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0.xml" ContentType="application/vnd.openxmlformats-officedocument.presentationml.notesSlid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3.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1.xml" ContentType="application/vnd.openxmlformats-officedocument.drawingml.chartshapes+xml"/>
  <Override PartName="/ppt/notesSlides/notesSlide11.xml" ContentType="application/vnd.openxmlformats-officedocument.presentationml.notesSlide+xml"/>
  <Override PartName="/ppt/charts/chart14.xml" ContentType="application/vnd.openxmlformats-officedocument.drawingml.chart+xml"/>
  <Override PartName="/ppt/theme/themeOverride1.xml" ContentType="application/vnd.openxmlformats-officedocument.themeOverride+xml"/>
  <Override PartName="/ppt/charts/chart15.xml" ContentType="application/vnd.openxmlformats-officedocument.drawingml.chart+xml"/>
  <Override PartName="/ppt/theme/themeOverride2.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6.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7.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8.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4.xml" ContentType="application/vnd.openxmlformats-officedocument.presentationml.notesSlide+xml"/>
  <Override PartName="/ppt/charts/chart19.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20.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5.xml" ContentType="application/vnd.openxmlformats-officedocument.presentationml.notesSlide+xml"/>
  <Override PartName="/ppt/charts/chart21.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22.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16.xml" ContentType="application/vnd.openxmlformats-officedocument.presentationml.notesSlide+xml"/>
  <Override PartName="/ppt/charts/chart23.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4.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17.xml" ContentType="application/vnd.openxmlformats-officedocument.presentationml.notesSlide+xml"/>
  <Override PartName="/ppt/charts/chart25.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26.xml" ContentType="application/vnd.openxmlformats-officedocument.drawingml.chart+xml"/>
  <Override PartName="/ppt/charts/style23.xml" ContentType="application/vnd.ms-office.chartstyle+xml"/>
  <Override PartName="/ppt/charts/colors23.xml" ContentType="application/vnd.ms-office.chartcolorstyle+xml"/>
  <Override PartName="/ppt/drawings/drawing2.xml" ContentType="application/vnd.openxmlformats-officedocument.drawingml.chartshapes+xml"/>
  <Override PartName="/ppt/notesSlides/notesSlide20.xml" ContentType="application/vnd.openxmlformats-officedocument.presentationml.notesSlide+xml"/>
  <Override PartName="/ppt/charts/chart27.xml" ContentType="application/vnd.openxmlformats-officedocument.drawingml.chart+xml"/>
  <Override PartName="/ppt/charts/style24.xml" ContentType="application/vnd.ms-office.chartstyle+xml"/>
  <Override PartName="/ppt/charts/colors24.xml" ContentType="application/vnd.ms-office.chartcolorstyle+xml"/>
  <Override PartName="/ppt/drawings/drawing3.xml" ContentType="application/vnd.openxmlformats-officedocument.drawingml.chartshapes+xml"/>
  <Override PartName="/ppt/charts/chart28.xml" ContentType="application/vnd.openxmlformats-officedocument.drawingml.chart+xml"/>
  <Override PartName="/ppt/charts/style25.xml" ContentType="application/vnd.ms-office.chartstyle+xml"/>
  <Override PartName="/ppt/charts/colors25.xml" ContentType="application/vnd.ms-office.chartcolorstyle+xml"/>
  <Override PartName="/ppt/notesSlides/notesSlide21.xml" ContentType="application/vnd.openxmlformats-officedocument.presentationml.notesSlide+xml"/>
  <Override PartName="/ppt/charts/chart29.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30.xml" ContentType="application/vnd.openxmlformats-officedocument.drawingml.chart+xml"/>
  <Override PartName="/ppt/charts/style27.xml" ContentType="application/vnd.ms-office.chartstyle+xml"/>
  <Override PartName="/ppt/charts/colors27.xml" ContentType="application/vnd.ms-office.chartcolorstyl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21" r:id="rId2"/>
  </p:sldMasterIdLst>
  <p:notesMasterIdLst>
    <p:notesMasterId r:id="rId28"/>
  </p:notesMasterIdLst>
  <p:sldIdLst>
    <p:sldId id="288" r:id="rId3"/>
    <p:sldId id="289" r:id="rId4"/>
    <p:sldId id="290" r:id="rId5"/>
    <p:sldId id="299" r:id="rId6"/>
    <p:sldId id="292" r:id="rId7"/>
    <p:sldId id="316" r:id="rId8"/>
    <p:sldId id="295" r:id="rId9"/>
    <p:sldId id="332" r:id="rId10"/>
    <p:sldId id="333" r:id="rId11"/>
    <p:sldId id="334" r:id="rId12"/>
    <p:sldId id="335" r:id="rId13"/>
    <p:sldId id="336" r:id="rId14"/>
    <p:sldId id="337" r:id="rId15"/>
    <p:sldId id="338" r:id="rId16"/>
    <p:sldId id="340" r:id="rId17"/>
    <p:sldId id="339" r:id="rId18"/>
    <p:sldId id="341" r:id="rId19"/>
    <p:sldId id="342" r:id="rId20"/>
    <p:sldId id="343" r:id="rId21"/>
    <p:sldId id="344" r:id="rId22"/>
    <p:sldId id="345" r:id="rId23"/>
    <p:sldId id="346" r:id="rId24"/>
    <p:sldId id="327" r:id="rId25"/>
    <p:sldId id="328" r:id="rId26"/>
    <p:sldId id="34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ương Thảo Đinh" initials="PTĐ" lastIdx="1" clrIdx="0">
    <p:extLst>
      <p:ext uri="{19B8F6BF-5375-455C-9EA6-DF929625EA0E}">
        <p15:presenceInfo xmlns:p15="http://schemas.microsoft.com/office/powerpoint/2012/main" userId="140d12ad6fbf74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00"/>
    <a:srgbClr val="F6DADA"/>
    <a:srgbClr val="FFCC66"/>
    <a:srgbClr val="F6D69C"/>
    <a:srgbClr val="ECA6EE"/>
    <a:srgbClr val="92D050"/>
    <a:srgbClr val="FF3399"/>
    <a:srgbClr val="0078DC"/>
    <a:srgbClr val="BFBFBF"/>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autoAdjust="0"/>
    <p:restoredTop sz="93979" autoAdjust="0"/>
  </p:normalViewPr>
  <p:slideViewPr>
    <p:cSldViewPr snapToGrid="0">
      <p:cViewPr varScale="1">
        <p:scale>
          <a:sx n="85" d="100"/>
          <a:sy n="85" d="100"/>
        </p:scale>
        <p:origin x="834" y="90"/>
      </p:cViewPr>
      <p:guideLst>
        <p:guide orient="horz" pos="2160"/>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0.xml"/><Relationship Id="rId1" Type="http://schemas.microsoft.com/office/2011/relationships/chartStyle" Target="style10.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1.xml"/><Relationship Id="rId1" Type="http://schemas.microsoft.com/office/2011/relationships/chartStyle" Target="style11.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1.xml"/></Relationships>
</file>

<file path=ppt/charts/_rels/chart14.xml.rels><?xml version="1.0" encoding="UTF-8" standalone="yes"?>
<Relationships xmlns="http://schemas.openxmlformats.org/package/2006/relationships"><Relationship Id="rId2" Type="http://schemas.openxmlformats.org/officeDocument/2006/relationships/package" Target="../embeddings/Microsoft_Excel_Worksheet13.xlsx"/><Relationship Id="rId1" Type="http://schemas.openxmlformats.org/officeDocument/2006/relationships/themeOverride" Target="../theme/themeOverride1.xml"/></Relationships>
</file>

<file path=ppt/charts/_rels/chart15.xml.rels><?xml version="1.0" encoding="UTF-8" standalone="yes"?>
<Relationships xmlns="http://schemas.openxmlformats.org/package/2006/relationships"><Relationship Id="rId2" Type="http://schemas.openxmlformats.org/officeDocument/2006/relationships/package" Target="../embeddings/Microsoft_Excel_Worksheet14.xlsx"/><Relationship Id="rId1" Type="http://schemas.openxmlformats.org/officeDocument/2006/relationships/themeOverride" Target="../theme/themeOverride2.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3.xml"/><Relationship Id="rId1" Type="http://schemas.microsoft.com/office/2011/relationships/chartStyle" Target="style13.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4.xml"/><Relationship Id="rId1" Type="http://schemas.microsoft.com/office/2011/relationships/chartStyle" Target="style14.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5.xml"/><Relationship Id="rId1" Type="http://schemas.microsoft.com/office/2011/relationships/chartStyle" Target="style15.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17.xml"/><Relationship Id="rId1" Type="http://schemas.microsoft.com/office/2011/relationships/chartStyle" Target="style17.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18.xml"/><Relationship Id="rId1" Type="http://schemas.microsoft.com/office/2011/relationships/chartStyle" Target="style18.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19.xml"/><Relationship Id="rId1" Type="http://schemas.microsoft.com/office/2011/relationships/chartStyle" Target="style19.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0.xml"/><Relationship Id="rId1" Type="http://schemas.microsoft.com/office/2011/relationships/chartStyle" Target="style20.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1.xml"/><Relationship Id="rId1" Type="http://schemas.microsoft.com/office/2011/relationships/chartStyle" Target="style21.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2.xml"/><Relationship Id="rId1" Type="http://schemas.microsoft.com/office/2011/relationships/chartStyle" Target="style22.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3.xml"/><Relationship Id="rId1" Type="http://schemas.microsoft.com/office/2011/relationships/chartStyle" Target="style23.xml"/><Relationship Id="rId4" Type="http://schemas.openxmlformats.org/officeDocument/2006/relationships/chartUserShapes" Target="../drawings/drawing2.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chartUserShapes" Target="../drawings/drawing3.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5.xml"/><Relationship Id="rId1" Type="http://schemas.microsoft.com/office/2011/relationships/chartStyle" Target="style25.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6.xml"/><Relationship Id="rId1" Type="http://schemas.microsoft.com/office/2011/relationships/chartStyle" Target="style26.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27.xml"/><Relationship Id="rId1" Type="http://schemas.microsoft.com/office/2011/relationships/chartStyle" Target="style27.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465027123040471E-2"/>
          <c:y val="0"/>
          <c:w val="0.92811848461210733"/>
          <c:h val="0.70395374017536971"/>
        </c:manualLayout>
      </c:layout>
      <c:barChart>
        <c:barDir val="col"/>
        <c:grouping val="clustered"/>
        <c:varyColors val="0"/>
        <c:ser>
          <c:idx val="0"/>
          <c:order val="0"/>
          <c:tx>
            <c:strRef>
              <c:f>Sheet1!$B$1</c:f>
              <c:strCache>
                <c:ptCount val="1"/>
                <c:pt idx="0">
                  <c:v>Mention</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Month 01</c:v>
                </c:pt>
                <c:pt idx="1">
                  <c:v>Month 02</c:v>
                </c:pt>
                <c:pt idx="2">
                  <c:v>Current Month</c:v>
                </c:pt>
              </c:strCache>
            </c:strRef>
          </c:cat>
          <c:val>
            <c:numRef>
              <c:f>Sheet1!$B$2:$B$4</c:f>
              <c:numCache>
                <c:formatCode>#,##0</c:formatCode>
                <c:ptCount val="3"/>
                <c:pt idx="0">
                  <c:v>24900</c:v>
                </c:pt>
                <c:pt idx="1">
                  <c:v>17815</c:v>
                </c:pt>
                <c:pt idx="2">
                  <c:v>41912</c:v>
                </c:pt>
              </c:numCache>
            </c:numRef>
          </c:val>
          <c:extLst>
            <c:ext xmlns:c16="http://schemas.microsoft.com/office/drawing/2014/chart" uri="{C3380CC4-5D6E-409C-BE32-E72D297353CC}">
              <c16:uniqueId val="{00000000-C204-455A-A6F1-11A444460DCC}"/>
            </c:ext>
          </c:extLst>
        </c:ser>
        <c:ser>
          <c:idx val="1"/>
          <c:order val="1"/>
          <c:tx>
            <c:strRef>
              <c:f>Sheet1!$C$1</c:f>
              <c:strCache>
                <c:ptCount val="1"/>
                <c:pt idx="0">
                  <c:v>Engagement</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Month 01</c:v>
                </c:pt>
                <c:pt idx="1">
                  <c:v>Month 02</c:v>
                </c:pt>
                <c:pt idx="2">
                  <c:v>Current Month</c:v>
                </c:pt>
              </c:strCache>
            </c:strRef>
          </c:cat>
          <c:val>
            <c:numRef>
              <c:f>Sheet1!$C$2:$C$4</c:f>
              <c:numCache>
                <c:formatCode>#,##0</c:formatCode>
                <c:ptCount val="3"/>
                <c:pt idx="0">
                  <c:v>77572</c:v>
                </c:pt>
                <c:pt idx="1">
                  <c:v>51553</c:v>
                </c:pt>
                <c:pt idx="2">
                  <c:v>135905</c:v>
                </c:pt>
              </c:numCache>
            </c:numRef>
          </c:val>
          <c:extLst>
            <c:ext xmlns:c16="http://schemas.microsoft.com/office/drawing/2014/chart" uri="{C3380CC4-5D6E-409C-BE32-E72D297353CC}">
              <c16:uniqueId val="{00000001-C204-455A-A6F1-11A444460DCC}"/>
            </c:ext>
          </c:extLst>
        </c:ser>
        <c:dLbls>
          <c:dLblPos val="ctr"/>
          <c:showLegendKey val="0"/>
          <c:showVal val="1"/>
          <c:showCatName val="0"/>
          <c:showSerName val="0"/>
          <c:showPercent val="0"/>
          <c:showBubbleSize val="0"/>
        </c:dLbls>
        <c:gapWidth val="70"/>
        <c:overlap val="-20"/>
        <c:axId val="-100704224"/>
        <c:axId val="-2001854928"/>
      </c:barChart>
      <c:catAx>
        <c:axId val="-100704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FFCC66"/>
                </a:solidFill>
                <a:latin typeface="Helvetica" pitchFamily="2" charset="0"/>
                <a:ea typeface="+mn-ea"/>
                <a:cs typeface="+mn-cs"/>
              </a:defRPr>
            </a:pPr>
            <a:endParaRPr lang="en-US"/>
          </a:p>
        </c:txPr>
        <c:crossAx val="-2001854928"/>
        <c:crosses val="autoZero"/>
        <c:auto val="1"/>
        <c:lblAlgn val="ctr"/>
        <c:lblOffset val="100"/>
        <c:noMultiLvlLbl val="0"/>
      </c:catAx>
      <c:valAx>
        <c:axId val="-2001854928"/>
        <c:scaling>
          <c:orientation val="minMax"/>
        </c:scaling>
        <c:delete val="1"/>
        <c:axPos val="l"/>
        <c:numFmt formatCode="#,##0" sourceLinked="1"/>
        <c:majorTickMark val="none"/>
        <c:minorTickMark val="none"/>
        <c:tickLblPos val="nextTo"/>
        <c:crossAx val="-100704224"/>
        <c:crosses val="autoZero"/>
        <c:crossBetween val="between"/>
      </c:valAx>
      <c:spPr>
        <a:noFill/>
        <a:ln>
          <a:noFill/>
        </a:ln>
        <a:effectLst/>
      </c:spPr>
    </c:plotArea>
    <c:legend>
      <c:legendPos val="b"/>
      <c:layout>
        <c:manualLayout>
          <c:xMode val="edge"/>
          <c:yMode val="edge"/>
          <c:x val="0.20991578136849889"/>
          <c:y val="0.90938027072932526"/>
          <c:w val="0.56613844290261806"/>
          <c:h val="9.0619729270674798E-2"/>
        </c:manualLayout>
      </c:layout>
      <c:overlay val="0"/>
      <c:spPr>
        <a:noFill/>
        <a:ln>
          <a:noFill/>
        </a:ln>
        <a:effectLst/>
      </c:spPr>
      <c:txPr>
        <a:bodyPr rot="0" spcFirstLastPara="1" vertOverflow="ellipsis" vert="horz" wrap="square" anchor="ctr" anchorCtr="1"/>
        <a:lstStyle/>
        <a:p>
          <a:pPr>
            <a:defRPr sz="1197" b="0" i="0" u="none" strike="noStrike" kern="1200" baseline="0">
              <a:solidFill>
                <a:srgbClr val="FFC000"/>
              </a:solidFill>
              <a:latin typeface="+mj-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8500285859200787E-2"/>
          <c:y val="0.2823728815285742"/>
          <c:w val="0.86717481885860836"/>
          <c:h val="0.53902897016200124"/>
        </c:manualLayout>
      </c:layout>
      <c:barChart>
        <c:barDir val="col"/>
        <c:grouping val="clustered"/>
        <c:varyColors val="0"/>
        <c:ser>
          <c:idx val="0"/>
          <c:order val="0"/>
          <c:tx>
            <c:strRef>
              <c:f>Sheet1!$B$1</c:f>
              <c:strCache>
                <c:ptCount val="1"/>
                <c:pt idx="0">
                  <c:v>Mention</c:v>
                </c:pt>
              </c:strCache>
            </c:strRef>
          </c:tx>
          <c:spPr>
            <a:solidFill>
              <a:srgbClr val="FFC000"/>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Pigeon</c:v>
                </c:pt>
                <c:pt idx="1">
                  <c:v>Wesser</c:v>
                </c:pt>
                <c:pt idx="2">
                  <c:v>Comotomo</c:v>
                </c:pt>
                <c:pt idx="3">
                  <c:v>Avent</c:v>
                </c:pt>
              </c:strCache>
            </c:strRef>
          </c:cat>
          <c:val>
            <c:numRef>
              <c:f>Sheet1!$B$2:$B$5</c:f>
              <c:numCache>
                <c:formatCode>#,##0</c:formatCode>
                <c:ptCount val="4"/>
                <c:pt idx="0">
                  <c:v>27150</c:v>
                </c:pt>
                <c:pt idx="1">
                  <c:v>3882</c:v>
                </c:pt>
                <c:pt idx="2">
                  <c:v>2281</c:v>
                </c:pt>
                <c:pt idx="3">
                  <c:v>2426</c:v>
                </c:pt>
              </c:numCache>
            </c:numRef>
          </c:val>
          <c:extLst>
            <c:ext xmlns:c16="http://schemas.microsoft.com/office/drawing/2014/chart" uri="{C3380CC4-5D6E-409C-BE32-E72D297353CC}">
              <c16:uniqueId val="{00000000-FE5B-4F96-95BD-CFAC97BDB427}"/>
            </c:ext>
          </c:extLst>
        </c:ser>
        <c:ser>
          <c:idx val="1"/>
          <c:order val="1"/>
          <c:tx>
            <c:strRef>
              <c:f>Sheet1!$C$1</c:f>
              <c:strCache>
                <c:ptCount val="1"/>
                <c:pt idx="0">
                  <c:v>Engagement</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Pigeon</c:v>
                </c:pt>
                <c:pt idx="1">
                  <c:v>Wesser</c:v>
                </c:pt>
                <c:pt idx="2">
                  <c:v>Comotomo</c:v>
                </c:pt>
                <c:pt idx="3">
                  <c:v>Avent</c:v>
                </c:pt>
              </c:strCache>
            </c:strRef>
          </c:cat>
          <c:val>
            <c:numRef>
              <c:f>Sheet1!$C$2:$C$5</c:f>
              <c:numCache>
                <c:formatCode>#,##0</c:formatCode>
                <c:ptCount val="4"/>
                <c:pt idx="0">
                  <c:v>90630</c:v>
                </c:pt>
                <c:pt idx="1">
                  <c:v>6421</c:v>
                </c:pt>
                <c:pt idx="2">
                  <c:v>4237</c:v>
                </c:pt>
                <c:pt idx="3">
                  <c:v>4565</c:v>
                </c:pt>
              </c:numCache>
            </c:numRef>
          </c:val>
          <c:extLst>
            <c:ext xmlns:c16="http://schemas.microsoft.com/office/drawing/2014/chart" uri="{C3380CC4-5D6E-409C-BE32-E72D297353CC}">
              <c16:uniqueId val="{00000005-FE5B-4F96-95BD-CFAC97BDB427}"/>
            </c:ext>
          </c:extLst>
        </c:ser>
        <c:dLbls>
          <c:showLegendKey val="0"/>
          <c:showVal val="0"/>
          <c:showCatName val="0"/>
          <c:showSerName val="0"/>
          <c:showPercent val="0"/>
          <c:showBubbleSize val="0"/>
        </c:dLbls>
        <c:gapWidth val="100"/>
        <c:overlap val="-27"/>
        <c:axId val="301194192"/>
        <c:axId val="301190272"/>
      </c:barChart>
      <c:catAx>
        <c:axId val="30119419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crossAx val="301190272"/>
        <c:crosses val="autoZero"/>
        <c:auto val="1"/>
        <c:lblAlgn val="ctr"/>
        <c:lblOffset val="100"/>
        <c:noMultiLvlLbl val="0"/>
      </c:catAx>
      <c:valAx>
        <c:axId val="301190272"/>
        <c:scaling>
          <c:orientation val="minMax"/>
          <c:max val="100000"/>
          <c:min val="0"/>
        </c:scaling>
        <c:delete val="0"/>
        <c:axPos val="l"/>
        <c:majorGridlines>
          <c:spPr>
            <a:ln w="9525" cap="flat" cmpd="sng" algn="ctr">
              <a:no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crossAx val="301194192"/>
        <c:crosses val="autoZero"/>
        <c:crossBetween val="between"/>
        <c:majorUnit val="20000"/>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mn-lt"/>
          <a:cs typeface="Helvetica" panose="020B0604020202020204" pitchFamily="34"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0104972733416774"/>
          <c:y val="0.21870046329976642"/>
          <c:w val="0.4331994731247184"/>
          <c:h val="0.72101543015844594"/>
        </c:manualLayout>
      </c:layout>
      <c:doughnutChart>
        <c:varyColors val="1"/>
        <c:ser>
          <c:idx val="0"/>
          <c:order val="0"/>
          <c:tx>
            <c:strRef>
              <c:f>Sheet1!$B$1</c:f>
              <c:strCache>
                <c:ptCount val="1"/>
                <c:pt idx="0">
                  <c:v>Share Of Voice</c:v>
                </c:pt>
              </c:strCache>
            </c:strRef>
          </c:tx>
          <c:spPr>
            <a:ln>
              <a:noFill/>
            </a:ln>
          </c:spPr>
          <c:dPt>
            <c:idx val="0"/>
            <c:bubble3D val="0"/>
            <c:spPr>
              <a:solidFill>
                <a:srgbClr val="ECA6EE"/>
              </a:solidFill>
              <a:ln w="19050">
                <a:noFill/>
              </a:ln>
              <a:effectLst/>
            </c:spPr>
            <c:extLst>
              <c:ext xmlns:c16="http://schemas.microsoft.com/office/drawing/2014/chart" uri="{C3380CC4-5D6E-409C-BE32-E72D297353CC}">
                <c16:uniqueId val="{00000001-5ADB-4510-AE3D-AAC6F336DCD0}"/>
              </c:ext>
            </c:extLst>
          </c:dPt>
          <c:dPt>
            <c:idx val="1"/>
            <c:bubble3D val="0"/>
            <c:spPr>
              <a:solidFill>
                <a:schemeClr val="accent2"/>
              </a:solidFill>
              <a:ln w="19050">
                <a:noFill/>
              </a:ln>
              <a:effectLst/>
            </c:spPr>
            <c:extLst>
              <c:ext xmlns:c16="http://schemas.microsoft.com/office/drawing/2014/chart" uri="{C3380CC4-5D6E-409C-BE32-E72D297353CC}">
                <c16:uniqueId val="{00000003-5ADB-4510-AE3D-AAC6F336DCD0}"/>
              </c:ext>
            </c:extLst>
          </c:dPt>
          <c:dPt>
            <c:idx val="2"/>
            <c:bubble3D val="0"/>
            <c:spPr>
              <a:solidFill>
                <a:srgbClr val="92D050"/>
              </a:solidFill>
              <a:ln w="19050">
                <a:noFill/>
              </a:ln>
              <a:effectLst/>
            </c:spPr>
            <c:extLst>
              <c:ext xmlns:c16="http://schemas.microsoft.com/office/drawing/2014/chart" uri="{C3380CC4-5D6E-409C-BE32-E72D297353CC}">
                <c16:uniqueId val="{00000005-5ADB-4510-AE3D-AAC6F336DCD0}"/>
              </c:ext>
            </c:extLst>
          </c:dPt>
          <c:dPt>
            <c:idx val="3"/>
            <c:bubble3D val="0"/>
            <c:spPr>
              <a:solidFill>
                <a:schemeClr val="bg1">
                  <a:lumMod val="75000"/>
                </a:schemeClr>
              </a:solidFill>
              <a:ln w="19050">
                <a:noFill/>
              </a:ln>
              <a:effectLst/>
            </c:spPr>
            <c:extLst>
              <c:ext xmlns:c16="http://schemas.microsoft.com/office/drawing/2014/chart" uri="{C3380CC4-5D6E-409C-BE32-E72D297353CC}">
                <c16:uniqueId val="{00000007-5ADB-4510-AE3D-AAC6F336DCD0}"/>
              </c:ext>
            </c:extLst>
          </c:dPt>
          <c:dLbls>
            <c:dLbl>
              <c:idx val="3"/>
              <c:layout>
                <c:manualLayout>
                  <c:x val="1.3591820506632433E-2"/>
                  <c:y val="-3.03920817858100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ADB-4510-AE3D-AAC6F336DCD0}"/>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Pigeon</c:v>
                </c:pt>
                <c:pt idx="1">
                  <c:v>Wesser</c:v>
                </c:pt>
                <c:pt idx="2">
                  <c:v>Comotomo</c:v>
                </c:pt>
                <c:pt idx="3">
                  <c:v>Avent</c:v>
                </c:pt>
              </c:strCache>
            </c:strRef>
          </c:cat>
          <c:val>
            <c:numRef>
              <c:f>Sheet1!$B$2:$B$5</c:f>
              <c:numCache>
                <c:formatCode>0.00%</c:formatCode>
                <c:ptCount val="4"/>
                <c:pt idx="0">
                  <c:v>0.75970000000000004</c:v>
                </c:pt>
                <c:pt idx="1">
                  <c:v>0.1086</c:v>
                </c:pt>
                <c:pt idx="2">
                  <c:v>6.3799999999999996E-2</c:v>
                </c:pt>
                <c:pt idx="3">
                  <c:v>6.7900000000000002E-2</c:v>
                </c:pt>
              </c:numCache>
            </c:numRef>
          </c:val>
          <c:extLst>
            <c:ext xmlns:c16="http://schemas.microsoft.com/office/drawing/2014/chart" uri="{C3380CC4-5D6E-409C-BE32-E72D297353CC}">
              <c16:uniqueId val="{00000008-5ADB-4510-AE3D-AAC6F336DCD0}"/>
            </c:ext>
          </c:extLst>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sz="1200" b="0">
          <a:latin typeface="+mn-lt"/>
          <a:cs typeface="Helvetica" panose="020B0604020202020204" pitchFamily="34" charset="0"/>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solidFill>
                <a:latin typeface="+mn-lt"/>
                <a:ea typeface="+mn-ea"/>
                <a:cs typeface="Helvetica" panose="020B0604020202020204" pitchFamily="34" charset="0"/>
              </a:defRPr>
            </a:pPr>
            <a:r>
              <a:rPr lang="en-US">
                <a:solidFill>
                  <a:schemeClr val="tx1"/>
                </a:solidFill>
              </a:rPr>
              <a:t>Last Month</a:t>
            </a:r>
          </a:p>
        </c:rich>
      </c:tx>
      <c:layout>
        <c:manualLayout>
          <c:xMode val="edge"/>
          <c:yMode val="edge"/>
          <c:x val="0.41178681462198213"/>
          <c:y val="7.3758894081211737E-2"/>
        </c:manualLayout>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solidFill>
              <a:latin typeface="+mn-lt"/>
              <a:ea typeface="+mn-ea"/>
              <a:cs typeface="Helvetica" panose="020B0604020202020204" pitchFamily="34" charset="0"/>
            </a:defRPr>
          </a:pPr>
          <a:endParaRPr lang="en-US"/>
        </a:p>
      </c:txPr>
    </c:title>
    <c:autoTitleDeleted val="0"/>
    <c:plotArea>
      <c:layout>
        <c:manualLayout>
          <c:layoutTarget val="inner"/>
          <c:xMode val="edge"/>
          <c:yMode val="edge"/>
          <c:x val="5.244515999195009E-2"/>
          <c:y val="6.7203969977152875E-2"/>
          <c:w val="0.89682056737687399"/>
          <c:h val="0.63081749682931132"/>
        </c:manualLayout>
      </c:layout>
      <c:lineChart>
        <c:grouping val="standard"/>
        <c:varyColors val="0"/>
        <c:ser>
          <c:idx val="0"/>
          <c:order val="0"/>
          <c:tx>
            <c:strRef>
              <c:f>Sheet1!$B$1</c:f>
              <c:strCache>
                <c:ptCount val="1"/>
                <c:pt idx="0">
                  <c:v>Pigeon</c:v>
                </c:pt>
              </c:strCache>
            </c:strRef>
          </c:tx>
          <c:spPr>
            <a:ln w="28575" cap="rnd">
              <a:solidFill>
                <a:srgbClr val="FF0000"/>
              </a:solidFill>
              <a:round/>
            </a:ln>
            <a:effectLst/>
          </c:spPr>
          <c:marker>
            <c:symbol val="none"/>
          </c:marker>
          <c:cat>
            <c:numRef>
              <c:f>Sheet1!$A$2:$A$32</c:f>
              <c:numCache>
                <c:formatCode>d\-mmm</c:formatCode>
                <c:ptCount val="31"/>
                <c:pt idx="0">
                  <c:v>43647</c:v>
                </c:pt>
                <c:pt idx="1">
                  <c:v>43648</c:v>
                </c:pt>
                <c:pt idx="2">
                  <c:v>43649</c:v>
                </c:pt>
                <c:pt idx="3">
                  <c:v>43650</c:v>
                </c:pt>
                <c:pt idx="4">
                  <c:v>43651</c:v>
                </c:pt>
                <c:pt idx="5">
                  <c:v>43652</c:v>
                </c:pt>
                <c:pt idx="6">
                  <c:v>43653</c:v>
                </c:pt>
                <c:pt idx="7">
                  <c:v>43654</c:v>
                </c:pt>
                <c:pt idx="8">
                  <c:v>43655</c:v>
                </c:pt>
                <c:pt idx="9">
                  <c:v>43656</c:v>
                </c:pt>
                <c:pt idx="10">
                  <c:v>43657</c:v>
                </c:pt>
                <c:pt idx="11">
                  <c:v>43658</c:v>
                </c:pt>
                <c:pt idx="12">
                  <c:v>43659</c:v>
                </c:pt>
                <c:pt idx="13">
                  <c:v>43660</c:v>
                </c:pt>
                <c:pt idx="14">
                  <c:v>43661</c:v>
                </c:pt>
                <c:pt idx="15">
                  <c:v>43662</c:v>
                </c:pt>
                <c:pt idx="16">
                  <c:v>43663</c:v>
                </c:pt>
                <c:pt idx="17">
                  <c:v>43664</c:v>
                </c:pt>
                <c:pt idx="18">
                  <c:v>43665</c:v>
                </c:pt>
                <c:pt idx="19">
                  <c:v>43666</c:v>
                </c:pt>
                <c:pt idx="20">
                  <c:v>43667</c:v>
                </c:pt>
                <c:pt idx="21">
                  <c:v>43668</c:v>
                </c:pt>
                <c:pt idx="22">
                  <c:v>43669</c:v>
                </c:pt>
                <c:pt idx="23">
                  <c:v>43670</c:v>
                </c:pt>
                <c:pt idx="24">
                  <c:v>43671</c:v>
                </c:pt>
                <c:pt idx="25">
                  <c:v>43672</c:v>
                </c:pt>
                <c:pt idx="26">
                  <c:v>43673</c:v>
                </c:pt>
                <c:pt idx="27">
                  <c:v>43674</c:v>
                </c:pt>
                <c:pt idx="28">
                  <c:v>43675</c:v>
                </c:pt>
                <c:pt idx="29">
                  <c:v>43676</c:v>
                </c:pt>
                <c:pt idx="30">
                  <c:v>43677</c:v>
                </c:pt>
              </c:numCache>
            </c:numRef>
          </c:cat>
          <c:val>
            <c:numRef>
              <c:f>Sheet1!$B$2:$B$32</c:f>
              <c:numCache>
                <c:formatCode>General</c:formatCode>
                <c:ptCount val="31"/>
                <c:pt idx="0">
                  <c:v>484</c:v>
                </c:pt>
                <c:pt idx="1">
                  <c:v>389</c:v>
                </c:pt>
                <c:pt idx="2">
                  <c:v>409</c:v>
                </c:pt>
                <c:pt idx="3">
                  <c:v>411</c:v>
                </c:pt>
                <c:pt idx="4">
                  <c:v>547</c:v>
                </c:pt>
                <c:pt idx="5">
                  <c:v>370</c:v>
                </c:pt>
                <c:pt idx="6">
                  <c:v>386</c:v>
                </c:pt>
                <c:pt idx="7">
                  <c:v>496</c:v>
                </c:pt>
                <c:pt idx="8">
                  <c:v>436</c:v>
                </c:pt>
                <c:pt idx="9">
                  <c:v>548</c:v>
                </c:pt>
                <c:pt idx="10">
                  <c:v>736</c:v>
                </c:pt>
                <c:pt idx="11">
                  <c:v>624</c:v>
                </c:pt>
                <c:pt idx="12">
                  <c:v>385</c:v>
                </c:pt>
                <c:pt idx="13">
                  <c:v>402</c:v>
                </c:pt>
                <c:pt idx="14">
                  <c:v>534</c:v>
                </c:pt>
                <c:pt idx="15">
                  <c:v>397</c:v>
                </c:pt>
                <c:pt idx="16">
                  <c:v>418</c:v>
                </c:pt>
                <c:pt idx="17" formatCode="#,##0">
                  <c:v>1191</c:v>
                </c:pt>
                <c:pt idx="18">
                  <c:v>662</c:v>
                </c:pt>
                <c:pt idx="19">
                  <c:v>400</c:v>
                </c:pt>
                <c:pt idx="20">
                  <c:v>412</c:v>
                </c:pt>
                <c:pt idx="21">
                  <c:v>433</c:v>
                </c:pt>
                <c:pt idx="22">
                  <c:v>365</c:v>
                </c:pt>
                <c:pt idx="23">
                  <c:v>345</c:v>
                </c:pt>
                <c:pt idx="24">
                  <c:v>351</c:v>
                </c:pt>
                <c:pt idx="25">
                  <c:v>306</c:v>
                </c:pt>
                <c:pt idx="26">
                  <c:v>244</c:v>
                </c:pt>
                <c:pt idx="27">
                  <c:v>259</c:v>
                </c:pt>
                <c:pt idx="28">
                  <c:v>301</c:v>
                </c:pt>
                <c:pt idx="29">
                  <c:v>266</c:v>
                </c:pt>
                <c:pt idx="30">
                  <c:v>330</c:v>
                </c:pt>
              </c:numCache>
            </c:numRef>
          </c:val>
          <c:smooth val="1"/>
          <c:extLst>
            <c:ext xmlns:c16="http://schemas.microsoft.com/office/drawing/2014/chart" uri="{C3380CC4-5D6E-409C-BE32-E72D297353CC}">
              <c16:uniqueId val="{00000000-27F1-4A83-A69E-19F69314BE5A}"/>
            </c:ext>
          </c:extLst>
        </c:ser>
        <c:ser>
          <c:idx val="1"/>
          <c:order val="1"/>
          <c:tx>
            <c:strRef>
              <c:f>Sheet1!$C$1</c:f>
              <c:strCache>
                <c:ptCount val="1"/>
                <c:pt idx="0">
                  <c:v>Wesser</c:v>
                </c:pt>
              </c:strCache>
            </c:strRef>
          </c:tx>
          <c:spPr>
            <a:ln w="28575" cap="rnd">
              <a:solidFill>
                <a:srgbClr val="0078DC"/>
              </a:solidFill>
              <a:round/>
            </a:ln>
            <a:effectLst/>
          </c:spPr>
          <c:marker>
            <c:symbol val="none"/>
          </c:marker>
          <c:cat>
            <c:numRef>
              <c:f>Sheet1!$A$2:$A$32</c:f>
              <c:numCache>
                <c:formatCode>d\-mmm</c:formatCode>
                <c:ptCount val="31"/>
                <c:pt idx="0">
                  <c:v>43647</c:v>
                </c:pt>
                <c:pt idx="1">
                  <c:v>43648</c:v>
                </c:pt>
                <c:pt idx="2">
                  <c:v>43649</c:v>
                </c:pt>
                <c:pt idx="3">
                  <c:v>43650</c:v>
                </c:pt>
                <c:pt idx="4">
                  <c:v>43651</c:v>
                </c:pt>
                <c:pt idx="5">
                  <c:v>43652</c:v>
                </c:pt>
                <c:pt idx="6">
                  <c:v>43653</c:v>
                </c:pt>
                <c:pt idx="7">
                  <c:v>43654</c:v>
                </c:pt>
                <c:pt idx="8">
                  <c:v>43655</c:v>
                </c:pt>
                <c:pt idx="9">
                  <c:v>43656</c:v>
                </c:pt>
                <c:pt idx="10">
                  <c:v>43657</c:v>
                </c:pt>
                <c:pt idx="11">
                  <c:v>43658</c:v>
                </c:pt>
                <c:pt idx="12">
                  <c:v>43659</c:v>
                </c:pt>
                <c:pt idx="13">
                  <c:v>43660</c:v>
                </c:pt>
                <c:pt idx="14">
                  <c:v>43661</c:v>
                </c:pt>
                <c:pt idx="15">
                  <c:v>43662</c:v>
                </c:pt>
                <c:pt idx="16">
                  <c:v>43663</c:v>
                </c:pt>
                <c:pt idx="17">
                  <c:v>43664</c:v>
                </c:pt>
                <c:pt idx="18">
                  <c:v>43665</c:v>
                </c:pt>
                <c:pt idx="19">
                  <c:v>43666</c:v>
                </c:pt>
                <c:pt idx="20">
                  <c:v>43667</c:v>
                </c:pt>
                <c:pt idx="21">
                  <c:v>43668</c:v>
                </c:pt>
                <c:pt idx="22">
                  <c:v>43669</c:v>
                </c:pt>
                <c:pt idx="23">
                  <c:v>43670</c:v>
                </c:pt>
                <c:pt idx="24">
                  <c:v>43671</c:v>
                </c:pt>
                <c:pt idx="25">
                  <c:v>43672</c:v>
                </c:pt>
                <c:pt idx="26">
                  <c:v>43673</c:v>
                </c:pt>
                <c:pt idx="27">
                  <c:v>43674</c:v>
                </c:pt>
                <c:pt idx="28">
                  <c:v>43675</c:v>
                </c:pt>
                <c:pt idx="29">
                  <c:v>43676</c:v>
                </c:pt>
                <c:pt idx="30">
                  <c:v>43677</c:v>
                </c:pt>
              </c:numCache>
            </c:numRef>
          </c:cat>
          <c:val>
            <c:numRef>
              <c:f>Sheet1!$C$2:$C$32</c:f>
              <c:numCache>
                <c:formatCode>General</c:formatCode>
                <c:ptCount val="31"/>
                <c:pt idx="0">
                  <c:v>2</c:v>
                </c:pt>
                <c:pt idx="1">
                  <c:v>4</c:v>
                </c:pt>
                <c:pt idx="2">
                  <c:v>2</c:v>
                </c:pt>
                <c:pt idx="3">
                  <c:v>14</c:v>
                </c:pt>
                <c:pt idx="4">
                  <c:v>3</c:v>
                </c:pt>
                <c:pt idx="5">
                  <c:v>0</c:v>
                </c:pt>
                <c:pt idx="6">
                  <c:v>1</c:v>
                </c:pt>
                <c:pt idx="7">
                  <c:v>0</c:v>
                </c:pt>
                <c:pt idx="8">
                  <c:v>2</c:v>
                </c:pt>
                <c:pt idx="9">
                  <c:v>1</c:v>
                </c:pt>
                <c:pt idx="10">
                  <c:v>0</c:v>
                </c:pt>
                <c:pt idx="11">
                  <c:v>0</c:v>
                </c:pt>
                <c:pt idx="12">
                  <c:v>0</c:v>
                </c:pt>
                <c:pt idx="13">
                  <c:v>1</c:v>
                </c:pt>
                <c:pt idx="14">
                  <c:v>1</c:v>
                </c:pt>
                <c:pt idx="15">
                  <c:v>0</c:v>
                </c:pt>
                <c:pt idx="16">
                  <c:v>1</c:v>
                </c:pt>
                <c:pt idx="17">
                  <c:v>0</c:v>
                </c:pt>
                <c:pt idx="18">
                  <c:v>2</c:v>
                </c:pt>
                <c:pt idx="19">
                  <c:v>0</c:v>
                </c:pt>
                <c:pt idx="20">
                  <c:v>2</c:v>
                </c:pt>
                <c:pt idx="21">
                  <c:v>5</c:v>
                </c:pt>
                <c:pt idx="22">
                  <c:v>1</c:v>
                </c:pt>
                <c:pt idx="23">
                  <c:v>1</c:v>
                </c:pt>
                <c:pt idx="24">
                  <c:v>0</c:v>
                </c:pt>
                <c:pt idx="25">
                  <c:v>1</c:v>
                </c:pt>
                <c:pt idx="26">
                  <c:v>0</c:v>
                </c:pt>
                <c:pt idx="27">
                  <c:v>1</c:v>
                </c:pt>
                <c:pt idx="28">
                  <c:v>0</c:v>
                </c:pt>
                <c:pt idx="29">
                  <c:v>3</c:v>
                </c:pt>
                <c:pt idx="30">
                  <c:v>6</c:v>
                </c:pt>
              </c:numCache>
            </c:numRef>
          </c:val>
          <c:smooth val="1"/>
          <c:extLst>
            <c:ext xmlns:c16="http://schemas.microsoft.com/office/drawing/2014/chart" uri="{C3380CC4-5D6E-409C-BE32-E72D297353CC}">
              <c16:uniqueId val="{00000001-27F1-4A83-A69E-19F69314BE5A}"/>
            </c:ext>
          </c:extLst>
        </c:ser>
        <c:ser>
          <c:idx val="2"/>
          <c:order val="2"/>
          <c:tx>
            <c:strRef>
              <c:f>Sheet1!$D$1</c:f>
              <c:strCache>
                <c:ptCount val="1"/>
                <c:pt idx="0">
                  <c:v>Comotomo</c:v>
                </c:pt>
              </c:strCache>
            </c:strRef>
          </c:tx>
          <c:spPr>
            <a:ln w="28575" cap="rnd">
              <a:solidFill>
                <a:srgbClr val="92D050"/>
              </a:solidFill>
              <a:round/>
            </a:ln>
            <a:effectLst/>
          </c:spPr>
          <c:marker>
            <c:symbol val="none"/>
          </c:marker>
          <c:cat>
            <c:numRef>
              <c:f>Sheet1!$A$2:$A$32</c:f>
              <c:numCache>
                <c:formatCode>d\-mmm</c:formatCode>
                <c:ptCount val="31"/>
                <c:pt idx="0">
                  <c:v>43647</c:v>
                </c:pt>
                <c:pt idx="1">
                  <c:v>43648</c:v>
                </c:pt>
                <c:pt idx="2">
                  <c:v>43649</c:v>
                </c:pt>
                <c:pt idx="3">
                  <c:v>43650</c:v>
                </c:pt>
                <c:pt idx="4">
                  <c:v>43651</c:v>
                </c:pt>
                <c:pt idx="5">
                  <c:v>43652</c:v>
                </c:pt>
                <c:pt idx="6">
                  <c:v>43653</c:v>
                </c:pt>
                <c:pt idx="7">
                  <c:v>43654</c:v>
                </c:pt>
                <c:pt idx="8">
                  <c:v>43655</c:v>
                </c:pt>
                <c:pt idx="9">
                  <c:v>43656</c:v>
                </c:pt>
                <c:pt idx="10">
                  <c:v>43657</c:v>
                </c:pt>
                <c:pt idx="11">
                  <c:v>43658</c:v>
                </c:pt>
                <c:pt idx="12">
                  <c:v>43659</c:v>
                </c:pt>
                <c:pt idx="13">
                  <c:v>43660</c:v>
                </c:pt>
                <c:pt idx="14">
                  <c:v>43661</c:v>
                </c:pt>
                <c:pt idx="15">
                  <c:v>43662</c:v>
                </c:pt>
                <c:pt idx="16">
                  <c:v>43663</c:v>
                </c:pt>
                <c:pt idx="17">
                  <c:v>43664</c:v>
                </c:pt>
                <c:pt idx="18">
                  <c:v>43665</c:v>
                </c:pt>
                <c:pt idx="19">
                  <c:v>43666</c:v>
                </c:pt>
                <c:pt idx="20">
                  <c:v>43667</c:v>
                </c:pt>
                <c:pt idx="21">
                  <c:v>43668</c:v>
                </c:pt>
                <c:pt idx="22">
                  <c:v>43669</c:v>
                </c:pt>
                <c:pt idx="23">
                  <c:v>43670</c:v>
                </c:pt>
                <c:pt idx="24">
                  <c:v>43671</c:v>
                </c:pt>
                <c:pt idx="25">
                  <c:v>43672</c:v>
                </c:pt>
                <c:pt idx="26">
                  <c:v>43673</c:v>
                </c:pt>
                <c:pt idx="27">
                  <c:v>43674</c:v>
                </c:pt>
                <c:pt idx="28">
                  <c:v>43675</c:v>
                </c:pt>
                <c:pt idx="29">
                  <c:v>43676</c:v>
                </c:pt>
                <c:pt idx="30">
                  <c:v>43677</c:v>
                </c:pt>
              </c:numCache>
            </c:numRef>
          </c:cat>
          <c:val>
            <c:numRef>
              <c:f>Sheet1!$D$2:$D$32</c:f>
              <c:numCache>
                <c:formatCode>General</c:formatCode>
                <c:ptCount val="31"/>
                <c:pt idx="0">
                  <c:v>0</c:v>
                </c:pt>
                <c:pt idx="1">
                  <c:v>0</c:v>
                </c:pt>
                <c:pt idx="2">
                  <c:v>0</c:v>
                </c:pt>
                <c:pt idx="3">
                  <c:v>0</c:v>
                </c:pt>
                <c:pt idx="4">
                  <c:v>0</c:v>
                </c:pt>
                <c:pt idx="5">
                  <c:v>1</c:v>
                </c:pt>
                <c:pt idx="6">
                  <c:v>0</c:v>
                </c:pt>
                <c:pt idx="7">
                  <c:v>1</c:v>
                </c:pt>
                <c:pt idx="8">
                  <c:v>0</c:v>
                </c:pt>
                <c:pt idx="9">
                  <c:v>0</c:v>
                </c:pt>
                <c:pt idx="10">
                  <c:v>0</c:v>
                </c:pt>
                <c:pt idx="11">
                  <c:v>0</c:v>
                </c:pt>
                <c:pt idx="12">
                  <c:v>0</c:v>
                </c:pt>
                <c:pt idx="13">
                  <c:v>0</c:v>
                </c:pt>
                <c:pt idx="14">
                  <c:v>0</c:v>
                </c:pt>
                <c:pt idx="15">
                  <c:v>1</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numCache>
            </c:numRef>
          </c:val>
          <c:smooth val="1"/>
          <c:extLst>
            <c:ext xmlns:c16="http://schemas.microsoft.com/office/drawing/2014/chart" uri="{C3380CC4-5D6E-409C-BE32-E72D297353CC}">
              <c16:uniqueId val="{00000002-27F1-4A83-A69E-19F69314BE5A}"/>
            </c:ext>
          </c:extLst>
        </c:ser>
        <c:ser>
          <c:idx val="3"/>
          <c:order val="3"/>
          <c:tx>
            <c:strRef>
              <c:f>Sheet1!$E$1</c:f>
              <c:strCache>
                <c:ptCount val="1"/>
                <c:pt idx="0">
                  <c:v>Avent</c:v>
                </c:pt>
              </c:strCache>
            </c:strRef>
          </c:tx>
          <c:spPr>
            <a:ln w="28575" cap="rnd">
              <a:solidFill>
                <a:srgbClr val="BFBFBF"/>
              </a:solidFill>
              <a:round/>
            </a:ln>
            <a:effectLst/>
          </c:spPr>
          <c:marker>
            <c:symbol val="none"/>
          </c:marker>
          <c:cat>
            <c:numRef>
              <c:f>Sheet1!$A$2:$A$32</c:f>
              <c:numCache>
                <c:formatCode>d\-mmm</c:formatCode>
                <c:ptCount val="31"/>
                <c:pt idx="0">
                  <c:v>43647</c:v>
                </c:pt>
                <c:pt idx="1">
                  <c:v>43648</c:v>
                </c:pt>
                <c:pt idx="2">
                  <c:v>43649</c:v>
                </c:pt>
                <c:pt idx="3">
                  <c:v>43650</c:v>
                </c:pt>
                <c:pt idx="4">
                  <c:v>43651</c:v>
                </c:pt>
                <c:pt idx="5">
                  <c:v>43652</c:v>
                </c:pt>
                <c:pt idx="6">
                  <c:v>43653</c:v>
                </c:pt>
                <c:pt idx="7">
                  <c:v>43654</c:v>
                </c:pt>
                <c:pt idx="8">
                  <c:v>43655</c:v>
                </c:pt>
                <c:pt idx="9">
                  <c:v>43656</c:v>
                </c:pt>
                <c:pt idx="10">
                  <c:v>43657</c:v>
                </c:pt>
                <c:pt idx="11">
                  <c:v>43658</c:v>
                </c:pt>
                <c:pt idx="12">
                  <c:v>43659</c:v>
                </c:pt>
                <c:pt idx="13">
                  <c:v>43660</c:v>
                </c:pt>
                <c:pt idx="14">
                  <c:v>43661</c:v>
                </c:pt>
                <c:pt idx="15">
                  <c:v>43662</c:v>
                </c:pt>
                <c:pt idx="16">
                  <c:v>43663</c:v>
                </c:pt>
                <c:pt idx="17">
                  <c:v>43664</c:v>
                </c:pt>
                <c:pt idx="18">
                  <c:v>43665</c:v>
                </c:pt>
                <c:pt idx="19">
                  <c:v>43666</c:v>
                </c:pt>
                <c:pt idx="20">
                  <c:v>43667</c:v>
                </c:pt>
                <c:pt idx="21">
                  <c:v>43668</c:v>
                </c:pt>
                <c:pt idx="22">
                  <c:v>43669</c:v>
                </c:pt>
                <c:pt idx="23">
                  <c:v>43670</c:v>
                </c:pt>
                <c:pt idx="24">
                  <c:v>43671</c:v>
                </c:pt>
                <c:pt idx="25">
                  <c:v>43672</c:v>
                </c:pt>
                <c:pt idx="26">
                  <c:v>43673</c:v>
                </c:pt>
                <c:pt idx="27">
                  <c:v>43674</c:v>
                </c:pt>
                <c:pt idx="28">
                  <c:v>43675</c:v>
                </c:pt>
                <c:pt idx="29">
                  <c:v>43676</c:v>
                </c:pt>
                <c:pt idx="30">
                  <c:v>43677</c:v>
                </c:pt>
              </c:numCache>
            </c:numRef>
          </c:cat>
          <c:val>
            <c:numRef>
              <c:f>Sheet1!$E$2:$E$32</c:f>
              <c:numCache>
                <c:formatCode>General</c:formatCode>
                <c:ptCount val="31"/>
                <c:pt idx="0">
                  <c:v>8</c:v>
                </c:pt>
                <c:pt idx="1">
                  <c:v>6</c:v>
                </c:pt>
                <c:pt idx="2">
                  <c:v>4</c:v>
                </c:pt>
                <c:pt idx="3">
                  <c:v>8</c:v>
                </c:pt>
                <c:pt idx="4">
                  <c:v>14</c:v>
                </c:pt>
                <c:pt idx="5">
                  <c:v>8</c:v>
                </c:pt>
                <c:pt idx="6">
                  <c:v>5</c:v>
                </c:pt>
                <c:pt idx="7">
                  <c:v>5</c:v>
                </c:pt>
                <c:pt idx="8">
                  <c:v>3</c:v>
                </c:pt>
                <c:pt idx="9">
                  <c:v>3</c:v>
                </c:pt>
                <c:pt idx="10">
                  <c:v>3</c:v>
                </c:pt>
                <c:pt idx="11">
                  <c:v>0</c:v>
                </c:pt>
                <c:pt idx="12">
                  <c:v>8</c:v>
                </c:pt>
                <c:pt idx="13">
                  <c:v>2</c:v>
                </c:pt>
                <c:pt idx="14">
                  <c:v>6</c:v>
                </c:pt>
                <c:pt idx="15">
                  <c:v>1</c:v>
                </c:pt>
                <c:pt idx="16">
                  <c:v>5</c:v>
                </c:pt>
                <c:pt idx="17">
                  <c:v>26</c:v>
                </c:pt>
                <c:pt idx="18">
                  <c:v>13</c:v>
                </c:pt>
                <c:pt idx="19">
                  <c:v>6</c:v>
                </c:pt>
                <c:pt idx="20">
                  <c:v>6</c:v>
                </c:pt>
                <c:pt idx="21">
                  <c:v>12</c:v>
                </c:pt>
                <c:pt idx="22">
                  <c:v>13</c:v>
                </c:pt>
                <c:pt idx="23">
                  <c:v>5</c:v>
                </c:pt>
                <c:pt idx="24">
                  <c:v>16</c:v>
                </c:pt>
                <c:pt idx="25">
                  <c:v>14</c:v>
                </c:pt>
                <c:pt idx="26">
                  <c:v>3</c:v>
                </c:pt>
                <c:pt idx="27">
                  <c:v>7</c:v>
                </c:pt>
                <c:pt idx="28">
                  <c:v>7</c:v>
                </c:pt>
                <c:pt idx="29">
                  <c:v>7</c:v>
                </c:pt>
                <c:pt idx="30">
                  <c:v>7</c:v>
                </c:pt>
              </c:numCache>
            </c:numRef>
          </c:val>
          <c:smooth val="1"/>
          <c:extLst>
            <c:ext xmlns:c16="http://schemas.microsoft.com/office/drawing/2014/chart" uri="{C3380CC4-5D6E-409C-BE32-E72D297353CC}">
              <c16:uniqueId val="{00000003-27F1-4A83-A69E-19F69314BE5A}"/>
            </c:ext>
          </c:extLst>
        </c:ser>
        <c:dLbls>
          <c:showLegendKey val="0"/>
          <c:showVal val="0"/>
          <c:showCatName val="0"/>
          <c:showSerName val="0"/>
          <c:showPercent val="0"/>
          <c:showBubbleSize val="0"/>
        </c:dLbls>
        <c:smooth val="0"/>
        <c:axId val="301187136"/>
        <c:axId val="301191056"/>
      </c:lineChart>
      <c:dateAx>
        <c:axId val="301187136"/>
        <c:scaling>
          <c:orientation val="minMax"/>
        </c:scaling>
        <c:delete val="0"/>
        <c:axPos val="b"/>
        <c:numFmt formatCode="d\-m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crossAx val="301191056"/>
        <c:crosses val="autoZero"/>
        <c:auto val="1"/>
        <c:lblOffset val="100"/>
        <c:baseTimeUnit val="days"/>
        <c:majorUnit val="2"/>
        <c:majorTimeUnit val="days"/>
      </c:dateAx>
      <c:valAx>
        <c:axId val="301191056"/>
        <c:scaling>
          <c:orientation val="minMax"/>
          <c:max val="2000"/>
          <c:min val="0"/>
        </c:scaling>
        <c:delete val="0"/>
        <c:axPos val="l"/>
        <c:majorGridlines>
          <c:spPr>
            <a:ln w="9525" cap="flat" cmpd="sng" algn="ctr">
              <a:no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crossAx val="301187136"/>
        <c:crosses val="autoZero"/>
        <c:crossBetween val="between"/>
        <c:majorUnit val="500"/>
      </c:valAx>
      <c:spPr>
        <a:noFill/>
        <a:ln>
          <a:noFill/>
        </a:ln>
        <a:effectLst/>
      </c:spPr>
    </c:plotArea>
    <c:plotVisOnly val="1"/>
    <c:dispBlanksAs val="gap"/>
    <c:showDLblsOverMax val="0"/>
  </c:chart>
  <c:spPr>
    <a:noFill/>
    <a:ln>
      <a:noFill/>
    </a:ln>
    <a:effectLst/>
  </c:spPr>
  <c:txPr>
    <a:bodyPr/>
    <a:lstStyle/>
    <a:p>
      <a:pPr>
        <a:defRPr sz="1200">
          <a:latin typeface="+mn-lt"/>
          <a:cs typeface="Helvetica" panose="020B0604020202020204" pitchFamily="34" charset="0"/>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solidFill>
                <a:latin typeface="+mn-lt"/>
                <a:ea typeface="+mn-ea"/>
                <a:cs typeface="Helvetica" panose="020B0604020202020204" pitchFamily="34" charset="0"/>
              </a:defRPr>
            </a:pPr>
            <a:r>
              <a:rPr lang="en-US"/>
              <a:t>Current Month</a:t>
            </a:r>
          </a:p>
        </c:rich>
      </c:tx>
      <c:layout>
        <c:manualLayout>
          <c:xMode val="edge"/>
          <c:yMode val="edge"/>
          <c:x val="0.39308554324055456"/>
          <c:y val="6.8849961683331226E-2"/>
        </c:manualLayout>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solidFill>
              <a:latin typeface="+mn-lt"/>
              <a:ea typeface="+mn-ea"/>
              <a:cs typeface="Helvetica" panose="020B0604020202020204" pitchFamily="34" charset="0"/>
            </a:defRPr>
          </a:pPr>
          <a:endParaRPr lang="en-US"/>
        </a:p>
      </c:txPr>
    </c:title>
    <c:autoTitleDeleted val="0"/>
    <c:plotArea>
      <c:layout>
        <c:manualLayout>
          <c:layoutTarget val="inner"/>
          <c:xMode val="edge"/>
          <c:yMode val="edge"/>
          <c:x val="0.10805979568492881"/>
          <c:y val="5.2450272553686901E-2"/>
          <c:w val="0.89682056737687399"/>
          <c:h val="0.66586785397190906"/>
        </c:manualLayout>
      </c:layout>
      <c:lineChart>
        <c:grouping val="standard"/>
        <c:varyColors val="0"/>
        <c:ser>
          <c:idx val="0"/>
          <c:order val="0"/>
          <c:tx>
            <c:strRef>
              <c:f>Sheet1!$B$1</c:f>
              <c:strCache>
                <c:ptCount val="1"/>
                <c:pt idx="0">
                  <c:v>Pigeon</c:v>
                </c:pt>
              </c:strCache>
            </c:strRef>
          </c:tx>
          <c:spPr>
            <a:ln w="28575" cap="rnd">
              <a:solidFill>
                <a:srgbClr val="FF0000"/>
              </a:solidFill>
              <a:round/>
            </a:ln>
            <a:effectLst/>
          </c:spPr>
          <c:marker>
            <c:symbol val="none"/>
          </c:marker>
          <c:cat>
            <c:numRef>
              <c:f>Sheet1!$A$2:$A$32</c:f>
              <c:numCache>
                <c:formatCode>d\-mmm</c:formatCode>
                <c:ptCount val="31"/>
                <c:pt idx="0">
                  <c:v>43678</c:v>
                </c:pt>
                <c:pt idx="1">
                  <c:v>43679</c:v>
                </c:pt>
                <c:pt idx="2">
                  <c:v>43680</c:v>
                </c:pt>
                <c:pt idx="3">
                  <c:v>43681</c:v>
                </c:pt>
                <c:pt idx="4">
                  <c:v>43682</c:v>
                </c:pt>
                <c:pt idx="5">
                  <c:v>43683</c:v>
                </c:pt>
                <c:pt idx="6">
                  <c:v>43684</c:v>
                </c:pt>
                <c:pt idx="7">
                  <c:v>43685</c:v>
                </c:pt>
                <c:pt idx="8">
                  <c:v>43686</c:v>
                </c:pt>
                <c:pt idx="9">
                  <c:v>43687</c:v>
                </c:pt>
                <c:pt idx="10">
                  <c:v>43688</c:v>
                </c:pt>
                <c:pt idx="11">
                  <c:v>43689</c:v>
                </c:pt>
                <c:pt idx="12">
                  <c:v>43690</c:v>
                </c:pt>
                <c:pt idx="13">
                  <c:v>43691</c:v>
                </c:pt>
                <c:pt idx="14">
                  <c:v>43692</c:v>
                </c:pt>
                <c:pt idx="15">
                  <c:v>43693</c:v>
                </c:pt>
                <c:pt idx="16">
                  <c:v>43694</c:v>
                </c:pt>
                <c:pt idx="17">
                  <c:v>43695</c:v>
                </c:pt>
                <c:pt idx="18">
                  <c:v>43696</c:v>
                </c:pt>
                <c:pt idx="19">
                  <c:v>43697</c:v>
                </c:pt>
                <c:pt idx="20">
                  <c:v>43698</c:v>
                </c:pt>
                <c:pt idx="21">
                  <c:v>43699</c:v>
                </c:pt>
                <c:pt idx="22">
                  <c:v>43700</c:v>
                </c:pt>
                <c:pt idx="23">
                  <c:v>43701</c:v>
                </c:pt>
                <c:pt idx="24">
                  <c:v>43702</c:v>
                </c:pt>
                <c:pt idx="25">
                  <c:v>43703</c:v>
                </c:pt>
                <c:pt idx="26">
                  <c:v>43704</c:v>
                </c:pt>
                <c:pt idx="27">
                  <c:v>43705</c:v>
                </c:pt>
                <c:pt idx="28">
                  <c:v>43706</c:v>
                </c:pt>
                <c:pt idx="29">
                  <c:v>43707</c:v>
                </c:pt>
                <c:pt idx="30">
                  <c:v>43708</c:v>
                </c:pt>
              </c:numCache>
            </c:numRef>
          </c:cat>
          <c:val>
            <c:numRef>
              <c:f>Sheet1!$B$2:$B$32</c:f>
              <c:numCache>
                <c:formatCode>General</c:formatCode>
                <c:ptCount val="31"/>
                <c:pt idx="0">
                  <c:v>567</c:v>
                </c:pt>
                <c:pt idx="1">
                  <c:v>805</c:v>
                </c:pt>
                <c:pt idx="2">
                  <c:v>965</c:v>
                </c:pt>
                <c:pt idx="3">
                  <c:v>734</c:v>
                </c:pt>
                <c:pt idx="4">
                  <c:v>787</c:v>
                </c:pt>
                <c:pt idx="5" formatCode="#,##0">
                  <c:v>1160</c:v>
                </c:pt>
                <c:pt idx="6">
                  <c:v>975</c:v>
                </c:pt>
                <c:pt idx="7">
                  <c:v>876</c:v>
                </c:pt>
                <c:pt idx="8">
                  <c:v>734</c:v>
                </c:pt>
                <c:pt idx="9">
                  <c:v>745</c:v>
                </c:pt>
                <c:pt idx="10">
                  <c:v>713</c:v>
                </c:pt>
                <c:pt idx="11">
                  <c:v>794</c:v>
                </c:pt>
                <c:pt idx="12">
                  <c:v>990</c:v>
                </c:pt>
                <c:pt idx="13" formatCode="#,##0">
                  <c:v>1178</c:v>
                </c:pt>
                <c:pt idx="14" formatCode="#,##0">
                  <c:v>1245</c:v>
                </c:pt>
                <c:pt idx="15" formatCode="#,##0">
                  <c:v>1465</c:v>
                </c:pt>
                <c:pt idx="16">
                  <c:v>670</c:v>
                </c:pt>
                <c:pt idx="17">
                  <c:v>638</c:v>
                </c:pt>
                <c:pt idx="18">
                  <c:v>951</c:v>
                </c:pt>
                <c:pt idx="19">
                  <c:v>755</c:v>
                </c:pt>
                <c:pt idx="20">
                  <c:v>755</c:v>
                </c:pt>
                <c:pt idx="21">
                  <c:v>805</c:v>
                </c:pt>
                <c:pt idx="22" formatCode="#,##0">
                  <c:v>1585</c:v>
                </c:pt>
                <c:pt idx="23">
                  <c:v>975</c:v>
                </c:pt>
                <c:pt idx="24">
                  <c:v>702</c:v>
                </c:pt>
                <c:pt idx="25">
                  <c:v>897</c:v>
                </c:pt>
                <c:pt idx="26">
                  <c:v>812</c:v>
                </c:pt>
                <c:pt idx="27">
                  <c:v>713</c:v>
                </c:pt>
                <c:pt idx="28">
                  <c:v>823</c:v>
                </c:pt>
                <c:pt idx="29">
                  <c:v>670</c:v>
                </c:pt>
                <c:pt idx="30">
                  <c:v>663</c:v>
                </c:pt>
              </c:numCache>
            </c:numRef>
          </c:val>
          <c:smooth val="1"/>
          <c:extLst>
            <c:ext xmlns:c16="http://schemas.microsoft.com/office/drawing/2014/chart" uri="{C3380CC4-5D6E-409C-BE32-E72D297353CC}">
              <c16:uniqueId val="{00000000-27F1-4A83-A69E-19F69314BE5A}"/>
            </c:ext>
          </c:extLst>
        </c:ser>
        <c:ser>
          <c:idx val="1"/>
          <c:order val="1"/>
          <c:tx>
            <c:strRef>
              <c:f>Sheet1!$C$1</c:f>
              <c:strCache>
                <c:ptCount val="1"/>
                <c:pt idx="0">
                  <c:v>Wesser</c:v>
                </c:pt>
              </c:strCache>
            </c:strRef>
          </c:tx>
          <c:spPr>
            <a:ln w="28575" cap="rnd">
              <a:solidFill>
                <a:srgbClr val="0078DC"/>
              </a:solidFill>
              <a:round/>
            </a:ln>
            <a:effectLst/>
          </c:spPr>
          <c:marker>
            <c:symbol val="none"/>
          </c:marker>
          <c:cat>
            <c:numRef>
              <c:f>Sheet1!$A$2:$A$32</c:f>
              <c:numCache>
                <c:formatCode>d\-mmm</c:formatCode>
                <c:ptCount val="31"/>
                <c:pt idx="0">
                  <c:v>43678</c:v>
                </c:pt>
                <c:pt idx="1">
                  <c:v>43679</c:v>
                </c:pt>
                <c:pt idx="2">
                  <c:v>43680</c:v>
                </c:pt>
                <c:pt idx="3">
                  <c:v>43681</c:v>
                </c:pt>
                <c:pt idx="4">
                  <c:v>43682</c:v>
                </c:pt>
                <c:pt idx="5">
                  <c:v>43683</c:v>
                </c:pt>
                <c:pt idx="6">
                  <c:v>43684</c:v>
                </c:pt>
                <c:pt idx="7">
                  <c:v>43685</c:v>
                </c:pt>
                <c:pt idx="8">
                  <c:v>43686</c:v>
                </c:pt>
                <c:pt idx="9">
                  <c:v>43687</c:v>
                </c:pt>
                <c:pt idx="10">
                  <c:v>43688</c:v>
                </c:pt>
                <c:pt idx="11">
                  <c:v>43689</c:v>
                </c:pt>
                <c:pt idx="12">
                  <c:v>43690</c:v>
                </c:pt>
                <c:pt idx="13">
                  <c:v>43691</c:v>
                </c:pt>
                <c:pt idx="14">
                  <c:v>43692</c:v>
                </c:pt>
                <c:pt idx="15">
                  <c:v>43693</c:v>
                </c:pt>
                <c:pt idx="16">
                  <c:v>43694</c:v>
                </c:pt>
                <c:pt idx="17">
                  <c:v>43695</c:v>
                </c:pt>
                <c:pt idx="18">
                  <c:v>43696</c:v>
                </c:pt>
                <c:pt idx="19">
                  <c:v>43697</c:v>
                </c:pt>
                <c:pt idx="20">
                  <c:v>43698</c:v>
                </c:pt>
                <c:pt idx="21">
                  <c:v>43699</c:v>
                </c:pt>
                <c:pt idx="22">
                  <c:v>43700</c:v>
                </c:pt>
                <c:pt idx="23">
                  <c:v>43701</c:v>
                </c:pt>
                <c:pt idx="24">
                  <c:v>43702</c:v>
                </c:pt>
                <c:pt idx="25">
                  <c:v>43703</c:v>
                </c:pt>
                <c:pt idx="26">
                  <c:v>43704</c:v>
                </c:pt>
                <c:pt idx="27">
                  <c:v>43705</c:v>
                </c:pt>
                <c:pt idx="28">
                  <c:v>43706</c:v>
                </c:pt>
                <c:pt idx="29">
                  <c:v>43707</c:v>
                </c:pt>
                <c:pt idx="30">
                  <c:v>43708</c:v>
                </c:pt>
              </c:numCache>
            </c:numRef>
          </c:cat>
          <c:val>
            <c:numRef>
              <c:f>Sheet1!$C$2:$C$32</c:f>
              <c:numCache>
                <c:formatCode>General</c:formatCode>
                <c:ptCount val="31"/>
                <c:pt idx="0">
                  <c:v>83</c:v>
                </c:pt>
                <c:pt idx="1">
                  <c:v>71</c:v>
                </c:pt>
                <c:pt idx="2">
                  <c:v>71</c:v>
                </c:pt>
                <c:pt idx="3">
                  <c:v>130</c:v>
                </c:pt>
                <c:pt idx="4">
                  <c:v>138</c:v>
                </c:pt>
                <c:pt idx="5">
                  <c:v>236</c:v>
                </c:pt>
                <c:pt idx="6">
                  <c:v>205</c:v>
                </c:pt>
                <c:pt idx="7">
                  <c:v>150</c:v>
                </c:pt>
                <c:pt idx="8">
                  <c:v>193</c:v>
                </c:pt>
                <c:pt idx="9">
                  <c:v>157</c:v>
                </c:pt>
                <c:pt idx="10">
                  <c:v>205</c:v>
                </c:pt>
                <c:pt idx="11">
                  <c:v>157</c:v>
                </c:pt>
                <c:pt idx="12">
                  <c:v>79</c:v>
                </c:pt>
                <c:pt idx="13">
                  <c:v>161</c:v>
                </c:pt>
                <c:pt idx="14">
                  <c:v>150</c:v>
                </c:pt>
                <c:pt idx="15">
                  <c:v>138</c:v>
                </c:pt>
                <c:pt idx="16">
                  <c:v>79</c:v>
                </c:pt>
                <c:pt idx="17">
                  <c:v>87</c:v>
                </c:pt>
                <c:pt idx="18">
                  <c:v>102</c:v>
                </c:pt>
                <c:pt idx="19">
                  <c:v>130</c:v>
                </c:pt>
                <c:pt idx="20">
                  <c:v>118</c:v>
                </c:pt>
                <c:pt idx="21">
                  <c:v>55</c:v>
                </c:pt>
                <c:pt idx="22">
                  <c:v>43</c:v>
                </c:pt>
                <c:pt idx="23">
                  <c:v>79</c:v>
                </c:pt>
                <c:pt idx="24">
                  <c:v>79</c:v>
                </c:pt>
                <c:pt idx="25">
                  <c:v>47</c:v>
                </c:pt>
                <c:pt idx="26">
                  <c:v>83</c:v>
                </c:pt>
                <c:pt idx="27">
                  <c:v>91</c:v>
                </c:pt>
                <c:pt idx="28">
                  <c:v>122</c:v>
                </c:pt>
                <c:pt idx="29">
                  <c:v>71</c:v>
                </c:pt>
                <c:pt idx="30">
                  <c:v>374</c:v>
                </c:pt>
              </c:numCache>
            </c:numRef>
          </c:val>
          <c:smooth val="1"/>
          <c:extLst>
            <c:ext xmlns:c16="http://schemas.microsoft.com/office/drawing/2014/chart" uri="{C3380CC4-5D6E-409C-BE32-E72D297353CC}">
              <c16:uniqueId val="{00000001-27F1-4A83-A69E-19F69314BE5A}"/>
            </c:ext>
          </c:extLst>
        </c:ser>
        <c:ser>
          <c:idx val="2"/>
          <c:order val="2"/>
          <c:tx>
            <c:strRef>
              <c:f>Sheet1!$D$1</c:f>
              <c:strCache>
                <c:ptCount val="1"/>
                <c:pt idx="0">
                  <c:v>Comotomo</c:v>
                </c:pt>
              </c:strCache>
            </c:strRef>
          </c:tx>
          <c:spPr>
            <a:ln w="28575" cap="rnd">
              <a:solidFill>
                <a:srgbClr val="92D050"/>
              </a:solidFill>
              <a:round/>
            </a:ln>
            <a:effectLst/>
          </c:spPr>
          <c:marker>
            <c:symbol val="none"/>
          </c:marker>
          <c:cat>
            <c:numRef>
              <c:f>Sheet1!$A$2:$A$32</c:f>
              <c:numCache>
                <c:formatCode>d\-mmm</c:formatCode>
                <c:ptCount val="31"/>
                <c:pt idx="0">
                  <c:v>43678</c:v>
                </c:pt>
                <c:pt idx="1">
                  <c:v>43679</c:v>
                </c:pt>
                <c:pt idx="2">
                  <c:v>43680</c:v>
                </c:pt>
                <c:pt idx="3">
                  <c:v>43681</c:v>
                </c:pt>
                <c:pt idx="4">
                  <c:v>43682</c:v>
                </c:pt>
                <c:pt idx="5">
                  <c:v>43683</c:v>
                </c:pt>
                <c:pt idx="6">
                  <c:v>43684</c:v>
                </c:pt>
                <c:pt idx="7">
                  <c:v>43685</c:v>
                </c:pt>
                <c:pt idx="8">
                  <c:v>43686</c:v>
                </c:pt>
                <c:pt idx="9">
                  <c:v>43687</c:v>
                </c:pt>
                <c:pt idx="10">
                  <c:v>43688</c:v>
                </c:pt>
                <c:pt idx="11">
                  <c:v>43689</c:v>
                </c:pt>
                <c:pt idx="12">
                  <c:v>43690</c:v>
                </c:pt>
                <c:pt idx="13">
                  <c:v>43691</c:v>
                </c:pt>
                <c:pt idx="14">
                  <c:v>43692</c:v>
                </c:pt>
                <c:pt idx="15">
                  <c:v>43693</c:v>
                </c:pt>
                <c:pt idx="16">
                  <c:v>43694</c:v>
                </c:pt>
                <c:pt idx="17">
                  <c:v>43695</c:v>
                </c:pt>
                <c:pt idx="18">
                  <c:v>43696</c:v>
                </c:pt>
                <c:pt idx="19">
                  <c:v>43697</c:v>
                </c:pt>
                <c:pt idx="20">
                  <c:v>43698</c:v>
                </c:pt>
                <c:pt idx="21">
                  <c:v>43699</c:v>
                </c:pt>
                <c:pt idx="22">
                  <c:v>43700</c:v>
                </c:pt>
                <c:pt idx="23">
                  <c:v>43701</c:v>
                </c:pt>
                <c:pt idx="24">
                  <c:v>43702</c:v>
                </c:pt>
                <c:pt idx="25">
                  <c:v>43703</c:v>
                </c:pt>
                <c:pt idx="26">
                  <c:v>43704</c:v>
                </c:pt>
                <c:pt idx="27">
                  <c:v>43705</c:v>
                </c:pt>
                <c:pt idx="28">
                  <c:v>43706</c:v>
                </c:pt>
                <c:pt idx="29">
                  <c:v>43707</c:v>
                </c:pt>
                <c:pt idx="30">
                  <c:v>43708</c:v>
                </c:pt>
              </c:numCache>
            </c:numRef>
          </c:cat>
          <c:val>
            <c:numRef>
              <c:f>Sheet1!$D$2:$D$32</c:f>
              <c:numCache>
                <c:formatCode>General</c:formatCode>
                <c:ptCount val="31"/>
                <c:pt idx="0">
                  <c:v>120</c:v>
                </c:pt>
                <c:pt idx="1">
                  <c:v>61</c:v>
                </c:pt>
                <c:pt idx="2">
                  <c:v>24</c:v>
                </c:pt>
                <c:pt idx="3">
                  <c:v>18</c:v>
                </c:pt>
                <c:pt idx="4">
                  <c:v>18</c:v>
                </c:pt>
                <c:pt idx="5">
                  <c:v>169</c:v>
                </c:pt>
                <c:pt idx="6">
                  <c:v>254</c:v>
                </c:pt>
                <c:pt idx="7">
                  <c:v>74</c:v>
                </c:pt>
                <c:pt idx="8">
                  <c:v>138</c:v>
                </c:pt>
                <c:pt idx="9">
                  <c:v>63</c:v>
                </c:pt>
                <c:pt idx="10">
                  <c:v>79</c:v>
                </c:pt>
                <c:pt idx="11">
                  <c:v>280</c:v>
                </c:pt>
                <c:pt idx="12">
                  <c:v>151</c:v>
                </c:pt>
                <c:pt idx="13">
                  <c:v>57</c:v>
                </c:pt>
                <c:pt idx="14">
                  <c:v>109</c:v>
                </c:pt>
                <c:pt idx="15">
                  <c:v>48</c:v>
                </c:pt>
                <c:pt idx="16">
                  <c:v>24</c:v>
                </c:pt>
                <c:pt idx="17">
                  <c:v>28</c:v>
                </c:pt>
                <c:pt idx="18">
                  <c:v>9</c:v>
                </c:pt>
                <c:pt idx="19">
                  <c:v>53</c:v>
                </c:pt>
                <c:pt idx="20">
                  <c:v>44</c:v>
                </c:pt>
                <c:pt idx="21">
                  <c:v>44</c:v>
                </c:pt>
                <c:pt idx="22">
                  <c:v>20</c:v>
                </c:pt>
                <c:pt idx="23">
                  <c:v>11</c:v>
                </c:pt>
                <c:pt idx="24">
                  <c:v>13</c:v>
                </c:pt>
                <c:pt idx="25">
                  <c:v>120</c:v>
                </c:pt>
                <c:pt idx="26">
                  <c:v>48</c:v>
                </c:pt>
                <c:pt idx="27">
                  <c:v>83</c:v>
                </c:pt>
                <c:pt idx="28">
                  <c:v>59</c:v>
                </c:pt>
                <c:pt idx="29">
                  <c:v>24</c:v>
                </c:pt>
                <c:pt idx="30">
                  <c:v>37</c:v>
                </c:pt>
              </c:numCache>
            </c:numRef>
          </c:val>
          <c:smooth val="1"/>
          <c:extLst>
            <c:ext xmlns:c16="http://schemas.microsoft.com/office/drawing/2014/chart" uri="{C3380CC4-5D6E-409C-BE32-E72D297353CC}">
              <c16:uniqueId val="{00000002-27F1-4A83-A69E-19F69314BE5A}"/>
            </c:ext>
          </c:extLst>
        </c:ser>
        <c:ser>
          <c:idx val="3"/>
          <c:order val="3"/>
          <c:tx>
            <c:strRef>
              <c:f>Sheet1!$E$1</c:f>
              <c:strCache>
                <c:ptCount val="1"/>
                <c:pt idx="0">
                  <c:v>Avent</c:v>
                </c:pt>
              </c:strCache>
            </c:strRef>
          </c:tx>
          <c:spPr>
            <a:ln w="28575" cap="rnd">
              <a:solidFill>
                <a:srgbClr val="BFBFBF"/>
              </a:solidFill>
              <a:round/>
            </a:ln>
            <a:effectLst/>
          </c:spPr>
          <c:marker>
            <c:symbol val="none"/>
          </c:marker>
          <c:cat>
            <c:numRef>
              <c:f>Sheet1!$A$2:$A$32</c:f>
              <c:numCache>
                <c:formatCode>d\-mmm</c:formatCode>
                <c:ptCount val="31"/>
                <c:pt idx="0">
                  <c:v>43678</c:v>
                </c:pt>
                <c:pt idx="1">
                  <c:v>43679</c:v>
                </c:pt>
                <c:pt idx="2">
                  <c:v>43680</c:v>
                </c:pt>
                <c:pt idx="3">
                  <c:v>43681</c:v>
                </c:pt>
                <c:pt idx="4">
                  <c:v>43682</c:v>
                </c:pt>
                <c:pt idx="5">
                  <c:v>43683</c:v>
                </c:pt>
                <c:pt idx="6">
                  <c:v>43684</c:v>
                </c:pt>
                <c:pt idx="7">
                  <c:v>43685</c:v>
                </c:pt>
                <c:pt idx="8">
                  <c:v>43686</c:v>
                </c:pt>
                <c:pt idx="9">
                  <c:v>43687</c:v>
                </c:pt>
                <c:pt idx="10">
                  <c:v>43688</c:v>
                </c:pt>
                <c:pt idx="11">
                  <c:v>43689</c:v>
                </c:pt>
                <c:pt idx="12">
                  <c:v>43690</c:v>
                </c:pt>
                <c:pt idx="13">
                  <c:v>43691</c:v>
                </c:pt>
                <c:pt idx="14">
                  <c:v>43692</c:v>
                </c:pt>
                <c:pt idx="15">
                  <c:v>43693</c:v>
                </c:pt>
                <c:pt idx="16">
                  <c:v>43694</c:v>
                </c:pt>
                <c:pt idx="17">
                  <c:v>43695</c:v>
                </c:pt>
                <c:pt idx="18">
                  <c:v>43696</c:v>
                </c:pt>
                <c:pt idx="19">
                  <c:v>43697</c:v>
                </c:pt>
                <c:pt idx="20">
                  <c:v>43698</c:v>
                </c:pt>
                <c:pt idx="21">
                  <c:v>43699</c:v>
                </c:pt>
                <c:pt idx="22">
                  <c:v>43700</c:v>
                </c:pt>
                <c:pt idx="23">
                  <c:v>43701</c:v>
                </c:pt>
                <c:pt idx="24">
                  <c:v>43702</c:v>
                </c:pt>
                <c:pt idx="25">
                  <c:v>43703</c:v>
                </c:pt>
                <c:pt idx="26">
                  <c:v>43704</c:v>
                </c:pt>
                <c:pt idx="27">
                  <c:v>43705</c:v>
                </c:pt>
                <c:pt idx="28">
                  <c:v>43706</c:v>
                </c:pt>
                <c:pt idx="29">
                  <c:v>43707</c:v>
                </c:pt>
                <c:pt idx="30">
                  <c:v>43708</c:v>
                </c:pt>
              </c:numCache>
            </c:numRef>
          </c:cat>
          <c:val>
            <c:numRef>
              <c:f>Sheet1!$E$2:$E$32</c:f>
              <c:numCache>
                <c:formatCode>General</c:formatCode>
                <c:ptCount val="31"/>
                <c:pt idx="0">
                  <c:v>84</c:v>
                </c:pt>
                <c:pt idx="1">
                  <c:v>239</c:v>
                </c:pt>
                <c:pt idx="2">
                  <c:v>89</c:v>
                </c:pt>
                <c:pt idx="3">
                  <c:v>75</c:v>
                </c:pt>
                <c:pt idx="4">
                  <c:v>102</c:v>
                </c:pt>
                <c:pt idx="5">
                  <c:v>44</c:v>
                </c:pt>
                <c:pt idx="6">
                  <c:v>102</c:v>
                </c:pt>
                <c:pt idx="7">
                  <c:v>66</c:v>
                </c:pt>
                <c:pt idx="8">
                  <c:v>128</c:v>
                </c:pt>
                <c:pt idx="9">
                  <c:v>97</c:v>
                </c:pt>
                <c:pt idx="10">
                  <c:v>66</c:v>
                </c:pt>
                <c:pt idx="11">
                  <c:v>106</c:v>
                </c:pt>
                <c:pt idx="12">
                  <c:v>89</c:v>
                </c:pt>
                <c:pt idx="13">
                  <c:v>97</c:v>
                </c:pt>
                <c:pt idx="14">
                  <c:v>49</c:v>
                </c:pt>
                <c:pt idx="15">
                  <c:v>89</c:v>
                </c:pt>
                <c:pt idx="16">
                  <c:v>71</c:v>
                </c:pt>
                <c:pt idx="17">
                  <c:v>40</c:v>
                </c:pt>
                <c:pt idx="18">
                  <c:v>66</c:v>
                </c:pt>
                <c:pt idx="19">
                  <c:v>75</c:v>
                </c:pt>
                <c:pt idx="20">
                  <c:v>40</c:v>
                </c:pt>
                <c:pt idx="21">
                  <c:v>35</c:v>
                </c:pt>
                <c:pt idx="22">
                  <c:v>13</c:v>
                </c:pt>
                <c:pt idx="23">
                  <c:v>44</c:v>
                </c:pt>
                <c:pt idx="24">
                  <c:v>62</c:v>
                </c:pt>
                <c:pt idx="25">
                  <c:v>128</c:v>
                </c:pt>
                <c:pt idx="26">
                  <c:v>49</c:v>
                </c:pt>
                <c:pt idx="27">
                  <c:v>75</c:v>
                </c:pt>
                <c:pt idx="28">
                  <c:v>44</c:v>
                </c:pt>
                <c:pt idx="29">
                  <c:v>44</c:v>
                </c:pt>
                <c:pt idx="30">
                  <c:v>115</c:v>
                </c:pt>
              </c:numCache>
            </c:numRef>
          </c:val>
          <c:smooth val="1"/>
          <c:extLst>
            <c:ext xmlns:c16="http://schemas.microsoft.com/office/drawing/2014/chart" uri="{C3380CC4-5D6E-409C-BE32-E72D297353CC}">
              <c16:uniqueId val="{00000003-27F1-4A83-A69E-19F69314BE5A}"/>
            </c:ext>
          </c:extLst>
        </c:ser>
        <c:dLbls>
          <c:showLegendKey val="0"/>
          <c:showVal val="0"/>
          <c:showCatName val="0"/>
          <c:showSerName val="0"/>
          <c:showPercent val="0"/>
          <c:showBubbleSize val="0"/>
        </c:dLbls>
        <c:smooth val="0"/>
        <c:axId val="301192232"/>
        <c:axId val="301192624"/>
      </c:lineChart>
      <c:dateAx>
        <c:axId val="301192232"/>
        <c:scaling>
          <c:orientation val="minMax"/>
        </c:scaling>
        <c:delete val="0"/>
        <c:axPos val="b"/>
        <c:numFmt formatCode="d\-m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crossAx val="301192624"/>
        <c:crosses val="autoZero"/>
        <c:auto val="1"/>
        <c:lblOffset val="100"/>
        <c:baseTimeUnit val="days"/>
        <c:majorUnit val="2"/>
        <c:majorTimeUnit val="days"/>
      </c:dateAx>
      <c:valAx>
        <c:axId val="301192624"/>
        <c:scaling>
          <c:orientation val="minMax"/>
          <c:max val="2000"/>
          <c:min val="0"/>
        </c:scaling>
        <c:delete val="0"/>
        <c:axPos val="l"/>
        <c:majorGridlines>
          <c:spPr>
            <a:ln w="9525" cap="flat" cmpd="sng" algn="ctr">
              <a:no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crossAx val="301192232"/>
        <c:crosses val="autoZero"/>
        <c:crossBetween val="between"/>
      </c:valAx>
      <c:spPr>
        <a:noFill/>
        <a:ln>
          <a:noFill/>
        </a:ln>
        <a:effectLst/>
      </c:spPr>
    </c:plotArea>
    <c:legend>
      <c:legendPos val="b"/>
      <c:layout>
        <c:manualLayout>
          <c:xMode val="edge"/>
          <c:yMode val="edge"/>
          <c:x val="0.14812097625965806"/>
          <c:y val="0.91113940793968029"/>
          <c:w val="0.70375787217817742"/>
          <c:h val="8.8860592060319682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legend>
    <c:plotVisOnly val="1"/>
    <c:dispBlanksAs val="gap"/>
    <c:showDLblsOverMax val="0"/>
  </c:chart>
  <c:spPr>
    <a:noFill/>
    <a:ln>
      <a:noFill/>
    </a:ln>
    <a:effectLst/>
  </c:spPr>
  <c:txPr>
    <a:bodyPr/>
    <a:lstStyle/>
    <a:p>
      <a:pPr>
        <a:defRPr sz="1200">
          <a:solidFill>
            <a:schemeClr val="tx1"/>
          </a:solidFill>
          <a:latin typeface="+mn-lt"/>
          <a:cs typeface="Helvetica" panose="020B0604020202020204" pitchFamily="34" charset="0"/>
        </a:defRPr>
      </a:pPr>
      <a:endParaRPr lang="en-US"/>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Last Month</a:t>
            </a:r>
          </a:p>
        </c:rich>
      </c:tx>
      <c:layout>
        <c:manualLayout>
          <c:xMode val="edge"/>
          <c:yMode val="edge"/>
          <c:x val="0.39458421224670714"/>
          <c:y val="3.0589228015397381E-2"/>
        </c:manualLayout>
      </c:layout>
      <c:overlay val="0"/>
    </c:title>
    <c:autoTitleDeleted val="0"/>
    <c:plotArea>
      <c:layout>
        <c:manualLayout>
          <c:layoutTarget val="inner"/>
          <c:xMode val="edge"/>
          <c:yMode val="edge"/>
          <c:x val="7.7116142187905051E-2"/>
          <c:y val="0.20288486126259647"/>
          <c:w val="0.79145348594984277"/>
          <c:h val="0.62820077934287755"/>
        </c:manualLayout>
      </c:layout>
      <c:barChart>
        <c:barDir val="col"/>
        <c:grouping val="stacked"/>
        <c:varyColors val="0"/>
        <c:ser>
          <c:idx val="0"/>
          <c:order val="0"/>
          <c:tx>
            <c:strRef>
              <c:f>Sheet1!$B$1</c:f>
              <c:strCache>
                <c:ptCount val="1"/>
                <c:pt idx="0">
                  <c:v>Positive</c:v>
                </c:pt>
              </c:strCache>
            </c:strRef>
          </c:tx>
          <c:spPr>
            <a:solidFill>
              <a:srgbClr val="0078DC"/>
            </a:solidFill>
            <a:ln>
              <a:noFill/>
            </a:ln>
            <a:effectLst/>
          </c:spPr>
          <c:invertIfNegative val="0"/>
          <c:dPt>
            <c:idx val="0"/>
            <c:invertIfNegative val="0"/>
            <c:bubble3D val="0"/>
            <c:extLst>
              <c:ext xmlns:c16="http://schemas.microsoft.com/office/drawing/2014/chart" uri="{C3380CC4-5D6E-409C-BE32-E72D297353CC}">
                <c16:uniqueId val="{00000001-F9AD-4FB7-9B45-63379781D0B6}"/>
              </c:ext>
            </c:extLst>
          </c:dPt>
          <c:dPt>
            <c:idx val="1"/>
            <c:invertIfNegative val="0"/>
            <c:bubble3D val="0"/>
            <c:extLst>
              <c:ext xmlns:c16="http://schemas.microsoft.com/office/drawing/2014/chart" uri="{C3380CC4-5D6E-409C-BE32-E72D297353CC}">
                <c16:uniqueId val="{00000003-F9AD-4FB7-9B45-63379781D0B6}"/>
              </c:ext>
            </c:extLst>
          </c:dPt>
          <c:dPt>
            <c:idx val="2"/>
            <c:invertIfNegative val="0"/>
            <c:bubble3D val="0"/>
            <c:extLst>
              <c:ext xmlns:c16="http://schemas.microsoft.com/office/drawing/2014/chart" uri="{C3380CC4-5D6E-409C-BE32-E72D297353CC}">
                <c16:uniqueId val="{00000005-F9AD-4FB7-9B45-63379781D0B6}"/>
              </c:ext>
            </c:extLst>
          </c:dPt>
          <c:dLbls>
            <c:dLbl>
              <c:idx val="1"/>
              <c:layout>
                <c:manualLayout>
                  <c:x val="1.765439252804149E-2"/>
                  <c:y val="-4.078563735386326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9AD-4FB7-9B45-63379781D0B6}"/>
                </c:ext>
              </c:extLst>
            </c:dLbl>
            <c:dLbl>
              <c:idx val="2"/>
              <c:layout>
                <c:manualLayout>
                  <c:x val="-3.3660512187885724E-2"/>
                  <c:y val="-5.03349359894311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9AD-4FB7-9B45-63379781D0B6}"/>
                </c:ext>
              </c:extLst>
            </c:dLbl>
            <c:dLbl>
              <c:idx val="3"/>
              <c:layout>
                <c:manualLayout>
                  <c:x val="-1.0088224301738087E-2"/>
                  <c:y val="-4.58838420230960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BC-44D0-AC85-CB9ECBEF1A3D}"/>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Pigeon</c:v>
                </c:pt>
                <c:pt idx="1">
                  <c:v>Wesser</c:v>
                </c:pt>
                <c:pt idx="2">
                  <c:v>Comotomo</c:v>
                </c:pt>
                <c:pt idx="3">
                  <c:v>Avent</c:v>
                </c:pt>
              </c:strCache>
            </c:strRef>
          </c:cat>
          <c:val>
            <c:numRef>
              <c:f>Sheet1!$B$2:$B$5</c:f>
              <c:numCache>
                <c:formatCode>_(* #,##0_);_(* \(#,##0\);_(* "-"??_);_(@_)</c:formatCode>
                <c:ptCount val="4"/>
                <c:pt idx="0">
                  <c:v>3294</c:v>
                </c:pt>
                <c:pt idx="1">
                  <c:v>15</c:v>
                </c:pt>
                <c:pt idx="2">
                  <c:v>1</c:v>
                </c:pt>
                <c:pt idx="3">
                  <c:v>94</c:v>
                </c:pt>
              </c:numCache>
            </c:numRef>
          </c:val>
          <c:extLst>
            <c:ext xmlns:c16="http://schemas.microsoft.com/office/drawing/2014/chart" uri="{C3380CC4-5D6E-409C-BE32-E72D297353CC}">
              <c16:uniqueId val="{00000016-F9AD-4FB7-9B45-63379781D0B6}"/>
            </c:ext>
          </c:extLst>
        </c:ser>
        <c:ser>
          <c:idx val="1"/>
          <c:order val="1"/>
          <c:tx>
            <c:strRef>
              <c:f>Sheet1!$C$1</c:f>
              <c:strCache>
                <c:ptCount val="1"/>
                <c:pt idx="0">
                  <c:v>Negative</c:v>
                </c:pt>
              </c:strCache>
            </c:strRef>
          </c:tx>
          <c:spPr>
            <a:solidFill>
              <a:srgbClr val="C00000"/>
            </a:solidFill>
            <a:ln>
              <a:noFill/>
            </a:ln>
            <a:effectLst/>
          </c:spPr>
          <c:invertIfNegative val="0"/>
          <c:dLbls>
            <c:dLbl>
              <c:idx val="1"/>
              <c:layout>
                <c:manualLayout>
                  <c:x val="4.6237160580674541E-17"/>
                  <c:y val="-0.1274551167308225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1BC-44D0-AC85-CB9ECBEF1A3D}"/>
                </c:ext>
              </c:extLst>
            </c:dLbl>
            <c:dLbl>
              <c:idx val="2"/>
              <c:delete val="1"/>
              <c:extLst>
                <c:ext xmlns:c15="http://schemas.microsoft.com/office/drawing/2012/chart" uri="{CE6537A1-D6FC-4f65-9D91-7224C49458BB}"/>
                <c:ext xmlns:c16="http://schemas.microsoft.com/office/drawing/2014/chart" uri="{C3380CC4-5D6E-409C-BE32-E72D297353CC}">
                  <c16:uniqueId val="{00000003-516D-48AC-9C0C-A434E09C08DC}"/>
                </c:ext>
              </c:extLst>
            </c:dLbl>
            <c:dLbl>
              <c:idx val="3"/>
              <c:layout>
                <c:manualLayout>
                  <c:x val="-7.5661682263034958E-3"/>
                  <c:y val="-0.14784793540775401"/>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1BC-44D0-AC85-CB9ECBEF1A3D}"/>
                </c:ext>
              </c:extLst>
            </c:dLbl>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Pigeon</c:v>
                </c:pt>
                <c:pt idx="1">
                  <c:v>Wesser</c:v>
                </c:pt>
                <c:pt idx="2">
                  <c:v>Comotomo</c:v>
                </c:pt>
                <c:pt idx="3">
                  <c:v>Avent</c:v>
                </c:pt>
              </c:strCache>
            </c:strRef>
          </c:cat>
          <c:val>
            <c:numRef>
              <c:f>Sheet1!$C$2:$C$5</c:f>
              <c:numCache>
                <c:formatCode>_(* #,##0_);_(* \(#,##0\);_(* "-"??_);_(@_)</c:formatCode>
                <c:ptCount val="4"/>
                <c:pt idx="0">
                  <c:v>245</c:v>
                </c:pt>
                <c:pt idx="1">
                  <c:v>5</c:v>
                </c:pt>
                <c:pt idx="2">
                  <c:v>0</c:v>
                </c:pt>
                <c:pt idx="3">
                  <c:v>27</c:v>
                </c:pt>
              </c:numCache>
            </c:numRef>
          </c:val>
          <c:extLst>
            <c:ext xmlns:c16="http://schemas.microsoft.com/office/drawing/2014/chart" uri="{C3380CC4-5D6E-409C-BE32-E72D297353CC}">
              <c16:uniqueId val="{00000017-F9AD-4FB7-9B45-63379781D0B6}"/>
            </c:ext>
          </c:extLst>
        </c:ser>
        <c:ser>
          <c:idx val="2"/>
          <c:order val="2"/>
          <c:tx>
            <c:strRef>
              <c:f>Sheet1!$D$1</c:f>
              <c:strCache>
                <c:ptCount val="1"/>
                <c:pt idx="0">
                  <c:v>Neutral</c:v>
                </c:pt>
              </c:strCache>
            </c:strRef>
          </c:tx>
          <c:spPr>
            <a:solidFill>
              <a:schemeClr val="bg1">
                <a:lumMod val="50000"/>
              </a:schemeClr>
            </a:solidFill>
            <a:ln>
              <a:noFill/>
            </a:ln>
            <a:effectLst/>
          </c:spPr>
          <c:invertIfNegative val="0"/>
          <c:dLbls>
            <c:dLbl>
              <c:idx val="1"/>
              <c:layout>
                <c:manualLayout>
                  <c:x val="2.2698504678910488E-2"/>
                  <c:y val="-0.2447138241231790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1BC-44D0-AC85-CB9ECBEF1A3D}"/>
                </c:ext>
              </c:extLst>
            </c:dLbl>
            <c:dLbl>
              <c:idx val="2"/>
              <c:layout>
                <c:manualLayout>
                  <c:x val="-4.322049482343026E-2"/>
                  <c:y val="-0.2338397951404876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16D-48AC-9C0C-A434E09C08DC}"/>
                </c:ext>
              </c:extLst>
            </c:dLbl>
            <c:dLbl>
              <c:idx val="3"/>
              <c:layout>
                <c:manualLayout>
                  <c:x val="5.0441121508689969E-3"/>
                  <c:y val="-0.2294192101154804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1BC-44D0-AC85-CB9ECBEF1A3D}"/>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Pigeon</c:v>
                </c:pt>
                <c:pt idx="1">
                  <c:v>Wesser</c:v>
                </c:pt>
                <c:pt idx="2">
                  <c:v>Comotomo</c:v>
                </c:pt>
                <c:pt idx="3">
                  <c:v>Avent</c:v>
                </c:pt>
              </c:strCache>
            </c:strRef>
          </c:cat>
          <c:val>
            <c:numRef>
              <c:f>Sheet1!$D$2:$D$5</c:f>
              <c:numCache>
                <c:formatCode>_(* #,##0_);_(* \(#,##0\);_(* "-"??_);_(@_)</c:formatCode>
                <c:ptCount val="4"/>
                <c:pt idx="0">
                  <c:v>9304</c:v>
                </c:pt>
                <c:pt idx="1">
                  <c:v>34</c:v>
                </c:pt>
                <c:pt idx="2">
                  <c:v>2</c:v>
                </c:pt>
                <c:pt idx="3">
                  <c:v>103</c:v>
                </c:pt>
              </c:numCache>
            </c:numRef>
          </c:val>
          <c:extLst>
            <c:ext xmlns:c16="http://schemas.microsoft.com/office/drawing/2014/chart" uri="{C3380CC4-5D6E-409C-BE32-E72D297353CC}">
              <c16:uniqueId val="{00000018-F9AD-4FB7-9B45-63379781D0B6}"/>
            </c:ext>
          </c:extLst>
        </c:ser>
        <c:dLbls>
          <c:showLegendKey val="0"/>
          <c:showVal val="1"/>
          <c:showCatName val="0"/>
          <c:showSerName val="0"/>
          <c:showPercent val="0"/>
          <c:showBubbleSize val="0"/>
        </c:dLbls>
        <c:gapWidth val="100"/>
        <c:overlap val="100"/>
        <c:axId val="301187920"/>
        <c:axId val="301189096"/>
      </c:barChart>
      <c:lineChart>
        <c:grouping val="standard"/>
        <c:varyColors val="0"/>
        <c:ser>
          <c:idx val="3"/>
          <c:order val="3"/>
          <c:tx>
            <c:strRef>
              <c:f>Sheet1!$E$1</c:f>
              <c:strCache>
                <c:ptCount val="1"/>
                <c:pt idx="0">
                  <c:v>Sentiment Index</c:v>
                </c:pt>
              </c:strCache>
            </c:strRef>
          </c:tx>
          <c:spPr>
            <a:ln w="12700" cap="rnd">
              <a:solidFill>
                <a:srgbClr val="0070C0"/>
              </a:solidFill>
              <a:round/>
            </a:ln>
            <a:effectLst/>
          </c:spPr>
          <c:marker>
            <c:symbol val="none"/>
          </c:marker>
          <c:dLbls>
            <c:dLbl>
              <c:idx val="0"/>
              <c:layout>
                <c:manualLayout>
                  <c:x val="-4.7965931987098198E-2"/>
                  <c:y val="-0.14767291042855832"/>
                </c:manualLayout>
              </c:layout>
              <c:showLegendKey val="0"/>
              <c:showVal val="1"/>
              <c:showCatName val="0"/>
              <c:showSerName val="0"/>
              <c:showPercent val="0"/>
              <c:showBubbleSize val="0"/>
              <c:extLst>
                <c:ext xmlns:c15="http://schemas.microsoft.com/office/drawing/2012/chart" uri="{CE6537A1-D6FC-4f65-9D91-7224C49458BB}">
                  <c15:layout>
                    <c:manualLayout>
                      <c:w val="5.9734798853119823E-2"/>
                      <c:h val="9.5871939521643884E-2"/>
                    </c:manualLayout>
                  </c15:layout>
                </c:ext>
                <c:ext xmlns:c16="http://schemas.microsoft.com/office/drawing/2014/chart" uri="{C3380CC4-5D6E-409C-BE32-E72D297353CC}">
                  <c16:uniqueId val="{00000000-2B04-4274-A7CD-9700833ED913}"/>
                </c:ext>
              </c:extLst>
            </c:dLbl>
            <c:dLbl>
              <c:idx val="1"/>
              <c:layout>
                <c:manualLayout>
                  <c:x val="-4.3221686345985631E-2"/>
                  <c:y val="-0.1049595897029112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B04-4274-A7CD-9700833ED913}"/>
                </c:ext>
              </c:extLst>
            </c:dLbl>
            <c:dLbl>
              <c:idx val="2"/>
              <c:layout>
                <c:manualLayout>
                  <c:x val="-4.3657386427048923E-2"/>
                  <c:y val="-7.9327061069667609E-2"/>
                </c:manualLayout>
              </c:layout>
              <c:showLegendKey val="0"/>
              <c:showVal val="1"/>
              <c:showCatName val="0"/>
              <c:showSerName val="0"/>
              <c:showPercent val="0"/>
              <c:showBubbleSize val="0"/>
              <c:extLst>
                <c:ext xmlns:c15="http://schemas.microsoft.com/office/drawing/2012/chart" uri="{CE6537A1-D6FC-4f65-9D91-7224C49458BB}">
                  <c15:layout>
                    <c:manualLayout>
                      <c:w val="6.4011769065453111E-2"/>
                      <c:h val="5.6123606172922259E-2"/>
                    </c:manualLayout>
                  </c15:layout>
                </c:ext>
                <c:ext xmlns:c16="http://schemas.microsoft.com/office/drawing/2014/chart" uri="{C3380CC4-5D6E-409C-BE32-E72D297353CC}">
                  <c16:uniqueId val="{00000001-2B04-4274-A7CD-9700833ED913}"/>
                </c:ext>
              </c:extLst>
            </c:dLbl>
            <c:dLbl>
              <c:idx val="3"/>
              <c:layout>
                <c:manualLayout>
                  <c:x val="-4.0352897206951975E-2"/>
                  <c:y val="-0.1274551167308224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BBA-445D-AD49-978021E1C763}"/>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Pigeon</c:v>
                </c:pt>
                <c:pt idx="1">
                  <c:v>Wesser</c:v>
                </c:pt>
                <c:pt idx="2">
                  <c:v>Comotomo</c:v>
                </c:pt>
                <c:pt idx="3">
                  <c:v>Avent</c:v>
                </c:pt>
              </c:strCache>
            </c:strRef>
          </c:cat>
          <c:val>
            <c:numRef>
              <c:f>Sheet1!$E$2:$E$5</c:f>
              <c:numCache>
                <c:formatCode>General</c:formatCode>
                <c:ptCount val="4"/>
                <c:pt idx="0">
                  <c:v>0.9</c:v>
                </c:pt>
                <c:pt idx="1">
                  <c:v>0.5</c:v>
                </c:pt>
                <c:pt idx="2">
                  <c:v>1</c:v>
                </c:pt>
                <c:pt idx="3">
                  <c:v>0.6</c:v>
                </c:pt>
              </c:numCache>
            </c:numRef>
          </c:val>
          <c:smooth val="0"/>
          <c:extLst>
            <c:ext xmlns:c16="http://schemas.microsoft.com/office/drawing/2014/chart" uri="{C3380CC4-5D6E-409C-BE32-E72D297353CC}">
              <c16:uniqueId val="{00000019-F9AD-4FB7-9B45-63379781D0B6}"/>
            </c:ext>
          </c:extLst>
        </c:ser>
        <c:dLbls>
          <c:showLegendKey val="0"/>
          <c:showVal val="1"/>
          <c:showCatName val="0"/>
          <c:showSerName val="0"/>
          <c:showPercent val="0"/>
          <c:showBubbleSize val="0"/>
        </c:dLbls>
        <c:marker val="1"/>
        <c:smooth val="0"/>
        <c:axId val="302055920"/>
        <c:axId val="302057096"/>
      </c:lineChart>
      <c:catAx>
        <c:axId val="301187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301189096"/>
        <c:crosses val="autoZero"/>
        <c:auto val="1"/>
        <c:lblAlgn val="ctr"/>
        <c:lblOffset val="100"/>
        <c:noMultiLvlLbl val="0"/>
      </c:catAx>
      <c:valAx>
        <c:axId val="301189096"/>
        <c:scaling>
          <c:orientation val="minMax"/>
          <c:max val="30000"/>
        </c:scaling>
        <c:delete val="0"/>
        <c:axPos val="l"/>
        <c:numFmt formatCode="_(* #,##0_);_(* \(#,##0\);_(* &quot;-&quot;??_);_(@_)" sourceLinked="1"/>
        <c:majorTickMark val="none"/>
        <c:minorTickMark val="none"/>
        <c:tickLblPos val="nextTo"/>
        <c:spPr>
          <a:noFill/>
          <a:ln>
            <a:noFill/>
          </a:ln>
          <a:effectLst/>
        </c:spPr>
        <c:txPr>
          <a:bodyPr rot="-60000000" vert="horz"/>
          <a:lstStyle/>
          <a:p>
            <a:pPr>
              <a:defRPr/>
            </a:pPr>
            <a:endParaRPr lang="en-US"/>
          </a:p>
        </c:txPr>
        <c:crossAx val="301187920"/>
        <c:crosses val="autoZero"/>
        <c:crossBetween val="between"/>
        <c:majorUnit val="5000"/>
      </c:valAx>
      <c:valAx>
        <c:axId val="302057096"/>
        <c:scaling>
          <c:orientation val="minMax"/>
          <c:max val="1"/>
          <c:min val="0"/>
        </c:scaling>
        <c:delete val="0"/>
        <c:axPos val="r"/>
        <c:numFmt formatCode="General" sourceLinked="1"/>
        <c:majorTickMark val="out"/>
        <c:minorTickMark val="none"/>
        <c:tickLblPos val="nextTo"/>
        <c:spPr>
          <a:noFill/>
          <a:ln>
            <a:noFill/>
          </a:ln>
          <a:effectLst/>
        </c:spPr>
        <c:txPr>
          <a:bodyPr rot="-60000000" vert="horz"/>
          <a:lstStyle/>
          <a:p>
            <a:pPr>
              <a:defRPr/>
            </a:pPr>
            <a:endParaRPr lang="en-US"/>
          </a:p>
        </c:txPr>
        <c:crossAx val="302055920"/>
        <c:crosses val="max"/>
        <c:crossBetween val="between"/>
      </c:valAx>
      <c:catAx>
        <c:axId val="302055920"/>
        <c:scaling>
          <c:orientation val="minMax"/>
        </c:scaling>
        <c:delete val="1"/>
        <c:axPos val="b"/>
        <c:numFmt formatCode="General" sourceLinked="1"/>
        <c:majorTickMark val="out"/>
        <c:minorTickMark val="none"/>
        <c:tickLblPos val="nextTo"/>
        <c:crossAx val="302057096"/>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200">
          <a:solidFill>
            <a:schemeClr val="tx1"/>
          </a:solidFill>
          <a:latin typeface="+mn-lt"/>
          <a:cs typeface="Helvetica" panose="020B0604020202020204" pitchFamily="34" charset="0"/>
        </a:defRPr>
      </a:pPr>
      <a:endParaRPr lang="en-US"/>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Current Month</a:t>
            </a:r>
          </a:p>
        </c:rich>
      </c:tx>
      <c:layout>
        <c:manualLayout>
          <c:xMode val="edge"/>
          <c:yMode val="edge"/>
          <c:x val="0.39458421224670714"/>
          <c:y val="3.0589228015397381E-2"/>
        </c:manualLayout>
      </c:layout>
      <c:overlay val="0"/>
    </c:title>
    <c:autoTitleDeleted val="0"/>
    <c:plotArea>
      <c:layout>
        <c:manualLayout>
          <c:layoutTarget val="inner"/>
          <c:xMode val="edge"/>
          <c:yMode val="edge"/>
          <c:x val="7.7116142187905051E-2"/>
          <c:y val="0.20288486126259647"/>
          <c:w val="0.79145348594984277"/>
          <c:h val="0.62820077934287755"/>
        </c:manualLayout>
      </c:layout>
      <c:barChart>
        <c:barDir val="col"/>
        <c:grouping val="stacked"/>
        <c:varyColors val="0"/>
        <c:ser>
          <c:idx val="0"/>
          <c:order val="0"/>
          <c:tx>
            <c:strRef>
              <c:f>Sheet1!$B$1</c:f>
              <c:strCache>
                <c:ptCount val="1"/>
                <c:pt idx="0">
                  <c:v>Positive</c:v>
                </c:pt>
              </c:strCache>
            </c:strRef>
          </c:tx>
          <c:spPr>
            <a:solidFill>
              <a:srgbClr val="0078DC"/>
            </a:solidFill>
            <a:ln>
              <a:noFill/>
            </a:ln>
            <a:effectLst/>
          </c:spPr>
          <c:invertIfNegative val="0"/>
          <c:dPt>
            <c:idx val="0"/>
            <c:invertIfNegative val="0"/>
            <c:bubble3D val="0"/>
            <c:extLst>
              <c:ext xmlns:c16="http://schemas.microsoft.com/office/drawing/2014/chart" uri="{C3380CC4-5D6E-409C-BE32-E72D297353CC}">
                <c16:uniqueId val="{00000001-F9AD-4FB7-9B45-63379781D0B6}"/>
              </c:ext>
            </c:extLst>
          </c:dPt>
          <c:dPt>
            <c:idx val="1"/>
            <c:invertIfNegative val="0"/>
            <c:bubble3D val="0"/>
            <c:extLst>
              <c:ext xmlns:c16="http://schemas.microsoft.com/office/drawing/2014/chart" uri="{C3380CC4-5D6E-409C-BE32-E72D297353CC}">
                <c16:uniqueId val="{00000003-F9AD-4FB7-9B45-63379781D0B6}"/>
              </c:ext>
            </c:extLst>
          </c:dPt>
          <c:dPt>
            <c:idx val="2"/>
            <c:invertIfNegative val="0"/>
            <c:bubble3D val="0"/>
            <c:extLst>
              <c:ext xmlns:c16="http://schemas.microsoft.com/office/drawing/2014/chart" uri="{C3380CC4-5D6E-409C-BE32-E72D297353CC}">
                <c16:uniqueId val="{00000005-F9AD-4FB7-9B45-63379781D0B6}"/>
              </c:ext>
            </c:extLst>
          </c:dPt>
          <c:dLbls>
            <c:dLbl>
              <c:idx val="1"/>
              <c:layout>
                <c:manualLayout>
                  <c:x val="0"/>
                  <c:y val="-3.56874326846302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9AD-4FB7-9B45-63379781D0B6}"/>
                </c:ext>
              </c:extLst>
            </c:dLbl>
            <c:dLbl>
              <c:idx val="2"/>
              <c:layout>
                <c:manualLayout>
                  <c:x val="1.6482728681973494E-3"/>
                  <c:y val="-4.013852665096526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9AD-4FB7-9B45-63379781D0B6}"/>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Pigeon</c:v>
                </c:pt>
                <c:pt idx="1">
                  <c:v>Wesser</c:v>
                </c:pt>
                <c:pt idx="2">
                  <c:v>Comotomo</c:v>
                </c:pt>
                <c:pt idx="3">
                  <c:v>Avent</c:v>
                </c:pt>
              </c:strCache>
            </c:strRef>
          </c:cat>
          <c:val>
            <c:numRef>
              <c:f>Sheet1!$B$2:$B$5</c:f>
              <c:numCache>
                <c:formatCode>_-* #,##0_-;\-* #,##0_-;_-* "-"??_-;_-@_-</c:formatCode>
                <c:ptCount val="4"/>
                <c:pt idx="0">
                  <c:v>14064</c:v>
                </c:pt>
                <c:pt idx="1">
                  <c:v>1036</c:v>
                </c:pt>
                <c:pt idx="2">
                  <c:v>2238</c:v>
                </c:pt>
                <c:pt idx="3">
                  <c:v>1264</c:v>
                </c:pt>
              </c:numCache>
            </c:numRef>
          </c:val>
          <c:extLst>
            <c:ext xmlns:c16="http://schemas.microsoft.com/office/drawing/2014/chart" uri="{C3380CC4-5D6E-409C-BE32-E72D297353CC}">
              <c16:uniqueId val="{00000016-F9AD-4FB7-9B45-63379781D0B6}"/>
            </c:ext>
          </c:extLst>
        </c:ser>
        <c:ser>
          <c:idx val="1"/>
          <c:order val="1"/>
          <c:tx>
            <c:strRef>
              <c:f>Sheet1!$C$1</c:f>
              <c:strCache>
                <c:ptCount val="1"/>
                <c:pt idx="0">
                  <c:v>Negative</c:v>
                </c:pt>
              </c:strCache>
            </c:strRef>
          </c:tx>
          <c:spPr>
            <a:solidFill>
              <a:srgbClr val="C00000"/>
            </a:solidFill>
            <a:ln>
              <a:noFill/>
            </a:ln>
            <a:effectLst/>
          </c:spPr>
          <c:invertIfNegative val="0"/>
          <c:dLbls>
            <c:dLbl>
              <c:idx val="1"/>
              <c:layout>
                <c:manualLayout>
                  <c:x val="-7.5661682263034958E-3"/>
                  <c:y val="-0.1325533214000553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DA9-4B1E-A8A8-51BDBD7E9956}"/>
                </c:ext>
              </c:extLst>
            </c:dLbl>
            <c:dLbl>
              <c:idx val="2"/>
              <c:delete val="1"/>
              <c:extLst>
                <c:ext xmlns:c15="http://schemas.microsoft.com/office/drawing/2012/chart" uri="{CE6537A1-D6FC-4f65-9D91-7224C49458BB}"/>
                <c:ext xmlns:c16="http://schemas.microsoft.com/office/drawing/2014/chart" uri="{C3380CC4-5D6E-409C-BE32-E72D297353CC}">
                  <c16:uniqueId val="{00000003-516D-48AC-9C0C-A434E09C08DC}"/>
                </c:ext>
              </c:extLst>
            </c:dLbl>
            <c:dLbl>
              <c:idx val="3"/>
              <c:layout>
                <c:manualLayout>
                  <c:x val="7.5661682263034038E-3"/>
                  <c:y val="-5.608025136156186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9AF-49E2-9DFA-DA499F28EFB6}"/>
                </c:ext>
              </c:extLst>
            </c:dLbl>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Pigeon</c:v>
                </c:pt>
                <c:pt idx="1">
                  <c:v>Wesser</c:v>
                </c:pt>
                <c:pt idx="2">
                  <c:v>Comotomo</c:v>
                </c:pt>
                <c:pt idx="3">
                  <c:v>Avent</c:v>
                </c:pt>
              </c:strCache>
            </c:strRef>
          </c:cat>
          <c:val>
            <c:numRef>
              <c:f>Sheet1!$C$2:$C$5</c:f>
              <c:numCache>
                <c:formatCode>_-* #,##0_-;\-* #,##0_-;_-* "-"??_-;_-@_-</c:formatCode>
                <c:ptCount val="4"/>
                <c:pt idx="0">
                  <c:v>733</c:v>
                </c:pt>
                <c:pt idx="1">
                  <c:v>225</c:v>
                </c:pt>
                <c:pt idx="2">
                  <c:v>0</c:v>
                </c:pt>
                <c:pt idx="3">
                  <c:v>56</c:v>
                </c:pt>
              </c:numCache>
            </c:numRef>
          </c:val>
          <c:extLst>
            <c:ext xmlns:c16="http://schemas.microsoft.com/office/drawing/2014/chart" uri="{C3380CC4-5D6E-409C-BE32-E72D297353CC}">
              <c16:uniqueId val="{00000017-F9AD-4FB7-9B45-63379781D0B6}"/>
            </c:ext>
          </c:extLst>
        </c:ser>
        <c:ser>
          <c:idx val="2"/>
          <c:order val="2"/>
          <c:tx>
            <c:strRef>
              <c:f>Sheet1!$D$1</c:f>
              <c:strCache>
                <c:ptCount val="1"/>
                <c:pt idx="0">
                  <c:v>Neutral</c:v>
                </c:pt>
              </c:strCache>
            </c:strRef>
          </c:tx>
          <c:spPr>
            <a:solidFill>
              <a:schemeClr val="bg1">
                <a:lumMod val="50000"/>
              </a:schemeClr>
            </a:solidFill>
            <a:ln>
              <a:noFill/>
            </a:ln>
            <a:effectLst/>
          </c:spPr>
          <c:invertIfNegative val="0"/>
          <c:dLbls>
            <c:dLbl>
              <c:idx val="1"/>
              <c:layout>
                <c:manualLayout>
                  <c:x val="0"/>
                  <c:y val="-0.1886335727616172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DA9-4B1E-A8A8-51BDBD7E9956}"/>
                </c:ext>
              </c:extLst>
            </c:dLbl>
            <c:dLbl>
              <c:idx val="2"/>
              <c:layout>
                <c:manualLayout>
                  <c:x val="4.6985706098251227E-3"/>
                  <c:y val="-0.1165810877481310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16D-48AC-9C0C-A434E09C08DC}"/>
                </c:ext>
              </c:extLst>
            </c:dLbl>
            <c:dLbl>
              <c:idx val="3"/>
              <c:layout>
                <c:manualLayout>
                  <c:x val="2.5220560754344984E-3"/>
                  <c:y val="-0.1274551167308224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E7A-446C-80CF-5F4444B060DF}"/>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Pigeon</c:v>
                </c:pt>
                <c:pt idx="1">
                  <c:v>Wesser</c:v>
                </c:pt>
                <c:pt idx="2">
                  <c:v>Comotomo</c:v>
                </c:pt>
                <c:pt idx="3">
                  <c:v>Avent</c:v>
                </c:pt>
              </c:strCache>
            </c:strRef>
          </c:cat>
          <c:val>
            <c:numRef>
              <c:f>Sheet1!$D$2:$D$5</c:f>
              <c:numCache>
                <c:formatCode>_-* #,##0_-;\-* #,##0_-;_-* "-"??_-;_-@_-</c:formatCode>
                <c:ptCount val="4"/>
                <c:pt idx="0">
                  <c:v>12353</c:v>
                </c:pt>
                <c:pt idx="1">
                  <c:v>2620</c:v>
                </c:pt>
                <c:pt idx="2">
                  <c:v>43</c:v>
                </c:pt>
                <c:pt idx="3">
                  <c:v>1106</c:v>
                </c:pt>
              </c:numCache>
            </c:numRef>
          </c:val>
          <c:extLst>
            <c:ext xmlns:c16="http://schemas.microsoft.com/office/drawing/2014/chart" uri="{C3380CC4-5D6E-409C-BE32-E72D297353CC}">
              <c16:uniqueId val="{00000018-F9AD-4FB7-9B45-63379781D0B6}"/>
            </c:ext>
          </c:extLst>
        </c:ser>
        <c:dLbls>
          <c:showLegendKey val="0"/>
          <c:showVal val="1"/>
          <c:showCatName val="0"/>
          <c:showSerName val="0"/>
          <c:showPercent val="0"/>
          <c:showBubbleSize val="0"/>
        </c:dLbls>
        <c:gapWidth val="100"/>
        <c:overlap val="100"/>
        <c:axId val="302051608"/>
        <c:axId val="302056704"/>
      </c:barChart>
      <c:lineChart>
        <c:grouping val="standard"/>
        <c:varyColors val="0"/>
        <c:ser>
          <c:idx val="3"/>
          <c:order val="3"/>
          <c:tx>
            <c:strRef>
              <c:f>Sheet1!$E$1</c:f>
              <c:strCache>
                <c:ptCount val="1"/>
                <c:pt idx="0">
                  <c:v>Sentiment Index</c:v>
                </c:pt>
              </c:strCache>
            </c:strRef>
          </c:tx>
          <c:spPr>
            <a:ln w="12700" cap="rnd">
              <a:solidFill>
                <a:srgbClr val="0070C0"/>
              </a:solidFill>
              <a:round/>
            </a:ln>
            <a:effectLst/>
          </c:spPr>
          <c:marker>
            <c:symbol val="none"/>
          </c:marker>
          <c:dLbls>
            <c:dLbl>
              <c:idx val="0"/>
              <c:layout>
                <c:manualLayout>
                  <c:x val="-4.6704903949380948E-2"/>
                  <c:y val="-0.233370519450855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B04-4274-A7CD-9700833ED913}"/>
                </c:ext>
              </c:extLst>
            </c:dLbl>
            <c:dLbl>
              <c:idx val="1"/>
              <c:layout>
                <c:manualLayout>
                  <c:x val="-6.3398134949461615E-2"/>
                  <c:y val="-0.12025420371060989"/>
                </c:manualLayout>
              </c:layout>
              <c:showLegendKey val="0"/>
              <c:showVal val="1"/>
              <c:showCatName val="0"/>
              <c:showSerName val="0"/>
              <c:showPercent val="0"/>
              <c:showBubbleSize val="0"/>
              <c:extLst>
                <c:ext xmlns:c15="http://schemas.microsoft.com/office/drawing/2012/chart" uri="{CE6537A1-D6FC-4f65-9D91-7224C49458BB}">
                  <c15:layout>
                    <c:manualLayout>
                      <c:w val="9.7553128997806424E-2"/>
                      <c:h val="0.10606834886010968"/>
                    </c:manualLayout>
                  </c15:layout>
                </c:ext>
                <c:ext xmlns:c16="http://schemas.microsoft.com/office/drawing/2014/chart" uri="{C3380CC4-5D6E-409C-BE32-E72D297353CC}">
                  <c16:uniqueId val="{00000002-2B04-4274-A7CD-9700833ED913}"/>
                </c:ext>
              </c:extLst>
            </c:dLbl>
            <c:dLbl>
              <c:idx val="2"/>
              <c:layout>
                <c:manualLayout>
                  <c:x val="-6.5094863068242068E-2"/>
                  <c:y val="-0.12521070237604437"/>
                </c:manualLayout>
              </c:layout>
              <c:showLegendKey val="0"/>
              <c:showVal val="1"/>
              <c:showCatName val="0"/>
              <c:showSerName val="0"/>
              <c:showPercent val="0"/>
              <c:showBubbleSize val="0"/>
              <c:extLst>
                <c:ext xmlns:c15="http://schemas.microsoft.com/office/drawing/2012/chart" uri="{CE6537A1-D6FC-4f65-9D91-7224C49458BB}">
                  <c15:layout>
                    <c:manualLayout>
                      <c:w val="9.6798498046101619E-2"/>
                      <c:h val="7.6516424849853854E-2"/>
                    </c:manualLayout>
                  </c15:layout>
                </c:ext>
                <c:ext xmlns:c16="http://schemas.microsoft.com/office/drawing/2014/chart" uri="{C3380CC4-5D6E-409C-BE32-E72D297353CC}">
                  <c16:uniqueId val="{00000001-2B04-4274-A7CD-9700833ED913}"/>
                </c:ext>
              </c:extLst>
            </c:dLbl>
            <c:dLbl>
              <c:idx val="3"/>
              <c:layout>
                <c:manualLayout>
                  <c:x val="-4.0352897206952072E-2"/>
                  <c:y val="-9.17676840461921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1B4-47C6-8987-0CEAA6C39FB1}"/>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Pigeon</c:v>
                </c:pt>
                <c:pt idx="1">
                  <c:v>Wesser</c:v>
                </c:pt>
                <c:pt idx="2">
                  <c:v>Comotomo</c:v>
                </c:pt>
                <c:pt idx="3">
                  <c:v>Avent</c:v>
                </c:pt>
              </c:strCache>
            </c:strRef>
          </c:cat>
          <c:val>
            <c:numRef>
              <c:f>Sheet1!$E$2:$E$5</c:f>
              <c:numCache>
                <c:formatCode>General</c:formatCode>
                <c:ptCount val="4"/>
                <c:pt idx="0">
                  <c:v>0.9</c:v>
                </c:pt>
                <c:pt idx="1">
                  <c:v>0.6</c:v>
                </c:pt>
                <c:pt idx="2">
                  <c:v>1</c:v>
                </c:pt>
                <c:pt idx="3">
                  <c:v>0.9</c:v>
                </c:pt>
              </c:numCache>
            </c:numRef>
          </c:val>
          <c:smooth val="0"/>
          <c:extLst>
            <c:ext xmlns:c16="http://schemas.microsoft.com/office/drawing/2014/chart" uri="{C3380CC4-5D6E-409C-BE32-E72D297353CC}">
              <c16:uniqueId val="{00000019-F9AD-4FB7-9B45-63379781D0B6}"/>
            </c:ext>
          </c:extLst>
        </c:ser>
        <c:dLbls>
          <c:showLegendKey val="0"/>
          <c:showVal val="1"/>
          <c:showCatName val="0"/>
          <c:showSerName val="0"/>
          <c:showPercent val="0"/>
          <c:showBubbleSize val="0"/>
        </c:dLbls>
        <c:marker val="1"/>
        <c:smooth val="0"/>
        <c:axId val="302052000"/>
        <c:axId val="302053568"/>
      </c:lineChart>
      <c:catAx>
        <c:axId val="302051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302056704"/>
        <c:crosses val="autoZero"/>
        <c:auto val="1"/>
        <c:lblAlgn val="ctr"/>
        <c:lblOffset val="100"/>
        <c:noMultiLvlLbl val="0"/>
      </c:catAx>
      <c:valAx>
        <c:axId val="302056704"/>
        <c:scaling>
          <c:orientation val="minMax"/>
          <c:max val="30000"/>
        </c:scaling>
        <c:delete val="0"/>
        <c:axPos val="l"/>
        <c:numFmt formatCode="_-* #,##0_-;\-* #,##0_-;_-* &quot;-&quot;??_-;_-@_-" sourceLinked="1"/>
        <c:majorTickMark val="none"/>
        <c:minorTickMark val="none"/>
        <c:tickLblPos val="nextTo"/>
        <c:spPr>
          <a:noFill/>
          <a:ln>
            <a:noFill/>
          </a:ln>
          <a:effectLst/>
        </c:spPr>
        <c:txPr>
          <a:bodyPr rot="-60000000" vert="horz"/>
          <a:lstStyle/>
          <a:p>
            <a:pPr>
              <a:defRPr/>
            </a:pPr>
            <a:endParaRPr lang="en-US"/>
          </a:p>
        </c:txPr>
        <c:crossAx val="302051608"/>
        <c:crosses val="autoZero"/>
        <c:crossBetween val="between"/>
        <c:majorUnit val="5000"/>
      </c:valAx>
      <c:valAx>
        <c:axId val="302053568"/>
        <c:scaling>
          <c:orientation val="minMax"/>
          <c:min val="-1"/>
        </c:scaling>
        <c:delete val="0"/>
        <c:axPos val="r"/>
        <c:numFmt formatCode="General" sourceLinked="1"/>
        <c:majorTickMark val="out"/>
        <c:minorTickMark val="none"/>
        <c:tickLblPos val="nextTo"/>
        <c:spPr>
          <a:noFill/>
          <a:ln>
            <a:noFill/>
          </a:ln>
          <a:effectLst/>
        </c:spPr>
        <c:txPr>
          <a:bodyPr rot="-60000000" vert="horz"/>
          <a:lstStyle/>
          <a:p>
            <a:pPr>
              <a:defRPr/>
            </a:pPr>
            <a:endParaRPr lang="en-US"/>
          </a:p>
        </c:txPr>
        <c:crossAx val="302052000"/>
        <c:crosses val="max"/>
        <c:crossBetween val="between"/>
      </c:valAx>
      <c:catAx>
        <c:axId val="302052000"/>
        <c:scaling>
          <c:orientation val="minMax"/>
        </c:scaling>
        <c:delete val="1"/>
        <c:axPos val="b"/>
        <c:numFmt formatCode="General" sourceLinked="1"/>
        <c:majorTickMark val="out"/>
        <c:minorTickMark val="none"/>
        <c:tickLblPos val="nextTo"/>
        <c:crossAx val="302053568"/>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200">
          <a:solidFill>
            <a:schemeClr val="tx1"/>
          </a:solidFill>
          <a:latin typeface="+mn-lt"/>
          <a:cs typeface="Helvetica" panose="020B0604020202020204" pitchFamily="34" charset="0"/>
        </a:defRPr>
      </a:pPr>
      <a:endParaRPr lang="en-US"/>
    </a:p>
  </c:tx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solidFill>
                <a:latin typeface="+mn-lt"/>
                <a:ea typeface="+mn-ea"/>
                <a:cs typeface="Helvetica" panose="020B0604020202020204" pitchFamily="34" charset="0"/>
              </a:defRPr>
            </a:pPr>
            <a:r>
              <a:rPr lang="en-US"/>
              <a:t>Month 01</a:t>
            </a:r>
          </a:p>
        </c:rich>
      </c:tx>
      <c:layout>
        <c:manualLayout>
          <c:xMode val="edge"/>
          <c:yMode val="edge"/>
          <c:x val="0.34871966598912785"/>
          <c:y val="3.2445344284701506E-2"/>
        </c:manualLayout>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solidFill>
              <a:latin typeface="+mn-lt"/>
              <a:ea typeface="+mn-ea"/>
              <a:cs typeface="Helvetica" panose="020B0604020202020204" pitchFamily="34" charset="0"/>
            </a:defRPr>
          </a:pPr>
          <a:endParaRPr lang="en-US"/>
        </a:p>
      </c:txPr>
    </c:title>
    <c:autoTitleDeleted val="0"/>
    <c:plotArea>
      <c:layout>
        <c:manualLayout>
          <c:layoutTarget val="inner"/>
          <c:xMode val="edge"/>
          <c:yMode val="edge"/>
          <c:x val="4.849531181292252E-2"/>
          <c:y val="0.1580025732474222"/>
          <c:w val="0.92734302497174492"/>
          <c:h val="0.61342684198014019"/>
        </c:manualLayout>
      </c:layout>
      <c:barChart>
        <c:barDir val="col"/>
        <c:grouping val="stacked"/>
        <c:varyColors val="0"/>
        <c:ser>
          <c:idx val="0"/>
          <c:order val="0"/>
          <c:tx>
            <c:strRef>
              <c:f>Sheet1!$B$1</c:f>
              <c:strCache>
                <c:ptCount val="1"/>
                <c:pt idx="0">
                  <c:v>Positive</c:v>
                </c:pt>
              </c:strCache>
            </c:strRef>
          </c:tx>
          <c:spPr>
            <a:solidFill>
              <a:srgbClr val="0078DC"/>
            </a:solidFill>
            <a:ln>
              <a:noFill/>
            </a:ln>
            <a:effectLst/>
          </c:spPr>
          <c:invertIfNegative val="0"/>
          <c:dLbls>
            <c:dLbl>
              <c:idx val="0"/>
              <c:layout>
                <c:manualLayout>
                  <c:x val="6.550555329180284E-2"/>
                  <c:y val="-4.326045904626867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E9B-4BCB-A032-DF60C0B6CDD9}"/>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Origin</c:v>
                </c:pt>
                <c:pt idx="1">
                  <c:v>Function</c:v>
                </c:pt>
                <c:pt idx="2">
                  <c:v>Experience</c:v>
                </c:pt>
              </c:strCache>
            </c:strRef>
          </c:cat>
          <c:val>
            <c:numRef>
              <c:f>Sheet1!$B$2:$B$4</c:f>
              <c:numCache>
                <c:formatCode>General</c:formatCode>
                <c:ptCount val="3"/>
                <c:pt idx="0">
                  <c:v>1</c:v>
                </c:pt>
                <c:pt idx="1">
                  <c:v>7</c:v>
                </c:pt>
                <c:pt idx="2">
                  <c:v>48</c:v>
                </c:pt>
              </c:numCache>
            </c:numRef>
          </c:val>
          <c:extLst>
            <c:ext xmlns:c16="http://schemas.microsoft.com/office/drawing/2014/chart" uri="{C3380CC4-5D6E-409C-BE32-E72D297353CC}">
              <c16:uniqueId val="{00000000-B0ED-4727-9D44-25574BFE3693}"/>
            </c:ext>
          </c:extLst>
        </c:ser>
        <c:ser>
          <c:idx val="1"/>
          <c:order val="1"/>
          <c:tx>
            <c:strRef>
              <c:f>Sheet1!$C$1</c:f>
              <c:strCache>
                <c:ptCount val="1"/>
                <c:pt idx="0">
                  <c:v>Negative</c:v>
                </c:pt>
              </c:strCache>
            </c:strRef>
          </c:tx>
          <c:spPr>
            <a:solidFill>
              <a:srgbClr val="C00000"/>
            </a:solidFill>
            <a:ln>
              <a:noFill/>
            </a:ln>
            <a:effectLst/>
          </c:spPr>
          <c:invertIfNegative val="0"/>
          <c:dLbls>
            <c:dLbl>
              <c:idx val="1"/>
              <c:layout>
                <c:manualLayout>
                  <c:x val="2.7113578138343367E-2"/>
                  <c:y val="9.4359994218321274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769-4729-847F-46B7E0313DB1}"/>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Origin</c:v>
                </c:pt>
                <c:pt idx="1">
                  <c:v>Function</c:v>
                </c:pt>
                <c:pt idx="2">
                  <c:v>Experience</c:v>
                </c:pt>
              </c:strCache>
            </c:strRef>
          </c:cat>
          <c:val>
            <c:numRef>
              <c:f>Sheet1!$C$2:$C$4</c:f>
              <c:numCache>
                <c:formatCode>General</c:formatCode>
                <c:ptCount val="3"/>
                <c:pt idx="1">
                  <c:v>1</c:v>
                </c:pt>
                <c:pt idx="2">
                  <c:v>15</c:v>
                </c:pt>
              </c:numCache>
            </c:numRef>
          </c:val>
          <c:extLst>
            <c:ext xmlns:c16="http://schemas.microsoft.com/office/drawing/2014/chart" uri="{C3380CC4-5D6E-409C-BE32-E72D297353CC}">
              <c16:uniqueId val="{00000001-B0ED-4727-9D44-25574BFE3693}"/>
            </c:ext>
          </c:extLst>
        </c:ser>
        <c:ser>
          <c:idx val="2"/>
          <c:order val="2"/>
          <c:tx>
            <c:strRef>
              <c:f>Sheet1!$D$1</c:f>
              <c:strCache>
                <c:ptCount val="1"/>
                <c:pt idx="0">
                  <c:v>Neutral</c:v>
                </c:pt>
              </c:strCache>
            </c:strRef>
          </c:tx>
          <c:spPr>
            <a:solidFill>
              <a:schemeClr val="bg1">
                <a:lumMod val="65000"/>
              </a:schemeClr>
            </a:solidFill>
            <a:ln>
              <a:noFill/>
            </a:ln>
            <a:effectLst/>
          </c:spPr>
          <c:invertIfNegative val="0"/>
          <c:dLbls>
            <c:dLbl>
              <c:idx val="0"/>
              <c:layout>
                <c:manualLayout>
                  <c:x val="3.543520732992148E-3"/>
                  <c:y val="-7.605147583100732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E9B-4BCB-A032-DF60C0B6CDD9}"/>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Origin</c:v>
                </c:pt>
                <c:pt idx="1">
                  <c:v>Function</c:v>
                </c:pt>
                <c:pt idx="2">
                  <c:v>Experience</c:v>
                </c:pt>
              </c:strCache>
            </c:strRef>
          </c:cat>
          <c:val>
            <c:numRef>
              <c:f>Sheet1!$D$2:$D$4</c:f>
              <c:numCache>
                <c:formatCode>General</c:formatCode>
                <c:ptCount val="3"/>
                <c:pt idx="0">
                  <c:v>3</c:v>
                </c:pt>
                <c:pt idx="1">
                  <c:v>19</c:v>
                </c:pt>
                <c:pt idx="2">
                  <c:v>25</c:v>
                </c:pt>
              </c:numCache>
            </c:numRef>
          </c:val>
          <c:extLst>
            <c:ext xmlns:c16="http://schemas.microsoft.com/office/drawing/2014/chart" uri="{C3380CC4-5D6E-409C-BE32-E72D297353CC}">
              <c16:uniqueId val="{00000002-B0ED-4727-9D44-25574BFE3693}"/>
            </c:ext>
          </c:extLst>
        </c:ser>
        <c:dLbls>
          <c:showLegendKey val="0"/>
          <c:showVal val="0"/>
          <c:showCatName val="0"/>
          <c:showSerName val="0"/>
          <c:showPercent val="0"/>
          <c:showBubbleSize val="0"/>
        </c:dLbls>
        <c:gapWidth val="150"/>
        <c:overlap val="100"/>
        <c:axId val="560002192"/>
        <c:axId val="560002752"/>
      </c:barChart>
      <c:catAx>
        <c:axId val="560002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crossAx val="560002752"/>
        <c:crosses val="autoZero"/>
        <c:auto val="1"/>
        <c:lblAlgn val="ctr"/>
        <c:lblOffset val="100"/>
        <c:noMultiLvlLbl val="0"/>
      </c:catAx>
      <c:valAx>
        <c:axId val="560002752"/>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560002192"/>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mn-lt"/>
          <a:cs typeface="Helvetica" panose="020B0604020202020204" pitchFamily="34" charset="0"/>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solidFill>
                <a:latin typeface="+mn-lt"/>
                <a:ea typeface="+mn-ea"/>
                <a:cs typeface="Helvetica" panose="020B0604020202020204" pitchFamily="34" charset="0"/>
              </a:defRPr>
            </a:pPr>
            <a:r>
              <a:rPr lang="en-US"/>
              <a:t>Month 02</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solidFill>
              <a:latin typeface="+mn-lt"/>
              <a:ea typeface="+mn-ea"/>
              <a:cs typeface="Helvetica" panose="020B0604020202020204" pitchFamily="34" charset="0"/>
            </a:defRPr>
          </a:pPr>
          <a:endParaRPr lang="en-US"/>
        </a:p>
      </c:txPr>
    </c:title>
    <c:autoTitleDeleted val="0"/>
    <c:plotArea>
      <c:layout>
        <c:manualLayout>
          <c:layoutTarget val="inner"/>
          <c:xMode val="edge"/>
          <c:yMode val="edge"/>
          <c:x val="4.849531181292252E-2"/>
          <c:y val="0.1580025732474222"/>
          <c:w val="0.92734302497174492"/>
          <c:h val="0.61342684198014019"/>
        </c:manualLayout>
      </c:layout>
      <c:barChart>
        <c:barDir val="col"/>
        <c:grouping val="stacked"/>
        <c:varyColors val="0"/>
        <c:ser>
          <c:idx val="0"/>
          <c:order val="0"/>
          <c:tx>
            <c:strRef>
              <c:f>Sheet1!$B$1</c:f>
              <c:strCache>
                <c:ptCount val="1"/>
                <c:pt idx="0">
                  <c:v>Positive</c:v>
                </c:pt>
              </c:strCache>
            </c:strRef>
          </c:tx>
          <c:spPr>
            <a:solidFill>
              <a:srgbClr val="0078DC"/>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Origin</c:v>
                </c:pt>
                <c:pt idx="1">
                  <c:v>Function</c:v>
                </c:pt>
                <c:pt idx="2">
                  <c:v>Experience</c:v>
                </c:pt>
              </c:strCache>
            </c:strRef>
          </c:cat>
          <c:val>
            <c:numRef>
              <c:f>Sheet1!$B$2:$B$4</c:f>
              <c:numCache>
                <c:formatCode>General</c:formatCode>
                <c:ptCount val="3"/>
                <c:pt idx="0">
                  <c:v>43</c:v>
                </c:pt>
                <c:pt idx="1">
                  <c:v>13</c:v>
                </c:pt>
                <c:pt idx="2">
                  <c:v>69</c:v>
                </c:pt>
              </c:numCache>
            </c:numRef>
          </c:val>
          <c:extLst>
            <c:ext xmlns:c16="http://schemas.microsoft.com/office/drawing/2014/chart" uri="{C3380CC4-5D6E-409C-BE32-E72D297353CC}">
              <c16:uniqueId val="{00000000-C1E8-40F0-94E4-00A22A403B8C}"/>
            </c:ext>
          </c:extLst>
        </c:ser>
        <c:ser>
          <c:idx val="1"/>
          <c:order val="1"/>
          <c:tx>
            <c:strRef>
              <c:f>Sheet1!$C$1</c:f>
              <c:strCache>
                <c:ptCount val="1"/>
                <c:pt idx="0">
                  <c:v>Negative</c:v>
                </c:pt>
              </c:strCache>
            </c:strRef>
          </c:tx>
          <c:spPr>
            <a:solidFill>
              <a:srgbClr val="C00000"/>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Origin</c:v>
                </c:pt>
                <c:pt idx="1">
                  <c:v>Function</c:v>
                </c:pt>
                <c:pt idx="2">
                  <c:v>Experience</c:v>
                </c:pt>
              </c:strCache>
            </c:strRef>
          </c:cat>
          <c:val>
            <c:numRef>
              <c:f>Sheet1!$C$2:$C$4</c:f>
              <c:numCache>
                <c:formatCode>General</c:formatCode>
                <c:ptCount val="3"/>
                <c:pt idx="2">
                  <c:v>18</c:v>
                </c:pt>
              </c:numCache>
            </c:numRef>
          </c:val>
          <c:extLst>
            <c:ext xmlns:c16="http://schemas.microsoft.com/office/drawing/2014/chart" uri="{C3380CC4-5D6E-409C-BE32-E72D297353CC}">
              <c16:uniqueId val="{00000001-C1E8-40F0-94E4-00A22A403B8C}"/>
            </c:ext>
          </c:extLst>
        </c:ser>
        <c:ser>
          <c:idx val="2"/>
          <c:order val="2"/>
          <c:tx>
            <c:strRef>
              <c:f>Sheet1!$D$1</c:f>
              <c:strCache>
                <c:ptCount val="1"/>
                <c:pt idx="0">
                  <c:v>Neutral</c:v>
                </c:pt>
              </c:strCache>
            </c:strRef>
          </c:tx>
          <c:spPr>
            <a:solidFill>
              <a:schemeClr val="bg1">
                <a:lumMod val="65000"/>
              </a:schemeClr>
            </a:solidFill>
            <a:ln>
              <a:noFill/>
            </a:ln>
            <a:effectLst/>
          </c:spPr>
          <c:invertIfNegative val="0"/>
          <c:dLbls>
            <c:dLbl>
              <c:idx val="0"/>
              <c:layout>
                <c:manualLayout>
                  <c:x val="-5.0388887147540641E-3"/>
                  <c:y val="-4.86680164270523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F70-49A2-8B88-FEEB0588201F}"/>
                </c:ext>
              </c:extLst>
            </c:dLbl>
            <c:dLbl>
              <c:idx val="1"/>
              <c:layout>
                <c:manualLayout>
                  <c:x val="1.0077777429508036E-2"/>
                  <c:y val="-3.785290166548509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F70-49A2-8B88-FEEB0588201F}"/>
                </c:ext>
              </c:extLst>
            </c:dLbl>
            <c:dLbl>
              <c:idx val="2"/>
              <c:layout>
                <c:manualLayout>
                  <c:x val="-9.2378559272158173E-17"/>
                  <c:y val="-4.326045904626867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F70-49A2-8B88-FEEB0588201F}"/>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Origin</c:v>
                </c:pt>
                <c:pt idx="1">
                  <c:v>Function</c:v>
                </c:pt>
                <c:pt idx="2">
                  <c:v>Experience</c:v>
                </c:pt>
              </c:strCache>
            </c:strRef>
          </c:cat>
          <c:val>
            <c:numRef>
              <c:f>Sheet1!$D$2:$D$4</c:f>
              <c:numCache>
                <c:formatCode>General</c:formatCode>
                <c:ptCount val="3"/>
                <c:pt idx="0">
                  <c:v>6</c:v>
                </c:pt>
                <c:pt idx="1">
                  <c:v>2</c:v>
                </c:pt>
                <c:pt idx="2">
                  <c:v>4</c:v>
                </c:pt>
              </c:numCache>
            </c:numRef>
          </c:val>
          <c:extLst>
            <c:ext xmlns:c16="http://schemas.microsoft.com/office/drawing/2014/chart" uri="{C3380CC4-5D6E-409C-BE32-E72D297353CC}">
              <c16:uniqueId val="{00000002-C1E8-40F0-94E4-00A22A403B8C}"/>
            </c:ext>
          </c:extLst>
        </c:ser>
        <c:dLbls>
          <c:showLegendKey val="0"/>
          <c:showVal val="0"/>
          <c:showCatName val="0"/>
          <c:showSerName val="0"/>
          <c:showPercent val="0"/>
          <c:showBubbleSize val="0"/>
        </c:dLbls>
        <c:gapWidth val="150"/>
        <c:overlap val="100"/>
        <c:axId val="601140496"/>
        <c:axId val="601141056"/>
      </c:barChart>
      <c:catAx>
        <c:axId val="601140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crossAx val="601141056"/>
        <c:crosses val="autoZero"/>
        <c:auto val="1"/>
        <c:lblAlgn val="ctr"/>
        <c:lblOffset val="100"/>
        <c:noMultiLvlLbl val="0"/>
      </c:catAx>
      <c:valAx>
        <c:axId val="601141056"/>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601140496"/>
        <c:crosses val="autoZero"/>
        <c:crossBetween val="between"/>
      </c:valAx>
      <c:spPr>
        <a:noFill/>
        <a:ln>
          <a:noFill/>
        </a:ln>
        <a:effectLst/>
      </c:spPr>
    </c:plotArea>
    <c:legend>
      <c:legendPos val="r"/>
      <c:layout>
        <c:manualLayout>
          <c:xMode val="edge"/>
          <c:yMode val="edge"/>
          <c:x val="0.16223526102289706"/>
          <c:y val="0.89795577254545134"/>
          <c:w val="0.72131282827829668"/>
          <c:h val="9.7479123147744998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legend>
    <c:plotVisOnly val="1"/>
    <c:dispBlanksAs val="gap"/>
    <c:showDLblsOverMax val="0"/>
  </c:chart>
  <c:spPr>
    <a:noFill/>
    <a:ln>
      <a:noFill/>
    </a:ln>
    <a:effectLst/>
  </c:spPr>
  <c:txPr>
    <a:bodyPr/>
    <a:lstStyle/>
    <a:p>
      <a:pPr>
        <a:defRPr sz="1200">
          <a:solidFill>
            <a:schemeClr val="tx1"/>
          </a:solidFill>
          <a:latin typeface="+mn-lt"/>
          <a:cs typeface="Helvetica" panose="020B0604020202020204" pitchFamily="34" charset="0"/>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solidFill>
                <a:latin typeface="+mj-lt"/>
                <a:ea typeface="+mn-ea"/>
                <a:cs typeface="Helvetica" panose="020B0604020202020204" pitchFamily="34" charset="0"/>
              </a:defRPr>
            </a:pPr>
            <a:r>
              <a:rPr lang="en-US"/>
              <a:t>Current Month</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solidFill>
              <a:latin typeface="+mj-lt"/>
              <a:ea typeface="+mn-ea"/>
              <a:cs typeface="Helvetica" panose="020B0604020202020204" pitchFamily="34" charset="0"/>
            </a:defRPr>
          </a:pPr>
          <a:endParaRPr lang="en-US"/>
        </a:p>
      </c:txPr>
    </c:title>
    <c:autoTitleDeleted val="0"/>
    <c:plotArea>
      <c:layout>
        <c:manualLayout>
          <c:layoutTarget val="inner"/>
          <c:xMode val="edge"/>
          <c:yMode val="edge"/>
          <c:x val="4.849531181292252E-2"/>
          <c:y val="0.1580025732474222"/>
          <c:w val="0.92734302497174492"/>
          <c:h val="0.61342684198014019"/>
        </c:manualLayout>
      </c:layout>
      <c:barChart>
        <c:barDir val="col"/>
        <c:grouping val="stacked"/>
        <c:varyColors val="0"/>
        <c:ser>
          <c:idx val="0"/>
          <c:order val="0"/>
          <c:tx>
            <c:strRef>
              <c:f>Sheet1!$B$1</c:f>
              <c:strCache>
                <c:ptCount val="1"/>
                <c:pt idx="0">
                  <c:v>Positive</c:v>
                </c:pt>
              </c:strCache>
            </c:strRef>
          </c:tx>
          <c:spPr>
            <a:solidFill>
              <a:srgbClr val="0078DC"/>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j-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Origin</c:v>
                </c:pt>
                <c:pt idx="1">
                  <c:v>Function</c:v>
                </c:pt>
                <c:pt idx="2">
                  <c:v>Experience</c:v>
                </c:pt>
              </c:strCache>
            </c:strRef>
          </c:cat>
          <c:val>
            <c:numRef>
              <c:f>Sheet1!$B$2:$B$4</c:f>
              <c:numCache>
                <c:formatCode>General</c:formatCode>
                <c:ptCount val="3"/>
                <c:pt idx="0">
                  <c:v>60</c:v>
                </c:pt>
                <c:pt idx="1">
                  <c:v>94</c:v>
                </c:pt>
                <c:pt idx="2">
                  <c:v>75</c:v>
                </c:pt>
              </c:numCache>
            </c:numRef>
          </c:val>
          <c:extLst>
            <c:ext xmlns:c16="http://schemas.microsoft.com/office/drawing/2014/chart" uri="{C3380CC4-5D6E-409C-BE32-E72D297353CC}">
              <c16:uniqueId val="{00000000-9DB8-4A92-84E4-4A0906CF0004}"/>
            </c:ext>
          </c:extLst>
        </c:ser>
        <c:ser>
          <c:idx val="1"/>
          <c:order val="1"/>
          <c:tx>
            <c:strRef>
              <c:f>Sheet1!$C$1</c:f>
              <c:strCache>
                <c:ptCount val="1"/>
                <c:pt idx="0">
                  <c:v>Negative</c:v>
                </c:pt>
              </c:strCache>
            </c:strRef>
          </c:tx>
          <c:spPr>
            <a:solidFill>
              <a:srgbClr val="C00000"/>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j-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Origin</c:v>
                </c:pt>
                <c:pt idx="1">
                  <c:v>Function</c:v>
                </c:pt>
                <c:pt idx="2">
                  <c:v>Experience</c:v>
                </c:pt>
              </c:strCache>
            </c:strRef>
          </c:cat>
          <c:val>
            <c:numRef>
              <c:f>Sheet1!$C$2:$C$4</c:f>
              <c:numCache>
                <c:formatCode>General</c:formatCode>
                <c:ptCount val="3"/>
                <c:pt idx="0">
                  <c:v>28</c:v>
                </c:pt>
                <c:pt idx="1">
                  <c:v>21</c:v>
                </c:pt>
                <c:pt idx="2">
                  <c:v>48</c:v>
                </c:pt>
              </c:numCache>
            </c:numRef>
          </c:val>
          <c:extLst>
            <c:ext xmlns:c16="http://schemas.microsoft.com/office/drawing/2014/chart" uri="{C3380CC4-5D6E-409C-BE32-E72D297353CC}">
              <c16:uniqueId val="{00000001-9DB8-4A92-84E4-4A0906CF0004}"/>
            </c:ext>
          </c:extLst>
        </c:ser>
        <c:ser>
          <c:idx val="2"/>
          <c:order val="2"/>
          <c:tx>
            <c:strRef>
              <c:f>Sheet1!$D$1</c:f>
              <c:strCache>
                <c:ptCount val="1"/>
                <c:pt idx="0">
                  <c:v>Neutral</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j-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Origin</c:v>
                </c:pt>
                <c:pt idx="1">
                  <c:v>Function</c:v>
                </c:pt>
                <c:pt idx="2">
                  <c:v>Experience</c:v>
                </c:pt>
              </c:strCache>
            </c:strRef>
          </c:cat>
          <c:val>
            <c:numRef>
              <c:f>Sheet1!$D$2:$D$4</c:f>
              <c:numCache>
                <c:formatCode>General</c:formatCode>
                <c:ptCount val="3"/>
                <c:pt idx="0">
                  <c:v>22</c:v>
                </c:pt>
                <c:pt idx="1">
                  <c:v>92</c:v>
                </c:pt>
                <c:pt idx="2">
                  <c:v>30</c:v>
                </c:pt>
              </c:numCache>
            </c:numRef>
          </c:val>
          <c:extLst>
            <c:ext xmlns:c16="http://schemas.microsoft.com/office/drawing/2014/chart" uri="{C3380CC4-5D6E-409C-BE32-E72D297353CC}">
              <c16:uniqueId val="{00000002-9DB8-4A92-84E4-4A0906CF0004}"/>
            </c:ext>
          </c:extLst>
        </c:ser>
        <c:dLbls>
          <c:showLegendKey val="0"/>
          <c:showVal val="0"/>
          <c:showCatName val="0"/>
          <c:showSerName val="0"/>
          <c:showPercent val="0"/>
          <c:showBubbleSize val="0"/>
        </c:dLbls>
        <c:gapWidth val="150"/>
        <c:overlap val="100"/>
        <c:axId val="601144416"/>
        <c:axId val="601144976"/>
      </c:barChart>
      <c:catAx>
        <c:axId val="601144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j-lt"/>
                <a:ea typeface="+mn-ea"/>
                <a:cs typeface="Helvetica" panose="020B0604020202020204" pitchFamily="34" charset="0"/>
              </a:defRPr>
            </a:pPr>
            <a:endParaRPr lang="en-US"/>
          </a:p>
        </c:txPr>
        <c:crossAx val="601144976"/>
        <c:crosses val="autoZero"/>
        <c:auto val="1"/>
        <c:lblAlgn val="ctr"/>
        <c:lblOffset val="100"/>
        <c:noMultiLvlLbl val="0"/>
      </c:catAx>
      <c:valAx>
        <c:axId val="601144976"/>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601144416"/>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mj-lt"/>
          <a:cs typeface="Helvetica" panose="020B0604020202020204" pitchFamily="34" charset="0"/>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592626755122262E-2"/>
          <c:y val="6.1753347462371863E-2"/>
          <c:w val="0.94560439089767157"/>
          <c:h val="0.84588708450377792"/>
        </c:manualLayout>
      </c:layout>
      <c:barChart>
        <c:barDir val="bar"/>
        <c:grouping val="percentStacked"/>
        <c:varyColors val="0"/>
        <c:ser>
          <c:idx val="0"/>
          <c:order val="0"/>
          <c:tx>
            <c:strRef>
              <c:f>Sheet1!$B$1</c:f>
              <c:strCache>
                <c:ptCount val="1"/>
                <c:pt idx="0">
                  <c:v>Positive</c:v>
                </c:pt>
              </c:strCache>
            </c:strRef>
          </c:tx>
          <c:spPr>
            <a:solidFill>
              <a:srgbClr val="0078DC"/>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Sheet1!$A$6:$A$8</c:f>
              <c:strCache>
                <c:ptCount val="3"/>
                <c:pt idx="0">
                  <c:v>Fake Product</c:v>
                </c:pt>
                <c:pt idx="1">
                  <c:v>Hand-carry</c:v>
                </c:pt>
                <c:pt idx="2">
                  <c:v>Reality</c:v>
                </c:pt>
              </c:strCache>
            </c:strRef>
          </c:cat>
          <c:val>
            <c:numRef>
              <c:f>Sheet1!$B$6:$B$8</c:f>
              <c:numCache>
                <c:formatCode>0.0%</c:formatCode>
                <c:ptCount val="3"/>
                <c:pt idx="1">
                  <c:v>0.38461538461538464</c:v>
                </c:pt>
                <c:pt idx="2">
                  <c:v>0.83333333333333337</c:v>
                </c:pt>
              </c:numCache>
            </c:numRef>
          </c:val>
          <c:extLst>
            <c:ext xmlns:c16="http://schemas.microsoft.com/office/drawing/2014/chart" uri="{C3380CC4-5D6E-409C-BE32-E72D297353CC}">
              <c16:uniqueId val="{00000000-2092-44DF-89F4-61EFC4918CC6}"/>
            </c:ext>
          </c:extLst>
        </c:ser>
        <c:ser>
          <c:idx val="1"/>
          <c:order val="1"/>
          <c:tx>
            <c:strRef>
              <c:f>Sheet1!$C$1</c:f>
              <c:strCache>
                <c:ptCount val="1"/>
                <c:pt idx="0">
                  <c:v>Negative</c:v>
                </c:pt>
              </c:strCache>
            </c:strRef>
          </c:tx>
          <c:spPr>
            <a:solidFill>
              <a:srgbClr val="C00000"/>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Sheet1!$A$6:$A$8</c:f>
              <c:strCache>
                <c:ptCount val="3"/>
                <c:pt idx="0">
                  <c:v>Fake Product</c:v>
                </c:pt>
                <c:pt idx="1">
                  <c:v>Hand-carry</c:v>
                </c:pt>
                <c:pt idx="2">
                  <c:v>Reality</c:v>
                </c:pt>
              </c:strCache>
            </c:strRef>
          </c:cat>
          <c:val>
            <c:numRef>
              <c:f>Sheet1!$C$6:$C$8</c:f>
              <c:numCache>
                <c:formatCode>0.0%</c:formatCode>
                <c:ptCount val="3"/>
                <c:pt idx="0">
                  <c:v>1</c:v>
                </c:pt>
                <c:pt idx="1">
                  <c:v>0.15384615384615385</c:v>
                </c:pt>
              </c:numCache>
            </c:numRef>
          </c:val>
          <c:extLst>
            <c:ext xmlns:c16="http://schemas.microsoft.com/office/drawing/2014/chart" uri="{C3380CC4-5D6E-409C-BE32-E72D297353CC}">
              <c16:uniqueId val="{00000001-2092-44DF-89F4-61EFC4918CC6}"/>
            </c:ext>
          </c:extLst>
        </c:ser>
        <c:ser>
          <c:idx val="2"/>
          <c:order val="2"/>
          <c:tx>
            <c:strRef>
              <c:f>Sheet1!$D$1</c:f>
              <c:strCache>
                <c:ptCount val="1"/>
                <c:pt idx="0">
                  <c:v>Neutral</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Sheet1!$A$6:$A$8</c:f>
              <c:strCache>
                <c:ptCount val="3"/>
                <c:pt idx="0">
                  <c:v>Fake Product</c:v>
                </c:pt>
                <c:pt idx="1">
                  <c:v>Hand-carry</c:v>
                </c:pt>
                <c:pt idx="2">
                  <c:v>Reality</c:v>
                </c:pt>
              </c:strCache>
            </c:strRef>
          </c:cat>
          <c:val>
            <c:numRef>
              <c:f>Sheet1!$D$6:$D$8</c:f>
              <c:numCache>
                <c:formatCode>0.0%</c:formatCode>
                <c:ptCount val="3"/>
                <c:pt idx="1">
                  <c:v>0.46153846153846156</c:v>
                </c:pt>
                <c:pt idx="2">
                  <c:v>0.16666666666666666</c:v>
                </c:pt>
              </c:numCache>
            </c:numRef>
          </c:val>
          <c:extLst>
            <c:ext xmlns:c16="http://schemas.microsoft.com/office/drawing/2014/chart" uri="{C3380CC4-5D6E-409C-BE32-E72D297353CC}">
              <c16:uniqueId val="{00000002-2092-44DF-89F4-61EFC4918CC6}"/>
            </c:ext>
          </c:extLst>
        </c:ser>
        <c:dLbls>
          <c:showLegendKey val="0"/>
          <c:showVal val="0"/>
          <c:showCatName val="0"/>
          <c:showSerName val="0"/>
          <c:showPercent val="0"/>
          <c:showBubbleSize val="0"/>
        </c:dLbls>
        <c:gapWidth val="50"/>
        <c:overlap val="100"/>
        <c:axId val="602078976"/>
        <c:axId val="602079536"/>
      </c:barChart>
      <c:catAx>
        <c:axId val="602078976"/>
        <c:scaling>
          <c:orientation val="minMax"/>
        </c:scaling>
        <c:delete val="1"/>
        <c:axPos val="l"/>
        <c:numFmt formatCode="General" sourceLinked="1"/>
        <c:majorTickMark val="out"/>
        <c:minorTickMark val="none"/>
        <c:tickLblPos val="nextTo"/>
        <c:crossAx val="602079536"/>
        <c:crosses val="autoZero"/>
        <c:auto val="1"/>
        <c:lblAlgn val="ctr"/>
        <c:lblOffset val="100"/>
        <c:noMultiLvlLbl val="0"/>
      </c:catAx>
      <c:valAx>
        <c:axId val="602079536"/>
        <c:scaling>
          <c:orientation val="minMax"/>
        </c:scaling>
        <c:delete val="1"/>
        <c:axPos val="b"/>
        <c:majorGridlines>
          <c:spPr>
            <a:ln w="9525" cap="flat" cmpd="sng" algn="ctr">
              <a:noFill/>
              <a:round/>
            </a:ln>
            <a:effectLst/>
          </c:spPr>
        </c:majorGridlines>
        <c:numFmt formatCode="0%" sourceLinked="1"/>
        <c:majorTickMark val="out"/>
        <c:minorTickMark val="none"/>
        <c:tickLblPos val="nextTo"/>
        <c:crossAx val="602078976"/>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mn-lt"/>
          <a:cs typeface="Helvetica"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FFC000"/>
                </a:solidFill>
                <a:latin typeface="+mj-lt"/>
                <a:ea typeface="+mn-ea"/>
                <a:cs typeface="+mn-cs"/>
              </a:defRPr>
            </a:pPr>
            <a:r>
              <a:rPr lang="en-US" baseline="0" dirty="0">
                <a:solidFill>
                  <a:srgbClr val="FFC000"/>
                </a:solidFill>
                <a:latin typeface="+mj-lt"/>
              </a:rPr>
              <a:t>Last Month</a:t>
            </a:r>
            <a:endParaRPr lang="en-US" dirty="0">
              <a:solidFill>
                <a:srgbClr val="FFC000"/>
              </a:solidFill>
              <a:latin typeface="+mj-l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rgbClr val="FFC000"/>
              </a:solidFill>
              <a:latin typeface="+mj-lt"/>
              <a:ea typeface="+mn-ea"/>
              <a:cs typeface="+mn-cs"/>
            </a:defRPr>
          </a:pPr>
          <a:endParaRPr lang="en-US"/>
        </a:p>
      </c:txPr>
    </c:title>
    <c:autoTitleDeleted val="0"/>
    <c:plotArea>
      <c:layout/>
      <c:areaChart>
        <c:grouping val="stacked"/>
        <c:varyColors val="0"/>
        <c:ser>
          <c:idx val="0"/>
          <c:order val="0"/>
          <c:tx>
            <c:strRef>
              <c:f>Sheet1!$B$1</c:f>
              <c:strCache>
                <c:ptCount val="1"/>
                <c:pt idx="0">
                  <c:v>Positive</c:v>
                </c:pt>
              </c:strCache>
            </c:strRef>
          </c:tx>
          <c:spPr>
            <a:solidFill>
              <a:srgbClr val="026FC1"/>
            </a:solidFill>
            <a:ln>
              <a:noFill/>
            </a:ln>
            <a:effectLst/>
          </c:spPr>
          <c:cat>
            <c:numRef>
              <c:f>Sheet1!$A$2:$A$32</c:f>
              <c:numCache>
                <c:formatCode>dd/mm/yy;@</c:formatCode>
                <c:ptCount val="31"/>
                <c:pt idx="0">
                  <c:v>43647</c:v>
                </c:pt>
                <c:pt idx="1">
                  <c:v>43648</c:v>
                </c:pt>
                <c:pt idx="2">
                  <c:v>43649</c:v>
                </c:pt>
                <c:pt idx="3">
                  <c:v>43650</c:v>
                </c:pt>
                <c:pt idx="4">
                  <c:v>43651</c:v>
                </c:pt>
                <c:pt idx="5">
                  <c:v>43652</c:v>
                </c:pt>
                <c:pt idx="6">
                  <c:v>43653</c:v>
                </c:pt>
                <c:pt idx="7">
                  <c:v>43654</c:v>
                </c:pt>
                <c:pt idx="8">
                  <c:v>43655</c:v>
                </c:pt>
                <c:pt idx="9">
                  <c:v>43656</c:v>
                </c:pt>
                <c:pt idx="10">
                  <c:v>43657</c:v>
                </c:pt>
                <c:pt idx="11">
                  <c:v>43658</c:v>
                </c:pt>
                <c:pt idx="12">
                  <c:v>43659</c:v>
                </c:pt>
                <c:pt idx="13">
                  <c:v>43660</c:v>
                </c:pt>
                <c:pt idx="14">
                  <c:v>43661</c:v>
                </c:pt>
                <c:pt idx="15">
                  <c:v>43662</c:v>
                </c:pt>
                <c:pt idx="16">
                  <c:v>43663</c:v>
                </c:pt>
                <c:pt idx="17">
                  <c:v>43664</c:v>
                </c:pt>
                <c:pt idx="18">
                  <c:v>43665</c:v>
                </c:pt>
                <c:pt idx="19">
                  <c:v>43666</c:v>
                </c:pt>
                <c:pt idx="20">
                  <c:v>43667</c:v>
                </c:pt>
                <c:pt idx="21">
                  <c:v>43668</c:v>
                </c:pt>
                <c:pt idx="22">
                  <c:v>43669</c:v>
                </c:pt>
                <c:pt idx="23">
                  <c:v>43670</c:v>
                </c:pt>
                <c:pt idx="24">
                  <c:v>43671</c:v>
                </c:pt>
                <c:pt idx="25">
                  <c:v>43672</c:v>
                </c:pt>
                <c:pt idx="26">
                  <c:v>43673</c:v>
                </c:pt>
                <c:pt idx="27">
                  <c:v>43674</c:v>
                </c:pt>
                <c:pt idx="28">
                  <c:v>43675</c:v>
                </c:pt>
                <c:pt idx="29">
                  <c:v>43676</c:v>
                </c:pt>
                <c:pt idx="30">
                  <c:v>43677</c:v>
                </c:pt>
              </c:numCache>
            </c:numRef>
          </c:cat>
          <c:val>
            <c:numRef>
              <c:f>Sheet1!$B$2:$B$32</c:f>
              <c:numCache>
                <c:formatCode>General</c:formatCode>
                <c:ptCount val="31"/>
                <c:pt idx="0">
                  <c:v>117</c:v>
                </c:pt>
                <c:pt idx="1">
                  <c:v>150</c:v>
                </c:pt>
                <c:pt idx="2">
                  <c:v>101</c:v>
                </c:pt>
                <c:pt idx="3">
                  <c:v>98</c:v>
                </c:pt>
                <c:pt idx="4">
                  <c:v>311</c:v>
                </c:pt>
                <c:pt idx="5">
                  <c:v>185</c:v>
                </c:pt>
                <c:pt idx="6">
                  <c:v>147</c:v>
                </c:pt>
                <c:pt idx="7">
                  <c:v>161</c:v>
                </c:pt>
                <c:pt idx="8">
                  <c:v>105</c:v>
                </c:pt>
                <c:pt idx="9">
                  <c:v>166</c:v>
                </c:pt>
                <c:pt idx="10">
                  <c:v>171</c:v>
                </c:pt>
                <c:pt idx="11">
                  <c:v>121</c:v>
                </c:pt>
                <c:pt idx="12">
                  <c:v>83</c:v>
                </c:pt>
                <c:pt idx="13">
                  <c:v>104</c:v>
                </c:pt>
                <c:pt idx="14">
                  <c:v>141</c:v>
                </c:pt>
                <c:pt idx="15">
                  <c:v>120</c:v>
                </c:pt>
                <c:pt idx="16">
                  <c:v>81</c:v>
                </c:pt>
                <c:pt idx="17">
                  <c:v>436</c:v>
                </c:pt>
                <c:pt idx="18">
                  <c:v>236</c:v>
                </c:pt>
                <c:pt idx="19">
                  <c:v>121</c:v>
                </c:pt>
                <c:pt idx="20">
                  <c:v>185</c:v>
                </c:pt>
                <c:pt idx="21">
                  <c:v>51</c:v>
                </c:pt>
                <c:pt idx="22">
                  <c:v>27</c:v>
                </c:pt>
                <c:pt idx="23">
                  <c:v>26</c:v>
                </c:pt>
                <c:pt idx="24">
                  <c:v>45</c:v>
                </c:pt>
                <c:pt idx="25">
                  <c:v>86</c:v>
                </c:pt>
                <c:pt idx="26">
                  <c:v>9</c:v>
                </c:pt>
                <c:pt idx="27">
                  <c:v>28</c:v>
                </c:pt>
                <c:pt idx="28">
                  <c:v>17</c:v>
                </c:pt>
                <c:pt idx="29">
                  <c:v>40</c:v>
                </c:pt>
                <c:pt idx="30">
                  <c:v>31</c:v>
                </c:pt>
              </c:numCache>
            </c:numRef>
          </c:val>
          <c:extLst>
            <c:ext xmlns:c16="http://schemas.microsoft.com/office/drawing/2014/chart" uri="{C3380CC4-5D6E-409C-BE32-E72D297353CC}">
              <c16:uniqueId val="{00000000-68D2-D94D-A467-EAE068E8CBF9}"/>
            </c:ext>
          </c:extLst>
        </c:ser>
        <c:ser>
          <c:idx val="1"/>
          <c:order val="1"/>
          <c:tx>
            <c:strRef>
              <c:f>Sheet1!$C$1</c:f>
              <c:strCache>
                <c:ptCount val="1"/>
                <c:pt idx="0">
                  <c:v>Negative</c:v>
                </c:pt>
              </c:strCache>
            </c:strRef>
          </c:tx>
          <c:spPr>
            <a:solidFill>
              <a:srgbClr val="C00002"/>
            </a:solidFill>
            <a:ln>
              <a:noFill/>
            </a:ln>
            <a:effectLst/>
          </c:spPr>
          <c:cat>
            <c:numRef>
              <c:f>Sheet1!$A$2:$A$32</c:f>
              <c:numCache>
                <c:formatCode>dd/mm/yy;@</c:formatCode>
                <c:ptCount val="31"/>
                <c:pt idx="0">
                  <c:v>43647</c:v>
                </c:pt>
                <c:pt idx="1">
                  <c:v>43648</c:v>
                </c:pt>
                <c:pt idx="2">
                  <c:v>43649</c:v>
                </c:pt>
                <c:pt idx="3">
                  <c:v>43650</c:v>
                </c:pt>
                <c:pt idx="4">
                  <c:v>43651</c:v>
                </c:pt>
                <c:pt idx="5">
                  <c:v>43652</c:v>
                </c:pt>
                <c:pt idx="6">
                  <c:v>43653</c:v>
                </c:pt>
                <c:pt idx="7">
                  <c:v>43654</c:v>
                </c:pt>
                <c:pt idx="8">
                  <c:v>43655</c:v>
                </c:pt>
                <c:pt idx="9">
                  <c:v>43656</c:v>
                </c:pt>
                <c:pt idx="10">
                  <c:v>43657</c:v>
                </c:pt>
                <c:pt idx="11">
                  <c:v>43658</c:v>
                </c:pt>
                <c:pt idx="12">
                  <c:v>43659</c:v>
                </c:pt>
                <c:pt idx="13">
                  <c:v>43660</c:v>
                </c:pt>
                <c:pt idx="14">
                  <c:v>43661</c:v>
                </c:pt>
                <c:pt idx="15">
                  <c:v>43662</c:v>
                </c:pt>
                <c:pt idx="16">
                  <c:v>43663</c:v>
                </c:pt>
                <c:pt idx="17">
                  <c:v>43664</c:v>
                </c:pt>
                <c:pt idx="18">
                  <c:v>43665</c:v>
                </c:pt>
                <c:pt idx="19">
                  <c:v>43666</c:v>
                </c:pt>
                <c:pt idx="20">
                  <c:v>43667</c:v>
                </c:pt>
                <c:pt idx="21">
                  <c:v>43668</c:v>
                </c:pt>
                <c:pt idx="22">
                  <c:v>43669</c:v>
                </c:pt>
                <c:pt idx="23">
                  <c:v>43670</c:v>
                </c:pt>
                <c:pt idx="24">
                  <c:v>43671</c:v>
                </c:pt>
                <c:pt idx="25">
                  <c:v>43672</c:v>
                </c:pt>
                <c:pt idx="26">
                  <c:v>43673</c:v>
                </c:pt>
                <c:pt idx="27">
                  <c:v>43674</c:v>
                </c:pt>
                <c:pt idx="28">
                  <c:v>43675</c:v>
                </c:pt>
                <c:pt idx="29">
                  <c:v>43676</c:v>
                </c:pt>
                <c:pt idx="30">
                  <c:v>43677</c:v>
                </c:pt>
              </c:numCache>
            </c:numRef>
          </c:cat>
          <c:val>
            <c:numRef>
              <c:f>Sheet1!$C$2:$C$32</c:f>
              <c:numCache>
                <c:formatCode>General</c:formatCode>
                <c:ptCount val="31"/>
                <c:pt idx="0">
                  <c:v>24</c:v>
                </c:pt>
                <c:pt idx="1">
                  <c:v>11</c:v>
                </c:pt>
                <c:pt idx="2">
                  <c:v>15</c:v>
                </c:pt>
                <c:pt idx="3">
                  <c:v>9</c:v>
                </c:pt>
                <c:pt idx="4">
                  <c:v>26</c:v>
                </c:pt>
                <c:pt idx="5">
                  <c:v>93</c:v>
                </c:pt>
                <c:pt idx="6">
                  <c:v>9</c:v>
                </c:pt>
                <c:pt idx="7">
                  <c:v>15</c:v>
                </c:pt>
                <c:pt idx="8">
                  <c:v>3</c:v>
                </c:pt>
                <c:pt idx="9">
                  <c:v>15</c:v>
                </c:pt>
                <c:pt idx="10">
                  <c:v>9</c:v>
                </c:pt>
                <c:pt idx="11">
                  <c:v>5</c:v>
                </c:pt>
                <c:pt idx="12">
                  <c:v>17</c:v>
                </c:pt>
                <c:pt idx="13">
                  <c:v>6</c:v>
                </c:pt>
                <c:pt idx="14">
                  <c:v>12</c:v>
                </c:pt>
                <c:pt idx="15">
                  <c:v>14</c:v>
                </c:pt>
                <c:pt idx="16">
                  <c:v>20</c:v>
                </c:pt>
                <c:pt idx="17">
                  <c:v>16</c:v>
                </c:pt>
                <c:pt idx="18">
                  <c:v>9</c:v>
                </c:pt>
                <c:pt idx="19">
                  <c:v>9</c:v>
                </c:pt>
                <c:pt idx="20">
                  <c:v>15</c:v>
                </c:pt>
                <c:pt idx="21">
                  <c:v>16</c:v>
                </c:pt>
                <c:pt idx="22">
                  <c:v>5</c:v>
                </c:pt>
                <c:pt idx="23">
                  <c:v>6</c:v>
                </c:pt>
                <c:pt idx="24">
                  <c:v>6</c:v>
                </c:pt>
                <c:pt idx="25">
                  <c:v>7</c:v>
                </c:pt>
                <c:pt idx="26">
                  <c:v>3</c:v>
                </c:pt>
                <c:pt idx="27">
                  <c:v>0</c:v>
                </c:pt>
                <c:pt idx="28">
                  <c:v>2</c:v>
                </c:pt>
                <c:pt idx="29">
                  <c:v>5</c:v>
                </c:pt>
                <c:pt idx="30">
                  <c:v>18</c:v>
                </c:pt>
              </c:numCache>
            </c:numRef>
          </c:val>
          <c:extLst>
            <c:ext xmlns:c16="http://schemas.microsoft.com/office/drawing/2014/chart" uri="{C3380CC4-5D6E-409C-BE32-E72D297353CC}">
              <c16:uniqueId val="{00000001-68D2-D94D-A467-EAE068E8CBF9}"/>
            </c:ext>
          </c:extLst>
        </c:ser>
        <c:ser>
          <c:idx val="2"/>
          <c:order val="2"/>
          <c:tx>
            <c:strRef>
              <c:f>Sheet1!$D$1</c:f>
              <c:strCache>
                <c:ptCount val="1"/>
                <c:pt idx="0">
                  <c:v>Neutral</c:v>
                </c:pt>
              </c:strCache>
            </c:strRef>
          </c:tx>
          <c:spPr>
            <a:solidFill>
              <a:srgbClr val="A5A6A6"/>
            </a:solidFill>
            <a:ln w="25400">
              <a:noFill/>
            </a:ln>
            <a:effectLst/>
          </c:spPr>
          <c:cat>
            <c:numRef>
              <c:f>Sheet1!$A$2:$A$32</c:f>
              <c:numCache>
                <c:formatCode>dd/mm/yy;@</c:formatCode>
                <c:ptCount val="31"/>
                <c:pt idx="0">
                  <c:v>43647</c:v>
                </c:pt>
                <c:pt idx="1">
                  <c:v>43648</c:v>
                </c:pt>
                <c:pt idx="2">
                  <c:v>43649</c:v>
                </c:pt>
                <c:pt idx="3">
                  <c:v>43650</c:v>
                </c:pt>
                <c:pt idx="4">
                  <c:v>43651</c:v>
                </c:pt>
                <c:pt idx="5">
                  <c:v>43652</c:v>
                </c:pt>
                <c:pt idx="6">
                  <c:v>43653</c:v>
                </c:pt>
                <c:pt idx="7">
                  <c:v>43654</c:v>
                </c:pt>
                <c:pt idx="8">
                  <c:v>43655</c:v>
                </c:pt>
                <c:pt idx="9">
                  <c:v>43656</c:v>
                </c:pt>
                <c:pt idx="10">
                  <c:v>43657</c:v>
                </c:pt>
                <c:pt idx="11">
                  <c:v>43658</c:v>
                </c:pt>
                <c:pt idx="12">
                  <c:v>43659</c:v>
                </c:pt>
                <c:pt idx="13">
                  <c:v>43660</c:v>
                </c:pt>
                <c:pt idx="14">
                  <c:v>43661</c:v>
                </c:pt>
                <c:pt idx="15">
                  <c:v>43662</c:v>
                </c:pt>
                <c:pt idx="16">
                  <c:v>43663</c:v>
                </c:pt>
                <c:pt idx="17">
                  <c:v>43664</c:v>
                </c:pt>
                <c:pt idx="18">
                  <c:v>43665</c:v>
                </c:pt>
                <c:pt idx="19">
                  <c:v>43666</c:v>
                </c:pt>
                <c:pt idx="20">
                  <c:v>43667</c:v>
                </c:pt>
                <c:pt idx="21">
                  <c:v>43668</c:v>
                </c:pt>
                <c:pt idx="22">
                  <c:v>43669</c:v>
                </c:pt>
                <c:pt idx="23">
                  <c:v>43670</c:v>
                </c:pt>
                <c:pt idx="24">
                  <c:v>43671</c:v>
                </c:pt>
                <c:pt idx="25">
                  <c:v>43672</c:v>
                </c:pt>
                <c:pt idx="26">
                  <c:v>43673</c:v>
                </c:pt>
                <c:pt idx="27">
                  <c:v>43674</c:v>
                </c:pt>
                <c:pt idx="28">
                  <c:v>43675</c:v>
                </c:pt>
                <c:pt idx="29">
                  <c:v>43676</c:v>
                </c:pt>
                <c:pt idx="30">
                  <c:v>43677</c:v>
                </c:pt>
              </c:numCache>
            </c:numRef>
          </c:cat>
          <c:val>
            <c:numRef>
              <c:f>Sheet1!$D$2:$D$32</c:f>
              <c:numCache>
                <c:formatCode>General</c:formatCode>
                <c:ptCount val="31"/>
                <c:pt idx="0">
                  <c:v>601</c:v>
                </c:pt>
                <c:pt idx="1">
                  <c:v>371</c:v>
                </c:pt>
                <c:pt idx="2">
                  <c:v>365</c:v>
                </c:pt>
                <c:pt idx="3">
                  <c:v>425</c:v>
                </c:pt>
                <c:pt idx="4">
                  <c:v>598</c:v>
                </c:pt>
                <c:pt idx="5">
                  <c:v>411</c:v>
                </c:pt>
                <c:pt idx="6">
                  <c:v>372</c:v>
                </c:pt>
                <c:pt idx="7">
                  <c:v>487</c:v>
                </c:pt>
                <c:pt idx="8">
                  <c:v>438</c:v>
                </c:pt>
                <c:pt idx="9">
                  <c:v>537</c:v>
                </c:pt>
                <c:pt idx="10">
                  <c:v>707</c:v>
                </c:pt>
                <c:pt idx="11">
                  <c:v>615</c:v>
                </c:pt>
                <c:pt idx="12">
                  <c:v>402</c:v>
                </c:pt>
                <c:pt idx="13">
                  <c:v>441</c:v>
                </c:pt>
                <c:pt idx="14">
                  <c:v>563</c:v>
                </c:pt>
                <c:pt idx="15">
                  <c:v>478</c:v>
                </c:pt>
                <c:pt idx="16">
                  <c:v>494</c:v>
                </c:pt>
                <c:pt idx="17">
                  <c:v>938</c:v>
                </c:pt>
                <c:pt idx="18">
                  <c:v>589</c:v>
                </c:pt>
                <c:pt idx="19">
                  <c:v>362</c:v>
                </c:pt>
                <c:pt idx="20">
                  <c:v>478</c:v>
                </c:pt>
                <c:pt idx="21">
                  <c:v>502</c:v>
                </c:pt>
                <c:pt idx="22">
                  <c:v>269</c:v>
                </c:pt>
                <c:pt idx="23">
                  <c:v>253</c:v>
                </c:pt>
                <c:pt idx="24">
                  <c:v>225</c:v>
                </c:pt>
                <c:pt idx="25">
                  <c:v>289</c:v>
                </c:pt>
                <c:pt idx="26">
                  <c:v>177</c:v>
                </c:pt>
                <c:pt idx="27">
                  <c:v>177</c:v>
                </c:pt>
                <c:pt idx="28">
                  <c:v>192</c:v>
                </c:pt>
                <c:pt idx="29">
                  <c:v>186</c:v>
                </c:pt>
                <c:pt idx="30">
                  <c:v>227</c:v>
                </c:pt>
              </c:numCache>
            </c:numRef>
          </c:val>
          <c:extLst>
            <c:ext xmlns:c16="http://schemas.microsoft.com/office/drawing/2014/chart" uri="{C3380CC4-5D6E-409C-BE32-E72D297353CC}">
              <c16:uniqueId val="{00000002-68D2-D94D-A467-EAE068E8CBF9}"/>
            </c:ext>
          </c:extLst>
        </c:ser>
        <c:dLbls>
          <c:showLegendKey val="0"/>
          <c:showVal val="0"/>
          <c:showCatName val="0"/>
          <c:showSerName val="0"/>
          <c:showPercent val="0"/>
          <c:showBubbleSize val="0"/>
        </c:dLbls>
        <c:axId val="-2001863088"/>
        <c:axId val="-2001857648"/>
      </c:areaChart>
      <c:dateAx>
        <c:axId val="-2001863088"/>
        <c:scaling>
          <c:orientation val="minMax"/>
        </c:scaling>
        <c:delete val="0"/>
        <c:axPos val="b"/>
        <c:numFmt formatCode="dd/mm/yy;@"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baseline="0">
                <a:solidFill>
                  <a:schemeClr val="tx1"/>
                </a:solidFill>
                <a:latin typeface="+mn-lt"/>
                <a:ea typeface="+mn-ea"/>
                <a:cs typeface="+mn-cs"/>
              </a:defRPr>
            </a:pPr>
            <a:endParaRPr lang="en-US"/>
          </a:p>
        </c:txPr>
        <c:crossAx val="-2001857648"/>
        <c:crosses val="autoZero"/>
        <c:auto val="1"/>
        <c:lblOffset val="100"/>
        <c:baseTimeUnit val="days"/>
      </c:dateAx>
      <c:valAx>
        <c:axId val="-2001857648"/>
        <c:scaling>
          <c:orientation val="minMax"/>
          <c:max val="2000"/>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2001863088"/>
        <c:crosses val="autoZero"/>
        <c:crossBetween val="midCat"/>
      </c:valAx>
      <c:spPr>
        <a:noFill/>
        <a:ln>
          <a:noFill/>
        </a:ln>
        <a:effectLst/>
      </c:spPr>
    </c:plotArea>
    <c:legend>
      <c:legendPos val="b"/>
      <c:layout>
        <c:manualLayout>
          <c:xMode val="edge"/>
          <c:yMode val="edge"/>
          <c:x val="0.19266243193611515"/>
          <c:y val="0.88360627280195181"/>
          <c:w val="0.63968837530272848"/>
          <c:h val="0.10255730494094643"/>
        </c:manualLayout>
      </c:layout>
      <c:overlay val="0"/>
      <c:spPr>
        <a:noFill/>
        <a:ln>
          <a:noFill/>
        </a:ln>
        <a:effectLst/>
      </c:spPr>
      <c:txPr>
        <a:bodyPr rot="0" spcFirstLastPara="1" vertOverflow="ellipsis" vert="horz" wrap="square" anchor="ctr" anchorCtr="1"/>
        <a:lstStyle/>
        <a:p>
          <a:pPr>
            <a:defRPr sz="1197" b="0" i="0" u="none" strike="noStrike" kern="1200" baseline="0">
              <a:solidFill>
                <a:srgbClr val="FFC000"/>
              </a:solidFill>
              <a:latin typeface="+mj-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15562179435352"/>
          <c:y val="7.3919893170364029E-2"/>
          <c:w val="0.75111469829579802"/>
          <c:h val="0.78902476664261412"/>
        </c:manualLayout>
      </c:layout>
      <c:barChart>
        <c:barDir val="bar"/>
        <c:grouping val="stacked"/>
        <c:varyColors val="0"/>
        <c:ser>
          <c:idx val="0"/>
          <c:order val="0"/>
          <c:tx>
            <c:strRef>
              <c:f>Sheet1!$B$1</c:f>
              <c:strCache>
                <c:ptCount val="1"/>
                <c:pt idx="0">
                  <c:v>Positive</c:v>
                </c:pt>
              </c:strCache>
            </c:strRef>
          </c:tx>
          <c:spPr>
            <a:solidFill>
              <a:srgbClr val="0078DC"/>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Fake Product</c:v>
                </c:pt>
                <c:pt idx="1">
                  <c:v>Hand-carry</c:v>
                </c:pt>
                <c:pt idx="2">
                  <c:v>Genuine</c:v>
                </c:pt>
              </c:strCache>
            </c:strRef>
          </c:cat>
          <c:val>
            <c:numRef>
              <c:f>Sheet1!$B$2:$B$4</c:f>
              <c:numCache>
                <c:formatCode>General</c:formatCode>
                <c:ptCount val="3"/>
                <c:pt idx="1">
                  <c:v>10</c:v>
                </c:pt>
                <c:pt idx="2">
                  <c:v>50</c:v>
                </c:pt>
              </c:numCache>
            </c:numRef>
          </c:val>
          <c:extLst>
            <c:ext xmlns:c16="http://schemas.microsoft.com/office/drawing/2014/chart" uri="{C3380CC4-5D6E-409C-BE32-E72D297353CC}">
              <c16:uniqueId val="{00000000-CBE5-4260-BCBD-9A6C58357160}"/>
            </c:ext>
          </c:extLst>
        </c:ser>
        <c:ser>
          <c:idx val="1"/>
          <c:order val="1"/>
          <c:tx>
            <c:strRef>
              <c:f>Sheet1!$C$1</c:f>
              <c:strCache>
                <c:ptCount val="1"/>
                <c:pt idx="0">
                  <c:v>Negative</c:v>
                </c:pt>
              </c:strCache>
            </c:strRef>
          </c:tx>
          <c:spPr>
            <a:solidFill>
              <a:srgbClr val="C00000"/>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Fake Product</c:v>
                </c:pt>
                <c:pt idx="1">
                  <c:v>Hand-carry</c:v>
                </c:pt>
                <c:pt idx="2">
                  <c:v>Genuine</c:v>
                </c:pt>
              </c:strCache>
            </c:strRef>
          </c:cat>
          <c:val>
            <c:numRef>
              <c:f>Sheet1!$C$2:$C$4</c:f>
              <c:numCache>
                <c:formatCode>General</c:formatCode>
                <c:ptCount val="3"/>
                <c:pt idx="0">
                  <c:v>24</c:v>
                </c:pt>
                <c:pt idx="1">
                  <c:v>4</c:v>
                </c:pt>
              </c:numCache>
            </c:numRef>
          </c:val>
          <c:extLst>
            <c:ext xmlns:c16="http://schemas.microsoft.com/office/drawing/2014/chart" uri="{C3380CC4-5D6E-409C-BE32-E72D297353CC}">
              <c16:uniqueId val="{00000001-CBE5-4260-BCBD-9A6C58357160}"/>
            </c:ext>
          </c:extLst>
        </c:ser>
        <c:ser>
          <c:idx val="2"/>
          <c:order val="2"/>
          <c:tx>
            <c:strRef>
              <c:f>Sheet1!$D$1</c:f>
              <c:strCache>
                <c:ptCount val="1"/>
                <c:pt idx="0">
                  <c:v>Neutral</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Fake Product</c:v>
                </c:pt>
                <c:pt idx="1">
                  <c:v>Hand-carry</c:v>
                </c:pt>
                <c:pt idx="2">
                  <c:v>Genuine</c:v>
                </c:pt>
              </c:strCache>
            </c:strRef>
          </c:cat>
          <c:val>
            <c:numRef>
              <c:f>Sheet1!$D$2:$D$4</c:f>
              <c:numCache>
                <c:formatCode>General</c:formatCode>
                <c:ptCount val="3"/>
                <c:pt idx="1">
                  <c:v>12</c:v>
                </c:pt>
                <c:pt idx="2">
                  <c:v>10</c:v>
                </c:pt>
              </c:numCache>
            </c:numRef>
          </c:val>
          <c:extLst>
            <c:ext xmlns:c16="http://schemas.microsoft.com/office/drawing/2014/chart" uri="{C3380CC4-5D6E-409C-BE32-E72D297353CC}">
              <c16:uniqueId val="{00000002-CBE5-4260-BCBD-9A6C58357160}"/>
            </c:ext>
          </c:extLst>
        </c:ser>
        <c:dLbls>
          <c:showLegendKey val="0"/>
          <c:showVal val="0"/>
          <c:showCatName val="0"/>
          <c:showSerName val="0"/>
          <c:showPercent val="0"/>
          <c:showBubbleSize val="0"/>
        </c:dLbls>
        <c:gapWidth val="50"/>
        <c:overlap val="100"/>
        <c:axId val="602082896"/>
        <c:axId val="602083456"/>
      </c:barChart>
      <c:catAx>
        <c:axId val="6020828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crossAx val="602083456"/>
        <c:crosses val="autoZero"/>
        <c:auto val="1"/>
        <c:lblAlgn val="ctr"/>
        <c:lblOffset val="100"/>
        <c:noMultiLvlLbl val="0"/>
      </c:catAx>
      <c:valAx>
        <c:axId val="602083456"/>
        <c:scaling>
          <c:orientation val="minMax"/>
        </c:scaling>
        <c:delete val="1"/>
        <c:axPos val="b"/>
        <c:majorGridlines>
          <c:spPr>
            <a:ln w="9525" cap="flat" cmpd="sng" algn="ctr">
              <a:noFill/>
              <a:round/>
            </a:ln>
            <a:effectLst/>
          </c:spPr>
        </c:majorGridlines>
        <c:numFmt formatCode="General" sourceLinked="1"/>
        <c:majorTickMark val="none"/>
        <c:minorTickMark val="none"/>
        <c:tickLblPos val="nextTo"/>
        <c:crossAx val="602082896"/>
        <c:crosses val="autoZero"/>
        <c:crossBetween val="between"/>
      </c:valAx>
      <c:spPr>
        <a:noFill/>
        <a:ln>
          <a:noFill/>
        </a:ln>
        <a:effectLst/>
      </c:spPr>
    </c:plotArea>
    <c:legend>
      <c:legendPos val="b"/>
      <c:layout>
        <c:manualLayout>
          <c:xMode val="edge"/>
          <c:yMode val="edge"/>
          <c:x val="0.28085673646679127"/>
          <c:y val="0.91627276015306214"/>
          <c:w val="0.43158773548297791"/>
          <c:h val="8.3727307275879279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legend>
    <c:plotVisOnly val="1"/>
    <c:dispBlanksAs val="gap"/>
    <c:showDLblsOverMax val="0"/>
  </c:chart>
  <c:spPr>
    <a:noFill/>
    <a:ln>
      <a:noFill/>
    </a:ln>
    <a:effectLst/>
  </c:spPr>
  <c:txPr>
    <a:bodyPr/>
    <a:lstStyle/>
    <a:p>
      <a:pPr>
        <a:defRPr sz="1200">
          <a:solidFill>
            <a:schemeClr val="tx1"/>
          </a:solidFill>
          <a:latin typeface="+mn-lt"/>
          <a:cs typeface="Helvetica" panose="020B0604020202020204" pitchFamily="34" charset="0"/>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592626755122262E-2"/>
          <c:y val="0.11482086898278462"/>
          <c:w val="0.94560439089767157"/>
          <c:h val="0.75910061052592415"/>
        </c:manualLayout>
      </c:layout>
      <c:barChart>
        <c:barDir val="bar"/>
        <c:grouping val="percentStacked"/>
        <c:varyColors val="0"/>
        <c:ser>
          <c:idx val="0"/>
          <c:order val="0"/>
          <c:tx>
            <c:strRef>
              <c:f>Sheet1!$B$1</c:f>
              <c:strCache>
                <c:ptCount val="1"/>
                <c:pt idx="0">
                  <c:v>Positive</c:v>
                </c:pt>
              </c:strCache>
            </c:strRef>
          </c:tx>
          <c:spPr>
            <a:solidFill>
              <a:srgbClr val="0078DC"/>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Sheet1!$A$9:$A$14</c:f>
              <c:strCache>
                <c:ptCount val="6"/>
                <c:pt idx="0">
                  <c:v>High heat resistance</c:v>
                </c:pt>
                <c:pt idx="1">
                  <c:v>Cổ bình rộng</c:v>
                </c:pt>
                <c:pt idx="2">
                  <c:v>Plastic PPSU</c:v>
                </c:pt>
                <c:pt idx="3">
                  <c:v>Silicone</c:v>
                </c:pt>
                <c:pt idx="4">
                  <c:v>Van chống sặc</c:v>
                </c:pt>
                <c:pt idx="5">
                  <c:v>Nipple</c:v>
                </c:pt>
              </c:strCache>
            </c:strRef>
          </c:cat>
          <c:val>
            <c:numRef>
              <c:f>Sheet1!$B$9:$B$14</c:f>
              <c:numCache>
                <c:formatCode>0%</c:formatCode>
                <c:ptCount val="6"/>
                <c:pt idx="0">
                  <c:v>0.83333333333333337</c:v>
                </c:pt>
                <c:pt idx="1">
                  <c:v>0.33333333333333331</c:v>
                </c:pt>
                <c:pt idx="2">
                  <c:v>0.73170731707317072</c:v>
                </c:pt>
                <c:pt idx="3">
                  <c:v>0.53061224489795922</c:v>
                </c:pt>
                <c:pt idx="4">
                  <c:v>0.42</c:v>
                </c:pt>
                <c:pt idx="5">
                  <c:v>0.34666666666666668</c:v>
                </c:pt>
              </c:numCache>
            </c:numRef>
          </c:val>
          <c:extLst>
            <c:ext xmlns:c16="http://schemas.microsoft.com/office/drawing/2014/chart" uri="{C3380CC4-5D6E-409C-BE32-E72D297353CC}">
              <c16:uniqueId val="{00000000-2092-44DF-89F4-61EFC4918CC6}"/>
            </c:ext>
          </c:extLst>
        </c:ser>
        <c:ser>
          <c:idx val="1"/>
          <c:order val="1"/>
          <c:tx>
            <c:strRef>
              <c:f>Sheet1!$C$1</c:f>
              <c:strCache>
                <c:ptCount val="1"/>
                <c:pt idx="0">
                  <c:v>Negative</c:v>
                </c:pt>
              </c:strCache>
            </c:strRef>
          </c:tx>
          <c:spPr>
            <a:solidFill>
              <a:srgbClr val="C00000"/>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Sheet1!$A$9:$A$14</c:f>
              <c:strCache>
                <c:ptCount val="6"/>
                <c:pt idx="0">
                  <c:v>High heat resistance</c:v>
                </c:pt>
                <c:pt idx="1">
                  <c:v>Cổ bình rộng</c:v>
                </c:pt>
                <c:pt idx="2">
                  <c:v>Plastic PPSU</c:v>
                </c:pt>
                <c:pt idx="3">
                  <c:v>Silicone</c:v>
                </c:pt>
                <c:pt idx="4">
                  <c:v>Van chống sặc</c:v>
                </c:pt>
                <c:pt idx="5">
                  <c:v>Nipple</c:v>
                </c:pt>
              </c:strCache>
            </c:strRef>
          </c:cat>
          <c:val>
            <c:numRef>
              <c:f>Sheet1!$C$9:$C$14</c:f>
              <c:numCache>
                <c:formatCode>0%</c:formatCode>
                <c:ptCount val="6"/>
                <c:pt idx="1">
                  <c:v>6.6666666666666666E-2</c:v>
                </c:pt>
                <c:pt idx="2">
                  <c:v>4.878048780487805E-2</c:v>
                </c:pt>
                <c:pt idx="3">
                  <c:v>0.16326530612244897</c:v>
                </c:pt>
                <c:pt idx="4">
                  <c:v>0.1</c:v>
                </c:pt>
                <c:pt idx="5">
                  <c:v>9.3333333333333338E-2</c:v>
                </c:pt>
              </c:numCache>
            </c:numRef>
          </c:val>
          <c:extLst>
            <c:ext xmlns:c16="http://schemas.microsoft.com/office/drawing/2014/chart" uri="{C3380CC4-5D6E-409C-BE32-E72D297353CC}">
              <c16:uniqueId val="{00000001-2092-44DF-89F4-61EFC4918CC6}"/>
            </c:ext>
          </c:extLst>
        </c:ser>
        <c:ser>
          <c:idx val="2"/>
          <c:order val="2"/>
          <c:tx>
            <c:strRef>
              <c:f>Sheet1!$D$1</c:f>
              <c:strCache>
                <c:ptCount val="1"/>
                <c:pt idx="0">
                  <c:v>Neutral</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Sheet1!$A$9:$A$14</c:f>
              <c:strCache>
                <c:ptCount val="6"/>
                <c:pt idx="0">
                  <c:v>High heat resistance</c:v>
                </c:pt>
                <c:pt idx="1">
                  <c:v>Cổ bình rộng</c:v>
                </c:pt>
                <c:pt idx="2">
                  <c:v>Plastic PPSU</c:v>
                </c:pt>
                <c:pt idx="3">
                  <c:v>Silicone</c:v>
                </c:pt>
                <c:pt idx="4">
                  <c:v>Van chống sặc</c:v>
                </c:pt>
                <c:pt idx="5">
                  <c:v>Nipple</c:v>
                </c:pt>
              </c:strCache>
            </c:strRef>
          </c:cat>
          <c:val>
            <c:numRef>
              <c:f>Sheet1!$D$9:$D$14</c:f>
              <c:numCache>
                <c:formatCode>0%</c:formatCode>
                <c:ptCount val="6"/>
                <c:pt idx="0">
                  <c:v>0.16666666666666666</c:v>
                </c:pt>
                <c:pt idx="1">
                  <c:v>0.6</c:v>
                </c:pt>
                <c:pt idx="2">
                  <c:v>0.21951219512195122</c:v>
                </c:pt>
                <c:pt idx="3">
                  <c:v>0.30612244897959184</c:v>
                </c:pt>
                <c:pt idx="4">
                  <c:v>0.48</c:v>
                </c:pt>
                <c:pt idx="5">
                  <c:v>0.56000000000000005</c:v>
                </c:pt>
              </c:numCache>
            </c:numRef>
          </c:val>
          <c:extLst>
            <c:ext xmlns:c16="http://schemas.microsoft.com/office/drawing/2014/chart" uri="{C3380CC4-5D6E-409C-BE32-E72D297353CC}">
              <c16:uniqueId val="{00000002-2092-44DF-89F4-61EFC4918CC6}"/>
            </c:ext>
          </c:extLst>
        </c:ser>
        <c:dLbls>
          <c:showLegendKey val="0"/>
          <c:showVal val="0"/>
          <c:showCatName val="0"/>
          <c:showSerName val="0"/>
          <c:showPercent val="0"/>
          <c:showBubbleSize val="0"/>
        </c:dLbls>
        <c:gapWidth val="30"/>
        <c:overlap val="100"/>
        <c:axId val="601148336"/>
        <c:axId val="601148896"/>
      </c:barChart>
      <c:catAx>
        <c:axId val="601148336"/>
        <c:scaling>
          <c:orientation val="minMax"/>
        </c:scaling>
        <c:delete val="1"/>
        <c:axPos val="l"/>
        <c:numFmt formatCode="General" sourceLinked="1"/>
        <c:majorTickMark val="out"/>
        <c:minorTickMark val="none"/>
        <c:tickLblPos val="nextTo"/>
        <c:crossAx val="601148896"/>
        <c:crosses val="autoZero"/>
        <c:auto val="1"/>
        <c:lblAlgn val="ctr"/>
        <c:lblOffset val="100"/>
        <c:noMultiLvlLbl val="0"/>
      </c:catAx>
      <c:valAx>
        <c:axId val="601148896"/>
        <c:scaling>
          <c:orientation val="minMax"/>
        </c:scaling>
        <c:delete val="1"/>
        <c:axPos val="b"/>
        <c:majorGridlines>
          <c:spPr>
            <a:ln w="9525" cap="flat" cmpd="sng" algn="ctr">
              <a:noFill/>
              <a:round/>
            </a:ln>
            <a:effectLst/>
          </c:spPr>
        </c:majorGridlines>
        <c:numFmt formatCode="0%" sourceLinked="1"/>
        <c:majorTickMark val="out"/>
        <c:minorTickMark val="none"/>
        <c:tickLblPos val="nextTo"/>
        <c:crossAx val="601148336"/>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mn-lt"/>
          <a:cs typeface="Helvetica" panose="020B0604020202020204" pitchFamily="34" charset="0"/>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364315275610135"/>
          <c:y val="0.11559804695494547"/>
          <c:w val="0.68899148561474999"/>
          <c:h val="0.74734698976432157"/>
        </c:manualLayout>
      </c:layout>
      <c:barChart>
        <c:barDir val="bar"/>
        <c:grouping val="stacked"/>
        <c:varyColors val="0"/>
        <c:ser>
          <c:idx val="0"/>
          <c:order val="0"/>
          <c:tx>
            <c:strRef>
              <c:f>Sheet1!$B$1</c:f>
              <c:strCache>
                <c:ptCount val="1"/>
                <c:pt idx="0">
                  <c:v>Positive</c:v>
                </c:pt>
              </c:strCache>
            </c:strRef>
          </c:tx>
          <c:spPr>
            <a:solidFill>
              <a:srgbClr val="0078DC"/>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High heat resistance</c:v>
                </c:pt>
                <c:pt idx="1">
                  <c:v>Wide neck bottle</c:v>
                </c:pt>
                <c:pt idx="2">
                  <c:v>Plastic PPSU</c:v>
                </c:pt>
                <c:pt idx="3">
                  <c:v>Silicone</c:v>
                </c:pt>
                <c:pt idx="4">
                  <c:v>Anti-colic Valve</c:v>
                </c:pt>
                <c:pt idx="5">
                  <c:v>Nipple</c:v>
                </c:pt>
              </c:strCache>
            </c:strRef>
          </c:cat>
          <c:val>
            <c:numRef>
              <c:f>Sheet1!$B$2:$B$7</c:f>
              <c:numCache>
                <c:formatCode>General</c:formatCode>
                <c:ptCount val="6"/>
                <c:pt idx="0">
                  <c:v>5</c:v>
                </c:pt>
                <c:pt idx="1">
                  <c:v>5</c:v>
                </c:pt>
                <c:pt idx="2">
                  <c:v>30</c:v>
                </c:pt>
                <c:pt idx="3">
                  <c:v>26</c:v>
                </c:pt>
                <c:pt idx="4">
                  <c:v>21</c:v>
                </c:pt>
                <c:pt idx="5">
                  <c:v>26</c:v>
                </c:pt>
              </c:numCache>
            </c:numRef>
          </c:val>
          <c:extLst>
            <c:ext xmlns:c16="http://schemas.microsoft.com/office/drawing/2014/chart" uri="{C3380CC4-5D6E-409C-BE32-E72D297353CC}">
              <c16:uniqueId val="{00000000-CBE5-4260-BCBD-9A6C58357160}"/>
            </c:ext>
          </c:extLst>
        </c:ser>
        <c:ser>
          <c:idx val="1"/>
          <c:order val="1"/>
          <c:tx>
            <c:strRef>
              <c:f>Sheet1!$C$1</c:f>
              <c:strCache>
                <c:ptCount val="1"/>
                <c:pt idx="0">
                  <c:v>Negative</c:v>
                </c:pt>
              </c:strCache>
            </c:strRef>
          </c:tx>
          <c:spPr>
            <a:solidFill>
              <a:srgbClr val="C00000"/>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High heat resistance</c:v>
                </c:pt>
                <c:pt idx="1">
                  <c:v>Wide neck bottle</c:v>
                </c:pt>
                <c:pt idx="2">
                  <c:v>Plastic PPSU</c:v>
                </c:pt>
                <c:pt idx="3">
                  <c:v>Silicone</c:v>
                </c:pt>
                <c:pt idx="4">
                  <c:v>Anti-colic Valve</c:v>
                </c:pt>
                <c:pt idx="5">
                  <c:v>Nipple</c:v>
                </c:pt>
              </c:strCache>
            </c:strRef>
          </c:cat>
          <c:val>
            <c:numRef>
              <c:f>Sheet1!$C$2:$C$7</c:f>
              <c:numCache>
                <c:formatCode>General</c:formatCode>
                <c:ptCount val="6"/>
                <c:pt idx="1">
                  <c:v>1</c:v>
                </c:pt>
                <c:pt idx="2">
                  <c:v>2</c:v>
                </c:pt>
                <c:pt idx="3">
                  <c:v>8</c:v>
                </c:pt>
                <c:pt idx="4">
                  <c:v>5</c:v>
                </c:pt>
                <c:pt idx="5">
                  <c:v>7</c:v>
                </c:pt>
              </c:numCache>
            </c:numRef>
          </c:val>
          <c:extLst>
            <c:ext xmlns:c16="http://schemas.microsoft.com/office/drawing/2014/chart" uri="{C3380CC4-5D6E-409C-BE32-E72D297353CC}">
              <c16:uniqueId val="{00000001-CBE5-4260-BCBD-9A6C58357160}"/>
            </c:ext>
          </c:extLst>
        </c:ser>
        <c:ser>
          <c:idx val="2"/>
          <c:order val="2"/>
          <c:tx>
            <c:strRef>
              <c:f>Sheet1!$D$1</c:f>
              <c:strCache>
                <c:ptCount val="1"/>
                <c:pt idx="0">
                  <c:v>Neutral</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High heat resistance</c:v>
                </c:pt>
                <c:pt idx="1">
                  <c:v>Wide neck bottle</c:v>
                </c:pt>
                <c:pt idx="2">
                  <c:v>Plastic PPSU</c:v>
                </c:pt>
                <c:pt idx="3">
                  <c:v>Silicone</c:v>
                </c:pt>
                <c:pt idx="4">
                  <c:v>Anti-colic Valve</c:v>
                </c:pt>
                <c:pt idx="5">
                  <c:v>Nipple</c:v>
                </c:pt>
              </c:strCache>
            </c:strRef>
          </c:cat>
          <c:val>
            <c:numRef>
              <c:f>Sheet1!$D$2:$D$7</c:f>
              <c:numCache>
                <c:formatCode>General</c:formatCode>
                <c:ptCount val="6"/>
                <c:pt idx="0">
                  <c:v>1</c:v>
                </c:pt>
                <c:pt idx="1">
                  <c:v>9</c:v>
                </c:pt>
                <c:pt idx="2">
                  <c:v>9</c:v>
                </c:pt>
                <c:pt idx="3">
                  <c:v>15</c:v>
                </c:pt>
                <c:pt idx="4">
                  <c:v>24</c:v>
                </c:pt>
                <c:pt idx="5">
                  <c:v>42</c:v>
                </c:pt>
              </c:numCache>
            </c:numRef>
          </c:val>
          <c:extLst>
            <c:ext xmlns:c16="http://schemas.microsoft.com/office/drawing/2014/chart" uri="{C3380CC4-5D6E-409C-BE32-E72D297353CC}">
              <c16:uniqueId val="{00000002-CBE5-4260-BCBD-9A6C58357160}"/>
            </c:ext>
          </c:extLst>
        </c:ser>
        <c:dLbls>
          <c:showLegendKey val="0"/>
          <c:showVal val="0"/>
          <c:showCatName val="0"/>
          <c:showSerName val="0"/>
          <c:showPercent val="0"/>
          <c:showBubbleSize val="0"/>
        </c:dLbls>
        <c:gapWidth val="30"/>
        <c:overlap val="100"/>
        <c:axId val="601152256"/>
        <c:axId val="601152816"/>
      </c:barChart>
      <c:catAx>
        <c:axId val="6011522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crossAx val="601152816"/>
        <c:crosses val="autoZero"/>
        <c:auto val="1"/>
        <c:lblAlgn val="l"/>
        <c:lblOffset val="100"/>
        <c:noMultiLvlLbl val="0"/>
      </c:catAx>
      <c:valAx>
        <c:axId val="601152816"/>
        <c:scaling>
          <c:orientation val="minMax"/>
        </c:scaling>
        <c:delete val="1"/>
        <c:axPos val="b"/>
        <c:majorGridlines>
          <c:spPr>
            <a:ln w="9525" cap="flat" cmpd="sng" algn="ctr">
              <a:noFill/>
              <a:round/>
            </a:ln>
            <a:effectLst/>
          </c:spPr>
        </c:majorGridlines>
        <c:numFmt formatCode="General" sourceLinked="1"/>
        <c:majorTickMark val="none"/>
        <c:minorTickMark val="none"/>
        <c:tickLblPos val="nextTo"/>
        <c:crossAx val="601152256"/>
        <c:crosses val="autoZero"/>
        <c:crossBetween val="between"/>
      </c:valAx>
      <c:spPr>
        <a:noFill/>
        <a:ln>
          <a:noFill/>
        </a:ln>
        <a:effectLst/>
      </c:spPr>
    </c:plotArea>
    <c:legend>
      <c:legendPos val="b"/>
      <c:layout>
        <c:manualLayout>
          <c:xMode val="edge"/>
          <c:yMode val="edge"/>
          <c:x val="0.27866745501114443"/>
          <c:y val="0.91627263346652654"/>
          <c:w val="0.40967848140538465"/>
          <c:h val="6.5067125956521629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legend>
    <c:plotVisOnly val="1"/>
    <c:dispBlanksAs val="gap"/>
    <c:showDLblsOverMax val="0"/>
  </c:chart>
  <c:spPr>
    <a:noFill/>
    <a:ln>
      <a:noFill/>
    </a:ln>
    <a:effectLst/>
  </c:spPr>
  <c:txPr>
    <a:bodyPr/>
    <a:lstStyle/>
    <a:p>
      <a:pPr>
        <a:defRPr sz="1200">
          <a:solidFill>
            <a:schemeClr val="tx1"/>
          </a:solidFill>
          <a:latin typeface="+mn-lt"/>
          <a:cs typeface="Helvetica" panose="020B0604020202020204" pitchFamily="34" charset="0"/>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592626755122262E-2"/>
          <c:y val="9.4825091198164804E-2"/>
          <c:w val="0.94560439089767157"/>
          <c:h val="0.77532531894030521"/>
        </c:manualLayout>
      </c:layout>
      <c:barChart>
        <c:barDir val="bar"/>
        <c:grouping val="percentStacked"/>
        <c:varyColors val="0"/>
        <c:ser>
          <c:idx val="0"/>
          <c:order val="0"/>
          <c:tx>
            <c:strRef>
              <c:f>Sheet1!$B$1</c:f>
              <c:strCache>
                <c:ptCount val="1"/>
                <c:pt idx="0">
                  <c:v>Positive</c:v>
                </c:pt>
              </c:strCache>
            </c:strRef>
          </c:tx>
          <c:spPr>
            <a:solidFill>
              <a:srgbClr val="0078DC"/>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Sheet1!$A$6:$A$8</c:f>
              <c:strCache>
                <c:ptCount val="3"/>
                <c:pt idx="0">
                  <c:v>Flexible</c:v>
                </c:pt>
                <c:pt idx="1">
                  <c:v>Milkflow</c:v>
                </c:pt>
                <c:pt idx="2">
                  <c:v>Suitable</c:v>
                </c:pt>
              </c:strCache>
            </c:strRef>
          </c:cat>
          <c:val>
            <c:numRef>
              <c:f>Sheet1!$B$6:$B$8</c:f>
              <c:numCache>
                <c:formatCode>0.0%</c:formatCode>
                <c:ptCount val="3"/>
                <c:pt idx="0">
                  <c:v>0.16666666666666666</c:v>
                </c:pt>
                <c:pt idx="1">
                  <c:v>0.33333333333333331</c:v>
                </c:pt>
                <c:pt idx="2">
                  <c:v>0.53846153846153844</c:v>
                </c:pt>
              </c:numCache>
            </c:numRef>
          </c:val>
          <c:extLst>
            <c:ext xmlns:c16="http://schemas.microsoft.com/office/drawing/2014/chart" uri="{C3380CC4-5D6E-409C-BE32-E72D297353CC}">
              <c16:uniqueId val="{00000000-2092-44DF-89F4-61EFC4918CC6}"/>
            </c:ext>
          </c:extLst>
        </c:ser>
        <c:ser>
          <c:idx val="1"/>
          <c:order val="1"/>
          <c:tx>
            <c:strRef>
              <c:f>Sheet1!$C$1</c:f>
              <c:strCache>
                <c:ptCount val="1"/>
                <c:pt idx="0">
                  <c:v>Negative</c:v>
                </c:pt>
              </c:strCache>
            </c:strRef>
          </c:tx>
          <c:spPr>
            <a:solidFill>
              <a:srgbClr val="C00000"/>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Sheet1!$A$6:$A$8</c:f>
              <c:strCache>
                <c:ptCount val="3"/>
                <c:pt idx="0">
                  <c:v>Flexible</c:v>
                </c:pt>
                <c:pt idx="1">
                  <c:v>Milkflow</c:v>
                </c:pt>
                <c:pt idx="2">
                  <c:v>Suitable</c:v>
                </c:pt>
              </c:strCache>
            </c:strRef>
          </c:cat>
          <c:val>
            <c:numRef>
              <c:f>Sheet1!$C$6:$C$8</c:f>
              <c:numCache>
                <c:formatCode>0.0%</c:formatCode>
                <c:ptCount val="3"/>
                <c:pt idx="0">
                  <c:v>0.5</c:v>
                </c:pt>
                <c:pt idx="1">
                  <c:v>0.33333333333333331</c:v>
                </c:pt>
                <c:pt idx="2" formatCode="0%">
                  <c:v>0.31623931623931623</c:v>
                </c:pt>
              </c:numCache>
            </c:numRef>
          </c:val>
          <c:extLst>
            <c:ext xmlns:c16="http://schemas.microsoft.com/office/drawing/2014/chart" uri="{C3380CC4-5D6E-409C-BE32-E72D297353CC}">
              <c16:uniqueId val="{00000001-2092-44DF-89F4-61EFC4918CC6}"/>
            </c:ext>
          </c:extLst>
        </c:ser>
        <c:ser>
          <c:idx val="2"/>
          <c:order val="2"/>
          <c:tx>
            <c:strRef>
              <c:f>Sheet1!$D$1</c:f>
              <c:strCache>
                <c:ptCount val="1"/>
                <c:pt idx="0">
                  <c:v>Neutral</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Sheet1!$A$6:$A$8</c:f>
              <c:strCache>
                <c:ptCount val="3"/>
                <c:pt idx="0">
                  <c:v>Flexible</c:v>
                </c:pt>
                <c:pt idx="1">
                  <c:v>Milkflow</c:v>
                </c:pt>
                <c:pt idx="2">
                  <c:v>Suitable</c:v>
                </c:pt>
              </c:strCache>
            </c:strRef>
          </c:cat>
          <c:val>
            <c:numRef>
              <c:f>Sheet1!$D$6:$D$8</c:f>
              <c:numCache>
                <c:formatCode>0.0%</c:formatCode>
                <c:ptCount val="3"/>
                <c:pt idx="0">
                  <c:v>0.33333333333333331</c:v>
                </c:pt>
                <c:pt idx="1">
                  <c:v>0.33333333333333331</c:v>
                </c:pt>
                <c:pt idx="2">
                  <c:v>0.14529914529914531</c:v>
                </c:pt>
              </c:numCache>
            </c:numRef>
          </c:val>
          <c:extLst>
            <c:ext xmlns:c16="http://schemas.microsoft.com/office/drawing/2014/chart" uri="{C3380CC4-5D6E-409C-BE32-E72D297353CC}">
              <c16:uniqueId val="{00000002-2092-44DF-89F4-61EFC4918CC6}"/>
            </c:ext>
          </c:extLst>
        </c:ser>
        <c:dLbls>
          <c:showLegendKey val="0"/>
          <c:showVal val="0"/>
          <c:showCatName val="0"/>
          <c:showSerName val="0"/>
          <c:showPercent val="0"/>
          <c:showBubbleSize val="0"/>
        </c:dLbls>
        <c:gapWidth val="50"/>
        <c:overlap val="100"/>
        <c:axId val="602537792"/>
        <c:axId val="602538352"/>
      </c:barChart>
      <c:catAx>
        <c:axId val="602537792"/>
        <c:scaling>
          <c:orientation val="minMax"/>
        </c:scaling>
        <c:delete val="1"/>
        <c:axPos val="l"/>
        <c:numFmt formatCode="General" sourceLinked="1"/>
        <c:majorTickMark val="out"/>
        <c:minorTickMark val="none"/>
        <c:tickLblPos val="nextTo"/>
        <c:crossAx val="602538352"/>
        <c:crosses val="autoZero"/>
        <c:auto val="1"/>
        <c:lblAlgn val="ctr"/>
        <c:lblOffset val="100"/>
        <c:noMultiLvlLbl val="0"/>
      </c:catAx>
      <c:valAx>
        <c:axId val="602538352"/>
        <c:scaling>
          <c:orientation val="minMax"/>
        </c:scaling>
        <c:delete val="1"/>
        <c:axPos val="b"/>
        <c:majorGridlines>
          <c:spPr>
            <a:ln w="9525" cap="flat" cmpd="sng" algn="ctr">
              <a:noFill/>
              <a:round/>
            </a:ln>
            <a:effectLst/>
          </c:spPr>
        </c:majorGridlines>
        <c:numFmt formatCode="0%" sourceLinked="1"/>
        <c:majorTickMark val="out"/>
        <c:minorTickMark val="none"/>
        <c:tickLblPos val="nextTo"/>
        <c:crossAx val="602537792"/>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mn-lt"/>
          <a:cs typeface="Helvetica" panose="020B0604020202020204" pitchFamily="34" charset="0"/>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49889050651958"/>
          <c:y val="0.10390540056631335"/>
          <c:w val="0.80764583341437202"/>
          <c:h val="0.7503521930021072"/>
        </c:manualLayout>
      </c:layout>
      <c:barChart>
        <c:barDir val="bar"/>
        <c:grouping val="stacked"/>
        <c:varyColors val="0"/>
        <c:ser>
          <c:idx val="0"/>
          <c:order val="0"/>
          <c:tx>
            <c:strRef>
              <c:f>Sheet1!$B$1</c:f>
              <c:strCache>
                <c:ptCount val="1"/>
                <c:pt idx="0">
                  <c:v>Positive</c:v>
                </c:pt>
              </c:strCache>
            </c:strRef>
          </c:tx>
          <c:spPr>
            <a:solidFill>
              <a:srgbClr val="0078DC"/>
            </a:solidFill>
            <a:ln>
              <a:noFill/>
            </a:ln>
            <a:effectLst/>
          </c:spPr>
          <c:invertIfNegative val="0"/>
          <c:dLbls>
            <c:dLbl>
              <c:idx val="0"/>
              <c:layout>
                <c:manualLayout>
                  <c:x val="2.6946104608172875E-2"/>
                  <c:y val="0.1346524738330603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7EC-478E-B8E9-EF19375D2801}"/>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Flexible</c:v>
                </c:pt>
                <c:pt idx="1">
                  <c:v>Milkflow</c:v>
                </c:pt>
                <c:pt idx="2">
                  <c:v>Suitable</c:v>
                </c:pt>
              </c:strCache>
            </c:strRef>
          </c:cat>
          <c:val>
            <c:numRef>
              <c:f>Sheet1!$B$2:$B$4</c:f>
              <c:numCache>
                <c:formatCode>General</c:formatCode>
                <c:ptCount val="3"/>
                <c:pt idx="0">
                  <c:v>1</c:v>
                </c:pt>
                <c:pt idx="1">
                  <c:v>10</c:v>
                </c:pt>
                <c:pt idx="2">
                  <c:v>63</c:v>
                </c:pt>
              </c:numCache>
            </c:numRef>
          </c:val>
          <c:extLst>
            <c:ext xmlns:c16="http://schemas.microsoft.com/office/drawing/2014/chart" uri="{C3380CC4-5D6E-409C-BE32-E72D297353CC}">
              <c16:uniqueId val="{00000000-CBE5-4260-BCBD-9A6C58357160}"/>
            </c:ext>
          </c:extLst>
        </c:ser>
        <c:ser>
          <c:idx val="1"/>
          <c:order val="1"/>
          <c:tx>
            <c:strRef>
              <c:f>Sheet1!$C$1</c:f>
              <c:strCache>
                <c:ptCount val="1"/>
                <c:pt idx="0">
                  <c:v>Negative</c:v>
                </c:pt>
              </c:strCache>
            </c:strRef>
          </c:tx>
          <c:spPr>
            <a:solidFill>
              <a:srgbClr val="C00000"/>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Flexible</c:v>
                </c:pt>
                <c:pt idx="1">
                  <c:v>Milkflow</c:v>
                </c:pt>
                <c:pt idx="2">
                  <c:v>Suitable</c:v>
                </c:pt>
              </c:strCache>
            </c:strRef>
          </c:cat>
          <c:val>
            <c:numRef>
              <c:f>Sheet1!$C$2:$C$4</c:f>
              <c:numCache>
                <c:formatCode>General</c:formatCode>
                <c:ptCount val="3"/>
                <c:pt idx="0">
                  <c:v>3</c:v>
                </c:pt>
                <c:pt idx="1">
                  <c:v>10</c:v>
                </c:pt>
                <c:pt idx="2">
                  <c:v>37</c:v>
                </c:pt>
              </c:numCache>
            </c:numRef>
          </c:val>
          <c:extLst>
            <c:ext xmlns:c16="http://schemas.microsoft.com/office/drawing/2014/chart" uri="{C3380CC4-5D6E-409C-BE32-E72D297353CC}">
              <c16:uniqueId val="{00000001-CBE5-4260-BCBD-9A6C58357160}"/>
            </c:ext>
          </c:extLst>
        </c:ser>
        <c:ser>
          <c:idx val="2"/>
          <c:order val="2"/>
          <c:tx>
            <c:strRef>
              <c:f>Sheet1!$D$1</c:f>
              <c:strCache>
                <c:ptCount val="1"/>
                <c:pt idx="0">
                  <c:v>Neutral</c:v>
                </c:pt>
              </c:strCache>
            </c:strRef>
          </c:tx>
          <c:spPr>
            <a:solidFill>
              <a:schemeClr val="bg1">
                <a:lumMod val="65000"/>
              </a:schemeClr>
            </a:solidFill>
            <a:ln>
              <a:noFill/>
            </a:ln>
            <a:effectLst/>
          </c:spPr>
          <c:invertIfNegative val="0"/>
          <c:dLbls>
            <c:dLbl>
              <c:idx val="0"/>
              <c:layout>
                <c:manualLayout>
                  <c:x val="2.9191613325520571E-2"/>
                  <c:y val="4.343628188163197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C9A-4BDE-991D-7E98CBA7D355}"/>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Flexible</c:v>
                </c:pt>
                <c:pt idx="1">
                  <c:v>Milkflow</c:v>
                </c:pt>
                <c:pt idx="2">
                  <c:v>Suitable</c:v>
                </c:pt>
              </c:strCache>
            </c:strRef>
          </c:cat>
          <c:val>
            <c:numRef>
              <c:f>Sheet1!$D$2:$D$4</c:f>
              <c:numCache>
                <c:formatCode>General</c:formatCode>
                <c:ptCount val="3"/>
                <c:pt idx="0">
                  <c:v>2</c:v>
                </c:pt>
                <c:pt idx="1">
                  <c:v>10</c:v>
                </c:pt>
                <c:pt idx="2">
                  <c:v>17</c:v>
                </c:pt>
              </c:numCache>
            </c:numRef>
          </c:val>
          <c:extLst>
            <c:ext xmlns:c16="http://schemas.microsoft.com/office/drawing/2014/chart" uri="{C3380CC4-5D6E-409C-BE32-E72D297353CC}">
              <c16:uniqueId val="{00000002-CBE5-4260-BCBD-9A6C58357160}"/>
            </c:ext>
          </c:extLst>
        </c:ser>
        <c:dLbls>
          <c:showLegendKey val="0"/>
          <c:showVal val="0"/>
          <c:showCatName val="0"/>
          <c:showSerName val="0"/>
          <c:showPercent val="0"/>
          <c:showBubbleSize val="0"/>
        </c:dLbls>
        <c:gapWidth val="50"/>
        <c:overlap val="100"/>
        <c:axId val="602541712"/>
        <c:axId val="602542272"/>
      </c:barChart>
      <c:catAx>
        <c:axId val="6025417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crossAx val="602542272"/>
        <c:crosses val="autoZero"/>
        <c:auto val="1"/>
        <c:lblAlgn val="ctr"/>
        <c:lblOffset val="100"/>
        <c:noMultiLvlLbl val="0"/>
      </c:catAx>
      <c:valAx>
        <c:axId val="602542272"/>
        <c:scaling>
          <c:orientation val="minMax"/>
        </c:scaling>
        <c:delete val="1"/>
        <c:axPos val="b"/>
        <c:majorGridlines>
          <c:spPr>
            <a:ln w="9525" cap="flat" cmpd="sng" algn="ctr">
              <a:noFill/>
              <a:round/>
            </a:ln>
            <a:effectLst/>
          </c:spPr>
        </c:majorGridlines>
        <c:numFmt formatCode="General" sourceLinked="1"/>
        <c:majorTickMark val="none"/>
        <c:minorTickMark val="none"/>
        <c:tickLblPos val="nextTo"/>
        <c:crossAx val="602541712"/>
        <c:crosses val="autoZero"/>
        <c:crossBetween val="between"/>
      </c:valAx>
      <c:spPr>
        <a:noFill/>
        <a:ln>
          <a:noFill/>
        </a:ln>
        <a:effectLst/>
      </c:spPr>
    </c:plotArea>
    <c:legend>
      <c:legendPos val="b"/>
      <c:layout>
        <c:manualLayout>
          <c:xMode val="edge"/>
          <c:yMode val="edge"/>
          <c:x val="0.27866745501114443"/>
          <c:y val="0.91627263346652654"/>
          <c:w val="0.44266508997771109"/>
          <c:h val="8.372736653347348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legend>
    <c:plotVisOnly val="1"/>
    <c:dispBlanksAs val="gap"/>
    <c:showDLblsOverMax val="0"/>
  </c:chart>
  <c:spPr>
    <a:noFill/>
    <a:ln>
      <a:noFill/>
    </a:ln>
    <a:effectLst/>
  </c:spPr>
  <c:txPr>
    <a:bodyPr/>
    <a:lstStyle/>
    <a:p>
      <a:pPr>
        <a:defRPr sz="1200">
          <a:solidFill>
            <a:schemeClr val="tx1"/>
          </a:solidFill>
          <a:latin typeface="+mn-lt"/>
          <a:cs typeface="Helvetica" panose="020B0604020202020204" pitchFamily="34" charset="0"/>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0238436960000299E-3"/>
          <c:y val="0"/>
          <c:w val="0.99897611115640605"/>
          <c:h val="1"/>
        </c:manualLayout>
      </c:layout>
      <c:barChart>
        <c:barDir val="col"/>
        <c:grouping val="clustered"/>
        <c:varyColors val="0"/>
        <c:ser>
          <c:idx val="0"/>
          <c:order val="0"/>
          <c:tx>
            <c:strRef>
              <c:f>Sheet1!$B$1</c:f>
              <c:strCache>
                <c:ptCount val="1"/>
                <c:pt idx="0">
                  <c:v> Volume</c:v>
                </c:pt>
              </c:strCache>
            </c:strRef>
          </c:tx>
          <c:spPr>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8100000" scaled="1"/>
              <a:tileRect/>
            </a:gradFill>
            <a:ln>
              <a:noFill/>
            </a:ln>
            <a:effectLst/>
          </c:spPr>
          <c:invertIfNegative val="0"/>
          <c:dPt>
            <c:idx val="1"/>
            <c:invertIfNegative val="0"/>
            <c:bubble3D val="0"/>
            <c:spPr>
              <a:solidFill>
                <a:srgbClr val="FFFF66"/>
              </a:solidFill>
              <a:ln>
                <a:noFill/>
              </a:ln>
              <a:effectLst/>
            </c:spPr>
            <c:extLst>
              <c:ext xmlns:c16="http://schemas.microsoft.com/office/drawing/2014/chart" uri="{C3380CC4-5D6E-409C-BE32-E72D297353CC}">
                <c16:uniqueId val="{00000001-50EC-4E19-B6A5-2EB7C5DD5B43}"/>
              </c:ext>
            </c:extLst>
          </c:dPt>
          <c:dPt>
            <c:idx val="2"/>
            <c:invertIfNegative val="0"/>
            <c:bubble3D val="0"/>
            <c:spPr>
              <a:solidFill>
                <a:srgbClr val="00B050"/>
              </a:solidFill>
              <a:ln>
                <a:noFill/>
              </a:ln>
              <a:effectLst/>
            </c:spPr>
            <c:extLst>
              <c:ext xmlns:c16="http://schemas.microsoft.com/office/drawing/2014/chart" uri="{C3380CC4-5D6E-409C-BE32-E72D297353CC}">
                <c16:uniqueId val="{00000002-50EC-4E19-B6A5-2EB7C5DD5B43}"/>
              </c:ext>
            </c:extLst>
          </c:dPt>
          <c:dLbls>
            <c:dLbl>
              <c:idx val="0"/>
              <c:tx>
                <c:rich>
                  <a:bodyPr/>
                  <a:lstStyle/>
                  <a:p>
                    <a:r>
                      <a:rPr lang="en-US" sz="1000" b="0" i="0" u="none" strike="noStrike" baseline="0" dirty="0">
                        <a:effectLst/>
                      </a:rPr>
                      <a:t>22.8%</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C-4E19-B6A5-2EB7C5DD5B43}"/>
                </c:ext>
              </c:extLst>
            </c:dLbl>
            <c:dLbl>
              <c:idx val="1"/>
              <c:tx>
                <c:rich>
                  <a:bodyPr/>
                  <a:lstStyle/>
                  <a:p>
                    <a:r>
                      <a:rPr lang="en-US" sz="1000" b="0" i="0" u="none" strike="noStrike" baseline="0" dirty="0">
                        <a:effectLst/>
                      </a:rPr>
                      <a:t>67.9%</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0EC-4E19-B6A5-2EB7C5DD5B43}"/>
                </c:ext>
              </c:extLst>
            </c:dLbl>
            <c:dLbl>
              <c:idx val="2"/>
              <c:tx>
                <c:rich>
                  <a:bodyPr/>
                  <a:lstStyle/>
                  <a:p>
                    <a:r>
                      <a:rPr lang="en-US" sz="1000" b="0" i="0" u="none" strike="noStrike" baseline="0" dirty="0">
                        <a:effectLst/>
                      </a:rPr>
                      <a:t>6.3%</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0EC-4E19-B6A5-2EB7C5DD5B43}"/>
                </c:ext>
              </c:extLst>
            </c:dLbl>
            <c:dLbl>
              <c:idx val="3"/>
              <c:tx>
                <c:rich>
                  <a:bodyPr/>
                  <a:lstStyle/>
                  <a:p>
                    <a:r>
                      <a:rPr lang="en-US" sz="1000" b="0" i="0" u="none" strike="noStrike" baseline="0" dirty="0">
                        <a:effectLst/>
                      </a:rPr>
                      <a:t>0.7%</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0EC-4E19-B6A5-2EB7C5DD5B43}"/>
                </c:ext>
              </c:extLst>
            </c:dLbl>
            <c:dLbl>
              <c:idx val="4"/>
              <c:tx>
                <c:rich>
                  <a:bodyPr/>
                  <a:lstStyle/>
                  <a:p>
                    <a:r>
                      <a:rPr lang="en-US" sz="1000" b="0" i="0" u="none" strike="noStrike" baseline="0" dirty="0">
                        <a:effectLst/>
                      </a:rPr>
                      <a:t>0.5%</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0EC-4E19-B6A5-2EB7C5DD5B43}"/>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18-24</c:v>
                </c:pt>
                <c:pt idx="1">
                  <c:v>25-34</c:v>
                </c:pt>
                <c:pt idx="2">
                  <c:v>35-44</c:v>
                </c:pt>
                <c:pt idx="3">
                  <c:v>45-54</c:v>
                </c:pt>
                <c:pt idx="4">
                  <c:v>55+</c:v>
                </c:pt>
              </c:strCache>
            </c:strRef>
          </c:cat>
          <c:val>
            <c:numRef>
              <c:f>Sheet1!$B$2:$B$6</c:f>
              <c:numCache>
                <c:formatCode>0.0%</c:formatCode>
                <c:ptCount val="5"/>
                <c:pt idx="0" formatCode="0%">
                  <c:v>0.19</c:v>
                </c:pt>
                <c:pt idx="1">
                  <c:v>0.76900000000000002</c:v>
                </c:pt>
                <c:pt idx="2">
                  <c:v>2.4E-2</c:v>
                </c:pt>
                <c:pt idx="3">
                  <c:v>3.0000000000000001E-3</c:v>
                </c:pt>
                <c:pt idx="4">
                  <c:v>1.4E-2</c:v>
                </c:pt>
              </c:numCache>
            </c:numRef>
          </c:val>
          <c:extLst>
            <c:ext xmlns:c16="http://schemas.microsoft.com/office/drawing/2014/chart" uri="{C3380CC4-5D6E-409C-BE32-E72D297353CC}">
              <c16:uniqueId val="{00000000-CE57-4C7A-90E8-398EAF985E32}"/>
            </c:ext>
          </c:extLst>
        </c:ser>
        <c:dLbls>
          <c:showLegendKey val="0"/>
          <c:showVal val="0"/>
          <c:showCatName val="0"/>
          <c:showSerName val="0"/>
          <c:showPercent val="0"/>
          <c:showBubbleSize val="0"/>
        </c:dLbls>
        <c:gapWidth val="50"/>
        <c:axId val="602544512"/>
        <c:axId val="602545072"/>
      </c:barChart>
      <c:catAx>
        <c:axId val="602544512"/>
        <c:scaling>
          <c:orientation val="minMax"/>
        </c:scaling>
        <c:delete val="0"/>
        <c:axPos val="b"/>
        <c:numFmt formatCode="General"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crossAx val="602545072"/>
        <c:crosses val="autoZero"/>
        <c:auto val="1"/>
        <c:lblAlgn val="ctr"/>
        <c:lblOffset val="100"/>
        <c:noMultiLvlLbl val="0"/>
      </c:catAx>
      <c:valAx>
        <c:axId val="602545072"/>
        <c:scaling>
          <c:orientation val="minMax"/>
          <c:max val="1"/>
          <c:min val="0"/>
        </c:scaling>
        <c:delete val="1"/>
        <c:axPos val="l"/>
        <c:numFmt formatCode="0.00%" sourceLinked="0"/>
        <c:majorTickMark val="out"/>
        <c:minorTickMark val="none"/>
        <c:tickLblPos val="nextTo"/>
        <c:crossAx val="602544512"/>
        <c:crosses val="autoZero"/>
        <c:crossBetween val="between"/>
      </c:valAx>
      <c:spPr>
        <a:solidFill>
          <a:schemeClr val="bg1">
            <a:lumMod val="95000"/>
          </a:schemeClr>
        </a:solidFill>
        <a:ln>
          <a:noFill/>
        </a:ln>
        <a:effectLst/>
      </c:spPr>
    </c:plotArea>
    <c:plotVisOnly val="1"/>
    <c:dispBlanksAs val="gap"/>
    <c:showDLblsOverMax val="0"/>
  </c:chart>
  <c:spPr>
    <a:noFill/>
    <a:ln>
      <a:noFill/>
    </a:ln>
    <a:effectLst/>
  </c:spPr>
  <c:txPr>
    <a:bodyPr/>
    <a:lstStyle/>
    <a:p>
      <a:pPr>
        <a:defRPr sz="1200">
          <a:solidFill>
            <a:schemeClr val="tx1"/>
          </a:solidFill>
          <a:latin typeface="+mn-lt"/>
          <a:cs typeface="Helvetica" panose="020B0604020202020204" pitchFamily="34" charset="0"/>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Mention</c:v>
                </c:pt>
              </c:strCache>
            </c:strRef>
          </c:tx>
          <c:spPr>
            <a:ln w="28575" cap="rnd">
              <a:solidFill>
                <a:srgbClr val="FFC000"/>
              </a:solidFill>
              <a:round/>
            </a:ln>
            <a:effectLst/>
          </c:spPr>
          <c:marker>
            <c:symbol val="none"/>
          </c:marker>
          <c:cat>
            <c:numRef>
              <c:f>Sheet1!$A$2:$A$32</c:f>
              <c:numCache>
                <c:formatCode>d\-mmm</c:formatCode>
                <c:ptCount val="31"/>
                <c:pt idx="0">
                  <c:v>43678</c:v>
                </c:pt>
                <c:pt idx="1">
                  <c:v>43679</c:v>
                </c:pt>
                <c:pt idx="2">
                  <c:v>43680</c:v>
                </c:pt>
                <c:pt idx="3">
                  <c:v>43681</c:v>
                </c:pt>
                <c:pt idx="4">
                  <c:v>43682</c:v>
                </c:pt>
                <c:pt idx="5">
                  <c:v>43683</c:v>
                </c:pt>
                <c:pt idx="6">
                  <c:v>43684</c:v>
                </c:pt>
                <c:pt idx="7">
                  <c:v>43685</c:v>
                </c:pt>
                <c:pt idx="8">
                  <c:v>43686</c:v>
                </c:pt>
                <c:pt idx="9">
                  <c:v>43687</c:v>
                </c:pt>
                <c:pt idx="10">
                  <c:v>43688</c:v>
                </c:pt>
                <c:pt idx="11">
                  <c:v>43689</c:v>
                </c:pt>
                <c:pt idx="12">
                  <c:v>43690</c:v>
                </c:pt>
                <c:pt idx="13">
                  <c:v>43691</c:v>
                </c:pt>
                <c:pt idx="14">
                  <c:v>43692</c:v>
                </c:pt>
                <c:pt idx="15">
                  <c:v>43693</c:v>
                </c:pt>
                <c:pt idx="16">
                  <c:v>43694</c:v>
                </c:pt>
                <c:pt idx="17">
                  <c:v>43695</c:v>
                </c:pt>
                <c:pt idx="18">
                  <c:v>43696</c:v>
                </c:pt>
                <c:pt idx="19">
                  <c:v>43697</c:v>
                </c:pt>
                <c:pt idx="20">
                  <c:v>43698</c:v>
                </c:pt>
                <c:pt idx="21">
                  <c:v>43699</c:v>
                </c:pt>
                <c:pt idx="22">
                  <c:v>43700</c:v>
                </c:pt>
                <c:pt idx="23">
                  <c:v>43701</c:v>
                </c:pt>
                <c:pt idx="24">
                  <c:v>43702</c:v>
                </c:pt>
                <c:pt idx="25">
                  <c:v>43703</c:v>
                </c:pt>
                <c:pt idx="26">
                  <c:v>43704</c:v>
                </c:pt>
                <c:pt idx="27">
                  <c:v>43705</c:v>
                </c:pt>
                <c:pt idx="28">
                  <c:v>43706</c:v>
                </c:pt>
                <c:pt idx="29">
                  <c:v>43707</c:v>
                </c:pt>
                <c:pt idx="30">
                  <c:v>43708</c:v>
                </c:pt>
              </c:numCache>
            </c:numRef>
          </c:cat>
          <c:val>
            <c:numRef>
              <c:f>Sheet1!$B$2:$B$32</c:f>
              <c:numCache>
                <c:formatCode>General</c:formatCode>
                <c:ptCount val="31"/>
                <c:pt idx="0">
                  <c:v>2</c:v>
                </c:pt>
                <c:pt idx="1">
                  <c:v>2</c:v>
                </c:pt>
                <c:pt idx="2">
                  <c:v>0</c:v>
                </c:pt>
                <c:pt idx="3">
                  <c:v>4</c:v>
                </c:pt>
                <c:pt idx="4">
                  <c:v>13</c:v>
                </c:pt>
                <c:pt idx="5">
                  <c:v>325</c:v>
                </c:pt>
                <c:pt idx="6">
                  <c:v>392</c:v>
                </c:pt>
                <c:pt idx="7">
                  <c:v>207</c:v>
                </c:pt>
                <c:pt idx="8">
                  <c:v>256</c:v>
                </c:pt>
                <c:pt idx="9">
                  <c:v>170</c:v>
                </c:pt>
                <c:pt idx="10">
                  <c:v>97</c:v>
                </c:pt>
                <c:pt idx="11">
                  <c:v>13</c:v>
                </c:pt>
                <c:pt idx="12">
                  <c:v>116</c:v>
                </c:pt>
                <c:pt idx="13">
                  <c:v>22</c:v>
                </c:pt>
                <c:pt idx="14">
                  <c:v>63</c:v>
                </c:pt>
                <c:pt idx="15">
                  <c:v>164</c:v>
                </c:pt>
                <c:pt idx="16">
                  <c:v>35</c:v>
                </c:pt>
                <c:pt idx="17">
                  <c:v>24</c:v>
                </c:pt>
                <c:pt idx="18">
                  <c:v>86</c:v>
                </c:pt>
                <c:pt idx="19">
                  <c:v>21</c:v>
                </c:pt>
                <c:pt idx="20">
                  <c:v>73</c:v>
                </c:pt>
                <c:pt idx="21">
                  <c:v>9</c:v>
                </c:pt>
                <c:pt idx="22">
                  <c:v>11</c:v>
                </c:pt>
                <c:pt idx="23">
                  <c:v>45</c:v>
                </c:pt>
                <c:pt idx="24">
                  <c:v>45</c:v>
                </c:pt>
                <c:pt idx="25">
                  <c:v>28</c:v>
                </c:pt>
                <c:pt idx="26">
                  <c:v>127</c:v>
                </c:pt>
                <c:pt idx="27">
                  <c:v>32</c:v>
                </c:pt>
                <c:pt idx="28">
                  <c:v>90</c:v>
                </c:pt>
                <c:pt idx="29">
                  <c:v>9</c:v>
                </c:pt>
                <c:pt idx="30">
                  <c:v>4</c:v>
                </c:pt>
              </c:numCache>
            </c:numRef>
          </c:val>
          <c:smooth val="1"/>
          <c:extLst>
            <c:ext xmlns:c16="http://schemas.microsoft.com/office/drawing/2014/chart" uri="{C3380CC4-5D6E-409C-BE32-E72D297353CC}">
              <c16:uniqueId val="{00000000-3000-45E7-8362-F5A888B3D124}"/>
            </c:ext>
          </c:extLst>
        </c:ser>
        <c:ser>
          <c:idx val="1"/>
          <c:order val="1"/>
          <c:tx>
            <c:strRef>
              <c:f>Sheet1!$C$1</c:f>
              <c:strCache>
                <c:ptCount val="1"/>
                <c:pt idx="0">
                  <c:v>Post</c:v>
                </c:pt>
              </c:strCache>
            </c:strRef>
          </c:tx>
          <c:spPr>
            <a:ln w="28575" cap="rnd">
              <a:solidFill>
                <a:srgbClr val="C6627A"/>
              </a:solidFill>
              <a:round/>
            </a:ln>
            <a:effectLst/>
          </c:spPr>
          <c:marker>
            <c:symbol val="none"/>
          </c:marker>
          <c:cat>
            <c:numRef>
              <c:f>Sheet1!$A$2:$A$32</c:f>
              <c:numCache>
                <c:formatCode>d\-mmm</c:formatCode>
                <c:ptCount val="31"/>
                <c:pt idx="0">
                  <c:v>43678</c:v>
                </c:pt>
                <c:pt idx="1">
                  <c:v>43679</c:v>
                </c:pt>
                <c:pt idx="2">
                  <c:v>43680</c:v>
                </c:pt>
                <c:pt idx="3">
                  <c:v>43681</c:v>
                </c:pt>
                <c:pt idx="4">
                  <c:v>43682</c:v>
                </c:pt>
                <c:pt idx="5">
                  <c:v>43683</c:v>
                </c:pt>
                <c:pt idx="6">
                  <c:v>43684</c:v>
                </c:pt>
                <c:pt idx="7">
                  <c:v>43685</c:v>
                </c:pt>
                <c:pt idx="8">
                  <c:v>43686</c:v>
                </c:pt>
                <c:pt idx="9">
                  <c:v>43687</c:v>
                </c:pt>
                <c:pt idx="10">
                  <c:v>43688</c:v>
                </c:pt>
                <c:pt idx="11">
                  <c:v>43689</c:v>
                </c:pt>
                <c:pt idx="12">
                  <c:v>43690</c:v>
                </c:pt>
                <c:pt idx="13">
                  <c:v>43691</c:v>
                </c:pt>
                <c:pt idx="14">
                  <c:v>43692</c:v>
                </c:pt>
                <c:pt idx="15">
                  <c:v>43693</c:v>
                </c:pt>
                <c:pt idx="16">
                  <c:v>43694</c:v>
                </c:pt>
                <c:pt idx="17">
                  <c:v>43695</c:v>
                </c:pt>
                <c:pt idx="18">
                  <c:v>43696</c:v>
                </c:pt>
                <c:pt idx="19">
                  <c:v>43697</c:v>
                </c:pt>
                <c:pt idx="20">
                  <c:v>43698</c:v>
                </c:pt>
                <c:pt idx="21">
                  <c:v>43699</c:v>
                </c:pt>
                <c:pt idx="22">
                  <c:v>43700</c:v>
                </c:pt>
                <c:pt idx="23">
                  <c:v>43701</c:v>
                </c:pt>
                <c:pt idx="24">
                  <c:v>43702</c:v>
                </c:pt>
                <c:pt idx="25">
                  <c:v>43703</c:v>
                </c:pt>
                <c:pt idx="26">
                  <c:v>43704</c:v>
                </c:pt>
                <c:pt idx="27">
                  <c:v>43705</c:v>
                </c:pt>
                <c:pt idx="28">
                  <c:v>43706</c:v>
                </c:pt>
                <c:pt idx="29">
                  <c:v>43707</c:v>
                </c:pt>
                <c:pt idx="30">
                  <c:v>43708</c:v>
                </c:pt>
              </c:numCache>
            </c:numRef>
          </c:cat>
          <c:val>
            <c:numRef>
              <c:f>Sheet1!$C$2:$C$32</c:f>
              <c:numCache>
                <c:formatCode>General</c:formatCode>
                <c:ptCount val="31"/>
                <c:pt idx="0">
                  <c:v>9</c:v>
                </c:pt>
                <c:pt idx="1">
                  <c:v>9</c:v>
                </c:pt>
                <c:pt idx="2">
                  <c:v>0</c:v>
                </c:pt>
                <c:pt idx="3">
                  <c:v>9</c:v>
                </c:pt>
                <c:pt idx="4">
                  <c:v>18</c:v>
                </c:pt>
                <c:pt idx="5">
                  <c:v>62</c:v>
                </c:pt>
                <c:pt idx="6">
                  <c:v>27</c:v>
                </c:pt>
                <c:pt idx="7">
                  <c:v>9</c:v>
                </c:pt>
                <c:pt idx="8">
                  <c:v>44</c:v>
                </c:pt>
                <c:pt idx="9">
                  <c:v>9</c:v>
                </c:pt>
                <c:pt idx="10">
                  <c:v>0</c:v>
                </c:pt>
                <c:pt idx="11">
                  <c:v>0</c:v>
                </c:pt>
                <c:pt idx="12">
                  <c:v>9</c:v>
                </c:pt>
                <c:pt idx="13">
                  <c:v>18</c:v>
                </c:pt>
                <c:pt idx="14">
                  <c:v>44</c:v>
                </c:pt>
                <c:pt idx="15">
                  <c:v>35</c:v>
                </c:pt>
                <c:pt idx="16">
                  <c:v>9</c:v>
                </c:pt>
                <c:pt idx="17">
                  <c:v>0</c:v>
                </c:pt>
                <c:pt idx="18">
                  <c:v>9</c:v>
                </c:pt>
                <c:pt idx="19">
                  <c:v>0</c:v>
                </c:pt>
                <c:pt idx="20">
                  <c:v>0</c:v>
                </c:pt>
                <c:pt idx="21">
                  <c:v>18</c:v>
                </c:pt>
                <c:pt idx="22">
                  <c:v>18</c:v>
                </c:pt>
                <c:pt idx="23">
                  <c:v>18</c:v>
                </c:pt>
                <c:pt idx="24">
                  <c:v>27</c:v>
                </c:pt>
                <c:pt idx="25">
                  <c:v>18</c:v>
                </c:pt>
                <c:pt idx="26">
                  <c:v>9</c:v>
                </c:pt>
                <c:pt idx="27">
                  <c:v>0</c:v>
                </c:pt>
                <c:pt idx="28">
                  <c:v>27</c:v>
                </c:pt>
                <c:pt idx="29">
                  <c:v>0</c:v>
                </c:pt>
                <c:pt idx="30">
                  <c:v>0</c:v>
                </c:pt>
              </c:numCache>
            </c:numRef>
          </c:val>
          <c:smooth val="1"/>
          <c:extLst>
            <c:ext xmlns:c16="http://schemas.microsoft.com/office/drawing/2014/chart" uri="{C3380CC4-5D6E-409C-BE32-E72D297353CC}">
              <c16:uniqueId val="{00000001-3000-45E7-8362-F5A888B3D124}"/>
            </c:ext>
          </c:extLst>
        </c:ser>
        <c:dLbls>
          <c:showLegendKey val="0"/>
          <c:showVal val="0"/>
          <c:showCatName val="0"/>
          <c:showSerName val="0"/>
          <c:showPercent val="0"/>
          <c:showBubbleSize val="0"/>
        </c:dLbls>
        <c:smooth val="0"/>
        <c:axId val="303104760"/>
        <c:axId val="303106328"/>
      </c:lineChart>
      <c:dateAx>
        <c:axId val="303104760"/>
        <c:scaling>
          <c:orientation val="minMax"/>
        </c:scaling>
        <c:delete val="0"/>
        <c:axPos val="b"/>
        <c:numFmt formatCode="d\-m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Helvetica" panose="020B0604020202020204" pitchFamily="34" charset="0"/>
              </a:defRPr>
            </a:pPr>
            <a:endParaRPr lang="en-US"/>
          </a:p>
        </c:txPr>
        <c:crossAx val="303106328"/>
        <c:crosses val="autoZero"/>
        <c:auto val="1"/>
        <c:lblOffset val="100"/>
        <c:baseTimeUnit val="days"/>
      </c:dateAx>
      <c:valAx>
        <c:axId val="303106328"/>
        <c:scaling>
          <c:orientation val="minMax"/>
          <c:max val="500"/>
          <c:min val="0"/>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Helvetica" panose="020B0604020202020204" pitchFamily="34" charset="0"/>
              </a:defRPr>
            </a:pPr>
            <a:endParaRPr lang="en-US"/>
          </a:p>
        </c:txPr>
        <c:crossAx val="303104760"/>
        <c:crosses val="autoZero"/>
        <c:crossBetween val="between"/>
        <c:majorUnit val="1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Helvetica" panose="020B0604020202020204" pitchFamily="34" charset="0"/>
            </a:defRPr>
          </a:pPr>
          <a:endParaRPr lang="en-US"/>
        </a:p>
      </c:txPr>
    </c:legend>
    <c:plotVisOnly val="1"/>
    <c:dispBlanksAs val="gap"/>
    <c:showDLblsOverMax val="0"/>
  </c:chart>
  <c:spPr>
    <a:noFill/>
    <a:ln>
      <a:noFill/>
    </a:ln>
    <a:effectLst/>
  </c:spPr>
  <c:txPr>
    <a:bodyPr/>
    <a:lstStyle/>
    <a:p>
      <a:pPr>
        <a:defRPr sz="1200">
          <a:latin typeface="+mn-lt"/>
          <a:cs typeface="Helvetica" panose="020B0604020202020204" pitchFamily="34" charset="0"/>
        </a:defRPr>
      </a:pPr>
      <a:endParaRPr lang="en-US"/>
    </a:p>
  </c:txPr>
  <c:externalData r:id="rId3">
    <c:autoUpdate val="0"/>
  </c:externalData>
  <c:userShapes r:id="rId4"/>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67583865017935"/>
          <c:y val="8.2652140175071068E-2"/>
          <c:w val="0.51846489388701822"/>
          <c:h val="0.80639084570964426"/>
        </c:manualLayout>
      </c:layout>
      <c:doughnutChart>
        <c:varyColors val="1"/>
        <c:ser>
          <c:idx val="0"/>
          <c:order val="0"/>
          <c:tx>
            <c:strRef>
              <c:f>Sheet1!$B$1</c:f>
              <c:strCache>
                <c:ptCount val="1"/>
                <c:pt idx="0">
                  <c:v>Sentiment</c:v>
                </c:pt>
              </c:strCache>
            </c:strRef>
          </c:tx>
          <c:spPr>
            <a:solidFill>
              <a:srgbClr val="0070C0"/>
            </a:solidFill>
          </c:spPr>
          <c:dPt>
            <c:idx val="0"/>
            <c:bubble3D val="0"/>
            <c:spPr>
              <a:solidFill>
                <a:srgbClr val="0070C0"/>
              </a:solidFill>
              <a:ln w="19050">
                <a:solidFill>
                  <a:schemeClr val="lt1"/>
                </a:solidFill>
              </a:ln>
              <a:effectLst/>
            </c:spPr>
            <c:extLst>
              <c:ext xmlns:c16="http://schemas.microsoft.com/office/drawing/2014/chart" uri="{C3380CC4-5D6E-409C-BE32-E72D297353CC}">
                <c16:uniqueId val="{00000001-E9EF-4F72-9A3A-EF71AC5F33AC}"/>
              </c:ext>
            </c:extLst>
          </c:dPt>
          <c:dPt>
            <c:idx val="1"/>
            <c:bubble3D val="0"/>
            <c:spPr>
              <a:solidFill>
                <a:srgbClr val="C00000"/>
              </a:solidFill>
              <a:ln w="19050">
                <a:solidFill>
                  <a:schemeClr val="lt1"/>
                </a:solidFill>
              </a:ln>
              <a:effectLst/>
            </c:spPr>
            <c:extLst>
              <c:ext xmlns:c16="http://schemas.microsoft.com/office/drawing/2014/chart" uri="{C3380CC4-5D6E-409C-BE32-E72D297353CC}">
                <c16:uniqueId val="{00000003-E9EF-4F72-9A3A-EF71AC5F33AC}"/>
              </c:ext>
            </c:extLst>
          </c:dPt>
          <c:dPt>
            <c:idx val="2"/>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5-E9EF-4F72-9A3A-EF71AC5F33AC}"/>
              </c:ext>
            </c:extLst>
          </c:dPt>
          <c:dLbls>
            <c:dLbl>
              <c:idx val="0"/>
              <c:spPr>
                <a:noFill/>
                <a:ln>
                  <a:noFill/>
                </a:ln>
                <a:effectLst/>
              </c:spPr>
              <c:txPr>
                <a:bodyPr rot="0" spcFirstLastPara="1" vertOverflow="clip" horzOverflow="clip" vert="horz" wrap="square" lIns="36576" tIns="18288" rIns="36576" bIns="18288" anchor="ctr" anchorCtr="1">
                  <a:spAutoFit/>
                </a:bodyPr>
                <a:lstStyle/>
                <a:p>
                  <a:pPr>
                    <a:defRPr sz="1197" b="0" i="0" u="none" strike="noStrike" kern="1200" baseline="0">
                      <a:solidFill>
                        <a:schemeClr val="tx1"/>
                      </a:solidFill>
                      <a:latin typeface="+mn-lt"/>
                      <a:ea typeface="+mn-ea"/>
                      <a:cs typeface="Helvetica" panose="020B0604020202020204" pitchFamily="34" charset="0"/>
                    </a:defRPr>
                  </a:pPr>
                  <a:endParaRPr lang="en-US"/>
                </a:p>
              </c:txP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E9EF-4F72-9A3A-EF71AC5F33AC}"/>
                </c:ext>
              </c:extLst>
            </c:dLbl>
            <c:dLbl>
              <c:idx val="1"/>
              <c:spPr>
                <a:noFill/>
                <a:ln>
                  <a:noFill/>
                </a:ln>
                <a:effectLst/>
              </c:spPr>
              <c:txPr>
                <a:bodyPr rot="0" spcFirstLastPara="1" vertOverflow="clip" horzOverflow="clip" vert="horz" wrap="square" lIns="36576" tIns="18288" rIns="36576" bIns="18288" anchor="ctr" anchorCtr="1">
                  <a:spAutoFit/>
                </a:bodyPr>
                <a:lstStyle/>
                <a:p>
                  <a:pPr>
                    <a:defRPr sz="1197" b="0" i="0" u="none" strike="noStrike" kern="1200" baseline="0">
                      <a:solidFill>
                        <a:schemeClr val="tx1"/>
                      </a:solidFill>
                      <a:latin typeface="+mn-lt"/>
                      <a:ea typeface="+mn-ea"/>
                      <a:cs typeface="Helvetica" panose="020B0604020202020204" pitchFamily="34" charset="0"/>
                    </a:defRPr>
                  </a:pPr>
                  <a:endParaRPr lang="en-US"/>
                </a:p>
              </c:txP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E9EF-4F72-9A3A-EF71AC5F33AC}"/>
                </c:ext>
              </c:extLst>
            </c:dLbl>
            <c:dLbl>
              <c:idx val="2"/>
              <c:layout>
                <c:manualLayout>
                  <c:x val="7.6349553505406387E-3"/>
                  <c:y val="5.5044909277754449E-3"/>
                </c:manualLayout>
              </c:layout>
              <c:spPr>
                <a:noFill/>
                <a:ln>
                  <a:noFill/>
                </a:ln>
                <a:effectLst/>
              </c:spPr>
              <c:txPr>
                <a:bodyPr rot="0" spcFirstLastPara="1" vertOverflow="clip" horzOverflow="clip" vert="horz" wrap="square" lIns="36576" tIns="18288" rIns="36576" bIns="18288" anchor="ctr" anchorCtr="1">
                  <a:spAutoFit/>
                </a:bodyPr>
                <a:lstStyle/>
                <a:p>
                  <a:pPr>
                    <a:defRPr sz="1197" b="0" i="0" u="none" strike="noStrike" kern="1200" baseline="0">
                      <a:solidFill>
                        <a:schemeClr val="tx1"/>
                      </a:solidFill>
                      <a:latin typeface="+mn-lt"/>
                      <a:ea typeface="+mn-ea"/>
                      <a:cs typeface="Helvetica" panose="020B0604020202020204" pitchFamily="34" charset="0"/>
                    </a:defRPr>
                  </a:pPr>
                  <a:endParaRPr lang="en-US"/>
                </a:p>
              </c:txP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5-E9EF-4F72-9A3A-EF71AC5F33AC}"/>
                </c:ext>
              </c:extLst>
            </c:dLbl>
            <c:spPr>
              <a:noFill/>
              <a:ln>
                <a:noFill/>
              </a:ln>
              <a:effectLst/>
            </c:spPr>
            <c:txPr>
              <a:bodyPr rot="0" spcFirstLastPara="1" vertOverflow="clip" horzOverflow="clip" vert="horz" wrap="square" lIns="36576" tIns="18288" rIns="36576" bIns="18288" anchor="ctr" anchorCtr="1">
                <a:spAutoFit/>
              </a:bodyPr>
              <a:lstStyle/>
              <a:p>
                <a:pPr>
                  <a:defRPr sz="1197" b="0" i="0" u="none" strike="noStrike" kern="1200" baseline="0">
                    <a:solidFill>
                      <a:schemeClr val="tx1"/>
                    </a:solidFill>
                    <a:latin typeface="+mn-lt"/>
                    <a:ea typeface="+mn-ea"/>
                    <a:cs typeface="Helvetica" panose="020B0604020202020204" pitchFamily="34" charset="0"/>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Positive</c:v>
                </c:pt>
                <c:pt idx="1">
                  <c:v>Negative</c:v>
                </c:pt>
                <c:pt idx="2">
                  <c:v>Neutral</c:v>
                </c:pt>
              </c:strCache>
            </c:strRef>
          </c:cat>
          <c:val>
            <c:numRef>
              <c:f>Sheet1!$B$2:$B$4</c:f>
              <c:numCache>
                <c:formatCode>0.0%</c:formatCode>
                <c:ptCount val="3"/>
                <c:pt idx="0" formatCode="0.00%">
                  <c:v>0.81799999999999995</c:v>
                </c:pt>
                <c:pt idx="1">
                  <c:v>2.1999999999999999E-2</c:v>
                </c:pt>
                <c:pt idx="2">
                  <c:v>0.16</c:v>
                </c:pt>
              </c:numCache>
            </c:numRef>
          </c:val>
          <c:extLst>
            <c:ext xmlns:c16="http://schemas.microsoft.com/office/drawing/2014/chart" uri="{C3380CC4-5D6E-409C-BE32-E72D297353CC}">
              <c16:uniqueId val="{00000008-E9EF-4F72-9A3A-EF71AC5F33AC}"/>
            </c:ext>
          </c:extLst>
        </c:ser>
        <c:dLbls>
          <c:showLegendKey val="0"/>
          <c:showVal val="0"/>
          <c:showCatName val="0"/>
          <c:showSerName val="0"/>
          <c:showPercent val="0"/>
          <c:showBubbleSize val="0"/>
          <c:showLeaderLines val="1"/>
        </c:dLbls>
        <c:firstSliceAng val="0"/>
        <c:holeSize val="47"/>
      </c:doughnutChart>
      <c:spPr>
        <a:noFill/>
        <a:ln>
          <a:noFill/>
        </a:ln>
        <a:effectLst/>
      </c:spPr>
    </c:plotArea>
    <c:plotVisOnly val="1"/>
    <c:dispBlanksAs val="gap"/>
    <c:showDLblsOverMax val="0"/>
  </c:chart>
  <c:spPr>
    <a:noFill/>
    <a:ln>
      <a:noFill/>
    </a:ln>
    <a:effectLst/>
  </c:spPr>
  <c:txPr>
    <a:bodyPr/>
    <a:lstStyle/>
    <a:p>
      <a:pPr>
        <a:defRPr>
          <a:solidFill>
            <a:schemeClr val="tx1"/>
          </a:solidFill>
          <a:latin typeface="+mn-lt"/>
          <a:cs typeface="Helvetica" panose="020B0604020202020204" pitchFamily="34" charset="0"/>
        </a:defRPr>
      </a:pPr>
      <a:endParaRPr lang="en-US"/>
    </a:p>
  </c:txPr>
  <c:externalData r:id="rId3">
    <c:autoUpdate val="0"/>
  </c:externalData>
  <c:userShapes r:id="rId4"/>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solidFill>
                <a:latin typeface="+mn-lt"/>
                <a:ea typeface="+mn-ea"/>
                <a:cs typeface="+mn-cs"/>
              </a:defRPr>
            </a:pPr>
            <a:r>
              <a:rPr lang="en-US"/>
              <a:t>Sentiment Trendline</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solidFill>
              <a:latin typeface="+mn-lt"/>
              <a:ea typeface="+mn-ea"/>
              <a:cs typeface="+mn-cs"/>
            </a:defRPr>
          </a:pPr>
          <a:endParaRPr lang="en-US"/>
        </a:p>
      </c:txPr>
    </c:title>
    <c:autoTitleDeleted val="0"/>
    <c:plotArea>
      <c:layout/>
      <c:areaChart>
        <c:grouping val="stacked"/>
        <c:varyColors val="0"/>
        <c:ser>
          <c:idx val="0"/>
          <c:order val="0"/>
          <c:tx>
            <c:strRef>
              <c:f>Sheet1!$B$1</c:f>
              <c:strCache>
                <c:ptCount val="1"/>
                <c:pt idx="0">
                  <c:v>Positive</c:v>
                </c:pt>
              </c:strCache>
            </c:strRef>
          </c:tx>
          <c:spPr>
            <a:solidFill>
              <a:srgbClr val="026FC1"/>
            </a:solidFill>
            <a:ln>
              <a:noFill/>
            </a:ln>
            <a:effectLst/>
          </c:spPr>
          <c:cat>
            <c:numRef>
              <c:f>Sheet1!$A$2:$A$32</c:f>
              <c:numCache>
                <c:formatCode>d\-mmm</c:formatCode>
                <c:ptCount val="31"/>
                <c:pt idx="0">
                  <c:v>43678</c:v>
                </c:pt>
                <c:pt idx="1">
                  <c:v>43679</c:v>
                </c:pt>
                <c:pt idx="2">
                  <c:v>43680</c:v>
                </c:pt>
                <c:pt idx="3">
                  <c:v>43681</c:v>
                </c:pt>
                <c:pt idx="4">
                  <c:v>43682</c:v>
                </c:pt>
                <c:pt idx="5">
                  <c:v>43683</c:v>
                </c:pt>
                <c:pt idx="6">
                  <c:v>43684</c:v>
                </c:pt>
                <c:pt idx="7">
                  <c:v>43685</c:v>
                </c:pt>
                <c:pt idx="8">
                  <c:v>43686</c:v>
                </c:pt>
                <c:pt idx="9">
                  <c:v>43687</c:v>
                </c:pt>
                <c:pt idx="10">
                  <c:v>43688</c:v>
                </c:pt>
                <c:pt idx="11">
                  <c:v>43689</c:v>
                </c:pt>
                <c:pt idx="12">
                  <c:v>43690</c:v>
                </c:pt>
                <c:pt idx="13">
                  <c:v>43691</c:v>
                </c:pt>
                <c:pt idx="14">
                  <c:v>43692</c:v>
                </c:pt>
                <c:pt idx="15">
                  <c:v>43693</c:v>
                </c:pt>
                <c:pt idx="16">
                  <c:v>43694</c:v>
                </c:pt>
                <c:pt idx="17">
                  <c:v>43695</c:v>
                </c:pt>
                <c:pt idx="18">
                  <c:v>43696</c:v>
                </c:pt>
                <c:pt idx="19">
                  <c:v>43697</c:v>
                </c:pt>
                <c:pt idx="20">
                  <c:v>43698</c:v>
                </c:pt>
                <c:pt idx="21">
                  <c:v>43699</c:v>
                </c:pt>
                <c:pt idx="22">
                  <c:v>43700</c:v>
                </c:pt>
                <c:pt idx="23">
                  <c:v>43701</c:v>
                </c:pt>
                <c:pt idx="24">
                  <c:v>43702</c:v>
                </c:pt>
                <c:pt idx="25">
                  <c:v>43703</c:v>
                </c:pt>
                <c:pt idx="26">
                  <c:v>43704</c:v>
                </c:pt>
                <c:pt idx="27">
                  <c:v>43705</c:v>
                </c:pt>
                <c:pt idx="28">
                  <c:v>43706</c:v>
                </c:pt>
                <c:pt idx="29">
                  <c:v>43707</c:v>
                </c:pt>
                <c:pt idx="30">
                  <c:v>43708</c:v>
                </c:pt>
              </c:numCache>
            </c:numRef>
          </c:cat>
          <c:val>
            <c:numRef>
              <c:f>Sheet1!$B$2:$B$32</c:f>
              <c:numCache>
                <c:formatCode>General</c:formatCode>
                <c:ptCount val="31"/>
                <c:pt idx="0">
                  <c:v>0</c:v>
                </c:pt>
                <c:pt idx="1">
                  <c:v>2</c:v>
                </c:pt>
                <c:pt idx="2">
                  <c:v>0</c:v>
                </c:pt>
                <c:pt idx="3">
                  <c:v>2</c:v>
                </c:pt>
                <c:pt idx="4">
                  <c:v>7</c:v>
                </c:pt>
                <c:pt idx="5">
                  <c:v>196</c:v>
                </c:pt>
                <c:pt idx="6">
                  <c:v>246</c:v>
                </c:pt>
                <c:pt idx="7">
                  <c:v>116</c:v>
                </c:pt>
                <c:pt idx="8">
                  <c:v>112</c:v>
                </c:pt>
                <c:pt idx="9">
                  <c:v>103</c:v>
                </c:pt>
                <c:pt idx="10">
                  <c:v>58</c:v>
                </c:pt>
                <c:pt idx="11">
                  <c:v>11</c:v>
                </c:pt>
                <c:pt idx="12">
                  <c:v>62</c:v>
                </c:pt>
                <c:pt idx="13">
                  <c:v>11</c:v>
                </c:pt>
                <c:pt idx="14">
                  <c:v>24</c:v>
                </c:pt>
                <c:pt idx="15">
                  <c:v>76</c:v>
                </c:pt>
                <c:pt idx="16">
                  <c:v>15</c:v>
                </c:pt>
                <c:pt idx="17">
                  <c:v>9</c:v>
                </c:pt>
                <c:pt idx="18">
                  <c:v>48</c:v>
                </c:pt>
                <c:pt idx="19">
                  <c:v>13</c:v>
                </c:pt>
                <c:pt idx="20">
                  <c:v>34</c:v>
                </c:pt>
                <c:pt idx="21">
                  <c:v>4</c:v>
                </c:pt>
                <c:pt idx="22">
                  <c:v>4</c:v>
                </c:pt>
                <c:pt idx="23">
                  <c:v>21</c:v>
                </c:pt>
                <c:pt idx="24">
                  <c:v>26</c:v>
                </c:pt>
                <c:pt idx="25">
                  <c:v>11</c:v>
                </c:pt>
                <c:pt idx="26">
                  <c:v>62</c:v>
                </c:pt>
                <c:pt idx="27">
                  <c:v>19</c:v>
                </c:pt>
                <c:pt idx="28">
                  <c:v>35</c:v>
                </c:pt>
                <c:pt idx="29">
                  <c:v>4</c:v>
                </c:pt>
                <c:pt idx="30">
                  <c:v>2</c:v>
                </c:pt>
              </c:numCache>
            </c:numRef>
          </c:val>
          <c:extLst>
            <c:ext xmlns:c16="http://schemas.microsoft.com/office/drawing/2014/chart" uri="{C3380CC4-5D6E-409C-BE32-E72D297353CC}">
              <c16:uniqueId val="{00000000-CB2D-1B45-810B-6CBA1E1030E7}"/>
            </c:ext>
          </c:extLst>
        </c:ser>
        <c:ser>
          <c:idx val="1"/>
          <c:order val="1"/>
          <c:tx>
            <c:strRef>
              <c:f>Sheet1!$C$1</c:f>
              <c:strCache>
                <c:ptCount val="1"/>
                <c:pt idx="0">
                  <c:v>Negative</c:v>
                </c:pt>
              </c:strCache>
            </c:strRef>
          </c:tx>
          <c:spPr>
            <a:solidFill>
              <a:srgbClr val="C00002"/>
            </a:solidFill>
            <a:ln>
              <a:noFill/>
            </a:ln>
            <a:effectLst/>
          </c:spPr>
          <c:cat>
            <c:numRef>
              <c:f>Sheet1!$A$2:$A$32</c:f>
              <c:numCache>
                <c:formatCode>d\-mmm</c:formatCode>
                <c:ptCount val="31"/>
                <c:pt idx="0">
                  <c:v>43678</c:v>
                </c:pt>
                <c:pt idx="1">
                  <c:v>43679</c:v>
                </c:pt>
                <c:pt idx="2">
                  <c:v>43680</c:v>
                </c:pt>
                <c:pt idx="3">
                  <c:v>43681</c:v>
                </c:pt>
                <c:pt idx="4">
                  <c:v>43682</c:v>
                </c:pt>
                <c:pt idx="5">
                  <c:v>43683</c:v>
                </c:pt>
                <c:pt idx="6">
                  <c:v>43684</c:v>
                </c:pt>
                <c:pt idx="7">
                  <c:v>43685</c:v>
                </c:pt>
                <c:pt idx="8">
                  <c:v>43686</c:v>
                </c:pt>
                <c:pt idx="9">
                  <c:v>43687</c:v>
                </c:pt>
                <c:pt idx="10">
                  <c:v>43688</c:v>
                </c:pt>
                <c:pt idx="11">
                  <c:v>43689</c:v>
                </c:pt>
                <c:pt idx="12">
                  <c:v>43690</c:v>
                </c:pt>
                <c:pt idx="13">
                  <c:v>43691</c:v>
                </c:pt>
                <c:pt idx="14">
                  <c:v>43692</c:v>
                </c:pt>
                <c:pt idx="15">
                  <c:v>43693</c:v>
                </c:pt>
                <c:pt idx="16">
                  <c:v>43694</c:v>
                </c:pt>
                <c:pt idx="17">
                  <c:v>43695</c:v>
                </c:pt>
                <c:pt idx="18">
                  <c:v>43696</c:v>
                </c:pt>
                <c:pt idx="19">
                  <c:v>43697</c:v>
                </c:pt>
                <c:pt idx="20">
                  <c:v>43698</c:v>
                </c:pt>
                <c:pt idx="21">
                  <c:v>43699</c:v>
                </c:pt>
                <c:pt idx="22">
                  <c:v>43700</c:v>
                </c:pt>
                <c:pt idx="23">
                  <c:v>43701</c:v>
                </c:pt>
                <c:pt idx="24">
                  <c:v>43702</c:v>
                </c:pt>
                <c:pt idx="25">
                  <c:v>43703</c:v>
                </c:pt>
                <c:pt idx="26">
                  <c:v>43704</c:v>
                </c:pt>
                <c:pt idx="27">
                  <c:v>43705</c:v>
                </c:pt>
                <c:pt idx="28">
                  <c:v>43706</c:v>
                </c:pt>
                <c:pt idx="29">
                  <c:v>43707</c:v>
                </c:pt>
                <c:pt idx="30">
                  <c:v>43708</c:v>
                </c:pt>
              </c:numCache>
            </c:numRef>
          </c:cat>
          <c:val>
            <c:numRef>
              <c:f>Sheet1!$C$2:$C$32</c:f>
              <c:numCache>
                <c:formatCode>General</c:formatCode>
                <c:ptCount val="31"/>
                <c:pt idx="0">
                  <c:v>0</c:v>
                </c:pt>
                <c:pt idx="1">
                  <c:v>0</c:v>
                </c:pt>
                <c:pt idx="2">
                  <c:v>0</c:v>
                </c:pt>
                <c:pt idx="3">
                  <c:v>0</c:v>
                </c:pt>
                <c:pt idx="4">
                  <c:v>0</c:v>
                </c:pt>
                <c:pt idx="5">
                  <c:v>7</c:v>
                </c:pt>
                <c:pt idx="6">
                  <c:v>11</c:v>
                </c:pt>
                <c:pt idx="7">
                  <c:v>6</c:v>
                </c:pt>
                <c:pt idx="8">
                  <c:v>15</c:v>
                </c:pt>
                <c:pt idx="9">
                  <c:v>2</c:v>
                </c:pt>
                <c:pt idx="10">
                  <c:v>4</c:v>
                </c:pt>
                <c:pt idx="11">
                  <c:v>0</c:v>
                </c:pt>
                <c:pt idx="12">
                  <c:v>7</c:v>
                </c:pt>
                <c:pt idx="13">
                  <c:v>0</c:v>
                </c:pt>
                <c:pt idx="14">
                  <c:v>2</c:v>
                </c:pt>
                <c:pt idx="15">
                  <c:v>4</c:v>
                </c:pt>
                <c:pt idx="16">
                  <c:v>4</c:v>
                </c:pt>
                <c:pt idx="17">
                  <c:v>2</c:v>
                </c:pt>
                <c:pt idx="18">
                  <c:v>2</c:v>
                </c:pt>
                <c:pt idx="19">
                  <c:v>0</c:v>
                </c:pt>
                <c:pt idx="20">
                  <c:v>6</c:v>
                </c:pt>
                <c:pt idx="21">
                  <c:v>0</c:v>
                </c:pt>
                <c:pt idx="22">
                  <c:v>0</c:v>
                </c:pt>
                <c:pt idx="23">
                  <c:v>6</c:v>
                </c:pt>
                <c:pt idx="24">
                  <c:v>2</c:v>
                </c:pt>
                <c:pt idx="25">
                  <c:v>2</c:v>
                </c:pt>
                <c:pt idx="26">
                  <c:v>9</c:v>
                </c:pt>
                <c:pt idx="27">
                  <c:v>0</c:v>
                </c:pt>
                <c:pt idx="28">
                  <c:v>15</c:v>
                </c:pt>
                <c:pt idx="29">
                  <c:v>0</c:v>
                </c:pt>
                <c:pt idx="30">
                  <c:v>0</c:v>
                </c:pt>
              </c:numCache>
            </c:numRef>
          </c:val>
          <c:extLst>
            <c:ext xmlns:c16="http://schemas.microsoft.com/office/drawing/2014/chart" uri="{C3380CC4-5D6E-409C-BE32-E72D297353CC}">
              <c16:uniqueId val="{00000001-CB2D-1B45-810B-6CBA1E1030E7}"/>
            </c:ext>
          </c:extLst>
        </c:ser>
        <c:ser>
          <c:idx val="2"/>
          <c:order val="2"/>
          <c:tx>
            <c:strRef>
              <c:f>Sheet1!$D$1</c:f>
              <c:strCache>
                <c:ptCount val="1"/>
                <c:pt idx="0">
                  <c:v>Neutral</c:v>
                </c:pt>
              </c:strCache>
            </c:strRef>
          </c:tx>
          <c:spPr>
            <a:solidFill>
              <a:srgbClr val="A5A6A6"/>
            </a:solidFill>
            <a:ln w="25400">
              <a:noFill/>
            </a:ln>
            <a:effectLst/>
          </c:spPr>
          <c:cat>
            <c:numRef>
              <c:f>Sheet1!$A$2:$A$32</c:f>
              <c:numCache>
                <c:formatCode>d\-mmm</c:formatCode>
                <c:ptCount val="31"/>
                <c:pt idx="0">
                  <c:v>43678</c:v>
                </c:pt>
                <c:pt idx="1">
                  <c:v>43679</c:v>
                </c:pt>
                <c:pt idx="2">
                  <c:v>43680</c:v>
                </c:pt>
                <c:pt idx="3">
                  <c:v>43681</c:v>
                </c:pt>
                <c:pt idx="4">
                  <c:v>43682</c:v>
                </c:pt>
                <c:pt idx="5">
                  <c:v>43683</c:v>
                </c:pt>
                <c:pt idx="6">
                  <c:v>43684</c:v>
                </c:pt>
                <c:pt idx="7">
                  <c:v>43685</c:v>
                </c:pt>
                <c:pt idx="8">
                  <c:v>43686</c:v>
                </c:pt>
                <c:pt idx="9">
                  <c:v>43687</c:v>
                </c:pt>
                <c:pt idx="10">
                  <c:v>43688</c:v>
                </c:pt>
                <c:pt idx="11">
                  <c:v>43689</c:v>
                </c:pt>
                <c:pt idx="12">
                  <c:v>43690</c:v>
                </c:pt>
                <c:pt idx="13">
                  <c:v>43691</c:v>
                </c:pt>
                <c:pt idx="14">
                  <c:v>43692</c:v>
                </c:pt>
                <c:pt idx="15">
                  <c:v>43693</c:v>
                </c:pt>
                <c:pt idx="16">
                  <c:v>43694</c:v>
                </c:pt>
                <c:pt idx="17">
                  <c:v>43695</c:v>
                </c:pt>
                <c:pt idx="18">
                  <c:v>43696</c:v>
                </c:pt>
                <c:pt idx="19">
                  <c:v>43697</c:v>
                </c:pt>
                <c:pt idx="20">
                  <c:v>43698</c:v>
                </c:pt>
                <c:pt idx="21">
                  <c:v>43699</c:v>
                </c:pt>
                <c:pt idx="22">
                  <c:v>43700</c:v>
                </c:pt>
                <c:pt idx="23">
                  <c:v>43701</c:v>
                </c:pt>
                <c:pt idx="24">
                  <c:v>43702</c:v>
                </c:pt>
                <c:pt idx="25">
                  <c:v>43703</c:v>
                </c:pt>
                <c:pt idx="26">
                  <c:v>43704</c:v>
                </c:pt>
                <c:pt idx="27">
                  <c:v>43705</c:v>
                </c:pt>
                <c:pt idx="28">
                  <c:v>43706</c:v>
                </c:pt>
                <c:pt idx="29">
                  <c:v>43707</c:v>
                </c:pt>
                <c:pt idx="30">
                  <c:v>43708</c:v>
                </c:pt>
              </c:numCache>
            </c:numRef>
          </c:cat>
          <c:val>
            <c:numRef>
              <c:f>Sheet1!$D$2:$D$32</c:f>
              <c:numCache>
                <c:formatCode>General</c:formatCode>
                <c:ptCount val="31"/>
                <c:pt idx="0">
                  <c:v>2</c:v>
                </c:pt>
                <c:pt idx="1">
                  <c:v>0</c:v>
                </c:pt>
                <c:pt idx="2">
                  <c:v>0</c:v>
                </c:pt>
                <c:pt idx="3">
                  <c:v>2</c:v>
                </c:pt>
                <c:pt idx="4">
                  <c:v>6</c:v>
                </c:pt>
                <c:pt idx="5">
                  <c:v>122</c:v>
                </c:pt>
                <c:pt idx="6">
                  <c:v>135</c:v>
                </c:pt>
                <c:pt idx="7">
                  <c:v>86</c:v>
                </c:pt>
                <c:pt idx="8">
                  <c:v>129</c:v>
                </c:pt>
                <c:pt idx="9">
                  <c:v>65</c:v>
                </c:pt>
                <c:pt idx="10">
                  <c:v>36</c:v>
                </c:pt>
                <c:pt idx="11">
                  <c:v>2</c:v>
                </c:pt>
                <c:pt idx="12">
                  <c:v>47</c:v>
                </c:pt>
                <c:pt idx="13">
                  <c:v>11</c:v>
                </c:pt>
                <c:pt idx="14">
                  <c:v>37</c:v>
                </c:pt>
                <c:pt idx="15">
                  <c:v>82</c:v>
                </c:pt>
                <c:pt idx="16">
                  <c:v>17</c:v>
                </c:pt>
                <c:pt idx="17">
                  <c:v>13</c:v>
                </c:pt>
                <c:pt idx="18">
                  <c:v>36</c:v>
                </c:pt>
                <c:pt idx="19">
                  <c:v>7</c:v>
                </c:pt>
                <c:pt idx="20">
                  <c:v>34</c:v>
                </c:pt>
                <c:pt idx="21">
                  <c:v>6</c:v>
                </c:pt>
                <c:pt idx="22">
                  <c:v>7</c:v>
                </c:pt>
                <c:pt idx="23">
                  <c:v>19</c:v>
                </c:pt>
                <c:pt idx="24">
                  <c:v>17</c:v>
                </c:pt>
                <c:pt idx="25">
                  <c:v>15</c:v>
                </c:pt>
                <c:pt idx="26">
                  <c:v>56</c:v>
                </c:pt>
                <c:pt idx="27">
                  <c:v>13</c:v>
                </c:pt>
                <c:pt idx="28">
                  <c:v>39</c:v>
                </c:pt>
                <c:pt idx="29">
                  <c:v>6</c:v>
                </c:pt>
                <c:pt idx="30">
                  <c:v>2</c:v>
                </c:pt>
              </c:numCache>
            </c:numRef>
          </c:val>
          <c:extLst>
            <c:ext xmlns:c16="http://schemas.microsoft.com/office/drawing/2014/chart" uri="{C3380CC4-5D6E-409C-BE32-E72D297353CC}">
              <c16:uniqueId val="{00000002-CB2D-1B45-810B-6CBA1E1030E7}"/>
            </c:ext>
          </c:extLst>
        </c:ser>
        <c:dLbls>
          <c:showLegendKey val="0"/>
          <c:showVal val="0"/>
          <c:showCatName val="0"/>
          <c:showSerName val="0"/>
          <c:showPercent val="0"/>
          <c:showBubbleSize val="0"/>
        </c:dLbls>
        <c:axId val="313262752"/>
        <c:axId val="313264712"/>
      </c:areaChart>
      <c:dateAx>
        <c:axId val="313262752"/>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200" b="0" i="0" u="none" strike="noStrike" kern="1200" baseline="0">
                <a:solidFill>
                  <a:schemeClr val="tx1"/>
                </a:solidFill>
                <a:latin typeface="+mn-lt"/>
                <a:ea typeface="+mn-ea"/>
                <a:cs typeface="+mn-cs"/>
              </a:defRPr>
            </a:pPr>
            <a:endParaRPr lang="en-US"/>
          </a:p>
        </c:txPr>
        <c:crossAx val="313264712"/>
        <c:crosses val="autoZero"/>
        <c:auto val="1"/>
        <c:lblOffset val="100"/>
        <c:baseTimeUnit val="days"/>
      </c:dateAx>
      <c:valAx>
        <c:axId val="3132647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31326275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latin typeface="+mn-lt"/>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rgbClr val="FFC000"/>
                </a:solidFill>
                <a:latin typeface="+mn-lt"/>
                <a:ea typeface="+mn-ea"/>
                <a:cs typeface="Helvetica" panose="020B0604020202020204" pitchFamily="34" charset="0"/>
              </a:defRPr>
            </a:pPr>
            <a:r>
              <a:rPr lang="en-US">
                <a:solidFill>
                  <a:srgbClr val="FFC000"/>
                </a:solidFill>
              </a:rPr>
              <a:t>Engagement</a:t>
            </a:r>
          </a:p>
        </c:rich>
      </c:tx>
      <c:layout>
        <c:manualLayout>
          <c:xMode val="edge"/>
          <c:yMode val="edge"/>
          <c:x val="0.45568231993439939"/>
          <c:y val="0"/>
        </c:manualLayout>
      </c:layout>
      <c:overlay val="0"/>
      <c:spPr>
        <a:noFill/>
        <a:ln>
          <a:noFill/>
        </a:ln>
        <a:effectLst/>
      </c:spPr>
      <c:txPr>
        <a:bodyPr rot="0" spcFirstLastPara="1" vertOverflow="ellipsis" vert="horz" wrap="square" anchor="ctr" anchorCtr="1"/>
        <a:lstStyle/>
        <a:p>
          <a:pPr>
            <a:defRPr sz="1440" b="0" i="0" u="none" strike="noStrike" kern="1200" spc="0" baseline="0">
              <a:solidFill>
                <a:srgbClr val="FFC000"/>
              </a:solidFill>
              <a:latin typeface="+mn-lt"/>
              <a:ea typeface="+mn-ea"/>
              <a:cs typeface="Helvetica" panose="020B0604020202020204" pitchFamily="34" charset="0"/>
            </a:defRPr>
          </a:pPr>
          <a:endParaRPr lang="en-US"/>
        </a:p>
      </c:txPr>
    </c:title>
    <c:autoTitleDeleted val="0"/>
    <c:plotArea>
      <c:layout>
        <c:manualLayout>
          <c:layoutTarget val="inner"/>
          <c:xMode val="edge"/>
          <c:yMode val="edge"/>
          <c:x val="0.3681946954592451"/>
          <c:y val="0.14883043216758227"/>
          <c:w val="0.45734043457632512"/>
          <c:h val="0.83932314800600949"/>
        </c:manualLayout>
      </c:layout>
      <c:pieChart>
        <c:varyColors val="1"/>
        <c:ser>
          <c:idx val="0"/>
          <c:order val="0"/>
          <c:tx>
            <c:strRef>
              <c:f>Sheet1!$B$1</c:f>
              <c:strCache>
                <c:ptCount val="1"/>
                <c:pt idx="0">
                  <c:v>Engagement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192-4007-8F2B-F5766C46695C}"/>
              </c:ext>
            </c:extLst>
          </c:dPt>
          <c:dPt>
            <c:idx val="1"/>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3-B192-4007-8F2B-F5766C46695C}"/>
              </c:ext>
            </c:extLst>
          </c:dPt>
          <c:dPt>
            <c:idx val="2"/>
            <c:bubble3D val="0"/>
            <c:spPr>
              <a:solidFill>
                <a:srgbClr val="FFFF66"/>
              </a:solidFill>
              <a:ln w="19050">
                <a:solidFill>
                  <a:schemeClr val="lt1"/>
                </a:solidFill>
              </a:ln>
              <a:effectLst/>
            </c:spPr>
            <c:extLst>
              <c:ext xmlns:c16="http://schemas.microsoft.com/office/drawing/2014/chart" uri="{C3380CC4-5D6E-409C-BE32-E72D297353CC}">
                <c16:uniqueId val="{00000005-B192-4007-8F2B-F5766C46695C}"/>
              </c:ext>
            </c:extLst>
          </c:dPt>
          <c:dPt>
            <c:idx val="3"/>
            <c:bubble3D val="0"/>
            <c:spPr>
              <a:solidFill>
                <a:srgbClr val="C00000"/>
              </a:solidFill>
              <a:ln w="19050">
                <a:solidFill>
                  <a:schemeClr val="lt1"/>
                </a:solidFill>
              </a:ln>
              <a:effectLst/>
            </c:spPr>
            <c:extLst>
              <c:ext xmlns:c16="http://schemas.microsoft.com/office/drawing/2014/chart" uri="{C3380CC4-5D6E-409C-BE32-E72D297353CC}">
                <c16:uniqueId val="{00000007-B192-4007-8F2B-F5766C46695C}"/>
              </c:ext>
            </c:extLst>
          </c:dPt>
          <c:dPt>
            <c:idx val="4"/>
            <c:bubble3D val="0"/>
            <c:spPr>
              <a:solidFill>
                <a:srgbClr val="92D050"/>
              </a:solidFill>
              <a:ln w="19050">
                <a:solidFill>
                  <a:schemeClr val="lt1"/>
                </a:solidFill>
              </a:ln>
              <a:effectLst/>
            </c:spPr>
            <c:extLst>
              <c:ext xmlns:c16="http://schemas.microsoft.com/office/drawing/2014/chart" uri="{C3380CC4-5D6E-409C-BE32-E72D297353CC}">
                <c16:uniqueId val="{00000009-B192-4007-8F2B-F5766C46695C}"/>
              </c:ext>
            </c:extLst>
          </c:dPt>
          <c:dLbls>
            <c:dLbl>
              <c:idx val="0"/>
              <c:layout>
                <c:manualLayout>
                  <c:x val="2.0040621337159756E-2"/>
                  <c:y val="-0.28971730954364816"/>
                </c:manualLayout>
              </c:layout>
              <c:tx>
                <c:rich>
                  <a:bodyPr/>
                  <a:lstStyle/>
                  <a:p>
                    <a:fld id="{F457007E-E3F4-4AAF-8884-F10A7807004F}" type="VALUE">
                      <a:rPr lang="en-US"/>
                      <a:pPr/>
                      <a:t>[VALUE]</a:t>
                    </a:fld>
                    <a:r>
                      <a:rPr lang="en-US"/>
                      <a:t>,</a:t>
                    </a:r>
                  </a:p>
                  <a:p>
                    <a:fld id="{22494806-59E6-4F16-AB68-E66DAAEEC642}" type="PERCENTAGE">
                      <a:rPr lang="en-US"/>
                      <a:pPr/>
                      <a:t>[PERCENTAGE]</a:t>
                    </a:fld>
                    <a:endParaRPr lang="en-US"/>
                  </a:p>
                </c:rich>
              </c:tx>
              <c:showLegendKey val="0"/>
              <c:showVal val="1"/>
              <c:showCatName val="0"/>
              <c:showSerName val="0"/>
              <c:showPercent val="1"/>
              <c:showBubbleSize val="0"/>
              <c:separator>-</c:separator>
              <c:extLst>
                <c:ext xmlns:c15="http://schemas.microsoft.com/office/drawing/2012/chart" uri="{CE6537A1-D6FC-4f65-9D91-7224C49458BB}">
                  <c15:layout>
                    <c:manualLayout>
                      <c:w val="0.27802843701329827"/>
                      <c:h val="0.17132666336718433"/>
                    </c:manualLayout>
                  </c15:layout>
                  <c15:dlblFieldTable/>
                  <c15:showDataLabelsRange val="0"/>
                </c:ext>
                <c:ext xmlns:c16="http://schemas.microsoft.com/office/drawing/2014/chart" uri="{C3380CC4-5D6E-409C-BE32-E72D297353CC}">
                  <c16:uniqueId val="{00000001-B192-4007-8F2B-F5766C46695C}"/>
                </c:ext>
              </c:extLst>
            </c:dLbl>
            <c:dLbl>
              <c:idx val="1"/>
              <c:layout>
                <c:manualLayout>
                  <c:x val="0.11825160230479581"/>
                  <c:y val="-0.15275726088346098"/>
                </c:manualLayout>
              </c:layout>
              <c:showLegendKey val="0"/>
              <c:showVal val="1"/>
              <c:showCatName val="0"/>
              <c:showSerName val="0"/>
              <c:showPercent val="1"/>
              <c:showBubbleSize val="0"/>
              <c:separator>-</c:separator>
              <c:extLst>
                <c:ext xmlns:c15="http://schemas.microsoft.com/office/drawing/2012/chart" uri="{CE6537A1-D6FC-4f65-9D91-7224C49458BB}"/>
                <c:ext xmlns:c16="http://schemas.microsoft.com/office/drawing/2014/chart" uri="{C3380CC4-5D6E-409C-BE32-E72D297353CC}">
                  <c16:uniqueId val="{00000003-B192-4007-8F2B-F5766C46695C}"/>
                </c:ext>
              </c:extLst>
            </c:dLbl>
            <c:dLbl>
              <c:idx val="2"/>
              <c:layout>
                <c:manualLayout>
                  <c:x val="0.12455633229209803"/>
                  <c:y val="-3.4631685110631492E-2"/>
                </c:manualLayout>
              </c:layout>
              <c:showLegendKey val="0"/>
              <c:showVal val="1"/>
              <c:showCatName val="0"/>
              <c:showSerName val="0"/>
              <c:showPercent val="1"/>
              <c:showBubbleSize val="0"/>
              <c:separator>-</c:separator>
              <c:extLst>
                <c:ext xmlns:c15="http://schemas.microsoft.com/office/drawing/2012/chart" uri="{CE6537A1-D6FC-4f65-9D91-7224C49458BB}"/>
                <c:ext xmlns:c16="http://schemas.microsoft.com/office/drawing/2014/chart" uri="{C3380CC4-5D6E-409C-BE32-E72D297353CC}">
                  <c16:uniqueId val="{00000005-B192-4007-8F2B-F5766C46695C}"/>
                </c:ext>
              </c:extLst>
            </c:dLbl>
            <c:dLbl>
              <c:idx val="3"/>
              <c:layout>
                <c:manualLayout>
                  <c:x val="9.9734251887524578E-2"/>
                  <c:y val="7.0280225848986791E-3"/>
                </c:manualLayout>
              </c:layout>
              <c:showLegendKey val="0"/>
              <c:showVal val="1"/>
              <c:showCatName val="0"/>
              <c:showSerName val="0"/>
              <c:showPercent val="1"/>
              <c:showBubbleSize val="0"/>
              <c:separator>-</c:separator>
              <c:extLst>
                <c:ext xmlns:c15="http://schemas.microsoft.com/office/drawing/2012/chart" uri="{CE6537A1-D6FC-4f65-9D91-7224C49458BB}"/>
                <c:ext xmlns:c16="http://schemas.microsoft.com/office/drawing/2014/chart" uri="{C3380CC4-5D6E-409C-BE32-E72D297353CC}">
                  <c16:uniqueId val="{00000007-B192-4007-8F2B-F5766C46695C}"/>
                </c:ext>
              </c:extLst>
            </c:dLbl>
            <c:dLbl>
              <c:idx val="4"/>
              <c:layout>
                <c:manualLayout>
                  <c:x val="0.12691707507041364"/>
                  <c:y val="0.15376992165971679"/>
                </c:manualLayout>
              </c:layout>
              <c:showLegendKey val="0"/>
              <c:showVal val="1"/>
              <c:showCatName val="0"/>
              <c:showSerName val="0"/>
              <c:showPercent val="1"/>
              <c:showBubbleSize val="0"/>
              <c:separator>-</c:separator>
              <c:extLst>
                <c:ext xmlns:c15="http://schemas.microsoft.com/office/drawing/2012/chart" uri="{CE6537A1-D6FC-4f65-9D91-7224C49458BB}"/>
                <c:ext xmlns:c16="http://schemas.microsoft.com/office/drawing/2014/chart" uri="{C3380CC4-5D6E-409C-BE32-E72D297353CC}">
                  <c16:uniqueId val="{00000009-B192-4007-8F2B-F5766C46695C}"/>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1"/>
            <c:showBubbleSize val="0"/>
            <c:separator>-</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Facebook</c:v>
                </c:pt>
                <c:pt idx="1">
                  <c:v>Ecommerce</c:v>
                </c:pt>
                <c:pt idx="2">
                  <c:v>Forum</c:v>
                </c:pt>
                <c:pt idx="3">
                  <c:v>Youtube</c:v>
                </c:pt>
                <c:pt idx="4">
                  <c:v>New</c:v>
                </c:pt>
              </c:strCache>
            </c:strRef>
          </c:cat>
          <c:val>
            <c:numRef>
              <c:f>Sheet1!$B$2:$B$6</c:f>
              <c:numCache>
                <c:formatCode>General</c:formatCode>
                <c:ptCount val="5"/>
                <c:pt idx="0" formatCode="#,##0">
                  <c:v>2483</c:v>
                </c:pt>
              </c:numCache>
            </c:numRef>
          </c:val>
          <c:extLst>
            <c:ext xmlns:c16="http://schemas.microsoft.com/office/drawing/2014/chart" uri="{C3380CC4-5D6E-409C-BE32-E72D297353CC}">
              <c16:uniqueId val="{0000000A-B192-4007-8F2B-F5766C46695C}"/>
            </c:ext>
          </c:extLst>
        </c:ser>
        <c:dLbls>
          <c:showLegendKey val="0"/>
          <c:showVal val="0"/>
          <c:showCatName val="0"/>
          <c:showSerName val="0"/>
          <c:showPercent val="0"/>
          <c:showBubbleSize val="0"/>
          <c:showLeaderLines val="1"/>
        </c:dLbls>
        <c:firstSliceAng val="0"/>
      </c:pieChart>
      <c:spPr>
        <a:noFill/>
        <a:ln>
          <a:noFill/>
        </a:ln>
        <a:effectLst/>
      </c:spPr>
    </c:plotArea>
    <c:legend>
      <c:legendPos val="l"/>
      <c:layout>
        <c:manualLayout>
          <c:xMode val="edge"/>
          <c:yMode val="edge"/>
          <c:x val="1.4553891468361163E-2"/>
          <c:y val="0.12533640017213221"/>
          <c:w val="0.27584105575225365"/>
          <c:h val="0.8213418761906438"/>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legend>
    <c:plotVisOnly val="1"/>
    <c:dispBlanksAs val="gap"/>
    <c:showDLblsOverMax val="0"/>
  </c:chart>
  <c:spPr>
    <a:noFill/>
    <a:ln>
      <a:noFill/>
    </a:ln>
    <a:effectLst/>
  </c:spPr>
  <c:txPr>
    <a:bodyPr/>
    <a:lstStyle/>
    <a:p>
      <a:pPr>
        <a:defRPr sz="1200">
          <a:solidFill>
            <a:schemeClr val="tx1"/>
          </a:solidFill>
          <a:latin typeface="+mn-lt"/>
          <a:cs typeface="Helvetica"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FFC000"/>
                </a:solidFill>
                <a:latin typeface="+mj-lt"/>
                <a:ea typeface="+mn-ea"/>
                <a:cs typeface="+mn-cs"/>
              </a:defRPr>
            </a:pPr>
            <a:r>
              <a:rPr lang="en-US" dirty="0">
                <a:solidFill>
                  <a:srgbClr val="FFC000"/>
                </a:solidFill>
                <a:latin typeface="+mj-lt"/>
              </a:rPr>
              <a:t>Current</a:t>
            </a:r>
            <a:r>
              <a:rPr lang="en-US" baseline="0" dirty="0">
                <a:solidFill>
                  <a:srgbClr val="FFC000"/>
                </a:solidFill>
                <a:latin typeface="+mj-lt"/>
              </a:rPr>
              <a:t> Month</a:t>
            </a:r>
            <a:endParaRPr lang="en-US" dirty="0">
              <a:solidFill>
                <a:srgbClr val="FFC000"/>
              </a:solidFill>
              <a:latin typeface="+mj-l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rgbClr val="FFC000"/>
              </a:solidFill>
              <a:latin typeface="+mj-lt"/>
              <a:ea typeface="+mn-ea"/>
              <a:cs typeface="+mn-cs"/>
            </a:defRPr>
          </a:pPr>
          <a:endParaRPr lang="en-US"/>
        </a:p>
      </c:txPr>
    </c:title>
    <c:autoTitleDeleted val="0"/>
    <c:plotArea>
      <c:layout/>
      <c:areaChart>
        <c:grouping val="stacked"/>
        <c:varyColors val="0"/>
        <c:ser>
          <c:idx val="0"/>
          <c:order val="0"/>
          <c:tx>
            <c:strRef>
              <c:f>Sheet1!$B$1</c:f>
              <c:strCache>
                <c:ptCount val="1"/>
                <c:pt idx="0">
                  <c:v>Positive</c:v>
                </c:pt>
              </c:strCache>
            </c:strRef>
          </c:tx>
          <c:spPr>
            <a:solidFill>
              <a:srgbClr val="026FC1"/>
            </a:solidFill>
            <a:ln>
              <a:noFill/>
            </a:ln>
            <a:effectLst/>
          </c:spPr>
          <c:cat>
            <c:numRef>
              <c:f>Sheet1!$A$2:$A$32</c:f>
              <c:numCache>
                <c:formatCode>dd/mm/yy;@</c:formatCode>
                <c:ptCount val="31"/>
                <c:pt idx="0">
                  <c:v>43678</c:v>
                </c:pt>
                <c:pt idx="1">
                  <c:v>43679</c:v>
                </c:pt>
                <c:pt idx="2">
                  <c:v>43680</c:v>
                </c:pt>
                <c:pt idx="3">
                  <c:v>43681</c:v>
                </c:pt>
                <c:pt idx="4">
                  <c:v>43682</c:v>
                </c:pt>
                <c:pt idx="5">
                  <c:v>43683</c:v>
                </c:pt>
                <c:pt idx="6">
                  <c:v>43684</c:v>
                </c:pt>
                <c:pt idx="7">
                  <c:v>43685</c:v>
                </c:pt>
                <c:pt idx="8">
                  <c:v>43686</c:v>
                </c:pt>
                <c:pt idx="9">
                  <c:v>43687</c:v>
                </c:pt>
                <c:pt idx="10">
                  <c:v>43688</c:v>
                </c:pt>
                <c:pt idx="11">
                  <c:v>43689</c:v>
                </c:pt>
                <c:pt idx="12">
                  <c:v>43690</c:v>
                </c:pt>
                <c:pt idx="13">
                  <c:v>43691</c:v>
                </c:pt>
                <c:pt idx="14">
                  <c:v>43692</c:v>
                </c:pt>
                <c:pt idx="15">
                  <c:v>43693</c:v>
                </c:pt>
                <c:pt idx="16">
                  <c:v>43694</c:v>
                </c:pt>
                <c:pt idx="17">
                  <c:v>43695</c:v>
                </c:pt>
                <c:pt idx="18">
                  <c:v>43696</c:v>
                </c:pt>
                <c:pt idx="19">
                  <c:v>43697</c:v>
                </c:pt>
                <c:pt idx="20">
                  <c:v>43698</c:v>
                </c:pt>
                <c:pt idx="21">
                  <c:v>43699</c:v>
                </c:pt>
                <c:pt idx="22">
                  <c:v>43700</c:v>
                </c:pt>
                <c:pt idx="23">
                  <c:v>43701</c:v>
                </c:pt>
                <c:pt idx="24">
                  <c:v>43702</c:v>
                </c:pt>
                <c:pt idx="25">
                  <c:v>43703</c:v>
                </c:pt>
                <c:pt idx="26">
                  <c:v>43704</c:v>
                </c:pt>
                <c:pt idx="27">
                  <c:v>43705</c:v>
                </c:pt>
                <c:pt idx="28">
                  <c:v>43706</c:v>
                </c:pt>
                <c:pt idx="29">
                  <c:v>43707</c:v>
                </c:pt>
                <c:pt idx="30">
                  <c:v>43708</c:v>
                </c:pt>
              </c:numCache>
            </c:numRef>
          </c:cat>
          <c:val>
            <c:numRef>
              <c:f>Sheet1!$B$2:$B$32</c:f>
              <c:numCache>
                <c:formatCode>General</c:formatCode>
                <c:ptCount val="31"/>
                <c:pt idx="0">
                  <c:v>318</c:v>
                </c:pt>
                <c:pt idx="1">
                  <c:v>468</c:v>
                </c:pt>
                <c:pt idx="2">
                  <c:v>419</c:v>
                </c:pt>
                <c:pt idx="3">
                  <c:v>343</c:v>
                </c:pt>
                <c:pt idx="4">
                  <c:v>419</c:v>
                </c:pt>
                <c:pt idx="5">
                  <c:v>510</c:v>
                </c:pt>
                <c:pt idx="6">
                  <c:v>384</c:v>
                </c:pt>
                <c:pt idx="7">
                  <c:v>352</c:v>
                </c:pt>
                <c:pt idx="8">
                  <c:v>391</c:v>
                </c:pt>
                <c:pt idx="9">
                  <c:v>365</c:v>
                </c:pt>
                <c:pt idx="10">
                  <c:v>314</c:v>
                </c:pt>
                <c:pt idx="11">
                  <c:v>311</c:v>
                </c:pt>
                <c:pt idx="12">
                  <c:v>407</c:v>
                </c:pt>
                <c:pt idx="13">
                  <c:v>382</c:v>
                </c:pt>
                <c:pt idx="14">
                  <c:v>548</c:v>
                </c:pt>
                <c:pt idx="15">
                  <c:v>583</c:v>
                </c:pt>
                <c:pt idx="16">
                  <c:v>423</c:v>
                </c:pt>
                <c:pt idx="17">
                  <c:v>433</c:v>
                </c:pt>
                <c:pt idx="18">
                  <c:v>523</c:v>
                </c:pt>
                <c:pt idx="19">
                  <c:v>509</c:v>
                </c:pt>
                <c:pt idx="20">
                  <c:v>619</c:v>
                </c:pt>
                <c:pt idx="21">
                  <c:v>419</c:v>
                </c:pt>
                <c:pt idx="22">
                  <c:v>550</c:v>
                </c:pt>
                <c:pt idx="23">
                  <c:v>532</c:v>
                </c:pt>
                <c:pt idx="24">
                  <c:v>412</c:v>
                </c:pt>
                <c:pt idx="25">
                  <c:v>435</c:v>
                </c:pt>
                <c:pt idx="26">
                  <c:v>381</c:v>
                </c:pt>
                <c:pt idx="27">
                  <c:v>436</c:v>
                </c:pt>
                <c:pt idx="28">
                  <c:v>458</c:v>
                </c:pt>
                <c:pt idx="29">
                  <c:v>474</c:v>
                </c:pt>
                <c:pt idx="30">
                  <c:v>417</c:v>
                </c:pt>
              </c:numCache>
            </c:numRef>
          </c:val>
          <c:extLst>
            <c:ext xmlns:c16="http://schemas.microsoft.com/office/drawing/2014/chart" uri="{C3380CC4-5D6E-409C-BE32-E72D297353CC}">
              <c16:uniqueId val="{00000000-68D2-D94D-A467-EAE068E8CBF9}"/>
            </c:ext>
          </c:extLst>
        </c:ser>
        <c:ser>
          <c:idx val="1"/>
          <c:order val="1"/>
          <c:tx>
            <c:strRef>
              <c:f>Sheet1!$C$1</c:f>
              <c:strCache>
                <c:ptCount val="1"/>
                <c:pt idx="0">
                  <c:v>Negative</c:v>
                </c:pt>
              </c:strCache>
            </c:strRef>
          </c:tx>
          <c:spPr>
            <a:solidFill>
              <a:srgbClr val="C00002"/>
            </a:solidFill>
            <a:ln>
              <a:noFill/>
            </a:ln>
            <a:effectLst/>
          </c:spPr>
          <c:cat>
            <c:numRef>
              <c:f>Sheet1!$A$2:$A$32</c:f>
              <c:numCache>
                <c:formatCode>dd/mm/yy;@</c:formatCode>
                <c:ptCount val="31"/>
                <c:pt idx="0">
                  <c:v>43678</c:v>
                </c:pt>
                <c:pt idx="1">
                  <c:v>43679</c:v>
                </c:pt>
                <c:pt idx="2">
                  <c:v>43680</c:v>
                </c:pt>
                <c:pt idx="3">
                  <c:v>43681</c:v>
                </c:pt>
                <c:pt idx="4">
                  <c:v>43682</c:v>
                </c:pt>
                <c:pt idx="5">
                  <c:v>43683</c:v>
                </c:pt>
                <c:pt idx="6">
                  <c:v>43684</c:v>
                </c:pt>
                <c:pt idx="7">
                  <c:v>43685</c:v>
                </c:pt>
                <c:pt idx="8">
                  <c:v>43686</c:v>
                </c:pt>
                <c:pt idx="9">
                  <c:v>43687</c:v>
                </c:pt>
                <c:pt idx="10">
                  <c:v>43688</c:v>
                </c:pt>
                <c:pt idx="11">
                  <c:v>43689</c:v>
                </c:pt>
                <c:pt idx="12">
                  <c:v>43690</c:v>
                </c:pt>
                <c:pt idx="13">
                  <c:v>43691</c:v>
                </c:pt>
                <c:pt idx="14">
                  <c:v>43692</c:v>
                </c:pt>
                <c:pt idx="15">
                  <c:v>43693</c:v>
                </c:pt>
                <c:pt idx="16">
                  <c:v>43694</c:v>
                </c:pt>
                <c:pt idx="17">
                  <c:v>43695</c:v>
                </c:pt>
                <c:pt idx="18">
                  <c:v>43696</c:v>
                </c:pt>
                <c:pt idx="19">
                  <c:v>43697</c:v>
                </c:pt>
                <c:pt idx="20">
                  <c:v>43698</c:v>
                </c:pt>
                <c:pt idx="21">
                  <c:v>43699</c:v>
                </c:pt>
                <c:pt idx="22">
                  <c:v>43700</c:v>
                </c:pt>
                <c:pt idx="23">
                  <c:v>43701</c:v>
                </c:pt>
                <c:pt idx="24">
                  <c:v>43702</c:v>
                </c:pt>
                <c:pt idx="25">
                  <c:v>43703</c:v>
                </c:pt>
                <c:pt idx="26">
                  <c:v>43704</c:v>
                </c:pt>
                <c:pt idx="27">
                  <c:v>43705</c:v>
                </c:pt>
                <c:pt idx="28">
                  <c:v>43706</c:v>
                </c:pt>
                <c:pt idx="29">
                  <c:v>43707</c:v>
                </c:pt>
                <c:pt idx="30">
                  <c:v>43708</c:v>
                </c:pt>
              </c:numCache>
            </c:numRef>
          </c:cat>
          <c:val>
            <c:numRef>
              <c:f>Sheet1!$C$2:$C$32</c:f>
              <c:numCache>
                <c:formatCode>General</c:formatCode>
                <c:ptCount val="31"/>
                <c:pt idx="0">
                  <c:v>48</c:v>
                </c:pt>
                <c:pt idx="1">
                  <c:v>40</c:v>
                </c:pt>
                <c:pt idx="2">
                  <c:v>25</c:v>
                </c:pt>
                <c:pt idx="3">
                  <c:v>25</c:v>
                </c:pt>
                <c:pt idx="4">
                  <c:v>28</c:v>
                </c:pt>
                <c:pt idx="5">
                  <c:v>31</c:v>
                </c:pt>
                <c:pt idx="6">
                  <c:v>40</c:v>
                </c:pt>
                <c:pt idx="7">
                  <c:v>28</c:v>
                </c:pt>
                <c:pt idx="8">
                  <c:v>68</c:v>
                </c:pt>
                <c:pt idx="9">
                  <c:v>20</c:v>
                </c:pt>
                <c:pt idx="10">
                  <c:v>20</c:v>
                </c:pt>
                <c:pt idx="11">
                  <c:v>25</c:v>
                </c:pt>
                <c:pt idx="12">
                  <c:v>54</c:v>
                </c:pt>
                <c:pt idx="13">
                  <c:v>71</c:v>
                </c:pt>
                <c:pt idx="14">
                  <c:v>20</c:v>
                </c:pt>
                <c:pt idx="15">
                  <c:v>25</c:v>
                </c:pt>
                <c:pt idx="16">
                  <c:v>45</c:v>
                </c:pt>
                <c:pt idx="17">
                  <c:v>8</c:v>
                </c:pt>
                <c:pt idx="18">
                  <c:v>17</c:v>
                </c:pt>
                <c:pt idx="19">
                  <c:v>31</c:v>
                </c:pt>
                <c:pt idx="20">
                  <c:v>54</c:v>
                </c:pt>
                <c:pt idx="21">
                  <c:v>28</c:v>
                </c:pt>
                <c:pt idx="22">
                  <c:v>28</c:v>
                </c:pt>
                <c:pt idx="23">
                  <c:v>8</c:v>
                </c:pt>
                <c:pt idx="24">
                  <c:v>45</c:v>
                </c:pt>
                <c:pt idx="25">
                  <c:v>17</c:v>
                </c:pt>
                <c:pt idx="26">
                  <c:v>28</c:v>
                </c:pt>
                <c:pt idx="27">
                  <c:v>28</c:v>
                </c:pt>
                <c:pt idx="28">
                  <c:v>20</c:v>
                </c:pt>
                <c:pt idx="29">
                  <c:v>20</c:v>
                </c:pt>
                <c:pt idx="30">
                  <c:v>17</c:v>
                </c:pt>
              </c:numCache>
            </c:numRef>
          </c:val>
          <c:extLst>
            <c:ext xmlns:c16="http://schemas.microsoft.com/office/drawing/2014/chart" uri="{C3380CC4-5D6E-409C-BE32-E72D297353CC}">
              <c16:uniqueId val="{00000001-68D2-D94D-A467-EAE068E8CBF9}"/>
            </c:ext>
          </c:extLst>
        </c:ser>
        <c:ser>
          <c:idx val="2"/>
          <c:order val="2"/>
          <c:tx>
            <c:strRef>
              <c:f>Sheet1!$D$1</c:f>
              <c:strCache>
                <c:ptCount val="1"/>
                <c:pt idx="0">
                  <c:v>Neutral</c:v>
                </c:pt>
              </c:strCache>
            </c:strRef>
          </c:tx>
          <c:spPr>
            <a:solidFill>
              <a:srgbClr val="A5A6A6"/>
            </a:solidFill>
            <a:ln w="25400">
              <a:noFill/>
            </a:ln>
            <a:effectLst/>
          </c:spPr>
          <c:cat>
            <c:numRef>
              <c:f>Sheet1!$A$2:$A$32</c:f>
              <c:numCache>
                <c:formatCode>dd/mm/yy;@</c:formatCode>
                <c:ptCount val="31"/>
                <c:pt idx="0">
                  <c:v>43678</c:v>
                </c:pt>
                <c:pt idx="1">
                  <c:v>43679</c:v>
                </c:pt>
                <c:pt idx="2">
                  <c:v>43680</c:v>
                </c:pt>
                <c:pt idx="3">
                  <c:v>43681</c:v>
                </c:pt>
                <c:pt idx="4">
                  <c:v>43682</c:v>
                </c:pt>
                <c:pt idx="5">
                  <c:v>43683</c:v>
                </c:pt>
                <c:pt idx="6">
                  <c:v>43684</c:v>
                </c:pt>
                <c:pt idx="7">
                  <c:v>43685</c:v>
                </c:pt>
                <c:pt idx="8">
                  <c:v>43686</c:v>
                </c:pt>
                <c:pt idx="9">
                  <c:v>43687</c:v>
                </c:pt>
                <c:pt idx="10">
                  <c:v>43688</c:v>
                </c:pt>
                <c:pt idx="11">
                  <c:v>43689</c:v>
                </c:pt>
                <c:pt idx="12">
                  <c:v>43690</c:v>
                </c:pt>
                <c:pt idx="13">
                  <c:v>43691</c:v>
                </c:pt>
                <c:pt idx="14">
                  <c:v>43692</c:v>
                </c:pt>
                <c:pt idx="15">
                  <c:v>43693</c:v>
                </c:pt>
                <c:pt idx="16">
                  <c:v>43694</c:v>
                </c:pt>
                <c:pt idx="17">
                  <c:v>43695</c:v>
                </c:pt>
                <c:pt idx="18">
                  <c:v>43696</c:v>
                </c:pt>
                <c:pt idx="19">
                  <c:v>43697</c:v>
                </c:pt>
                <c:pt idx="20">
                  <c:v>43698</c:v>
                </c:pt>
                <c:pt idx="21">
                  <c:v>43699</c:v>
                </c:pt>
                <c:pt idx="22">
                  <c:v>43700</c:v>
                </c:pt>
                <c:pt idx="23">
                  <c:v>43701</c:v>
                </c:pt>
                <c:pt idx="24">
                  <c:v>43702</c:v>
                </c:pt>
                <c:pt idx="25">
                  <c:v>43703</c:v>
                </c:pt>
                <c:pt idx="26">
                  <c:v>43704</c:v>
                </c:pt>
                <c:pt idx="27">
                  <c:v>43705</c:v>
                </c:pt>
                <c:pt idx="28">
                  <c:v>43706</c:v>
                </c:pt>
                <c:pt idx="29">
                  <c:v>43707</c:v>
                </c:pt>
                <c:pt idx="30">
                  <c:v>43708</c:v>
                </c:pt>
              </c:numCache>
            </c:numRef>
          </c:cat>
          <c:val>
            <c:numRef>
              <c:f>Sheet1!$D$2:$D$32</c:f>
              <c:numCache>
                <c:formatCode>General</c:formatCode>
                <c:ptCount val="31"/>
                <c:pt idx="0">
                  <c:v>665</c:v>
                </c:pt>
                <c:pt idx="1">
                  <c:v>790</c:v>
                </c:pt>
                <c:pt idx="2">
                  <c:v>1012</c:v>
                </c:pt>
                <c:pt idx="3">
                  <c:v>736</c:v>
                </c:pt>
                <c:pt idx="4">
                  <c:v>730</c:v>
                </c:pt>
                <c:pt idx="5">
                  <c:v>856</c:v>
                </c:pt>
                <c:pt idx="6">
                  <c:v>814</c:v>
                </c:pt>
                <c:pt idx="7">
                  <c:v>874</c:v>
                </c:pt>
                <c:pt idx="8">
                  <c:v>778</c:v>
                </c:pt>
                <c:pt idx="9">
                  <c:v>874</c:v>
                </c:pt>
                <c:pt idx="10">
                  <c:v>730</c:v>
                </c:pt>
                <c:pt idx="11">
                  <c:v>736</c:v>
                </c:pt>
                <c:pt idx="12">
                  <c:v>1054</c:v>
                </c:pt>
                <c:pt idx="13">
                  <c:v>1263</c:v>
                </c:pt>
                <c:pt idx="14">
                  <c:v>994</c:v>
                </c:pt>
                <c:pt idx="15">
                  <c:v>1060</c:v>
                </c:pt>
                <c:pt idx="16">
                  <c:v>724</c:v>
                </c:pt>
                <c:pt idx="17">
                  <c:v>677</c:v>
                </c:pt>
                <c:pt idx="18">
                  <c:v>886</c:v>
                </c:pt>
                <c:pt idx="19">
                  <c:v>1024</c:v>
                </c:pt>
                <c:pt idx="20">
                  <c:v>868</c:v>
                </c:pt>
                <c:pt idx="21">
                  <c:v>808</c:v>
                </c:pt>
                <c:pt idx="22">
                  <c:v>1102</c:v>
                </c:pt>
                <c:pt idx="23">
                  <c:v>886</c:v>
                </c:pt>
                <c:pt idx="24">
                  <c:v>994</c:v>
                </c:pt>
                <c:pt idx="25">
                  <c:v>880</c:v>
                </c:pt>
                <c:pt idx="26">
                  <c:v>1078</c:v>
                </c:pt>
                <c:pt idx="27">
                  <c:v>1024</c:v>
                </c:pt>
                <c:pt idx="28">
                  <c:v>862</c:v>
                </c:pt>
                <c:pt idx="29">
                  <c:v>898</c:v>
                </c:pt>
                <c:pt idx="30">
                  <c:v>730</c:v>
                </c:pt>
              </c:numCache>
            </c:numRef>
          </c:val>
          <c:extLst>
            <c:ext xmlns:c16="http://schemas.microsoft.com/office/drawing/2014/chart" uri="{C3380CC4-5D6E-409C-BE32-E72D297353CC}">
              <c16:uniqueId val="{00000002-68D2-D94D-A467-EAE068E8CBF9}"/>
            </c:ext>
          </c:extLst>
        </c:ser>
        <c:dLbls>
          <c:showLegendKey val="0"/>
          <c:showVal val="0"/>
          <c:showCatName val="0"/>
          <c:showSerName val="0"/>
          <c:showPercent val="0"/>
          <c:showBubbleSize val="0"/>
        </c:dLbls>
        <c:axId val="-2001860912"/>
        <c:axId val="-1917879552"/>
      </c:areaChart>
      <c:dateAx>
        <c:axId val="-2001860912"/>
        <c:scaling>
          <c:orientation val="minMax"/>
        </c:scaling>
        <c:delete val="0"/>
        <c:axPos val="b"/>
        <c:numFmt formatCode="dd/mm/yy;@"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baseline="0">
                <a:solidFill>
                  <a:schemeClr val="tx1"/>
                </a:solidFill>
                <a:latin typeface="+mn-lt"/>
                <a:ea typeface="+mn-ea"/>
                <a:cs typeface="+mn-cs"/>
              </a:defRPr>
            </a:pPr>
            <a:endParaRPr lang="en-US"/>
          </a:p>
        </c:txPr>
        <c:crossAx val="-1917879552"/>
        <c:crosses val="autoZero"/>
        <c:auto val="1"/>
        <c:lblOffset val="100"/>
        <c:baseTimeUnit val="days"/>
        <c:majorUnit val="2"/>
        <c:majorTimeUnit val="days"/>
      </c:dateAx>
      <c:valAx>
        <c:axId val="-1917879552"/>
        <c:scaling>
          <c:orientation val="minMax"/>
          <c:max val="2000"/>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200186091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FFC000"/>
              </a:solidFill>
              <a:latin typeface="+mj-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solidFill>
                <a:latin typeface="+mn-lt"/>
                <a:ea typeface="+mn-ea"/>
                <a:cs typeface="Helvetica" panose="020B0604020202020204" pitchFamily="34" charset="0"/>
              </a:defRPr>
            </a:pPr>
            <a:r>
              <a:rPr lang="en-US"/>
              <a:t>Discussion</a:t>
            </a:r>
          </a:p>
        </c:rich>
      </c:tx>
      <c:layout>
        <c:manualLayout>
          <c:xMode val="edge"/>
          <c:yMode val="edge"/>
          <c:x val="0.34830589375331628"/>
          <c:y val="5.1983945198763315E-2"/>
        </c:manualLayout>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solidFill>
              <a:latin typeface="+mn-lt"/>
              <a:ea typeface="+mn-ea"/>
              <a:cs typeface="Helvetica" panose="020B0604020202020204" pitchFamily="34" charset="0"/>
            </a:defRPr>
          </a:pPr>
          <a:endParaRPr lang="en-US"/>
        </a:p>
      </c:txPr>
    </c:title>
    <c:autoTitleDeleted val="0"/>
    <c:plotArea>
      <c:layout>
        <c:manualLayout>
          <c:layoutTarget val="inner"/>
          <c:xMode val="edge"/>
          <c:yMode val="edge"/>
          <c:x val="5.9615034734160528E-2"/>
          <c:y val="0.20442826735488798"/>
          <c:w val="0.91310724454128067"/>
          <c:h val="0.5538511791301528"/>
        </c:manualLayout>
      </c:layout>
      <c:barChart>
        <c:barDir val="col"/>
        <c:grouping val="stacked"/>
        <c:varyColors val="0"/>
        <c:ser>
          <c:idx val="0"/>
          <c:order val="0"/>
          <c:tx>
            <c:strRef>
              <c:f>Sheet1!$B$1</c:f>
              <c:strCache>
                <c:ptCount val="1"/>
                <c:pt idx="0">
                  <c:v>Positive</c:v>
                </c:pt>
              </c:strCache>
            </c:strRef>
          </c:tx>
          <c:spPr>
            <a:solidFill>
              <a:srgbClr val="0078DC"/>
            </a:solidFill>
            <a:ln>
              <a:noFill/>
            </a:ln>
            <a:effectLst/>
          </c:spPr>
          <c:invertIfNegative val="0"/>
          <c:dLbls>
            <c:dLbl>
              <c:idx val="2"/>
              <c:layout>
                <c:manualLayout>
                  <c:x val="0"/>
                  <c:y val="-6.887757038980366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514-4BD8-A42A-7A3C9A902294}"/>
                </c:ext>
              </c:extLst>
            </c:dLbl>
            <c:dLbl>
              <c:idx val="4"/>
              <c:layout>
                <c:manualLayout>
                  <c:x val="-2.4389030774155849E-3"/>
                  <c:y val="-4.59183802598691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514-4BD8-A42A-7A3C9A902294}"/>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Facebook</c:v>
                </c:pt>
                <c:pt idx="1">
                  <c:v>Ecommerce</c:v>
                </c:pt>
                <c:pt idx="2">
                  <c:v>Forum</c:v>
                </c:pt>
                <c:pt idx="3">
                  <c:v>Youtube</c:v>
                </c:pt>
                <c:pt idx="4">
                  <c:v>New</c:v>
                </c:pt>
              </c:strCache>
            </c:strRef>
          </c:cat>
          <c:val>
            <c:numRef>
              <c:f>Sheet1!$B$2:$B$6</c:f>
              <c:numCache>
                <c:formatCode>General</c:formatCode>
                <c:ptCount val="5"/>
                <c:pt idx="0" formatCode="#,##0">
                  <c:v>2031</c:v>
                </c:pt>
                <c:pt idx="2">
                  <c:v>1</c:v>
                </c:pt>
                <c:pt idx="4">
                  <c:v>8</c:v>
                </c:pt>
              </c:numCache>
            </c:numRef>
          </c:val>
          <c:extLst>
            <c:ext xmlns:c16="http://schemas.microsoft.com/office/drawing/2014/chart" uri="{C3380CC4-5D6E-409C-BE32-E72D297353CC}">
              <c16:uniqueId val="{00000000-A7AC-45E5-9552-CB0D1C8ACDA9}"/>
            </c:ext>
          </c:extLst>
        </c:ser>
        <c:ser>
          <c:idx val="1"/>
          <c:order val="1"/>
          <c:tx>
            <c:strRef>
              <c:f>Sheet1!$C$1</c:f>
              <c:strCache>
                <c:ptCount val="1"/>
                <c:pt idx="0">
                  <c:v>Negative</c:v>
                </c:pt>
              </c:strCache>
            </c:strRef>
          </c:tx>
          <c:spPr>
            <a:solidFill>
              <a:srgbClr val="C00000"/>
            </a:solidFill>
            <a:ln>
              <a:noFill/>
            </a:ln>
            <a:effectLst/>
          </c:spPr>
          <c:invertIfNegative val="0"/>
          <c:dLbls>
            <c:dLbl>
              <c:idx val="0"/>
              <c:layout>
                <c:manualLayout>
                  <c:x val="2.4389030774155849E-3"/>
                  <c:y val="4.591838025986910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514-4BD8-A42A-7A3C9A902294}"/>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Facebook</c:v>
                </c:pt>
                <c:pt idx="1">
                  <c:v>Ecommerce</c:v>
                </c:pt>
                <c:pt idx="2">
                  <c:v>Forum</c:v>
                </c:pt>
                <c:pt idx="3">
                  <c:v>Youtube</c:v>
                </c:pt>
                <c:pt idx="4">
                  <c:v>New</c:v>
                </c:pt>
              </c:strCache>
            </c:strRef>
          </c:cat>
          <c:val>
            <c:numRef>
              <c:f>Sheet1!$C$2:$C$6</c:f>
              <c:numCache>
                <c:formatCode>General</c:formatCode>
                <c:ptCount val="5"/>
                <c:pt idx="0">
                  <c:v>55</c:v>
                </c:pt>
              </c:numCache>
            </c:numRef>
          </c:val>
          <c:extLst>
            <c:ext xmlns:c16="http://schemas.microsoft.com/office/drawing/2014/chart" uri="{C3380CC4-5D6E-409C-BE32-E72D297353CC}">
              <c16:uniqueId val="{00000001-A7AC-45E5-9552-CB0D1C8ACDA9}"/>
            </c:ext>
          </c:extLst>
        </c:ser>
        <c:ser>
          <c:idx val="2"/>
          <c:order val="2"/>
          <c:tx>
            <c:strRef>
              <c:f>Sheet1!$D$1</c:f>
              <c:strCache>
                <c:ptCount val="1"/>
                <c:pt idx="0">
                  <c:v>Neutral</c:v>
                </c:pt>
              </c:strCache>
            </c:strRef>
          </c:tx>
          <c:spPr>
            <a:solidFill>
              <a:schemeClr val="bg1">
                <a:lumMod val="65000"/>
              </a:schemeClr>
            </a:solidFill>
            <a:ln>
              <a:noFill/>
            </a:ln>
            <a:effectLst/>
          </c:spPr>
          <c:invertIfNegative val="0"/>
          <c:dLbls>
            <c:dLbl>
              <c:idx val="0"/>
              <c:layout>
                <c:manualLayout>
                  <c:x val="-2.438903077415607E-3"/>
                  <c:y val="4.591838025986910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514-4BD8-A42A-7A3C9A902294}"/>
                </c:ext>
              </c:extLst>
            </c:dLbl>
            <c:dLbl>
              <c:idx val="4"/>
              <c:layout>
                <c:manualLayout>
                  <c:x val="-2.4389030774155849E-3"/>
                  <c:y val="-0.1469388168315810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514-4BD8-A42A-7A3C9A902294}"/>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Facebook</c:v>
                </c:pt>
                <c:pt idx="1">
                  <c:v>Ecommerce</c:v>
                </c:pt>
                <c:pt idx="2">
                  <c:v>Forum</c:v>
                </c:pt>
                <c:pt idx="3">
                  <c:v>Youtube</c:v>
                </c:pt>
                <c:pt idx="4">
                  <c:v>New</c:v>
                </c:pt>
              </c:strCache>
            </c:strRef>
          </c:cat>
          <c:val>
            <c:numRef>
              <c:f>Sheet1!$D$2:$D$6</c:f>
              <c:numCache>
                <c:formatCode>General</c:formatCode>
                <c:ptCount val="5"/>
                <c:pt idx="0">
                  <c:v>397</c:v>
                </c:pt>
              </c:numCache>
            </c:numRef>
          </c:val>
          <c:extLst>
            <c:ext xmlns:c16="http://schemas.microsoft.com/office/drawing/2014/chart" uri="{C3380CC4-5D6E-409C-BE32-E72D297353CC}">
              <c16:uniqueId val="{00000002-A7AC-45E5-9552-CB0D1C8ACDA9}"/>
            </c:ext>
          </c:extLst>
        </c:ser>
        <c:dLbls>
          <c:showLegendKey val="0"/>
          <c:showVal val="0"/>
          <c:showCatName val="0"/>
          <c:showSerName val="0"/>
          <c:showPercent val="0"/>
          <c:showBubbleSize val="0"/>
        </c:dLbls>
        <c:gapWidth val="100"/>
        <c:overlap val="100"/>
        <c:axId val="313265496"/>
        <c:axId val="313265888"/>
      </c:barChart>
      <c:catAx>
        <c:axId val="313265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crossAx val="313265888"/>
        <c:crosses val="autoZero"/>
        <c:auto val="1"/>
        <c:lblAlgn val="ctr"/>
        <c:lblOffset val="100"/>
        <c:noMultiLvlLbl val="0"/>
      </c:catAx>
      <c:valAx>
        <c:axId val="313265888"/>
        <c:scaling>
          <c:orientation val="minMax"/>
          <c:max val="2500"/>
        </c:scaling>
        <c:delete val="0"/>
        <c:axPos val="l"/>
        <c:majorGridlines>
          <c:spPr>
            <a:ln w="9525" cap="flat" cmpd="sng" algn="ctr">
              <a:no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crossAx val="313265496"/>
        <c:crosses val="autoZero"/>
        <c:crossBetween val="between"/>
      </c:valAx>
      <c:spPr>
        <a:noFill/>
        <a:ln>
          <a:noFill/>
        </a:ln>
        <a:effectLst/>
      </c:spPr>
    </c:plotArea>
    <c:legend>
      <c:legendPos val="b"/>
      <c:layout>
        <c:manualLayout>
          <c:xMode val="edge"/>
          <c:yMode val="edge"/>
          <c:x val="0.27779945156012947"/>
          <c:y val="0.87934529790362703"/>
          <c:w val="0.49252553022617079"/>
          <c:h val="8.8511835914464557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legend>
    <c:plotVisOnly val="1"/>
    <c:dispBlanksAs val="gap"/>
    <c:showDLblsOverMax val="0"/>
  </c:chart>
  <c:spPr>
    <a:noFill/>
    <a:ln>
      <a:noFill/>
    </a:ln>
    <a:effectLst/>
  </c:spPr>
  <c:txPr>
    <a:bodyPr/>
    <a:lstStyle/>
    <a:p>
      <a:pPr>
        <a:defRPr sz="1200">
          <a:solidFill>
            <a:schemeClr val="tx1"/>
          </a:solidFill>
          <a:latin typeface="+mn-lt"/>
          <a:cs typeface="Helvetica"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417094908550855"/>
          <c:y val="6.1306246866339564E-2"/>
          <c:w val="0.41970214987413224"/>
          <c:h val="0.77570749010324558"/>
        </c:manualLayout>
      </c:layout>
      <c:doughnutChart>
        <c:varyColors val="1"/>
        <c:ser>
          <c:idx val="0"/>
          <c:order val="0"/>
          <c:tx>
            <c:strRef>
              <c:f>Sheet1!$B$1</c:f>
              <c:strCache>
                <c:ptCount val="1"/>
                <c:pt idx="0">
                  <c:v>Sentiment</c:v>
                </c:pt>
              </c:strCache>
            </c:strRef>
          </c:tx>
          <c:spPr>
            <a:solidFill>
              <a:srgbClr val="FFFF00"/>
            </a:solidFill>
            <a:ln>
              <a:noFill/>
            </a:ln>
          </c:spPr>
          <c:dPt>
            <c:idx val="0"/>
            <c:bubble3D val="0"/>
            <c:spPr>
              <a:solidFill>
                <a:srgbClr val="0064BE"/>
              </a:solidFill>
              <a:ln w="19050">
                <a:noFill/>
              </a:ln>
              <a:effectLst/>
            </c:spPr>
            <c:extLst>
              <c:ext xmlns:c16="http://schemas.microsoft.com/office/drawing/2014/chart" uri="{C3380CC4-5D6E-409C-BE32-E72D297353CC}">
                <c16:uniqueId val="{00000001-B192-4007-8F2B-F5766C46695C}"/>
              </c:ext>
            </c:extLst>
          </c:dPt>
          <c:dPt>
            <c:idx val="1"/>
            <c:bubble3D val="0"/>
            <c:spPr>
              <a:solidFill>
                <a:srgbClr val="C00000"/>
              </a:solidFill>
              <a:ln w="19050">
                <a:noFill/>
              </a:ln>
              <a:effectLst/>
            </c:spPr>
            <c:extLst>
              <c:ext xmlns:c16="http://schemas.microsoft.com/office/drawing/2014/chart" uri="{C3380CC4-5D6E-409C-BE32-E72D297353CC}">
                <c16:uniqueId val="{00000003-B192-4007-8F2B-F5766C46695C}"/>
              </c:ext>
            </c:extLst>
          </c:dPt>
          <c:dPt>
            <c:idx val="2"/>
            <c:bubble3D val="0"/>
            <c:spPr>
              <a:solidFill>
                <a:srgbClr val="A6A6A6"/>
              </a:solidFill>
              <a:ln w="19050">
                <a:noFill/>
              </a:ln>
              <a:effectLst/>
            </c:spPr>
            <c:extLst>
              <c:ext xmlns:c16="http://schemas.microsoft.com/office/drawing/2014/chart" uri="{C3380CC4-5D6E-409C-BE32-E72D297353CC}">
                <c16:uniqueId val="{00000005-B192-4007-8F2B-F5766C46695C}"/>
              </c:ext>
            </c:extLst>
          </c:dPt>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solidFill>
                  <a:round/>
                </a:ln>
                <a:effectLst/>
              </c:spPr>
            </c:leaderLines>
            <c:extLst>
              <c:ext xmlns:c15="http://schemas.microsoft.com/office/drawing/2012/chart" uri="{CE6537A1-D6FC-4f65-9D91-7224C49458BB}"/>
            </c:extLst>
          </c:dLbls>
          <c:cat>
            <c:strRef>
              <c:f>Sheet1!$A$2:$A$4</c:f>
              <c:strCache>
                <c:ptCount val="3"/>
                <c:pt idx="0">
                  <c:v>Positive</c:v>
                </c:pt>
                <c:pt idx="1">
                  <c:v>Negative</c:v>
                </c:pt>
                <c:pt idx="2">
                  <c:v>Neutral</c:v>
                </c:pt>
              </c:strCache>
            </c:strRef>
          </c:cat>
          <c:val>
            <c:numRef>
              <c:f>Sheet1!$B$2:$B$4</c:f>
              <c:numCache>
                <c:formatCode>0.00%</c:formatCode>
                <c:ptCount val="3"/>
                <c:pt idx="0">
                  <c:v>0.214</c:v>
                </c:pt>
                <c:pt idx="1">
                  <c:v>2.4E-2</c:v>
                </c:pt>
                <c:pt idx="2">
                  <c:v>0.76200000000000001</c:v>
                </c:pt>
              </c:numCache>
            </c:numRef>
          </c:val>
          <c:extLst>
            <c:ext xmlns:c16="http://schemas.microsoft.com/office/drawing/2014/chart" uri="{C3380CC4-5D6E-409C-BE32-E72D297353CC}">
              <c16:uniqueId val="{0000000A-B192-4007-8F2B-F5766C46695C}"/>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b"/>
      <c:layout>
        <c:manualLayout>
          <c:xMode val="edge"/>
          <c:yMode val="edge"/>
          <c:x val="0.15867569740128842"/>
          <c:y val="0.87153351675900315"/>
          <c:w val="0.67579241619118724"/>
          <c:h val="0.12213056481968826"/>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Helvetica" panose="020B0604020202020204" pitchFamily="34" charset="0"/>
            </a:defRPr>
          </a:pPr>
          <a:endParaRPr lang="en-US"/>
        </a:p>
      </c:txPr>
    </c:legend>
    <c:plotVisOnly val="1"/>
    <c:dispBlanksAs val="gap"/>
    <c:showDLblsOverMax val="0"/>
  </c:chart>
  <c:spPr>
    <a:noFill/>
    <a:ln>
      <a:noFill/>
    </a:ln>
    <a:effectLst/>
  </c:spPr>
  <c:txPr>
    <a:bodyPr/>
    <a:lstStyle/>
    <a:p>
      <a:pPr>
        <a:defRPr sz="1200">
          <a:latin typeface="+mn-lt"/>
          <a:cs typeface="Helvetica"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445091275031443E-2"/>
          <c:y val="4.3252605701050405E-2"/>
          <c:w val="0.91310724454128067"/>
          <c:h val="0.8036508422073918"/>
        </c:manualLayout>
      </c:layout>
      <c:barChart>
        <c:barDir val="col"/>
        <c:grouping val="stacked"/>
        <c:varyColors val="0"/>
        <c:ser>
          <c:idx val="0"/>
          <c:order val="0"/>
          <c:tx>
            <c:strRef>
              <c:f>Sheet1!$B$1</c:f>
              <c:strCache>
                <c:ptCount val="1"/>
                <c:pt idx="0">
                  <c:v>Positive</c:v>
                </c:pt>
              </c:strCache>
            </c:strRef>
          </c:tx>
          <c:spPr>
            <a:solidFill>
              <a:srgbClr val="0078DC"/>
            </a:solidFill>
            <a:ln>
              <a:noFill/>
            </a:ln>
            <a:effectLst/>
          </c:spPr>
          <c:invertIfNegative val="0"/>
          <c:dLbls>
            <c:dLbl>
              <c:idx val="1"/>
              <c:layout>
                <c:manualLayout>
                  <c:x val="-5.2712920248050056E-3"/>
                  <c:y val="-6.594863622489927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B10-4387-8E96-D55287773E0D}"/>
                </c:ext>
              </c:extLst>
            </c:dLbl>
            <c:dLbl>
              <c:idx val="2"/>
              <c:layout>
                <c:manualLayout>
                  <c:x val="0"/>
                  <c:y val="-0.1099143937081654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CA1-43AE-943E-B65FA8E7EE03}"/>
                </c:ext>
              </c:extLst>
            </c:dLbl>
            <c:dLbl>
              <c:idx val="3"/>
              <c:layout>
                <c:manualLayout>
                  <c:x val="0"/>
                  <c:y val="-0.1025867674609544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902-4B2F-946D-B1DB3073F0B7}"/>
                </c:ext>
              </c:extLst>
            </c:dLbl>
            <c:dLbl>
              <c:idx val="4"/>
              <c:layout>
                <c:manualLayout>
                  <c:x val="-1.8449522086817348E-2"/>
                  <c:y val="-5.129338373047721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1F2-4160-B3B9-D595D162419D}"/>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Facebook</c:v>
                </c:pt>
                <c:pt idx="1">
                  <c:v>Ecommerce</c:v>
                </c:pt>
                <c:pt idx="2">
                  <c:v>Forum</c:v>
                </c:pt>
                <c:pt idx="3">
                  <c:v>Youtube</c:v>
                </c:pt>
                <c:pt idx="4">
                  <c:v>New</c:v>
                </c:pt>
              </c:strCache>
            </c:strRef>
          </c:cat>
          <c:val>
            <c:numRef>
              <c:f>Sheet1!$B$2:$B$6</c:f>
              <c:numCache>
                <c:formatCode>_-* #,##0_-;\-* #,##0_-;_-* "-"??_-;_-@_-</c:formatCode>
                <c:ptCount val="5"/>
                <c:pt idx="0">
                  <c:v>11314</c:v>
                </c:pt>
                <c:pt idx="1">
                  <c:v>2199</c:v>
                </c:pt>
                <c:pt idx="2">
                  <c:v>6</c:v>
                </c:pt>
                <c:pt idx="4">
                  <c:v>35</c:v>
                </c:pt>
              </c:numCache>
            </c:numRef>
          </c:val>
          <c:extLst>
            <c:ext xmlns:c16="http://schemas.microsoft.com/office/drawing/2014/chart" uri="{C3380CC4-5D6E-409C-BE32-E72D297353CC}">
              <c16:uniqueId val="{00000000-A7AC-45E5-9552-CB0D1C8ACDA9}"/>
            </c:ext>
          </c:extLst>
        </c:ser>
        <c:ser>
          <c:idx val="1"/>
          <c:order val="1"/>
          <c:tx>
            <c:strRef>
              <c:f>Sheet1!$C$1</c:f>
              <c:strCache>
                <c:ptCount val="1"/>
                <c:pt idx="0">
                  <c:v>Negative</c:v>
                </c:pt>
              </c:strCache>
            </c:strRef>
          </c:tx>
          <c:spPr>
            <a:solidFill>
              <a:srgbClr val="C00000"/>
            </a:solidFill>
            <a:ln>
              <a:noFill/>
            </a:ln>
            <a:effectLst/>
          </c:spPr>
          <c:invertIfNegative val="0"/>
          <c:dLbls>
            <c:dLbl>
              <c:idx val="1"/>
              <c:layout>
                <c:manualLayout>
                  <c:x val="-2.6356460124025267E-3"/>
                  <c:y val="-0.175863029933064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1F2-4160-B3B9-D595D162419D}"/>
                </c:ext>
              </c:extLst>
            </c:dLbl>
            <c:dLbl>
              <c:idx val="2"/>
              <c:delete val="1"/>
              <c:extLst>
                <c:ext xmlns:c15="http://schemas.microsoft.com/office/drawing/2012/chart" uri="{CE6537A1-D6FC-4f65-9D91-7224C49458BB}"/>
                <c:ext xmlns:c16="http://schemas.microsoft.com/office/drawing/2014/chart" uri="{C3380CC4-5D6E-409C-BE32-E72D297353CC}">
                  <c16:uniqueId val="{00000000-3CA1-43AE-943E-B65FA8E7EE03}"/>
                </c:ext>
              </c:extLst>
            </c:dLbl>
            <c:dLbl>
              <c:idx val="3"/>
              <c:delete val="1"/>
              <c:extLst>
                <c:ext xmlns:c15="http://schemas.microsoft.com/office/drawing/2012/chart" uri="{CE6537A1-D6FC-4f65-9D91-7224C49458BB}"/>
                <c:ext xmlns:c16="http://schemas.microsoft.com/office/drawing/2014/chart" uri="{C3380CC4-5D6E-409C-BE32-E72D297353CC}">
                  <c16:uniqueId val="{00000001-009B-4E5E-8381-8324936FFFBA}"/>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Facebook</c:v>
                </c:pt>
                <c:pt idx="1">
                  <c:v>Ecommerce</c:v>
                </c:pt>
                <c:pt idx="2">
                  <c:v>Forum</c:v>
                </c:pt>
                <c:pt idx="3">
                  <c:v>Youtube</c:v>
                </c:pt>
                <c:pt idx="4">
                  <c:v>New</c:v>
                </c:pt>
              </c:strCache>
            </c:strRef>
          </c:cat>
          <c:val>
            <c:numRef>
              <c:f>Sheet1!$C$2:$C$6</c:f>
              <c:numCache>
                <c:formatCode>_-* #,##0_-;\-* #,##0_-;_-* "-"??_-;_-@_-</c:formatCode>
                <c:ptCount val="5"/>
                <c:pt idx="0">
                  <c:v>844</c:v>
                </c:pt>
                <c:pt idx="1">
                  <c:v>129</c:v>
                </c:pt>
                <c:pt idx="4">
                  <c:v>0</c:v>
                </c:pt>
              </c:numCache>
            </c:numRef>
          </c:val>
          <c:extLst>
            <c:ext xmlns:c16="http://schemas.microsoft.com/office/drawing/2014/chart" uri="{C3380CC4-5D6E-409C-BE32-E72D297353CC}">
              <c16:uniqueId val="{00000001-A7AC-45E5-9552-CB0D1C8ACDA9}"/>
            </c:ext>
          </c:extLst>
        </c:ser>
        <c:ser>
          <c:idx val="2"/>
          <c:order val="2"/>
          <c:tx>
            <c:strRef>
              <c:f>Sheet1!$D$1</c:f>
              <c:strCache>
                <c:ptCount val="1"/>
                <c:pt idx="0">
                  <c:v>Neutral</c:v>
                </c:pt>
              </c:strCache>
            </c:strRef>
          </c:tx>
          <c:spPr>
            <a:solidFill>
              <a:schemeClr val="bg1">
                <a:lumMod val="65000"/>
              </a:schemeClr>
            </a:solidFill>
            <a:ln>
              <a:noFill/>
            </a:ln>
            <a:effectLst/>
          </c:spPr>
          <c:invertIfNegative val="0"/>
          <c:dLbls>
            <c:dLbl>
              <c:idx val="1"/>
              <c:layout>
                <c:manualLayout>
                  <c:x val="-2.6356460124025267E-3"/>
                  <c:y val="-0.3004326761356522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1F2-4160-B3B9-D595D162419D}"/>
                </c:ext>
              </c:extLst>
            </c:dLbl>
            <c:dLbl>
              <c:idx val="2"/>
              <c:delete val="1"/>
              <c:extLst>
                <c:ext xmlns:c15="http://schemas.microsoft.com/office/drawing/2012/chart" uri="{CE6537A1-D6FC-4f65-9D91-7224C49458BB}"/>
                <c:ext xmlns:c16="http://schemas.microsoft.com/office/drawing/2014/chart" uri="{C3380CC4-5D6E-409C-BE32-E72D297353CC}">
                  <c16:uniqueId val="{00000004-11F2-4160-B3B9-D595D162419D}"/>
                </c:ext>
              </c:extLst>
            </c:dLbl>
            <c:dLbl>
              <c:idx val="3"/>
              <c:delete val="1"/>
              <c:extLst>
                <c:ext xmlns:c15="http://schemas.microsoft.com/office/drawing/2012/chart" uri="{CE6537A1-D6FC-4f65-9D91-7224C49458BB}"/>
                <c:ext xmlns:c16="http://schemas.microsoft.com/office/drawing/2014/chart" uri="{C3380CC4-5D6E-409C-BE32-E72D297353CC}">
                  <c16:uniqueId val="{00000005-11F2-4160-B3B9-D595D162419D}"/>
                </c:ext>
              </c:extLst>
            </c:dLbl>
            <c:dLbl>
              <c:idx val="4"/>
              <c:layout>
                <c:manualLayout>
                  <c:x val="-2.6356460124024785E-3"/>
                  <c:y val="-0.2051735349219088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1F2-4160-B3B9-D595D162419D}"/>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Facebook</c:v>
                </c:pt>
                <c:pt idx="1">
                  <c:v>Ecommerce</c:v>
                </c:pt>
                <c:pt idx="2">
                  <c:v>Forum</c:v>
                </c:pt>
                <c:pt idx="3">
                  <c:v>Youtube</c:v>
                </c:pt>
                <c:pt idx="4">
                  <c:v>New</c:v>
                </c:pt>
              </c:strCache>
            </c:strRef>
          </c:cat>
          <c:val>
            <c:numRef>
              <c:f>Sheet1!$D$2:$D$6</c:f>
              <c:numCache>
                <c:formatCode>_-* #,##0_-;\-* #,##0_-;_-* "-"??_-;_-@_-</c:formatCode>
                <c:ptCount val="5"/>
                <c:pt idx="0">
                  <c:v>26195</c:v>
                </c:pt>
                <c:pt idx="1">
                  <c:v>1162</c:v>
                </c:pt>
                <c:pt idx="4">
                  <c:v>26</c:v>
                </c:pt>
              </c:numCache>
            </c:numRef>
          </c:val>
          <c:extLst>
            <c:ext xmlns:c16="http://schemas.microsoft.com/office/drawing/2014/chart" uri="{C3380CC4-5D6E-409C-BE32-E72D297353CC}">
              <c16:uniqueId val="{00000002-A7AC-45E5-9552-CB0D1C8ACDA9}"/>
            </c:ext>
          </c:extLst>
        </c:ser>
        <c:dLbls>
          <c:showLegendKey val="0"/>
          <c:showVal val="0"/>
          <c:showCatName val="0"/>
          <c:showSerName val="0"/>
          <c:showPercent val="0"/>
          <c:showBubbleSize val="0"/>
        </c:dLbls>
        <c:gapWidth val="65"/>
        <c:overlap val="100"/>
        <c:axId val="-1917873568"/>
        <c:axId val="-1917878464"/>
      </c:barChart>
      <c:catAx>
        <c:axId val="-1917873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crossAx val="-1917878464"/>
        <c:crosses val="autoZero"/>
        <c:auto val="1"/>
        <c:lblAlgn val="ctr"/>
        <c:lblOffset val="100"/>
        <c:noMultiLvlLbl val="0"/>
      </c:catAx>
      <c:valAx>
        <c:axId val="-1917878464"/>
        <c:scaling>
          <c:orientation val="minMax"/>
          <c:max val="40000"/>
          <c:min val="0"/>
        </c:scaling>
        <c:delete val="0"/>
        <c:axPos val="l"/>
        <c:majorGridlines>
          <c:spPr>
            <a:ln w="9525" cap="flat" cmpd="sng" algn="ctr">
              <a:no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crossAx val="-1917873568"/>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mn-lt"/>
          <a:cs typeface="Helvetica" panose="020B0604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399935219505695"/>
          <c:y val="0.10163623631208046"/>
          <c:w val="0.44987501822958564"/>
          <c:h val="0.89836376368791948"/>
        </c:manualLayout>
      </c:layout>
      <c:doughnutChart>
        <c:varyColors val="1"/>
        <c:ser>
          <c:idx val="0"/>
          <c:order val="0"/>
          <c:tx>
            <c:strRef>
              <c:f>Sheet1!$B$1</c:f>
              <c:strCache>
                <c:ptCount val="1"/>
                <c:pt idx="0">
                  <c:v>Sentiment</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B192-4007-8F2B-F5766C46695C}"/>
              </c:ext>
            </c:extLst>
          </c:dPt>
          <c:dPt>
            <c:idx val="1"/>
            <c:bubble3D val="0"/>
            <c:spPr>
              <a:solidFill>
                <a:srgbClr val="C00000"/>
              </a:solidFill>
              <a:ln w="19050">
                <a:noFill/>
              </a:ln>
              <a:effectLst/>
            </c:spPr>
            <c:extLst>
              <c:ext xmlns:c16="http://schemas.microsoft.com/office/drawing/2014/chart" uri="{C3380CC4-5D6E-409C-BE32-E72D297353CC}">
                <c16:uniqueId val="{00000003-B192-4007-8F2B-F5766C46695C}"/>
              </c:ext>
            </c:extLst>
          </c:dPt>
          <c:dPt>
            <c:idx val="2"/>
            <c:bubble3D val="0"/>
            <c:spPr>
              <a:solidFill>
                <a:srgbClr val="A6A6A6"/>
              </a:solidFill>
              <a:ln w="19050">
                <a:noFill/>
              </a:ln>
              <a:effectLst/>
            </c:spPr>
            <c:extLst>
              <c:ext xmlns:c16="http://schemas.microsoft.com/office/drawing/2014/chart" uri="{C3380CC4-5D6E-409C-BE32-E72D297353CC}">
                <c16:uniqueId val="{00000005-B192-4007-8F2B-F5766C46695C}"/>
              </c:ext>
            </c:extLst>
          </c:dPt>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Positive</c:v>
                </c:pt>
                <c:pt idx="1">
                  <c:v>Negative</c:v>
                </c:pt>
                <c:pt idx="2">
                  <c:v>Neutral</c:v>
                </c:pt>
              </c:strCache>
            </c:strRef>
          </c:cat>
          <c:val>
            <c:numRef>
              <c:f>Sheet1!$B$2:$B$4</c:f>
              <c:numCache>
                <c:formatCode>0.00%</c:formatCode>
                <c:ptCount val="3"/>
                <c:pt idx="0">
                  <c:v>0.32300000000000001</c:v>
                </c:pt>
                <c:pt idx="1">
                  <c:v>2.3E-2</c:v>
                </c:pt>
                <c:pt idx="2">
                  <c:v>0.65400000000000003</c:v>
                </c:pt>
              </c:numCache>
            </c:numRef>
          </c:val>
          <c:extLst>
            <c:ext xmlns:c16="http://schemas.microsoft.com/office/drawing/2014/chart" uri="{C3380CC4-5D6E-409C-BE32-E72D297353CC}">
              <c16:uniqueId val="{0000000A-B192-4007-8F2B-F5766C46695C}"/>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sz="1200">
          <a:latin typeface="+mn-lt"/>
          <a:cs typeface="Helvetica" panose="020B0604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615034734160528E-2"/>
          <c:y val="4.3527665989033487E-2"/>
          <c:w val="0.91310724454128067"/>
          <c:h val="0.64473636457039984"/>
        </c:manualLayout>
      </c:layout>
      <c:barChart>
        <c:barDir val="col"/>
        <c:grouping val="stacked"/>
        <c:varyColors val="0"/>
        <c:ser>
          <c:idx val="0"/>
          <c:order val="0"/>
          <c:tx>
            <c:strRef>
              <c:f>Sheet1!$B$1</c:f>
              <c:strCache>
                <c:ptCount val="1"/>
                <c:pt idx="0">
                  <c:v>Positive</c:v>
                </c:pt>
              </c:strCache>
            </c:strRef>
          </c:tx>
          <c:spPr>
            <a:solidFill>
              <a:srgbClr val="0078DC"/>
            </a:solidFill>
            <a:ln>
              <a:noFill/>
            </a:ln>
            <a:effectLst/>
          </c:spPr>
          <c:invertIfNegative val="0"/>
          <c:dLbls>
            <c:dLbl>
              <c:idx val="0"/>
              <c:layout>
                <c:manualLayout>
                  <c:x val="-1.8390167362934837E-2"/>
                  <c:y val="1.281200252608301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74E-4044-9364-0D71237A2D3C}"/>
                </c:ext>
              </c:extLst>
            </c:dLbl>
            <c:dLbl>
              <c:idx val="1"/>
              <c:layout>
                <c:manualLayout>
                  <c:x val="-2.627166766133593E-3"/>
                  <c:y val="-3.84360075782490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E42-4D84-A76F-2763C624F09F}"/>
                </c:ext>
              </c:extLst>
            </c:dLbl>
            <c:dLbl>
              <c:idx val="2"/>
              <c:layout>
                <c:manualLayout>
                  <c:x val="-1.0508667064534277E-2"/>
                  <c:y val="-3.84360075782490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E42-4D84-A76F-2763C624F09F}"/>
                </c:ext>
              </c:extLst>
            </c:dLbl>
            <c:dLbl>
              <c:idx val="4"/>
              <c:layout>
                <c:manualLayout>
                  <c:x val="-1.3135833830667918E-2"/>
                  <c:y val="-3.843600757824917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E42-4D84-A76F-2763C624F09F}"/>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Facebook</c:v>
                </c:pt>
                <c:pt idx="1">
                  <c:v>Ecommerce</c:v>
                </c:pt>
                <c:pt idx="2">
                  <c:v>Forum</c:v>
                </c:pt>
                <c:pt idx="3">
                  <c:v>Youtube</c:v>
                </c:pt>
                <c:pt idx="4">
                  <c:v>New</c:v>
                </c:pt>
              </c:strCache>
            </c:strRef>
          </c:cat>
          <c:val>
            <c:numRef>
              <c:f>Sheet1!$B$2:$B$6</c:f>
              <c:numCache>
                <c:formatCode>_-* #,##0_-;\-* #,##0_-;_-* "-"??_-;_-@_-</c:formatCode>
                <c:ptCount val="5"/>
                <c:pt idx="0">
                  <c:v>3516</c:v>
                </c:pt>
                <c:pt idx="1">
                  <c:v>183</c:v>
                </c:pt>
                <c:pt idx="2">
                  <c:v>1</c:v>
                </c:pt>
              </c:numCache>
            </c:numRef>
          </c:val>
          <c:extLst>
            <c:ext xmlns:c16="http://schemas.microsoft.com/office/drawing/2014/chart" uri="{C3380CC4-5D6E-409C-BE32-E72D297353CC}">
              <c16:uniqueId val="{00000000-A7AC-45E5-9552-CB0D1C8ACDA9}"/>
            </c:ext>
          </c:extLst>
        </c:ser>
        <c:ser>
          <c:idx val="1"/>
          <c:order val="1"/>
          <c:tx>
            <c:strRef>
              <c:f>Sheet1!$C$1</c:f>
              <c:strCache>
                <c:ptCount val="1"/>
                <c:pt idx="0">
                  <c:v>Negative</c:v>
                </c:pt>
              </c:strCache>
            </c:strRef>
          </c:tx>
          <c:spPr>
            <a:solidFill>
              <a:srgbClr val="C00000"/>
            </a:solidFill>
            <a:ln>
              <a:noFill/>
            </a:ln>
            <a:effectLst/>
          </c:spPr>
          <c:invertIfNegative val="0"/>
          <c:dLbls>
            <c:dLbl>
              <c:idx val="0"/>
              <c:layout>
                <c:manualLayout>
                  <c:x val="4.7289001790403809E-2"/>
                  <c:y val="-1.281200252608301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E42-4D84-A76F-2763C624F09F}"/>
                </c:ext>
              </c:extLst>
            </c:dLbl>
            <c:dLbl>
              <c:idx val="1"/>
              <c:layout>
                <c:manualLayout>
                  <c:x val="-7.8815002984006823E-3"/>
                  <c:y val="-0.1345260265238716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E42-4D84-A76F-2763C624F09F}"/>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Facebook</c:v>
                </c:pt>
                <c:pt idx="1">
                  <c:v>Ecommerce</c:v>
                </c:pt>
                <c:pt idx="2">
                  <c:v>Forum</c:v>
                </c:pt>
                <c:pt idx="3">
                  <c:v>Youtube</c:v>
                </c:pt>
                <c:pt idx="4">
                  <c:v>New</c:v>
                </c:pt>
              </c:strCache>
            </c:strRef>
          </c:cat>
          <c:val>
            <c:numRef>
              <c:f>Sheet1!$C$2:$C$6</c:f>
              <c:numCache>
                <c:formatCode>_-* #,##0_-;\-* #,##0_-;_-* "-"??_-;_-@_-</c:formatCode>
                <c:ptCount val="5"/>
                <c:pt idx="0">
                  <c:v>352</c:v>
                </c:pt>
                <c:pt idx="1">
                  <c:v>68</c:v>
                </c:pt>
              </c:numCache>
            </c:numRef>
          </c:val>
          <c:extLst>
            <c:ext xmlns:c16="http://schemas.microsoft.com/office/drawing/2014/chart" uri="{C3380CC4-5D6E-409C-BE32-E72D297353CC}">
              <c16:uniqueId val="{00000001-A7AC-45E5-9552-CB0D1C8ACDA9}"/>
            </c:ext>
          </c:extLst>
        </c:ser>
        <c:ser>
          <c:idx val="2"/>
          <c:order val="2"/>
          <c:tx>
            <c:strRef>
              <c:f>Sheet1!$D$1</c:f>
              <c:strCache>
                <c:ptCount val="1"/>
                <c:pt idx="0">
                  <c:v>Neutral</c:v>
                </c:pt>
              </c:strCache>
            </c:strRef>
          </c:tx>
          <c:spPr>
            <a:solidFill>
              <a:schemeClr val="bg1">
                <a:lumMod val="65000"/>
              </a:schemeClr>
            </a:solidFill>
            <a:ln>
              <a:noFill/>
            </a:ln>
            <a:effectLst/>
          </c:spPr>
          <c:invertIfNegative val="0"/>
          <c:dLbls>
            <c:dLbl>
              <c:idx val="0"/>
              <c:layout>
                <c:manualLayout>
                  <c:x val="-1.8390167362934813E-2"/>
                  <c:y val="-4.48420088412906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84-45E3-9794-C2B38C1D435C}"/>
                </c:ext>
              </c:extLst>
            </c:dLbl>
            <c:dLbl>
              <c:idx val="1"/>
              <c:layout>
                <c:manualLayout>
                  <c:x val="-7.8815002984006823E-3"/>
                  <c:y val="-0.2498340492586188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E42-4D84-A76F-2763C624F09F}"/>
                </c:ext>
              </c:extLst>
            </c:dLbl>
            <c:dLbl>
              <c:idx val="2"/>
              <c:layout>
                <c:manualLayout>
                  <c:x val="2.6271667661335448E-3"/>
                  <c:y val="-0.1409320277869132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E42-4D84-A76F-2763C624F09F}"/>
                </c:ext>
              </c:extLst>
            </c:dLbl>
            <c:dLbl>
              <c:idx val="4"/>
              <c:layout>
                <c:manualLayout>
                  <c:x val="-1.3135833830669652E-3"/>
                  <c:y val="-0.14093227999168728"/>
                </c:manualLayout>
              </c:layout>
              <c:showLegendKey val="0"/>
              <c:showVal val="1"/>
              <c:showCatName val="0"/>
              <c:showSerName val="0"/>
              <c:showPercent val="0"/>
              <c:showBubbleSize val="0"/>
              <c:extLst>
                <c:ext xmlns:c15="http://schemas.microsoft.com/office/drawing/2012/chart" uri="{CE6537A1-D6FC-4f65-9D91-7224C49458BB}">
                  <c15:layout>
                    <c:manualLayout>
                      <c:w val="4.1180735627380873E-2"/>
                      <c:h val="0.10765310343018668"/>
                    </c:manualLayout>
                  </c15:layout>
                </c:ext>
                <c:ext xmlns:c16="http://schemas.microsoft.com/office/drawing/2014/chart" uri="{C3380CC4-5D6E-409C-BE32-E72D297353CC}">
                  <c16:uniqueId val="{00000007-1E42-4D84-A76F-2763C624F09F}"/>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Facebook</c:v>
                </c:pt>
                <c:pt idx="1">
                  <c:v>Ecommerce</c:v>
                </c:pt>
                <c:pt idx="2">
                  <c:v>Forum</c:v>
                </c:pt>
                <c:pt idx="3">
                  <c:v>Youtube</c:v>
                </c:pt>
                <c:pt idx="4">
                  <c:v>New</c:v>
                </c:pt>
              </c:strCache>
            </c:strRef>
          </c:cat>
          <c:val>
            <c:numRef>
              <c:f>Sheet1!$D$2:$D$6</c:f>
              <c:numCache>
                <c:formatCode>_-* #,##0_-;\-* #,##0_-;_-* "-"??_-;_-@_-</c:formatCode>
                <c:ptCount val="5"/>
                <c:pt idx="0">
                  <c:v>12992</c:v>
                </c:pt>
                <c:pt idx="1">
                  <c:v>173</c:v>
                </c:pt>
              </c:numCache>
            </c:numRef>
          </c:val>
          <c:extLst>
            <c:ext xmlns:c16="http://schemas.microsoft.com/office/drawing/2014/chart" uri="{C3380CC4-5D6E-409C-BE32-E72D297353CC}">
              <c16:uniqueId val="{00000002-A7AC-45E5-9552-CB0D1C8ACDA9}"/>
            </c:ext>
          </c:extLst>
        </c:ser>
        <c:dLbls>
          <c:showLegendKey val="0"/>
          <c:showVal val="0"/>
          <c:showCatName val="0"/>
          <c:showSerName val="0"/>
          <c:showPercent val="0"/>
          <c:showBubbleSize val="0"/>
        </c:dLbls>
        <c:gapWidth val="70"/>
        <c:overlap val="100"/>
        <c:axId val="-1917877920"/>
        <c:axId val="-1917872480"/>
      </c:barChart>
      <c:catAx>
        <c:axId val="-1917877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crossAx val="-1917872480"/>
        <c:crosses val="autoZero"/>
        <c:auto val="1"/>
        <c:lblAlgn val="ctr"/>
        <c:lblOffset val="100"/>
        <c:noMultiLvlLbl val="0"/>
      </c:catAx>
      <c:valAx>
        <c:axId val="-1917872480"/>
        <c:scaling>
          <c:orientation val="minMax"/>
          <c:max val="40000"/>
        </c:scaling>
        <c:delete val="0"/>
        <c:axPos val="l"/>
        <c:majorGridlines>
          <c:spPr>
            <a:ln w="9525" cap="flat" cmpd="sng" algn="ctr">
              <a:no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crossAx val="-1917877920"/>
        <c:crosses val="autoZero"/>
        <c:crossBetween val="between"/>
      </c:valAx>
      <c:spPr>
        <a:noFill/>
        <a:ln w="25400">
          <a:noFill/>
        </a:ln>
        <a:effectLst/>
      </c:spPr>
    </c:plotArea>
    <c:legend>
      <c:legendPos val="b"/>
      <c:layout>
        <c:manualLayout>
          <c:xMode val="edge"/>
          <c:yMode val="edge"/>
          <c:x val="0.24104854983497462"/>
          <c:y val="0.87486498878761587"/>
          <c:w val="0.51790269346652584"/>
          <c:h val="0.1234814750549302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legend>
    <c:plotVisOnly val="1"/>
    <c:dispBlanksAs val="gap"/>
    <c:showDLblsOverMax val="0"/>
  </c:chart>
  <c:spPr>
    <a:noFill/>
    <a:ln>
      <a:noFill/>
    </a:ln>
    <a:effectLst/>
  </c:spPr>
  <c:txPr>
    <a:bodyPr/>
    <a:lstStyle/>
    <a:p>
      <a:pPr>
        <a:defRPr sz="1200">
          <a:solidFill>
            <a:schemeClr val="tx1"/>
          </a:solidFill>
          <a:latin typeface="+mn-lt"/>
          <a:cs typeface="Helvetica" panose="020B0604020202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US"/>
              <a:t>Share Of Voice</a:t>
            </a:r>
          </a:p>
        </c:rich>
      </c:tx>
      <c:layout>
        <c:manualLayout>
          <c:xMode val="edge"/>
          <c:yMode val="edge"/>
          <c:x val="0.36556726319062099"/>
          <c:y val="2.5127311712677523E-4"/>
        </c:manualLayout>
      </c:layout>
      <c:overlay val="0"/>
      <c:spPr>
        <a:noFill/>
        <a:ln>
          <a:noFill/>
        </a:ln>
        <a:effectLst/>
      </c:spPr>
    </c:title>
    <c:autoTitleDeleted val="0"/>
    <c:plotArea>
      <c:layout>
        <c:manualLayout>
          <c:layoutTarget val="inner"/>
          <c:xMode val="edge"/>
          <c:yMode val="edge"/>
          <c:x val="0.30297077598057759"/>
          <c:y val="0.1943867978711184"/>
          <c:w val="0.3928680935224273"/>
          <c:h val="0.7027802772140751"/>
        </c:manualLayout>
      </c:layout>
      <c:doughnutChart>
        <c:varyColors val="1"/>
        <c:ser>
          <c:idx val="0"/>
          <c:order val="0"/>
          <c:tx>
            <c:strRef>
              <c:f>Sheet1!$B$1</c:f>
              <c:strCache>
                <c:ptCount val="1"/>
                <c:pt idx="0">
                  <c:v>Share Of Voice</c:v>
                </c:pt>
              </c:strCache>
            </c:strRef>
          </c:tx>
          <c:spPr>
            <a:ln>
              <a:noFill/>
            </a:ln>
          </c:spPr>
          <c:dPt>
            <c:idx val="0"/>
            <c:bubble3D val="0"/>
            <c:spPr>
              <a:solidFill>
                <a:srgbClr val="ECA6EE"/>
              </a:solidFill>
              <a:ln w="19050">
                <a:noFill/>
              </a:ln>
              <a:effectLst/>
            </c:spPr>
            <c:extLst>
              <c:ext xmlns:c16="http://schemas.microsoft.com/office/drawing/2014/chart" uri="{C3380CC4-5D6E-409C-BE32-E72D297353CC}">
                <c16:uniqueId val="{00000001-18F1-4D0D-A4E5-489A620659D3}"/>
              </c:ext>
            </c:extLst>
          </c:dPt>
          <c:dPt>
            <c:idx val="1"/>
            <c:bubble3D val="0"/>
            <c:spPr>
              <a:solidFill>
                <a:schemeClr val="accent2"/>
              </a:solidFill>
              <a:ln w="19050">
                <a:noFill/>
              </a:ln>
              <a:effectLst/>
            </c:spPr>
            <c:extLst>
              <c:ext xmlns:c16="http://schemas.microsoft.com/office/drawing/2014/chart" uri="{C3380CC4-5D6E-409C-BE32-E72D297353CC}">
                <c16:uniqueId val="{00000003-18F1-4D0D-A4E5-489A620659D3}"/>
              </c:ext>
            </c:extLst>
          </c:dPt>
          <c:dPt>
            <c:idx val="2"/>
            <c:bubble3D val="0"/>
            <c:spPr>
              <a:solidFill>
                <a:srgbClr val="92D050"/>
              </a:solidFill>
              <a:ln w="19050">
                <a:noFill/>
              </a:ln>
              <a:effectLst/>
            </c:spPr>
            <c:extLst>
              <c:ext xmlns:c16="http://schemas.microsoft.com/office/drawing/2014/chart" uri="{C3380CC4-5D6E-409C-BE32-E72D297353CC}">
                <c16:uniqueId val="{00000005-18F1-4D0D-A4E5-489A620659D3}"/>
              </c:ext>
            </c:extLst>
          </c:dPt>
          <c:dPt>
            <c:idx val="3"/>
            <c:bubble3D val="0"/>
            <c:spPr>
              <a:solidFill>
                <a:schemeClr val="bg1">
                  <a:lumMod val="75000"/>
                </a:schemeClr>
              </a:solidFill>
              <a:ln w="19050">
                <a:noFill/>
              </a:ln>
              <a:effectLst/>
            </c:spPr>
            <c:extLst>
              <c:ext xmlns:c16="http://schemas.microsoft.com/office/drawing/2014/chart" uri="{C3380CC4-5D6E-409C-BE32-E72D297353CC}">
                <c16:uniqueId val="{00000007-18F1-4D0D-A4E5-489A620659D3}"/>
              </c:ext>
            </c:extLst>
          </c:dPt>
          <c:dLbls>
            <c:dLbl>
              <c:idx val="0"/>
              <c:spPr>
                <a:noFill/>
                <a:ln>
                  <a:noFill/>
                </a:ln>
                <a:effectLst/>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8F1-4D0D-A4E5-489A620659D3}"/>
                </c:ext>
              </c:extLst>
            </c:dLbl>
            <c:dLbl>
              <c:idx val="1"/>
              <c:layout>
                <c:manualLayout>
                  <c:x val="-0.12302711247124447"/>
                  <c:y val="-9.551776620591952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8F1-4D0D-A4E5-489A620659D3}"/>
                </c:ext>
              </c:extLst>
            </c:dLbl>
            <c:dLbl>
              <c:idx val="2"/>
              <c:layout>
                <c:manualLayout>
                  <c:x val="5.853044594548976E-3"/>
                  <c:y val="-1.519316920013784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8F1-4D0D-A4E5-489A620659D3}"/>
                </c:ext>
              </c:extLst>
            </c:dLbl>
            <c:dLbl>
              <c:idx val="3"/>
              <c:layout>
                <c:manualLayout>
                  <c:x val="0.10470517789499088"/>
                  <c:y val="-0.1259131982999578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8F1-4D0D-A4E5-489A620659D3}"/>
                </c:ext>
              </c:extLst>
            </c:dLbl>
            <c:spPr>
              <a:noFill/>
              <a:ln>
                <a:noFill/>
              </a:ln>
              <a:effectLst/>
            </c:sp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Pigeon</c:v>
                </c:pt>
                <c:pt idx="1">
                  <c:v>Wesser</c:v>
                </c:pt>
                <c:pt idx="2">
                  <c:v>Comotomo</c:v>
                </c:pt>
                <c:pt idx="3">
                  <c:v>Avent</c:v>
                </c:pt>
              </c:strCache>
            </c:strRef>
          </c:cat>
          <c:val>
            <c:numRef>
              <c:f>Sheet1!$B$2:$B$5</c:f>
              <c:numCache>
                <c:formatCode>0.00%</c:formatCode>
                <c:ptCount val="4"/>
                <c:pt idx="0">
                  <c:v>0.96299999999999997</c:v>
                </c:pt>
                <c:pt idx="1">
                  <c:v>5.1000000000000004E-3</c:v>
                </c:pt>
                <c:pt idx="2">
                  <c:v>2.0999999999999999E-3</c:v>
                </c:pt>
                <c:pt idx="3">
                  <c:v>2.98E-2</c:v>
                </c:pt>
              </c:numCache>
            </c:numRef>
          </c:val>
          <c:extLst>
            <c:ext xmlns:c16="http://schemas.microsoft.com/office/drawing/2014/chart" uri="{C3380CC4-5D6E-409C-BE32-E72D297353CC}">
              <c16:uniqueId val="{00000008-18F1-4D0D-A4E5-489A620659D3}"/>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layout>
        <c:manualLayout>
          <c:xMode val="edge"/>
          <c:yMode val="edge"/>
          <c:x val="6.3640488856044966E-2"/>
          <c:y val="0.8828330206378987"/>
          <c:w val="0.83879405234777293"/>
          <c:h val="0.11716697936210131"/>
        </c:manualLayout>
      </c:layout>
      <c:overlay val="0"/>
    </c:legend>
    <c:plotVisOnly val="1"/>
    <c:dispBlanksAs val="gap"/>
    <c:showDLblsOverMax val="0"/>
  </c:chart>
  <c:spPr>
    <a:noFill/>
    <a:ln>
      <a:noFill/>
    </a:ln>
    <a:effectLst/>
  </c:spPr>
  <c:txPr>
    <a:bodyPr/>
    <a:lstStyle/>
    <a:p>
      <a:pPr>
        <a:defRPr sz="1200">
          <a:latin typeface="+mn-lt"/>
          <a:cs typeface="Helvetica" panose="020B0604020202020204" pitchFamily="34" charset="0"/>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solidFill>
                <a:latin typeface="+mn-lt"/>
                <a:ea typeface="+mn-ea"/>
                <a:cs typeface="Helvetica" panose="020B0604020202020204" pitchFamily="34" charset="0"/>
              </a:defRPr>
            </a:pPr>
            <a:r>
              <a:rPr lang="en-US"/>
              <a:t>Volume By Brand</a:t>
            </a:r>
          </a:p>
        </c:rich>
      </c:tx>
      <c:layout>
        <c:manualLayout>
          <c:xMode val="edge"/>
          <c:yMode val="edge"/>
          <c:x val="0.38720486667568055"/>
          <c:y val="1.1869602440128683E-2"/>
        </c:manualLayout>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solidFill>
              <a:latin typeface="+mn-lt"/>
              <a:ea typeface="+mn-ea"/>
              <a:cs typeface="Helvetica" panose="020B0604020202020204" pitchFamily="34" charset="0"/>
            </a:defRPr>
          </a:pPr>
          <a:endParaRPr lang="en-US"/>
        </a:p>
      </c:txPr>
    </c:title>
    <c:autoTitleDeleted val="0"/>
    <c:plotArea>
      <c:layout>
        <c:manualLayout>
          <c:layoutTarget val="inner"/>
          <c:xMode val="edge"/>
          <c:yMode val="edge"/>
          <c:x val="9.8500285859200787E-2"/>
          <c:y val="0.1465444500015563"/>
          <c:w val="0.86717481885860836"/>
          <c:h val="0.53902897016200124"/>
        </c:manualLayout>
      </c:layout>
      <c:barChart>
        <c:barDir val="col"/>
        <c:grouping val="clustered"/>
        <c:varyColors val="0"/>
        <c:ser>
          <c:idx val="0"/>
          <c:order val="0"/>
          <c:tx>
            <c:strRef>
              <c:f>Sheet1!$B$1</c:f>
              <c:strCache>
                <c:ptCount val="1"/>
                <c:pt idx="0">
                  <c:v>Mention</c:v>
                </c:pt>
              </c:strCache>
            </c:strRef>
          </c:tx>
          <c:spPr>
            <a:solidFill>
              <a:srgbClr val="FFC000"/>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Pigeon</c:v>
                </c:pt>
                <c:pt idx="1">
                  <c:v>Wesser</c:v>
                </c:pt>
                <c:pt idx="2">
                  <c:v>Comotomo</c:v>
                </c:pt>
                <c:pt idx="3">
                  <c:v>Avent</c:v>
                </c:pt>
              </c:strCache>
            </c:strRef>
          </c:cat>
          <c:val>
            <c:numRef>
              <c:f>Sheet1!$B$2:$B$5</c:f>
              <c:numCache>
                <c:formatCode>_-* #,##0_-;\-* #,##0_-;_-* "-"??_-;_-@_-</c:formatCode>
                <c:ptCount val="4"/>
                <c:pt idx="0">
                  <c:v>12869</c:v>
                </c:pt>
                <c:pt idx="1">
                  <c:v>54</c:v>
                </c:pt>
                <c:pt idx="2">
                  <c:v>3</c:v>
                </c:pt>
                <c:pt idx="3">
                  <c:v>231</c:v>
                </c:pt>
              </c:numCache>
            </c:numRef>
          </c:val>
          <c:extLst>
            <c:ext xmlns:c16="http://schemas.microsoft.com/office/drawing/2014/chart" uri="{C3380CC4-5D6E-409C-BE32-E72D297353CC}">
              <c16:uniqueId val="{00000000-FE5B-4F96-95BD-CFAC97BDB427}"/>
            </c:ext>
          </c:extLst>
        </c:ser>
        <c:ser>
          <c:idx val="1"/>
          <c:order val="1"/>
          <c:tx>
            <c:strRef>
              <c:f>Sheet1!$C$1</c:f>
              <c:strCache>
                <c:ptCount val="1"/>
                <c:pt idx="0">
                  <c:v>Engagement</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Pigeon</c:v>
                </c:pt>
                <c:pt idx="1">
                  <c:v>Wesser</c:v>
                </c:pt>
                <c:pt idx="2">
                  <c:v>Comotomo</c:v>
                </c:pt>
                <c:pt idx="3">
                  <c:v>Avent</c:v>
                </c:pt>
              </c:strCache>
            </c:strRef>
          </c:cat>
          <c:val>
            <c:numRef>
              <c:f>Sheet1!$C$2:$C$5</c:f>
              <c:numCache>
                <c:formatCode>_-* #,##0_-;\-* #,##0_-;_-* "-"??_-;_-@_-</c:formatCode>
                <c:ptCount val="4"/>
                <c:pt idx="0">
                  <c:v>31778</c:v>
                </c:pt>
                <c:pt idx="1">
                  <c:v>167</c:v>
                </c:pt>
                <c:pt idx="2">
                  <c:v>70</c:v>
                </c:pt>
                <c:pt idx="3">
                  <c:v>984</c:v>
                </c:pt>
              </c:numCache>
            </c:numRef>
          </c:val>
          <c:extLst>
            <c:ext xmlns:c16="http://schemas.microsoft.com/office/drawing/2014/chart" uri="{C3380CC4-5D6E-409C-BE32-E72D297353CC}">
              <c16:uniqueId val="{00000005-FE5B-4F96-95BD-CFAC97BDB427}"/>
            </c:ext>
          </c:extLst>
        </c:ser>
        <c:dLbls>
          <c:showLegendKey val="0"/>
          <c:showVal val="0"/>
          <c:showCatName val="0"/>
          <c:showSerName val="0"/>
          <c:showPercent val="0"/>
          <c:showBubbleSize val="0"/>
        </c:dLbls>
        <c:gapWidth val="100"/>
        <c:overlap val="-27"/>
        <c:axId val="301191840"/>
        <c:axId val="301193016"/>
      </c:barChart>
      <c:catAx>
        <c:axId val="301191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crossAx val="301193016"/>
        <c:crosses val="autoZero"/>
        <c:auto val="1"/>
        <c:lblAlgn val="ctr"/>
        <c:lblOffset val="100"/>
        <c:noMultiLvlLbl val="0"/>
      </c:catAx>
      <c:valAx>
        <c:axId val="301193016"/>
        <c:scaling>
          <c:orientation val="minMax"/>
          <c:max val="100000"/>
          <c:min val="0"/>
        </c:scaling>
        <c:delete val="0"/>
        <c:axPos val="l"/>
        <c:majorGridlines>
          <c:spPr>
            <a:ln w="9525" cap="flat" cmpd="sng" algn="ctr">
              <a:no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crossAx val="301191840"/>
        <c:crosses val="autoZero"/>
        <c:crossBetween val="between"/>
        <c:majorUnit val="2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Helvetica" panose="020B0604020202020204" pitchFamily="34" charset="0"/>
            </a:defRPr>
          </a:pPr>
          <a:endParaRPr lang="en-US"/>
        </a:p>
      </c:txPr>
    </c:legend>
    <c:plotVisOnly val="1"/>
    <c:dispBlanksAs val="gap"/>
    <c:showDLblsOverMax val="0"/>
  </c:chart>
  <c:spPr>
    <a:noFill/>
    <a:ln>
      <a:noFill/>
    </a:ln>
    <a:effectLst/>
  </c:spPr>
  <c:txPr>
    <a:bodyPr/>
    <a:lstStyle/>
    <a:p>
      <a:pPr>
        <a:defRPr sz="1200">
          <a:solidFill>
            <a:schemeClr val="tx1"/>
          </a:solidFill>
          <a:latin typeface="+mn-lt"/>
          <a:cs typeface="Helvetica"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2.xml.rels><?xml version="1.0" encoding="UTF-8" standalone="yes"?>
<Relationships xmlns="http://schemas.openxmlformats.org/package/2006/relationships"><Relationship Id="rId1" Type="http://schemas.openxmlformats.org/officeDocument/2006/relationships/image" Target="../media/image19.png"/></Relationships>
</file>

<file path=ppt/drawings/drawing1.xml><?xml version="1.0" encoding="utf-8"?>
<c:userShapes xmlns:c="http://schemas.openxmlformats.org/drawingml/2006/chart">
  <cdr:relSizeAnchor xmlns:cdr="http://schemas.openxmlformats.org/drawingml/2006/chartDrawing">
    <cdr:from>
      <cdr:x>0.80258</cdr:x>
      <cdr:y>0.09773</cdr:y>
    </cdr:from>
    <cdr:to>
      <cdr:x>0.85761</cdr:x>
      <cdr:y>0.24418</cdr:y>
    </cdr:to>
    <cdr:sp macro="" textlink="">
      <cdr:nvSpPr>
        <cdr:cNvPr id="4" name="Rounded Rectangular Callout 3"/>
        <cdr:cNvSpPr/>
      </cdr:nvSpPr>
      <cdr:spPr bwMode="auto">
        <a:xfrm xmlns:a="http://schemas.openxmlformats.org/drawingml/2006/main">
          <a:off x="4578270" y="269238"/>
          <a:ext cx="313918" cy="403456"/>
        </a:xfrm>
        <a:prstGeom xmlns:a="http://schemas.openxmlformats.org/drawingml/2006/main" prst="wedgeRoundRectCallout">
          <a:avLst>
            <a:gd name="adj1" fmla="val -127436"/>
            <a:gd name="adj2" fmla="val -24163"/>
            <a:gd name="adj3" fmla="val 16667"/>
          </a:avLst>
        </a:prstGeom>
        <a:noFill xmlns:a="http://schemas.openxmlformats.org/drawingml/2006/main"/>
        <a:ln xmlns:a="http://schemas.openxmlformats.org/drawingml/2006/main" w="3175" cap="flat" cmpd="sng" algn="ctr">
          <a:solidFill>
            <a:srgbClr val="C00000"/>
          </a:solidFill>
          <a:prstDash val="sysDot"/>
          <a:round/>
          <a:headEnd type="none" w="med" len="med"/>
          <a:tailEnd type="none" w="med" len="med"/>
        </a:ln>
        <a:effectLst xmlns:a="http://schemas.openxmlformats.org/drawingml/2006/main"/>
      </cdr:spPr>
      <cdr:txBody>
        <a:bodyPr xmlns:a="http://schemas.openxmlformats.org/drawingml/2006/main" vert="horz" wrap="square" lIns="91440" tIns="45720" rIns="91440" bIns="45720" numCol="1" rtlCol="0" anchor="t" anchorCtr="0" compatLnSpc="1">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cdr:txBody>
    </cdr:sp>
  </cdr:relSizeAnchor>
  <cdr:relSizeAnchor xmlns:cdr="http://schemas.openxmlformats.org/drawingml/2006/chartDrawing">
    <cdr:from>
      <cdr:x>0.84692</cdr:x>
      <cdr:y>0.50141</cdr:y>
    </cdr:from>
    <cdr:to>
      <cdr:x>0.91064</cdr:x>
      <cdr:y>0.6721</cdr:y>
    </cdr:to>
    <cdr:sp macro="" textlink="">
      <cdr:nvSpPr>
        <cdr:cNvPr id="6" name="Rounded Rectangular Callout 5"/>
        <cdr:cNvSpPr/>
      </cdr:nvSpPr>
      <cdr:spPr bwMode="auto">
        <a:xfrm xmlns:a="http://schemas.openxmlformats.org/drawingml/2006/main">
          <a:off x="4831172" y="1381346"/>
          <a:ext cx="363490" cy="470248"/>
        </a:xfrm>
        <a:prstGeom xmlns:a="http://schemas.openxmlformats.org/drawingml/2006/main" prst="wedgeRoundRectCallout">
          <a:avLst>
            <a:gd name="adj1" fmla="val -95082"/>
            <a:gd name="adj2" fmla="val 27027"/>
            <a:gd name="adj3" fmla="val 16667"/>
          </a:avLst>
        </a:prstGeom>
        <a:noFill xmlns:a="http://schemas.openxmlformats.org/drawingml/2006/main"/>
        <a:ln xmlns:a="http://schemas.openxmlformats.org/drawingml/2006/main" w="3175" cap="flat" cmpd="sng" algn="ctr">
          <a:solidFill>
            <a:srgbClr val="C00000"/>
          </a:solidFill>
          <a:prstDash val="sysDot"/>
          <a:round/>
          <a:headEnd type="none" w="med" len="med"/>
          <a:tailEnd type="none" w="med" len="med"/>
        </a:ln>
        <a:effectLst xmlns:a="http://schemas.openxmlformats.org/drawingml/2006/main"/>
      </cdr:spPr>
      <cdr:txBody>
        <a:bodyPr xmlns:a="http://schemas.openxmlformats.org/drawingml/2006/main" vert="horz" wrap="square" lIns="91440" tIns="45720" rIns="91440" bIns="45720" numCol="1" rtlCol="0" anchor="t" anchorCtr="0" compatLnSpc="1">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cdr:txBody>
    </cdr:sp>
  </cdr:relSizeAnchor>
  <cdr:relSizeAnchor xmlns:cdr="http://schemas.openxmlformats.org/drawingml/2006/chartDrawing">
    <cdr:from>
      <cdr:x>0.44383</cdr:x>
      <cdr:y>0.44046</cdr:y>
    </cdr:from>
    <cdr:to>
      <cdr:x>0.51434</cdr:x>
      <cdr:y>0.56945</cdr:y>
    </cdr:to>
    <cdr:sp macro="" textlink="">
      <cdr:nvSpPr>
        <cdr:cNvPr id="8" name="Rounded Rectangular Callout 7"/>
        <cdr:cNvSpPr/>
      </cdr:nvSpPr>
      <cdr:spPr bwMode="auto">
        <a:xfrm xmlns:a="http://schemas.openxmlformats.org/drawingml/2006/main">
          <a:off x="2531803" y="1213434"/>
          <a:ext cx="402219" cy="355357"/>
        </a:xfrm>
        <a:prstGeom xmlns:a="http://schemas.openxmlformats.org/drawingml/2006/main" prst="wedgeRoundRectCallout">
          <a:avLst>
            <a:gd name="adj1" fmla="val -73559"/>
            <a:gd name="adj2" fmla="val 29459"/>
            <a:gd name="adj3" fmla="val 16667"/>
          </a:avLst>
        </a:prstGeom>
        <a:noFill xmlns:a="http://schemas.openxmlformats.org/drawingml/2006/main"/>
        <a:ln xmlns:a="http://schemas.openxmlformats.org/drawingml/2006/main" w="3175" cap="flat" cmpd="sng" algn="ctr">
          <a:solidFill>
            <a:srgbClr val="C00000"/>
          </a:solidFill>
          <a:prstDash val="sysDot"/>
          <a:round/>
          <a:headEnd type="none" w="med" len="med"/>
          <a:tailEnd type="none" w="med" len="med"/>
        </a:ln>
        <a:effectLst xmlns:a="http://schemas.openxmlformats.org/drawingml/2006/main"/>
      </cdr:spPr>
      <cdr:txBody>
        <a:bodyPr xmlns:a="http://schemas.openxmlformats.org/drawingml/2006/main" vert="horz" wrap="square" lIns="91440" tIns="45720" rIns="91440" bIns="45720" numCol="1" rtlCol="0" anchor="t" anchorCtr="0" compatLnSpc="1">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cdr:txBody>
    </cdr:sp>
  </cdr:relSizeAnchor>
  <cdr:relSizeAnchor xmlns:cdr="http://schemas.openxmlformats.org/drawingml/2006/chartDrawing">
    <cdr:from>
      <cdr:x>0.16682</cdr:x>
      <cdr:y>0.51218</cdr:y>
    </cdr:from>
    <cdr:to>
      <cdr:x>0.25682</cdr:x>
      <cdr:y>0.62894</cdr:y>
    </cdr:to>
    <cdr:sp macro="" textlink="">
      <cdr:nvSpPr>
        <cdr:cNvPr id="9" name="Rounded Rectangular Callout 8"/>
        <cdr:cNvSpPr/>
      </cdr:nvSpPr>
      <cdr:spPr bwMode="auto">
        <a:xfrm xmlns:a="http://schemas.openxmlformats.org/drawingml/2006/main">
          <a:off x="951629" y="1322669"/>
          <a:ext cx="513399" cy="301525"/>
        </a:xfrm>
        <a:prstGeom xmlns:a="http://schemas.openxmlformats.org/drawingml/2006/main" prst="wedgeRoundRectCallout">
          <a:avLst>
            <a:gd name="adj1" fmla="val -55937"/>
            <a:gd name="adj2" fmla="val 17060"/>
            <a:gd name="adj3" fmla="val 16667"/>
          </a:avLst>
        </a:prstGeom>
        <a:noFill xmlns:a="http://schemas.openxmlformats.org/drawingml/2006/main"/>
        <a:ln xmlns:a="http://schemas.openxmlformats.org/drawingml/2006/main" w="3175" cap="flat" cmpd="sng" algn="ctr">
          <a:solidFill>
            <a:srgbClr val="C00000"/>
          </a:solidFill>
          <a:prstDash val="sysDot"/>
          <a:round/>
          <a:headEnd type="none" w="med" len="med"/>
          <a:tailEnd type="none" w="med" len="med"/>
        </a:ln>
        <a:effectLst xmlns:a="http://schemas.openxmlformats.org/drawingml/2006/main"/>
      </cdr:spPr>
      <cdr:txBody>
        <a:bodyPr xmlns:a="http://schemas.openxmlformats.org/drawingml/2006/main" vert="horz" wrap="square" lIns="91440" tIns="45720" rIns="91440" bIns="45720" numCol="1" rtlCol="0" anchor="t" anchorCtr="0" compatLnSpc="1">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cdr:txBody>
    </cdr:sp>
  </cdr:relSizeAnchor>
  <cdr:relSizeAnchor xmlns:cdr="http://schemas.openxmlformats.org/drawingml/2006/chartDrawing">
    <cdr:from>
      <cdr:x>0.39599</cdr:x>
      <cdr:y>0.38407</cdr:y>
    </cdr:from>
    <cdr:to>
      <cdr:x>0.45127</cdr:x>
      <cdr:y>0.50617</cdr:y>
    </cdr:to>
    <cdr:sp macro="" textlink="">
      <cdr:nvSpPr>
        <cdr:cNvPr id="12" name="TextBox 11"/>
        <cdr:cNvSpPr txBox="1"/>
      </cdr:nvSpPr>
      <cdr:spPr>
        <a:xfrm xmlns:a="http://schemas.openxmlformats.org/drawingml/2006/main">
          <a:off x="2258898" y="991842"/>
          <a:ext cx="315310" cy="31531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0.71022</cdr:x>
      <cdr:y>0.07797</cdr:y>
    </cdr:from>
    <cdr:to>
      <cdr:x>0.76273</cdr:x>
      <cdr:y>0.18786</cdr:y>
    </cdr:to>
    <cdr:sp macro="" textlink="">
      <cdr:nvSpPr>
        <cdr:cNvPr id="13" name="TextBox 12"/>
        <cdr:cNvSpPr txBox="1"/>
      </cdr:nvSpPr>
      <cdr:spPr>
        <a:xfrm xmlns:a="http://schemas.openxmlformats.org/drawingml/2006/main">
          <a:off x="4051387" y="214813"/>
          <a:ext cx="299539" cy="30273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b="1" dirty="0">
              <a:solidFill>
                <a:srgbClr val="FF0000"/>
              </a:solidFill>
            </a:rPr>
            <a:t>1</a:t>
          </a:r>
        </a:p>
      </cdr:txBody>
    </cdr:sp>
  </cdr:relSizeAnchor>
  <cdr:relSizeAnchor xmlns:cdr="http://schemas.openxmlformats.org/drawingml/2006/chartDrawing">
    <cdr:from>
      <cdr:x>0.61433</cdr:x>
      <cdr:y>0</cdr:y>
    </cdr:from>
    <cdr:to>
      <cdr:x>0.66407</cdr:x>
      <cdr:y>0.11546</cdr:y>
    </cdr:to>
    <cdr:sp macro="" textlink="">
      <cdr:nvSpPr>
        <cdr:cNvPr id="14" name="TextBox 13"/>
        <cdr:cNvSpPr txBox="1"/>
      </cdr:nvSpPr>
      <cdr:spPr>
        <a:xfrm xmlns:a="http://schemas.openxmlformats.org/drawingml/2006/main">
          <a:off x="3504374" y="0"/>
          <a:ext cx="283779" cy="29816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0.77552</cdr:x>
      <cdr:y>0.59055</cdr:y>
    </cdr:from>
    <cdr:to>
      <cdr:x>0.83079</cdr:x>
      <cdr:y>0.73554</cdr:y>
    </cdr:to>
    <cdr:sp macro="" textlink="">
      <cdr:nvSpPr>
        <cdr:cNvPr id="15" name="TextBox 14"/>
        <cdr:cNvSpPr txBox="1"/>
      </cdr:nvSpPr>
      <cdr:spPr>
        <a:xfrm xmlns:a="http://schemas.openxmlformats.org/drawingml/2006/main">
          <a:off x="4423888" y="1525062"/>
          <a:ext cx="315283" cy="37442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dirty="0">
              <a:solidFill>
                <a:srgbClr val="0078DC"/>
              </a:solidFill>
            </a:rPr>
            <a:t>2</a:t>
          </a:r>
        </a:p>
      </cdr:txBody>
    </cdr:sp>
  </cdr:relSizeAnchor>
  <cdr:relSizeAnchor xmlns:cdr="http://schemas.openxmlformats.org/drawingml/2006/chartDrawing">
    <cdr:from>
      <cdr:x>0.38833</cdr:x>
      <cdr:y>0.5028</cdr:y>
    </cdr:from>
    <cdr:to>
      <cdr:x>0.45121</cdr:x>
      <cdr:y>0.58654</cdr:y>
    </cdr:to>
    <cdr:sp macro="" textlink="">
      <cdr:nvSpPr>
        <cdr:cNvPr id="16" name="TextBox 15"/>
        <cdr:cNvSpPr txBox="1"/>
      </cdr:nvSpPr>
      <cdr:spPr>
        <a:xfrm xmlns:a="http://schemas.openxmlformats.org/drawingml/2006/main">
          <a:off x="2215222" y="1385183"/>
          <a:ext cx="358694" cy="23069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dirty="0">
              <a:solidFill>
                <a:srgbClr val="92D050"/>
              </a:solidFill>
            </a:rPr>
            <a:t>3</a:t>
          </a:r>
        </a:p>
      </cdr:txBody>
    </cdr:sp>
  </cdr:relSizeAnchor>
  <cdr:relSizeAnchor xmlns:cdr="http://schemas.openxmlformats.org/drawingml/2006/chartDrawing">
    <cdr:from>
      <cdr:x>0.12536</cdr:x>
      <cdr:y>0.53372</cdr:y>
    </cdr:from>
    <cdr:to>
      <cdr:x>0.18063</cdr:x>
      <cdr:y>0.64971</cdr:y>
    </cdr:to>
    <cdr:sp macro="" textlink="">
      <cdr:nvSpPr>
        <cdr:cNvPr id="17" name="TextBox 16"/>
        <cdr:cNvSpPr txBox="1"/>
      </cdr:nvSpPr>
      <cdr:spPr>
        <a:xfrm xmlns:a="http://schemas.openxmlformats.org/drawingml/2006/main">
          <a:off x="715087" y="1378304"/>
          <a:ext cx="315284" cy="29953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dirty="0">
              <a:solidFill>
                <a:srgbClr val="BFBFBF"/>
              </a:solidFill>
            </a:rPr>
            <a:t>4</a:t>
          </a:r>
        </a:p>
      </cdr:txBody>
    </cdr:sp>
  </cdr:relSizeAnchor>
</c:userShapes>
</file>

<file path=ppt/drawings/drawing2.xml><?xml version="1.0" encoding="utf-8"?>
<c:userShapes xmlns:c="http://schemas.openxmlformats.org/drawingml/2006/chart">
  <cdr:relSizeAnchor xmlns:cdr="http://schemas.openxmlformats.org/drawingml/2006/chartDrawing">
    <cdr:from>
      <cdr:x>0.28128</cdr:x>
      <cdr:y>0.02625</cdr:y>
    </cdr:from>
    <cdr:to>
      <cdr:x>0.33023</cdr:x>
      <cdr:y>0.18812</cdr:y>
    </cdr:to>
    <cdr:pic>
      <cdr:nvPicPr>
        <cdr:cNvPr id="2" name="chart">
          <a:extLst xmlns:a="http://schemas.openxmlformats.org/drawingml/2006/main">
            <a:ext uri="{FF2B5EF4-FFF2-40B4-BE49-F238E27FC236}">
              <a16:creationId xmlns:a16="http://schemas.microsoft.com/office/drawing/2014/main" id="{E6AE601A-15F5-48E5-BFE3-B3722D38C67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385737" y="68044"/>
          <a:ext cx="415181" cy="419572"/>
        </a:xfrm>
        <a:prstGeom xmlns:a="http://schemas.openxmlformats.org/drawingml/2006/main" prst="rect">
          <a:avLst/>
        </a:prstGeom>
      </cdr:spPr>
    </cdr:pic>
  </cdr:relSizeAnchor>
  <cdr:relSizeAnchor xmlns:cdr="http://schemas.openxmlformats.org/drawingml/2006/chartDrawing">
    <cdr:from>
      <cdr:x>0.27143</cdr:x>
      <cdr:y>0.02048</cdr:y>
    </cdr:from>
    <cdr:to>
      <cdr:x>0.32719</cdr:x>
      <cdr:y>0.21634</cdr:y>
    </cdr:to>
    <cdr:sp macro="" textlink="">
      <cdr:nvSpPr>
        <cdr:cNvPr id="3" name="Rounded Rectangular Callout 2"/>
        <cdr:cNvSpPr/>
      </cdr:nvSpPr>
      <cdr:spPr bwMode="auto">
        <a:xfrm xmlns:a="http://schemas.openxmlformats.org/drawingml/2006/main">
          <a:off x="2302208" y="53072"/>
          <a:ext cx="472943" cy="507695"/>
        </a:xfrm>
        <a:prstGeom xmlns:a="http://schemas.openxmlformats.org/drawingml/2006/main" prst="wedgeRoundRectCallout">
          <a:avLst>
            <a:gd name="adj1" fmla="val -89011"/>
            <a:gd name="adj2" fmla="val -23571"/>
            <a:gd name="adj3" fmla="val 16667"/>
          </a:avLst>
        </a:prstGeom>
        <a:noFill xmlns:a="http://schemas.openxmlformats.org/drawingml/2006/main"/>
        <a:ln xmlns:a="http://schemas.openxmlformats.org/drawingml/2006/main" w="3175" cap="flat" cmpd="sng" algn="ctr">
          <a:solidFill>
            <a:srgbClr val="C00000"/>
          </a:solidFill>
          <a:prstDash val="sysDot"/>
          <a:round/>
          <a:headEnd type="none" w="med" len="med"/>
          <a:tailEnd type="none" w="med" len="med"/>
        </a:ln>
        <a:effectLst xmlns:a="http://schemas.openxmlformats.org/drawingml/2006/main"/>
      </cdr:spPr>
      <cdr:txBody>
        <a:bodyPr xmlns:a="http://schemas.openxmlformats.org/drawingml/2006/main" vert="horz" wrap="square" lIns="91440" tIns="45720" rIns="91440" bIns="45720" numCol="1" rtlCol="0" anchor="t" anchorCtr="0" compatLnSpc="1">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algn="ctr" defTabSz="914400" rtl="0" eaLnBrk="1" fontAlgn="base" latinLnBrk="0" hangingPunct="1">
            <a:lnSpc>
              <a:spcPct val="100000"/>
            </a:lnSpc>
            <a:spcBef>
              <a:spcPct val="0"/>
            </a:spcBef>
            <a:spcAft>
              <a:spcPct val="0"/>
            </a:spcAft>
            <a:buClrTx/>
            <a:buSzTx/>
            <a:buFontTx/>
            <a:buNone/>
            <a:tabLst/>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0.33989</cdr:x>
      <cdr:y>0.39574</cdr:y>
    </cdr:from>
    <cdr:to>
      <cdr:x>0.60607</cdr:x>
      <cdr:y>0.70028</cdr:y>
    </cdr:to>
    <cdr:sp macro="" textlink="">
      <cdr:nvSpPr>
        <cdr:cNvPr id="3" name="TextBox 2"/>
        <cdr:cNvSpPr txBox="1"/>
      </cdr:nvSpPr>
      <cdr:spPr>
        <a:xfrm xmlns:a="http://schemas.openxmlformats.org/drawingml/2006/main">
          <a:off x="1252164" y="937357"/>
          <a:ext cx="980619" cy="72134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200" b="1" dirty="0">
              <a:latin typeface="Helvetica" panose="020B0604020202020204" pitchFamily="34" charset="0"/>
              <a:cs typeface="Helvetica" panose="020B0604020202020204" pitchFamily="34" charset="0"/>
            </a:rPr>
            <a:t>Index</a:t>
          </a:r>
        </a:p>
        <a:p xmlns:a="http://schemas.openxmlformats.org/drawingml/2006/main">
          <a:pPr algn="ctr"/>
          <a:r>
            <a:rPr lang="en-US" sz="1200" b="1" dirty="0">
              <a:latin typeface="Helvetica" panose="020B0604020202020204" pitchFamily="34" charset="0"/>
              <a:cs typeface="Helvetica" panose="020B0604020202020204" pitchFamily="34" charset="0"/>
            </a:rPr>
            <a:t>0.85</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A4BBF-2214-46D5-B5EB-716162F5FBA1}" type="datetimeFigureOut">
              <a:rPr lang="en-US" smtClean="0"/>
              <a:t>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7809D-8AD0-47C8-85DD-6BF43E0492F2}" type="slidenum">
              <a:rPr lang="en-US" smtClean="0"/>
              <a:t>‹#›</a:t>
            </a:fld>
            <a:endParaRPr lang="en-US"/>
          </a:p>
        </p:txBody>
      </p:sp>
    </p:spTree>
    <p:extLst>
      <p:ext uri="{BB962C8B-B14F-4D97-AF65-F5344CB8AC3E}">
        <p14:creationId xmlns:p14="http://schemas.microsoft.com/office/powerpoint/2010/main" val="3625840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CB37809D-8AD0-47C8-85DD-6BF43E0492F2}" type="slidenum">
              <a:rPr lang="en-US" smtClean="0"/>
              <a:t>2</a:t>
            </a:fld>
            <a:endParaRPr lang="en-US" dirty="0"/>
          </a:p>
        </p:txBody>
      </p:sp>
    </p:spTree>
    <p:extLst>
      <p:ext uri="{BB962C8B-B14F-4D97-AF65-F5344CB8AC3E}">
        <p14:creationId xmlns:p14="http://schemas.microsoft.com/office/powerpoint/2010/main" val="1096775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37809D-8AD0-47C8-85DD-6BF43E0492F2}" type="slidenum">
              <a:rPr lang="en-US" smtClean="0"/>
              <a:t>11</a:t>
            </a:fld>
            <a:endParaRPr lang="en-US"/>
          </a:p>
        </p:txBody>
      </p:sp>
    </p:spTree>
    <p:extLst>
      <p:ext uri="{BB962C8B-B14F-4D97-AF65-F5344CB8AC3E}">
        <p14:creationId xmlns:p14="http://schemas.microsoft.com/office/powerpoint/2010/main" val="2197111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37809D-8AD0-47C8-85DD-6BF43E0492F2}" type="slidenum">
              <a:rPr lang="en-US" smtClean="0"/>
              <a:t>12</a:t>
            </a:fld>
            <a:endParaRPr lang="en-US"/>
          </a:p>
        </p:txBody>
      </p:sp>
    </p:spTree>
    <p:extLst>
      <p:ext uri="{BB962C8B-B14F-4D97-AF65-F5344CB8AC3E}">
        <p14:creationId xmlns:p14="http://schemas.microsoft.com/office/powerpoint/2010/main" val="2448727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37809D-8AD0-47C8-85DD-6BF43E0492F2}" type="slidenum">
              <a:rPr lang="en-US" smtClean="0"/>
              <a:t>13</a:t>
            </a:fld>
            <a:endParaRPr lang="en-US"/>
          </a:p>
        </p:txBody>
      </p:sp>
    </p:spTree>
    <p:extLst>
      <p:ext uri="{BB962C8B-B14F-4D97-AF65-F5344CB8AC3E}">
        <p14:creationId xmlns:p14="http://schemas.microsoft.com/office/powerpoint/2010/main" val="4147632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37809D-8AD0-47C8-85DD-6BF43E0492F2}" type="slidenum">
              <a:rPr lang="en-US" smtClean="0"/>
              <a:t>14</a:t>
            </a:fld>
            <a:endParaRPr lang="en-US"/>
          </a:p>
        </p:txBody>
      </p:sp>
    </p:spTree>
    <p:extLst>
      <p:ext uri="{BB962C8B-B14F-4D97-AF65-F5344CB8AC3E}">
        <p14:creationId xmlns:p14="http://schemas.microsoft.com/office/powerpoint/2010/main" val="2328041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37809D-8AD0-47C8-85DD-6BF43E0492F2}" type="slidenum">
              <a:rPr lang="en-US" smtClean="0"/>
              <a:t>15</a:t>
            </a:fld>
            <a:endParaRPr lang="en-US"/>
          </a:p>
        </p:txBody>
      </p:sp>
    </p:spTree>
    <p:extLst>
      <p:ext uri="{BB962C8B-B14F-4D97-AF65-F5344CB8AC3E}">
        <p14:creationId xmlns:p14="http://schemas.microsoft.com/office/powerpoint/2010/main" val="1962289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37809D-8AD0-47C8-85DD-6BF43E0492F2}" type="slidenum">
              <a:rPr lang="en-US" smtClean="0"/>
              <a:t>16</a:t>
            </a:fld>
            <a:endParaRPr lang="en-US"/>
          </a:p>
        </p:txBody>
      </p:sp>
    </p:spTree>
    <p:extLst>
      <p:ext uri="{BB962C8B-B14F-4D97-AF65-F5344CB8AC3E}">
        <p14:creationId xmlns:p14="http://schemas.microsoft.com/office/powerpoint/2010/main" val="4049085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37809D-8AD0-47C8-85DD-6BF43E0492F2}" type="slidenum">
              <a:rPr lang="en-US" smtClean="0"/>
              <a:t>17</a:t>
            </a:fld>
            <a:endParaRPr lang="en-US"/>
          </a:p>
        </p:txBody>
      </p:sp>
    </p:spTree>
    <p:extLst>
      <p:ext uri="{BB962C8B-B14F-4D97-AF65-F5344CB8AC3E}">
        <p14:creationId xmlns:p14="http://schemas.microsoft.com/office/powerpoint/2010/main" val="3950090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37809D-8AD0-47C8-85DD-6BF43E0492F2}" type="slidenum">
              <a:rPr lang="en-US" smtClean="0"/>
              <a:t>18</a:t>
            </a:fld>
            <a:endParaRPr lang="en-US"/>
          </a:p>
        </p:txBody>
      </p:sp>
    </p:spTree>
    <p:extLst>
      <p:ext uri="{BB962C8B-B14F-4D97-AF65-F5344CB8AC3E}">
        <p14:creationId xmlns:p14="http://schemas.microsoft.com/office/powerpoint/2010/main" val="1577653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37809D-8AD0-47C8-85DD-6BF43E0492F2}" type="slidenum">
              <a:rPr lang="en-US" smtClean="0"/>
              <a:t>19</a:t>
            </a:fld>
            <a:endParaRPr lang="en-US"/>
          </a:p>
        </p:txBody>
      </p:sp>
    </p:spTree>
    <p:extLst>
      <p:ext uri="{BB962C8B-B14F-4D97-AF65-F5344CB8AC3E}">
        <p14:creationId xmlns:p14="http://schemas.microsoft.com/office/powerpoint/2010/main" val="401773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37809D-8AD0-47C8-85DD-6BF43E0492F2}" type="slidenum">
              <a:rPr lang="en-US" smtClean="0"/>
              <a:t>20</a:t>
            </a:fld>
            <a:endParaRPr lang="en-US"/>
          </a:p>
        </p:txBody>
      </p:sp>
    </p:spTree>
    <p:extLst>
      <p:ext uri="{BB962C8B-B14F-4D97-AF65-F5344CB8AC3E}">
        <p14:creationId xmlns:p14="http://schemas.microsoft.com/office/powerpoint/2010/main" val="3067540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CB37809D-8AD0-47C8-85DD-6BF43E0492F2}" type="slidenum">
              <a:rPr lang="en-US" smtClean="0"/>
              <a:t>3</a:t>
            </a:fld>
            <a:endParaRPr lang="en-US" dirty="0"/>
          </a:p>
        </p:txBody>
      </p:sp>
    </p:spTree>
    <p:extLst>
      <p:ext uri="{BB962C8B-B14F-4D97-AF65-F5344CB8AC3E}">
        <p14:creationId xmlns:p14="http://schemas.microsoft.com/office/powerpoint/2010/main" val="954671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37809D-8AD0-47C8-85DD-6BF43E0492F2}" type="slidenum">
              <a:rPr lang="en-US" smtClean="0"/>
              <a:t>21</a:t>
            </a:fld>
            <a:endParaRPr lang="en-US"/>
          </a:p>
        </p:txBody>
      </p:sp>
    </p:spTree>
    <p:extLst>
      <p:ext uri="{BB962C8B-B14F-4D97-AF65-F5344CB8AC3E}">
        <p14:creationId xmlns:p14="http://schemas.microsoft.com/office/powerpoint/2010/main" val="2722127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37809D-8AD0-47C8-85DD-6BF43E0492F2}" type="slidenum">
              <a:rPr lang="en-US" smtClean="0"/>
              <a:t>22</a:t>
            </a:fld>
            <a:endParaRPr lang="en-US"/>
          </a:p>
        </p:txBody>
      </p:sp>
    </p:spTree>
    <p:extLst>
      <p:ext uri="{BB962C8B-B14F-4D97-AF65-F5344CB8AC3E}">
        <p14:creationId xmlns:p14="http://schemas.microsoft.com/office/powerpoint/2010/main" val="42696325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B37809D-8AD0-47C8-85DD-6BF43E0492F2}" type="slidenum">
              <a:rPr lang="en-US" smtClean="0"/>
              <a:t>24</a:t>
            </a:fld>
            <a:endParaRPr lang="en-US"/>
          </a:p>
        </p:txBody>
      </p:sp>
    </p:spTree>
    <p:extLst>
      <p:ext uri="{BB962C8B-B14F-4D97-AF65-F5344CB8AC3E}">
        <p14:creationId xmlns:p14="http://schemas.microsoft.com/office/powerpoint/2010/main" val="2945641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FA35223-E47F-1946-8A6D-4B121950ACDE}" type="slidenum">
              <a:rPr kumimoji="0" lang="en-US" sz="1200" b="0" i="0" u="none" strike="noStrike" kern="1200" cap="none" spc="0" normalizeH="0" baseline="0" noProof="0" smtClean="0">
                <a:ln>
                  <a:noFill/>
                </a:ln>
                <a:solidFill>
                  <a:srgbClr val="000000"/>
                </a:solidFill>
                <a:effectLst/>
                <a:uLnTx/>
                <a:uFillTx/>
                <a:latin typeface="Gill Sans" charset="0"/>
                <a:ea typeface="+mn-ea"/>
                <a:cs typeface="+mn-cs"/>
                <a:sym typeface="Gill Sans"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Gill Sans" charset="0"/>
              <a:ea typeface="+mn-ea"/>
              <a:cs typeface="+mn-cs"/>
              <a:sym typeface="Gill Sans" charset="0"/>
            </a:endParaRPr>
          </a:p>
        </p:txBody>
      </p:sp>
    </p:spTree>
    <p:extLst>
      <p:ext uri="{BB962C8B-B14F-4D97-AF65-F5344CB8AC3E}">
        <p14:creationId xmlns:p14="http://schemas.microsoft.com/office/powerpoint/2010/main" val="42428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strike="noStrike" baseline="0" dirty="0">
              <a:solidFill>
                <a:schemeClr val="tx1"/>
              </a:solidFill>
              <a:latin typeface="+mn-lt"/>
              <a:cs typeface="+mn-cs"/>
            </a:endParaRPr>
          </a:p>
        </p:txBody>
      </p:sp>
      <p:sp>
        <p:nvSpPr>
          <p:cNvPr id="4" name="Slide Number Placeholder 3"/>
          <p:cNvSpPr>
            <a:spLocks noGrp="1"/>
          </p:cNvSpPr>
          <p:nvPr>
            <p:ph type="sldNum" sz="quarter" idx="10"/>
          </p:nvPr>
        </p:nvSpPr>
        <p:spPr/>
        <p:txBody>
          <a:bodyPr/>
          <a:lstStyle/>
          <a:p>
            <a:fld id="{CB37809D-8AD0-47C8-85DD-6BF43E0492F2}" type="slidenum">
              <a:rPr lang="en-US" smtClean="0"/>
              <a:t>5</a:t>
            </a:fld>
            <a:endParaRPr lang="en-US"/>
          </a:p>
        </p:txBody>
      </p:sp>
    </p:spTree>
    <p:extLst>
      <p:ext uri="{BB962C8B-B14F-4D97-AF65-F5344CB8AC3E}">
        <p14:creationId xmlns:p14="http://schemas.microsoft.com/office/powerpoint/2010/main" val="131708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CB37809D-8AD0-47C8-85DD-6BF43E0492F2}" type="slidenum">
              <a:rPr lang="en-US" smtClean="0"/>
              <a:t>6</a:t>
            </a:fld>
            <a:endParaRPr lang="en-US"/>
          </a:p>
        </p:txBody>
      </p:sp>
    </p:spTree>
    <p:extLst>
      <p:ext uri="{BB962C8B-B14F-4D97-AF65-F5344CB8AC3E}">
        <p14:creationId xmlns:p14="http://schemas.microsoft.com/office/powerpoint/2010/main" val="4212909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B37809D-8AD0-47C8-85DD-6BF43E0492F2}" type="slidenum">
              <a:rPr lang="en-US" smtClean="0"/>
              <a:t>7</a:t>
            </a:fld>
            <a:endParaRPr lang="en-US"/>
          </a:p>
        </p:txBody>
      </p:sp>
    </p:spTree>
    <p:extLst>
      <p:ext uri="{BB962C8B-B14F-4D97-AF65-F5344CB8AC3E}">
        <p14:creationId xmlns:p14="http://schemas.microsoft.com/office/powerpoint/2010/main" val="2988906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B37809D-8AD0-47C8-85DD-6BF43E0492F2}"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769970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37809D-8AD0-47C8-85DD-6BF43E0492F2}" type="slidenum">
              <a:rPr lang="en-US" smtClean="0"/>
              <a:t>9</a:t>
            </a:fld>
            <a:endParaRPr lang="en-US"/>
          </a:p>
        </p:txBody>
      </p:sp>
    </p:spTree>
    <p:extLst>
      <p:ext uri="{BB962C8B-B14F-4D97-AF65-F5344CB8AC3E}">
        <p14:creationId xmlns:p14="http://schemas.microsoft.com/office/powerpoint/2010/main" val="3411223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trike="noStrike" dirty="0"/>
          </a:p>
        </p:txBody>
      </p:sp>
      <p:sp>
        <p:nvSpPr>
          <p:cNvPr id="4" name="Slide Number Placeholder 3"/>
          <p:cNvSpPr>
            <a:spLocks noGrp="1"/>
          </p:cNvSpPr>
          <p:nvPr>
            <p:ph type="sldNum" sz="quarter" idx="10"/>
          </p:nvPr>
        </p:nvSpPr>
        <p:spPr/>
        <p:txBody>
          <a:bodyPr/>
          <a:lstStyle/>
          <a:p>
            <a:fld id="{CB37809D-8AD0-47C8-85DD-6BF43E0492F2}" type="slidenum">
              <a:rPr lang="en-US" smtClean="0"/>
              <a:t>10</a:t>
            </a:fld>
            <a:endParaRPr lang="en-US"/>
          </a:p>
        </p:txBody>
      </p:sp>
    </p:spTree>
    <p:extLst>
      <p:ext uri="{BB962C8B-B14F-4D97-AF65-F5344CB8AC3E}">
        <p14:creationId xmlns:p14="http://schemas.microsoft.com/office/powerpoint/2010/main" val="1163415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Tree>
    <p:extLst>
      <p:ext uri="{BB962C8B-B14F-4D97-AF65-F5344CB8AC3E}">
        <p14:creationId xmlns:p14="http://schemas.microsoft.com/office/powerpoint/2010/main" val="375023784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Small Im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337110" y="2749550"/>
            <a:ext cx="4253793" cy="1038679"/>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pic>
        <p:nvPicPr>
          <p:cNvPr id="14" name="Picture 13">
            <a:extLst>
              <a:ext uri="{FF2B5EF4-FFF2-40B4-BE49-F238E27FC236}">
                <a16:creationId xmlns:a16="http://schemas.microsoft.com/office/drawing/2014/main" id="{B354FE09-C8D3-476C-96AC-535CB6156D5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3362" y="6356656"/>
            <a:ext cx="1981903" cy="628532"/>
          </a:xfrm>
          <a:prstGeom prst="rect">
            <a:avLst/>
          </a:prstGeom>
        </p:spPr>
      </p:pic>
    </p:spTree>
    <p:extLst>
      <p:ext uri="{BB962C8B-B14F-4D97-AF65-F5344CB8AC3E}">
        <p14:creationId xmlns:p14="http://schemas.microsoft.com/office/powerpoint/2010/main" val="1245633372"/>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New Mockup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3" name="Picture Placeholder 3"/>
          <p:cNvSpPr>
            <a:spLocks noGrp="1"/>
          </p:cNvSpPr>
          <p:nvPr>
            <p:ph type="pic" sz="quarter" idx="10"/>
          </p:nvPr>
        </p:nvSpPr>
        <p:spPr>
          <a:xfrm>
            <a:off x="6036039" y="306693"/>
            <a:ext cx="5489215" cy="6568796"/>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4"/>
          </p:nvPr>
        </p:nvSpPr>
        <p:spPr>
          <a:xfrm>
            <a:off x="-19689" y="2251678"/>
            <a:ext cx="3007279" cy="2240693"/>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91E24CC6-E2CD-413A-B5D8-514CC554456F}"/>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534732987"/>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New Mockup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3" name="Picture Placeholder 3"/>
          <p:cNvSpPr>
            <a:spLocks noGrp="1"/>
          </p:cNvSpPr>
          <p:nvPr>
            <p:ph type="pic" sz="quarter" idx="10"/>
          </p:nvPr>
        </p:nvSpPr>
        <p:spPr>
          <a:xfrm>
            <a:off x="3631094" y="1412776"/>
            <a:ext cx="4771501" cy="503327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5D4A2BFD-CCE3-49FE-A95B-949D6DAA2558}"/>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686899663"/>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New Mockup 4">
    <p:spTree>
      <p:nvGrpSpPr>
        <p:cNvPr id="1" name=""/>
        <p:cNvGrpSpPr/>
        <p:nvPr/>
      </p:nvGrpSpPr>
      <p:grpSpPr>
        <a:xfrm>
          <a:off x="0" y="0"/>
          <a:ext cx="0" cy="0"/>
          <a:chOff x="0" y="0"/>
          <a:chExt cx="0" cy="0"/>
        </a:xfrm>
      </p:grpSpPr>
      <p:sp>
        <p:nvSpPr>
          <p:cNvPr id="14" name="Picture Placeholder 3"/>
          <p:cNvSpPr>
            <a:spLocks noGrp="1"/>
          </p:cNvSpPr>
          <p:nvPr>
            <p:ph type="pic" sz="quarter" idx="14"/>
          </p:nvPr>
        </p:nvSpPr>
        <p:spPr>
          <a:xfrm>
            <a:off x="-14974" y="2756925"/>
            <a:ext cx="12211756" cy="2274907"/>
          </a:xfrm>
          <a:prstGeom prst="rect">
            <a:avLst/>
          </a:prstGeom>
        </p:spPr>
        <p:txBody>
          <a:bodyPr/>
          <a:lstStyle>
            <a:lvl1pPr algn="l">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9805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3" name="Picture Placeholder 3"/>
          <p:cNvSpPr>
            <a:spLocks noGrp="1"/>
          </p:cNvSpPr>
          <p:nvPr>
            <p:ph type="pic" sz="quarter" idx="10"/>
          </p:nvPr>
        </p:nvSpPr>
        <p:spPr>
          <a:xfrm>
            <a:off x="2363341" y="1412776"/>
            <a:ext cx="7455123" cy="503327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id="{016829E8-D15B-43B2-AB84-FFB841EC33B2}"/>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1886745812"/>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New Mockup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9805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3" name="Picture Placeholder 3"/>
          <p:cNvSpPr>
            <a:spLocks noGrp="1"/>
          </p:cNvSpPr>
          <p:nvPr>
            <p:ph type="pic" sz="quarter" idx="10"/>
          </p:nvPr>
        </p:nvSpPr>
        <p:spPr>
          <a:xfrm>
            <a:off x="8016213" y="836712"/>
            <a:ext cx="5472608" cy="560934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BCCB8134-952F-4993-B263-035B47A26B74}"/>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1078882564"/>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New Portfolio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3" name="Picture Placeholder 3"/>
          <p:cNvSpPr>
            <a:spLocks noGrp="1"/>
          </p:cNvSpPr>
          <p:nvPr>
            <p:ph type="pic" sz="quarter" idx="10"/>
          </p:nvPr>
        </p:nvSpPr>
        <p:spPr>
          <a:xfrm>
            <a:off x="1209942" y="1163838"/>
            <a:ext cx="8130908" cy="4538463"/>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7282674B-A6F4-4101-BDC4-CBC74A0CF2DB}"/>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2516065049"/>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New Portfolio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3" name="Picture Placeholder 3"/>
          <p:cNvSpPr>
            <a:spLocks noGrp="1"/>
          </p:cNvSpPr>
          <p:nvPr>
            <p:ph type="pic" sz="quarter" idx="10"/>
          </p:nvPr>
        </p:nvSpPr>
        <p:spPr>
          <a:xfrm>
            <a:off x="4936333" y="1163838"/>
            <a:ext cx="6007100" cy="4515444"/>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1BD94755-E377-45BC-B3CF-67AAFA9152F0}"/>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986160715"/>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New Portfolio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3" name="Picture Placeholder 3"/>
          <p:cNvSpPr>
            <a:spLocks noGrp="1"/>
          </p:cNvSpPr>
          <p:nvPr>
            <p:ph type="pic" sz="quarter" idx="10"/>
          </p:nvPr>
        </p:nvSpPr>
        <p:spPr>
          <a:xfrm>
            <a:off x="830706" y="716352"/>
            <a:ext cx="3705117" cy="2716528"/>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830706" y="3440331"/>
            <a:ext cx="3705117" cy="2716528"/>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4532240" y="716352"/>
            <a:ext cx="3705117" cy="2716528"/>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4532240" y="3440331"/>
            <a:ext cx="3705117" cy="2716528"/>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9" name="Picture Placeholder 3"/>
          <p:cNvSpPr>
            <a:spLocks noGrp="1"/>
          </p:cNvSpPr>
          <p:nvPr>
            <p:ph type="pic" sz="quarter" idx="17"/>
          </p:nvPr>
        </p:nvSpPr>
        <p:spPr>
          <a:xfrm>
            <a:off x="8233776" y="716352"/>
            <a:ext cx="3112472" cy="5445552"/>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a:extLst>
              <a:ext uri="{FF2B5EF4-FFF2-40B4-BE49-F238E27FC236}">
                <a16:creationId xmlns:a16="http://schemas.microsoft.com/office/drawing/2014/main" id="{F7CC98EF-3C59-421F-9D70-C0A81AC631A0}"/>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2395088182"/>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New Portfolio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3" name="Picture Placeholder 3"/>
          <p:cNvSpPr>
            <a:spLocks noGrp="1"/>
          </p:cNvSpPr>
          <p:nvPr>
            <p:ph type="pic" sz="quarter" idx="10"/>
          </p:nvPr>
        </p:nvSpPr>
        <p:spPr>
          <a:xfrm rot="20733342">
            <a:off x="3655053" y="3797659"/>
            <a:ext cx="1818187" cy="1820819"/>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5" name="Picture Placeholder 3"/>
          <p:cNvSpPr>
            <a:spLocks noGrp="1"/>
          </p:cNvSpPr>
          <p:nvPr>
            <p:ph type="pic" sz="quarter" idx="14"/>
          </p:nvPr>
        </p:nvSpPr>
        <p:spPr>
          <a:xfrm rot="1224953">
            <a:off x="5208051" y="2300469"/>
            <a:ext cx="1820228" cy="1813992"/>
          </a:xfrm>
          <a:custGeom>
            <a:avLst/>
            <a:gdLst>
              <a:gd name="connsiteX0" fmla="*/ 0 w 1365171"/>
              <a:gd name="connsiteY0" fmla="*/ 0 h 1359755"/>
              <a:gd name="connsiteX1" fmla="*/ 1365171 w 1365171"/>
              <a:gd name="connsiteY1" fmla="*/ 0 h 1359755"/>
              <a:gd name="connsiteX2" fmla="*/ 1365171 w 1365171"/>
              <a:gd name="connsiteY2" fmla="*/ 1359755 h 1359755"/>
              <a:gd name="connsiteX3" fmla="*/ 0 w 1365171"/>
              <a:gd name="connsiteY3" fmla="*/ 1359755 h 1359755"/>
              <a:gd name="connsiteX4" fmla="*/ 0 w 1365171"/>
              <a:gd name="connsiteY4" fmla="*/ 0 h 1359755"/>
              <a:gd name="connsiteX0" fmla="*/ 0 w 1365171"/>
              <a:gd name="connsiteY0" fmla="*/ 0 h 1370217"/>
              <a:gd name="connsiteX1" fmla="*/ 1365171 w 1365171"/>
              <a:gd name="connsiteY1" fmla="*/ 0 h 1370217"/>
              <a:gd name="connsiteX2" fmla="*/ 1365171 w 1365171"/>
              <a:gd name="connsiteY2" fmla="*/ 1359755 h 1370217"/>
              <a:gd name="connsiteX3" fmla="*/ 528825 w 1365171"/>
              <a:gd name="connsiteY3" fmla="*/ 1370139 h 1370217"/>
              <a:gd name="connsiteX4" fmla="*/ 0 w 1365171"/>
              <a:gd name="connsiteY4" fmla="*/ 1359755 h 1370217"/>
              <a:gd name="connsiteX5" fmla="*/ 0 w 1365171"/>
              <a:gd name="connsiteY5" fmla="*/ 0 h 1370217"/>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0 w 1365171"/>
              <a:gd name="connsiteY4" fmla="*/ 1359755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0 w 1365171"/>
              <a:gd name="connsiteY4" fmla="*/ 1359755 h 1365223"/>
              <a:gd name="connsiteX5" fmla="*/ 0 w 1365171"/>
              <a:gd name="connsiteY5" fmla="*/ 0 h 1365223"/>
              <a:gd name="connsiteX0" fmla="*/ 5469 w 1370640"/>
              <a:gd name="connsiteY0" fmla="*/ 0 h 1365223"/>
              <a:gd name="connsiteX1" fmla="*/ 1370640 w 1370640"/>
              <a:gd name="connsiteY1" fmla="*/ 0 h 1365223"/>
              <a:gd name="connsiteX2" fmla="*/ 1370640 w 1370640"/>
              <a:gd name="connsiteY2" fmla="*/ 1359755 h 1365223"/>
              <a:gd name="connsiteX3" fmla="*/ 513457 w 1370640"/>
              <a:gd name="connsiteY3" fmla="*/ 1365223 h 1365223"/>
              <a:gd name="connsiteX4" fmla="*/ 0 w 1370640"/>
              <a:gd name="connsiteY4" fmla="*/ 1038673 h 1365223"/>
              <a:gd name="connsiteX5" fmla="*/ 5469 w 1370640"/>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745 w 1365171"/>
              <a:gd name="connsiteY4" fmla="*/ 1055367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745 w 1365171"/>
              <a:gd name="connsiteY4" fmla="*/ 1055367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33067 w 1365171"/>
              <a:gd name="connsiteY4" fmla="*/ 967039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33067 w 1365171"/>
              <a:gd name="connsiteY4" fmla="*/ 967039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274 w 1365171"/>
              <a:gd name="connsiteY5" fmla="*/ 1041736 h 1365223"/>
              <a:gd name="connsiteX6" fmla="*/ 0 w 1365171"/>
              <a:gd name="connsiteY6" fmla="*/ 0 h 1365223"/>
              <a:gd name="connsiteX0" fmla="*/ 0 w 1365171"/>
              <a:gd name="connsiteY0" fmla="*/ 0 h 1362775"/>
              <a:gd name="connsiteX1" fmla="*/ 1365171 w 1365171"/>
              <a:gd name="connsiteY1" fmla="*/ 0 h 1362775"/>
              <a:gd name="connsiteX2" fmla="*/ 1365171 w 1365171"/>
              <a:gd name="connsiteY2" fmla="*/ 1359755 h 1362775"/>
              <a:gd name="connsiteX3" fmla="*/ 539293 w 1365171"/>
              <a:gd name="connsiteY3" fmla="*/ 1362775 h 1362775"/>
              <a:gd name="connsiteX4" fmla="*/ 203356 w 1365171"/>
              <a:gd name="connsiteY4" fmla="*/ 936676 h 1362775"/>
              <a:gd name="connsiteX5" fmla="*/ 274 w 1365171"/>
              <a:gd name="connsiteY5" fmla="*/ 1041736 h 1362775"/>
              <a:gd name="connsiteX6" fmla="*/ 0 w 1365171"/>
              <a:gd name="connsiteY6" fmla="*/ 0 h 1362775"/>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203356 w 1365171"/>
              <a:gd name="connsiteY4" fmla="*/ 936676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203356 w 1365171"/>
              <a:gd name="connsiteY4" fmla="*/ 936676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171" h="1360494">
                <a:moveTo>
                  <a:pt x="0" y="0"/>
                </a:moveTo>
                <a:lnTo>
                  <a:pt x="1365171" y="0"/>
                </a:lnTo>
                <a:lnTo>
                  <a:pt x="1365171" y="1359755"/>
                </a:lnTo>
                <a:lnTo>
                  <a:pt x="518117" y="1360494"/>
                </a:lnTo>
                <a:cubicBezTo>
                  <a:pt x="301821" y="1058384"/>
                  <a:pt x="252916" y="977626"/>
                  <a:pt x="192628" y="916955"/>
                </a:cubicBezTo>
                <a:cubicBezTo>
                  <a:pt x="165319" y="918093"/>
                  <a:pt x="93864" y="967877"/>
                  <a:pt x="274" y="1041736"/>
                </a:cubicBezTo>
                <a:cubicBezTo>
                  <a:pt x="26" y="689947"/>
                  <a:pt x="248" y="351789"/>
                  <a:pt x="0" y="0"/>
                </a:cubicBezTo>
                <a:close/>
              </a:path>
            </a:pathLst>
          </a:cu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6" name="Picture Placeholder 3"/>
          <p:cNvSpPr>
            <a:spLocks noGrp="1"/>
          </p:cNvSpPr>
          <p:nvPr>
            <p:ph type="pic" sz="quarter" idx="15"/>
          </p:nvPr>
        </p:nvSpPr>
        <p:spPr>
          <a:xfrm rot="20952885">
            <a:off x="3193358" y="1257905"/>
            <a:ext cx="1818015" cy="1821608"/>
          </a:xfrm>
          <a:custGeom>
            <a:avLst/>
            <a:gdLst>
              <a:gd name="connsiteX0" fmla="*/ 0 w 1358514"/>
              <a:gd name="connsiteY0" fmla="*/ 0 h 1363740"/>
              <a:gd name="connsiteX1" fmla="*/ 1358514 w 1358514"/>
              <a:gd name="connsiteY1" fmla="*/ 0 h 1363740"/>
              <a:gd name="connsiteX2" fmla="*/ 1358514 w 1358514"/>
              <a:gd name="connsiteY2" fmla="*/ 1363740 h 1363740"/>
              <a:gd name="connsiteX3" fmla="*/ 0 w 1358514"/>
              <a:gd name="connsiteY3" fmla="*/ 1363740 h 1363740"/>
              <a:gd name="connsiteX4" fmla="*/ 0 w 1358514"/>
              <a:gd name="connsiteY4" fmla="*/ 0 h 1363740"/>
              <a:gd name="connsiteX0" fmla="*/ 0 w 1358514"/>
              <a:gd name="connsiteY0" fmla="*/ 0 h 1363740"/>
              <a:gd name="connsiteX1" fmla="*/ 1358514 w 1358514"/>
              <a:gd name="connsiteY1" fmla="*/ 0 h 1363740"/>
              <a:gd name="connsiteX2" fmla="*/ 1358514 w 1358514"/>
              <a:gd name="connsiteY2" fmla="*/ 1363740 h 1363740"/>
              <a:gd name="connsiteX3" fmla="*/ 1199144 w 1358514"/>
              <a:gd name="connsiteY3" fmla="*/ 1362684 h 1363740"/>
              <a:gd name="connsiteX4" fmla="*/ 0 w 1358514"/>
              <a:gd name="connsiteY4" fmla="*/ 1363740 h 1363740"/>
              <a:gd name="connsiteX5" fmla="*/ 0 w 1358514"/>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3511"/>
              <a:gd name="connsiteY0" fmla="*/ 0 h 1363740"/>
              <a:gd name="connsiteX1" fmla="*/ 1358514 w 1363511"/>
              <a:gd name="connsiteY1" fmla="*/ 0 h 1363740"/>
              <a:gd name="connsiteX2" fmla="*/ 1363511 w 1363511"/>
              <a:gd name="connsiteY2" fmla="*/ 1094400 h 1363740"/>
              <a:gd name="connsiteX3" fmla="*/ 1199144 w 1363511"/>
              <a:gd name="connsiteY3" fmla="*/ 1362684 h 1363740"/>
              <a:gd name="connsiteX4" fmla="*/ 0 w 1363511"/>
              <a:gd name="connsiteY4" fmla="*/ 1363740 h 1363740"/>
              <a:gd name="connsiteX5" fmla="*/ 0 w 1363511"/>
              <a:gd name="connsiteY5" fmla="*/ 0 h 1363740"/>
              <a:gd name="connsiteX0" fmla="*/ 0 w 1363511"/>
              <a:gd name="connsiteY0" fmla="*/ 0 h 1366206"/>
              <a:gd name="connsiteX1" fmla="*/ 1358514 w 1363511"/>
              <a:gd name="connsiteY1" fmla="*/ 0 h 1366206"/>
              <a:gd name="connsiteX2" fmla="*/ 1363511 w 1363511"/>
              <a:gd name="connsiteY2" fmla="*/ 1094400 h 1366206"/>
              <a:gd name="connsiteX3" fmla="*/ 1198473 w 1363511"/>
              <a:gd name="connsiteY3" fmla="*/ 1366206 h 1366206"/>
              <a:gd name="connsiteX4" fmla="*/ 0 w 1363511"/>
              <a:gd name="connsiteY4" fmla="*/ 1363740 h 1366206"/>
              <a:gd name="connsiteX5" fmla="*/ 0 w 1363511"/>
              <a:gd name="connsiteY5" fmla="*/ 0 h 1366206"/>
              <a:gd name="connsiteX0" fmla="*/ 0 w 1363511"/>
              <a:gd name="connsiteY0" fmla="*/ 0 h 1366206"/>
              <a:gd name="connsiteX1" fmla="*/ 1358514 w 1363511"/>
              <a:gd name="connsiteY1" fmla="*/ 0 h 1366206"/>
              <a:gd name="connsiteX2" fmla="*/ 1363511 w 1363511"/>
              <a:gd name="connsiteY2" fmla="*/ 1094400 h 1366206"/>
              <a:gd name="connsiteX3" fmla="*/ 1198473 w 1363511"/>
              <a:gd name="connsiteY3" fmla="*/ 1366206 h 1366206"/>
              <a:gd name="connsiteX4" fmla="*/ 0 w 1363511"/>
              <a:gd name="connsiteY4" fmla="*/ 1363740 h 1366206"/>
              <a:gd name="connsiteX5" fmla="*/ 0 w 1363511"/>
              <a:gd name="connsiteY5" fmla="*/ 0 h 1366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3511" h="1366206">
                <a:moveTo>
                  <a:pt x="0" y="0"/>
                </a:moveTo>
                <a:lnTo>
                  <a:pt x="1358514" y="0"/>
                </a:lnTo>
                <a:cubicBezTo>
                  <a:pt x="1359509" y="368322"/>
                  <a:pt x="1362516" y="726078"/>
                  <a:pt x="1363511" y="1094400"/>
                </a:cubicBezTo>
                <a:cubicBezTo>
                  <a:pt x="1317230" y="1151086"/>
                  <a:pt x="1276460" y="1238901"/>
                  <a:pt x="1198473" y="1366206"/>
                </a:cubicBezTo>
                <a:lnTo>
                  <a:pt x="0" y="1363740"/>
                </a:lnTo>
                <a:lnTo>
                  <a:pt x="0" y="0"/>
                </a:lnTo>
                <a:close/>
              </a:path>
            </a:pathLst>
          </a:cu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7" name="Picture Placeholder 3"/>
          <p:cNvSpPr>
            <a:spLocks noGrp="1"/>
          </p:cNvSpPr>
          <p:nvPr>
            <p:ph type="pic" sz="quarter" idx="16"/>
          </p:nvPr>
        </p:nvSpPr>
        <p:spPr>
          <a:xfrm rot="641361">
            <a:off x="1425351" y="2095929"/>
            <a:ext cx="1805707" cy="1823532"/>
          </a:xfrm>
          <a:custGeom>
            <a:avLst/>
            <a:gdLst>
              <a:gd name="connsiteX0" fmla="*/ 0 w 1354082"/>
              <a:gd name="connsiteY0" fmla="*/ 0 h 1362713"/>
              <a:gd name="connsiteX1" fmla="*/ 1354082 w 1354082"/>
              <a:gd name="connsiteY1" fmla="*/ 0 h 1362713"/>
              <a:gd name="connsiteX2" fmla="*/ 1354082 w 1354082"/>
              <a:gd name="connsiteY2" fmla="*/ 1362713 h 1362713"/>
              <a:gd name="connsiteX3" fmla="*/ 0 w 1354082"/>
              <a:gd name="connsiteY3" fmla="*/ 1362713 h 1362713"/>
              <a:gd name="connsiteX4" fmla="*/ 0 w 1354082"/>
              <a:gd name="connsiteY4" fmla="*/ 0 h 1362713"/>
              <a:gd name="connsiteX0" fmla="*/ 0 w 1354082"/>
              <a:gd name="connsiteY0" fmla="*/ 0 h 1362713"/>
              <a:gd name="connsiteX1" fmla="*/ 971109 w 1354082"/>
              <a:gd name="connsiteY1" fmla="*/ 145 h 1362713"/>
              <a:gd name="connsiteX2" fmla="*/ 1354082 w 1354082"/>
              <a:gd name="connsiteY2" fmla="*/ 0 h 1362713"/>
              <a:gd name="connsiteX3" fmla="*/ 1354082 w 1354082"/>
              <a:gd name="connsiteY3" fmla="*/ 1362713 h 1362713"/>
              <a:gd name="connsiteX4" fmla="*/ 0 w 1354082"/>
              <a:gd name="connsiteY4" fmla="*/ 1362713 h 1362713"/>
              <a:gd name="connsiteX5" fmla="*/ 0 w 1354082"/>
              <a:gd name="connsiteY5" fmla="*/ 0 h 1362713"/>
              <a:gd name="connsiteX0" fmla="*/ 0 w 1356793"/>
              <a:gd name="connsiteY0" fmla="*/ 0 h 1362713"/>
              <a:gd name="connsiteX1" fmla="*/ 971109 w 1356793"/>
              <a:gd name="connsiteY1" fmla="*/ 145 h 1362713"/>
              <a:gd name="connsiteX2" fmla="*/ 1356793 w 1356793"/>
              <a:gd name="connsiteY2" fmla="*/ 921257 h 1362713"/>
              <a:gd name="connsiteX3" fmla="*/ 1354082 w 1356793"/>
              <a:gd name="connsiteY3" fmla="*/ 1362713 h 1362713"/>
              <a:gd name="connsiteX4" fmla="*/ 0 w 1356793"/>
              <a:gd name="connsiteY4" fmla="*/ 1362713 h 1362713"/>
              <a:gd name="connsiteX5" fmla="*/ 0 w 1356793"/>
              <a:gd name="connsiteY5" fmla="*/ 0 h 1362713"/>
              <a:gd name="connsiteX0" fmla="*/ 0 w 1356793"/>
              <a:gd name="connsiteY0" fmla="*/ 4936 h 1367649"/>
              <a:gd name="connsiteX1" fmla="*/ 980228 w 1356793"/>
              <a:gd name="connsiteY1" fmla="*/ 0 h 1367649"/>
              <a:gd name="connsiteX2" fmla="*/ 1356793 w 1356793"/>
              <a:gd name="connsiteY2" fmla="*/ 926193 h 1367649"/>
              <a:gd name="connsiteX3" fmla="*/ 1354082 w 1356793"/>
              <a:gd name="connsiteY3" fmla="*/ 1367649 h 1367649"/>
              <a:gd name="connsiteX4" fmla="*/ 0 w 1356793"/>
              <a:gd name="connsiteY4" fmla="*/ 1367649 h 1367649"/>
              <a:gd name="connsiteX5" fmla="*/ 0 w 1356793"/>
              <a:gd name="connsiteY5" fmla="*/ 4936 h 1367649"/>
              <a:gd name="connsiteX0" fmla="*/ 0 w 1354280"/>
              <a:gd name="connsiteY0" fmla="*/ 4936 h 1367649"/>
              <a:gd name="connsiteX1" fmla="*/ 980228 w 1354280"/>
              <a:gd name="connsiteY1" fmla="*/ 0 h 1367649"/>
              <a:gd name="connsiteX2" fmla="*/ 1353367 w 1354280"/>
              <a:gd name="connsiteY2" fmla="*/ 943636 h 1367649"/>
              <a:gd name="connsiteX3" fmla="*/ 1354082 w 1354280"/>
              <a:gd name="connsiteY3" fmla="*/ 1367649 h 1367649"/>
              <a:gd name="connsiteX4" fmla="*/ 0 w 1354280"/>
              <a:gd name="connsiteY4" fmla="*/ 1367649 h 1367649"/>
              <a:gd name="connsiteX5" fmla="*/ 0 w 1354280"/>
              <a:gd name="connsiteY5" fmla="*/ 4936 h 1367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4280" h="1367649">
                <a:moveTo>
                  <a:pt x="0" y="4936"/>
                </a:moveTo>
                <a:lnTo>
                  <a:pt x="980228" y="0"/>
                </a:lnTo>
                <a:lnTo>
                  <a:pt x="1353367" y="943636"/>
                </a:lnTo>
                <a:cubicBezTo>
                  <a:pt x="1352463" y="1090788"/>
                  <a:pt x="1354986" y="1220497"/>
                  <a:pt x="1354082" y="1367649"/>
                </a:cubicBezTo>
                <a:lnTo>
                  <a:pt x="0" y="1367649"/>
                </a:lnTo>
                <a:lnTo>
                  <a:pt x="0" y="4936"/>
                </a:lnTo>
                <a:close/>
              </a:path>
            </a:pathLst>
          </a:cu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F0948CA0-8624-4F85-8E70-D616670FDF5B}"/>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179711059"/>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New Portfolio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30" name="Picture Placeholder 3"/>
          <p:cNvSpPr>
            <a:spLocks noGrp="1"/>
          </p:cNvSpPr>
          <p:nvPr>
            <p:ph type="pic" sz="quarter" idx="10"/>
          </p:nvPr>
        </p:nvSpPr>
        <p:spPr>
          <a:xfrm>
            <a:off x="1050811" y="988909"/>
            <a:ext cx="4875301" cy="4887235"/>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4"/>
          </p:nvPr>
        </p:nvSpPr>
        <p:spPr>
          <a:xfrm>
            <a:off x="5997565" y="988909"/>
            <a:ext cx="6204428" cy="1539432"/>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5"/>
          </p:nvPr>
        </p:nvSpPr>
        <p:spPr>
          <a:xfrm>
            <a:off x="5997565" y="2597853"/>
            <a:ext cx="6204428" cy="1539432"/>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6"/>
          </p:nvPr>
        </p:nvSpPr>
        <p:spPr>
          <a:xfrm>
            <a:off x="5997565" y="4206798"/>
            <a:ext cx="1667407" cy="1669345"/>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4" name="Picture Placeholder 3"/>
          <p:cNvSpPr>
            <a:spLocks noGrp="1"/>
          </p:cNvSpPr>
          <p:nvPr>
            <p:ph type="pic" sz="quarter" idx="17"/>
          </p:nvPr>
        </p:nvSpPr>
        <p:spPr>
          <a:xfrm>
            <a:off x="7756410" y="4206798"/>
            <a:ext cx="1667407" cy="1669345"/>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6" name="Picture Placeholder 3"/>
          <p:cNvSpPr>
            <a:spLocks noGrp="1"/>
          </p:cNvSpPr>
          <p:nvPr>
            <p:ph type="pic" sz="quarter" idx="18"/>
          </p:nvPr>
        </p:nvSpPr>
        <p:spPr>
          <a:xfrm>
            <a:off x="9505261" y="4206798"/>
            <a:ext cx="2712139" cy="1669345"/>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8" name="Picture 17">
            <a:extLst>
              <a:ext uri="{FF2B5EF4-FFF2-40B4-BE49-F238E27FC236}">
                <a16:creationId xmlns:a16="http://schemas.microsoft.com/office/drawing/2014/main" id="{9E49417B-0BAB-499A-AEFA-DD27B31046D4}"/>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2525616837"/>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New Portfolio 6">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39" name="Picture Placeholder 3"/>
          <p:cNvSpPr>
            <a:spLocks noGrp="1"/>
          </p:cNvSpPr>
          <p:nvPr>
            <p:ph type="pic" sz="quarter" idx="10"/>
          </p:nvPr>
        </p:nvSpPr>
        <p:spPr>
          <a:xfrm>
            <a:off x="1271264" y="1019174"/>
            <a:ext cx="2566219" cy="459714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0" name="Picture Placeholder 3"/>
          <p:cNvSpPr>
            <a:spLocks noGrp="1"/>
          </p:cNvSpPr>
          <p:nvPr>
            <p:ph type="pic" sz="quarter" idx="14"/>
          </p:nvPr>
        </p:nvSpPr>
        <p:spPr>
          <a:xfrm>
            <a:off x="3945938" y="-19987"/>
            <a:ext cx="2200029" cy="391631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1" name="Picture Placeholder 3"/>
          <p:cNvSpPr>
            <a:spLocks noGrp="1"/>
          </p:cNvSpPr>
          <p:nvPr>
            <p:ph type="pic" sz="quarter" idx="15"/>
          </p:nvPr>
        </p:nvSpPr>
        <p:spPr>
          <a:xfrm>
            <a:off x="3945937" y="3997379"/>
            <a:ext cx="6547177" cy="1618936"/>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2" name="Picture Placeholder 3"/>
          <p:cNvSpPr>
            <a:spLocks noGrp="1"/>
          </p:cNvSpPr>
          <p:nvPr>
            <p:ph type="pic" sz="quarter" idx="16"/>
          </p:nvPr>
        </p:nvSpPr>
        <p:spPr>
          <a:xfrm>
            <a:off x="6244429" y="1828800"/>
            <a:ext cx="2070115" cy="206753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3" name="Picture Placeholder 3"/>
          <p:cNvSpPr>
            <a:spLocks noGrp="1"/>
          </p:cNvSpPr>
          <p:nvPr>
            <p:ph type="pic" sz="quarter" idx="17"/>
          </p:nvPr>
        </p:nvSpPr>
        <p:spPr>
          <a:xfrm>
            <a:off x="6244429" y="-19986"/>
            <a:ext cx="2070115" cy="1757733"/>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4" name="Picture Placeholder 3"/>
          <p:cNvSpPr>
            <a:spLocks noGrp="1"/>
          </p:cNvSpPr>
          <p:nvPr>
            <p:ph type="pic" sz="quarter" idx="18"/>
          </p:nvPr>
        </p:nvSpPr>
        <p:spPr>
          <a:xfrm>
            <a:off x="8413007" y="1828800"/>
            <a:ext cx="2070115" cy="206753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8" name="Picture 17">
            <a:extLst>
              <a:ext uri="{FF2B5EF4-FFF2-40B4-BE49-F238E27FC236}">
                <a16:creationId xmlns:a16="http://schemas.microsoft.com/office/drawing/2014/main" id="{6F3126CC-6422-49D4-8CA5-FEC53C50680F}"/>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76320359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Small Im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797051" y="3930649"/>
            <a:ext cx="1797051" cy="179705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pic>
        <p:nvPicPr>
          <p:cNvPr id="13" name="Picture 12">
            <a:extLst>
              <a:ext uri="{FF2B5EF4-FFF2-40B4-BE49-F238E27FC236}">
                <a16:creationId xmlns:a16="http://schemas.microsoft.com/office/drawing/2014/main" id="{AA1B513A-0324-4225-9A11-D385B54DB53D}"/>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290161593"/>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New Portfolio 7">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39" name="Picture Placeholder 3"/>
          <p:cNvSpPr>
            <a:spLocks noGrp="1"/>
          </p:cNvSpPr>
          <p:nvPr>
            <p:ph type="pic" sz="quarter" idx="10"/>
          </p:nvPr>
        </p:nvSpPr>
        <p:spPr>
          <a:xfrm>
            <a:off x="4064795" y="1143795"/>
            <a:ext cx="8147192" cy="456565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43C56F2F-9E20-4344-BE70-385F2E0A8541}"/>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4207829825"/>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_New Portfolio 7">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39" name="Picture Placeholder 3"/>
          <p:cNvSpPr>
            <a:spLocks noGrp="1"/>
          </p:cNvSpPr>
          <p:nvPr>
            <p:ph type="pic" sz="quarter" idx="10"/>
          </p:nvPr>
        </p:nvSpPr>
        <p:spPr>
          <a:xfrm>
            <a:off x="948220" y="789481"/>
            <a:ext cx="4788017" cy="2678243"/>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4"/>
          </p:nvPr>
        </p:nvSpPr>
        <p:spPr>
          <a:xfrm>
            <a:off x="5808517" y="789481"/>
            <a:ext cx="2682217" cy="2678243"/>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5"/>
          </p:nvPr>
        </p:nvSpPr>
        <p:spPr>
          <a:xfrm>
            <a:off x="8559958" y="789481"/>
            <a:ext cx="2682217" cy="2678243"/>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6"/>
          </p:nvPr>
        </p:nvSpPr>
        <p:spPr>
          <a:xfrm>
            <a:off x="948219" y="3537866"/>
            <a:ext cx="10290899" cy="254814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B552CAAE-9FD9-4EFE-BB8E-987FC85BEDD5}"/>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2801783208"/>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New Portfolio 9">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39" name="Picture Placeholder 3"/>
          <p:cNvSpPr>
            <a:spLocks noGrp="1"/>
          </p:cNvSpPr>
          <p:nvPr>
            <p:ph type="pic" sz="quarter" idx="10"/>
          </p:nvPr>
        </p:nvSpPr>
        <p:spPr>
          <a:xfrm>
            <a:off x="3537846" y="808523"/>
            <a:ext cx="2551737" cy="255285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4"/>
          </p:nvPr>
        </p:nvSpPr>
        <p:spPr>
          <a:xfrm>
            <a:off x="989444" y="3366092"/>
            <a:ext cx="2551737" cy="255285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5"/>
          </p:nvPr>
        </p:nvSpPr>
        <p:spPr>
          <a:xfrm>
            <a:off x="8643818" y="808523"/>
            <a:ext cx="2551737" cy="255285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4" name="Picture Placeholder 3"/>
          <p:cNvSpPr>
            <a:spLocks noGrp="1"/>
          </p:cNvSpPr>
          <p:nvPr>
            <p:ph type="pic" sz="quarter" idx="16"/>
          </p:nvPr>
        </p:nvSpPr>
        <p:spPr>
          <a:xfrm>
            <a:off x="6095416" y="3366092"/>
            <a:ext cx="2551737" cy="255285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E3F6B60E-93B4-4902-96D4-53B3FE392E0E}"/>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421642312"/>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New Portfolio 10">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32" name="Picture Placeholder 3"/>
          <p:cNvSpPr>
            <a:spLocks noGrp="1"/>
          </p:cNvSpPr>
          <p:nvPr>
            <p:ph type="pic" sz="quarter" idx="14"/>
          </p:nvPr>
        </p:nvSpPr>
        <p:spPr>
          <a:xfrm>
            <a:off x="1039991" y="798340"/>
            <a:ext cx="3341796" cy="334510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4440918" y="798340"/>
            <a:ext cx="3341796" cy="334510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7841845" y="798340"/>
            <a:ext cx="3341796" cy="334510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id="{80C440C2-169D-4348-8E5E-C03BFF122CD2}"/>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2434837897"/>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1" y="4589465"/>
            <a:ext cx="10515600" cy="1500187"/>
          </a:xfrm>
        </p:spPr>
        <p:txBody>
          <a:bodyPr/>
          <a:lstStyle>
            <a:lvl1pPr marL="0" indent="0">
              <a:buNone/>
              <a:defRPr sz="2160">
                <a:solidFill>
                  <a:schemeClr val="tx1">
                    <a:tint val="75000"/>
                  </a:schemeClr>
                </a:solidFill>
              </a:defRPr>
            </a:lvl1pPr>
            <a:lvl2pPr marL="411470" indent="0">
              <a:buNone/>
              <a:defRPr sz="1800">
                <a:solidFill>
                  <a:schemeClr val="tx1">
                    <a:tint val="75000"/>
                  </a:schemeClr>
                </a:solidFill>
              </a:defRPr>
            </a:lvl2pPr>
            <a:lvl3pPr marL="822939" indent="0">
              <a:buNone/>
              <a:defRPr sz="1620">
                <a:solidFill>
                  <a:schemeClr val="tx1">
                    <a:tint val="75000"/>
                  </a:schemeClr>
                </a:solidFill>
              </a:defRPr>
            </a:lvl3pPr>
            <a:lvl4pPr marL="1234409" indent="0">
              <a:buNone/>
              <a:defRPr sz="1440">
                <a:solidFill>
                  <a:schemeClr val="tx1">
                    <a:tint val="75000"/>
                  </a:schemeClr>
                </a:solidFill>
              </a:defRPr>
            </a:lvl4pPr>
            <a:lvl5pPr marL="1645879" indent="0">
              <a:buNone/>
              <a:defRPr sz="1440">
                <a:solidFill>
                  <a:schemeClr val="tx1">
                    <a:tint val="75000"/>
                  </a:schemeClr>
                </a:solidFill>
              </a:defRPr>
            </a:lvl5pPr>
            <a:lvl6pPr marL="2057349" indent="0">
              <a:buNone/>
              <a:defRPr sz="1440">
                <a:solidFill>
                  <a:schemeClr val="tx1">
                    <a:tint val="75000"/>
                  </a:schemeClr>
                </a:solidFill>
              </a:defRPr>
            </a:lvl6pPr>
            <a:lvl7pPr marL="2468818" indent="0">
              <a:buNone/>
              <a:defRPr sz="1440">
                <a:solidFill>
                  <a:schemeClr val="tx1">
                    <a:tint val="75000"/>
                  </a:schemeClr>
                </a:solidFill>
              </a:defRPr>
            </a:lvl7pPr>
            <a:lvl8pPr marL="2880288" indent="0">
              <a:buNone/>
              <a:defRPr sz="1440">
                <a:solidFill>
                  <a:schemeClr val="tx1">
                    <a:tint val="75000"/>
                  </a:schemeClr>
                </a:solidFill>
              </a:defRPr>
            </a:lvl8pPr>
            <a:lvl9pPr marL="3291758" indent="0">
              <a:buNone/>
              <a:defRPr sz="144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9" y="0"/>
            <a:ext cx="12178325" cy="685800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3837" y="6421785"/>
            <a:ext cx="2342959" cy="561547"/>
          </a:xfrm>
          <a:prstGeom prst="rect">
            <a:avLst/>
          </a:prstGeom>
        </p:spPr>
      </p:pic>
      <p:sp>
        <p:nvSpPr>
          <p:cNvPr id="10" name="Text Placeholder 9"/>
          <p:cNvSpPr>
            <a:spLocks noGrp="1"/>
          </p:cNvSpPr>
          <p:nvPr>
            <p:ph type="body" sz="quarter" idx="10" hasCustomPrompt="1"/>
          </p:nvPr>
        </p:nvSpPr>
        <p:spPr>
          <a:xfrm>
            <a:off x="1238251" y="89537"/>
            <a:ext cx="4597400" cy="575311"/>
          </a:xfrm>
        </p:spPr>
        <p:txBody>
          <a:bodyPr/>
          <a:lstStyle>
            <a:lvl1pPr marL="0" indent="0">
              <a:buNone/>
              <a:defRPr b="1" baseline="0">
                <a:solidFill>
                  <a:srgbClr val="F39020"/>
                </a:solidFill>
                <a:latin typeface="Century Gothic" panose="020B0502020202020204" pitchFamily="34" charset="0"/>
              </a:defRPr>
            </a:lvl1pPr>
          </a:lstStyle>
          <a:p>
            <a:pPr lvl="0"/>
            <a:r>
              <a:rPr lang="vi-VN" b="1" dirty="0"/>
              <a:t>TITLE HERE</a:t>
            </a:r>
            <a:endParaRPr lang="en-US" dirty="0"/>
          </a:p>
        </p:txBody>
      </p:sp>
    </p:spTree>
    <p:extLst>
      <p:ext uri="{BB962C8B-B14F-4D97-AF65-F5344CB8AC3E}">
        <p14:creationId xmlns:p14="http://schemas.microsoft.com/office/powerpoint/2010/main" val="2424388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small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5" name="Picture Placeholder 3"/>
          <p:cNvSpPr>
            <a:spLocks noGrp="1"/>
          </p:cNvSpPr>
          <p:nvPr>
            <p:ph type="pic" sz="quarter" idx="10"/>
          </p:nvPr>
        </p:nvSpPr>
        <p:spPr>
          <a:xfrm>
            <a:off x="2090057" y="2816213"/>
            <a:ext cx="7863840" cy="1886912"/>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56CB9AC1-FAE0-47EC-9D9D-9D839CB9330F}"/>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166943133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ll Image without footer">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 y="0"/>
            <a:ext cx="3860359" cy="685800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Tree>
    <p:extLst>
      <p:ext uri="{BB962C8B-B14F-4D97-AF65-F5344CB8AC3E}">
        <p14:creationId xmlns:p14="http://schemas.microsoft.com/office/powerpoint/2010/main" val="218962736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Mocup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5" name="Picture Placeholder 3"/>
          <p:cNvSpPr>
            <a:spLocks noGrp="1"/>
          </p:cNvSpPr>
          <p:nvPr>
            <p:ph type="pic" sz="quarter" idx="10"/>
          </p:nvPr>
        </p:nvSpPr>
        <p:spPr>
          <a:xfrm>
            <a:off x="2346877" y="836713"/>
            <a:ext cx="7493539" cy="3811716"/>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9D066BEC-D051-406D-A104-EA16B33785D3}"/>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12840311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Small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44416" y="6480129"/>
            <a:ext cx="514955"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5" name="Picture Placeholder 3"/>
          <p:cNvSpPr>
            <a:spLocks noGrp="1"/>
          </p:cNvSpPr>
          <p:nvPr>
            <p:ph type="pic" sz="quarter" idx="10"/>
          </p:nvPr>
        </p:nvSpPr>
        <p:spPr>
          <a:xfrm>
            <a:off x="5080000" y="2432052"/>
            <a:ext cx="1599848" cy="903288"/>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4"/>
          </p:nvPr>
        </p:nvSpPr>
        <p:spPr>
          <a:xfrm>
            <a:off x="7176756" y="2432052"/>
            <a:ext cx="1599848" cy="903288"/>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5"/>
          </p:nvPr>
        </p:nvSpPr>
        <p:spPr>
          <a:xfrm>
            <a:off x="9280211" y="2432052"/>
            <a:ext cx="1599848" cy="903288"/>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E2F9C190-5752-4EBD-AFAE-CBF356EBECF1}"/>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280514063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cup Img">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5" name="Picture Placeholder 3"/>
          <p:cNvSpPr>
            <a:spLocks noGrp="1"/>
          </p:cNvSpPr>
          <p:nvPr>
            <p:ph type="pic" sz="quarter" idx="10"/>
          </p:nvPr>
        </p:nvSpPr>
        <p:spPr>
          <a:xfrm>
            <a:off x="1640468" y="1119265"/>
            <a:ext cx="3434541" cy="4969048"/>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3AD11A05-EC24-434B-9FE6-6185A5ECDF60}"/>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25399315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ple Img Mockup">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5" name="Picture Placeholder 3"/>
          <p:cNvSpPr>
            <a:spLocks noGrp="1"/>
          </p:cNvSpPr>
          <p:nvPr>
            <p:ph type="pic" sz="quarter" idx="10"/>
          </p:nvPr>
        </p:nvSpPr>
        <p:spPr>
          <a:xfrm>
            <a:off x="3525823" y="2667001"/>
            <a:ext cx="2201877" cy="219710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3525823" y="881857"/>
            <a:ext cx="1323181" cy="178368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1E08EB37-12A2-4073-B00B-1FA8CE8A8CBF}"/>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78383741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Mockup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7" name="Picture Placeholder 3"/>
          <p:cNvSpPr>
            <a:spLocks noGrp="1"/>
          </p:cNvSpPr>
          <p:nvPr>
            <p:ph type="pic" sz="quarter" idx="14"/>
          </p:nvPr>
        </p:nvSpPr>
        <p:spPr>
          <a:xfrm>
            <a:off x="4048684" y="932724"/>
            <a:ext cx="5140560" cy="3477235"/>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09F9338D-AACD-498F-AE24-824AF4CF6F19}"/>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417281210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uple Mockup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2518347" y="1577380"/>
            <a:ext cx="7175292" cy="172169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44416" y="6480129"/>
            <a:ext cx="514955"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7" name="Picture Placeholder 3"/>
          <p:cNvSpPr>
            <a:spLocks noGrp="1"/>
          </p:cNvSpPr>
          <p:nvPr>
            <p:ph type="pic" sz="quarter" idx="14"/>
          </p:nvPr>
        </p:nvSpPr>
        <p:spPr>
          <a:xfrm>
            <a:off x="7035384" y="2348458"/>
            <a:ext cx="3265581" cy="2468383"/>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4C2B567B-FCB9-4A13-A818-600F52BEA800}"/>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73591378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with all footer">
    <p:spTree>
      <p:nvGrpSpPr>
        <p:cNvPr id="1" name=""/>
        <p:cNvGrpSpPr/>
        <p:nvPr/>
      </p:nvGrpSpPr>
      <p:grpSpPr>
        <a:xfrm>
          <a:off x="0" y="0"/>
          <a:ext cx="0" cy="0"/>
          <a:chOff x="0" y="0"/>
          <a:chExt cx="0" cy="0"/>
        </a:xfrm>
      </p:grpSpPr>
      <p:sp>
        <p:nvSpPr>
          <p:cNvPr id="17" name="Rectangle 17">
            <a:extLst>
              <a:ext uri="{FF2B5EF4-FFF2-40B4-BE49-F238E27FC236}">
                <a16:creationId xmlns:a16="http://schemas.microsoft.com/office/drawing/2014/main" id="{2D95BA69-F294-489A-A5E3-9EB17BCBAA5E}"/>
              </a:ext>
            </a:extLst>
          </p:cNvPr>
          <p:cNvSpPr>
            <a:spLocks/>
          </p:cNvSpPr>
          <p:nvPr userDrawn="1"/>
        </p:nvSpPr>
        <p:spPr bwMode="auto">
          <a:xfrm rot="10800000" flipH="1">
            <a:off x="2" y="6459368"/>
            <a:ext cx="12196781" cy="396837"/>
          </a:xfrm>
          <a:prstGeom prst="rect">
            <a:avLst/>
          </a:prstGeom>
          <a:solidFill>
            <a:srgbClr val="D2D2D2">
              <a:alpha val="89804"/>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44416" y="6480129"/>
            <a:ext cx="514955"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pic>
        <p:nvPicPr>
          <p:cNvPr id="5" name="Picture 4">
            <a:extLst>
              <a:ext uri="{FF2B5EF4-FFF2-40B4-BE49-F238E27FC236}">
                <a16:creationId xmlns:a16="http://schemas.microsoft.com/office/drawing/2014/main" id="{B88FD837-285F-4C90-93D8-05BC0398E2E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3362" y="6356656"/>
            <a:ext cx="1981903" cy="628532"/>
          </a:xfrm>
          <a:prstGeom prst="rect">
            <a:avLst/>
          </a:prstGeom>
        </p:spPr>
      </p:pic>
    </p:spTree>
    <p:extLst>
      <p:ext uri="{BB962C8B-B14F-4D97-AF65-F5344CB8AC3E}">
        <p14:creationId xmlns:p14="http://schemas.microsoft.com/office/powerpoint/2010/main" val="322013480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Mockup 3">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4447083" y="762406"/>
            <a:ext cx="4477061" cy="3684676"/>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44416" y="6480129"/>
            <a:ext cx="514955"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pic>
        <p:nvPicPr>
          <p:cNvPr id="13" name="Picture 12">
            <a:extLst>
              <a:ext uri="{FF2B5EF4-FFF2-40B4-BE49-F238E27FC236}">
                <a16:creationId xmlns:a16="http://schemas.microsoft.com/office/drawing/2014/main" id="{4883257F-E28D-4923-AC4F-1456B0358699}"/>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94811733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Couple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2861027" y="1352551"/>
            <a:ext cx="2615380" cy="1475593"/>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7" name="Picture Placeholder 3"/>
          <p:cNvSpPr>
            <a:spLocks noGrp="1"/>
          </p:cNvSpPr>
          <p:nvPr>
            <p:ph type="pic" sz="quarter" idx="14"/>
          </p:nvPr>
        </p:nvSpPr>
        <p:spPr>
          <a:xfrm>
            <a:off x="3246439" y="2252467"/>
            <a:ext cx="1780264" cy="1495075"/>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88DBAF59-F1C8-4FF2-8429-22BD955F3B85}"/>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19946270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ide Img Bi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338709" y="2194259"/>
            <a:ext cx="9555391" cy="229279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pic>
        <p:nvPicPr>
          <p:cNvPr id="13" name="Picture 12">
            <a:extLst>
              <a:ext uri="{FF2B5EF4-FFF2-40B4-BE49-F238E27FC236}">
                <a16:creationId xmlns:a16="http://schemas.microsoft.com/office/drawing/2014/main" id="{DC07F127-35EF-49AA-A384-505D7F49F31D}"/>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16434576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Img 3">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2479232" y="1206500"/>
            <a:ext cx="2647405" cy="2640976"/>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pic>
        <p:nvPicPr>
          <p:cNvPr id="14" name="Picture 13">
            <a:extLst>
              <a:ext uri="{FF2B5EF4-FFF2-40B4-BE49-F238E27FC236}">
                <a16:creationId xmlns:a16="http://schemas.microsoft.com/office/drawing/2014/main" id="{D8FC3F2F-3144-4B0A-B102-530AF8106A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3362" y="6356656"/>
            <a:ext cx="1981903" cy="628532"/>
          </a:xfrm>
          <a:prstGeom prst="rect">
            <a:avLst/>
          </a:prstGeom>
        </p:spPr>
      </p:pic>
    </p:spTree>
    <p:extLst>
      <p:ext uri="{BB962C8B-B14F-4D97-AF65-F5344CB8AC3E}">
        <p14:creationId xmlns:p14="http://schemas.microsoft.com/office/powerpoint/2010/main" val="323041001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Small Middle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4419600" y="1955800"/>
            <a:ext cx="2159000" cy="215375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pic>
        <p:nvPicPr>
          <p:cNvPr id="13" name="Picture 12">
            <a:extLst>
              <a:ext uri="{FF2B5EF4-FFF2-40B4-BE49-F238E27FC236}">
                <a16:creationId xmlns:a16="http://schemas.microsoft.com/office/drawing/2014/main" id="{F4EED913-3F85-438A-8464-B1B9E091BEAA}"/>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162636475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949450" y="2457803"/>
            <a:ext cx="1924844" cy="3421944"/>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26" name="Picture Placeholder 3"/>
          <p:cNvSpPr>
            <a:spLocks noGrp="1"/>
          </p:cNvSpPr>
          <p:nvPr>
            <p:ph type="pic" sz="quarter" idx="14"/>
          </p:nvPr>
        </p:nvSpPr>
        <p:spPr>
          <a:xfrm>
            <a:off x="4155153" y="2457803"/>
            <a:ext cx="1924844" cy="3421944"/>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6377425" y="2457803"/>
            <a:ext cx="1924844" cy="3421944"/>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8583127" y="2457803"/>
            <a:ext cx="1924844" cy="3421944"/>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a:extLst>
              <a:ext uri="{FF2B5EF4-FFF2-40B4-BE49-F238E27FC236}">
                <a16:creationId xmlns:a16="http://schemas.microsoft.com/office/drawing/2014/main" id="{29940954-1370-4340-8AC9-D339733CFBBF}"/>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423227087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26" name="Picture Placeholder 3"/>
          <p:cNvSpPr>
            <a:spLocks noGrp="1"/>
          </p:cNvSpPr>
          <p:nvPr>
            <p:ph type="pic" sz="quarter" idx="14"/>
          </p:nvPr>
        </p:nvSpPr>
        <p:spPr>
          <a:xfrm>
            <a:off x="1517209" y="2493402"/>
            <a:ext cx="2913945" cy="164121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5"/>
          </p:nvPr>
        </p:nvSpPr>
        <p:spPr>
          <a:xfrm>
            <a:off x="6187776" y="2493402"/>
            <a:ext cx="2913945" cy="164121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6"/>
          </p:nvPr>
        </p:nvSpPr>
        <p:spPr>
          <a:xfrm>
            <a:off x="3098801" y="4337076"/>
            <a:ext cx="2913945" cy="164121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7"/>
          </p:nvPr>
        </p:nvSpPr>
        <p:spPr>
          <a:xfrm>
            <a:off x="7763302" y="4337076"/>
            <a:ext cx="2913945" cy="164121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85EB8651-E37E-4C5D-B7A2-AC46FA5DB3D8}"/>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5483634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26" name="Picture Placeholder 3"/>
          <p:cNvSpPr>
            <a:spLocks noGrp="1"/>
          </p:cNvSpPr>
          <p:nvPr>
            <p:ph type="pic" sz="quarter" idx="14"/>
          </p:nvPr>
        </p:nvSpPr>
        <p:spPr>
          <a:xfrm>
            <a:off x="5556251" y="1854553"/>
            <a:ext cx="2267744" cy="4031544"/>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CC44A2F9-1A64-4884-BEC1-63A71C290C25}"/>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10333099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ocial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26" name="Picture Placeholder 3"/>
          <p:cNvSpPr>
            <a:spLocks noGrp="1"/>
          </p:cNvSpPr>
          <p:nvPr>
            <p:ph type="pic" sz="quarter" idx="14"/>
          </p:nvPr>
        </p:nvSpPr>
        <p:spPr>
          <a:xfrm>
            <a:off x="2912269" y="2964656"/>
            <a:ext cx="7620519" cy="1847976"/>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CACE3B71-1E6F-41D0-8FCC-5ACDC75B9470}"/>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45003070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ward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7" name="Picture Placeholder 3"/>
          <p:cNvSpPr>
            <a:spLocks noGrp="1"/>
          </p:cNvSpPr>
          <p:nvPr>
            <p:ph type="pic" sz="quarter" idx="14"/>
          </p:nvPr>
        </p:nvSpPr>
        <p:spPr>
          <a:xfrm>
            <a:off x="1211605" y="2731741"/>
            <a:ext cx="1139979" cy="2370085"/>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5"/>
          </p:nvPr>
        </p:nvSpPr>
        <p:spPr>
          <a:xfrm>
            <a:off x="4695035" y="2988416"/>
            <a:ext cx="1139979" cy="2370085"/>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6"/>
          </p:nvPr>
        </p:nvSpPr>
        <p:spPr>
          <a:xfrm>
            <a:off x="8068460" y="3437595"/>
            <a:ext cx="1139979" cy="2370085"/>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id="{0E7C4069-854A-426D-9877-5BC3FCDC3773}"/>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75686409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Image without footer">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0" name="Footer Placeholder 3"/>
          <p:cNvSpPr>
            <a:spLocks noGrp="1"/>
          </p:cNvSpPr>
          <p:nvPr>
            <p:ph type="ftr" sz="quarter" idx="3"/>
          </p:nvPr>
        </p:nvSpPr>
        <p:spPr>
          <a:xfrm>
            <a:off x="3604507" y="6508464"/>
            <a:ext cx="4987771" cy="259032"/>
          </a:xfrm>
          <a:prstGeom prst="rect">
            <a:avLst/>
          </a:prstGeom>
        </p:spPr>
        <p:txBody>
          <a:bodyPr vert="horz" lIns="91440" tIns="45720" rIns="91440" bIns="45720" rtlCol="0" anchor="ctr"/>
          <a:lstStyle>
            <a:lvl1pPr algn="ctr">
              <a:defRPr sz="1067"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Tree>
    <p:extLst>
      <p:ext uri="{BB962C8B-B14F-4D97-AF65-F5344CB8AC3E}">
        <p14:creationId xmlns:p14="http://schemas.microsoft.com/office/powerpoint/2010/main" val="2622682399"/>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Award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7" name="Picture Placeholder 3"/>
          <p:cNvSpPr>
            <a:spLocks noGrp="1"/>
          </p:cNvSpPr>
          <p:nvPr>
            <p:ph type="pic" sz="quarter" idx="14"/>
          </p:nvPr>
        </p:nvSpPr>
        <p:spPr>
          <a:xfrm>
            <a:off x="1351311" y="2019300"/>
            <a:ext cx="9498904" cy="231140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30C6490D-8EE5-4EC5-B557-0BDEC84E99DF}"/>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93482875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ight 2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7" name="Picture Placeholder 3"/>
          <p:cNvSpPr>
            <a:spLocks noGrp="1"/>
          </p:cNvSpPr>
          <p:nvPr>
            <p:ph type="pic" sz="quarter" idx="14"/>
          </p:nvPr>
        </p:nvSpPr>
        <p:spPr>
          <a:xfrm>
            <a:off x="5185171" y="2111773"/>
            <a:ext cx="3502131" cy="263436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8691869" y="2111773"/>
            <a:ext cx="3502131" cy="263436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38F829F7-0387-4ED5-A13D-1C700E70B8ED}"/>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48028587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alf BG &amp; Man Img">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6" name="Picture Placeholder 3"/>
          <p:cNvSpPr>
            <a:spLocks noGrp="1"/>
          </p:cNvSpPr>
          <p:nvPr>
            <p:ph type="pic" sz="quarter" idx="15"/>
          </p:nvPr>
        </p:nvSpPr>
        <p:spPr>
          <a:xfrm>
            <a:off x="-9992" y="2452789"/>
            <a:ext cx="12201992" cy="290369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6"/>
          </p:nvPr>
        </p:nvSpPr>
        <p:spPr>
          <a:xfrm>
            <a:off x="4557009" y="629587"/>
            <a:ext cx="3075161" cy="4726899"/>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EA1E2D2B-AE16-4776-A9AB-ECCAB9287842}"/>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21753988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eneric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6" name="Picture Placeholder 3"/>
          <p:cNvSpPr>
            <a:spLocks noGrp="1"/>
          </p:cNvSpPr>
          <p:nvPr>
            <p:ph type="pic" sz="quarter" idx="15"/>
          </p:nvPr>
        </p:nvSpPr>
        <p:spPr>
          <a:xfrm>
            <a:off x="3640089" y="3012961"/>
            <a:ext cx="4904391" cy="275838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516ACFFB-B289-4F9C-8E3A-32C7F7C46769}"/>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410690524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ector Group Mockup">
    <p:spTree>
      <p:nvGrpSpPr>
        <p:cNvPr id="1" name=""/>
        <p:cNvGrpSpPr/>
        <p:nvPr/>
      </p:nvGrpSpPr>
      <p:grpSpPr>
        <a:xfrm>
          <a:off x="0" y="0"/>
          <a:ext cx="0" cy="0"/>
          <a:chOff x="0" y="0"/>
          <a:chExt cx="0" cy="0"/>
        </a:xfrm>
      </p:grpSpPr>
      <p:sp>
        <p:nvSpPr>
          <p:cNvPr id="16" name="Picture Placeholder 3"/>
          <p:cNvSpPr>
            <a:spLocks noGrp="1"/>
          </p:cNvSpPr>
          <p:nvPr>
            <p:ph type="pic" sz="quarter" idx="15"/>
          </p:nvPr>
        </p:nvSpPr>
        <p:spPr>
          <a:xfrm>
            <a:off x="3781706" y="3631367"/>
            <a:ext cx="3995719" cy="2250268"/>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4" name="Picture Placeholder 3"/>
          <p:cNvSpPr>
            <a:spLocks noGrp="1"/>
          </p:cNvSpPr>
          <p:nvPr>
            <p:ph type="pic" sz="quarter" idx="16"/>
          </p:nvPr>
        </p:nvSpPr>
        <p:spPr>
          <a:xfrm>
            <a:off x="2188670" y="5658437"/>
            <a:ext cx="2480465" cy="118784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5" name="Picture Placeholder 3"/>
          <p:cNvSpPr>
            <a:spLocks noGrp="1"/>
          </p:cNvSpPr>
          <p:nvPr>
            <p:ph type="pic" sz="quarter" idx="17"/>
          </p:nvPr>
        </p:nvSpPr>
        <p:spPr>
          <a:xfrm>
            <a:off x="7670887" y="5528507"/>
            <a:ext cx="1835207" cy="1342099"/>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6" name="Picture Placeholder 3"/>
          <p:cNvSpPr>
            <a:spLocks noGrp="1"/>
          </p:cNvSpPr>
          <p:nvPr>
            <p:ph type="pic" sz="quarter" idx="18"/>
          </p:nvPr>
        </p:nvSpPr>
        <p:spPr>
          <a:xfrm>
            <a:off x="6841388" y="5959255"/>
            <a:ext cx="794656" cy="902184"/>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2809590299"/>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eneric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6" name="Picture Placeholder 3"/>
          <p:cNvSpPr>
            <a:spLocks noGrp="1"/>
          </p:cNvSpPr>
          <p:nvPr>
            <p:ph type="pic" sz="quarter" idx="15"/>
          </p:nvPr>
        </p:nvSpPr>
        <p:spPr>
          <a:xfrm>
            <a:off x="713946" y="2295573"/>
            <a:ext cx="3723503" cy="3570839"/>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11D47A13-8033-4192-981D-469E56683B73}"/>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839491271"/>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eneric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6" name="Picture Placeholder 3"/>
          <p:cNvSpPr>
            <a:spLocks noGrp="1"/>
          </p:cNvSpPr>
          <p:nvPr>
            <p:ph type="pic" sz="quarter" idx="15"/>
          </p:nvPr>
        </p:nvSpPr>
        <p:spPr>
          <a:xfrm>
            <a:off x="2" y="1826310"/>
            <a:ext cx="12196780" cy="462940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89E57289-8953-4BD2-B0A6-176A7D2BEC50}"/>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147614656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6" name="Picture Placeholder 3"/>
          <p:cNvSpPr>
            <a:spLocks noGrp="1"/>
          </p:cNvSpPr>
          <p:nvPr>
            <p:ph type="pic" sz="quarter" idx="15"/>
          </p:nvPr>
        </p:nvSpPr>
        <p:spPr>
          <a:xfrm>
            <a:off x="3861744" y="4551680"/>
            <a:ext cx="1624657" cy="162560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60DA55F8-FDEF-40DC-AAE4-59AFCE27EFA1}"/>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229574735"/>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6" name="Picture Placeholder 3"/>
          <p:cNvSpPr>
            <a:spLocks noGrp="1"/>
          </p:cNvSpPr>
          <p:nvPr>
            <p:ph type="pic" sz="quarter" idx="15"/>
          </p:nvPr>
        </p:nvSpPr>
        <p:spPr>
          <a:xfrm>
            <a:off x="5302250" y="2243727"/>
            <a:ext cx="1602597" cy="160352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B510AE7E-D171-482E-AE18-9B53381FFD7B}"/>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405830179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5" name="Picture Placeholder 3"/>
          <p:cNvSpPr>
            <a:spLocks noGrp="1"/>
          </p:cNvSpPr>
          <p:nvPr>
            <p:ph type="pic" sz="quarter" idx="15"/>
          </p:nvPr>
        </p:nvSpPr>
        <p:spPr>
          <a:xfrm>
            <a:off x="6440169" y="2474020"/>
            <a:ext cx="1836844" cy="1837909"/>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E9886FE4-2330-447B-834B-AFA713EE7167}"/>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4951980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Image with all footer">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89804"/>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3" name="Picture Placeholder 3"/>
          <p:cNvSpPr>
            <a:spLocks noGrp="1"/>
          </p:cNvSpPr>
          <p:nvPr>
            <p:ph type="pic" sz="quarter" idx="10"/>
          </p:nvPr>
        </p:nvSpPr>
        <p:spPr>
          <a:xfrm>
            <a:off x="37540" y="16276"/>
            <a:ext cx="12192000" cy="6458745"/>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id="{C12A642F-ACBB-4581-9D2A-19E63ADF479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3362" y="6356656"/>
            <a:ext cx="1981903" cy="628532"/>
          </a:xfrm>
          <a:prstGeom prst="rect">
            <a:avLst/>
          </a:prstGeom>
        </p:spPr>
      </p:pic>
    </p:spTree>
    <p:extLst>
      <p:ext uri="{BB962C8B-B14F-4D97-AF65-F5344CB8AC3E}">
        <p14:creationId xmlns:p14="http://schemas.microsoft.com/office/powerpoint/2010/main" val="2696482608"/>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line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5" name="Picture Placeholder 3"/>
          <p:cNvSpPr>
            <a:spLocks noGrp="1"/>
          </p:cNvSpPr>
          <p:nvPr>
            <p:ph type="pic" sz="quarter" idx="15"/>
          </p:nvPr>
        </p:nvSpPr>
        <p:spPr>
          <a:xfrm>
            <a:off x="5329343" y="3598394"/>
            <a:ext cx="1552365" cy="1553265"/>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53013367-BC3E-4B8D-B118-4A2F0A069DA4}"/>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1985722576"/>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fographic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5" name="Picture Placeholder 3"/>
          <p:cNvSpPr>
            <a:spLocks noGrp="1"/>
          </p:cNvSpPr>
          <p:nvPr>
            <p:ph type="pic" sz="quarter" idx="15"/>
          </p:nvPr>
        </p:nvSpPr>
        <p:spPr>
          <a:xfrm>
            <a:off x="0" y="3427752"/>
            <a:ext cx="12192000" cy="302808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EB7CFC6B-BBBB-46A9-8312-3169CE022D0B}"/>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128464996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ew Mockup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3" name="Picture Placeholder 3"/>
          <p:cNvSpPr>
            <a:spLocks noGrp="1"/>
          </p:cNvSpPr>
          <p:nvPr>
            <p:ph type="pic" sz="quarter" idx="10"/>
          </p:nvPr>
        </p:nvSpPr>
        <p:spPr>
          <a:xfrm>
            <a:off x="815413" y="644690"/>
            <a:ext cx="6912768" cy="569598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BE818003-1D19-473B-AC2C-89E462D01856}"/>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2061932894"/>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ew Mockup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3" name="Picture Placeholder 3"/>
          <p:cNvSpPr>
            <a:spLocks noGrp="1"/>
          </p:cNvSpPr>
          <p:nvPr>
            <p:ph type="pic" sz="quarter" idx="10"/>
          </p:nvPr>
        </p:nvSpPr>
        <p:spPr>
          <a:xfrm>
            <a:off x="6036039" y="306693"/>
            <a:ext cx="5489215" cy="6568796"/>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4"/>
          </p:nvPr>
        </p:nvSpPr>
        <p:spPr>
          <a:xfrm>
            <a:off x="-19689" y="2251678"/>
            <a:ext cx="3007279" cy="2240693"/>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91E24CC6-E2CD-413A-B5D8-514CC554456F}"/>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1880335343"/>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ew Mockup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3" name="Picture Placeholder 3"/>
          <p:cNvSpPr>
            <a:spLocks noGrp="1"/>
          </p:cNvSpPr>
          <p:nvPr>
            <p:ph type="pic" sz="quarter" idx="10"/>
          </p:nvPr>
        </p:nvSpPr>
        <p:spPr>
          <a:xfrm>
            <a:off x="3631094" y="1412776"/>
            <a:ext cx="4771501" cy="503327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5D4A2BFD-CCE3-49FE-A95B-949D6DAA2558}"/>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2961980594"/>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ew Mockup 4">
    <p:spTree>
      <p:nvGrpSpPr>
        <p:cNvPr id="1" name=""/>
        <p:cNvGrpSpPr/>
        <p:nvPr/>
      </p:nvGrpSpPr>
      <p:grpSpPr>
        <a:xfrm>
          <a:off x="0" y="0"/>
          <a:ext cx="0" cy="0"/>
          <a:chOff x="0" y="0"/>
          <a:chExt cx="0" cy="0"/>
        </a:xfrm>
      </p:grpSpPr>
      <p:sp>
        <p:nvSpPr>
          <p:cNvPr id="14" name="Picture Placeholder 3"/>
          <p:cNvSpPr>
            <a:spLocks noGrp="1"/>
          </p:cNvSpPr>
          <p:nvPr>
            <p:ph type="pic" sz="quarter" idx="14"/>
          </p:nvPr>
        </p:nvSpPr>
        <p:spPr>
          <a:xfrm>
            <a:off x="-14974" y="2756925"/>
            <a:ext cx="12211756" cy="2274907"/>
          </a:xfrm>
          <a:prstGeom prst="rect">
            <a:avLst/>
          </a:prstGeom>
        </p:spPr>
        <p:txBody>
          <a:bodyPr/>
          <a:lstStyle>
            <a:lvl1pPr algn="l">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9805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3" name="Picture Placeholder 3"/>
          <p:cNvSpPr>
            <a:spLocks noGrp="1"/>
          </p:cNvSpPr>
          <p:nvPr>
            <p:ph type="pic" sz="quarter" idx="10"/>
          </p:nvPr>
        </p:nvSpPr>
        <p:spPr>
          <a:xfrm>
            <a:off x="2363341" y="1412776"/>
            <a:ext cx="7455123" cy="503327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id="{016829E8-D15B-43B2-AB84-FFB841EC33B2}"/>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1766343177"/>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ew Mockup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9805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3" name="Picture Placeholder 3"/>
          <p:cNvSpPr>
            <a:spLocks noGrp="1"/>
          </p:cNvSpPr>
          <p:nvPr>
            <p:ph type="pic" sz="quarter" idx="10"/>
          </p:nvPr>
        </p:nvSpPr>
        <p:spPr>
          <a:xfrm>
            <a:off x="8016213" y="836712"/>
            <a:ext cx="5472608" cy="560934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BCCB8134-952F-4993-B263-035B47A26B74}"/>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434341166"/>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New Portfolio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3" name="Picture Placeholder 3"/>
          <p:cNvSpPr>
            <a:spLocks noGrp="1"/>
          </p:cNvSpPr>
          <p:nvPr>
            <p:ph type="pic" sz="quarter" idx="10"/>
          </p:nvPr>
        </p:nvSpPr>
        <p:spPr>
          <a:xfrm>
            <a:off x="1209942" y="1163838"/>
            <a:ext cx="8130908" cy="4538463"/>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7282674B-A6F4-4101-BDC4-CBC74A0CF2DB}"/>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2402622506"/>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ew Portfolio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3" name="Picture Placeholder 3"/>
          <p:cNvSpPr>
            <a:spLocks noGrp="1"/>
          </p:cNvSpPr>
          <p:nvPr>
            <p:ph type="pic" sz="quarter" idx="10"/>
          </p:nvPr>
        </p:nvSpPr>
        <p:spPr>
          <a:xfrm>
            <a:off x="4936333" y="1163838"/>
            <a:ext cx="6007100" cy="4515444"/>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1BD94755-E377-45BC-B3CF-67AAFA9152F0}"/>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2517557288"/>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ew Portfolio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3" name="Picture Placeholder 3"/>
          <p:cNvSpPr>
            <a:spLocks noGrp="1"/>
          </p:cNvSpPr>
          <p:nvPr>
            <p:ph type="pic" sz="quarter" idx="10"/>
          </p:nvPr>
        </p:nvSpPr>
        <p:spPr>
          <a:xfrm>
            <a:off x="830706" y="716352"/>
            <a:ext cx="3705117" cy="2716528"/>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830706" y="3440331"/>
            <a:ext cx="3705117" cy="2716528"/>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4532240" y="716352"/>
            <a:ext cx="3705117" cy="2716528"/>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4532240" y="3440331"/>
            <a:ext cx="3705117" cy="2716528"/>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9" name="Picture Placeholder 3"/>
          <p:cNvSpPr>
            <a:spLocks noGrp="1"/>
          </p:cNvSpPr>
          <p:nvPr>
            <p:ph type="pic" sz="quarter" idx="17"/>
          </p:nvPr>
        </p:nvSpPr>
        <p:spPr>
          <a:xfrm>
            <a:off x="8233776" y="716352"/>
            <a:ext cx="3112472" cy="5445552"/>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a:extLst>
              <a:ext uri="{FF2B5EF4-FFF2-40B4-BE49-F238E27FC236}">
                <a16:creationId xmlns:a16="http://schemas.microsoft.com/office/drawing/2014/main" id="{F7CC98EF-3C59-421F-9D70-C0A81AC631A0}"/>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42800832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dex Page">
    <p:spTree>
      <p:nvGrpSpPr>
        <p:cNvPr id="1" name=""/>
        <p:cNvGrpSpPr/>
        <p:nvPr/>
      </p:nvGrpSpPr>
      <p:grpSpPr>
        <a:xfrm>
          <a:off x="0" y="0"/>
          <a:ext cx="0" cy="0"/>
          <a:chOff x="0" y="0"/>
          <a:chExt cx="0" cy="0"/>
        </a:xfrm>
      </p:grpSpPr>
      <p:sp>
        <p:nvSpPr>
          <p:cNvPr id="29" name="Rectangle 17">
            <a:extLst>
              <a:ext uri="{FF2B5EF4-FFF2-40B4-BE49-F238E27FC236}">
                <a16:creationId xmlns:a16="http://schemas.microsoft.com/office/drawing/2014/main" id="{89FFF12E-E21A-487C-B780-AE337250E955}"/>
              </a:ext>
            </a:extLst>
          </p:cNvPr>
          <p:cNvSpPr>
            <a:spLocks/>
          </p:cNvSpPr>
          <p:nvPr userDrawn="1"/>
        </p:nvSpPr>
        <p:spPr bwMode="auto">
          <a:xfrm rot="10800000" flipH="1">
            <a:off x="2" y="6459368"/>
            <a:ext cx="12196781" cy="396837"/>
          </a:xfrm>
          <a:prstGeom prst="rect">
            <a:avLst/>
          </a:prstGeom>
          <a:solidFill>
            <a:srgbClr val="D2D2D2">
              <a:alpha val="89804"/>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44416" y="6480129"/>
            <a:ext cx="514955"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8" name="Picture Placeholder 3"/>
          <p:cNvSpPr>
            <a:spLocks noGrp="1"/>
          </p:cNvSpPr>
          <p:nvPr>
            <p:ph type="pic" sz="quarter" idx="10"/>
          </p:nvPr>
        </p:nvSpPr>
        <p:spPr>
          <a:xfrm>
            <a:off x="1309952" y="3889376"/>
            <a:ext cx="3928533" cy="220980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6963011" y="4051300"/>
            <a:ext cx="1283523" cy="128905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8283811" y="4051300"/>
            <a:ext cx="1283523" cy="128905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9605433" y="4051300"/>
            <a:ext cx="1283523" cy="128905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85C2745E-51F2-4180-8325-7D7C863A21E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3362" y="6356656"/>
            <a:ext cx="1981903" cy="628532"/>
          </a:xfrm>
          <a:prstGeom prst="rect">
            <a:avLst/>
          </a:prstGeom>
        </p:spPr>
      </p:pic>
    </p:spTree>
    <p:extLst>
      <p:ext uri="{BB962C8B-B14F-4D97-AF65-F5344CB8AC3E}">
        <p14:creationId xmlns:p14="http://schemas.microsoft.com/office/powerpoint/2010/main" val="6759919"/>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ew Portfolio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3" name="Picture Placeholder 3"/>
          <p:cNvSpPr>
            <a:spLocks noGrp="1"/>
          </p:cNvSpPr>
          <p:nvPr>
            <p:ph type="pic" sz="quarter" idx="10"/>
          </p:nvPr>
        </p:nvSpPr>
        <p:spPr>
          <a:xfrm rot="20733342">
            <a:off x="3655053" y="3797659"/>
            <a:ext cx="1818187" cy="1820819"/>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5" name="Picture Placeholder 3"/>
          <p:cNvSpPr>
            <a:spLocks noGrp="1"/>
          </p:cNvSpPr>
          <p:nvPr>
            <p:ph type="pic" sz="quarter" idx="14"/>
          </p:nvPr>
        </p:nvSpPr>
        <p:spPr>
          <a:xfrm rot="1224953">
            <a:off x="5208051" y="2300469"/>
            <a:ext cx="1820228" cy="1813992"/>
          </a:xfrm>
          <a:custGeom>
            <a:avLst/>
            <a:gdLst>
              <a:gd name="connsiteX0" fmla="*/ 0 w 1365171"/>
              <a:gd name="connsiteY0" fmla="*/ 0 h 1359755"/>
              <a:gd name="connsiteX1" fmla="*/ 1365171 w 1365171"/>
              <a:gd name="connsiteY1" fmla="*/ 0 h 1359755"/>
              <a:gd name="connsiteX2" fmla="*/ 1365171 w 1365171"/>
              <a:gd name="connsiteY2" fmla="*/ 1359755 h 1359755"/>
              <a:gd name="connsiteX3" fmla="*/ 0 w 1365171"/>
              <a:gd name="connsiteY3" fmla="*/ 1359755 h 1359755"/>
              <a:gd name="connsiteX4" fmla="*/ 0 w 1365171"/>
              <a:gd name="connsiteY4" fmla="*/ 0 h 1359755"/>
              <a:gd name="connsiteX0" fmla="*/ 0 w 1365171"/>
              <a:gd name="connsiteY0" fmla="*/ 0 h 1370217"/>
              <a:gd name="connsiteX1" fmla="*/ 1365171 w 1365171"/>
              <a:gd name="connsiteY1" fmla="*/ 0 h 1370217"/>
              <a:gd name="connsiteX2" fmla="*/ 1365171 w 1365171"/>
              <a:gd name="connsiteY2" fmla="*/ 1359755 h 1370217"/>
              <a:gd name="connsiteX3" fmla="*/ 528825 w 1365171"/>
              <a:gd name="connsiteY3" fmla="*/ 1370139 h 1370217"/>
              <a:gd name="connsiteX4" fmla="*/ 0 w 1365171"/>
              <a:gd name="connsiteY4" fmla="*/ 1359755 h 1370217"/>
              <a:gd name="connsiteX5" fmla="*/ 0 w 1365171"/>
              <a:gd name="connsiteY5" fmla="*/ 0 h 1370217"/>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0 w 1365171"/>
              <a:gd name="connsiteY4" fmla="*/ 1359755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0 w 1365171"/>
              <a:gd name="connsiteY4" fmla="*/ 1359755 h 1365223"/>
              <a:gd name="connsiteX5" fmla="*/ 0 w 1365171"/>
              <a:gd name="connsiteY5" fmla="*/ 0 h 1365223"/>
              <a:gd name="connsiteX0" fmla="*/ 5469 w 1370640"/>
              <a:gd name="connsiteY0" fmla="*/ 0 h 1365223"/>
              <a:gd name="connsiteX1" fmla="*/ 1370640 w 1370640"/>
              <a:gd name="connsiteY1" fmla="*/ 0 h 1365223"/>
              <a:gd name="connsiteX2" fmla="*/ 1370640 w 1370640"/>
              <a:gd name="connsiteY2" fmla="*/ 1359755 h 1365223"/>
              <a:gd name="connsiteX3" fmla="*/ 513457 w 1370640"/>
              <a:gd name="connsiteY3" fmla="*/ 1365223 h 1365223"/>
              <a:gd name="connsiteX4" fmla="*/ 0 w 1370640"/>
              <a:gd name="connsiteY4" fmla="*/ 1038673 h 1365223"/>
              <a:gd name="connsiteX5" fmla="*/ 5469 w 1370640"/>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745 w 1365171"/>
              <a:gd name="connsiteY4" fmla="*/ 1055367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745 w 1365171"/>
              <a:gd name="connsiteY4" fmla="*/ 1055367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33067 w 1365171"/>
              <a:gd name="connsiteY4" fmla="*/ 967039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33067 w 1365171"/>
              <a:gd name="connsiteY4" fmla="*/ 967039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274 w 1365171"/>
              <a:gd name="connsiteY5" fmla="*/ 1041736 h 1365223"/>
              <a:gd name="connsiteX6" fmla="*/ 0 w 1365171"/>
              <a:gd name="connsiteY6" fmla="*/ 0 h 1365223"/>
              <a:gd name="connsiteX0" fmla="*/ 0 w 1365171"/>
              <a:gd name="connsiteY0" fmla="*/ 0 h 1362775"/>
              <a:gd name="connsiteX1" fmla="*/ 1365171 w 1365171"/>
              <a:gd name="connsiteY1" fmla="*/ 0 h 1362775"/>
              <a:gd name="connsiteX2" fmla="*/ 1365171 w 1365171"/>
              <a:gd name="connsiteY2" fmla="*/ 1359755 h 1362775"/>
              <a:gd name="connsiteX3" fmla="*/ 539293 w 1365171"/>
              <a:gd name="connsiteY3" fmla="*/ 1362775 h 1362775"/>
              <a:gd name="connsiteX4" fmla="*/ 203356 w 1365171"/>
              <a:gd name="connsiteY4" fmla="*/ 936676 h 1362775"/>
              <a:gd name="connsiteX5" fmla="*/ 274 w 1365171"/>
              <a:gd name="connsiteY5" fmla="*/ 1041736 h 1362775"/>
              <a:gd name="connsiteX6" fmla="*/ 0 w 1365171"/>
              <a:gd name="connsiteY6" fmla="*/ 0 h 1362775"/>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203356 w 1365171"/>
              <a:gd name="connsiteY4" fmla="*/ 936676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203356 w 1365171"/>
              <a:gd name="connsiteY4" fmla="*/ 936676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171" h="1360494">
                <a:moveTo>
                  <a:pt x="0" y="0"/>
                </a:moveTo>
                <a:lnTo>
                  <a:pt x="1365171" y="0"/>
                </a:lnTo>
                <a:lnTo>
                  <a:pt x="1365171" y="1359755"/>
                </a:lnTo>
                <a:lnTo>
                  <a:pt x="518117" y="1360494"/>
                </a:lnTo>
                <a:cubicBezTo>
                  <a:pt x="301821" y="1058384"/>
                  <a:pt x="252916" y="977626"/>
                  <a:pt x="192628" y="916955"/>
                </a:cubicBezTo>
                <a:cubicBezTo>
                  <a:pt x="165319" y="918093"/>
                  <a:pt x="93864" y="967877"/>
                  <a:pt x="274" y="1041736"/>
                </a:cubicBezTo>
                <a:cubicBezTo>
                  <a:pt x="26" y="689947"/>
                  <a:pt x="248" y="351789"/>
                  <a:pt x="0" y="0"/>
                </a:cubicBezTo>
                <a:close/>
              </a:path>
            </a:pathLst>
          </a:cu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6" name="Picture Placeholder 3"/>
          <p:cNvSpPr>
            <a:spLocks noGrp="1"/>
          </p:cNvSpPr>
          <p:nvPr>
            <p:ph type="pic" sz="quarter" idx="15"/>
          </p:nvPr>
        </p:nvSpPr>
        <p:spPr>
          <a:xfrm rot="20952885">
            <a:off x="3193358" y="1257905"/>
            <a:ext cx="1818015" cy="1821608"/>
          </a:xfrm>
          <a:custGeom>
            <a:avLst/>
            <a:gdLst>
              <a:gd name="connsiteX0" fmla="*/ 0 w 1358514"/>
              <a:gd name="connsiteY0" fmla="*/ 0 h 1363740"/>
              <a:gd name="connsiteX1" fmla="*/ 1358514 w 1358514"/>
              <a:gd name="connsiteY1" fmla="*/ 0 h 1363740"/>
              <a:gd name="connsiteX2" fmla="*/ 1358514 w 1358514"/>
              <a:gd name="connsiteY2" fmla="*/ 1363740 h 1363740"/>
              <a:gd name="connsiteX3" fmla="*/ 0 w 1358514"/>
              <a:gd name="connsiteY3" fmla="*/ 1363740 h 1363740"/>
              <a:gd name="connsiteX4" fmla="*/ 0 w 1358514"/>
              <a:gd name="connsiteY4" fmla="*/ 0 h 1363740"/>
              <a:gd name="connsiteX0" fmla="*/ 0 w 1358514"/>
              <a:gd name="connsiteY0" fmla="*/ 0 h 1363740"/>
              <a:gd name="connsiteX1" fmla="*/ 1358514 w 1358514"/>
              <a:gd name="connsiteY1" fmla="*/ 0 h 1363740"/>
              <a:gd name="connsiteX2" fmla="*/ 1358514 w 1358514"/>
              <a:gd name="connsiteY2" fmla="*/ 1363740 h 1363740"/>
              <a:gd name="connsiteX3" fmla="*/ 1199144 w 1358514"/>
              <a:gd name="connsiteY3" fmla="*/ 1362684 h 1363740"/>
              <a:gd name="connsiteX4" fmla="*/ 0 w 1358514"/>
              <a:gd name="connsiteY4" fmla="*/ 1363740 h 1363740"/>
              <a:gd name="connsiteX5" fmla="*/ 0 w 1358514"/>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3511"/>
              <a:gd name="connsiteY0" fmla="*/ 0 h 1363740"/>
              <a:gd name="connsiteX1" fmla="*/ 1358514 w 1363511"/>
              <a:gd name="connsiteY1" fmla="*/ 0 h 1363740"/>
              <a:gd name="connsiteX2" fmla="*/ 1363511 w 1363511"/>
              <a:gd name="connsiteY2" fmla="*/ 1094400 h 1363740"/>
              <a:gd name="connsiteX3" fmla="*/ 1199144 w 1363511"/>
              <a:gd name="connsiteY3" fmla="*/ 1362684 h 1363740"/>
              <a:gd name="connsiteX4" fmla="*/ 0 w 1363511"/>
              <a:gd name="connsiteY4" fmla="*/ 1363740 h 1363740"/>
              <a:gd name="connsiteX5" fmla="*/ 0 w 1363511"/>
              <a:gd name="connsiteY5" fmla="*/ 0 h 1363740"/>
              <a:gd name="connsiteX0" fmla="*/ 0 w 1363511"/>
              <a:gd name="connsiteY0" fmla="*/ 0 h 1366206"/>
              <a:gd name="connsiteX1" fmla="*/ 1358514 w 1363511"/>
              <a:gd name="connsiteY1" fmla="*/ 0 h 1366206"/>
              <a:gd name="connsiteX2" fmla="*/ 1363511 w 1363511"/>
              <a:gd name="connsiteY2" fmla="*/ 1094400 h 1366206"/>
              <a:gd name="connsiteX3" fmla="*/ 1198473 w 1363511"/>
              <a:gd name="connsiteY3" fmla="*/ 1366206 h 1366206"/>
              <a:gd name="connsiteX4" fmla="*/ 0 w 1363511"/>
              <a:gd name="connsiteY4" fmla="*/ 1363740 h 1366206"/>
              <a:gd name="connsiteX5" fmla="*/ 0 w 1363511"/>
              <a:gd name="connsiteY5" fmla="*/ 0 h 1366206"/>
              <a:gd name="connsiteX0" fmla="*/ 0 w 1363511"/>
              <a:gd name="connsiteY0" fmla="*/ 0 h 1366206"/>
              <a:gd name="connsiteX1" fmla="*/ 1358514 w 1363511"/>
              <a:gd name="connsiteY1" fmla="*/ 0 h 1366206"/>
              <a:gd name="connsiteX2" fmla="*/ 1363511 w 1363511"/>
              <a:gd name="connsiteY2" fmla="*/ 1094400 h 1366206"/>
              <a:gd name="connsiteX3" fmla="*/ 1198473 w 1363511"/>
              <a:gd name="connsiteY3" fmla="*/ 1366206 h 1366206"/>
              <a:gd name="connsiteX4" fmla="*/ 0 w 1363511"/>
              <a:gd name="connsiteY4" fmla="*/ 1363740 h 1366206"/>
              <a:gd name="connsiteX5" fmla="*/ 0 w 1363511"/>
              <a:gd name="connsiteY5" fmla="*/ 0 h 1366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3511" h="1366206">
                <a:moveTo>
                  <a:pt x="0" y="0"/>
                </a:moveTo>
                <a:lnTo>
                  <a:pt x="1358514" y="0"/>
                </a:lnTo>
                <a:cubicBezTo>
                  <a:pt x="1359509" y="368322"/>
                  <a:pt x="1362516" y="726078"/>
                  <a:pt x="1363511" y="1094400"/>
                </a:cubicBezTo>
                <a:cubicBezTo>
                  <a:pt x="1317230" y="1151086"/>
                  <a:pt x="1276460" y="1238901"/>
                  <a:pt x="1198473" y="1366206"/>
                </a:cubicBezTo>
                <a:lnTo>
                  <a:pt x="0" y="1363740"/>
                </a:lnTo>
                <a:lnTo>
                  <a:pt x="0" y="0"/>
                </a:lnTo>
                <a:close/>
              </a:path>
            </a:pathLst>
          </a:cu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7" name="Picture Placeholder 3"/>
          <p:cNvSpPr>
            <a:spLocks noGrp="1"/>
          </p:cNvSpPr>
          <p:nvPr>
            <p:ph type="pic" sz="quarter" idx="16"/>
          </p:nvPr>
        </p:nvSpPr>
        <p:spPr>
          <a:xfrm rot="641361">
            <a:off x="1425351" y="2095929"/>
            <a:ext cx="1805707" cy="1823532"/>
          </a:xfrm>
          <a:custGeom>
            <a:avLst/>
            <a:gdLst>
              <a:gd name="connsiteX0" fmla="*/ 0 w 1354082"/>
              <a:gd name="connsiteY0" fmla="*/ 0 h 1362713"/>
              <a:gd name="connsiteX1" fmla="*/ 1354082 w 1354082"/>
              <a:gd name="connsiteY1" fmla="*/ 0 h 1362713"/>
              <a:gd name="connsiteX2" fmla="*/ 1354082 w 1354082"/>
              <a:gd name="connsiteY2" fmla="*/ 1362713 h 1362713"/>
              <a:gd name="connsiteX3" fmla="*/ 0 w 1354082"/>
              <a:gd name="connsiteY3" fmla="*/ 1362713 h 1362713"/>
              <a:gd name="connsiteX4" fmla="*/ 0 w 1354082"/>
              <a:gd name="connsiteY4" fmla="*/ 0 h 1362713"/>
              <a:gd name="connsiteX0" fmla="*/ 0 w 1354082"/>
              <a:gd name="connsiteY0" fmla="*/ 0 h 1362713"/>
              <a:gd name="connsiteX1" fmla="*/ 971109 w 1354082"/>
              <a:gd name="connsiteY1" fmla="*/ 145 h 1362713"/>
              <a:gd name="connsiteX2" fmla="*/ 1354082 w 1354082"/>
              <a:gd name="connsiteY2" fmla="*/ 0 h 1362713"/>
              <a:gd name="connsiteX3" fmla="*/ 1354082 w 1354082"/>
              <a:gd name="connsiteY3" fmla="*/ 1362713 h 1362713"/>
              <a:gd name="connsiteX4" fmla="*/ 0 w 1354082"/>
              <a:gd name="connsiteY4" fmla="*/ 1362713 h 1362713"/>
              <a:gd name="connsiteX5" fmla="*/ 0 w 1354082"/>
              <a:gd name="connsiteY5" fmla="*/ 0 h 1362713"/>
              <a:gd name="connsiteX0" fmla="*/ 0 w 1356793"/>
              <a:gd name="connsiteY0" fmla="*/ 0 h 1362713"/>
              <a:gd name="connsiteX1" fmla="*/ 971109 w 1356793"/>
              <a:gd name="connsiteY1" fmla="*/ 145 h 1362713"/>
              <a:gd name="connsiteX2" fmla="*/ 1356793 w 1356793"/>
              <a:gd name="connsiteY2" fmla="*/ 921257 h 1362713"/>
              <a:gd name="connsiteX3" fmla="*/ 1354082 w 1356793"/>
              <a:gd name="connsiteY3" fmla="*/ 1362713 h 1362713"/>
              <a:gd name="connsiteX4" fmla="*/ 0 w 1356793"/>
              <a:gd name="connsiteY4" fmla="*/ 1362713 h 1362713"/>
              <a:gd name="connsiteX5" fmla="*/ 0 w 1356793"/>
              <a:gd name="connsiteY5" fmla="*/ 0 h 1362713"/>
              <a:gd name="connsiteX0" fmla="*/ 0 w 1356793"/>
              <a:gd name="connsiteY0" fmla="*/ 4936 h 1367649"/>
              <a:gd name="connsiteX1" fmla="*/ 980228 w 1356793"/>
              <a:gd name="connsiteY1" fmla="*/ 0 h 1367649"/>
              <a:gd name="connsiteX2" fmla="*/ 1356793 w 1356793"/>
              <a:gd name="connsiteY2" fmla="*/ 926193 h 1367649"/>
              <a:gd name="connsiteX3" fmla="*/ 1354082 w 1356793"/>
              <a:gd name="connsiteY3" fmla="*/ 1367649 h 1367649"/>
              <a:gd name="connsiteX4" fmla="*/ 0 w 1356793"/>
              <a:gd name="connsiteY4" fmla="*/ 1367649 h 1367649"/>
              <a:gd name="connsiteX5" fmla="*/ 0 w 1356793"/>
              <a:gd name="connsiteY5" fmla="*/ 4936 h 1367649"/>
              <a:gd name="connsiteX0" fmla="*/ 0 w 1354280"/>
              <a:gd name="connsiteY0" fmla="*/ 4936 h 1367649"/>
              <a:gd name="connsiteX1" fmla="*/ 980228 w 1354280"/>
              <a:gd name="connsiteY1" fmla="*/ 0 h 1367649"/>
              <a:gd name="connsiteX2" fmla="*/ 1353367 w 1354280"/>
              <a:gd name="connsiteY2" fmla="*/ 943636 h 1367649"/>
              <a:gd name="connsiteX3" fmla="*/ 1354082 w 1354280"/>
              <a:gd name="connsiteY3" fmla="*/ 1367649 h 1367649"/>
              <a:gd name="connsiteX4" fmla="*/ 0 w 1354280"/>
              <a:gd name="connsiteY4" fmla="*/ 1367649 h 1367649"/>
              <a:gd name="connsiteX5" fmla="*/ 0 w 1354280"/>
              <a:gd name="connsiteY5" fmla="*/ 4936 h 1367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4280" h="1367649">
                <a:moveTo>
                  <a:pt x="0" y="4936"/>
                </a:moveTo>
                <a:lnTo>
                  <a:pt x="980228" y="0"/>
                </a:lnTo>
                <a:lnTo>
                  <a:pt x="1353367" y="943636"/>
                </a:lnTo>
                <a:cubicBezTo>
                  <a:pt x="1352463" y="1090788"/>
                  <a:pt x="1354986" y="1220497"/>
                  <a:pt x="1354082" y="1367649"/>
                </a:cubicBezTo>
                <a:lnTo>
                  <a:pt x="0" y="1367649"/>
                </a:lnTo>
                <a:lnTo>
                  <a:pt x="0" y="4936"/>
                </a:lnTo>
                <a:close/>
              </a:path>
            </a:pathLst>
          </a:cu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F0948CA0-8624-4F85-8E70-D616670FDF5B}"/>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680235419"/>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New Portfolio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30" name="Picture Placeholder 3"/>
          <p:cNvSpPr>
            <a:spLocks noGrp="1"/>
          </p:cNvSpPr>
          <p:nvPr>
            <p:ph type="pic" sz="quarter" idx="10"/>
          </p:nvPr>
        </p:nvSpPr>
        <p:spPr>
          <a:xfrm>
            <a:off x="1050811" y="988909"/>
            <a:ext cx="4875301" cy="4887235"/>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4"/>
          </p:nvPr>
        </p:nvSpPr>
        <p:spPr>
          <a:xfrm>
            <a:off x="5997565" y="988909"/>
            <a:ext cx="6204428" cy="1539432"/>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5"/>
          </p:nvPr>
        </p:nvSpPr>
        <p:spPr>
          <a:xfrm>
            <a:off x="5997565" y="2597853"/>
            <a:ext cx="6204428" cy="1539432"/>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6"/>
          </p:nvPr>
        </p:nvSpPr>
        <p:spPr>
          <a:xfrm>
            <a:off x="5997565" y="4206798"/>
            <a:ext cx="1667407" cy="1669345"/>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4" name="Picture Placeholder 3"/>
          <p:cNvSpPr>
            <a:spLocks noGrp="1"/>
          </p:cNvSpPr>
          <p:nvPr>
            <p:ph type="pic" sz="quarter" idx="17"/>
          </p:nvPr>
        </p:nvSpPr>
        <p:spPr>
          <a:xfrm>
            <a:off x="7756410" y="4206798"/>
            <a:ext cx="1667407" cy="1669345"/>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6" name="Picture Placeholder 3"/>
          <p:cNvSpPr>
            <a:spLocks noGrp="1"/>
          </p:cNvSpPr>
          <p:nvPr>
            <p:ph type="pic" sz="quarter" idx="18"/>
          </p:nvPr>
        </p:nvSpPr>
        <p:spPr>
          <a:xfrm>
            <a:off x="9505261" y="4206798"/>
            <a:ext cx="2712139" cy="1669345"/>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8" name="Picture 17">
            <a:extLst>
              <a:ext uri="{FF2B5EF4-FFF2-40B4-BE49-F238E27FC236}">
                <a16:creationId xmlns:a16="http://schemas.microsoft.com/office/drawing/2014/main" id="{9E49417B-0BAB-499A-AEFA-DD27B31046D4}"/>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808187392"/>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ew Portfolio 6">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39" name="Picture Placeholder 3"/>
          <p:cNvSpPr>
            <a:spLocks noGrp="1"/>
          </p:cNvSpPr>
          <p:nvPr>
            <p:ph type="pic" sz="quarter" idx="10"/>
          </p:nvPr>
        </p:nvSpPr>
        <p:spPr>
          <a:xfrm>
            <a:off x="1271264" y="1019174"/>
            <a:ext cx="2566219" cy="459714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0" name="Picture Placeholder 3"/>
          <p:cNvSpPr>
            <a:spLocks noGrp="1"/>
          </p:cNvSpPr>
          <p:nvPr>
            <p:ph type="pic" sz="quarter" idx="14"/>
          </p:nvPr>
        </p:nvSpPr>
        <p:spPr>
          <a:xfrm>
            <a:off x="3945938" y="-19987"/>
            <a:ext cx="2200029" cy="391631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1" name="Picture Placeholder 3"/>
          <p:cNvSpPr>
            <a:spLocks noGrp="1"/>
          </p:cNvSpPr>
          <p:nvPr>
            <p:ph type="pic" sz="quarter" idx="15"/>
          </p:nvPr>
        </p:nvSpPr>
        <p:spPr>
          <a:xfrm>
            <a:off x="3945937" y="3997379"/>
            <a:ext cx="6547177" cy="1618936"/>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2" name="Picture Placeholder 3"/>
          <p:cNvSpPr>
            <a:spLocks noGrp="1"/>
          </p:cNvSpPr>
          <p:nvPr>
            <p:ph type="pic" sz="quarter" idx="16"/>
          </p:nvPr>
        </p:nvSpPr>
        <p:spPr>
          <a:xfrm>
            <a:off x="6244429" y="1828800"/>
            <a:ext cx="2070115" cy="206753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3" name="Picture Placeholder 3"/>
          <p:cNvSpPr>
            <a:spLocks noGrp="1"/>
          </p:cNvSpPr>
          <p:nvPr>
            <p:ph type="pic" sz="quarter" idx="17"/>
          </p:nvPr>
        </p:nvSpPr>
        <p:spPr>
          <a:xfrm>
            <a:off x="6244429" y="-19986"/>
            <a:ext cx="2070115" cy="1757733"/>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4" name="Picture Placeholder 3"/>
          <p:cNvSpPr>
            <a:spLocks noGrp="1"/>
          </p:cNvSpPr>
          <p:nvPr>
            <p:ph type="pic" sz="quarter" idx="18"/>
          </p:nvPr>
        </p:nvSpPr>
        <p:spPr>
          <a:xfrm>
            <a:off x="8413007" y="1828800"/>
            <a:ext cx="2070115" cy="206753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8" name="Picture 17">
            <a:extLst>
              <a:ext uri="{FF2B5EF4-FFF2-40B4-BE49-F238E27FC236}">
                <a16:creationId xmlns:a16="http://schemas.microsoft.com/office/drawing/2014/main" id="{6F3126CC-6422-49D4-8CA5-FEC53C50680F}"/>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098930701"/>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ew Portfolio 7">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39" name="Picture Placeholder 3"/>
          <p:cNvSpPr>
            <a:spLocks noGrp="1"/>
          </p:cNvSpPr>
          <p:nvPr>
            <p:ph type="pic" sz="quarter" idx="10"/>
          </p:nvPr>
        </p:nvSpPr>
        <p:spPr>
          <a:xfrm>
            <a:off x="4064795" y="1143795"/>
            <a:ext cx="8147192" cy="456565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43C56F2F-9E20-4344-BE70-385F2E0A8541}"/>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249212198"/>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New Portfolio 7">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39" name="Picture Placeholder 3"/>
          <p:cNvSpPr>
            <a:spLocks noGrp="1"/>
          </p:cNvSpPr>
          <p:nvPr>
            <p:ph type="pic" sz="quarter" idx="10"/>
          </p:nvPr>
        </p:nvSpPr>
        <p:spPr>
          <a:xfrm>
            <a:off x="948220" y="789481"/>
            <a:ext cx="4788017" cy="2678243"/>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4"/>
          </p:nvPr>
        </p:nvSpPr>
        <p:spPr>
          <a:xfrm>
            <a:off x="5808517" y="789481"/>
            <a:ext cx="2682217" cy="2678243"/>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5"/>
          </p:nvPr>
        </p:nvSpPr>
        <p:spPr>
          <a:xfrm>
            <a:off x="8559958" y="789481"/>
            <a:ext cx="2682217" cy="2678243"/>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6"/>
          </p:nvPr>
        </p:nvSpPr>
        <p:spPr>
          <a:xfrm>
            <a:off x="948219" y="3537866"/>
            <a:ext cx="10290899" cy="254814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B552CAAE-9FD9-4EFE-BB8E-987FC85BEDD5}"/>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1265995715"/>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ew Portfolio 9">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39" name="Picture Placeholder 3"/>
          <p:cNvSpPr>
            <a:spLocks noGrp="1"/>
          </p:cNvSpPr>
          <p:nvPr>
            <p:ph type="pic" sz="quarter" idx="10"/>
          </p:nvPr>
        </p:nvSpPr>
        <p:spPr>
          <a:xfrm>
            <a:off x="3537846" y="808523"/>
            <a:ext cx="2551737" cy="255285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4"/>
          </p:nvPr>
        </p:nvSpPr>
        <p:spPr>
          <a:xfrm>
            <a:off x="989444" y="3366092"/>
            <a:ext cx="2551737" cy="255285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5"/>
          </p:nvPr>
        </p:nvSpPr>
        <p:spPr>
          <a:xfrm>
            <a:off x="8643818" y="808523"/>
            <a:ext cx="2551737" cy="255285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4" name="Picture Placeholder 3"/>
          <p:cNvSpPr>
            <a:spLocks noGrp="1"/>
          </p:cNvSpPr>
          <p:nvPr>
            <p:ph type="pic" sz="quarter" idx="16"/>
          </p:nvPr>
        </p:nvSpPr>
        <p:spPr>
          <a:xfrm>
            <a:off x="6095416" y="3366092"/>
            <a:ext cx="2551737" cy="255285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E3F6B60E-93B4-4902-96D4-53B3FE392E0E}"/>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2048022576"/>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New Portfolio 10">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32" name="Picture Placeholder 3"/>
          <p:cNvSpPr>
            <a:spLocks noGrp="1"/>
          </p:cNvSpPr>
          <p:nvPr>
            <p:ph type="pic" sz="quarter" idx="14"/>
          </p:nvPr>
        </p:nvSpPr>
        <p:spPr>
          <a:xfrm>
            <a:off x="1039991" y="798340"/>
            <a:ext cx="3341796" cy="334510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4440918" y="798340"/>
            <a:ext cx="3341796" cy="334510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7841845" y="798340"/>
            <a:ext cx="3341796" cy="334510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id="{80C440C2-169D-4348-8E5E-C03BFF122CD2}"/>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2010786883"/>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1" y="4589465"/>
            <a:ext cx="10515600" cy="1500187"/>
          </a:xfrm>
        </p:spPr>
        <p:txBody>
          <a:bodyPr/>
          <a:lstStyle>
            <a:lvl1pPr marL="0" indent="0">
              <a:buNone/>
              <a:defRPr sz="2160">
                <a:solidFill>
                  <a:schemeClr val="tx1">
                    <a:tint val="75000"/>
                  </a:schemeClr>
                </a:solidFill>
              </a:defRPr>
            </a:lvl1pPr>
            <a:lvl2pPr marL="411470" indent="0">
              <a:buNone/>
              <a:defRPr sz="1800">
                <a:solidFill>
                  <a:schemeClr val="tx1">
                    <a:tint val="75000"/>
                  </a:schemeClr>
                </a:solidFill>
              </a:defRPr>
            </a:lvl2pPr>
            <a:lvl3pPr marL="822939" indent="0">
              <a:buNone/>
              <a:defRPr sz="1620">
                <a:solidFill>
                  <a:schemeClr val="tx1">
                    <a:tint val="75000"/>
                  </a:schemeClr>
                </a:solidFill>
              </a:defRPr>
            </a:lvl3pPr>
            <a:lvl4pPr marL="1234409" indent="0">
              <a:buNone/>
              <a:defRPr sz="1440">
                <a:solidFill>
                  <a:schemeClr val="tx1">
                    <a:tint val="75000"/>
                  </a:schemeClr>
                </a:solidFill>
              </a:defRPr>
            </a:lvl4pPr>
            <a:lvl5pPr marL="1645879" indent="0">
              <a:buNone/>
              <a:defRPr sz="1440">
                <a:solidFill>
                  <a:schemeClr val="tx1">
                    <a:tint val="75000"/>
                  </a:schemeClr>
                </a:solidFill>
              </a:defRPr>
            </a:lvl5pPr>
            <a:lvl6pPr marL="2057349" indent="0">
              <a:buNone/>
              <a:defRPr sz="1440">
                <a:solidFill>
                  <a:schemeClr val="tx1">
                    <a:tint val="75000"/>
                  </a:schemeClr>
                </a:solidFill>
              </a:defRPr>
            </a:lvl6pPr>
            <a:lvl7pPr marL="2468818" indent="0">
              <a:buNone/>
              <a:defRPr sz="1440">
                <a:solidFill>
                  <a:schemeClr val="tx1">
                    <a:tint val="75000"/>
                  </a:schemeClr>
                </a:solidFill>
              </a:defRPr>
            </a:lvl7pPr>
            <a:lvl8pPr marL="2880288" indent="0">
              <a:buNone/>
              <a:defRPr sz="1440">
                <a:solidFill>
                  <a:schemeClr val="tx1">
                    <a:tint val="75000"/>
                  </a:schemeClr>
                </a:solidFill>
              </a:defRPr>
            </a:lvl8pPr>
            <a:lvl9pPr marL="3291758" indent="0">
              <a:buNone/>
              <a:defRPr sz="144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9" y="0"/>
            <a:ext cx="12178325" cy="685800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3837" y="6421785"/>
            <a:ext cx="2342959" cy="561547"/>
          </a:xfrm>
          <a:prstGeom prst="rect">
            <a:avLst/>
          </a:prstGeom>
        </p:spPr>
      </p:pic>
      <p:sp>
        <p:nvSpPr>
          <p:cNvPr id="10" name="Text Placeholder 9"/>
          <p:cNvSpPr>
            <a:spLocks noGrp="1"/>
          </p:cNvSpPr>
          <p:nvPr>
            <p:ph type="body" sz="quarter" idx="10" hasCustomPrompt="1"/>
          </p:nvPr>
        </p:nvSpPr>
        <p:spPr>
          <a:xfrm>
            <a:off x="1238251" y="89537"/>
            <a:ext cx="4597400" cy="575311"/>
          </a:xfrm>
        </p:spPr>
        <p:txBody>
          <a:bodyPr/>
          <a:lstStyle>
            <a:lvl1pPr marL="0" indent="0">
              <a:buNone/>
              <a:defRPr b="1" baseline="0">
                <a:solidFill>
                  <a:srgbClr val="F39020"/>
                </a:solidFill>
                <a:latin typeface="Century Gothic" panose="020B0502020202020204" pitchFamily="34" charset="0"/>
              </a:defRPr>
            </a:lvl1pPr>
          </a:lstStyle>
          <a:p>
            <a:pPr lvl="0"/>
            <a:r>
              <a:rPr lang="vi-VN" b="1" dirty="0"/>
              <a:t>TITLE HERE</a:t>
            </a:r>
            <a:endParaRPr lang="en-US" dirty="0"/>
          </a:p>
        </p:txBody>
      </p:sp>
    </p:spTree>
    <p:extLst>
      <p:ext uri="{BB962C8B-B14F-4D97-AF65-F5344CB8AC3E}">
        <p14:creationId xmlns:p14="http://schemas.microsoft.com/office/powerpoint/2010/main" val="275927109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Tree>
    <p:extLst>
      <p:ext uri="{BB962C8B-B14F-4D97-AF65-F5344CB8AC3E}">
        <p14:creationId xmlns:p14="http://schemas.microsoft.com/office/powerpoint/2010/main" val="1053645448"/>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with all footer">
    <p:spTree>
      <p:nvGrpSpPr>
        <p:cNvPr id="1" name=""/>
        <p:cNvGrpSpPr/>
        <p:nvPr/>
      </p:nvGrpSpPr>
      <p:grpSpPr>
        <a:xfrm>
          <a:off x="0" y="0"/>
          <a:ext cx="0" cy="0"/>
          <a:chOff x="0" y="0"/>
          <a:chExt cx="0" cy="0"/>
        </a:xfrm>
      </p:grpSpPr>
      <p:sp>
        <p:nvSpPr>
          <p:cNvPr id="17" name="Rectangle 17">
            <a:extLst>
              <a:ext uri="{FF2B5EF4-FFF2-40B4-BE49-F238E27FC236}">
                <a16:creationId xmlns:a16="http://schemas.microsoft.com/office/drawing/2014/main" id="{2D95BA69-F294-489A-A5E3-9EB17BCBAA5E}"/>
              </a:ext>
            </a:extLst>
          </p:cNvPr>
          <p:cNvSpPr>
            <a:spLocks/>
          </p:cNvSpPr>
          <p:nvPr userDrawn="1"/>
        </p:nvSpPr>
        <p:spPr bwMode="auto">
          <a:xfrm rot="10800000" flipH="1">
            <a:off x="2" y="6459368"/>
            <a:ext cx="12196781" cy="396837"/>
          </a:xfrm>
          <a:prstGeom prst="rect">
            <a:avLst/>
          </a:prstGeom>
          <a:solidFill>
            <a:srgbClr val="D2D2D2">
              <a:alpha val="89804"/>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44416" y="6480129"/>
            <a:ext cx="514955"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pic>
        <p:nvPicPr>
          <p:cNvPr id="12" name="Picture 11">
            <a:extLst>
              <a:ext uri="{FF2B5EF4-FFF2-40B4-BE49-F238E27FC236}">
                <a16:creationId xmlns:a16="http://schemas.microsoft.com/office/drawing/2014/main" id="{B302AB9E-8F62-4D24-A7EE-0A7EAFE6BE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3362" y="6356656"/>
            <a:ext cx="1981903" cy="628532"/>
          </a:xfrm>
          <a:prstGeom prst="rect">
            <a:avLst/>
          </a:prstGeom>
        </p:spPr>
      </p:pic>
    </p:spTree>
    <p:extLst>
      <p:ext uri="{BB962C8B-B14F-4D97-AF65-F5344CB8AC3E}">
        <p14:creationId xmlns:p14="http://schemas.microsoft.com/office/powerpoint/2010/main" val="41363592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44416" y="6480129"/>
            <a:ext cx="514955"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8" name="Picture Placeholder 3"/>
          <p:cNvSpPr>
            <a:spLocks noGrp="1"/>
          </p:cNvSpPr>
          <p:nvPr>
            <p:ph type="pic" sz="quarter" idx="10"/>
          </p:nvPr>
        </p:nvSpPr>
        <p:spPr>
          <a:xfrm>
            <a:off x="1" y="1"/>
            <a:ext cx="12187009" cy="292424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3716F964-1CF1-4DB5-87BA-084607F1FC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3362" y="6356656"/>
            <a:ext cx="1981903" cy="628532"/>
          </a:xfrm>
          <a:prstGeom prst="rect">
            <a:avLst/>
          </a:prstGeom>
        </p:spPr>
      </p:pic>
    </p:spTree>
    <p:extLst>
      <p:ext uri="{BB962C8B-B14F-4D97-AF65-F5344CB8AC3E}">
        <p14:creationId xmlns:p14="http://schemas.microsoft.com/office/powerpoint/2010/main" val="137294732"/>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Image without footer">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0" name="Footer Placeholder 3"/>
          <p:cNvSpPr>
            <a:spLocks noGrp="1"/>
          </p:cNvSpPr>
          <p:nvPr>
            <p:ph type="ftr" sz="quarter" idx="3"/>
          </p:nvPr>
        </p:nvSpPr>
        <p:spPr>
          <a:xfrm>
            <a:off x="3604507" y="6508464"/>
            <a:ext cx="4987771" cy="259032"/>
          </a:xfrm>
          <a:prstGeom prst="rect">
            <a:avLst/>
          </a:prstGeom>
        </p:spPr>
        <p:txBody>
          <a:bodyPr vert="horz" lIns="91440" tIns="45720" rIns="91440" bIns="45720" rtlCol="0" anchor="ctr"/>
          <a:lstStyle>
            <a:lvl1pPr algn="ctr">
              <a:defRPr sz="1067"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Tree>
    <p:extLst>
      <p:ext uri="{BB962C8B-B14F-4D97-AF65-F5344CB8AC3E}">
        <p14:creationId xmlns:p14="http://schemas.microsoft.com/office/powerpoint/2010/main" val="2899633621"/>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ull Image with all footer">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89804"/>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3" name="Picture Placeholder 3"/>
          <p:cNvSpPr>
            <a:spLocks noGrp="1"/>
          </p:cNvSpPr>
          <p:nvPr>
            <p:ph type="pic" sz="quarter" idx="10"/>
          </p:nvPr>
        </p:nvSpPr>
        <p:spPr>
          <a:xfrm>
            <a:off x="37540" y="16276"/>
            <a:ext cx="12192000" cy="6458745"/>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936358C7-948C-4F7B-AD23-C2FBB2A9DDBE}"/>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1876427150"/>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ndex Page">
    <p:spTree>
      <p:nvGrpSpPr>
        <p:cNvPr id="1" name=""/>
        <p:cNvGrpSpPr/>
        <p:nvPr/>
      </p:nvGrpSpPr>
      <p:grpSpPr>
        <a:xfrm>
          <a:off x="0" y="0"/>
          <a:ext cx="0" cy="0"/>
          <a:chOff x="0" y="0"/>
          <a:chExt cx="0" cy="0"/>
        </a:xfrm>
      </p:grpSpPr>
      <p:sp>
        <p:nvSpPr>
          <p:cNvPr id="29" name="Rectangle 17">
            <a:extLst>
              <a:ext uri="{FF2B5EF4-FFF2-40B4-BE49-F238E27FC236}">
                <a16:creationId xmlns:a16="http://schemas.microsoft.com/office/drawing/2014/main" id="{89FFF12E-E21A-487C-B780-AE337250E955}"/>
              </a:ext>
            </a:extLst>
          </p:cNvPr>
          <p:cNvSpPr>
            <a:spLocks/>
          </p:cNvSpPr>
          <p:nvPr userDrawn="1"/>
        </p:nvSpPr>
        <p:spPr bwMode="auto">
          <a:xfrm rot="10800000" flipH="1">
            <a:off x="2" y="6459368"/>
            <a:ext cx="12196781" cy="396837"/>
          </a:xfrm>
          <a:prstGeom prst="rect">
            <a:avLst/>
          </a:prstGeom>
          <a:solidFill>
            <a:srgbClr val="D2D2D2">
              <a:alpha val="89804"/>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44416" y="6480129"/>
            <a:ext cx="514955"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8" name="Picture Placeholder 3"/>
          <p:cNvSpPr>
            <a:spLocks noGrp="1"/>
          </p:cNvSpPr>
          <p:nvPr>
            <p:ph type="pic" sz="quarter" idx="10"/>
          </p:nvPr>
        </p:nvSpPr>
        <p:spPr>
          <a:xfrm>
            <a:off x="1309952" y="3889376"/>
            <a:ext cx="3928533" cy="220980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6963011" y="4051300"/>
            <a:ext cx="1283523" cy="128905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8283811" y="4051300"/>
            <a:ext cx="1283523" cy="128905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9605433" y="4051300"/>
            <a:ext cx="1283523" cy="128905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9" name="Picture 18">
            <a:extLst>
              <a:ext uri="{FF2B5EF4-FFF2-40B4-BE49-F238E27FC236}">
                <a16:creationId xmlns:a16="http://schemas.microsoft.com/office/drawing/2014/main" id="{D1F73E45-CAC4-48D1-AFA9-E3ED611D2D47}"/>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1929071088"/>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44416" y="6480129"/>
            <a:ext cx="514955"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8" name="Picture Placeholder 3"/>
          <p:cNvSpPr>
            <a:spLocks noGrp="1"/>
          </p:cNvSpPr>
          <p:nvPr>
            <p:ph type="pic" sz="quarter" idx="10"/>
          </p:nvPr>
        </p:nvSpPr>
        <p:spPr>
          <a:xfrm>
            <a:off x="1" y="1"/>
            <a:ext cx="12187009" cy="292424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6258EAA9-1B71-454D-8ED4-3FF1A07AFBF7}"/>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46829696"/>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Wide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8" name="Picture Placeholder 3"/>
          <p:cNvSpPr>
            <a:spLocks noGrp="1"/>
          </p:cNvSpPr>
          <p:nvPr>
            <p:ph type="pic" sz="quarter" idx="10"/>
          </p:nvPr>
        </p:nvSpPr>
        <p:spPr>
          <a:xfrm>
            <a:off x="1330326" y="2613026"/>
            <a:ext cx="1943100" cy="194310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9" name="Picture Placeholder 3"/>
          <p:cNvSpPr>
            <a:spLocks noGrp="1"/>
          </p:cNvSpPr>
          <p:nvPr>
            <p:ph type="pic" sz="quarter" idx="14"/>
          </p:nvPr>
        </p:nvSpPr>
        <p:spPr>
          <a:xfrm>
            <a:off x="3869562" y="2613026"/>
            <a:ext cx="1943100" cy="194310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0" name="Picture Placeholder 3"/>
          <p:cNvSpPr>
            <a:spLocks noGrp="1"/>
          </p:cNvSpPr>
          <p:nvPr>
            <p:ph type="pic" sz="quarter" idx="15"/>
          </p:nvPr>
        </p:nvSpPr>
        <p:spPr>
          <a:xfrm>
            <a:off x="6414161" y="2613026"/>
            <a:ext cx="1943100" cy="194310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6"/>
          </p:nvPr>
        </p:nvSpPr>
        <p:spPr>
          <a:xfrm>
            <a:off x="8953397" y="2613026"/>
            <a:ext cx="1943100" cy="194310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460639CB-AEA2-444A-BFA1-F8845B70CD66}"/>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2603873203"/>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uare Singl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8" name="Picture Placeholder 3"/>
          <p:cNvSpPr>
            <a:spLocks noGrp="1"/>
          </p:cNvSpPr>
          <p:nvPr>
            <p:ph type="pic" sz="quarter" idx="10"/>
          </p:nvPr>
        </p:nvSpPr>
        <p:spPr>
          <a:xfrm>
            <a:off x="1340002" y="2593975"/>
            <a:ext cx="2216151" cy="221615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E7B321E9-FD97-4198-A1B7-2A8D0E5F1606}"/>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425111155"/>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all Image P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 y="0"/>
            <a:ext cx="3860359" cy="685800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pic>
        <p:nvPicPr>
          <p:cNvPr id="13" name="Picture 12">
            <a:extLst>
              <a:ext uri="{FF2B5EF4-FFF2-40B4-BE49-F238E27FC236}">
                <a16:creationId xmlns:a16="http://schemas.microsoft.com/office/drawing/2014/main" id="{7AE27AC7-B7F1-41AA-80F1-BBEE2D96877B}"/>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229656335"/>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Wide Small Im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337110" y="2749550"/>
            <a:ext cx="4253793" cy="1038679"/>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pic>
        <p:nvPicPr>
          <p:cNvPr id="13" name="Picture 12">
            <a:extLst>
              <a:ext uri="{FF2B5EF4-FFF2-40B4-BE49-F238E27FC236}">
                <a16:creationId xmlns:a16="http://schemas.microsoft.com/office/drawing/2014/main" id="{68A4A53C-267F-4597-8CDB-C332B807D3AD}"/>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2054908217"/>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quare Small Im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797051" y="3930649"/>
            <a:ext cx="1797051" cy="179705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pic>
        <p:nvPicPr>
          <p:cNvPr id="13" name="Picture 12">
            <a:extLst>
              <a:ext uri="{FF2B5EF4-FFF2-40B4-BE49-F238E27FC236}">
                <a16:creationId xmlns:a16="http://schemas.microsoft.com/office/drawing/2014/main" id="{AA1B513A-0324-4225-9A11-D385B54DB53D}"/>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978245500"/>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ide small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5" name="Picture Placeholder 3"/>
          <p:cNvSpPr>
            <a:spLocks noGrp="1"/>
          </p:cNvSpPr>
          <p:nvPr>
            <p:ph type="pic" sz="quarter" idx="10"/>
          </p:nvPr>
        </p:nvSpPr>
        <p:spPr>
          <a:xfrm>
            <a:off x="2090057" y="2816213"/>
            <a:ext cx="7863840" cy="1886912"/>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56CB9AC1-FAE0-47EC-9D9D-9D839CB9330F}"/>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3929849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ide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8" name="Picture Placeholder 3"/>
          <p:cNvSpPr>
            <a:spLocks noGrp="1"/>
          </p:cNvSpPr>
          <p:nvPr>
            <p:ph type="pic" sz="quarter" idx="10"/>
          </p:nvPr>
        </p:nvSpPr>
        <p:spPr>
          <a:xfrm>
            <a:off x="1330326" y="2613026"/>
            <a:ext cx="1943100" cy="194310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9" name="Picture Placeholder 3"/>
          <p:cNvSpPr>
            <a:spLocks noGrp="1"/>
          </p:cNvSpPr>
          <p:nvPr>
            <p:ph type="pic" sz="quarter" idx="14"/>
          </p:nvPr>
        </p:nvSpPr>
        <p:spPr>
          <a:xfrm>
            <a:off x="3869562" y="2613026"/>
            <a:ext cx="1943100" cy="194310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0" name="Picture Placeholder 3"/>
          <p:cNvSpPr>
            <a:spLocks noGrp="1"/>
          </p:cNvSpPr>
          <p:nvPr>
            <p:ph type="pic" sz="quarter" idx="15"/>
          </p:nvPr>
        </p:nvSpPr>
        <p:spPr>
          <a:xfrm>
            <a:off x="6414161" y="2613026"/>
            <a:ext cx="1943100" cy="194310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6"/>
          </p:nvPr>
        </p:nvSpPr>
        <p:spPr>
          <a:xfrm>
            <a:off x="8953397" y="2613026"/>
            <a:ext cx="1943100" cy="194310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a:extLst>
              <a:ext uri="{FF2B5EF4-FFF2-40B4-BE49-F238E27FC236}">
                <a16:creationId xmlns:a16="http://schemas.microsoft.com/office/drawing/2014/main" id="{11853797-4CDC-476E-B5AC-C758D0C7DC0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3362" y="6356656"/>
            <a:ext cx="1981903" cy="628532"/>
          </a:xfrm>
          <a:prstGeom prst="rect">
            <a:avLst/>
          </a:prstGeom>
        </p:spPr>
      </p:pic>
    </p:spTree>
    <p:extLst>
      <p:ext uri="{BB962C8B-B14F-4D97-AF65-F5344CB8AC3E}">
        <p14:creationId xmlns:p14="http://schemas.microsoft.com/office/powerpoint/2010/main" val="2770690500"/>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all Image without footer">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 y="0"/>
            <a:ext cx="3860359" cy="685800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Tree>
    <p:extLst>
      <p:ext uri="{BB962C8B-B14F-4D97-AF65-F5344CB8AC3E}">
        <p14:creationId xmlns:p14="http://schemas.microsoft.com/office/powerpoint/2010/main" val="136552568"/>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ustom Mocup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5" name="Picture Placeholder 3"/>
          <p:cNvSpPr>
            <a:spLocks noGrp="1"/>
          </p:cNvSpPr>
          <p:nvPr>
            <p:ph type="pic" sz="quarter" idx="10"/>
          </p:nvPr>
        </p:nvSpPr>
        <p:spPr>
          <a:xfrm>
            <a:off x="2346877" y="836713"/>
            <a:ext cx="7493539" cy="3811716"/>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9D066BEC-D051-406D-A104-EA16B33785D3}"/>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937999440"/>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 Small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44416" y="6480129"/>
            <a:ext cx="514955"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5" name="Picture Placeholder 3"/>
          <p:cNvSpPr>
            <a:spLocks noGrp="1"/>
          </p:cNvSpPr>
          <p:nvPr>
            <p:ph type="pic" sz="quarter" idx="10"/>
          </p:nvPr>
        </p:nvSpPr>
        <p:spPr>
          <a:xfrm>
            <a:off x="5080000" y="2432052"/>
            <a:ext cx="1599848" cy="903288"/>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4"/>
          </p:nvPr>
        </p:nvSpPr>
        <p:spPr>
          <a:xfrm>
            <a:off x="7176756" y="2432052"/>
            <a:ext cx="1599848" cy="903288"/>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5"/>
          </p:nvPr>
        </p:nvSpPr>
        <p:spPr>
          <a:xfrm>
            <a:off x="9280211" y="2432052"/>
            <a:ext cx="1599848" cy="903288"/>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E2F9C190-5752-4EBD-AFAE-CBF356EBECF1}"/>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1874561634"/>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ocup Img">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5" name="Picture Placeholder 3"/>
          <p:cNvSpPr>
            <a:spLocks noGrp="1"/>
          </p:cNvSpPr>
          <p:nvPr>
            <p:ph type="pic" sz="quarter" idx="10"/>
          </p:nvPr>
        </p:nvSpPr>
        <p:spPr>
          <a:xfrm>
            <a:off x="1640468" y="1119265"/>
            <a:ext cx="3434541" cy="4969048"/>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3AD11A05-EC24-434B-9FE6-6185A5ECDF60}"/>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1085724454"/>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uple Img Mockup">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5" name="Picture Placeholder 3"/>
          <p:cNvSpPr>
            <a:spLocks noGrp="1"/>
          </p:cNvSpPr>
          <p:nvPr>
            <p:ph type="pic" sz="quarter" idx="10"/>
          </p:nvPr>
        </p:nvSpPr>
        <p:spPr>
          <a:xfrm>
            <a:off x="3525823" y="2667001"/>
            <a:ext cx="2201877" cy="219710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3525823" y="881857"/>
            <a:ext cx="1323181" cy="178368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1E08EB37-12A2-4073-B00B-1FA8CE8A8CBF}"/>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1118992494"/>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ustom Mockup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7" name="Picture Placeholder 3"/>
          <p:cNvSpPr>
            <a:spLocks noGrp="1"/>
          </p:cNvSpPr>
          <p:nvPr>
            <p:ph type="pic" sz="quarter" idx="14"/>
          </p:nvPr>
        </p:nvSpPr>
        <p:spPr>
          <a:xfrm>
            <a:off x="4048684" y="932724"/>
            <a:ext cx="5140560" cy="3477235"/>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09F9338D-AACD-498F-AE24-824AF4CF6F19}"/>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2434813913"/>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uple Mockup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2518347" y="1577380"/>
            <a:ext cx="7175292" cy="172169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44416" y="6480129"/>
            <a:ext cx="514955"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7" name="Picture Placeholder 3"/>
          <p:cNvSpPr>
            <a:spLocks noGrp="1"/>
          </p:cNvSpPr>
          <p:nvPr>
            <p:ph type="pic" sz="quarter" idx="14"/>
          </p:nvPr>
        </p:nvSpPr>
        <p:spPr>
          <a:xfrm>
            <a:off x="7035384" y="2348458"/>
            <a:ext cx="3265581" cy="2468383"/>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4C2B567B-FCB9-4A13-A818-600F52BEA800}"/>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025791043"/>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ustom Mockup 3">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4447083" y="762406"/>
            <a:ext cx="4477061" cy="3684676"/>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44416" y="6480129"/>
            <a:ext cx="514955"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pic>
        <p:nvPicPr>
          <p:cNvPr id="13" name="Picture 12">
            <a:extLst>
              <a:ext uri="{FF2B5EF4-FFF2-40B4-BE49-F238E27FC236}">
                <a16:creationId xmlns:a16="http://schemas.microsoft.com/office/drawing/2014/main" id="{4883257F-E28D-4923-AC4F-1456B0358699}"/>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1066343771"/>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mall Couple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2861027" y="1352551"/>
            <a:ext cx="2615380" cy="1475593"/>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7" name="Picture Placeholder 3"/>
          <p:cNvSpPr>
            <a:spLocks noGrp="1"/>
          </p:cNvSpPr>
          <p:nvPr>
            <p:ph type="pic" sz="quarter" idx="14"/>
          </p:nvPr>
        </p:nvSpPr>
        <p:spPr>
          <a:xfrm>
            <a:off x="3246439" y="2252467"/>
            <a:ext cx="1780264" cy="1495075"/>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88DBAF59-F1C8-4FF2-8429-22BD955F3B85}"/>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040878280"/>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Wide Img Bi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338709" y="2194259"/>
            <a:ext cx="9555391" cy="229279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pic>
        <p:nvPicPr>
          <p:cNvPr id="13" name="Picture 12">
            <a:extLst>
              <a:ext uri="{FF2B5EF4-FFF2-40B4-BE49-F238E27FC236}">
                <a16:creationId xmlns:a16="http://schemas.microsoft.com/office/drawing/2014/main" id="{DC07F127-35EF-49AA-A384-505D7F49F31D}"/>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417517347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quare Singl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sp>
        <p:nvSpPr>
          <p:cNvPr id="18" name="Picture Placeholder 3"/>
          <p:cNvSpPr>
            <a:spLocks noGrp="1"/>
          </p:cNvSpPr>
          <p:nvPr>
            <p:ph type="pic" sz="quarter" idx="10"/>
          </p:nvPr>
        </p:nvSpPr>
        <p:spPr>
          <a:xfrm>
            <a:off x="1340002" y="2593975"/>
            <a:ext cx="2216151" cy="221615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A2240323-1608-4617-B1CA-19BF77B371B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3362" y="6356656"/>
            <a:ext cx="1981903" cy="628532"/>
          </a:xfrm>
          <a:prstGeom prst="rect">
            <a:avLst/>
          </a:prstGeom>
        </p:spPr>
      </p:pic>
    </p:spTree>
    <p:extLst>
      <p:ext uri="{BB962C8B-B14F-4D97-AF65-F5344CB8AC3E}">
        <p14:creationId xmlns:p14="http://schemas.microsoft.com/office/powerpoint/2010/main" val="2778964026"/>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quare Img 3">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2479232" y="1206500"/>
            <a:ext cx="2647405" cy="2640976"/>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pic>
        <p:nvPicPr>
          <p:cNvPr id="13" name="Picture 12">
            <a:extLst>
              <a:ext uri="{FF2B5EF4-FFF2-40B4-BE49-F238E27FC236}">
                <a16:creationId xmlns:a16="http://schemas.microsoft.com/office/drawing/2014/main" id="{BEAFABD3-E72E-4E2A-8DD5-854AAF97ACAD}"/>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1322183104"/>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quare Small Middle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4419600" y="1955800"/>
            <a:ext cx="2159000" cy="215375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pic>
        <p:nvPicPr>
          <p:cNvPr id="13" name="Picture 12">
            <a:extLst>
              <a:ext uri="{FF2B5EF4-FFF2-40B4-BE49-F238E27FC236}">
                <a16:creationId xmlns:a16="http://schemas.microsoft.com/office/drawing/2014/main" id="{F4EED913-3F85-438A-8464-B1B9E091BEAA}"/>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681170893"/>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949450" y="2457803"/>
            <a:ext cx="1924844" cy="3421944"/>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26" name="Picture Placeholder 3"/>
          <p:cNvSpPr>
            <a:spLocks noGrp="1"/>
          </p:cNvSpPr>
          <p:nvPr>
            <p:ph type="pic" sz="quarter" idx="14"/>
          </p:nvPr>
        </p:nvSpPr>
        <p:spPr>
          <a:xfrm>
            <a:off x="4155153" y="2457803"/>
            <a:ext cx="1924844" cy="3421944"/>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6377425" y="2457803"/>
            <a:ext cx="1924844" cy="3421944"/>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8583127" y="2457803"/>
            <a:ext cx="1924844" cy="3421944"/>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a:extLst>
              <a:ext uri="{FF2B5EF4-FFF2-40B4-BE49-F238E27FC236}">
                <a16:creationId xmlns:a16="http://schemas.microsoft.com/office/drawing/2014/main" id="{29940954-1370-4340-8AC9-D339733CFBBF}"/>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990944547"/>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26" name="Picture Placeholder 3"/>
          <p:cNvSpPr>
            <a:spLocks noGrp="1"/>
          </p:cNvSpPr>
          <p:nvPr>
            <p:ph type="pic" sz="quarter" idx="14"/>
          </p:nvPr>
        </p:nvSpPr>
        <p:spPr>
          <a:xfrm>
            <a:off x="1517209" y="2493402"/>
            <a:ext cx="2913945" cy="164121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5"/>
          </p:nvPr>
        </p:nvSpPr>
        <p:spPr>
          <a:xfrm>
            <a:off x="6187776" y="2493402"/>
            <a:ext cx="2913945" cy="164121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6"/>
          </p:nvPr>
        </p:nvSpPr>
        <p:spPr>
          <a:xfrm>
            <a:off x="3098801" y="4337076"/>
            <a:ext cx="2913945" cy="164121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7"/>
          </p:nvPr>
        </p:nvSpPr>
        <p:spPr>
          <a:xfrm>
            <a:off x="7763302" y="4337076"/>
            <a:ext cx="2913945" cy="164121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85EB8651-E37E-4C5D-B7A2-AC46FA5DB3D8}"/>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864578304"/>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26" name="Picture Placeholder 3"/>
          <p:cNvSpPr>
            <a:spLocks noGrp="1"/>
          </p:cNvSpPr>
          <p:nvPr>
            <p:ph type="pic" sz="quarter" idx="14"/>
          </p:nvPr>
        </p:nvSpPr>
        <p:spPr>
          <a:xfrm>
            <a:off x="5556251" y="1854553"/>
            <a:ext cx="2267744" cy="4031544"/>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CC44A2F9-1A64-4884-BEC1-63A71C290C25}"/>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1883886090"/>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ocial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26" name="Picture Placeholder 3"/>
          <p:cNvSpPr>
            <a:spLocks noGrp="1"/>
          </p:cNvSpPr>
          <p:nvPr>
            <p:ph type="pic" sz="quarter" idx="14"/>
          </p:nvPr>
        </p:nvSpPr>
        <p:spPr>
          <a:xfrm>
            <a:off x="2912269" y="2964656"/>
            <a:ext cx="7620519" cy="1847976"/>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CACE3B71-1E6F-41D0-8FCC-5ACDC75B9470}"/>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2977994856"/>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Award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7" name="Picture Placeholder 3"/>
          <p:cNvSpPr>
            <a:spLocks noGrp="1"/>
          </p:cNvSpPr>
          <p:nvPr>
            <p:ph type="pic" sz="quarter" idx="14"/>
          </p:nvPr>
        </p:nvSpPr>
        <p:spPr>
          <a:xfrm>
            <a:off x="1211605" y="2731741"/>
            <a:ext cx="1139979" cy="2370085"/>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5"/>
          </p:nvPr>
        </p:nvSpPr>
        <p:spPr>
          <a:xfrm>
            <a:off x="4695035" y="2988416"/>
            <a:ext cx="1139979" cy="2370085"/>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6"/>
          </p:nvPr>
        </p:nvSpPr>
        <p:spPr>
          <a:xfrm>
            <a:off x="8068460" y="3437595"/>
            <a:ext cx="1139979" cy="2370085"/>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id="{0E7C4069-854A-426D-9877-5BC3FCDC3773}"/>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1123769298"/>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Award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7" name="Picture Placeholder 3"/>
          <p:cNvSpPr>
            <a:spLocks noGrp="1"/>
          </p:cNvSpPr>
          <p:nvPr>
            <p:ph type="pic" sz="quarter" idx="14"/>
          </p:nvPr>
        </p:nvSpPr>
        <p:spPr>
          <a:xfrm>
            <a:off x="1351311" y="2019300"/>
            <a:ext cx="9498904" cy="231140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30C6490D-8EE5-4EC5-B557-0BDEC84E99DF}"/>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269392684"/>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Right 2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7" name="Picture Placeholder 3"/>
          <p:cNvSpPr>
            <a:spLocks noGrp="1"/>
          </p:cNvSpPr>
          <p:nvPr>
            <p:ph type="pic" sz="quarter" idx="14"/>
          </p:nvPr>
        </p:nvSpPr>
        <p:spPr>
          <a:xfrm>
            <a:off x="5185171" y="2111773"/>
            <a:ext cx="3502131" cy="263436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8691869" y="2111773"/>
            <a:ext cx="3502131" cy="263436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38F829F7-0387-4ED5-A13D-1C700E70B8ED}"/>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818980167"/>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Half BG &amp; Man Img">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6" name="Picture Placeholder 3"/>
          <p:cNvSpPr>
            <a:spLocks noGrp="1"/>
          </p:cNvSpPr>
          <p:nvPr>
            <p:ph type="pic" sz="quarter" idx="15"/>
          </p:nvPr>
        </p:nvSpPr>
        <p:spPr>
          <a:xfrm>
            <a:off x="-9992" y="2452789"/>
            <a:ext cx="12201992" cy="290369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6"/>
          </p:nvPr>
        </p:nvSpPr>
        <p:spPr>
          <a:xfrm>
            <a:off x="4557009" y="629587"/>
            <a:ext cx="3075161" cy="4726899"/>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EA1E2D2B-AE16-4776-A9AB-ECCAB9287842}"/>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17515180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ll Image P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 y="0"/>
            <a:ext cx="3860359" cy="685800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algn="ctr" fontAlgn="base">
              <a:spcBef>
                <a:spcPct val="0"/>
              </a:spcBef>
              <a:spcAft>
                <a:spcPct val="0"/>
              </a:spcAft>
            </a:pPr>
            <a:endParaRPr lang="en-US" sz="2800" u="sng">
              <a:solidFill>
                <a:srgbClr val="000000"/>
              </a:solidFill>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algn="ctr" fontAlgn="base">
                <a:spcBef>
                  <a:spcPct val="0"/>
                </a:spcBef>
                <a:spcAft>
                  <a:spcPct val="0"/>
                </a:spcAft>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4429" y="6480129"/>
            <a:ext cx="554928"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a:t>
            </a:fld>
            <a:endParaRPr lang="en-US" dirty="0">
              <a:solidFill>
                <a:srgbClr val="051423">
                  <a:alpha val="30000"/>
                </a:srgbClr>
              </a:solidFill>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endParaRPr lang="en-US" dirty="0">
              <a:solidFill>
                <a:srgbClr val="051423">
                  <a:alpha val="50000"/>
                </a:srgbClr>
              </a:solidFill>
            </a:endParaRPr>
          </a:p>
        </p:txBody>
      </p:sp>
      <p:pic>
        <p:nvPicPr>
          <p:cNvPr id="14" name="Picture 13">
            <a:extLst>
              <a:ext uri="{FF2B5EF4-FFF2-40B4-BE49-F238E27FC236}">
                <a16:creationId xmlns:a16="http://schemas.microsoft.com/office/drawing/2014/main" id="{28177DA4-4793-4CAA-AEA8-2FF47D127A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3362" y="6356656"/>
            <a:ext cx="1981903" cy="628532"/>
          </a:xfrm>
          <a:prstGeom prst="rect">
            <a:avLst/>
          </a:prstGeom>
        </p:spPr>
      </p:pic>
    </p:spTree>
    <p:extLst>
      <p:ext uri="{BB962C8B-B14F-4D97-AF65-F5344CB8AC3E}">
        <p14:creationId xmlns:p14="http://schemas.microsoft.com/office/powerpoint/2010/main" val="2073309415"/>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Generic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6" name="Picture Placeholder 3"/>
          <p:cNvSpPr>
            <a:spLocks noGrp="1"/>
          </p:cNvSpPr>
          <p:nvPr>
            <p:ph type="pic" sz="quarter" idx="15"/>
          </p:nvPr>
        </p:nvSpPr>
        <p:spPr>
          <a:xfrm>
            <a:off x="3640089" y="3012961"/>
            <a:ext cx="4904391" cy="275838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516ACFFB-B289-4F9C-8E3A-32C7F7C46769}"/>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895052965"/>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Vector Group Mockup">
    <p:spTree>
      <p:nvGrpSpPr>
        <p:cNvPr id="1" name=""/>
        <p:cNvGrpSpPr/>
        <p:nvPr/>
      </p:nvGrpSpPr>
      <p:grpSpPr>
        <a:xfrm>
          <a:off x="0" y="0"/>
          <a:ext cx="0" cy="0"/>
          <a:chOff x="0" y="0"/>
          <a:chExt cx="0" cy="0"/>
        </a:xfrm>
      </p:grpSpPr>
      <p:sp>
        <p:nvSpPr>
          <p:cNvPr id="16" name="Picture Placeholder 3"/>
          <p:cNvSpPr>
            <a:spLocks noGrp="1"/>
          </p:cNvSpPr>
          <p:nvPr>
            <p:ph type="pic" sz="quarter" idx="15"/>
          </p:nvPr>
        </p:nvSpPr>
        <p:spPr>
          <a:xfrm>
            <a:off x="3781706" y="3631367"/>
            <a:ext cx="3995719" cy="2250268"/>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4" name="Picture Placeholder 3"/>
          <p:cNvSpPr>
            <a:spLocks noGrp="1"/>
          </p:cNvSpPr>
          <p:nvPr>
            <p:ph type="pic" sz="quarter" idx="16"/>
          </p:nvPr>
        </p:nvSpPr>
        <p:spPr>
          <a:xfrm>
            <a:off x="2188670" y="5658437"/>
            <a:ext cx="2480465" cy="118784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5" name="Picture Placeholder 3"/>
          <p:cNvSpPr>
            <a:spLocks noGrp="1"/>
          </p:cNvSpPr>
          <p:nvPr>
            <p:ph type="pic" sz="quarter" idx="17"/>
          </p:nvPr>
        </p:nvSpPr>
        <p:spPr>
          <a:xfrm>
            <a:off x="7670887" y="5528507"/>
            <a:ext cx="1835207" cy="1342099"/>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6" name="Picture Placeholder 3"/>
          <p:cNvSpPr>
            <a:spLocks noGrp="1"/>
          </p:cNvSpPr>
          <p:nvPr>
            <p:ph type="pic" sz="quarter" idx="18"/>
          </p:nvPr>
        </p:nvSpPr>
        <p:spPr>
          <a:xfrm>
            <a:off x="6841388" y="5959255"/>
            <a:ext cx="794656" cy="902184"/>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82938146"/>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Generic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6" name="Picture Placeholder 3"/>
          <p:cNvSpPr>
            <a:spLocks noGrp="1"/>
          </p:cNvSpPr>
          <p:nvPr>
            <p:ph type="pic" sz="quarter" idx="15"/>
          </p:nvPr>
        </p:nvSpPr>
        <p:spPr>
          <a:xfrm>
            <a:off x="713946" y="2295573"/>
            <a:ext cx="3723503" cy="3570839"/>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11D47A13-8033-4192-981D-469E56683B73}"/>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2975524686"/>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Generic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6" name="Picture Placeholder 3"/>
          <p:cNvSpPr>
            <a:spLocks noGrp="1"/>
          </p:cNvSpPr>
          <p:nvPr>
            <p:ph type="pic" sz="quarter" idx="15"/>
          </p:nvPr>
        </p:nvSpPr>
        <p:spPr>
          <a:xfrm>
            <a:off x="2" y="1826310"/>
            <a:ext cx="12196780" cy="462940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89E57289-8953-4BD2-B0A6-176A7D2BEC50}"/>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571187347"/>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6" name="Picture Placeholder 3"/>
          <p:cNvSpPr>
            <a:spLocks noGrp="1"/>
          </p:cNvSpPr>
          <p:nvPr>
            <p:ph type="pic" sz="quarter" idx="15"/>
          </p:nvPr>
        </p:nvSpPr>
        <p:spPr>
          <a:xfrm>
            <a:off x="3861744" y="4551680"/>
            <a:ext cx="1624657" cy="1625600"/>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60DA55F8-FDEF-40DC-AAE4-59AFCE27EFA1}"/>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2554012144"/>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6" name="Picture Placeholder 3"/>
          <p:cNvSpPr>
            <a:spLocks noGrp="1"/>
          </p:cNvSpPr>
          <p:nvPr>
            <p:ph type="pic" sz="quarter" idx="15"/>
          </p:nvPr>
        </p:nvSpPr>
        <p:spPr>
          <a:xfrm>
            <a:off x="5302250" y="2243727"/>
            <a:ext cx="1602597" cy="160352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B510AE7E-D171-482E-AE18-9B53381FFD7B}"/>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794786021"/>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5" name="Picture Placeholder 3"/>
          <p:cNvSpPr>
            <a:spLocks noGrp="1"/>
          </p:cNvSpPr>
          <p:nvPr>
            <p:ph type="pic" sz="quarter" idx="15"/>
          </p:nvPr>
        </p:nvSpPr>
        <p:spPr>
          <a:xfrm>
            <a:off x="6440169" y="2474020"/>
            <a:ext cx="1836844" cy="1837909"/>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E9886FE4-2330-447B-834B-AFA713EE7167}"/>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2411404310"/>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line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5" name="Picture Placeholder 3"/>
          <p:cNvSpPr>
            <a:spLocks noGrp="1"/>
          </p:cNvSpPr>
          <p:nvPr>
            <p:ph type="pic" sz="quarter" idx="15"/>
          </p:nvPr>
        </p:nvSpPr>
        <p:spPr>
          <a:xfrm>
            <a:off x="5329343" y="3598394"/>
            <a:ext cx="1552365" cy="1553265"/>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53013367-BC3E-4B8D-B118-4A2F0A069DA4}"/>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3951642167"/>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Infographic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34423" y="6480129"/>
            <a:ext cx="534941"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5" name="Picture Placeholder 3"/>
          <p:cNvSpPr>
            <a:spLocks noGrp="1"/>
          </p:cNvSpPr>
          <p:nvPr>
            <p:ph type="pic" sz="quarter" idx="15"/>
          </p:nvPr>
        </p:nvSpPr>
        <p:spPr>
          <a:xfrm>
            <a:off x="0" y="3427752"/>
            <a:ext cx="12192000" cy="3028081"/>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EB7CFC6B-BBBB-46A9-8312-3169CE022D0B}"/>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2320090899"/>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New Mockup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2" y="6459368"/>
            <a:ext cx="12196781" cy="396837"/>
          </a:xfrm>
          <a:prstGeom prst="rect">
            <a:avLst/>
          </a:prstGeom>
          <a:solidFill>
            <a:srgbClr val="D2D2D2">
              <a:alpha val="90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sng"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nvGrpSpPr>
          <p:cNvPr id="20" name="Group 19"/>
          <p:cNvGrpSpPr/>
          <p:nvPr userDrawn="1"/>
        </p:nvGrpSpPr>
        <p:grpSpPr>
          <a:xfrm>
            <a:off x="949291" y="6585540"/>
            <a:ext cx="118115" cy="117957"/>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grpSp>
        <p:nvGrpSpPr>
          <p:cNvPr id="23" name="Group 22"/>
          <p:cNvGrpSpPr/>
          <p:nvPr userDrawn="1"/>
        </p:nvGrpSpPr>
        <p:grpSpPr>
          <a:xfrm>
            <a:off x="335360" y="6584405"/>
            <a:ext cx="119021" cy="119435"/>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grpSp>
      <p:sp>
        <p:nvSpPr>
          <p:cNvPr id="3" name="Slide Number Placeholder 2"/>
          <p:cNvSpPr>
            <a:spLocks noGrp="1"/>
          </p:cNvSpPr>
          <p:nvPr>
            <p:ph type="sldNum" sz="quarter" idx="11"/>
          </p:nvPr>
        </p:nvSpPr>
        <p:spPr>
          <a:xfrm>
            <a:off x="422927" y="6480129"/>
            <a:ext cx="557933" cy="257388"/>
          </a:xfrm>
          <a:prstGeom prst="rect">
            <a:avLst/>
          </a:prstGeom>
        </p:spPr>
        <p:txBody>
          <a:bodyPr/>
          <a:lstStyle>
            <a:lvl1pPr>
              <a:defRPr sz="12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sp>
        <p:nvSpPr>
          <p:cNvPr id="6" name="Footer Placeholder 5"/>
          <p:cNvSpPr>
            <a:spLocks noGrp="1"/>
          </p:cNvSpPr>
          <p:nvPr>
            <p:ph type="ftr" sz="quarter" idx="12"/>
          </p:nvPr>
        </p:nvSpPr>
        <p:spPr>
          <a:xfrm>
            <a:off x="3604507" y="6508464"/>
            <a:ext cx="4987771" cy="259032"/>
          </a:xfrm>
        </p:spPr>
        <p:txBody>
          <a:bodyPr/>
          <a:lstStyle>
            <a:lvl1pPr>
              <a:defRPr>
                <a:latin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
        <p:nvSpPr>
          <p:cNvPr id="13" name="Picture Placeholder 3"/>
          <p:cNvSpPr>
            <a:spLocks noGrp="1"/>
          </p:cNvSpPr>
          <p:nvPr>
            <p:ph type="pic" sz="quarter" idx="10"/>
          </p:nvPr>
        </p:nvSpPr>
        <p:spPr>
          <a:xfrm>
            <a:off x="815413" y="644690"/>
            <a:ext cx="6912768" cy="5695987"/>
          </a:xfrm>
          <a:prstGeom prst="rect">
            <a:avLst/>
          </a:prstGeom>
        </p:spPr>
        <p:txBody>
          <a:bodyPr/>
          <a:lstStyle>
            <a:lvl1pPr>
              <a:defRPr sz="1333"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BE818003-1D19-473B-AC2C-89E462D01856}"/>
              </a:ext>
            </a:extLst>
          </p:cNvPr>
          <p:cNvPicPr>
            <a:picLocks noChangeAspect="1"/>
          </p:cNvPicPr>
          <p:nvPr userDrawn="1"/>
        </p:nvPicPr>
        <p:blipFill>
          <a:blip r:embed="rId2"/>
          <a:stretch>
            <a:fillRect/>
          </a:stretch>
        </p:blipFill>
        <p:spPr>
          <a:xfrm>
            <a:off x="9451285" y="6498885"/>
            <a:ext cx="2405356" cy="328003"/>
          </a:xfrm>
          <a:prstGeom prst="rect">
            <a:avLst/>
          </a:prstGeom>
        </p:spPr>
      </p:pic>
    </p:spTree>
    <p:extLst>
      <p:ext uri="{BB962C8B-B14F-4D97-AF65-F5344CB8AC3E}">
        <p14:creationId xmlns:p14="http://schemas.microsoft.com/office/powerpoint/2010/main" val="2404273548"/>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9" Type="http://schemas.openxmlformats.org/officeDocument/2006/relationships/slideLayout" Target="../slideLayouts/slideLayout96.xml"/><Relationship Id="rId21" Type="http://schemas.openxmlformats.org/officeDocument/2006/relationships/slideLayout" Target="../slideLayouts/slideLayout78.xml"/><Relationship Id="rId34" Type="http://schemas.openxmlformats.org/officeDocument/2006/relationships/slideLayout" Target="../slideLayouts/slideLayout91.xml"/><Relationship Id="rId42" Type="http://schemas.openxmlformats.org/officeDocument/2006/relationships/slideLayout" Target="../slideLayouts/slideLayout99.xml"/><Relationship Id="rId47" Type="http://schemas.openxmlformats.org/officeDocument/2006/relationships/slideLayout" Target="../slideLayouts/slideLayout104.xml"/><Relationship Id="rId50" Type="http://schemas.openxmlformats.org/officeDocument/2006/relationships/slideLayout" Target="../slideLayouts/slideLayout107.xml"/><Relationship Id="rId55" Type="http://schemas.openxmlformats.org/officeDocument/2006/relationships/slideLayout" Target="../slideLayouts/slideLayout112.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33" Type="http://schemas.openxmlformats.org/officeDocument/2006/relationships/slideLayout" Target="../slideLayouts/slideLayout90.xml"/><Relationship Id="rId38" Type="http://schemas.openxmlformats.org/officeDocument/2006/relationships/slideLayout" Target="../slideLayouts/slideLayout95.xml"/><Relationship Id="rId46" Type="http://schemas.openxmlformats.org/officeDocument/2006/relationships/slideLayout" Target="../slideLayouts/slideLayout103.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slideLayout" Target="../slideLayouts/slideLayout86.xml"/><Relationship Id="rId41" Type="http://schemas.openxmlformats.org/officeDocument/2006/relationships/slideLayout" Target="../slideLayouts/slideLayout98.xml"/><Relationship Id="rId54" Type="http://schemas.openxmlformats.org/officeDocument/2006/relationships/slideLayout" Target="../slideLayouts/slideLayout111.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32" Type="http://schemas.openxmlformats.org/officeDocument/2006/relationships/slideLayout" Target="../slideLayouts/slideLayout89.xml"/><Relationship Id="rId37" Type="http://schemas.openxmlformats.org/officeDocument/2006/relationships/slideLayout" Target="../slideLayouts/slideLayout94.xml"/><Relationship Id="rId40" Type="http://schemas.openxmlformats.org/officeDocument/2006/relationships/slideLayout" Target="../slideLayouts/slideLayout97.xml"/><Relationship Id="rId45" Type="http://schemas.openxmlformats.org/officeDocument/2006/relationships/slideLayout" Target="../slideLayouts/slideLayout102.xml"/><Relationship Id="rId53" Type="http://schemas.openxmlformats.org/officeDocument/2006/relationships/slideLayout" Target="../slideLayouts/slideLayout110.xml"/><Relationship Id="rId58" Type="http://schemas.openxmlformats.org/officeDocument/2006/relationships/theme" Target="../theme/theme2.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slideLayout" Target="../slideLayouts/slideLayout85.xml"/><Relationship Id="rId36" Type="http://schemas.openxmlformats.org/officeDocument/2006/relationships/slideLayout" Target="../slideLayouts/slideLayout93.xml"/><Relationship Id="rId49" Type="http://schemas.openxmlformats.org/officeDocument/2006/relationships/slideLayout" Target="../slideLayouts/slideLayout106.xml"/><Relationship Id="rId57" Type="http://schemas.openxmlformats.org/officeDocument/2006/relationships/slideLayout" Target="../slideLayouts/slideLayout11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31" Type="http://schemas.openxmlformats.org/officeDocument/2006/relationships/slideLayout" Target="../slideLayouts/slideLayout88.xml"/><Relationship Id="rId44" Type="http://schemas.openxmlformats.org/officeDocument/2006/relationships/slideLayout" Target="../slideLayouts/slideLayout101.xml"/><Relationship Id="rId52" Type="http://schemas.openxmlformats.org/officeDocument/2006/relationships/slideLayout" Target="../slideLayouts/slideLayout109.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 Id="rId30" Type="http://schemas.openxmlformats.org/officeDocument/2006/relationships/slideLayout" Target="../slideLayouts/slideLayout87.xml"/><Relationship Id="rId35" Type="http://schemas.openxmlformats.org/officeDocument/2006/relationships/slideLayout" Target="../slideLayouts/slideLayout92.xml"/><Relationship Id="rId43" Type="http://schemas.openxmlformats.org/officeDocument/2006/relationships/slideLayout" Target="../slideLayouts/slideLayout100.xml"/><Relationship Id="rId48" Type="http://schemas.openxmlformats.org/officeDocument/2006/relationships/slideLayout" Target="../slideLayouts/slideLayout105.xml"/><Relationship Id="rId56" Type="http://schemas.openxmlformats.org/officeDocument/2006/relationships/slideLayout" Target="../slideLayouts/slideLayout113.xml"/><Relationship Id="rId8" Type="http://schemas.openxmlformats.org/officeDocument/2006/relationships/slideLayout" Target="../slideLayouts/slideLayout65.xml"/><Relationship Id="rId51" Type="http://schemas.openxmlformats.org/officeDocument/2006/relationships/slideLayout" Target="../slideLayouts/slideLayout108.xml"/><Relationship Id="rId3"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3604507" y="6508464"/>
            <a:ext cx="4987771" cy="259032"/>
          </a:xfrm>
          <a:prstGeom prst="rect">
            <a:avLst/>
          </a:prstGeom>
        </p:spPr>
        <p:txBody>
          <a:bodyPr vert="horz" lIns="91440" tIns="45720" rIns="91440" bIns="45720" rtlCol="0" anchor="ctr"/>
          <a:lstStyle>
            <a:lvl1pPr algn="ctr">
              <a:defRPr sz="1067"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fontAlgn="base">
              <a:spcBef>
                <a:spcPct val="0"/>
              </a:spcBef>
              <a:spcAft>
                <a:spcPct val="0"/>
              </a:spcAft>
            </a:pPr>
            <a:endParaRPr lang="en-US" dirty="0">
              <a:solidFill>
                <a:srgbClr val="051423">
                  <a:alpha val="50000"/>
                </a:srgbClr>
              </a:solidFill>
              <a:sym typeface="Gill Sans" charset="0"/>
            </a:endParaRPr>
          </a:p>
        </p:txBody>
      </p:sp>
    </p:spTree>
    <p:extLst>
      <p:ext uri="{BB962C8B-B14F-4D97-AF65-F5344CB8AC3E}">
        <p14:creationId xmlns:p14="http://schemas.microsoft.com/office/powerpoint/2010/main" val="2454448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Lst>
  <p:transition/>
  <p:hf hdr="0" ftr="0" dt="0"/>
  <p:txStyles>
    <p:titleStyle>
      <a:lvl1pPr algn="ctr" rtl="0" fontAlgn="base">
        <a:spcBef>
          <a:spcPct val="0"/>
        </a:spcBef>
        <a:spcAft>
          <a:spcPct val="0"/>
        </a:spcAft>
        <a:defRPr sz="5867">
          <a:solidFill>
            <a:schemeClr val="tx1"/>
          </a:solidFill>
          <a:latin typeface="+mj-lt"/>
          <a:ea typeface="+mj-ea"/>
          <a:cs typeface="+mj-cs"/>
          <a:sym typeface="Gill Sans" charset="0"/>
        </a:defRPr>
      </a:lvl1pPr>
      <a:lvl2pPr algn="ctr" rtl="0" fontAlgn="base">
        <a:spcBef>
          <a:spcPct val="0"/>
        </a:spcBef>
        <a:spcAft>
          <a:spcPct val="0"/>
        </a:spcAft>
        <a:defRPr sz="5867">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5867">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5867">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5867">
          <a:solidFill>
            <a:schemeClr val="tx1"/>
          </a:solidFill>
          <a:latin typeface="Gill Sans" charset="0"/>
          <a:ea typeface="ヒラギノ角ゴ ProN W3" charset="0"/>
          <a:cs typeface="ヒラギノ角ゴ ProN W3" charset="0"/>
          <a:sym typeface="Gill Sans" charset="0"/>
        </a:defRPr>
      </a:lvl5pPr>
      <a:lvl6pPr marL="228594" algn="ctr" rtl="0" fontAlgn="base">
        <a:spcBef>
          <a:spcPct val="0"/>
        </a:spcBef>
        <a:spcAft>
          <a:spcPct val="0"/>
        </a:spcAft>
        <a:defRPr sz="5867">
          <a:solidFill>
            <a:schemeClr val="tx1"/>
          </a:solidFill>
          <a:latin typeface="Gill Sans" charset="0"/>
          <a:ea typeface="ヒラギノ角ゴ ProN W3" charset="0"/>
          <a:cs typeface="ヒラギノ角ゴ ProN W3" charset="0"/>
          <a:sym typeface="Gill Sans" charset="0"/>
        </a:defRPr>
      </a:lvl6pPr>
      <a:lvl7pPr marL="457189" algn="ctr" rtl="0" fontAlgn="base">
        <a:spcBef>
          <a:spcPct val="0"/>
        </a:spcBef>
        <a:spcAft>
          <a:spcPct val="0"/>
        </a:spcAft>
        <a:defRPr sz="5867">
          <a:solidFill>
            <a:schemeClr val="tx1"/>
          </a:solidFill>
          <a:latin typeface="Gill Sans" charset="0"/>
          <a:ea typeface="ヒラギノ角ゴ ProN W3" charset="0"/>
          <a:cs typeface="ヒラギノ角ゴ ProN W3" charset="0"/>
          <a:sym typeface="Gill Sans" charset="0"/>
        </a:defRPr>
      </a:lvl7pPr>
      <a:lvl8pPr marL="685783" algn="ctr" rtl="0" fontAlgn="base">
        <a:spcBef>
          <a:spcPct val="0"/>
        </a:spcBef>
        <a:spcAft>
          <a:spcPct val="0"/>
        </a:spcAft>
        <a:defRPr sz="5867">
          <a:solidFill>
            <a:schemeClr val="tx1"/>
          </a:solidFill>
          <a:latin typeface="Gill Sans" charset="0"/>
          <a:ea typeface="ヒラギノ角ゴ ProN W3" charset="0"/>
          <a:cs typeface="ヒラギノ角ゴ ProN W3" charset="0"/>
          <a:sym typeface="Gill Sans" charset="0"/>
        </a:defRPr>
      </a:lvl8pPr>
      <a:lvl9pPr marL="914377" algn="ctr" rtl="0" fontAlgn="base">
        <a:spcBef>
          <a:spcPct val="0"/>
        </a:spcBef>
        <a:spcAft>
          <a:spcPct val="0"/>
        </a:spcAft>
        <a:defRPr sz="5867">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2400">
          <a:solidFill>
            <a:schemeClr val="tx1"/>
          </a:solidFill>
          <a:latin typeface="+mn-lt"/>
          <a:ea typeface="+mn-ea"/>
          <a:cs typeface="+mn-cs"/>
          <a:sym typeface="Gill Sans" charset="0"/>
        </a:defRPr>
      </a:lvl1pPr>
      <a:lvl2pPr algn="ctr" rtl="0" fontAlgn="base">
        <a:spcBef>
          <a:spcPct val="0"/>
        </a:spcBef>
        <a:spcAft>
          <a:spcPct val="0"/>
        </a:spcAft>
        <a:defRPr sz="2400">
          <a:solidFill>
            <a:schemeClr val="tx1"/>
          </a:solidFill>
          <a:latin typeface="+mn-lt"/>
          <a:ea typeface="+mn-ea"/>
          <a:cs typeface="+mn-cs"/>
          <a:sym typeface="Gill Sans" charset="0"/>
        </a:defRPr>
      </a:lvl2pPr>
      <a:lvl3pPr algn="ctr" rtl="0" fontAlgn="base">
        <a:spcBef>
          <a:spcPct val="0"/>
        </a:spcBef>
        <a:spcAft>
          <a:spcPct val="0"/>
        </a:spcAft>
        <a:defRPr sz="2400">
          <a:solidFill>
            <a:schemeClr val="tx1"/>
          </a:solidFill>
          <a:latin typeface="+mn-lt"/>
          <a:ea typeface="+mn-ea"/>
          <a:cs typeface="+mn-cs"/>
          <a:sym typeface="Gill Sans" charset="0"/>
        </a:defRPr>
      </a:lvl3pPr>
      <a:lvl4pPr algn="ctr" rtl="0" fontAlgn="base">
        <a:spcBef>
          <a:spcPct val="0"/>
        </a:spcBef>
        <a:spcAft>
          <a:spcPct val="0"/>
        </a:spcAft>
        <a:defRPr sz="2400">
          <a:solidFill>
            <a:schemeClr val="tx1"/>
          </a:solidFill>
          <a:latin typeface="+mn-lt"/>
          <a:ea typeface="+mn-ea"/>
          <a:cs typeface="+mn-cs"/>
          <a:sym typeface="Gill Sans" charset="0"/>
        </a:defRPr>
      </a:lvl4pPr>
      <a:lvl5pPr algn="ctr" rtl="0" fontAlgn="base">
        <a:spcBef>
          <a:spcPct val="0"/>
        </a:spcBef>
        <a:spcAft>
          <a:spcPct val="0"/>
        </a:spcAft>
        <a:defRPr sz="2400">
          <a:solidFill>
            <a:schemeClr val="tx1"/>
          </a:solidFill>
          <a:latin typeface="+mn-lt"/>
          <a:ea typeface="+mn-ea"/>
          <a:cs typeface="+mn-cs"/>
          <a:sym typeface="Gill Sans" charset="0"/>
        </a:defRPr>
      </a:lvl5pPr>
      <a:lvl6pPr marL="228594" algn="ctr" rtl="0" fontAlgn="base">
        <a:spcBef>
          <a:spcPct val="0"/>
        </a:spcBef>
        <a:spcAft>
          <a:spcPct val="0"/>
        </a:spcAft>
        <a:defRPr sz="2400">
          <a:solidFill>
            <a:schemeClr val="tx1"/>
          </a:solidFill>
          <a:latin typeface="+mn-lt"/>
          <a:ea typeface="+mn-ea"/>
          <a:cs typeface="+mn-cs"/>
          <a:sym typeface="Gill Sans" charset="0"/>
        </a:defRPr>
      </a:lvl6pPr>
      <a:lvl7pPr marL="457189" algn="ctr" rtl="0" fontAlgn="base">
        <a:spcBef>
          <a:spcPct val="0"/>
        </a:spcBef>
        <a:spcAft>
          <a:spcPct val="0"/>
        </a:spcAft>
        <a:defRPr sz="2400">
          <a:solidFill>
            <a:schemeClr val="tx1"/>
          </a:solidFill>
          <a:latin typeface="+mn-lt"/>
          <a:ea typeface="+mn-ea"/>
          <a:cs typeface="+mn-cs"/>
          <a:sym typeface="Gill Sans" charset="0"/>
        </a:defRPr>
      </a:lvl7pPr>
      <a:lvl8pPr marL="685783" algn="ctr" rtl="0" fontAlgn="base">
        <a:spcBef>
          <a:spcPct val="0"/>
        </a:spcBef>
        <a:spcAft>
          <a:spcPct val="0"/>
        </a:spcAft>
        <a:defRPr sz="2400">
          <a:solidFill>
            <a:schemeClr val="tx1"/>
          </a:solidFill>
          <a:latin typeface="+mn-lt"/>
          <a:ea typeface="+mn-ea"/>
          <a:cs typeface="+mn-cs"/>
          <a:sym typeface="Gill Sans" charset="0"/>
        </a:defRPr>
      </a:lvl8pPr>
      <a:lvl9pPr marL="914377" algn="ctr" rtl="0" fontAlgn="base">
        <a:spcBef>
          <a:spcPct val="0"/>
        </a:spcBef>
        <a:spcAft>
          <a:spcPct val="0"/>
        </a:spcAft>
        <a:defRPr sz="2400">
          <a:solidFill>
            <a:schemeClr val="tx1"/>
          </a:solidFill>
          <a:latin typeface="+mn-lt"/>
          <a:ea typeface="+mn-ea"/>
          <a:cs typeface="+mn-cs"/>
          <a:sym typeface="Gill Sans" charset="0"/>
        </a:defRPr>
      </a:lvl9pPr>
    </p:bodyStyle>
    <p:otherStyle>
      <a:defPPr>
        <a:defRPr lang="en-US"/>
      </a:defPPr>
      <a:lvl1pPr marL="0" algn="l" defTabSz="228594" rtl="0" eaLnBrk="1" latinLnBrk="0" hangingPunct="1">
        <a:defRPr sz="933" kern="1200">
          <a:solidFill>
            <a:schemeClr val="tx1"/>
          </a:solidFill>
          <a:latin typeface="+mn-lt"/>
          <a:ea typeface="+mn-ea"/>
          <a:cs typeface="+mn-cs"/>
        </a:defRPr>
      </a:lvl1pPr>
      <a:lvl2pPr marL="228594" algn="l" defTabSz="228594" rtl="0" eaLnBrk="1" latinLnBrk="0" hangingPunct="1">
        <a:defRPr sz="933" kern="1200">
          <a:solidFill>
            <a:schemeClr val="tx1"/>
          </a:solidFill>
          <a:latin typeface="+mn-lt"/>
          <a:ea typeface="+mn-ea"/>
          <a:cs typeface="+mn-cs"/>
        </a:defRPr>
      </a:lvl2pPr>
      <a:lvl3pPr marL="457189" algn="l" defTabSz="228594" rtl="0" eaLnBrk="1" latinLnBrk="0" hangingPunct="1">
        <a:defRPr sz="933" kern="1200">
          <a:solidFill>
            <a:schemeClr val="tx1"/>
          </a:solidFill>
          <a:latin typeface="+mn-lt"/>
          <a:ea typeface="+mn-ea"/>
          <a:cs typeface="+mn-cs"/>
        </a:defRPr>
      </a:lvl3pPr>
      <a:lvl4pPr marL="685783" algn="l" defTabSz="228594" rtl="0" eaLnBrk="1" latinLnBrk="0" hangingPunct="1">
        <a:defRPr sz="933" kern="1200">
          <a:solidFill>
            <a:schemeClr val="tx1"/>
          </a:solidFill>
          <a:latin typeface="+mn-lt"/>
          <a:ea typeface="+mn-ea"/>
          <a:cs typeface="+mn-cs"/>
        </a:defRPr>
      </a:lvl4pPr>
      <a:lvl5pPr marL="914377" algn="l" defTabSz="228594" rtl="0" eaLnBrk="1" latinLnBrk="0" hangingPunct="1">
        <a:defRPr sz="933" kern="1200">
          <a:solidFill>
            <a:schemeClr val="tx1"/>
          </a:solidFill>
          <a:latin typeface="+mn-lt"/>
          <a:ea typeface="+mn-ea"/>
          <a:cs typeface="+mn-cs"/>
        </a:defRPr>
      </a:lvl5pPr>
      <a:lvl6pPr marL="1142971" algn="l" defTabSz="228594" rtl="0" eaLnBrk="1" latinLnBrk="0" hangingPunct="1">
        <a:defRPr sz="933" kern="1200">
          <a:solidFill>
            <a:schemeClr val="tx1"/>
          </a:solidFill>
          <a:latin typeface="+mn-lt"/>
          <a:ea typeface="+mn-ea"/>
          <a:cs typeface="+mn-cs"/>
        </a:defRPr>
      </a:lvl6pPr>
      <a:lvl7pPr marL="1371566" algn="l" defTabSz="228594" rtl="0" eaLnBrk="1" latinLnBrk="0" hangingPunct="1">
        <a:defRPr sz="933" kern="1200">
          <a:solidFill>
            <a:schemeClr val="tx1"/>
          </a:solidFill>
          <a:latin typeface="+mn-lt"/>
          <a:ea typeface="+mn-ea"/>
          <a:cs typeface="+mn-cs"/>
        </a:defRPr>
      </a:lvl7pPr>
      <a:lvl8pPr marL="1600160" algn="l" defTabSz="228594" rtl="0" eaLnBrk="1" latinLnBrk="0" hangingPunct="1">
        <a:defRPr sz="933" kern="1200">
          <a:solidFill>
            <a:schemeClr val="tx1"/>
          </a:solidFill>
          <a:latin typeface="+mn-lt"/>
          <a:ea typeface="+mn-ea"/>
          <a:cs typeface="+mn-cs"/>
        </a:defRPr>
      </a:lvl8pPr>
      <a:lvl9pPr marL="1828754" algn="l" defTabSz="228594" rtl="0" eaLnBrk="1" latinLnBrk="0" hangingPunct="1">
        <a:defRPr sz="9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3604507" y="6508464"/>
            <a:ext cx="4987771" cy="259032"/>
          </a:xfrm>
          <a:prstGeom prst="rect">
            <a:avLst/>
          </a:prstGeom>
        </p:spPr>
        <p:txBody>
          <a:bodyPr vert="horz" lIns="91440" tIns="45720" rIns="91440" bIns="45720" rtlCol="0" anchor="ctr"/>
          <a:lstStyle>
            <a:lvl1pPr algn="ctr">
              <a:defRPr sz="1067"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1067" b="0" i="0" u="none" strike="noStrike" kern="1200" cap="none" spc="0" normalizeH="0" baseline="0" noProof="0" dirty="0">
              <a:ln>
                <a:noFill/>
              </a:ln>
              <a:solidFill>
                <a:srgbClr val="051423">
                  <a:alpha val="50000"/>
                </a:srgbClr>
              </a:solidFill>
              <a:effectLst/>
              <a:uLnTx/>
              <a:uFillTx/>
              <a:latin typeface="Helvetica" panose="020B0604020202020204" pitchFamily="34" charset="0"/>
              <a:cs typeface="Helvetica" panose="020B0604020202020204" pitchFamily="34" charset="0"/>
              <a:sym typeface="Gill Sans" charset="0"/>
            </a:endParaRPr>
          </a:p>
        </p:txBody>
      </p:sp>
    </p:spTree>
    <p:extLst>
      <p:ext uri="{BB962C8B-B14F-4D97-AF65-F5344CB8AC3E}">
        <p14:creationId xmlns:p14="http://schemas.microsoft.com/office/powerpoint/2010/main" val="288996126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4" r:id="rId23"/>
    <p:sldLayoutId id="2147483745" r:id="rId24"/>
    <p:sldLayoutId id="2147483746" r:id="rId25"/>
    <p:sldLayoutId id="2147483747" r:id="rId26"/>
    <p:sldLayoutId id="2147483748" r:id="rId27"/>
    <p:sldLayoutId id="2147483749" r:id="rId28"/>
    <p:sldLayoutId id="2147483750" r:id="rId29"/>
    <p:sldLayoutId id="2147483751" r:id="rId30"/>
    <p:sldLayoutId id="2147483752" r:id="rId31"/>
    <p:sldLayoutId id="2147483753" r:id="rId32"/>
    <p:sldLayoutId id="2147483754" r:id="rId33"/>
    <p:sldLayoutId id="2147483755" r:id="rId34"/>
    <p:sldLayoutId id="2147483756" r:id="rId35"/>
    <p:sldLayoutId id="2147483757" r:id="rId36"/>
    <p:sldLayoutId id="2147483758" r:id="rId37"/>
    <p:sldLayoutId id="2147483759" r:id="rId38"/>
    <p:sldLayoutId id="2147483760" r:id="rId39"/>
    <p:sldLayoutId id="2147483761" r:id="rId40"/>
    <p:sldLayoutId id="2147483762" r:id="rId41"/>
    <p:sldLayoutId id="2147483763" r:id="rId42"/>
    <p:sldLayoutId id="2147483764" r:id="rId43"/>
    <p:sldLayoutId id="2147483765" r:id="rId44"/>
    <p:sldLayoutId id="2147483766" r:id="rId45"/>
    <p:sldLayoutId id="2147483767" r:id="rId46"/>
    <p:sldLayoutId id="2147483768" r:id="rId47"/>
    <p:sldLayoutId id="2147483769" r:id="rId48"/>
    <p:sldLayoutId id="2147483770" r:id="rId49"/>
    <p:sldLayoutId id="2147483771" r:id="rId50"/>
    <p:sldLayoutId id="2147483772" r:id="rId51"/>
    <p:sldLayoutId id="2147483773" r:id="rId52"/>
    <p:sldLayoutId id="2147483774" r:id="rId53"/>
    <p:sldLayoutId id="2147483775" r:id="rId54"/>
    <p:sldLayoutId id="2147483776" r:id="rId55"/>
    <p:sldLayoutId id="2147483777" r:id="rId56"/>
    <p:sldLayoutId id="2147483778" r:id="rId57"/>
  </p:sldLayoutIdLst>
  <p:transition/>
  <p:hf hdr="0" ftr="0" dt="0"/>
  <p:txStyles>
    <p:titleStyle>
      <a:lvl1pPr algn="ctr" rtl="0" fontAlgn="base">
        <a:spcBef>
          <a:spcPct val="0"/>
        </a:spcBef>
        <a:spcAft>
          <a:spcPct val="0"/>
        </a:spcAft>
        <a:defRPr sz="5867">
          <a:solidFill>
            <a:schemeClr val="tx1"/>
          </a:solidFill>
          <a:latin typeface="+mj-lt"/>
          <a:ea typeface="+mj-ea"/>
          <a:cs typeface="+mj-cs"/>
          <a:sym typeface="Gill Sans" charset="0"/>
        </a:defRPr>
      </a:lvl1pPr>
      <a:lvl2pPr algn="ctr" rtl="0" fontAlgn="base">
        <a:spcBef>
          <a:spcPct val="0"/>
        </a:spcBef>
        <a:spcAft>
          <a:spcPct val="0"/>
        </a:spcAft>
        <a:defRPr sz="5867">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5867">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5867">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5867">
          <a:solidFill>
            <a:schemeClr val="tx1"/>
          </a:solidFill>
          <a:latin typeface="Gill Sans" charset="0"/>
          <a:ea typeface="ヒラギノ角ゴ ProN W3" charset="0"/>
          <a:cs typeface="ヒラギノ角ゴ ProN W3" charset="0"/>
          <a:sym typeface="Gill Sans" charset="0"/>
        </a:defRPr>
      </a:lvl5pPr>
      <a:lvl6pPr marL="228594" algn="ctr" rtl="0" fontAlgn="base">
        <a:spcBef>
          <a:spcPct val="0"/>
        </a:spcBef>
        <a:spcAft>
          <a:spcPct val="0"/>
        </a:spcAft>
        <a:defRPr sz="5867">
          <a:solidFill>
            <a:schemeClr val="tx1"/>
          </a:solidFill>
          <a:latin typeface="Gill Sans" charset="0"/>
          <a:ea typeface="ヒラギノ角ゴ ProN W3" charset="0"/>
          <a:cs typeface="ヒラギノ角ゴ ProN W3" charset="0"/>
          <a:sym typeface="Gill Sans" charset="0"/>
        </a:defRPr>
      </a:lvl6pPr>
      <a:lvl7pPr marL="457189" algn="ctr" rtl="0" fontAlgn="base">
        <a:spcBef>
          <a:spcPct val="0"/>
        </a:spcBef>
        <a:spcAft>
          <a:spcPct val="0"/>
        </a:spcAft>
        <a:defRPr sz="5867">
          <a:solidFill>
            <a:schemeClr val="tx1"/>
          </a:solidFill>
          <a:latin typeface="Gill Sans" charset="0"/>
          <a:ea typeface="ヒラギノ角ゴ ProN W3" charset="0"/>
          <a:cs typeface="ヒラギノ角ゴ ProN W3" charset="0"/>
          <a:sym typeface="Gill Sans" charset="0"/>
        </a:defRPr>
      </a:lvl7pPr>
      <a:lvl8pPr marL="685783" algn="ctr" rtl="0" fontAlgn="base">
        <a:spcBef>
          <a:spcPct val="0"/>
        </a:spcBef>
        <a:spcAft>
          <a:spcPct val="0"/>
        </a:spcAft>
        <a:defRPr sz="5867">
          <a:solidFill>
            <a:schemeClr val="tx1"/>
          </a:solidFill>
          <a:latin typeface="Gill Sans" charset="0"/>
          <a:ea typeface="ヒラギノ角ゴ ProN W3" charset="0"/>
          <a:cs typeface="ヒラギノ角ゴ ProN W3" charset="0"/>
          <a:sym typeface="Gill Sans" charset="0"/>
        </a:defRPr>
      </a:lvl8pPr>
      <a:lvl9pPr marL="914377" algn="ctr" rtl="0" fontAlgn="base">
        <a:spcBef>
          <a:spcPct val="0"/>
        </a:spcBef>
        <a:spcAft>
          <a:spcPct val="0"/>
        </a:spcAft>
        <a:defRPr sz="5867">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2400">
          <a:solidFill>
            <a:schemeClr val="tx1"/>
          </a:solidFill>
          <a:latin typeface="+mn-lt"/>
          <a:ea typeface="+mn-ea"/>
          <a:cs typeface="+mn-cs"/>
          <a:sym typeface="Gill Sans" charset="0"/>
        </a:defRPr>
      </a:lvl1pPr>
      <a:lvl2pPr algn="ctr" rtl="0" fontAlgn="base">
        <a:spcBef>
          <a:spcPct val="0"/>
        </a:spcBef>
        <a:spcAft>
          <a:spcPct val="0"/>
        </a:spcAft>
        <a:defRPr sz="2400">
          <a:solidFill>
            <a:schemeClr val="tx1"/>
          </a:solidFill>
          <a:latin typeface="+mn-lt"/>
          <a:ea typeface="+mn-ea"/>
          <a:cs typeface="+mn-cs"/>
          <a:sym typeface="Gill Sans" charset="0"/>
        </a:defRPr>
      </a:lvl2pPr>
      <a:lvl3pPr algn="ctr" rtl="0" fontAlgn="base">
        <a:spcBef>
          <a:spcPct val="0"/>
        </a:spcBef>
        <a:spcAft>
          <a:spcPct val="0"/>
        </a:spcAft>
        <a:defRPr sz="2400">
          <a:solidFill>
            <a:schemeClr val="tx1"/>
          </a:solidFill>
          <a:latin typeface="+mn-lt"/>
          <a:ea typeface="+mn-ea"/>
          <a:cs typeface="+mn-cs"/>
          <a:sym typeface="Gill Sans" charset="0"/>
        </a:defRPr>
      </a:lvl3pPr>
      <a:lvl4pPr algn="ctr" rtl="0" fontAlgn="base">
        <a:spcBef>
          <a:spcPct val="0"/>
        </a:spcBef>
        <a:spcAft>
          <a:spcPct val="0"/>
        </a:spcAft>
        <a:defRPr sz="2400">
          <a:solidFill>
            <a:schemeClr val="tx1"/>
          </a:solidFill>
          <a:latin typeface="+mn-lt"/>
          <a:ea typeface="+mn-ea"/>
          <a:cs typeface="+mn-cs"/>
          <a:sym typeface="Gill Sans" charset="0"/>
        </a:defRPr>
      </a:lvl4pPr>
      <a:lvl5pPr algn="ctr" rtl="0" fontAlgn="base">
        <a:spcBef>
          <a:spcPct val="0"/>
        </a:spcBef>
        <a:spcAft>
          <a:spcPct val="0"/>
        </a:spcAft>
        <a:defRPr sz="2400">
          <a:solidFill>
            <a:schemeClr val="tx1"/>
          </a:solidFill>
          <a:latin typeface="+mn-lt"/>
          <a:ea typeface="+mn-ea"/>
          <a:cs typeface="+mn-cs"/>
          <a:sym typeface="Gill Sans" charset="0"/>
        </a:defRPr>
      </a:lvl5pPr>
      <a:lvl6pPr marL="228594" algn="ctr" rtl="0" fontAlgn="base">
        <a:spcBef>
          <a:spcPct val="0"/>
        </a:spcBef>
        <a:spcAft>
          <a:spcPct val="0"/>
        </a:spcAft>
        <a:defRPr sz="2400">
          <a:solidFill>
            <a:schemeClr val="tx1"/>
          </a:solidFill>
          <a:latin typeface="+mn-lt"/>
          <a:ea typeface="+mn-ea"/>
          <a:cs typeface="+mn-cs"/>
          <a:sym typeface="Gill Sans" charset="0"/>
        </a:defRPr>
      </a:lvl6pPr>
      <a:lvl7pPr marL="457189" algn="ctr" rtl="0" fontAlgn="base">
        <a:spcBef>
          <a:spcPct val="0"/>
        </a:spcBef>
        <a:spcAft>
          <a:spcPct val="0"/>
        </a:spcAft>
        <a:defRPr sz="2400">
          <a:solidFill>
            <a:schemeClr val="tx1"/>
          </a:solidFill>
          <a:latin typeface="+mn-lt"/>
          <a:ea typeface="+mn-ea"/>
          <a:cs typeface="+mn-cs"/>
          <a:sym typeface="Gill Sans" charset="0"/>
        </a:defRPr>
      </a:lvl7pPr>
      <a:lvl8pPr marL="685783" algn="ctr" rtl="0" fontAlgn="base">
        <a:spcBef>
          <a:spcPct val="0"/>
        </a:spcBef>
        <a:spcAft>
          <a:spcPct val="0"/>
        </a:spcAft>
        <a:defRPr sz="2400">
          <a:solidFill>
            <a:schemeClr val="tx1"/>
          </a:solidFill>
          <a:latin typeface="+mn-lt"/>
          <a:ea typeface="+mn-ea"/>
          <a:cs typeface="+mn-cs"/>
          <a:sym typeface="Gill Sans" charset="0"/>
        </a:defRPr>
      </a:lvl8pPr>
      <a:lvl9pPr marL="914377" algn="ctr" rtl="0" fontAlgn="base">
        <a:spcBef>
          <a:spcPct val="0"/>
        </a:spcBef>
        <a:spcAft>
          <a:spcPct val="0"/>
        </a:spcAft>
        <a:defRPr sz="2400">
          <a:solidFill>
            <a:schemeClr val="tx1"/>
          </a:solidFill>
          <a:latin typeface="+mn-lt"/>
          <a:ea typeface="+mn-ea"/>
          <a:cs typeface="+mn-cs"/>
          <a:sym typeface="Gill Sans" charset="0"/>
        </a:defRPr>
      </a:lvl9pPr>
    </p:bodyStyle>
    <p:otherStyle>
      <a:defPPr>
        <a:defRPr lang="en-US"/>
      </a:defPPr>
      <a:lvl1pPr marL="0" algn="l" defTabSz="228594" rtl="0" eaLnBrk="1" latinLnBrk="0" hangingPunct="1">
        <a:defRPr sz="933" kern="1200">
          <a:solidFill>
            <a:schemeClr val="tx1"/>
          </a:solidFill>
          <a:latin typeface="+mn-lt"/>
          <a:ea typeface="+mn-ea"/>
          <a:cs typeface="+mn-cs"/>
        </a:defRPr>
      </a:lvl1pPr>
      <a:lvl2pPr marL="228594" algn="l" defTabSz="228594" rtl="0" eaLnBrk="1" latinLnBrk="0" hangingPunct="1">
        <a:defRPr sz="933" kern="1200">
          <a:solidFill>
            <a:schemeClr val="tx1"/>
          </a:solidFill>
          <a:latin typeface="+mn-lt"/>
          <a:ea typeface="+mn-ea"/>
          <a:cs typeface="+mn-cs"/>
        </a:defRPr>
      </a:lvl2pPr>
      <a:lvl3pPr marL="457189" algn="l" defTabSz="228594" rtl="0" eaLnBrk="1" latinLnBrk="0" hangingPunct="1">
        <a:defRPr sz="933" kern="1200">
          <a:solidFill>
            <a:schemeClr val="tx1"/>
          </a:solidFill>
          <a:latin typeface="+mn-lt"/>
          <a:ea typeface="+mn-ea"/>
          <a:cs typeface="+mn-cs"/>
        </a:defRPr>
      </a:lvl3pPr>
      <a:lvl4pPr marL="685783" algn="l" defTabSz="228594" rtl="0" eaLnBrk="1" latinLnBrk="0" hangingPunct="1">
        <a:defRPr sz="933" kern="1200">
          <a:solidFill>
            <a:schemeClr val="tx1"/>
          </a:solidFill>
          <a:latin typeface="+mn-lt"/>
          <a:ea typeface="+mn-ea"/>
          <a:cs typeface="+mn-cs"/>
        </a:defRPr>
      </a:lvl4pPr>
      <a:lvl5pPr marL="914377" algn="l" defTabSz="228594" rtl="0" eaLnBrk="1" latinLnBrk="0" hangingPunct="1">
        <a:defRPr sz="933" kern="1200">
          <a:solidFill>
            <a:schemeClr val="tx1"/>
          </a:solidFill>
          <a:latin typeface="+mn-lt"/>
          <a:ea typeface="+mn-ea"/>
          <a:cs typeface="+mn-cs"/>
        </a:defRPr>
      </a:lvl5pPr>
      <a:lvl6pPr marL="1142971" algn="l" defTabSz="228594" rtl="0" eaLnBrk="1" latinLnBrk="0" hangingPunct="1">
        <a:defRPr sz="933" kern="1200">
          <a:solidFill>
            <a:schemeClr val="tx1"/>
          </a:solidFill>
          <a:latin typeface="+mn-lt"/>
          <a:ea typeface="+mn-ea"/>
          <a:cs typeface="+mn-cs"/>
        </a:defRPr>
      </a:lvl6pPr>
      <a:lvl7pPr marL="1371566" algn="l" defTabSz="228594" rtl="0" eaLnBrk="1" latinLnBrk="0" hangingPunct="1">
        <a:defRPr sz="933" kern="1200">
          <a:solidFill>
            <a:schemeClr val="tx1"/>
          </a:solidFill>
          <a:latin typeface="+mn-lt"/>
          <a:ea typeface="+mn-ea"/>
          <a:cs typeface="+mn-cs"/>
        </a:defRPr>
      </a:lvl7pPr>
      <a:lvl8pPr marL="1600160" algn="l" defTabSz="228594" rtl="0" eaLnBrk="1" latinLnBrk="0" hangingPunct="1">
        <a:defRPr sz="933" kern="1200">
          <a:solidFill>
            <a:schemeClr val="tx1"/>
          </a:solidFill>
          <a:latin typeface="+mn-lt"/>
          <a:ea typeface="+mn-ea"/>
          <a:cs typeface="+mn-cs"/>
        </a:defRPr>
      </a:lvl8pPr>
      <a:lvl9pPr marL="1828754" algn="l" defTabSz="228594" rtl="0" eaLnBrk="1" latinLnBrk="0" hangingPunct="1">
        <a:defRPr sz="9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60.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hyperlink" Target="http://fb.com/100004638220348_1414602072037720" TargetMode="External"/><Relationship Id="rId3" Type="http://schemas.openxmlformats.org/officeDocument/2006/relationships/chart" Target="../charts/chart8.xml"/><Relationship Id="rId7" Type="http://schemas.openxmlformats.org/officeDocument/2006/relationships/hyperlink" Target="http://fb.com/100000356913672_2545327385489134"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hopee.vn/B%C3%ACnh-t%E1%BA%ADp-u%E1%BB%91ng-ch%E1%BB%91ng-s%E1%BA%B7c-cao-c%E1%BA%A5p-ch%E1%BA%A5t-li%E1%BB%87u-T-i.5280684.2330563793#627868b83915bb34" TargetMode="External"/><Relationship Id="rId11" Type="http://schemas.openxmlformats.org/officeDocument/2006/relationships/chart" Target="../charts/chart11.xml"/><Relationship Id="rId5" Type="http://schemas.openxmlformats.org/officeDocument/2006/relationships/hyperlink" Target="https://www.facebook.com/PigeonVietnam/videos/345971936292831/?__xts__%5b0%5d=68.ARBXeDc-JGZ85eRaBYURBfKVcM_8t8CBk8BU44ktLxPeyz-jAdOKsTEzRiwOG9Z5MeHMJZNQCF8bOUaYZEdQf2f5eCr775_jI0rhYTHcvlDlWhiK2KfJ9hcDFQXozjFlBTswSUELRUnwRnVp_OOtxgr-Y5cU6MObGjVdH7eiK5Q-yGjMgY-TbHJA_SDu8S_YYwHokWUO26bizs6Y-1eay9ztVXg3vncD0qXG45MXRqtR_2s_lcBmiYkUcpfUNkXR0AAv9CPzgHnvmrkw-SjujRNbPjB25JvdoJLo7s_L1Pts0idlnOHhXWG5ykScXcrw9E8by1IfaV3KSVztuxy1ZIf5Ce9nWgvokRa57-iZwkI4dLQxaYlj7kPyZ2M&amp;__tn__=-R" TargetMode="External"/><Relationship Id="rId10" Type="http://schemas.openxmlformats.org/officeDocument/2006/relationships/chart" Target="../charts/chart10.xml"/><Relationship Id="rId4" Type="http://schemas.openxmlformats.org/officeDocument/2006/relationships/chart" Target="../charts/chart9.xml"/><Relationship Id="rId9" Type="http://schemas.openxmlformats.org/officeDocument/2006/relationships/hyperlink" Target="https://www.facebook.com/PharmacityVN/photos/a.185747454883332/1484069458384452/?type=3&amp;permPage=1"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facebook.com/PharmacityVN/photos/a.185747454883332/1484069458384452/?type=3&amp;permPage=1" TargetMode="External"/><Relationship Id="rId13" Type="http://schemas.openxmlformats.org/officeDocument/2006/relationships/image" Target="../media/image14.png"/><Relationship Id="rId3" Type="http://schemas.openxmlformats.org/officeDocument/2006/relationships/chart" Target="../charts/chart12.xml"/><Relationship Id="rId7" Type="http://schemas.openxmlformats.org/officeDocument/2006/relationships/hyperlink" Target="http://fb.com/100003965524870_1446512865490884" TargetMode="External"/><Relationship Id="rId12"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facebook.com/groups/andam3in1/permalink/2322889134487022/" TargetMode="External"/><Relationship Id="rId11" Type="http://schemas.openxmlformats.org/officeDocument/2006/relationships/image" Target="../media/image12.png"/><Relationship Id="rId5" Type="http://schemas.openxmlformats.org/officeDocument/2006/relationships/hyperlink" Target="https://www.facebook.com/permalink.php?story_fbid=921388504881909&amp;id=164345580586209" TargetMode="External"/><Relationship Id="rId10" Type="http://schemas.openxmlformats.org/officeDocument/2006/relationships/hyperlink" Target="http://fb.com/1526593294301983_490136358417428" TargetMode="External"/><Relationship Id="rId4" Type="http://schemas.openxmlformats.org/officeDocument/2006/relationships/chart" Target="../charts/chart13.xml"/><Relationship Id="rId9" Type="http://schemas.openxmlformats.org/officeDocument/2006/relationships/hyperlink" Target="http://fb.com/100004102275650_1785956811551044" TargetMode="External"/><Relationship Id="rId1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hyperlink" Target="http://fb.com/2690606094306274" TargetMode="External"/><Relationship Id="rId3" Type="http://schemas.openxmlformats.org/officeDocument/2006/relationships/chart" Target="../charts/chart14.xml"/><Relationship Id="rId7" Type="http://schemas.openxmlformats.org/officeDocument/2006/relationships/hyperlink" Target="http://fb.com/2342875495821719"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fb.com/1791445374333327" TargetMode="External"/><Relationship Id="rId5" Type="http://schemas.openxmlformats.org/officeDocument/2006/relationships/hyperlink" Target="http://fb.com/1322585874577760" TargetMode="External"/><Relationship Id="rId4" Type="http://schemas.openxmlformats.org/officeDocument/2006/relationships/chart" Target="../charts/chart15.xml"/><Relationship Id="rId9" Type="http://schemas.openxmlformats.org/officeDocument/2006/relationships/hyperlink" Target="https://www.facebook.com/PharmacityVN/photos/a.185747454883332/1484069458384452/?type=3&amp;permPage=1"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fb.com/1322546214581726" TargetMode="External"/><Relationship Id="rId13" Type="http://schemas.openxmlformats.org/officeDocument/2006/relationships/hyperlink" Target="https://www.facebook.com/PharmacityVN/photos/a.185747454883332/1484069458384452/?type=3&amp;permPage=1" TargetMode="External"/><Relationship Id="rId3" Type="http://schemas.openxmlformats.org/officeDocument/2006/relationships/chart" Target="../charts/chart16.xml"/><Relationship Id="rId7" Type="http://schemas.openxmlformats.org/officeDocument/2006/relationships/hyperlink" Target="http://fb.com/10205846225230651_10205853599895013" TargetMode="External"/><Relationship Id="rId12" Type="http://schemas.openxmlformats.org/officeDocument/2006/relationships/hyperlink" Target="http://fb.com/10205846225230651_10205853242326074"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facebook.com/PigeonVietnam/videos/345971936292831/" TargetMode="External"/><Relationship Id="rId11" Type="http://schemas.openxmlformats.org/officeDocument/2006/relationships/hyperlink" Target="http://fb.com/1319512498218431" TargetMode="External"/><Relationship Id="rId5" Type="http://schemas.openxmlformats.org/officeDocument/2006/relationships/chart" Target="../charts/chart18.xml"/><Relationship Id="rId10" Type="http://schemas.openxmlformats.org/officeDocument/2006/relationships/hyperlink" Target="http://fb.com/10205846225230651_10205853067601706" TargetMode="External"/><Relationship Id="rId4" Type="http://schemas.openxmlformats.org/officeDocument/2006/relationships/chart" Target="../charts/chart17.xml"/><Relationship Id="rId9" Type="http://schemas.openxmlformats.org/officeDocument/2006/relationships/hyperlink" Target="http://shopee.vn/%5bNh%E1%BA%ADp-MKBXAKHO2-gi%E1%BA%A3m-8%25-%C4%91%C6%A1n-t%E1%BB%AB-400K%5d-B%C3%ACnh-s%E1%BB%AFa-lansinoh-momma-160ml/240ml-%C4%91%E1%BB%A7-siz-i.19049564.1403129458#799541b9d572118c"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facebook.com/PharmacityVN/photos/a.185747454883332/1484069458384452/?type=3&amp;permPage=1" TargetMode="External"/><Relationship Id="rId3" Type="http://schemas.openxmlformats.org/officeDocument/2006/relationships/chart" Target="../charts/chart19.xml"/><Relationship Id="rId7" Type="http://schemas.openxmlformats.org/officeDocument/2006/relationships/hyperlink" Target="http://fb.com/131941327156168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fb.com/10205846225230651_10205853067601706" TargetMode="External"/><Relationship Id="rId5" Type="http://schemas.openxmlformats.org/officeDocument/2006/relationships/hyperlink" Target="https://www.facebook.com/babymallandcare/posts/2602170869879307" TargetMode="External"/><Relationship Id="rId4" Type="http://schemas.openxmlformats.org/officeDocument/2006/relationships/chart" Target="../charts/chart20.xml"/></Relationships>
</file>

<file path=ppt/slides/_rels/slide16.xml.rels><?xml version="1.0" encoding="UTF-8" standalone="yes"?>
<Relationships xmlns="http://schemas.openxmlformats.org/package/2006/relationships"><Relationship Id="rId8" Type="http://schemas.openxmlformats.org/officeDocument/2006/relationships/hyperlink" Target="http://fb.com/1312310538938627" TargetMode="External"/><Relationship Id="rId3" Type="http://schemas.openxmlformats.org/officeDocument/2006/relationships/chart" Target="../charts/chart21.xml"/><Relationship Id="rId7" Type="http://schemas.openxmlformats.org/officeDocument/2006/relationships/hyperlink" Target="http://fb.com/10205846225230651_10205853602895088"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facebook.com/PharmacityVN/photos/a.185747454883332/1484069458384452/?type=3&amp;permPage=1" TargetMode="External"/><Relationship Id="rId5" Type="http://schemas.openxmlformats.org/officeDocument/2006/relationships/hyperlink" Target="https://www.facebook.com/ngochien6789/posts/1348094162016219?comment_id=1352876318204670" TargetMode="External"/><Relationship Id="rId4" Type="http://schemas.openxmlformats.org/officeDocument/2006/relationships/chart" Target="../charts/chart22.xml"/></Relationships>
</file>

<file path=ppt/slides/_rels/slide17.xml.rels><?xml version="1.0" encoding="UTF-8" standalone="yes"?>
<Relationships xmlns="http://schemas.openxmlformats.org/package/2006/relationships"><Relationship Id="rId8" Type="http://schemas.openxmlformats.org/officeDocument/2006/relationships/hyperlink" Target="https://www.facebook.com/vochong.cuonglinh/posts/1113269915537777" TargetMode="External"/><Relationship Id="rId3" Type="http://schemas.openxmlformats.org/officeDocument/2006/relationships/chart" Target="../charts/chart23.xml"/><Relationship Id="rId7" Type="http://schemas.openxmlformats.org/officeDocument/2006/relationships/hyperlink" Target="http://fb.com/131798259837142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fb.com/10205846225230651_10205846297632461" TargetMode="External"/><Relationship Id="rId5" Type="http://schemas.openxmlformats.org/officeDocument/2006/relationships/hyperlink" Target="https://www.facebook.com/chillnguyen31/posts/2856790167671421" TargetMode="External"/><Relationship Id="rId4" Type="http://schemas.openxmlformats.org/officeDocument/2006/relationships/chart" Target="../charts/chart24.xml"/></Relationships>
</file>

<file path=ppt/slides/_rels/slide18.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chart" Target="../charts/chart26.xml"/><Relationship Id="rId7" Type="http://schemas.openxmlformats.org/officeDocument/2006/relationships/hyperlink" Target="https://www.facebook.com/PharmacityVN/photos/a.185747454883332/1484069458384452/?type=3&amp;permPage=1"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fb.com/2452999458072433_2475902119115500" TargetMode="External"/><Relationship Id="rId5" Type="http://schemas.openxmlformats.org/officeDocument/2006/relationships/hyperlink" Target="https://www.facebook.com/PigeonVietnam/posts/2452999458072433" TargetMode="External"/><Relationship Id="rId4" Type="http://schemas.openxmlformats.org/officeDocument/2006/relationships/hyperlink" Target="http://fb.com/100003860397610_1561231870682144" TargetMode="External"/></Relationships>
</file>

<file path=ppt/slides/_rels/slide21.xml.rels><?xml version="1.0" encoding="UTF-8" standalone="yes"?>
<Relationships xmlns="http://schemas.openxmlformats.org/package/2006/relationships"><Relationship Id="rId8" Type="http://schemas.openxmlformats.org/officeDocument/2006/relationships/chart" Target="../charts/chart28.xml"/><Relationship Id="rId3" Type="http://schemas.openxmlformats.org/officeDocument/2006/relationships/chart" Target="../charts/chart27.xml"/><Relationship Id="rId7" Type="http://schemas.openxmlformats.org/officeDocument/2006/relationships/hyperlink" Target="http://fb.com/2357418627627238"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www.facebook.com/PigeonVietnam/posts/2468490973189948?comment_id=2494988843873494" TargetMode="External"/><Relationship Id="rId5" Type="http://schemas.openxmlformats.org/officeDocument/2006/relationships/hyperlink" Target="https://www.facebook.com/PigeonVietnam/posts/2468490973189948" TargetMode="External"/><Relationship Id="rId4" Type="http://schemas.openxmlformats.org/officeDocument/2006/relationships/hyperlink" Target="https://www.facebook.com/PigeonVietnam/posts/2452999458072433" TargetMode="External"/></Relationships>
</file>

<file path=ppt/slides/_rels/slide22.xml.rels><?xml version="1.0" encoding="UTF-8" standalone="yes"?>
<Relationships xmlns="http://schemas.openxmlformats.org/package/2006/relationships"><Relationship Id="rId3" Type="http://schemas.openxmlformats.org/officeDocument/2006/relationships/chart" Target="../charts/chart29.xml"/><Relationship Id="rId7" Type="http://schemas.openxmlformats.org/officeDocument/2006/relationships/hyperlink" Target="http://fb.com/1315355895300758"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fb.com/10205846225230651_10205853603895113" TargetMode="External"/><Relationship Id="rId5" Type="http://schemas.openxmlformats.org/officeDocument/2006/relationships/hyperlink" Target="https://www.facebook.com/PigeonVietnam/posts/2452999458072433" TargetMode="External"/><Relationship Id="rId4" Type="http://schemas.openxmlformats.org/officeDocument/2006/relationships/chart" Target="../charts/chart30.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8" Type="http://schemas.openxmlformats.org/officeDocument/2006/relationships/hyperlink" Target="http://fb.com/2342875495821719" TargetMode="External"/><Relationship Id="rId13" Type="http://schemas.openxmlformats.org/officeDocument/2006/relationships/chart" Target="../charts/chart2.xml"/><Relationship Id="rId3" Type="http://schemas.openxmlformats.org/officeDocument/2006/relationships/chart" Target="../charts/chart1.xml"/><Relationship Id="rId7" Type="http://schemas.openxmlformats.org/officeDocument/2006/relationships/hyperlink" Target="http://fb.com/2660954550604762" TargetMode="External"/><Relationship Id="rId12" Type="http://schemas.openxmlformats.org/officeDocument/2006/relationships/hyperlink" Target="http://fb.com/228952454697917" TargetMode="External"/><Relationship Id="rId2" Type="http://schemas.openxmlformats.org/officeDocument/2006/relationships/notesSlide" Target="../notesSlides/notesSlide3.xml"/><Relationship Id="rId1" Type="http://schemas.openxmlformats.org/officeDocument/2006/relationships/slideLayout" Target="../slideLayouts/slideLayout59.xml"/><Relationship Id="rId6" Type="http://schemas.openxmlformats.org/officeDocument/2006/relationships/hyperlink" Target="http://fb.com/100000744178298_2680895848611861" TargetMode="External"/><Relationship Id="rId11" Type="http://schemas.openxmlformats.org/officeDocument/2006/relationships/hyperlink" Target="http://fb.com/2690606094306274" TargetMode="External"/><Relationship Id="rId5" Type="http://schemas.openxmlformats.org/officeDocument/2006/relationships/hyperlink" Target="http://fb.com/2324290564346879" TargetMode="External"/><Relationship Id="rId10" Type="http://schemas.openxmlformats.org/officeDocument/2006/relationships/hyperlink" Target="http://fb.com/2690664884300395" TargetMode="External"/><Relationship Id="rId4" Type="http://schemas.openxmlformats.org/officeDocument/2006/relationships/hyperlink" Target="https://www.facebook.com/groups/andam3in1/permalink/2322889134487022/" TargetMode="External"/><Relationship Id="rId9" Type="http://schemas.openxmlformats.org/officeDocument/2006/relationships/hyperlink" Target="https://www.facebook.com/PharmacityVN/photos/a.185747454883332/1484069458384452/?type=3&amp;permPage=1" TargetMode="External"/><Relationship Id="rId14" Type="http://schemas.openxmlformats.org/officeDocument/2006/relationships/chart" Target="../charts/chart3.xml"/></Relationships>
</file>

<file path=ppt/slides/_rels/slide5.xml.rels><?xml version="1.0" encoding="UTF-8" standalone="yes"?>
<Relationships xmlns="http://schemas.openxmlformats.org/package/2006/relationships"><Relationship Id="rId8" Type="http://schemas.openxmlformats.org/officeDocument/2006/relationships/hyperlink" Target="https://www.facebook.com/groups/904966679673017/?ref=group_header" TargetMode="External"/><Relationship Id="rId13" Type="http://schemas.openxmlformats.org/officeDocument/2006/relationships/hyperlink" Target="http://shopee.vn/B%C3%ACnh-s%E1%BB%AFa-Pigeon-PPSU-240ml-ca-i.133056132.2091210375#3c8cd333baf94567" TargetMode="External"/><Relationship Id="rId3" Type="http://schemas.openxmlformats.org/officeDocument/2006/relationships/chart" Target="../charts/chart4.xml"/><Relationship Id="rId7" Type="http://schemas.openxmlformats.org/officeDocument/2006/relationships/hyperlink" Target="https://www.facebook.com/PigeonVietnam/" TargetMode="External"/><Relationship Id="rId12" Type="http://schemas.openxmlformats.org/officeDocument/2006/relationships/hyperlink" Target="http://fb.com/234287549582171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hart" Target="../charts/chart7.xml"/><Relationship Id="rId11" Type="http://schemas.openxmlformats.org/officeDocument/2006/relationships/hyperlink" Target="http://fb.com/762972853735720_2680638098635843" TargetMode="External"/><Relationship Id="rId5" Type="http://schemas.openxmlformats.org/officeDocument/2006/relationships/chart" Target="../charts/chart6.xml"/><Relationship Id="rId10" Type="http://schemas.openxmlformats.org/officeDocument/2006/relationships/hyperlink" Target="https://shopee.vn/" TargetMode="External"/><Relationship Id="rId4" Type="http://schemas.openxmlformats.org/officeDocument/2006/relationships/chart" Target="../charts/chart5.xml"/><Relationship Id="rId9" Type="http://schemas.openxmlformats.org/officeDocument/2006/relationships/hyperlink" Target="https://www.facebook.com/groups/1586613554983016/?ref=group_header" TargetMode="External"/><Relationship Id="rId14" Type="http://schemas.openxmlformats.org/officeDocument/2006/relationships/hyperlink" Target="http://shopee.vn/%5bNH%E1%BA%ACP-MKBXAKHO-GI%E1%BA%A2M-8%25%5d-B%C3%ACnh-S%E1%BB%AFa-Pigeon-N%E1%BB%99i-%C4%90%E1%BB%8Ba-160ml/--i.38355594.2002255184#b72a8514dd385f9c"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facebook.com/1165047523" TargetMode="External"/><Relationship Id="rId13" Type="http://schemas.openxmlformats.org/officeDocument/2006/relationships/hyperlink" Target="http://fb.com/1580406014_10214112087747780" TargetMode="External"/><Relationship Id="rId3" Type="http://schemas.openxmlformats.org/officeDocument/2006/relationships/hyperlink" Target="http://fb.com/573035229402208_2452999458072433" TargetMode="External"/><Relationship Id="rId7" Type="http://schemas.openxmlformats.org/officeDocument/2006/relationships/hyperlink" Target="http://fb.com/1165047523_10214114297629180" TargetMode="External"/><Relationship Id="rId12" Type="http://schemas.openxmlformats.org/officeDocument/2006/relationships/hyperlink" Target="http://facebook.com/1349169636" TargetMode="External"/><Relationship Id="rId2" Type="http://schemas.openxmlformats.org/officeDocument/2006/relationships/notesSlide" Target="../notesSlides/notesSlide5.xml"/><Relationship Id="rId16" Type="http://schemas.openxmlformats.org/officeDocument/2006/relationships/hyperlink" Target="http://facebook.com/100004469437434" TargetMode="External"/><Relationship Id="rId1" Type="http://schemas.openxmlformats.org/officeDocument/2006/relationships/slideLayout" Target="../slideLayouts/slideLayout2.xml"/><Relationship Id="rId6" Type="http://schemas.openxmlformats.org/officeDocument/2006/relationships/hyperlink" Target="http://facebook.com/100000213986414" TargetMode="External"/><Relationship Id="rId11" Type="http://schemas.openxmlformats.org/officeDocument/2006/relationships/hyperlink" Target="http://fb.com/1349169636_10220108142517694" TargetMode="External"/><Relationship Id="rId5" Type="http://schemas.openxmlformats.org/officeDocument/2006/relationships/hyperlink" Target="http://fb.com/100000213986414_2846537875363317" TargetMode="External"/><Relationship Id="rId15" Type="http://schemas.openxmlformats.org/officeDocument/2006/relationships/hyperlink" Target="http://fb.com/100004469437434_1348094162016219" TargetMode="External"/><Relationship Id="rId10" Type="http://schemas.openxmlformats.org/officeDocument/2006/relationships/hyperlink" Target="http://fb.com/378509202360317" TargetMode="External"/><Relationship Id="rId4" Type="http://schemas.openxmlformats.org/officeDocument/2006/relationships/hyperlink" Target="http://facebook.com/573035229402208" TargetMode="External"/><Relationship Id="rId9" Type="http://schemas.openxmlformats.org/officeDocument/2006/relationships/hyperlink" Target="http://fb.com/378509202360317_1111928939018336" TargetMode="External"/><Relationship Id="rId14" Type="http://schemas.openxmlformats.org/officeDocument/2006/relationships/hyperlink" Target="http://facebook.com/1580406014"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facebook.com/1165047523" TargetMode="External"/><Relationship Id="rId13" Type="http://schemas.openxmlformats.org/officeDocument/2006/relationships/hyperlink" Target="http://fb.com/100004469437434_1348094162016219" TargetMode="External"/><Relationship Id="rId18" Type="http://schemas.openxmlformats.org/officeDocument/2006/relationships/hyperlink" Target="http://facebook.com/100003182363117" TargetMode="External"/><Relationship Id="rId3" Type="http://schemas.openxmlformats.org/officeDocument/2006/relationships/hyperlink" Target="http://fb.com/573035229402208_2452999458072433" TargetMode="External"/><Relationship Id="rId7" Type="http://schemas.openxmlformats.org/officeDocument/2006/relationships/hyperlink" Target="http://fb.com/1165047523_10214114297629180" TargetMode="External"/><Relationship Id="rId12" Type="http://schemas.openxmlformats.org/officeDocument/2006/relationships/hyperlink" Target="http://fb.com/378509202360317" TargetMode="External"/><Relationship Id="rId17" Type="http://schemas.openxmlformats.org/officeDocument/2006/relationships/hyperlink" Target="http://fb.com/100003182363117_2319951351454254" TargetMode="External"/><Relationship Id="rId2" Type="http://schemas.openxmlformats.org/officeDocument/2006/relationships/notesSlide" Target="../notesSlides/notesSlide6.xml"/><Relationship Id="rId16" Type="http://schemas.openxmlformats.org/officeDocument/2006/relationships/hyperlink" Target="http://facebook.com/100008176961868" TargetMode="External"/><Relationship Id="rId20" Type="http://schemas.openxmlformats.org/officeDocument/2006/relationships/hyperlink" Target="http://facebook.com/567797798" TargetMode="External"/><Relationship Id="rId1" Type="http://schemas.openxmlformats.org/officeDocument/2006/relationships/slideLayout" Target="../slideLayouts/slideLayout2.xml"/><Relationship Id="rId6" Type="http://schemas.openxmlformats.org/officeDocument/2006/relationships/hyperlink" Target="http://facebook.com/1580406014" TargetMode="External"/><Relationship Id="rId11" Type="http://schemas.openxmlformats.org/officeDocument/2006/relationships/hyperlink" Target="http://fb.com/378509202360317_1111928939018336" TargetMode="External"/><Relationship Id="rId5" Type="http://schemas.openxmlformats.org/officeDocument/2006/relationships/hyperlink" Target="http://fb.com/1580406014_10214112087747780" TargetMode="External"/><Relationship Id="rId15" Type="http://schemas.openxmlformats.org/officeDocument/2006/relationships/hyperlink" Target="http://fb.com/100008176961868_2489518967997311" TargetMode="External"/><Relationship Id="rId10" Type="http://schemas.openxmlformats.org/officeDocument/2006/relationships/hyperlink" Target="http://facebook.com/1349169636" TargetMode="External"/><Relationship Id="rId19" Type="http://schemas.openxmlformats.org/officeDocument/2006/relationships/hyperlink" Target="http://fb.com/567797798_10156734878352799" TargetMode="External"/><Relationship Id="rId4" Type="http://schemas.openxmlformats.org/officeDocument/2006/relationships/hyperlink" Target="http://facebook.com/573035229402208" TargetMode="External"/><Relationship Id="rId9" Type="http://schemas.openxmlformats.org/officeDocument/2006/relationships/hyperlink" Target="http://fb.com/1349169636_10220108142517694" TargetMode="External"/><Relationship Id="rId14" Type="http://schemas.openxmlformats.org/officeDocument/2006/relationships/hyperlink" Target="http://facebook.com/100004469437434"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fb.com/352475868121534_2357250787644022" TargetMode="External"/><Relationship Id="rId3" Type="http://schemas.openxmlformats.org/officeDocument/2006/relationships/hyperlink" Target="http://fb.com/904966679673017_1317956548374026" TargetMode="External"/><Relationship Id="rId7" Type="http://schemas.openxmlformats.org/officeDocument/2006/relationships/hyperlink" Target="http://fb.com/131377857475275" TargetMode="External"/><Relationship Id="rId12" Type="http://schemas.openxmlformats.org/officeDocument/2006/relationships/hyperlink" Target="http://fb.com/1310738355626395"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fb.com/131377857475275_433039767309081" TargetMode="External"/><Relationship Id="rId11" Type="http://schemas.openxmlformats.org/officeDocument/2006/relationships/hyperlink" Target="http://fb.com/1310738355626395_2688783284488555" TargetMode="External"/><Relationship Id="rId5" Type="http://schemas.openxmlformats.org/officeDocument/2006/relationships/hyperlink" Target="http://fb.com/904966679673017_1301584543344560" TargetMode="External"/><Relationship Id="rId10" Type="http://schemas.openxmlformats.org/officeDocument/2006/relationships/hyperlink" Target="http://fb.com/904966679673017_1322473744588973" TargetMode="External"/><Relationship Id="rId4" Type="http://schemas.openxmlformats.org/officeDocument/2006/relationships/hyperlink" Target="http://fb.com/904966679673017" TargetMode="External"/><Relationship Id="rId9" Type="http://schemas.openxmlformats.org/officeDocument/2006/relationships/hyperlink" Target="http://fb.com/352475868121534"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95" b="2195"/>
          <a:stretch>
            <a:fillRect/>
          </a:stretch>
        </p:blipFill>
        <p:spPr>
          <a:xfrm>
            <a:off x="257875" y="346064"/>
            <a:ext cx="11576774" cy="6511935"/>
          </a:xfrm>
        </p:spPr>
      </p:pic>
      <p:sp>
        <p:nvSpPr>
          <p:cNvPr id="5" name="Rectangle 2"/>
          <p:cNvSpPr>
            <a:spLocks/>
          </p:cNvSpPr>
          <p:nvPr/>
        </p:nvSpPr>
        <p:spPr bwMode="auto">
          <a:xfrm>
            <a:off x="0" y="4392969"/>
            <a:ext cx="12192000" cy="2468893"/>
          </a:xfrm>
          <a:prstGeom prst="rect">
            <a:avLst/>
          </a:prstGeom>
          <a:solidFill>
            <a:srgbClr val="FFCC66"/>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chemeClr val="bg2"/>
              </a:solidFill>
              <a:effectLst/>
              <a:uLnTx/>
              <a:uFillTx/>
              <a:latin typeface="Gill Sans" charset="0"/>
              <a:sym typeface="Gill Sans" charset="0"/>
            </a:endParaRPr>
          </a:p>
        </p:txBody>
      </p:sp>
      <p:sp>
        <p:nvSpPr>
          <p:cNvPr id="6" name="TextBox 5"/>
          <p:cNvSpPr txBox="1"/>
          <p:nvPr/>
        </p:nvSpPr>
        <p:spPr>
          <a:xfrm>
            <a:off x="719403" y="5541235"/>
            <a:ext cx="3797514" cy="830997"/>
          </a:xfrm>
          <a:prstGeom prst="rect">
            <a:avLst/>
          </a:prstGeom>
          <a:noFill/>
        </p:spPr>
        <p:txBody>
          <a:bodyPr wrap="none" rtlCol="0">
            <a:spAutoFit/>
          </a:bodyPr>
          <a:lstStyle/>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2"/>
                </a:solidFill>
                <a:effectLst/>
                <a:uLnTx/>
                <a:uFillTx/>
                <a:latin typeface="+mj-lt"/>
                <a:cs typeface="Helvetica" panose="020B0604020202020204" pitchFamily="34" charset="0"/>
                <a:sym typeface="Gill Sans" charset="0"/>
              </a:rPr>
              <a:t>Agency:    </a:t>
            </a:r>
            <a:r>
              <a:rPr kumimoji="0" lang="en-US" sz="1600" b="0" i="0" u="none" strike="noStrike" kern="1200" cap="none" spc="0" normalizeH="0" baseline="0" noProof="0" dirty="0" err="1">
                <a:ln>
                  <a:noFill/>
                </a:ln>
                <a:solidFill>
                  <a:schemeClr val="tx2"/>
                </a:solidFill>
                <a:effectLst/>
                <a:uLnTx/>
                <a:uFillTx/>
                <a:latin typeface="+mj-lt"/>
                <a:cs typeface="Helvetica" panose="020B0604020202020204" pitchFamily="34" charset="0"/>
                <a:sym typeface="Gill Sans" charset="0"/>
              </a:rPr>
              <a:t>Reputyze</a:t>
            </a:r>
            <a:r>
              <a:rPr kumimoji="0" lang="en-US" sz="1600" b="0" i="0" u="none" strike="noStrike" kern="1200" cap="none" spc="0" normalizeH="0" baseline="0" noProof="0" dirty="0">
                <a:ln>
                  <a:noFill/>
                </a:ln>
                <a:solidFill>
                  <a:schemeClr val="tx2"/>
                </a:solidFill>
                <a:effectLst/>
                <a:uLnTx/>
                <a:uFillTx/>
                <a:latin typeface="+mj-lt"/>
                <a:cs typeface="Helvetica" panose="020B0604020202020204" pitchFamily="34" charset="0"/>
                <a:sym typeface="Gill Sans" charset="0"/>
              </a:rPr>
              <a:t> Asia </a:t>
            </a:r>
          </a:p>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2"/>
                </a:solidFill>
                <a:effectLst/>
                <a:uLnTx/>
                <a:uFillTx/>
                <a:latin typeface="+mj-lt"/>
                <a:cs typeface="Helvetica" panose="020B0604020202020204" pitchFamily="34" charset="0"/>
                <a:sym typeface="Gill Sans" charset="0"/>
              </a:rPr>
              <a:t>Client:       Pigeon Vietnam</a:t>
            </a:r>
          </a:p>
          <a:p>
            <a:pPr marL="0" marR="0" lvl="0" indent="0" algn="l" defTabSz="121917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tx2"/>
                </a:solidFill>
                <a:effectLst/>
                <a:uLnTx/>
                <a:uFillTx/>
                <a:latin typeface="+mj-lt"/>
                <a:ea typeface="Lato" charset="0"/>
                <a:cs typeface="Helvetica" panose="020B0604020202020204" pitchFamily="34" charset="0"/>
                <a:sym typeface="Lato Regular" charset="0"/>
              </a:rPr>
              <a:t>Period:      </a:t>
            </a:r>
            <a:r>
              <a:rPr lang="en-US" sz="1600" dirty="0">
                <a:solidFill>
                  <a:schemeClr val="tx2"/>
                </a:solidFill>
                <a:latin typeface="+mj-lt"/>
                <a:ea typeface="Lato" charset="0"/>
                <a:cs typeface="Helvetica" panose="020B0604020202020204" pitchFamily="34" charset="0"/>
                <a:sym typeface="Gill Sans" charset="0"/>
              </a:rPr>
              <a:t>August </a:t>
            </a:r>
            <a:r>
              <a:rPr kumimoji="0" lang="en-US" sz="1600" b="0" i="0" u="none" strike="noStrike" kern="1200" cap="none" spc="0" normalizeH="0" baseline="0" noProof="0" dirty="0">
                <a:ln>
                  <a:noFill/>
                </a:ln>
                <a:solidFill>
                  <a:schemeClr val="tx2"/>
                </a:solidFill>
                <a:effectLst/>
                <a:uLnTx/>
                <a:uFillTx/>
                <a:latin typeface="+mj-lt"/>
                <a:ea typeface="Lato" charset="0"/>
                <a:cs typeface="Helvetica" panose="020B0604020202020204" pitchFamily="34" charset="0"/>
                <a:sym typeface="Gill Sans" charset="0"/>
              </a:rPr>
              <a:t>01</a:t>
            </a:r>
            <a:r>
              <a:rPr kumimoji="0" lang="en-US" sz="1600" b="0" i="0" u="none" strike="noStrike" kern="1200" cap="none" spc="0" normalizeH="0" baseline="30000" noProof="0" dirty="0">
                <a:ln>
                  <a:noFill/>
                </a:ln>
                <a:solidFill>
                  <a:schemeClr val="tx2"/>
                </a:solidFill>
                <a:effectLst/>
                <a:uLnTx/>
                <a:uFillTx/>
                <a:latin typeface="+mj-lt"/>
                <a:ea typeface="Lato" charset="0"/>
                <a:cs typeface="Helvetica" panose="020B0604020202020204" pitchFamily="34" charset="0"/>
                <a:sym typeface="Gill Sans" charset="0"/>
              </a:rPr>
              <a:t>st</a:t>
            </a:r>
            <a:r>
              <a:rPr kumimoji="0" lang="en-US" sz="1600" b="0" i="0" u="none" strike="noStrike" kern="1200" cap="none" spc="0" normalizeH="0" baseline="0" noProof="0" dirty="0">
                <a:ln>
                  <a:noFill/>
                </a:ln>
                <a:solidFill>
                  <a:schemeClr val="tx2"/>
                </a:solidFill>
                <a:effectLst/>
                <a:uLnTx/>
                <a:uFillTx/>
                <a:latin typeface="+mj-lt"/>
                <a:ea typeface="Lato" charset="0"/>
                <a:cs typeface="Helvetica" panose="020B0604020202020204" pitchFamily="34" charset="0"/>
                <a:sym typeface="Gill Sans" charset="0"/>
              </a:rPr>
              <a:t>  – October 31</a:t>
            </a:r>
            <a:r>
              <a:rPr kumimoji="0" lang="en-US" sz="1600" b="0" i="0" u="none" strike="noStrike" kern="1200" cap="none" spc="0" normalizeH="0" baseline="30000" noProof="0" dirty="0">
                <a:ln>
                  <a:noFill/>
                </a:ln>
                <a:solidFill>
                  <a:schemeClr val="tx2"/>
                </a:solidFill>
                <a:effectLst/>
                <a:uLnTx/>
                <a:uFillTx/>
                <a:latin typeface="+mj-lt"/>
                <a:ea typeface="Lato" charset="0"/>
                <a:cs typeface="Helvetica" panose="020B0604020202020204" pitchFamily="34" charset="0"/>
                <a:sym typeface="Gill Sans" charset="0"/>
              </a:rPr>
              <a:t>th</a:t>
            </a:r>
            <a:r>
              <a:rPr kumimoji="0" lang="en-US" sz="1600" b="0" i="0" u="none" strike="noStrike" kern="1200" cap="none" spc="0" normalizeH="0" baseline="0" noProof="0" dirty="0">
                <a:ln>
                  <a:noFill/>
                </a:ln>
                <a:solidFill>
                  <a:schemeClr val="tx2"/>
                </a:solidFill>
                <a:effectLst/>
                <a:uLnTx/>
                <a:uFillTx/>
                <a:latin typeface="+mj-lt"/>
                <a:ea typeface="Lato" charset="0"/>
                <a:cs typeface="Helvetica" panose="020B0604020202020204" pitchFamily="34" charset="0"/>
                <a:sym typeface="Gill Sans" charset="0"/>
              </a:rPr>
              <a:t>, 2019</a:t>
            </a:r>
            <a:endParaRPr kumimoji="0" lang="en-US" sz="1600" b="0" i="0" u="none" strike="noStrike" kern="1200" cap="none" spc="0" normalizeH="0" baseline="0" noProof="0" dirty="0">
              <a:ln>
                <a:noFill/>
              </a:ln>
              <a:solidFill>
                <a:schemeClr val="tx2"/>
              </a:solidFill>
              <a:effectLst/>
              <a:uLnTx/>
              <a:uFillTx/>
              <a:latin typeface="+mj-lt"/>
              <a:cs typeface="Helvetica" panose="020B0604020202020204" pitchFamily="34" charset="0"/>
              <a:sym typeface="Gill Sans" charset="0"/>
            </a:endParaRPr>
          </a:p>
        </p:txBody>
      </p:sp>
      <p:sp>
        <p:nvSpPr>
          <p:cNvPr id="7" name="Rectangle 5"/>
          <p:cNvSpPr>
            <a:spLocks/>
          </p:cNvSpPr>
          <p:nvPr/>
        </p:nvSpPr>
        <p:spPr bwMode="auto">
          <a:xfrm>
            <a:off x="44688" y="4389107"/>
            <a:ext cx="12174531"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kumimoji="0" lang="en-US" sz="5333" b="0" i="0" u="none" strike="noStrike" kern="1200" cap="none" spc="0" normalizeH="0" baseline="0" noProof="0" dirty="0">
                <a:ln>
                  <a:noFill/>
                </a:ln>
                <a:solidFill>
                  <a:schemeClr val="tx2"/>
                </a:solidFill>
                <a:effectLst/>
                <a:uLnTx/>
                <a:uFillTx/>
                <a:latin typeface="+mj-lt"/>
                <a:cs typeface="Helvetica" panose="020B0604020202020204" pitchFamily="34" charset="0"/>
                <a:sym typeface="Gill Sans" charset="0"/>
              </a:rPr>
              <a:t>PPSU MILK BOTTLE</a:t>
            </a:r>
          </a:p>
          <a:p>
            <a:pPr marL="0" marR="0" lvl="0" indent="0" algn="ctr" defTabSz="121917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chemeClr val="tx2"/>
                </a:solidFill>
                <a:effectLst/>
                <a:uLnTx/>
                <a:uFillTx/>
                <a:latin typeface="+mj-lt"/>
                <a:cs typeface="Helvetica" panose="020B0604020202020204" pitchFamily="34" charset="0"/>
                <a:sym typeface="Gill Sans" charset="0"/>
              </a:rPr>
              <a:t>Campaign Tracking</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7709" y="188684"/>
            <a:ext cx="3331118" cy="1252728"/>
          </a:xfrm>
          <a:prstGeom prst="rect">
            <a:avLst/>
          </a:prstGeom>
        </p:spPr>
      </p:pic>
      <p:pic>
        <p:nvPicPr>
          <p:cNvPr id="3" name="Picture 2">
            <a:extLst>
              <a:ext uri="{FF2B5EF4-FFF2-40B4-BE49-F238E27FC236}">
                <a16:creationId xmlns:a16="http://schemas.microsoft.com/office/drawing/2014/main" id="{C775352F-7B0E-4646-8C95-39857388F0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984" y="-52316"/>
            <a:ext cx="2375441" cy="1613268"/>
          </a:xfrm>
          <a:prstGeom prst="rect">
            <a:avLst/>
          </a:prstGeom>
        </p:spPr>
      </p:pic>
    </p:spTree>
    <p:extLst>
      <p:ext uri="{BB962C8B-B14F-4D97-AF65-F5344CB8AC3E}">
        <p14:creationId xmlns:p14="http://schemas.microsoft.com/office/powerpoint/2010/main" val="10209921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10</a:t>
            </a:fld>
            <a:endParaRPr lang="en-US" dirty="0">
              <a:solidFill>
                <a:srgbClr val="051423">
                  <a:alpha val="30000"/>
                </a:srgbClr>
              </a:solidFill>
              <a:sym typeface="Gill Sans" charset="0"/>
            </a:endParaRPr>
          </a:p>
        </p:txBody>
      </p:sp>
      <p:graphicFrame>
        <p:nvGraphicFramePr>
          <p:cNvPr id="7" name="Chart 6"/>
          <p:cNvGraphicFramePr/>
          <p:nvPr>
            <p:extLst>
              <p:ext uri="{D42A27DB-BD31-4B8C-83A1-F6EECF244321}">
                <p14:modId xmlns:p14="http://schemas.microsoft.com/office/powerpoint/2010/main" val="1420303360"/>
              </p:ext>
            </p:extLst>
          </p:nvPr>
        </p:nvGraphicFramePr>
        <p:xfrm>
          <a:off x="1926260" y="620344"/>
          <a:ext cx="3737542" cy="20893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extLst>
              <p:ext uri="{D42A27DB-BD31-4B8C-83A1-F6EECF244321}">
                <p14:modId xmlns:p14="http://schemas.microsoft.com/office/powerpoint/2010/main" val="3465969683"/>
              </p:ext>
            </p:extLst>
          </p:nvPr>
        </p:nvGraphicFramePr>
        <p:xfrm>
          <a:off x="6099350" y="620343"/>
          <a:ext cx="5828044" cy="2094383"/>
        </p:xfrm>
        <a:graphic>
          <a:graphicData uri="http://schemas.openxmlformats.org/drawingml/2006/chart">
            <c:chart xmlns:c="http://schemas.openxmlformats.org/drawingml/2006/chart" xmlns:r="http://schemas.openxmlformats.org/officeDocument/2006/relationships" r:id="rId4"/>
          </a:graphicData>
        </a:graphic>
      </p:graphicFrame>
      <p:grpSp>
        <p:nvGrpSpPr>
          <p:cNvPr id="8" name="Group 7"/>
          <p:cNvGrpSpPr/>
          <p:nvPr/>
        </p:nvGrpSpPr>
        <p:grpSpPr>
          <a:xfrm>
            <a:off x="335361" y="16040"/>
            <a:ext cx="11521280" cy="628651"/>
            <a:chOff x="251521" y="12030"/>
            <a:chExt cx="8640960" cy="471488"/>
          </a:xfrm>
        </p:grpSpPr>
        <p:sp>
          <p:nvSpPr>
            <p:cNvPr id="9" name="Line 13"/>
            <p:cNvSpPr>
              <a:spLocks noChangeShapeType="1"/>
            </p:cNvSpPr>
            <p:nvPr/>
          </p:nvSpPr>
          <p:spPr bwMode="auto">
            <a:xfrm>
              <a:off x="998935" y="483518"/>
              <a:ext cx="7164586" cy="0"/>
            </a:xfrm>
            <a:prstGeom prst="line">
              <a:avLst/>
            </a:prstGeom>
            <a:noFill/>
            <a:ln w="6350" cap="flat">
              <a:solidFill>
                <a:schemeClr val="bg2">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12" name="Rectangle 12"/>
            <p:cNvSpPr>
              <a:spLocks/>
            </p:cNvSpPr>
            <p:nvPr/>
          </p:nvSpPr>
          <p:spPr bwMode="auto">
            <a:xfrm>
              <a:off x="251521" y="12030"/>
              <a:ext cx="864096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rPr>
                <a:t>Discussion</a:t>
              </a:r>
              <a:r>
                <a:rPr kumimoji="0" lang="en-US" sz="4533" b="0" i="0" u="none" strike="noStrike" kern="1200" cap="none" spc="0" normalizeH="0" noProof="0" dirty="0">
                  <a:ln>
                    <a:noFill/>
                  </a:ln>
                  <a:solidFill>
                    <a:srgbClr val="FFC000"/>
                  </a:solidFill>
                  <a:effectLst/>
                  <a:uLnTx/>
                  <a:uFillTx/>
                  <a:latin typeface="+mj-lt"/>
                  <a:ea typeface="Bebas Neue Book" charset="0"/>
                  <a:cs typeface="Helvetica" panose="020B0604020202020204" pitchFamily="34" charset="0"/>
                  <a:sym typeface="Bebas Neue" charset="0"/>
                </a:rPr>
                <a:t> </a:t>
              </a:r>
              <a:r>
                <a:rPr lang="en-US" sz="4533" dirty="0">
                  <a:solidFill>
                    <a:srgbClr val="FFC000"/>
                  </a:solidFill>
                  <a:latin typeface="+mj-lt"/>
                  <a:ea typeface="Bebas Neue Book" charset="0"/>
                  <a:cs typeface="Helvetica" panose="020B0604020202020204" pitchFamily="34" charset="0"/>
                  <a:sym typeface="Bebas Neue" charset="0"/>
                </a:rPr>
                <a:t>Overall</a:t>
              </a:r>
              <a:endPar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endParaRPr>
            </a:p>
          </p:txBody>
        </p:sp>
      </p:grpSp>
      <p:graphicFrame>
        <p:nvGraphicFramePr>
          <p:cNvPr id="13" name="Table 12">
            <a:extLst>
              <a:ext uri="{FF2B5EF4-FFF2-40B4-BE49-F238E27FC236}">
                <a16:creationId xmlns:a16="http://schemas.microsoft.com/office/drawing/2014/main" id="{1C7D4AD0-E59B-6340-92C8-B39968BB58DB}"/>
              </a:ext>
            </a:extLst>
          </p:cNvPr>
          <p:cNvGraphicFramePr>
            <a:graphicFrameLocks noGrp="1"/>
          </p:cNvGraphicFramePr>
          <p:nvPr>
            <p:extLst>
              <p:ext uri="{D42A27DB-BD31-4B8C-83A1-F6EECF244321}">
                <p14:modId xmlns:p14="http://schemas.microsoft.com/office/powerpoint/2010/main" val="1605771449"/>
              </p:ext>
            </p:extLst>
          </p:nvPr>
        </p:nvGraphicFramePr>
        <p:xfrm>
          <a:off x="139232" y="4487428"/>
          <a:ext cx="11928943" cy="1690580"/>
        </p:xfrm>
        <a:graphic>
          <a:graphicData uri="http://schemas.openxmlformats.org/drawingml/2006/table">
            <a:tbl>
              <a:tblPr firstRow="1" bandRow="1">
                <a:tableStyleId>{5C22544A-7EE6-4342-B048-85BDC9FD1C3A}</a:tableStyleId>
              </a:tblPr>
              <a:tblGrid>
                <a:gridCol w="5697124">
                  <a:extLst>
                    <a:ext uri="{9D8B030D-6E8A-4147-A177-3AD203B41FA5}">
                      <a16:colId xmlns:a16="http://schemas.microsoft.com/office/drawing/2014/main" val="2378802311"/>
                    </a:ext>
                  </a:extLst>
                </a:gridCol>
                <a:gridCol w="6231819">
                  <a:extLst>
                    <a:ext uri="{9D8B030D-6E8A-4147-A177-3AD203B41FA5}">
                      <a16:colId xmlns:a16="http://schemas.microsoft.com/office/drawing/2014/main" val="464669796"/>
                    </a:ext>
                  </a:extLst>
                </a:gridCol>
              </a:tblGrid>
              <a:tr h="242616">
                <a:tc>
                  <a:txBody>
                    <a:bodyPr/>
                    <a:lstStyle/>
                    <a:p>
                      <a:pPr marL="0" marR="0" lvl="0" indent="0" algn="ctr" defTabSz="825481"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Helvetica" panose="020B0604020202020204" pitchFamily="34" charset="0"/>
                        </a:rPr>
                        <a:t>Highlights</a:t>
                      </a:r>
                    </a:p>
                  </a:txBody>
                  <a:tcPr marL="34290" marR="34290" marT="17145" marB="17145"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25481"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Helvetica" panose="020B0604020202020204" pitchFamily="34" charset="0"/>
                        </a:rPr>
                        <a:t>Verbatims</a:t>
                      </a:r>
                    </a:p>
                  </a:txBody>
                  <a:tcPr marL="34290" marR="34290" marT="17145" marB="17145"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606009"/>
                  </a:ext>
                </a:extLst>
              </a:tr>
              <a:tr h="1447964">
                <a:tc>
                  <a:txBody>
                    <a:bodyPr/>
                    <a:lstStyle/>
                    <a:p>
                      <a:pPr marL="285750" indent="-285750" algn="l">
                        <a:buFont typeface="Wingdings" panose="05000000000000000000" pitchFamily="2" charset="2"/>
                        <a:buChar char="§"/>
                      </a:pPr>
                      <a:r>
                        <a:rPr lang="en-US" sz="1200" dirty="0">
                          <a:solidFill>
                            <a:schemeClr val="tx1"/>
                          </a:solidFill>
                          <a:latin typeface="+mn-lt"/>
                          <a:cs typeface="Helvetica" panose="020B0604020202020204" pitchFamily="34" charset="0"/>
                        </a:rPr>
                        <a:t>In August, the number of interactions on bottles of 4 brands increased. Pigeon </a:t>
                      </a:r>
                      <a:r>
                        <a:rPr lang="en-US" sz="1200" strike="noStrike" dirty="0">
                          <a:solidFill>
                            <a:schemeClr val="tx1"/>
                          </a:solidFill>
                          <a:latin typeface="+mn-lt"/>
                          <a:cs typeface="Helvetica" panose="020B0604020202020204" pitchFamily="34" charset="0"/>
                        </a:rPr>
                        <a:t>accounted</a:t>
                      </a:r>
                      <a:r>
                        <a:rPr lang="en-US" sz="1200" dirty="0">
                          <a:solidFill>
                            <a:schemeClr val="tx1"/>
                          </a:solidFill>
                          <a:latin typeface="+mn-lt"/>
                          <a:cs typeface="Helvetica" panose="020B0604020202020204" pitchFamily="34" charset="0"/>
                        </a:rPr>
                        <a:t> for </a:t>
                      </a:r>
                      <a:r>
                        <a:rPr lang="en-US" sz="1200" dirty="0">
                          <a:solidFill>
                            <a:schemeClr val="accent1"/>
                          </a:solidFill>
                          <a:latin typeface="+mn-lt"/>
                          <a:cs typeface="Helvetica" panose="020B0604020202020204" pitchFamily="34" charset="0"/>
                        </a:rPr>
                        <a:t>more than 75% of user discussions. </a:t>
                      </a:r>
                    </a:p>
                    <a:p>
                      <a:pPr marL="285750" indent="-285750" algn="l">
                        <a:buFont typeface="Wingdings" panose="05000000000000000000" pitchFamily="2" charset="2"/>
                        <a:buChar char="§"/>
                      </a:pPr>
                      <a:r>
                        <a:rPr lang="en-US" sz="1200" dirty="0">
                          <a:solidFill>
                            <a:schemeClr val="accent1"/>
                          </a:solidFill>
                          <a:latin typeface="+mn-lt"/>
                          <a:cs typeface="Helvetica" panose="020B0604020202020204" pitchFamily="34" charset="0"/>
                        </a:rPr>
                        <a:t>Discussion about bottles accounted for 65% of the total discussion about Pigeon.</a:t>
                      </a:r>
                    </a:p>
                    <a:p>
                      <a:pPr marL="285750" indent="-285750" algn="l">
                        <a:buFont typeface="Wingdings" panose="05000000000000000000" pitchFamily="2" charset="2"/>
                        <a:buChar char="§"/>
                      </a:pPr>
                      <a:r>
                        <a:rPr lang="en-US" sz="1200" baseline="0" dirty="0">
                          <a:solidFill>
                            <a:schemeClr val="tx1"/>
                          </a:solidFill>
                          <a:latin typeface="+mn-lt"/>
                          <a:cs typeface="Helvetica" panose="020B0604020202020204" pitchFamily="34" charset="0"/>
                        </a:rPr>
                        <a:t>Pigeon products were discussed a lot on shopping channels and Pigeon Viet Nam pages</a:t>
                      </a:r>
                      <a:r>
                        <a:rPr lang="en-US" sz="1200" strike="noStrike" baseline="0" dirty="0">
                          <a:solidFill>
                            <a:schemeClr val="tx1"/>
                          </a:solidFill>
                          <a:latin typeface="+mn-lt"/>
                          <a:cs typeface="Helvetica" panose="020B0604020202020204" pitchFamily="34" charset="0"/>
                        </a:rPr>
                        <a:t>. The second most mention came from users interested in the video “BÉ THẾ NÀO TRONG 8 GIỜ ĐẦU XA MẸ”</a:t>
                      </a:r>
                    </a:p>
                  </a:txBody>
                  <a:tcPr marL="34290" marR="34290" marT="17145" marB="17145">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defTabSz="228594" rtl="0" eaLnBrk="1" latinLnBrk="0" hangingPunct="1">
                        <a:buFont typeface="Wingdings" panose="05000000000000000000" pitchFamily="2" charset="2"/>
                        <a:buChar char="§"/>
                      </a:pPr>
                      <a:r>
                        <a:rPr lang="en-US" sz="1200" b="0" i="0" kern="1200" dirty="0">
                          <a:solidFill>
                            <a:srgbClr val="FFC000"/>
                          </a:solidFill>
                          <a:effectLst/>
                          <a:latin typeface="+mn-lt"/>
                          <a:ea typeface="+mn-ea"/>
                          <a:cs typeface="Helvetica" panose="020B0604020202020204" pitchFamily="34" charset="0"/>
                        </a:rPr>
                        <a:t>Pigeon</a:t>
                      </a:r>
                      <a:r>
                        <a:rPr lang="en-US" sz="1200" b="0" i="0" kern="1200" dirty="0">
                          <a:solidFill>
                            <a:schemeClr val="dk1"/>
                          </a:solidFill>
                          <a:effectLst/>
                          <a:latin typeface="+mn-lt"/>
                          <a:ea typeface="+mn-ea"/>
                          <a:cs typeface="Helvetica" panose="020B0604020202020204" pitchFamily="34" charset="0"/>
                        </a:rPr>
                        <a:t>:”🍼BÉ THẾ NÀO TRONG 8 GIỜ ĐẦU XA MẸ?🍼”– </a:t>
                      </a:r>
                      <a:r>
                        <a:rPr lang="en-US" sz="1200" b="0" i="0" kern="1200" dirty="0">
                          <a:solidFill>
                            <a:schemeClr val="dk1"/>
                          </a:solidFill>
                          <a:effectLst/>
                          <a:latin typeface="+mn-lt"/>
                          <a:ea typeface="+mn-ea"/>
                          <a:cs typeface="Helvetica" panose="020B0604020202020204" pitchFamily="34" charset="0"/>
                          <a:hlinkClick r:id="rId5"/>
                        </a:rPr>
                        <a:t>Link</a:t>
                      </a:r>
                      <a:endParaRPr lang="en-US" sz="1200" b="0" i="0" kern="1200" dirty="0">
                        <a:solidFill>
                          <a:schemeClr val="dk1"/>
                        </a:solidFill>
                        <a:effectLst/>
                        <a:latin typeface="+mn-lt"/>
                        <a:ea typeface="+mn-ea"/>
                        <a:cs typeface="Helvetica" panose="020B0604020202020204" pitchFamily="34" charset="0"/>
                      </a:endParaRPr>
                    </a:p>
                    <a:p>
                      <a:pPr marL="171450" indent="-171450" algn="l" defTabSz="228594" rtl="0" eaLnBrk="1" latinLnBrk="0" hangingPunct="1">
                        <a:buFont typeface="Wingdings" panose="05000000000000000000" pitchFamily="2" charset="2"/>
                        <a:buChar char="§"/>
                      </a:pPr>
                      <a:r>
                        <a:rPr lang="en-US" sz="1200" b="0" i="0" kern="1200" dirty="0" err="1">
                          <a:solidFill>
                            <a:srgbClr val="0070C0"/>
                          </a:solidFill>
                          <a:effectLst/>
                          <a:latin typeface="+mn-lt"/>
                          <a:ea typeface="+mn-ea"/>
                          <a:cs typeface="Helvetica" panose="020B0604020202020204" pitchFamily="34" charset="0"/>
                        </a:rPr>
                        <a:t>Wesser</a:t>
                      </a:r>
                      <a:r>
                        <a:rPr lang="en-US" sz="1200" b="0" i="0" kern="1200" dirty="0">
                          <a:solidFill>
                            <a:schemeClr val="dk1"/>
                          </a:solidFill>
                          <a:effectLst/>
                          <a:latin typeface="+mn-lt"/>
                          <a:ea typeface="+mn-ea"/>
                          <a:cs typeface="Helvetica" panose="020B0604020202020204" pitchFamily="34" charset="0"/>
                        </a:rPr>
                        <a:t>:</a:t>
                      </a:r>
                      <a:r>
                        <a:rPr lang="en-US" sz="1200" b="0" i="0" kern="1200" baseline="0" dirty="0">
                          <a:solidFill>
                            <a:schemeClr val="dk1"/>
                          </a:solidFill>
                          <a:effectLst/>
                          <a:latin typeface="+mn-lt"/>
                          <a:ea typeface="+mn-ea"/>
                          <a:cs typeface="Helvetica" panose="020B0604020202020204" pitchFamily="34" charset="0"/>
                        </a:rPr>
                        <a:t> “</a:t>
                      </a:r>
                      <a:r>
                        <a:rPr lang="vi-VN" sz="1200" b="0" i="0" kern="1200" dirty="0">
                          <a:solidFill>
                            <a:schemeClr val="dk1"/>
                          </a:solidFill>
                          <a:effectLst/>
                          <a:latin typeface="+mn-lt"/>
                          <a:ea typeface="+mn-ea"/>
                          <a:cs typeface="Helvetica" panose="020B0604020202020204" pitchFamily="34" charset="0"/>
                        </a:rPr>
                        <a:t>Bình to đẹp có kèm cọ rửa. Mỗi tội phải cắn mới hút đc nước. Tự nhiên tạo thói quen ý ko thích lắm. Ưu điểm m ưng nhất là nắp bình. Mua 2 bình wesser rơi cái là cái chốt vỡ ra là nắp rời luôn</a:t>
                      </a:r>
                      <a:r>
                        <a:rPr lang="en-US" sz="1200" b="0" i="0" kern="1200" dirty="0">
                          <a:solidFill>
                            <a:schemeClr val="dk1"/>
                          </a:solidFill>
                          <a:effectLst/>
                          <a:latin typeface="+mn-lt"/>
                          <a:ea typeface="+mn-ea"/>
                          <a:cs typeface="Helvetica" panose="020B0604020202020204" pitchFamily="34" charset="0"/>
                        </a:rPr>
                        <a:t>” – </a:t>
                      </a:r>
                      <a:r>
                        <a:rPr lang="en-US" sz="1200" b="0" i="0" kern="1200" dirty="0">
                          <a:solidFill>
                            <a:schemeClr val="dk1"/>
                          </a:solidFill>
                          <a:effectLst/>
                          <a:latin typeface="+mn-lt"/>
                          <a:ea typeface="+mn-ea"/>
                          <a:cs typeface="Helvetica" panose="020B0604020202020204" pitchFamily="34" charset="0"/>
                          <a:hlinkClick r:id="rId6"/>
                        </a:rPr>
                        <a:t>Link</a:t>
                      </a:r>
                      <a:r>
                        <a:rPr lang="en-US" sz="1200" b="0" i="0" kern="1200" dirty="0">
                          <a:solidFill>
                            <a:schemeClr val="dk1"/>
                          </a:solidFill>
                          <a:effectLst/>
                          <a:latin typeface="+mn-lt"/>
                          <a:ea typeface="+mn-ea"/>
                          <a:cs typeface="Helvetica" panose="020B0604020202020204" pitchFamily="34" charset="0"/>
                        </a:rPr>
                        <a:t>  </a:t>
                      </a:r>
                    </a:p>
                    <a:p>
                      <a:pPr marL="171450" indent="-171450" algn="l" defTabSz="228594" rtl="0" eaLnBrk="1" latinLnBrk="0" hangingPunct="1">
                        <a:buFont typeface="Wingdings" panose="05000000000000000000" pitchFamily="2" charset="2"/>
                        <a:buChar char="§"/>
                      </a:pPr>
                      <a:r>
                        <a:rPr lang="en-US" sz="1200" b="0" i="0" kern="1200" dirty="0" err="1">
                          <a:solidFill>
                            <a:srgbClr val="92D050"/>
                          </a:solidFill>
                          <a:effectLst/>
                          <a:latin typeface="+mn-lt"/>
                          <a:ea typeface="+mn-ea"/>
                          <a:cs typeface="Helvetica" panose="020B0604020202020204" pitchFamily="34" charset="0"/>
                        </a:rPr>
                        <a:t>Comotomo</a:t>
                      </a:r>
                      <a:r>
                        <a:rPr lang="en-US" sz="1200" b="0" i="0" kern="1200" dirty="0">
                          <a:solidFill>
                            <a:schemeClr val="dk1"/>
                          </a:solidFill>
                          <a:effectLst/>
                          <a:latin typeface="+mn-lt"/>
                          <a:ea typeface="+mn-ea"/>
                          <a:cs typeface="Helvetica" panose="020B0604020202020204" pitchFamily="34" charset="0"/>
                        </a:rPr>
                        <a:t>:</a:t>
                      </a:r>
                      <a:r>
                        <a:rPr lang="en-US" sz="1200" b="0" i="0" kern="1200" baseline="0" dirty="0">
                          <a:solidFill>
                            <a:schemeClr val="dk1"/>
                          </a:solidFill>
                          <a:effectLst/>
                          <a:latin typeface="+mn-lt"/>
                          <a:ea typeface="+mn-ea"/>
                          <a:cs typeface="Helvetica" panose="020B0604020202020204" pitchFamily="34" charset="0"/>
                        </a:rPr>
                        <a:t> “</a:t>
                      </a:r>
                      <a:r>
                        <a:rPr lang="pt-BR" sz="1200" b="0" i="0" kern="1200" dirty="0">
                          <a:solidFill>
                            <a:schemeClr val="dk1"/>
                          </a:solidFill>
                          <a:effectLst/>
                          <a:latin typeface="+mn-lt"/>
                          <a:ea typeface="+mn-ea"/>
                          <a:cs typeface="Helvetica" panose="020B0604020202020204" pitchFamily="34" charset="0"/>
                        </a:rPr>
                        <a:t>Bình sữa Comotomo 150ml, 250ml.</a:t>
                      </a:r>
                      <a:r>
                        <a:rPr lang="pt-BR" sz="1200" b="0" i="0" kern="1200" baseline="0" dirty="0">
                          <a:solidFill>
                            <a:schemeClr val="dk1"/>
                          </a:solidFill>
                          <a:effectLst/>
                          <a:latin typeface="+mn-lt"/>
                          <a:ea typeface="+mn-ea"/>
                          <a:cs typeface="Helvetica" panose="020B0604020202020204" pitchFamily="34" charset="0"/>
                        </a:rPr>
                        <a:t> </a:t>
                      </a:r>
                      <a:r>
                        <a:rPr lang="vi-VN" sz="1200" b="0" i="0" kern="1200" dirty="0">
                          <a:solidFill>
                            <a:schemeClr val="dk1"/>
                          </a:solidFill>
                          <a:effectLst/>
                          <a:latin typeface="+mn-lt"/>
                          <a:ea typeface="+mn-ea"/>
                          <a:cs typeface="Helvetica" panose="020B0604020202020204" pitchFamily="34" charset="0"/>
                        </a:rPr>
                        <a:t>Giải pháp cho bé lười ti bình</a:t>
                      </a:r>
                      <a:r>
                        <a:rPr lang="en-US" sz="1200" b="0" i="0" kern="1200" dirty="0">
                          <a:solidFill>
                            <a:schemeClr val="dk1"/>
                          </a:solidFill>
                          <a:effectLst/>
                          <a:latin typeface="+mn-lt"/>
                          <a:ea typeface="+mn-ea"/>
                          <a:cs typeface="Helvetica" panose="020B0604020202020204" pitchFamily="34" charset="0"/>
                        </a:rPr>
                        <a:t>” </a:t>
                      </a:r>
                      <a:r>
                        <a:rPr lang="en-US" sz="1200" b="0" i="0" kern="1200" dirty="0">
                          <a:solidFill>
                            <a:schemeClr val="dk1"/>
                          </a:solidFill>
                          <a:effectLst/>
                          <a:latin typeface="+mn-lt"/>
                          <a:ea typeface="+mn-ea"/>
                          <a:cs typeface="Helvetica" panose="020B0604020202020204" pitchFamily="34" charset="0"/>
                          <a:hlinkClick r:id="rId7"/>
                        </a:rPr>
                        <a:t>Link</a:t>
                      </a:r>
                      <a:r>
                        <a:rPr lang="en-US" sz="1200" b="0" i="0" kern="1200" dirty="0">
                          <a:solidFill>
                            <a:schemeClr val="dk1"/>
                          </a:solidFill>
                          <a:effectLst/>
                          <a:latin typeface="+mn-lt"/>
                          <a:ea typeface="+mn-ea"/>
                          <a:cs typeface="Helvetica" panose="020B0604020202020204" pitchFamily="34" charset="0"/>
                        </a:rPr>
                        <a:t> </a:t>
                      </a:r>
                      <a:r>
                        <a:rPr lang="de-DE" sz="1200" b="0" i="0" kern="1200" dirty="0">
                          <a:solidFill>
                            <a:schemeClr val="dk1"/>
                          </a:solidFill>
                          <a:effectLst/>
                          <a:latin typeface="+mn-lt"/>
                          <a:ea typeface="+mn-ea"/>
                          <a:cs typeface="Helvetica" panose="020B0604020202020204" pitchFamily="34" charset="0"/>
                        </a:rPr>
                        <a:t> </a:t>
                      </a:r>
                    </a:p>
                    <a:p>
                      <a:pPr marL="171450" indent="-171450" algn="l" defTabSz="228594" rtl="0" eaLnBrk="1" latinLnBrk="0" hangingPunct="1">
                        <a:buFont typeface="Wingdings" panose="05000000000000000000" pitchFamily="2" charset="2"/>
                        <a:buChar char="§"/>
                      </a:pPr>
                      <a:r>
                        <a:rPr lang="de-DE" sz="1200" b="0" i="0" kern="1200" dirty="0">
                          <a:solidFill>
                            <a:schemeClr val="bg1">
                              <a:lumMod val="50000"/>
                            </a:schemeClr>
                          </a:solidFill>
                          <a:effectLst/>
                          <a:latin typeface="+mn-lt"/>
                          <a:ea typeface="+mn-ea"/>
                          <a:cs typeface="Helvetica" panose="020B0604020202020204" pitchFamily="34" charset="0"/>
                        </a:rPr>
                        <a:t>Avent</a:t>
                      </a:r>
                      <a:r>
                        <a:rPr lang="de-DE"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Máy</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hâm</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bình</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sữa</a:t>
                      </a:r>
                      <a:r>
                        <a:rPr lang="en-US" sz="1200" b="0" i="0" kern="1200" dirty="0">
                          <a:solidFill>
                            <a:schemeClr val="dk1"/>
                          </a:solidFill>
                          <a:effectLst/>
                          <a:latin typeface="+mn-lt"/>
                          <a:ea typeface="+mn-ea"/>
                          <a:cs typeface="Helvetica" panose="020B0604020202020204" pitchFamily="34" charset="0"/>
                        </a:rPr>
                        <a:t> Philips </a:t>
                      </a:r>
                      <a:r>
                        <a:rPr lang="en-US" sz="1200" b="0" i="0" kern="1200" dirty="0" err="1">
                          <a:solidFill>
                            <a:schemeClr val="dk1"/>
                          </a:solidFill>
                          <a:effectLst/>
                          <a:latin typeface="+mn-lt"/>
                          <a:ea typeface="+mn-ea"/>
                          <a:cs typeface="Helvetica" panose="020B0604020202020204" pitchFamily="34" charset="0"/>
                        </a:rPr>
                        <a:t>avent</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nổi</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tiếng</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thế</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giới</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Chỉ</a:t>
                      </a:r>
                      <a:r>
                        <a:rPr lang="en-US" sz="1200" b="0" i="0" kern="1200" dirty="0">
                          <a:solidFill>
                            <a:schemeClr val="dk1"/>
                          </a:solidFill>
                          <a:effectLst/>
                          <a:latin typeface="+mn-lt"/>
                          <a:ea typeface="+mn-ea"/>
                          <a:cs typeface="Helvetica" panose="020B0604020202020204" pitchFamily="34" charset="0"/>
                        </a:rPr>
                        <a:t> 3 </a:t>
                      </a:r>
                      <a:r>
                        <a:rPr lang="en-US" sz="1200" b="0" i="0" kern="1200" dirty="0" err="1">
                          <a:solidFill>
                            <a:schemeClr val="dk1"/>
                          </a:solidFill>
                          <a:effectLst/>
                          <a:latin typeface="+mn-lt"/>
                          <a:ea typeface="+mn-ea"/>
                          <a:cs typeface="Helvetica" panose="020B0604020202020204" pitchFamily="34" charset="0"/>
                        </a:rPr>
                        <a:t>phút</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là</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bình</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sữa</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của</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bé</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ấm</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lên</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rồi</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Mẹ</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bỉm</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sữa</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cần</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phải</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có</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cho</a:t>
                      </a:r>
                      <a:r>
                        <a:rPr lang="en-US" sz="1200" b="0" i="0" kern="1200" dirty="0">
                          <a:solidFill>
                            <a:schemeClr val="dk1"/>
                          </a:solidFill>
                          <a:effectLst/>
                          <a:latin typeface="+mn-lt"/>
                          <a:ea typeface="+mn-ea"/>
                          <a:cs typeface="Helvetica" panose="020B0604020202020204" pitchFamily="34" charset="0"/>
                        </a:rPr>
                        <a:t> con </a:t>
                      </a:r>
                      <a:r>
                        <a:rPr lang="en-US" sz="1200" b="0" i="0" kern="1200" dirty="0" err="1">
                          <a:solidFill>
                            <a:schemeClr val="dk1"/>
                          </a:solidFill>
                          <a:effectLst/>
                          <a:latin typeface="+mn-lt"/>
                          <a:ea typeface="+mn-ea"/>
                          <a:cs typeface="Helvetica" panose="020B0604020202020204" pitchFamily="34" charset="0"/>
                        </a:rPr>
                        <a:t>yêu</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của</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mình</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nha</a:t>
                      </a:r>
                      <a:r>
                        <a:rPr lang="en-US" sz="1200" b="0" i="0" kern="1200" dirty="0">
                          <a:solidFill>
                            <a:schemeClr val="dk1"/>
                          </a:solidFill>
                          <a:effectLst/>
                          <a:latin typeface="+mn-lt"/>
                          <a:ea typeface="+mn-ea"/>
                          <a:cs typeface="Helvetica" panose="020B0604020202020204" pitchFamily="34" charset="0"/>
                        </a:rPr>
                        <a:t>” – </a:t>
                      </a:r>
                      <a:r>
                        <a:rPr lang="en-US" sz="1200" b="0" i="0" kern="1200" dirty="0">
                          <a:solidFill>
                            <a:schemeClr val="dk1"/>
                          </a:solidFill>
                          <a:effectLst/>
                          <a:latin typeface="+mn-lt"/>
                          <a:ea typeface="+mn-ea"/>
                          <a:cs typeface="Helvetica" panose="020B0604020202020204" pitchFamily="34" charset="0"/>
                          <a:hlinkClick r:id="rId8"/>
                        </a:rPr>
                        <a:t>Link</a:t>
                      </a:r>
                      <a:r>
                        <a:rPr lang="en-US" sz="1200" b="0" i="0" kern="1200" dirty="0">
                          <a:solidFill>
                            <a:schemeClr val="dk1"/>
                          </a:solidFill>
                          <a:effectLst/>
                          <a:latin typeface="+mn-lt"/>
                          <a:ea typeface="+mn-ea"/>
                          <a:cs typeface="Helvetica" panose="020B0604020202020204" pitchFamily="34" charset="0"/>
                        </a:rPr>
                        <a:t>  </a:t>
                      </a:r>
                      <a:endParaRPr lang="en-US" sz="1200" dirty="0">
                        <a:solidFill>
                          <a:schemeClr val="tx1"/>
                        </a:solidFill>
                        <a:latin typeface="+mn-lt"/>
                        <a:cs typeface="Helvetica" panose="020B0604020202020204" pitchFamily="34" charset="0"/>
                        <a:hlinkClick r:id="rId9"/>
                      </a:endParaRPr>
                    </a:p>
                  </a:txBody>
                  <a:tcPr marL="34290" marR="34290" marT="17145" marB="17145">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1162205"/>
                  </a:ext>
                </a:extLst>
              </a:tr>
            </a:tbl>
          </a:graphicData>
        </a:graphic>
      </p:graphicFrame>
      <p:graphicFrame>
        <p:nvGraphicFramePr>
          <p:cNvPr id="16" name="Chart 15"/>
          <p:cNvGraphicFramePr/>
          <p:nvPr>
            <p:extLst>
              <p:ext uri="{D42A27DB-BD31-4B8C-83A1-F6EECF244321}">
                <p14:modId xmlns:p14="http://schemas.microsoft.com/office/powerpoint/2010/main" val="2013006366"/>
              </p:ext>
            </p:extLst>
          </p:nvPr>
        </p:nvGraphicFramePr>
        <p:xfrm>
          <a:off x="6140891" y="2325579"/>
          <a:ext cx="5927284" cy="1973466"/>
        </p:xfrm>
        <a:graphic>
          <a:graphicData uri="http://schemas.openxmlformats.org/drawingml/2006/chart">
            <c:chart xmlns:c="http://schemas.openxmlformats.org/drawingml/2006/chart" xmlns:r="http://schemas.openxmlformats.org/officeDocument/2006/relationships" r:id="rId10"/>
          </a:graphicData>
        </a:graphic>
      </p:graphicFrame>
      <p:sp>
        <p:nvSpPr>
          <p:cNvPr id="15" name="TextBox 14"/>
          <p:cNvSpPr txBox="1"/>
          <p:nvPr/>
        </p:nvSpPr>
        <p:spPr>
          <a:xfrm>
            <a:off x="201225" y="708289"/>
            <a:ext cx="1331913" cy="307777"/>
          </a:xfrm>
          <a:prstGeom prst="rect">
            <a:avLst/>
          </a:prstGeom>
          <a:noFill/>
        </p:spPr>
        <p:txBody>
          <a:bodyPr wrap="square" rtlCol="0">
            <a:spAutoFit/>
          </a:bodyPr>
          <a:lstStyle/>
          <a:p>
            <a:pPr algn="ctr"/>
            <a:r>
              <a:rPr lang="en-US" sz="1400" dirty="0">
                <a:solidFill>
                  <a:srgbClr val="FFC000"/>
                </a:solidFill>
                <a:latin typeface="+mj-lt"/>
                <a:cs typeface="Helvetica" panose="020B0604020202020204" pitchFamily="34" charset="0"/>
              </a:rPr>
              <a:t>Last month</a:t>
            </a:r>
          </a:p>
        </p:txBody>
      </p:sp>
      <p:sp>
        <p:nvSpPr>
          <p:cNvPr id="19" name="TextBox 18"/>
          <p:cNvSpPr txBox="1"/>
          <p:nvPr/>
        </p:nvSpPr>
        <p:spPr>
          <a:xfrm>
            <a:off x="201226" y="2446892"/>
            <a:ext cx="1369116" cy="307777"/>
          </a:xfrm>
          <a:prstGeom prst="rect">
            <a:avLst/>
          </a:prstGeom>
          <a:noFill/>
        </p:spPr>
        <p:txBody>
          <a:bodyPr wrap="square" rtlCol="0">
            <a:spAutoFit/>
          </a:bodyPr>
          <a:lstStyle/>
          <a:p>
            <a:pPr algn="ctr"/>
            <a:r>
              <a:rPr lang="en-US" sz="1400" dirty="0">
                <a:solidFill>
                  <a:srgbClr val="FFC000"/>
                </a:solidFill>
                <a:latin typeface="+mj-lt"/>
                <a:cs typeface="Helvetica" panose="020B0604020202020204" pitchFamily="34" charset="0"/>
              </a:rPr>
              <a:t>Current month</a:t>
            </a:r>
          </a:p>
        </p:txBody>
      </p:sp>
      <p:graphicFrame>
        <p:nvGraphicFramePr>
          <p:cNvPr id="20" name="Chart 19"/>
          <p:cNvGraphicFramePr/>
          <p:nvPr>
            <p:extLst>
              <p:ext uri="{D42A27DB-BD31-4B8C-83A1-F6EECF244321}">
                <p14:modId xmlns:p14="http://schemas.microsoft.com/office/powerpoint/2010/main" val="2753792746"/>
              </p:ext>
            </p:extLst>
          </p:nvPr>
        </p:nvGraphicFramePr>
        <p:xfrm>
          <a:off x="1920400" y="2267737"/>
          <a:ext cx="3737542" cy="2089360"/>
        </p:xfrm>
        <a:graphic>
          <a:graphicData uri="http://schemas.openxmlformats.org/drawingml/2006/chart">
            <c:chart xmlns:c="http://schemas.openxmlformats.org/drawingml/2006/chart" xmlns:r="http://schemas.openxmlformats.org/officeDocument/2006/relationships" r:id="rId11"/>
          </a:graphicData>
        </a:graphic>
      </p:graphicFrame>
      <p:sp>
        <p:nvSpPr>
          <p:cNvPr id="3" name="Rectangle 2"/>
          <p:cNvSpPr/>
          <p:nvPr/>
        </p:nvSpPr>
        <p:spPr>
          <a:xfrm>
            <a:off x="139232" y="4211849"/>
            <a:ext cx="11866950" cy="261610"/>
          </a:xfrm>
          <a:prstGeom prst="rect">
            <a:avLst/>
          </a:prstGeom>
        </p:spPr>
        <p:txBody>
          <a:bodyPr wrap="square">
            <a:spAutoFit/>
          </a:bodyPr>
          <a:lstStyle/>
          <a:p>
            <a:r>
              <a:rPr lang="en-US" sz="1100" dirty="0">
                <a:solidFill>
                  <a:srgbClr val="C00000"/>
                </a:solidFill>
                <a:latin typeface="Helvetica" panose="020B0604020202020204" pitchFamily="34" charset="0"/>
                <a:cs typeface="Helvetica" panose="020B0604020202020204" pitchFamily="34" charset="0"/>
              </a:rPr>
              <a:t>*The difference in the number of mentions between July and August is due to the previous month's data taken from the keyword, the current month from the number of samples processed.</a:t>
            </a:r>
          </a:p>
        </p:txBody>
      </p:sp>
    </p:spTree>
    <p:extLst>
      <p:ext uri="{BB962C8B-B14F-4D97-AF65-F5344CB8AC3E}">
        <p14:creationId xmlns:p14="http://schemas.microsoft.com/office/powerpoint/2010/main" val="153262786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11</a:t>
            </a:fld>
            <a:endParaRPr lang="en-US" dirty="0">
              <a:solidFill>
                <a:srgbClr val="051423">
                  <a:alpha val="30000"/>
                </a:srgbClr>
              </a:solidFill>
              <a:sym typeface="Gill Sans" charset="0"/>
            </a:endParaRPr>
          </a:p>
        </p:txBody>
      </p:sp>
      <p:graphicFrame>
        <p:nvGraphicFramePr>
          <p:cNvPr id="8" name="Chart 7"/>
          <p:cNvGraphicFramePr/>
          <p:nvPr>
            <p:extLst>
              <p:ext uri="{D42A27DB-BD31-4B8C-83A1-F6EECF244321}">
                <p14:modId xmlns:p14="http://schemas.microsoft.com/office/powerpoint/2010/main" val="707575423"/>
              </p:ext>
            </p:extLst>
          </p:nvPr>
        </p:nvGraphicFramePr>
        <p:xfrm>
          <a:off x="343530" y="677425"/>
          <a:ext cx="5704425" cy="2754922"/>
        </p:xfrm>
        <a:graphic>
          <a:graphicData uri="http://schemas.openxmlformats.org/drawingml/2006/chart">
            <c:chart xmlns:c="http://schemas.openxmlformats.org/drawingml/2006/chart" xmlns:r="http://schemas.openxmlformats.org/officeDocument/2006/relationships" r:id="rId3"/>
          </a:graphicData>
        </a:graphic>
      </p:graphicFrame>
      <p:grpSp>
        <p:nvGrpSpPr>
          <p:cNvPr id="7" name="Group 6"/>
          <p:cNvGrpSpPr/>
          <p:nvPr/>
        </p:nvGrpSpPr>
        <p:grpSpPr>
          <a:xfrm>
            <a:off x="365506" y="0"/>
            <a:ext cx="11521280" cy="628651"/>
            <a:chOff x="251521" y="12030"/>
            <a:chExt cx="8640960" cy="471488"/>
          </a:xfrm>
        </p:grpSpPr>
        <p:sp>
          <p:nvSpPr>
            <p:cNvPr id="10" name="Line 13"/>
            <p:cNvSpPr>
              <a:spLocks noChangeShapeType="1"/>
            </p:cNvSpPr>
            <p:nvPr/>
          </p:nvSpPr>
          <p:spPr bwMode="auto">
            <a:xfrm>
              <a:off x="998935" y="483518"/>
              <a:ext cx="7164586" cy="0"/>
            </a:xfrm>
            <a:prstGeom prst="line">
              <a:avLst/>
            </a:prstGeom>
            <a:noFill/>
            <a:ln w="6350" cap="flat">
              <a:solidFill>
                <a:schemeClr val="bg2">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11" name="Rectangle 12"/>
            <p:cNvSpPr>
              <a:spLocks/>
            </p:cNvSpPr>
            <p:nvPr/>
          </p:nvSpPr>
          <p:spPr bwMode="auto">
            <a:xfrm>
              <a:off x="251521" y="12030"/>
              <a:ext cx="864096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rPr>
                <a:t>Mention</a:t>
              </a:r>
              <a:r>
                <a:rPr kumimoji="0" lang="en-US" sz="4533" b="0" i="0" u="none" strike="noStrike" kern="1200" cap="none" spc="0" normalizeH="0" noProof="0" dirty="0">
                  <a:ln>
                    <a:noFill/>
                  </a:ln>
                  <a:solidFill>
                    <a:srgbClr val="FFC000"/>
                  </a:solidFill>
                  <a:effectLst/>
                  <a:uLnTx/>
                  <a:uFillTx/>
                  <a:latin typeface="+mj-lt"/>
                  <a:ea typeface="Bebas Neue Book" charset="0"/>
                  <a:cs typeface="Helvetica" panose="020B0604020202020204" pitchFamily="34" charset="0"/>
                  <a:sym typeface="Bebas Neue" charset="0"/>
                </a:rPr>
                <a:t> </a:t>
              </a:r>
              <a:r>
                <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rPr>
                <a:t>By Trendline</a:t>
              </a:r>
            </a:p>
          </p:txBody>
        </p:sp>
      </p:grpSp>
      <p:graphicFrame>
        <p:nvGraphicFramePr>
          <p:cNvPr id="13" name="Chart 12"/>
          <p:cNvGraphicFramePr/>
          <p:nvPr>
            <p:extLst>
              <p:ext uri="{D42A27DB-BD31-4B8C-83A1-F6EECF244321}">
                <p14:modId xmlns:p14="http://schemas.microsoft.com/office/powerpoint/2010/main" val="229568192"/>
              </p:ext>
            </p:extLst>
          </p:nvPr>
        </p:nvGraphicFramePr>
        <p:xfrm>
          <a:off x="6333309" y="677425"/>
          <a:ext cx="5704425" cy="275492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Table 11">
            <a:extLst>
              <a:ext uri="{FF2B5EF4-FFF2-40B4-BE49-F238E27FC236}">
                <a16:creationId xmlns:a16="http://schemas.microsoft.com/office/drawing/2014/main" id="{1C7D4AD0-E59B-6340-92C8-B39968BB58DB}"/>
              </a:ext>
            </a:extLst>
          </p:cNvPr>
          <p:cNvGraphicFramePr>
            <a:graphicFrameLocks noGrp="1"/>
          </p:cNvGraphicFramePr>
          <p:nvPr>
            <p:extLst>
              <p:ext uri="{D42A27DB-BD31-4B8C-83A1-F6EECF244321}">
                <p14:modId xmlns:p14="http://schemas.microsoft.com/office/powerpoint/2010/main" val="440209557"/>
              </p:ext>
            </p:extLst>
          </p:nvPr>
        </p:nvGraphicFramePr>
        <p:xfrm>
          <a:off x="116164" y="4371769"/>
          <a:ext cx="11863581" cy="1714500"/>
        </p:xfrm>
        <a:graphic>
          <a:graphicData uri="http://schemas.openxmlformats.org/drawingml/2006/table">
            <a:tbl>
              <a:tblPr firstRow="1" bandRow="1">
                <a:tableStyleId>{5C22544A-7EE6-4342-B048-85BDC9FD1C3A}</a:tableStyleId>
              </a:tblPr>
              <a:tblGrid>
                <a:gridCol w="6137880">
                  <a:extLst>
                    <a:ext uri="{9D8B030D-6E8A-4147-A177-3AD203B41FA5}">
                      <a16:colId xmlns:a16="http://schemas.microsoft.com/office/drawing/2014/main" val="2378802311"/>
                    </a:ext>
                  </a:extLst>
                </a:gridCol>
                <a:gridCol w="5725701">
                  <a:extLst>
                    <a:ext uri="{9D8B030D-6E8A-4147-A177-3AD203B41FA5}">
                      <a16:colId xmlns:a16="http://schemas.microsoft.com/office/drawing/2014/main" val="464669796"/>
                    </a:ext>
                  </a:extLst>
                </a:gridCol>
              </a:tblGrid>
              <a:tr h="177379">
                <a:tc>
                  <a:txBody>
                    <a:bodyPr/>
                    <a:lstStyle/>
                    <a:p>
                      <a:pPr marL="0" marR="0" lvl="0" indent="0" algn="ctr" defTabSz="825481"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Helvetica" panose="020B0604020202020204" pitchFamily="34" charset="0"/>
                        </a:rPr>
                        <a:t>Highlights</a:t>
                      </a:r>
                    </a:p>
                  </a:txBody>
                  <a:tcPr marL="34290" marR="34290" marT="17145" marB="17145"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25481"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Helvetica" panose="020B0604020202020204" pitchFamily="34" charset="0"/>
                        </a:rPr>
                        <a:t>Verbatims</a:t>
                      </a:r>
                    </a:p>
                  </a:txBody>
                  <a:tcPr marL="34290" marR="34290" marT="17145" marB="17145"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606009"/>
                  </a:ext>
                </a:extLst>
              </a:tr>
              <a:tr h="1427260">
                <a:tc>
                  <a:txBody>
                    <a:bodyPr/>
                    <a:lstStyle/>
                    <a:p>
                      <a:pPr marL="285750" indent="-285750" algn="just">
                        <a:buFont typeface="Wingdings" panose="05000000000000000000" pitchFamily="2" charset="2"/>
                        <a:buChar char="§"/>
                      </a:pPr>
                      <a:r>
                        <a:rPr lang="en-US" sz="1200" dirty="0">
                          <a:solidFill>
                            <a:schemeClr val="tx1"/>
                          </a:solidFill>
                          <a:latin typeface="+mn-lt"/>
                          <a:cs typeface="Helvetica" panose="020B0604020202020204" pitchFamily="34" charset="0"/>
                        </a:rPr>
                        <a:t>Pigeon’s discussions were higher than competitors. The amount of discussion tended to increase slightly and the trend line was not stable (sometimes up and down). </a:t>
                      </a:r>
                    </a:p>
                    <a:p>
                      <a:pPr marL="285750" indent="-285750" algn="just">
                        <a:buFont typeface="Wingdings" panose="05000000000000000000" pitchFamily="2" charset="2"/>
                        <a:buChar char="§"/>
                      </a:pPr>
                      <a:r>
                        <a:rPr lang="en-US" sz="1200" dirty="0">
                          <a:solidFill>
                            <a:schemeClr val="tx1"/>
                          </a:solidFill>
                          <a:latin typeface="+mn-lt"/>
                          <a:cs typeface="Helvetica" panose="020B0604020202020204" pitchFamily="34" charset="0"/>
                        </a:rPr>
                        <a:t>Aug 23, the post asked about the size of the bottle and baby practiced bottle-feeding, which generated a lot of discussion about Pigeon.</a:t>
                      </a:r>
                    </a:p>
                    <a:p>
                      <a:pPr marL="285750" indent="-285750" algn="just">
                        <a:buFont typeface="Wingdings" panose="05000000000000000000" pitchFamily="2" charset="2"/>
                        <a:buChar char="§"/>
                      </a:pPr>
                      <a:r>
                        <a:rPr lang="en-US" sz="1200" dirty="0">
                          <a:solidFill>
                            <a:schemeClr val="tx1"/>
                          </a:solidFill>
                          <a:latin typeface="+mn-lt"/>
                          <a:cs typeface="Helvetica" panose="020B0604020202020204" pitchFamily="34" charset="0"/>
                        </a:rPr>
                        <a:t>In general, the </a:t>
                      </a:r>
                      <a:r>
                        <a:rPr lang="en-US" sz="1200" dirty="0" err="1">
                          <a:solidFill>
                            <a:schemeClr val="tx1"/>
                          </a:solidFill>
                          <a:latin typeface="+mn-lt"/>
                          <a:cs typeface="Helvetica" panose="020B0604020202020204" pitchFamily="34" charset="0"/>
                        </a:rPr>
                        <a:t>competitors’s</a:t>
                      </a:r>
                      <a:r>
                        <a:rPr lang="en-US" sz="1200" dirty="0">
                          <a:solidFill>
                            <a:schemeClr val="tx1"/>
                          </a:solidFill>
                          <a:latin typeface="+mn-lt"/>
                          <a:cs typeface="Helvetica" panose="020B0604020202020204" pitchFamily="34" charset="0"/>
                        </a:rPr>
                        <a:t> trendlines were quite stable. Competitors’ posts generated few discussions, users feedbacked about function and experience of products.</a:t>
                      </a:r>
                      <a:endParaRPr lang="en-US" sz="1200" baseline="0" dirty="0">
                        <a:solidFill>
                          <a:schemeClr val="tx1"/>
                        </a:solidFill>
                        <a:latin typeface="+mn-lt"/>
                        <a:cs typeface="Helvetica" panose="020B0604020202020204" pitchFamily="34" charset="0"/>
                      </a:endParaRPr>
                    </a:p>
                  </a:txBody>
                  <a:tcPr marL="34290" marR="34290" marT="17145" marB="17145">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just">
                        <a:buFont typeface="Wingdings" panose="05000000000000000000" pitchFamily="2" charset="2"/>
                        <a:buChar char="§"/>
                      </a:pPr>
                      <a:r>
                        <a:rPr lang="es-ES" sz="1200" b="0" i="0" kern="1200" dirty="0" err="1">
                          <a:solidFill>
                            <a:srgbClr val="0070C0"/>
                          </a:solidFill>
                          <a:effectLst/>
                          <a:latin typeface="+mn-lt"/>
                          <a:ea typeface="+mn-ea"/>
                          <a:cs typeface="Helvetica" panose="020B0604020202020204" pitchFamily="34" charset="0"/>
                        </a:rPr>
                        <a:t>Pigeon</a:t>
                      </a:r>
                      <a:r>
                        <a:rPr lang="es-ES" sz="1200" b="0" i="0" kern="1200" dirty="0">
                          <a:solidFill>
                            <a:schemeClr val="dk1"/>
                          </a:solidFill>
                          <a:effectLst/>
                          <a:latin typeface="+mn-lt"/>
                          <a:ea typeface="+mn-ea"/>
                          <a:cs typeface="Arial" panose="020B0604020202020204" pitchFamily="34" charset="0"/>
                        </a:rPr>
                        <a:t>: </a:t>
                      </a:r>
                      <a:r>
                        <a:rPr lang="vi-VN" sz="1200" b="0" i="0" kern="1200" dirty="0">
                          <a:solidFill>
                            <a:schemeClr val="dk1"/>
                          </a:solidFill>
                          <a:effectLst/>
                          <a:latin typeface="+mn-lt"/>
                          <a:ea typeface="+mn-ea"/>
                          <a:cs typeface="Helvetica" panose="020B0604020202020204" pitchFamily="34" charset="0"/>
                        </a:rPr>
                        <a:t>Bình pigeon thuỷ tinh tí hon 50ml đã cập bến</a:t>
                      </a:r>
                      <a:r>
                        <a:rPr lang="en-US" sz="1200" b="0" i="0" kern="1200" dirty="0">
                          <a:solidFill>
                            <a:schemeClr val="dk1"/>
                          </a:solidFill>
                          <a:effectLst/>
                          <a:latin typeface="+mn-lt"/>
                          <a:ea typeface="+mn-ea"/>
                          <a:cs typeface="Helvetica" panose="020B0604020202020204" pitchFamily="34" charset="0"/>
                        </a:rPr>
                        <a:t>.</a:t>
                      </a:r>
                      <a:r>
                        <a:rPr lang="vi-VN" sz="1200" b="0" i="0" kern="1200" dirty="0">
                          <a:solidFill>
                            <a:schemeClr val="dk1"/>
                          </a:solidFill>
                          <a:effectLst/>
                          <a:latin typeface="+mn-lt"/>
                          <a:ea typeface="+mn-ea"/>
                          <a:cs typeface="Helvetica" panose="020B0604020202020204" pitchFamily="34" charset="0"/>
                        </a:rPr>
                        <a:t>Núm ti</a:t>
                      </a:r>
                      <a:r>
                        <a:rPr lang="en-US" sz="1200" b="0" i="0" kern="1200" baseline="0" dirty="0">
                          <a:solidFill>
                            <a:schemeClr val="dk1"/>
                          </a:solidFill>
                          <a:effectLst/>
                          <a:latin typeface="+mn-lt"/>
                          <a:ea typeface="+mn-ea"/>
                          <a:cs typeface="Helvetica" panose="020B0604020202020204" pitchFamily="34" charset="0"/>
                        </a:rPr>
                        <a:t> </a:t>
                      </a:r>
                      <a:r>
                        <a:rPr lang="vi-VN" sz="1200" b="0" i="0" kern="1200" dirty="0">
                          <a:solidFill>
                            <a:schemeClr val="dk1"/>
                          </a:solidFill>
                          <a:effectLst/>
                          <a:latin typeface="+mn-lt"/>
                          <a:ea typeface="+mn-ea"/>
                          <a:cs typeface="Helvetica" panose="020B0604020202020204" pitchFamily="34" charset="0"/>
                        </a:rPr>
                        <a:t>mềm dễ ti như bình to</a:t>
                      </a:r>
                      <a:r>
                        <a:rPr lang="en-US" sz="1200" b="0" i="0" kern="1200" baseline="0" dirty="0">
                          <a:solidFill>
                            <a:schemeClr val="dk1"/>
                          </a:solidFill>
                          <a:effectLst/>
                          <a:latin typeface="+mn-lt"/>
                          <a:ea typeface="+mn-ea"/>
                          <a:cs typeface="Helvetica" panose="020B0604020202020204" pitchFamily="34" charset="0"/>
                        </a:rPr>
                        <a:t> </a:t>
                      </a:r>
                      <a:r>
                        <a:rPr lang="es-ES" sz="1200" b="0" i="0" kern="1200" dirty="0">
                          <a:solidFill>
                            <a:schemeClr val="dk1"/>
                          </a:solidFill>
                          <a:effectLst/>
                          <a:latin typeface="+mn-lt"/>
                          <a:ea typeface="+mn-ea"/>
                          <a:cs typeface="Helvetica" panose="020B0604020202020204" pitchFamily="34" charset="0"/>
                        </a:rPr>
                        <a:t>- </a:t>
                      </a:r>
                      <a:r>
                        <a:rPr lang="en-US" sz="1200" b="0" i="0" kern="1200" dirty="0">
                          <a:solidFill>
                            <a:schemeClr val="dk1"/>
                          </a:solidFill>
                          <a:effectLst/>
                          <a:latin typeface="+mn-lt"/>
                          <a:ea typeface="+mn-ea"/>
                          <a:cs typeface="Helvetica" panose="020B0604020202020204" pitchFamily="34" charset="0"/>
                          <a:hlinkClick r:id="rId5"/>
                        </a:rPr>
                        <a:t>Link</a:t>
                      </a:r>
                      <a:r>
                        <a:rPr lang="en-US" sz="1200" b="0" i="0" kern="1200" dirty="0">
                          <a:solidFill>
                            <a:schemeClr val="dk1"/>
                          </a:solidFill>
                          <a:effectLst/>
                          <a:latin typeface="+mn-lt"/>
                          <a:ea typeface="+mn-ea"/>
                          <a:cs typeface="Helvetica" panose="020B0604020202020204" pitchFamily="34" charset="0"/>
                        </a:rPr>
                        <a:t>. </a:t>
                      </a:r>
                      <a:r>
                        <a:rPr lang="vi-VN" sz="1200" b="0" i="0" kern="1200" dirty="0">
                          <a:solidFill>
                            <a:schemeClr val="dk1"/>
                          </a:solidFill>
                          <a:effectLst/>
                          <a:latin typeface="+mn-lt"/>
                          <a:ea typeface="+mn-ea"/>
                          <a:cs typeface="Helvetica" panose="020B0604020202020204" pitchFamily="34" charset="0"/>
                        </a:rPr>
                        <a:t>Sau đó có chị hàng xóm cho bình Pigeon PPSU bé thử thì ti rất tốt. Nhờ bình này lỗ ti to hơn và bé không mất sức.</a:t>
                      </a:r>
                      <a:r>
                        <a:rPr lang="en-US" sz="1200" b="0" i="0" kern="1200" baseline="0" dirty="0">
                          <a:solidFill>
                            <a:schemeClr val="dk1"/>
                          </a:solidFill>
                          <a:effectLst/>
                          <a:latin typeface="+mn-lt"/>
                          <a:ea typeface="+mn-ea"/>
                          <a:cs typeface="Helvetica" panose="020B0604020202020204" pitchFamily="34" charset="0"/>
                        </a:rPr>
                        <a:t> </a:t>
                      </a:r>
                      <a:r>
                        <a:rPr lang="en-US" sz="1200" b="0" i="0" kern="1200" baseline="0" dirty="0">
                          <a:solidFill>
                            <a:schemeClr val="dk1"/>
                          </a:solidFill>
                          <a:effectLst/>
                          <a:latin typeface="+mn-lt"/>
                          <a:ea typeface="+mn-ea"/>
                          <a:cs typeface="Helvetica" panose="020B0604020202020204" pitchFamily="34" charset="0"/>
                          <a:hlinkClick r:id="rId6"/>
                        </a:rPr>
                        <a:t>Link</a:t>
                      </a:r>
                      <a:endParaRPr lang="es-ES" sz="1200" b="0" i="0" kern="1200" baseline="0" dirty="0">
                        <a:solidFill>
                          <a:schemeClr val="dk1"/>
                        </a:solidFill>
                        <a:effectLst/>
                        <a:latin typeface="+mn-lt"/>
                        <a:ea typeface="+mn-ea"/>
                        <a:cs typeface="Helvetica" panose="020B0604020202020204" pitchFamily="34" charset="0"/>
                      </a:endParaRPr>
                    </a:p>
                    <a:p>
                      <a:pPr marL="171450" indent="-171450" algn="just" defTabSz="228594" rtl="0" eaLnBrk="1" latinLnBrk="0" hangingPunct="1">
                        <a:buFont typeface="Wingdings" panose="05000000000000000000" pitchFamily="2" charset="2"/>
                        <a:buChar char="§"/>
                      </a:pPr>
                      <a:r>
                        <a:rPr lang="en-US" sz="1200" b="0" i="0" kern="1200" dirty="0" err="1">
                          <a:solidFill>
                            <a:schemeClr val="bg2"/>
                          </a:solidFill>
                          <a:effectLst/>
                          <a:latin typeface="+mn-lt"/>
                          <a:ea typeface="+mn-ea"/>
                          <a:cs typeface="Helvetica" panose="020B0604020202020204" pitchFamily="34" charset="0"/>
                        </a:rPr>
                        <a:t>Wesser</a:t>
                      </a:r>
                      <a:r>
                        <a:rPr lang="en-US" sz="1200" b="0" i="0" kern="1200" dirty="0">
                          <a:solidFill>
                            <a:schemeClr val="dk1"/>
                          </a:solidFill>
                          <a:effectLst/>
                          <a:latin typeface="+mn-lt"/>
                          <a:ea typeface="+mn-ea"/>
                          <a:cs typeface="Helvetica" panose="020B0604020202020204" pitchFamily="34" charset="0"/>
                        </a:rPr>
                        <a:t>:</a:t>
                      </a:r>
                      <a:r>
                        <a:rPr lang="en-US" sz="1200" b="0" i="0" kern="1200" baseline="0" dirty="0">
                          <a:solidFill>
                            <a:schemeClr val="dk1"/>
                          </a:solidFill>
                          <a:effectLst/>
                          <a:latin typeface="+mn-lt"/>
                          <a:ea typeface="+mn-ea"/>
                          <a:cs typeface="Helvetica" panose="020B0604020202020204" pitchFamily="34" charset="0"/>
                        </a:rPr>
                        <a:t> </a:t>
                      </a:r>
                      <a:r>
                        <a:rPr lang="en-US" sz="1200" b="0" i="0" kern="1200" dirty="0">
                          <a:solidFill>
                            <a:schemeClr val="dk1"/>
                          </a:solidFill>
                          <a:effectLst/>
                          <a:latin typeface="+mn-lt"/>
                          <a:ea typeface="+mn-ea"/>
                          <a:cs typeface="Helvetica" panose="020B0604020202020204" pitchFamily="34" charset="0"/>
                        </a:rPr>
                        <a:t>CÁCH</a:t>
                      </a:r>
                      <a:r>
                        <a:rPr lang="en-US" sz="1200" b="0" i="0" kern="1200" baseline="0" dirty="0">
                          <a:solidFill>
                            <a:schemeClr val="dk1"/>
                          </a:solidFill>
                          <a:effectLst/>
                          <a:latin typeface="+mn-lt"/>
                          <a:ea typeface="+mn-ea"/>
                          <a:cs typeface="Helvetica" panose="020B0604020202020204" pitchFamily="34" charset="0"/>
                        </a:rPr>
                        <a:t> TẬP CHO BÉ TI BÌNH</a:t>
                      </a:r>
                      <a:r>
                        <a:rPr lang="en-US" sz="1200" b="0" i="0" kern="1200" dirty="0">
                          <a:solidFill>
                            <a:schemeClr val="dk1"/>
                          </a:solidFill>
                          <a:effectLst/>
                          <a:latin typeface="+mn-lt"/>
                          <a:ea typeface="+mn-ea"/>
                          <a:cs typeface="Helvetica" panose="020B0604020202020204" pitchFamily="34" charset="0"/>
                        </a:rPr>
                        <a:t> 🍼🍼 - </a:t>
                      </a:r>
                      <a:r>
                        <a:rPr lang="en-US" sz="1200" b="0" i="0" kern="1200" dirty="0">
                          <a:solidFill>
                            <a:schemeClr val="dk1"/>
                          </a:solidFill>
                          <a:effectLst/>
                          <a:latin typeface="+mn-lt"/>
                          <a:ea typeface="+mn-ea"/>
                          <a:cs typeface="Helvetica" panose="020B0604020202020204" pitchFamily="34" charset="0"/>
                          <a:hlinkClick r:id="rId7"/>
                        </a:rPr>
                        <a:t>Link 2 </a:t>
                      </a:r>
                      <a:endParaRPr lang="en-US" sz="1200" b="0" i="0" kern="1200" dirty="0">
                        <a:solidFill>
                          <a:schemeClr val="dk1"/>
                        </a:solidFill>
                        <a:effectLst/>
                        <a:latin typeface="+mn-lt"/>
                        <a:ea typeface="+mn-ea"/>
                        <a:cs typeface="Helvetica" panose="020B0604020202020204" pitchFamily="34" charset="0"/>
                        <a:hlinkClick r:id="rId8"/>
                      </a:endParaRPr>
                    </a:p>
                    <a:p>
                      <a:pPr marL="171450" indent="-171450" algn="just" defTabSz="228594" rtl="0" eaLnBrk="1" latinLnBrk="0" hangingPunct="1">
                        <a:buFont typeface="Wingdings" panose="05000000000000000000" pitchFamily="2" charset="2"/>
                        <a:buChar char="§"/>
                      </a:pPr>
                      <a:r>
                        <a:rPr lang="en-US" sz="1200" b="0" i="0" kern="1200" dirty="0" err="1">
                          <a:solidFill>
                            <a:srgbClr val="FF0000"/>
                          </a:solidFill>
                          <a:effectLst/>
                          <a:latin typeface="+mn-lt"/>
                          <a:ea typeface="+mn-ea"/>
                          <a:cs typeface="Helvetica" panose="020B0604020202020204" pitchFamily="34" charset="0"/>
                        </a:rPr>
                        <a:t>Comotomo</a:t>
                      </a:r>
                      <a:r>
                        <a:rPr lang="en-US" sz="1200" b="0" i="0" kern="1200" dirty="0">
                          <a:solidFill>
                            <a:srgbClr val="FF0000"/>
                          </a:solidFill>
                          <a:effectLst/>
                          <a:latin typeface="+mn-lt"/>
                          <a:ea typeface="+mn-ea"/>
                          <a:cs typeface="Helvetica" panose="020B0604020202020204" pitchFamily="34" charset="0"/>
                        </a:rPr>
                        <a:t>:</a:t>
                      </a:r>
                      <a:r>
                        <a:rPr lang="en-US" sz="1200" b="0" i="0" kern="1200" baseline="0" dirty="0">
                          <a:solidFill>
                            <a:srgbClr val="FF0000"/>
                          </a:solidFill>
                          <a:effectLst/>
                          <a:latin typeface="+mn-lt"/>
                          <a:ea typeface="+mn-ea"/>
                          <a:cs typeface="Helvetica" panose="020B0604020202020204" pitchFamily="34" charset="0"/>
                        </a:rPr>
                        <a:t> </a:t>
                      </a:r>
                      <a:r>
                        <a:rPr lang="vi-VN" sz="1200" b="0" i="0" kern="1200" dirty="0">
                          <a:solidFill>
                            <a:schemeClr val="dk1"/>
                          </a:solidFill>
                          <a:effectLst/>
                          <a:latin typeface="+mn-lt"/>
                          <a:ea typeface="+mn-ea"/>
                          <a:cs typeface="Helvetica" panose="020B0604020202020204" pitchFamily="34" charset="0"/>
                        </a:rPr>
                        <a:t>BÌNH SỮA COMOTOMO VỀ CẢ 2 LOẠI 150ML VÀ 250ml CÁC MẸ ƠII ❤️</a:t>
                      </a:r>
                      <a:r>
                        <a:rPr lang="en-US" sz="1200" b="0" i="0" kern="1200" dirty="0">
                          <a:solidFill>
                            <a:schemeClr val="dk1"/>
                          </a:solidFill>
                          <a:effectLst/>
                          <a:latin typeface="+mn-lt"/>
                          <a:ea typeface="+mn-ea"/>
                          <a:cs typeface="Helvetica" panose="020B0604020202020204" pitchFamily="34" charset="0"/>
                        </a:rPr>
                        <a:t> - </a:t>
                      </a:r>
                      <a:r>
                        <a:rPr lang="en-US" sz="1200" b="0" i="0" kern="1200" dirty="0">
                          <a:solidFill>
                            <a:schemeClr val="dk1"/>
                          </a:solidFill>
                          <a:effectLst/>
                          <a:latin typeface="+mn-lt"/>
                          <a:ea typeface="+mn-ea"/>
                          <a:cs typeface="Helvetica" panose="020B0604020202020204" pitchFamily="34" charset="0"/>
                          <a:hlinkClick r:id="rId9"/>
                        </a:rPr>
                        <a:t>Link 3</a:t>
                      </a:r>
                      <a:r>
                        <a:rPr lang="en-US" sz="1200" b="0" i="0" kern="1200" dirty="0">
                          <a:solidFill>
                            <a:schemeClr val="dk1"/>
                          </a:solidFill>
                          <a:effectLst/>
                          <a:latin typeface="+mn-lt"/>
                          <a:ea typeface="+mn-ea"/>
                          <a:cs typeface="Helvetica" panose="020B0604020202020204" pitchFamily="34" charset="0"/>
                        </a:rPr>
                        <a:t> </a:t>
                      </a:r>
                    </a:p>
                    <a:p>
                      <a:pPr marL="171450" indent="-171450" algn="just" defTabSz="228594" rtl="0" eaLnBrk="1" latinLnBrk="0" hangingPunct="1">
                        <a:buFont typeface="Wingdings" panose="05000000000000000000" pitchFamily="2" charset="2"/>
                        <a:buChar char="§"/>
                      </a:pPr>
                      <a:r>
                        <a:rPr lang="en-US" sz="1200" b="0" i="0" kern="1200" dirty="0" err="1">
                          <a:solidFill>
                            <a:srgbClr val="FFC000"/>
                          </a:solidFill>
                          <a:effectLst/>
                          <a:latin typeface="+mn-lt"/>
                          <a:ea typeface="+mn-ea"/>
                          <a:cs typeface="Helvetica" panose="020B0604020202020204" pitchFamily="34" charset="0"/>
                        </a:rPr>
                        <a:t>Avent</a:t>
                      </a:r>
                      <a:r>
                        <a:rPr lang="en-US" sz="1200" b="0" i="0" kern="1200" dirty="0">
                          <a:solidFill>
                            <a:schemeClr val="dk1"/>
                          </a:solidFill>
                          <a:effectLst/>
                          <a:latin typeface="+mn-lt"/>
                          <a:ea typeface="+mn-ea"/>
                          <a:cs typeface="Helvetica" panose="020B0604020202020204" pitchFamily="34" charset="0"/>
                        </a:rPr>
                        <a:t>: 😚 </a:t>
                      </a:r>
                      <a:r>
                        <a:rPr lang="vi-VN" sz="1200" b="0" i="0" kern="1200" dirty="0">
                          <a:solidFill>
                            <a:schemeClr val="dk1"/>
                          </a:solidFill>
                          <a:effectLst/>
                          <a:latin typeface="+mn-lt"/>
                          <a:ea typeface="+mn-ea"/>
                          <a:cs typeface="Helvetica" panose="020B0604020202020204" pitchFamily="34" charset="0"/>
                        </a:rPr>
                        <a:t>XEM LIVESTREAM, NHẬN QUÀ RỤNG TIM</a:t>
                      </a:r>
                      <a:r>
                        <a:rPr lang="en-US" sz="1200" b="0" i="0" kern="1200" dirty="0">
                          <a:solidFill>
                            <a:schemeClr val="dk1"/>
                          </a:solidFill>
                          <a:effectLst/>
                          <a:latin typeface="+mn-lt"/>
                          <a:ea typeface="+mn-ea"/>
                          <a:cs typeface="Helvetica" panose="020B0604020202020204" pitchFamily="34" charset="0"/>
                        </a:rPr>
                        <a:t>🎁</a:t>
                      </a:r>
                      <a:br>
                        <a:rPr lang="en-US" sz="1200" b="0" i="0" kern="1200" dirty="0">
                          <a:solidFill>
                            <a:schemeClr val="dk1"/>
                          </a:solidFill>
                          <a:effectLst/>
                          <a:latin typeface="+mn-lt"/>
                          <a:ea typeface="+mn-ea"/>
                          <a:cs typeface="Helvetica" panose="020B0604020202020204" pitchFamily="34" charset="0"/>
                        </a:rPr>
                      </a:br>
                      <a:r>
                        <a:rPr lang="vi-VN" sz="1200" b="0" i="0" kern="1200" dirty="0">
                          <a:solidFill>
                            <a:schemeClr val="dk1"/>
                          </a:solidFill>
                          <a:effectLst/>
                          <a:latin typeface="+mn-lt"/>
                          <a:ea typeface="+mn-ea"/>
                          <a:cs typeface="Helvetica" panose="020B0604020202020204" pitchFamily="34" charset="0"/>
                        </a:rPr>
                        <a:t>Giao lưu trực tuyến “BỐ SOÁI CA, CÙNG MẸ CHĂM CON CHUẨN CHUYÊN GIA”</a:t>
                      </a:r>
                      <a:r>
                        <a:rPr lang="en-US" sz="1200" b="0" i="0" kern="1200" dirty="0">
                          <a:solidFill>
                            <a:schemeClr val="dk1"/>
                          </a:solidFill>
                          <a:effectLst/>
                          <a:latin typeface="+mn-lt"/>
                          <a:ea typeface="+mn-ea"/>
                          <a:cs typeface="Helvetica" panose="020B0604020202020204" pitchFamily="34" charset="0"/>
                        </a:rPr>
                        <a:t> </a:t>
                      </a:r>
                      <a:r>
                        <a:rPr lang="en-US" sz="1200" b="0" i="0" kern="1200" dirty="0">
                          <a:solidFill>
                            <a:schemeClr val="dk1"/>
                          </a:solidFill>
                          <a:effectLst/>
                          <a:latin typeface="+mn-lt"/>
                          <a:ea typeface="+mn-ea"/>
                          <a:cs typeface="Helvetica" panose="020B0604020202020204" pitchFamily="34" charset="0"/>
                          <a:hlinkClick r:id="rId10"/>
                        </a:rPr>
                        <a:t>Link 4 </a:t>
                      </a:r>
                      <a:r>
                        <a:rPr lang="en-US" sz="1200" b="0" i="0" kern="1200" dirty="0">
                          <a:solidFill>
                            <a:schemeClr val="dk1"/>
                          </a:solidFill>
                          <a:effectLst/>
                          <a:latin typeface="+mn-lt"/>
                          <a:ea typeface="+mn-ea"/>
                          <a:cs typeface="Helvetica" panose="020B0604020202020204" pitchFamily="34" charset="0"/>
                        </a:rPr>
                        <a:t> </a:t>
                      </a:r>
                      <a:endParaRPr lang="en-US" sz="1200" b="0" i="0" kern="1200" dirty="0">
                        <a:solidFill>
                          <a:schemeClr val="dk1"/>
                        </a:solidFill>
                        <a:effectLst/>
                        <a:latin typeface="+mn-lt"/>
                        <a:ea typeface="+mn-ea"/>
                        <a:cs typeface="Helvetica" panose="020B0604020202020204" pitchFamily="34" charset="0"/>
                        <a:hlinkClick r:id="rId8"/>
                      </a:endParaRPr>
                    </a:p>
                  </a:txBody>
                  <a:tcPr marL="34290" marR="34290" marT="17145" marB="17145">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1162205"/>
                  </a:ext>
                </a:extLst>
              </a:tr>
            </a:tbl>
          </a:graphicData>
        </a:graphic>
      </p:graphicFrame>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229796" y="2128724"/>
            <a:ext cx="248332" cy="400295"/>
          </a:xfrm>
          <a:prstGeom prst="rect">
            <a:avLst/>
          </a:prstGeom>
        </p:spPr>
      </p:pic>
      <p:pic>
        <p:nvPicPr>
          <p:cNvPr id="4" name="Picture 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907225" y="1973696"/>
            <a:ext cx="319817" cy="239863"/>
          </a:xfrm>
          <a:prstGeom prst="rect">
            <a:avLst/>
          </a:prstGeom>
        </p:spPr>
      </p:pic>
      <p:pic>
        <p:nvPicPr>
          <p:cNvPr id="5" name="Picture 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363399" y="2128724"/>
            <a:ext cx="409002" cy="231415"/>
          </a:xfrm>
          <a:prstGeom prst="rect">
            <a:avLst/>
          </a:prstGeom>
        </p:spPr>
      </p:pic>
      <p:pic>
        <p:nvPicPr>
          <p:cNvPr id="6" name="Picture 5"/>
          <p:cNvPicPr>
            <a:picLocks noChangeAspect="1"/>
          </p:cNvPicPr>
          <p:nvPr/>
        </p:nvPicPr>
        <p:blipFill>
          <a:blip r:embed="rId14"/>
          <a:stretch>
            <a:fillRect/>
          </a:stretch>
        </p:blipFill>
        <p:spPr>
          <a:xfrm flipH="1">
            <a:off x="10956842" y="999377"/>
            <a:ext cx="272954" cy="324610"/>
          </a:xfrm>
          <a:prstGeom prst="rect">
            <a:avLst/>
          </a:prstGeom>
        </p:spPr>
      </p:pic>
    </p:spTree>
    <p:extLst>
      <p:ext uri="{BB962C8B-B14F-4D97-AF65-F5344CB8AC3E}">
        <p14:creationId xmlns:p14="http://schemas.microsoft.com/office/powerpoint/2010/main" val="187458451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12</a:t>
            </a:fld>
            <a:endParaRPr lang="en-US" dirty="0">
              <a:solidFill>
                <a:srgbClr val="051423">
                  <a:alpha val="30000"/>
                </a:srgbClr>
              </a:solidFill>
              <a:sym typeface="Gill Sans" charset="0"/>
            </a:endParaRPr>
          </a:p>
        </p:txBody>
      </p:sp>
      <p:graphicFrame>
        <p:nvGraphicFramePr>
          <p:cNvPr id="3" name="Chart 2"/>
          <p:cNvGraphicFramePr/>
          <p:nvPr>
            <p:extLst>
              <p:ext uri="{D42A27DB-BD31-4B8C-83A1-F6EECF244321}">
                <p14:modId xmlns:p14="http://schemas.microsoft.com/office/powerpoint/2010/main" val="682278102"/>
              </p:ext>
            </p:extLst>
          </p:nvPr>
        </p:nvGraphicFramePr>
        <p:xfrm>
          <a:off x="549662" y="724392"/>
          <a:ext cx="5035574" cy="2491073"/>
        </p:xfrm>
        <a:graphic>
          <a:graphicData uri="http://schemas.openxmlformats.org/drawingml/2006/chart">
            <c:chart xmlns:c="http://schemas.openxmlformats.org/drawingml/2006/chart" xmlns:r="http://schemas.openxmlformats.org/officeDocument/2006/relationships" r:id="rId3"/>
          </a:graphicData>
        </a:graphic>
      </p:graphicFrame>
      <p:grpSp>
        <p:nvGrpSpPr>
          <p:cNvPr id="7" name="Group 6"/>
          <p:cNvGrpSpPr/>
          <p:nvPr/>
        </p:nvGrpSpPr>
        <p:grpSpPr>
          <a:xfrm>
            <a:off x="335361" y="16040"/>
            <a:ext cx="11521280" cy="628651"/>
            <a:chOff x="251521" y="12030"/>
            <a:chExt cx="8640960" cy="471488"/>
          </a:xfrm>
        </p:grpSpPr>
        <p:sp>
          <p:nvSpPr>
            <p:cNvPr id="8" name="Line 13"/>
            <p:cNvSpPr>
              <a:spLocks noChangeShapeType="1"/>
            </p:cNvSpPr>
            <p:nvPr/>
          </p:nvSpPr>
          <p:spPr bwMode="auto">
            <a:xfrm>
              <a:off x="998935" y="483518"/>
              <a:ext cx="7164586" cy="0"/>
            </a:xfrm>
            <a:prstGeom prst="line">
              <a:avLst/>
            </a:prstGeom>
            <a:noFill/>
            <a:ln w="6350" cap="flat">
              <a:solidFill>
                <a:schemeClr val="bg2">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9" name="Rectangle 12"/>
            <p:cNvSpPr>
              <a:spLocks/>
            </p:cNvSpPr>
            <p:nvPr/>
          </p:nvSpPr>
          <p:spPr bwMode="auto">
            <a:xfrm>
              <a:off x="251521" y="12030"/>
              <a:ext cx="864096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rPr>
                <a:t>Discussion</a:t>
              </a:r>
              <a:r>
                <a:rPr kumimoji="0" lang="en-US" sz="4533" b="0" i="0" u="none" strike="noStrike" kern="1200" cap="none" spc="0" normalizeH="0" noProof="0" dirty="0">
                  <a:ln>
                    <a:noFill/>
                  </a:ln>
                  <a:solidFill>
                    <a:srgbClr val="FFC000"/>
                  </a:solidFill>
                  <a:effectLst/>
                  <a:uLnTx/>
                  <a:uFillTx/>
                  <a:latin typeface="+mj-lt"/>
                  <a:ea typeface="Bebas Neue Book" charset="0"/>
                  <a:cs typeface="Helvetica" panose="020B0604020202020204" pitchFamily="34" charset="0"/>
                  <a:sym typeface="Bebas Neue" charset="0"/>
                </a:rPr>
                <a:t> </a:t>
              </a:r>
              <a:r>
                <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rPr>
                <a:t>By Sentiment</a:t>
              </a:r>
            </a:p>
          </p:txBody>
        </p:sp>
      </p:grpSp>
      <p:graphicFrame>
        <p:nvGraphicFramePr>
          <p:cNvPr id="13" name="Chart 12"/>
          <p:cNvGraphicFramePr/>
          <p:nvPr>
            <p:extLst>
              <p:ext uri="{D42A27DB-BD31-4B8C-83A1-F6EECF244321}">
                <p14:modId xmlns:p14="http://schemas.microsoft.com/office/powerpoint/2010/main" val="750100498"/>
              </p:ext>
            </p:extLst>
          </p:nvPr>
        </p:nvGraphicFramePr>
        <p:xfrm>
          <a:off x="6454469" y="724392"/>
          <a:ext cx="5035574" cy="249107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Table 10">
            <a:extLst>
              <a:ext uri="{FF2B5EF4-FFF2-40B4-BE49-F238E27FC236}">
                <a16:creationId xmlns:a16="http://schemas.microsoft.com/office/drawing/2014/main" id="{1C7D4AD0-E59B-6340-92C8-B39968BB58DB}"/>
              </a:ext>
            </a:extLst>
          </p:cNvPr>
          <p:cNvGraphicFramePr>
            <a:graphicFrameLocks noGrp="1"/>
          </p:cNvGraphicFramePr>
          <p:nvPr>
            <p:extLst>
              <p:ext uri="{D42A27DB-BD31-4B8C-83A1-F6EECF244321}">
                <p14:modId xmlns:p14="http://schemas.microsoft.com/office/powerpoint/2010/main" val="942548225"/>
              </p:ext>
            </p:extLst>
          </p:nvPr>
        </p:nvGraphicFramePr>
        <p:xfrm>
          <a:off x="176512" y="4334426"/>
          <a:ext cx="11863581" cy="2523574"/>
        </p:xfrm>
        <a:graphic>
          <a:graphicData uri="http://schemas.openxmlformats.org/drawingml/2006/table">
            <a:tbl>
              <a:tblPr firstRow="1" bandRow="1">
                <a:tableStyleId>{5C22544A-7EE6-4342-B048-85BDC9FD1C3A}</a:tableStyleId>
              </a:tblPr>
              <a:tblGrid>
                <a:gridCol w="5863044">
                  <a:extLst>
                    <a:ext uri="{9D8B030D-6E8A-4147-A177-3AD203B41FA5}">
                      <a16:colId xmlns:a16="http://schemas.microsoft.com/office/drawing/2014/main" val="2378802311"/>
                    </a:ext>
                  </a:extLst>
                </a:gridCol>
                <a:gridCol w="6000537">
                  <a:extLst>
                    <a:ext uri="{9D8B030D-6E8A-4147-A177-3AD203B41FA5}">
                      <a16:colId xmlns:a16="http://schemas.microsoft.com/office/drawing/2014/main" val="464669796"/>
                    </a:ext>
                  </a:extLst>
                </a:gridCol>
              </a:tblGrid>
              <a:tr h="248276">
                <a:tc>
                  <a:txBody>
                    <a:bodyPr/>
                    <a:lstStyle/>
                    <a:p>
                      <a:pPr marL="0" marR="0" lvl="0" indent="0" algn="ctr" defTabSz="825481"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Helvetica" panose="020B0604020202020204" pitchFamily="34" charset="0"/>
                        </a:rPr>
                        <a:t>Highlights</a:t>
                      </a:r>
                    </a:p>
                  </a:txBody>
                  <a:tcPr marL="34290" marR="34290" marT="17145" marB="17145"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25481"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Helvetica" panose="020B0604020202020204" pitchFamily="34" charset="0"/>
                        </a:rPr>
                        <a:t>Verbatims</a:t>
                      </a:r>
                    </a:p>
                  </a:txBody>
                  <a:tcPr marL="34290" marR="34290" marT="17145" marB="17145"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606009"/>
                  </a:ext>
                </a:extLst>
              </a:tr>
              <a:tr h="2275298">
                <a:tc>
                  <a:txBody>
                    <a:bodyPr/>
                    <a:lstStyle/>
                    <a:p>
                      <a:pPr marL="285750" indent="-285750" algn="just">
                        <a:buFont typeface="Wingdings" panose="05000000000000000000" pitchFamily="2" charset="2"/>
                        <a:buChar char="§"/>
                      </a:pPr>
                      <a:r>
                        <a:rPr lang="en-US" sz="1200" baseline="0" dirty="0">
                          <a:solidFill>
                            <a:schemeClr val="tx1"/>
                          </a:solidFill>
                          <a:latin typeface="+mn-lt"/>
                          <a:cs typeface="Helvetica" panose="020B0604020202020204" pitchFamily="34" charset="0"/>
                        </a:rPr>
                        <a:t>Pigeon's discussion volume was </a:t>
                      </a:r>
                      <a:r>
                        <a:rPr lang="en-US" sz="1200" baseline="0" dirty="0">
                          <a:solidFill>
                            <a:schemeClr val="accent1"/>
                          </a:solidFill>
                          <a:latin typeface="+mn-lt"/>
                          <a:cs typeface="Helvetica" panose="020B0604020202020204" pitchFamily="34" charset="0"/>
                        </a:rPr>
                        <a:t>12 times </a:t>
                      </a:r>
                      <a:r>
                        <a:rPr lang="en-US" sz="1200" strike="noStrike" baseline="0" dirty="0">
                          <a:solidFill>
                            <a:schemeClr val="accent1"/>
                          </a:solidFill>
                          <a:latin typeface="+mn-lt"/>
                          <a:cs typeface="Helvetica" panose="020B0604020202020204" pitchFamily="34" charset="0"/>
                        </a:rPr>
                        <a:t>higher</a:t>
                      </a:r>
                      <a:r>
                        <a:rPr lang="en-US" sz="1200" baseline="0" dirty="0">
                          <a:solidFill>
                            <a:schemeClr val="accent1"/>
                          </a:solidFill>
                          <a:latin typeface="+mn-lt"/>
                          <a:cs typeface="Helvetica" panose="020B0604020202020204" pitchFamily="34" charset="0"/>
                        </a:rPr>
                        <a:t> than </a:t>
                      </a:r>
                      <a:r>
                        <a:rPr lang="en-US" sz="1200" baseline="0" dirty="0" err="1">
                          <a:solidFill>
                            <a:schemeClr val="accent1"/>
                          </a:solidFill>
                          <a:latin typeface="+mn-lt"/>
                          <a:cs typeface="Helvetica" panose="020B0604020202020204" pitchFamily="34" charset="0"/>
                        </a:rPr>
                        <a:t>Wesser</a:t>
                      </a:r>
                      <a:r>
                        <a:rPr lang="en-US" sz="1200" baseline="0" dirty="0">
                          <a:solidFill>
                            <a:schemeClr val="accent1"/>
                          </a:solidFill>
                          <a:latin typeface="+mn-lt"/>
                          <a:cs typeface="Helvetica" panose="020B0604020202020204" pitchFamily="34" charset="0"/>
                        </a:rPr>
                        <a:t>, 11 times </a:t>
                      </a:r>
                      <a:r>
                        <a:rPr lang="en-US" sz="1200" baseline="0" dirty="0" err="1">
                          <a:solidFill>
                            <a:schemeClr val="accent1"/>
                          </a:solidFill>
                          <a:latin typeface="+mn-lt"/>
                          <a:cs typeface="Helvetica" panose="020B0604020202020204" pitchFamily="34" charset="0"/>
                        </a:rPr>
                        <a:t>Comotomo</a:t>
                      </a:r>
                      <a:r>
                        <a:rPr lang="en-US" sz="1200" baseline="0" dirty="0">
                          <a:solidFill>
                            <a:schemeClr val="accent1"/>
                          </a:solidFill>
                          <a:latin typeface="+mn-lt"/>
                          <a:cs typeface="Helvetica" panose="020B0604020202020204" pitchFamily="34" charset="0"/>
                        </a:rPr>
                        <a:t>, 7 times </a:t>
                      </a:r>
                      <a:r>
                        <a:rPr lang="en-US" sz="1200" baseline="0" dirty="0" err="1">
                          <a:solidFill>
                            <a:schemeClr val="accent1"/>
                          </a:solidFill>
                          <a:latin typeface="+mn-lt"/>
                          <a:cs typeface="Helvetica" panose="020B0604020202020204" pitchFamily="34" charset="0"/>
                        </a:rPr>
                        <a:t>Avent</a:t>
                      </a:r>
                      <a:r>
                        <a:rPr lang="en-US" sz="1200" baseline="0" dirty="0">
                          <a:solidFill>
                            <a:schemeClr val="accent1"/>
                          </a:solidFill>
                          <a:latin typeface="+mn-lt"/>
                          <a:cs typeface="Helvetica" panose="020B0604020202020204" pitchFamily="34" charset="0"/>
                        </a:rPr>
                        <a:t>. </a:t>
                      </a:r>
                      <a:r>
                        <a:rPr lang="en-US" sz="1200" baseline="0" dirty="0">
                          <a:solidFill>
                            <a:schemeClr val="tx1"/>
                          </a:solidFill>
                          <a:latin typeface="+mn-lt"/>
                          <a:cs typeface="Helvetica" panose="020B0604020202020204" pitchFamily="34" charset="0"/>
                        </a:rPr>
                        <a:t>Pigeon’s sentiment index didn’t change. However, it was still at a safe level (0.9).</a:t>
                      </a:r>
                    </a:p>
                    <a:p>
                      <a:pPr marL="285750" indent="-285750" algn="just">
                        <a:buFont typeface="Wingdings" panose="05000000000000000000" pitchFamily="2" charset="2"/>
                        <a:buChar char="§"/>
                      </a:pPr>
                      <a:r>
                        <a:rPr lang="en-US" sz="1200" baseline="0" dirty="0">
                          <a:solidFill>
                            <a:srgbClr val="0078DC"/>
                          </a:solidFill>
                          <a:latin typeface="+mn-lt"/>
                          <a:cs typeface="Helvetica" panose="020B0604020202020204" pitchFamily="34" charset="0"/>
                        </a:rPr>
                        <a:t>Pigeon had low negative rate of 2.7%. The positive rate also increased (57%).</a:t>
                      </a:r>
                    </a:p>
                    <a:p>
                      <a:pPr marL="285750" indent="-285750" algn="just">
                        <a:buFont typeface="Wingdings" panose="05000000000000000000" pitchFamily="2" charset="2"/>
                        <a:buChar char="§"/>
                      </a:pPr>
                      <a:r>
                        <a:rPr lang="en-US" sz="1200" baseline="0" dirty="0" err="1">
                          <a:solidFill>
                            <a:schemeClr val="tx1"/>
                          </a:solidFill>
                          <a:latin typeface="+mn-lt"/>
                          <a:cs typeface="Helvetica" panose="020B0604020202020204" pitchFamily="34" charset="0"/>
                        </a:rPr>
                        <a:t>Wesser’s</a:t>
                      </a:r>
                      <a:r>
                        <a:rPr lang="en-US" sz="1200" baseline="0" dirty="0">
                          <a:solidFill>
                            <a:schemeClr val="tx1"/>
                          </a:solidFill>
                          <a:latin typeface="+mn-lt"/>
                          <a:cs typeface="Helvetica" panose="020B0604020202020204" pitchFamily="34" charset="0"/>
                        </a:rPr>
                        <a:t> discussion had the highest negative rate (5.7%).</a:t>
                      </a:r>
                    </a:p>
                    <a:p>
                      <a:pPr marL="285750" indent="-285750" algn="just">
                        <a:buFont typeface="Wingdings" panose="05000000000000000000" pitchFamily="2" charset="2"/>
                        <a:buChar char="§"/>
                      </a:pPr>
                      <a:r>
                        <a:rPr lang="en-US" sz="1200" baseline="0" dirty="0">
                          <a:solidFill>
                            <a:schemeClr val="tx1"/>
                          </a:solidFill>
                          <a:latin typeface="+mn-lt"/>
                          <a:cs typeface="Helvetica" panose="020B0604020202020204" pitchFamily="34" charset="0"/>
                        </a:rPr>
                        <a:t>Positive: Most positive customer feedbacks </a:t>
                      </a:r>
                      <a:r>
                        <a:rPr lang="en-US" sz="1200" strike="noStrike" baseline="0" dirty="0">
                          <a:solidFill>
                            <a:schemeClr val="tx1"/>
                          </a:solidFill>
                          <a:latin typeface="+mn-lt"/>
                          <a:cs typeface="Helvetica" panose="020B0604020202020204" pitchFamily="34" charset="0"/>
                        </a:rPr>
                        <a:t>came</a:t>
                      </a:r>
                      <a:r>
                        <a:rPr lang="en-US" sz="1200" baseline="0" dirty="0">
                          <a:solidFill>
                            <a:schemeClr val="tx1"/>
                          </a:solidFill>
                          <a:latin typeface="+mn-lt"/>
                          <a:cs typeface="Helvetica" panose="020B0604020202020204" pitchFamily="34" charset="0"/>
                        </a:rPr>
                        <a:t> from the function of the product</a:t>
                      </a:r>
                    </a:p>
                    <a:p>
                      <a:pPr marL="285750" indent="-285750" algn="just">
                        <a:buFont typeface="Wingdings" panose="05000000000000000000" pitchFamily="2" charset="2"/>
                        <a:buChar char="§"/>
                      </a:pPr>
                      <a:r>
                        <a:rPr lang="en-US" sz="1200" baseline="0" dirty="0">
                          <a:solidFill>
                            <a:schemeClr val="tx1"/>
                          </a:solidFill>
                          <a:latin typeface="+mn-lt"/>
                          <a:cs typeface="Helvetica" panose="020B0604020202020204" pitchFamily="34" charset="0"/>
                        </a:rPr>
                        <a:t>Negative: The negative feedbacks </a:t>
                      </a:r>
                      <a:r>
                        <a:rPr lang="en-US" sz="1200" strike="noStrike" baseline="0" dirty="0">
                          <a:solidFill>
                            <a:schemeClr val="tx1"/>
                          </a:solidFill>
                          <a:latin typeface="+mn-lt"/>
                          <a:cs typeface="Helvetica" panose="020B0604020202020204" pitchFamily="34" charset="0"/>
                        </a:rPr>
                        <a:t>came</a:t>
                      </a:r>
                      <a:r>
                        <a:rPr lang="en-US" sz="1200" baseline="0" dirty="0">
                          <a:solidFill>
                            <a:schemeClr val="tx1"/>
                          </a:solidFill>
                          <a:latin typeface="+mn-lt"/>
                          <a:cs typeface="Helvetica" panose="020B0604020202020204" pitchFamily="34" charset="0"/>
                        </a:rPr>
                        <a:t> from the problem that the baby didn’t like using the product and refused to cooperate.</a:t>
                      </a:r>
                    </a:p>
                  </a:txBody>
                  <a:tcPr marL="34290" marR="34290" marT="17145" marB="17145">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a:buFont typeface="Wingdings" panose="05000000000000000000" pitchFamily="2" charset="2"/>
                        <a:buChar char="§"/>
                      </a:pPr>
                      <a:r>
                        <a:rPr lang="en-US" sz="1200" kern="1200" baseline="0" dirty="0">
                          <a:solidFill>
                            <a:schemeClr val="tx1"/>
                          </a:solidFill>
                          <a:latin typeface="+mn-lt"/>
                          <a:ea typeface="+mn-ea"/>
                          <a:cs typeface="Helvetica" panose="020B0604020202020204" pitchFamily="34" charset="0"/>
                        </a:rPr>
                        <a:t>“</a:t>
                      </a:r>
                      <a:r>
                        <a:rPr lang="vi-VN" sz="1200" kern="1200" baseline="0" dirty="0">
                          <a:solidFill>
                            <a:schemeClr val="tx1"/>
                          </a:solidFill>
                          <a:latin typeface="+mn-lt"/>
                          <a:ea typeface="+mn-ea"/>
                          <a:cs typeface="Helvetica" panose="020B0604020202020204" pitchFamily="34" charset="0"/>
                        </a:rPr>
                        <a:t>Mom ơi, mình là thánh Pigeon đây. </a:t>
                      </a:r>
                      <a:r>
                        <a:rPr lang="vi-VN" sz="1200" kern="1200" baseline="0" dirty="0">
                          <a:solidFill>
                            <a:srgbClr val="0070C0"/>
                          </a:solidFill>
                          <a:latin typeface="+mn-lt"/>
                          <a:ea typeface="+mn-ea"/>
                          <a:cs typeface="Helvetica" panose="020B0604020202020204" pitchFamily="34" charset="0"/>
                        </a:rPr>
                        <a:t>Nếu con ti chậm bạn up size cho con lên size lớn hơn cho bé bú nhé</a:t>
                      </a:r>
                      <a:r>
                        <a:rPr lang="vi-VN" sz="1200" kern="1200" baseline="0" dirty="0">
                          <a:solidFill>
                            <a:schemeClr val="tx1"/>
                          </a:solidFill>
                          <a:latin typeface="+mn-lt"/>
                          <a:ea typeface="+mn-ea"/>
                          <a:cs typeface="Helvetica" panose="020B0604020202020204" pitchFamily="34" charset="0"/>
                        </a:rPr>
                        <a:t>.</a:t>
                      </a:r>
                      <a:r>
                        <a:rPr lang="en-US" sz="1200" kern="1200" baseline="0" dirty="0">
                          <a:solidFill>
                            <a:schemeClr val="tx1"/>
                          </a:solidFill>
                          <a:latin typeface="+mn-lt"/>
                          <a:ea typeface="+mn-ea"/>
                          <a:cs typeface="Helvetica" panose="020B0604020202020204" pitchFamily="34" charset="0"/>
                        </a:rPr>
                        <a:t>” - </a:t>
                      </a:r>
                      <a:r>
                        <a:rPr lang="en-US" sz="1200" kern="1200" baseline="0" dirty="0">
                          <a:solidFill>
                            <a:schemeClr val="tx1"/>
                          </a:solidFill>
                          <a:latin typeface="+mn-lt"/>
                          <a:ea typeface="+mn-ea"/>
                          <a:cs typeface="Helvetica" panose="020B0604020202020204" pitchFamily="34" charset="0"/>
                          <a:hlinkClick r:id="rId5"/>
                        </a:rPr>
                        <a:t>Link</a:t>
                      </a:r>
                      <a:r>
                        <a:rPr lang="en-US" sz="1200" kern="1200" baseline="0" dirty="0">
                          <a:solidFill>
                            <a:schemeClr val="tx1"/>
                          </a:solidFill>
                          <a:latin typeface="+mn-lt"/>
                          <a:ea typeface="+mn-ea"/>
                          <a:cs typeface="Helvetica" panose="020B0604020202020204" pitchFamily="34" charset="0"/>
                        </a:rPr>
                        <a:t> </a:t>
                      </a:r>
                    </a:p>
                    <a:p>
                      <a:pPr marL="171450" indent="-171450" algn="just" defTabSz="228594" rtl="0" eaLnBrk="1" latinLnBrk="0" hangingPunct="1">
                        <a:buFont typeface="Wingdings" panose="05000000000000000000" pitchFamily="2" charset="2"/>
                        <a:buChar char="§"/>
                      </a:pPr>
                      <a:r>
                        <a:rPr lang="en-US" sz="1200" kern="1200" baseline="0" dirty="0">
                          <a:solidFill>
                            <a:schemeClr val="tx1"/>
                          </a:solidFill>
                          <a:latin typeface="+mn-lt"/>
                          <a:ea typeface="+mn-ea"/>
                          <a:cs typeface="Helvetica" panose="020B0604020202020204" pitchFamily="34" charset="0"/>
                        </a:rPr>
                        <a:t>“</a:t>
                      </a:r>
                      <a:r>
                        <a:rPr lang="vi-VN" sz="1200" kern="1200" baseline="0" dirty="0">
                          <a:solidFill>
                            <a:schemeClr val="tx1"/>
                          </a:solidFill>
                          <a:latin typeface="+mn-lt"/>
                          <a:ea typeface="+mn-ea"/>
                          <a:cs typeface="Helvetica" panose="020B0604020202020204" pitchFamily="34" charset="0"/>
                        </a:rPr>
                        <a:t>Bé nhà mình cũng vậy. </a:t>
                      </a:r>
                      <a:r>
                        <a:rPr lang="vi-VN" sz="1200" kern="1200" baseline="0" dirty="0">
                          <a:solidFill>
                            <a:srgbClr val="0070C0"/>
                          </a:solidFill>
                          <a:latin typeface="+mn-lt"/>
                          <a:ea typeface="+mn-ea"/>
                          <a:cs typeface="Helvetica" panose="020B0604020202020204" pitchFamily="34" charset="0"/>
                        </a:rPr>
                        <a:t>Mình mua núm ti của Pigeon có phân theo độ tuổi ,gọn nhỏ, bé dễ ngậm, Mom đổi xem sao</a:t>
                      </a:r>
                      <a:r>
                        <a:rPr lang="en-US" sz="1200" kern="1200" baseline="0" dirty="0">
                          <a:solidFill>
                            <a:schemeClr val="tx1"/>
                          </a:solidFill>
                          <a:latin typeface="+mn-lt"/>
                          <a:ea typeface="+mn-ea"/>
                          <a:cs typeface="Helvetica" panose="020B0604020202020204" pitchFamily="34" charset="0"/>
                        </a:rPr>
                        <a:t>.” – </a:t>
                      </a:r>
                      <a:r>
                        <a:rPr lang="en-US" sz="1200" kern="1200" baseline="0" dirty="0">
                          <a:solidFill>
                            <a:schemeClr val="tx1"/>
                          </a:solidFill>
                          <a:latin typeface="+mn-lt"/>
                          <a:ea typeface="+mn-ea"/>
                          <a:cs typeface="Helvetica" panose="020B0604020202020204" pitchFamily="34" charset="0"/>
                          <a:hlinkClick r:id="rId6"/>
                        </a:rPr>
                        <a:t>Link</a:t>
                      </a:r>
                      <a:r>
                        <a:rPr lang="en-US" sz="1200" kern="1200" baseline="0" dirty="0">
                          <a:solidFill>
                            <a:schemeClr val="tx1"/>
                          </a:solidFill>
                          <a:latin typeface="+mn-lt"/>
                          <a:ea typeface="+mn-ea"/>
                          <a:cs typeface="Helvetica" panose="020B0604020202020204" pitchFamily="34" charset="0"/>
                        </a:rPr>
                        <a:t> </a:t>
                      </a:r>
                    </a:p>
                    <a:p>
                      <a:pPr marL="171450" indent="-171450" algn="just" defTabSz="228594" rtl="0" eaLnBrk="1" latinLnBrk="0" hangingPunct="1">
                        <a:buFont typeface="Wingdings" panose="05000000000000000000" pitchFamily="2" charset="2"/>
                        <a:buChar char="§"/>
                      </a:pPr>
                      <a:r>
                        <a:rPr lang="en-US" sz="1200" kern="1200" baseline="0" dirty="0">
                          <a:solidFill>
                            <a:schemeClr val="tx1"/>
                          </a:solidFill>
                          <a:latin typeface="+mn-lt"/>
                          <a:ea typeface="+mn-ea"/>
                          <a:cs typeface="Helvetica" panose="020B0604020202020204" pitchFamily="34" charset="0"/>
                        </a:rPr>
                        <a:t>“</a:t>
                      </a:r>
                      <a:r>
                        <a:rPr lang="vi-VN" sz="1200" kern="1200" baseline="0" dirty="0">
                          <a:solidFill>
                            <a:schemeClr val="tx1"/>
                          </a:solidFill>
                          <a:latin typeface="+mn-lt"/>
                          <a:ea typeface="+mn-ea"/>
                          <a:cs typeface="Helvetica" panose="020B0604020202020204" pitchFamily="34" charset="0"/>
                        </a:rPr>
                        <a:t>M mua bình Pigeon mấy tháng roi nhưng chưa tập cho bé.</a:t>
                      </a:r>
                      <a:r>
                        <a:rPr lang="vi-VN" sz="1200" kern="1200" baseline="0" dirty="0">
                          <a:solidFill>
                            <a:srgbClr val="C00000"/>
                          </a:solidFill>
                          <a:latin typeface="+mn-lt"/>
                          <a:ea typeface="+mn-ea"/>
                          <a:cs typeface="Helvetica" panose="020B0604020202020204" pitchFamily="34" charset="0"/>
                        </a:rPr>
                        <a:t>nhưng sao núm nó dày cứng2 ko mềm lắm nhỉ</a:t>
                      </a:r>
                      <a:r>
                        <a:rPr lang="en-US" sz="1200" kern="1200" baseline="0" dirty="0">
                          <a:solidFill>
                            <a:srgbClr val="C00000"/>
                          </a:solidFill>
                          <a:latin typeface="+mn-lt"/>
                          <a:ea typeface="+mn-ea"/>
                          <a:cs typeface="Helvetica" panose="020B0604020202020204" pitchFamily="34" charset="0"/>
                        </a:rPr>
                        <a:t>” </a:t>
                      </a:r>
                      <a:r>
                        <a:rPr lang="en-US" sz="1200" kern="1200" baseline="0" dirty="0">
                          <a:solidFill>
                            <a:schemeClr val="tx1"/>
                          </a:solidFill>
                          <a:latin typeface="+mn-lt"/>
                          <a:ea typeface="+mn-ea"/>
                          <a:cs typeface="Helvetica" panose="020B0604020202020204" pitchFamily="34" charset="0"/>
                        </a:rPr>
                        <a:t>- </a:t>
                      </a:r>
                      <a:r>
                        <a:rPr lang="en-US" sz="1200" kern="1200" baseline="0" dirty="0">
                          <a:solidFill>
                            <a:schemeClr val="tx1"/>
                          </a:solidFill>
                          <a:latin typeface="+mn-lt"/>
                          <a:ea typeface="+mn-ea"/>
                          <a:cs typeface="Helvetica" panose="020B0604020202020204" pitchFamily="34" charset="0"/>
                          <a:hlinkClick r:id="rId7"/>
                        </a:rPr>
                        <a:t>Link</a:t>
                      </a:r>
                      <a:endParaRPr lang="en-US" sz="1200" kern="1200" baseline="0" dirty="0">
                        <a:solidFill>
                          <a:schemeClr val="tx1"/>
                        </a:solidFill>
                        <a:latin typeface="+mn-lt"/>
                        <a:ea typeface="+mn-ea"/>
                        <a:cs typeface="Helvetica" panose="020B0604020202020204" pitchFamily="34" charset="0"/>
                      </a:endParaRPr>
                    </a:p>
                    <a:p>
                      <a:pPr marL="285750" indent="-285750" algn="just" defTabSz="228594" rtl="0" eaLnBrk="1" latinLnBrk="0" hangingPunct="1">
                        <a:buFont typeface="Wingdings" panose="05000000000000000000" pitchFamily="2" charset="2"/>
                        <a:buChar char="§"/>
                      </a:pPr>
                      <a:r>
                        <a:rPr lang="en-US" sz="1200" kern="1200" baseline="0" dirty="0">
                          <a:solidFill>
                            <a:schemeClr val="tx1"/>
                          </a:solidFill>
                          <a:latin typeface="+mn-lt"/>
                          <a:ea typeface="+mn-ea"/>
                          <a:cs typeface="Helvetica" panose="020B0604020202020204" pitchFamily="34" charset="0"/>
                        </a:rPr>
                        <a:t>“</a:t>
                      </a:r>
                      <a:r>
                        <a:rPr lang="vi-VN" sz="1200" kern="1200" baseline="0" dirty="0">
                          <a:solidFill>
                            <a:schemeClr val="tx1"/>
                          </a:solidFill>
                          <a:latin typeface="+mn-lt"/>
                          <a:ea typeface="+mn-ea"/>
                          <a:cs typeface="Helvetica" panose="020B0604020202020204" pitchFamily="34" charset="0"/>
                        </a:rPr>
                        <a:t>Coi video thi </a:t>
                      </a:r>
                      <a:r>
                        <a:rPr lang="vi-VN" sz="1200" kern="1200" baseline="0" dirty="0">
                          <a:solidFill>
                            <a:srgbClr val="C00000"/>
                          </a:solidFill>
                          <a:latin typeface="+mn-lt"/>
                          <a:ea typeface="+mn-ea"/>
                          <a:cs typeface="Helvetica" panose="020B0604020202020204" pitchFamily="34" charset="0"/>
                        </a:rPr>
                        <a:t>minh cungx mua phair hàng giả </a:t>
                      </a:r>
                      <a:r>
                        <a:rPr lang="vi-VN" sz="1200" kern="1200" baseline="0" dirty="0">
                          <a:solidFill>
                            <a:schemeClr val="tx1"/>
                          </a:solidFill>
                          <a:latin typeface="+mn-lt"/>
                          <a:ea typeface="+mn-ea"/>
                          <a:cs typeface="Helvetica" panose="020B0604020202020204" pitchFamily="34" charset="0"/>
                        </a:rPr>
                        <a:t>sao mua binh pigeon 150ml mà 320k mua ở </a:t>
                      </a:r>
                      <a:r>
                        <a:rPr lang="vi-VN" sz="1200" kern="1200" baseline="0" dirty="0">
                          <a:solidFill>
                            <a:srgbClr val="C00000"/>
                          </a:solidFill>
                          <a:latin typeface="+mn-lt"/>
                          <a:ea typeface="+mn-ea"/>
                          <a:cs typeface="Helvetica" panose="020B0604020202020204" pitchFamily="34" charset="0"/>
                        </a:rPr>
                        <a:t>shop tin tưởng đàng hoàng mà cúng dính hàng giả hả trời</a:t>
                      </a:r>
                      <a:r>
                        <a:rPr lang="en-US" sz="1200" kern="1200" baseline="0" dirty="0">
                          <a:solidFill>
                            <a:srgbClr val="C00000"/>
                          </a:solidFill>
                          <a:latin typeface="+mn-lt"/>
                          <a:ea typeface="+mn-ea"/>
                          <a:cs typeface="Helvetica" panose="020B0604020202020204" pitchFamily="34" charset="0"/>
                        </a:rPr>
                        <a:t>” </a:t>
                      </a:r>
                      <a:r>
                        <a:rPr lang="en-US" sz="1200" kern="1200" baseline="0" dirty="0">
                          <a:solidFill>
                            <a:schemeClr val="tx1"/>
                          </a:solidFill>
                          <a:latin typeface="+mn-lt"/>
                          <a:ea typeface="+mn-ea"/>
                          <a:cs typeface="Helvetica" panose="020B0604020202020204" pitchFamily="34" charset="0"/>
                        </a:rPr>
                        <a:t>– </a:t>
                      </a:r>
                      <a:r>
                        <a:rPr lang="en-US" sz="1200" kern="1200" baseline="0" dirty="0">
                          <a:solidFill>
                            <a:schemeClr val="tx1"/>
                          </a:solidFill>
                          <a:latin typeface="+mn-lt"/>
                          <a:ea typeface="+mn-ea"/>
                          <a:cs typeface="Helvetica" panose="020B0604020202020204" pitchFamily="34" charset="0"/>
                          <a:hlinkClick r:id="rId8"/>
                        </a:rPr>
                        <a:t>Link</a:t>
                      </a:r>
                      <a:endParaRPr lang="en-US" sz="1200" dirty="0">
                        <a:solidFill>
                          <a:schemeClr val="tx1"/>
                        </a:solidFill>
                        <a:latin typeface="+mn-lt"/>
                        <a:cs typeface="Helvetica" panose="020B0604020202020204" pitchFamily="34" charset="0"/>
                        <a:hlinkClick r:id="rId9"/>
                      </a:endParaRPr>
                    </a:p>
                  </a:txBody>
                  <a:tcPr marL="34290" marR="34290" marT="17145" marB="17145">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1162205"/>
                  </a:ext>
                </a:extLst>
              </a:tr>
            </a:tbl>
          </a:graphicData>
        </a:graphic>
      </p:graphicFrame>
    </p:spTree>
    <p:extLst>
      <p:ext uri="{BB962C8B-B14F-4D97-AF65-F5344CB8AC3E}">
        <p14:creationId xmlns:p14="http://schemas.microsoft.com/office/powerpoint/2010/main" val="264002453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1875" b="21875"/>
          <a:stretch>
            <a:fillRect/>
          </a:stretch>
        </p:blipFill>
        <p:spPr/>
      </p:pic>
      <p:sp>
        <p:nvSpPr>
          <p:cNvPr id="4" name="Rectangle 2"/>
          <p:cNvSpPr>
            <a:spLocks/>
          </p:cNvSpPr>
          <p:nvPr/>
        </p:nvSpPr>
        <p:spPr bwMode="auto">
          <a:xfrm>
            <a:off x="-4234" y="-12700"/>
            <a:ext cx="12200468" cy="6883400"/>
          </a:xfrm>
          <a:prstGeom prst="rect">
            <a:avLst/>
          </a:prstGeom>
          <a:solidFill>
            <a:srgbClr val="2E2E2E">
              <a:alpha val="75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5" name="TextBox 4"/>
          <p:cNvSpPr txBox="1"/>
          <p:nvPr/>
        </p:nvSpPr>
        <p:spPr>
          <a:xfrm>
            <a:off x="1075765" y="3044958"/>
            <a:ext cx="10040471" cy="1118319"/>
          </a:xfrm>
          <a:prstGeom prst="rect">
            <a:avLst/>
          </a:prstGeom>
          <a:noFill/>
        </p:spPr>
        <p:txBody>
          <a:bodyPr wrap="square" rtlCol="0">
            <a:spAutoFit/>
          </a:bodyPr>
          <a:lstStyle/>
          <a:p>
            <a:pPr marL="0" marR="0" lvl="0" indent="0" algn="ctr" defTabSz="1219170" rtl="0" eaLnBrk="1" fontAlgn="base" latinLnBrk="0" hangingPunct="1">
              <a:lnSpc>
                <a:spcPct val="100000"/>
              </a:lnSpc>
              <a:spcBef>
                <a:spcPct val="0"/>
              </a:spcBef>
              <a:spcAft>
                <a:spcPct val="0"/>
              </a:spcAft>
              <a:buClrTx/>
              <a:buSzTx/>
              <a:buFontTx/>
              <a:buNone/>
              <a:tabLst/>
              <a:defRPr/>
            </a:pPr>
            <a:r>
              <a:rPr kumimoji="0" lang="en-US" sz="6667" b="0" i="0" u="none" strike="noStrike" kern="1200" cap="none" spc="0" normalizeH="0" baseline="0" noProof="0" dirty="0">
                <a:ln>
                  <a:noFill/>
                </a:ln>
                <a:solidFill>
                  <a:srgbClr val="FFCC66"/>
                </a:solidFill>
                <a:effectLst/>
                <a:uLnTx/>
                <a:uFillTx/>
                <a:latin typeface="+mj-lt"/>
                <a:cs typeface="Helvetica" panose="020B0604020202020204" pitchFamily="34" charset="0"/>
                <a:sym typeface="Gill Sans" charset="0"/>
              </a:rPr>
              <a:t>Detailed</a:t>
            </a:r>
            <a:r>
              <a:rPr kumimoji="0" lang="en-US" sz="6667" b="0" i="0" u="none" strike="noStrike" kern="1200" cap="none" spc="0" normalizeH="0" baseline="0" noProof="0" dirty="0">
                <a:ln>
                  <a:noFill/>
                </a:ln>
                <a:solidFill>
                  <a:srgbClr val="FFFFFF"/>
                </a:solidFill>
                <a:effectLst/>
                <a:uLnTx/>
                <a:uFillTx/>
                <a:latin typeface="+mj-lt"/>
                <a:cs typeface="Helvetica" panose="020B0604020202020204" pitchFamily="34" charset="0"/>
                <a:sym typeface="Gill Sans" charset="0"/>
              </a:rPr>
              <a:t> Analysis</a:t>
            </a:r>
          </a:p>
        </p:txBody>
      </p:sp>
      <p:sp>
        <p:nvSpPr>
          <p:cNvPr id="6" name="Rectangle 5"/>
          <p:cNvSpPr>
            <a:spLocks/>
          </p:cNvSpPr>
          <p:nvPr/>
        </p:nvSpPr>
        <p:spPr bwMode="auto">
          <a:xfrm>
            <a:off x="0" y="4293096"/>
            <a:ext cx="12192000" cy="662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a:lstStyle>
          <a:p>
            <a:pPr lvl="0">
              <a:lnSpc>
                <a:spcPts val="1200"/>
              </a:lnSpc>
            </a:pPr>
            <a:r>
              <a:rPr lang="en-US" sz="2400" dirty="0">
                <a:solidFill>
                  <a:srgbClr val="FFFFFF"/>
                </a:solidFill>
                <a:latin typeface="+mj-lt"/>
                <a:ea typeface="Lato" charset="0"/>
                <a:cs typeface="Helvetica" panose="020B0604020202020204" pitchFamily="34" charset="0"/>
                <a:sym typeface="Lato Light" charset="0"/>
              </a:rPr>
              <a:t>Detailed analysis of discussions about PPSU Milk Bottle</a:t>
            </a:r>
            <a:endParaRPr kumimoji="0" lang="en-US" sz="2400" b="0" i="0" u="none" strike="noStrike" kern="1200" cap="none" spc="0" normalizeH="0" baseline="0" noProof="0" dirty="0">
              <a:ln>
                <a:noFill/>
              </a:ln>
              <a:solidFill>
                <a:srgbClr val="FFFFFF"/>
              </a:solidFill>
              <a:effectLst/>
              <a:uLnTx/>
              <a:uFillTx/>
              <a:latin typeface="+mj-lt"/>
              <a:ea typeface="Lato" charset="0"/>
              <a:cs typeface="Helvetica" panose="020B0604020202020204" pitchFamily="34" charset="0"/>
              <a:sym typeface="Lato Light" charset="0"/>
            </a:endParaRPr>
          </a:p>
        </p:txBody>
      </p:sp>
      <p:sp>
        <p:nvSpPr>
          <p:cNvPr id="8" name="Line 5"/>
          <p:cNvSpPr>
            <a:spLocks noChangeShapeType="1"/>
          </p:cNvSpPr>
          <p:nvPr/>
        </p:nvSpPr>
        <p:spPr bwMode="auto">
          <a:xfrm flipV="1">
            <a:off x="2447595" y="4197085"/>
            <a:ext cx="7296811" cy="12699"/>
          </a:xfrm>
          <a:prstGeom prst="line">
            <a:avLst/>
          </a:prstGeom>
          <a:noFill/>
          <a:ln w="6350" cap="flat">
            <a:solidFill>
              <a:schemeClr val="bg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Gill Sans" charset="0"/>
              <a:sym typeface="Gill Sans" charset="0"/>
            </a:endParaRPr>
          </a:p>
        </p:txBody>
      </p:sp>
    </p:spTree>
    <p:extLst>
      <p:ext uri="{BB962C8B-B14F-4D97-AF65-F5344CB8AC3E}">
        <p14:creationId xmlns:p14="http://schemas.microsoft.com/office/powerpoint/2010/main" val="94455660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14</a:t>
            </a:fld>
            <a:endParaRPr lang="en-US" dirty="0">
              <a:solidFill>
                <a:srgbClr val="051423">
                  <a:alpha val="30000"/>
                </a:srgbClr>
              </a:solidFill>
              <a:sym typeface="Gill Sans" charset="0"/>
            </a:endParaRPr>
          </a:p>
        </p:txBody>
      </p:sp>
      <p:graphicFrame>
        <p:nvGraphicFramePr>
          <p:cNvPr id="19" name="Chart 18"/>
          <p:cNvGraphicFramePr/>
          <p:nvPr>
            <p:extLst>
              <p:ext uri="{D42A27DB-BD31-4B8C-83A1-F6EECF244321}">
                <p14:modId xmlns:p14="http://schemas.microsoft.com/office/powerpoint/2010/main" val="1471838562"/>
              </p:ext>
            </p:extLst>
          </p:nvPr>
        </p:nvGraphicFramePr>
        <p:xfrm>
          <a:off x="880349" y="935428"/>
          <a:ext cx="3278800" cy="2467472"/>
        </p:xfrm>
        <a:graphic>
          <a:graphicData uri="http://schemas.openxmlformats.org/drawingml/2006/chart">
            <c:chart xmlns:c="http://schemas.openxmlformats.org/drawingml/2006/chart" xmlns:r="http://schemas.openxmlformats.org/officeDocument/2006/relationships" r:id="rId3"/>
          </a:graphicData>
        </a:graphic>
      </p:graphicFrame>
      <p:grpSp>
        <p:nvGrpSpPr>
          <p:cNvPr id="8" name="Group 7"/>
          <p:cNvGrpSpPr/>
          <p:nvPr/>
        </p:nvGrpSpPr>
        <p:grpSpPr>
          <a:xfrm>
            <a:off x="335361" y="16040"/>
            <a:ext cx="11521280" cy="628651"/>
            <a:chOff x="251521" y="12030"/>
            <a:chExt cx="8640960" cy="471488"/>
          </a:xfrm>
        </p:grpSpPr>
        <p:sp>
          <p:nvSpPr>
            <p:cNvPr id="9" name="Line 13"/>
            <p:cNvSpPr>
              <a:spLocks noChangeShapeType="1"/>
            </p:cNvSpPr>
            <p:nvPr/>
          </p:nvSpPr>
          <p:spPr bwMode="auto">
            <a:xfrm>
              <a:off x="998935" y="483518"/>
              <a:ext cx="7164586" cy="0"/>
            </a:xfrm>
            <a:prstGeom prst="line">
              <a:avLst/>
            </a:prstGeom>
            <a:noFill/>
            <a:ln w="6350" cap="flat">
              <a:solidFill>
                <a:schemeClr val="bg2">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10" name="Rectangle 12"/>
            <p:cNvSpPr>
              <a:spLocks/>
            </p:cNvSpPr>
            <p:nvPr/>
          </p:nvSpPr>
          <p:spPr bwMode="auto">
            <a:xfrm>
              <a:off x="251521" y="12030"/>
              <a:ext cx="864096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rPr>
                <a:t>Discussion</a:t>
              </a:r>
              <a:r>
                <a:rPr kumimoji="0" lang="en-US" sz="4533" b="0" i="0" u="none" strike="noStrike" kern="1200" cap="none" spc="0" normalizeH="0" noProof="0" dirty="0">
                  <a:ln>
                    <a:noFill/>
                  </a:ln>
                  <a:solidFill>
                    <a:srgbClr val="FFC000"/>
                  </a:solidFill>
                  <a:effectLst/>
                  <a:uLnTx/>
                  <a:uFillTx/>
                  <a:latin typeface="+mj-lt"/>
                  <a:ea typeface="Bebas Neue Book" charset="0"/>
                  <a:cs typeface="Helvetica" panose="020B0604020202020204" pitchFamily="34" charset="0"/>
                  <a:sym typeface="Bebas Neue" charset="0"/>
                </a:rPr>
                <a:t> </a:t>
              </a:r>
              <a:r>
                <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rPr>
                <a:t>By Aspect</a:t>
              </a:r>
            </a:p>
          </p:txBody>
        </p:sp>
      </p:grpSp>
      <p:graphicFrame>
        <p:nvGraphicFramePr>
          <p:cNvPr id="11" name="Chart 10"/>
          <p:cNvGraphicFramePr/>
          <p:nvPr>
            <p:extLst>
              <p:ext uri="{D42A27DB-BD31-4B8C-83A1-F6EECF244321}">
                <p14:modId xmlns:p14="http://schemas.microsoft.com/office/powerpoint/2010/main" val="2534205053"/>
              </p:ext>
            </p:extLst>
          </p:nvPr>
        </p:nvGraphicFramePr>
        <p:xfrm>
          <a:off x="4725409" y="926358"/>
          <a:ext cx="3053621" cy="24529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p:cNvGraphicFramePr/>
          <p:nvPr>
            <p:extLst>
              <p:ext uri="{D42A27DB-BD31-4B8C-83A1-F6EECF244321}">
                <p14:modId xmlns:p14="http://schemas.microsoft.com/office/powerpoint/2010/main" val="2156447503"/>
              </p:ext>
            </p:extLst>
          </p:nvPr>
        </p:nvGraphicFramePr>
        <p:xfrm>
          <a:off x="8560203" y="882815"/>
          <a:ext cx="2960915" cy="249649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Table 12">
            <a:extLst>
              <a:ext uri="{FF2B5EF4-FFF2-40B4-BE49-F238E27FC236}">
                <a16:creationId xmlns:a16="http://schemas.microsoft.com/office/drawing/2014/main" id="{1C7D4AD0-E59B-6340-92C8-B39968BB58DB}"/>
              </a:ext>
            </a:extLst>
          </p:cNvPr>
          <p:cNvGraphicFramePr>
            <a:graphicFrameLocks noGrp="1"/>
          </p:cNvGraphicFramePr>
          <p:nvPr>
            <p:extLst>
              <p:ext uri="{D42A27DB-BD31-4B8C-83A1-F6EECF244321}">
                <p14:modId xmlns:p14="http://schemas.microsoft.com/office/powerpoint/2010/main" val="1097365344"/>
              </p:ext>
            </p:extLst>
          </p:nvPr>
        </p:nvGraphicFramePr>
        <p:xfrm>
          <a:off x="179890" y="3660980"/>
          <a:ext cx="11856825" cy="3423072"/>
        </p:xfrm>
        <a:graphic>
          <a:graphicData uri="http://schemas.openxmlformats.org/drawingml/2006/table">
            <a:tbl>
              <a:tblPr firstRow="1" bandRow="1">
                <a:tableStyleId>{5C22544A-7EE6-4342-B048-85BDC9FD1C3A}</a:tableStyleId>
              </a:tblPr>
              <a:tblGrid>
                <a:gridCol w="5058154">
                  <a:extLst>
                    <a:ext uri="{9D8B030D-6E8A-4147-A177-3AD203B41FA5}">
                      <a16:colId xmlns:a16="http://schemas.microsoft.com/office/drawing/2014/main" val="2378802311"/>
                    </a:ext>
                  </a:extLst>
                </a:gridCol>
                <a:gridCol w="6798671">
                  <a:extLst>
                    <a:ext uri="{9D8B030D-6E8A-4147-A177-3AD203B41FA5}">
                      <a16:colId xmlns:a16="http://schemas.microsoft.com/office/drawing/2014/main" val="464669796"/>
                    </a:ext>
                  </a:extLst>
                </a:gridCol>
              </a:tblGrid>
              <a:tr h="258679">
                <a:tc>
                  <a:txBody>
                    <a:bodyPr/>
                    <a:lstStyle/>
                    <a:p>
                      <a:pPr marL="0" marR="0" lvl="0" indent="0" algn="ctr" defTabSz="825481"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Helvetica" panose="020B0604020202020204" pitchFamily="34" charset="0"/>
                        </a:rPr>
                        <a:t>Highlights</a:t>
                      </a:r>
                    </a:p>
                  </a:txBody>
                  <a:tcPr marL="34290" marR="34290" marT="17145" marB="17145"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25481"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Helvetica" panose="020B0604020202020204" pitchFamily="34" charset="0"/>
                        </a:rPr>
                        <a:t>Verbatims</a:t>
                      </a:r>
                    </a:p>
                  </a:txBody>
                  <a:tcPr marL="34290" marR="34290" marT="17145" marB="17145"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606009"/>
                  </a:ext>
                </a:extLst>
              </a:tr>
              <a:tr h="3164393">
                <a:tc>
                  <a:txBody>
                    <a:bodyPr/>
                    <a:lstStyle/>
                    <a:p>
                      <a:pPr marL="285750" indent="-285750" algn="just">
                        <a:buFont typeface="Wingdings" panose="05000000000000000000" pitchFamily="2" charset="2"/>
                        <a:buChar char="§"/>
                      </a:pPr>
                      <a:r>
                        <a:rPr lang="en-US" sz="1200" dirty="0">
                          <a:latin typeface="+mn-lt"/>
                          <a:cs typeface="Helvetica" panose="020B0604020202020204" pitchFamily="34" charset="0"/>
                        </a:rPr>
                        <a:t>This month, most</a:t>
                      </a:r>
                      <a:r>
                        <a:rPr lang="en-US" sz="1200" baseline="0" dirty="0">
                          <a:latin typeface="+mn-lt"/>
                          <a:cs typeface="Helvetica" panose="020B0604020202020204" pitchFamily="34" charset="0"/>
                        </a:rPr>
                        <a:t> </a:t>
                      </a:r>
                      <a:r>
                        <a:rPr lang="en-US" sz="1200" dirty="0">
                          <a:latin typeface="+mn-lt"/>
                          <a:cs typeface="Helvetica" panose="020B0604020202020204" pitchFamily="34" charset="0"/>
                        </a:rPr>
                        <a:t>users concerned about the function (207 mentions) increased</a:t>
                      </a:r>
                      <a:r>
                        <a:rPr lang="en-US" sz="1200" baseline="0" dirty="0">
                          <a:latin typeface="+mn-lt"/>
                          <a:cs typeface="Helvetica" panose="020B0604020202020204" pitchFamily="34" charset="0"/>
                        </a:rPr>
                        <a:t> 13.8%</a:t>
                      </a:r>
                      <a:r>
                        <a:rPr lang="en-US" sz="1200" dirty="0">
                          <a:latin typeface="+mn-lt"/>
                          <a:cs typeface="Helvetica" panose="020B0604020202020204" pitchFamily="34" charset="0"/>
                        </a:rPr>
                        <a:t>, experience (153 mentions) increased 1.7%, origin</a:t>
                      </a:r>
                      <a:r>
                        <a:rPr lang="en-US" sz="1200" baseline="0" dirty="0">
                          <a:latin typeface="+mn-lt"/>
                          <a:cs typeface="Helvetica" panose="020B0604020202020204" pitchFamily="34" charset="0"/>
                        </a:rPr>
                        <a:t> (108 mentions)</a:t>
                      </a:r>
                      <a:r>
                        <a:rPr lang="en-US" sz="1200" dirty="0">
                          <a:latin typeface="+mn-lt"/>
                          <a:cs typeface="Helvetica" panose="020B0604020202020204" pitchFamily="34" charset="0"/>
                        </a:rPr>
                        <a:t> increased</a:t>
                      </a:r>
                      <a:r>
                        <a:rPr lang="en-US" sz="1200" baseline="0" dirty="0">
                          <a:latin typeface="+mn-lt"/>
                          <a:cs typeface="Helvetica" panose="020B0604020202020204" pitchFamily="34" charset="0"/>
                        </a:rPr>
                        <a:t> 2.2% compared to the previous month</a:t>
                      </a:r>
                      <a:r>
                        <a:rPr lang="en-US" sz="1200" dirty="0">
                          <a:latin typeface="+mn-lt"/>
                          <a:cs typeface="Helvetica" panose="020B0604020202020204" pitchFamily="34" charset="0"/>
                        </a:rPr>
                        <a:t>. </a:t>
                      </a:r>
                      <a:r>
                        <a:rPr lang="en-US" sz="1200" baseline="0" dirty="0">
                          <a:latin typeface="+mn-lt"/>
                          <a:cs typeface="Helvetica" panose="020B0604020202020204" pitchFamily="34" charset="0"/>
                        </a:rPr>
                        <a:t> </a:t>
                      </a:r>
                      <a:r>
                        <a:rPr lang="en-US" sz="1200" baseline="0" dirty="0">
                          <a:solidFill>
                            <a:schemeClr val="tx1"/>
                          </a:solidFill>
                          <a:latin typeface="+mn-lt"/>
                          <a:cs typeface="Helvetica" panose="020B0604020202020204" pitchFamily="34" charset="0"/>
                        </a:rPr>
                        <a:t> </a:t>
                      </a:r>
                    </a:p>
                    <a:p>
                      <a:pPr marL="285750" indent="-285750" algn="just">
                        <a:buFont typeface="Wingdings" panose="05000000000000000000" pitchFamily="2" charset="2"/>
                        <a:buChar char="§"/>
                      </a:pPr>
                      <a:r>
                        <a:rPr lang="en-US" sz="1200" b="1" baseline="0" dirty="0">
                          <a:solidFill>
                            <a:schemeClr val="tx1"/>
                          </a:solidFill>
                          <a:latin typeface="+mn-lt"/>
                          <a:cs typeface="Helvetica" panose="020B0604020202020204" pitchFamily="34" charset="0"/>
                        </a:rPr>
                        <a:t>Product’s Function</a:t>
                      </a:r>
                      <a:r>
                        <a:rPr lang="en-US" sz="1200" baseline="0" dirty="0">
                          <a:solidFill>
                            <a:schemeClr val="tx1"/>
                          </a:solidFill>
                          <a:latin typeface="+mn-lt"/>
                          <a:cs typeface="Helvetica" panose="020B0604020202020204" pitchFamily="34" charset="0"/>
                        </a:rPr>
                        <a:t>: </a:t>
                      </a:r>
                      <a:r>
                        <a:rPr lang="en-US" sz="1200" b="0" i="0" kern="1200" dirty="0">
                          <a:solidFill>
                            <a:schemeClr val="dk1"/>
                          </a:solidFill>
                          <a:effectLst/>
                          <a:latin typeface="+mn-lt"/>
                          <a:ea typeface="+mn-ea"/>
                          <a:cs typeface="Helvetica" panose="020B0604020202020204" pitchFamily="34" charset="0"/>
                        </a:rPr>
                        <a:t>Customers were mainly interested in </a:t>
                      </a:r>
                      <a:r>
                        <a:rPr lang="en-US" sz="1200" b="0" i="0" kern="1200" dirty="0">
                          <a:solidFill>
                            <a:srgbClr val="0078DC"/>
                          </a:solidFill>
                          <a:effectLst/>
                          <a:latin typeface="+mn-lt"/>
                          <a:ea typeface="+mn-ea"/>
                          <a:cs typeface="Helvetica" panose="020B0604020202020204" pitchFamily="34" charset="0"/>
                        </a:rPr>
                        <a:t>Nipple,</a:t>
                      </a:r>
                      <a:r>
                        <a:rPr lang="en-US" sz="1200" b="0" i="0" kern="1200" baseline="0" dirty="0">
                          <a:solidFill>
                            <a:srgbClr val="0078DC"/>
                          </a:solidFill>
                          <a:effectLst/>
                          <a:latin typeface="+mn-lt"/>
                          <a:ea typeface="+mn-ea"/>
                          <a:cs typeface="Helvetica" panose="020B0604020202020204" pitchFamily="34" charset="0"/>
                        </a:rPr>
                        <a:t> </a:t>
                      </a:r>
                      <a:r>
                        <a:rPr lang="en-US" sz="1200" b="0" i="0" kern="1200" dirty="0">
                          <a:solidFill>
                            <a:srgbClr val="0078DC"/>
                          </a:solidFill>
                          <a:effectLst/>
                          <a:latin typeface="+mn-lt"/>
                          <a:ea typeface="+mn-ea"/>
                          <a:cs typeface="Helvetica" panose="020B0604020202020204" pitchFamily="34" charset="0"/>
                        </a:rPr>
                        <a:t>PPSU plastic</a:t>
                      </a:r>
                      <a:r>
                        <a:rPr lang="en-US" sz="1200" b="0" i="0" kern="1200" baseline="0" dirty="0">
                          <a:solidFill>
                            <a:srgbClr val="0078DC"/>
                          </a:solidFill>
                          <a:effectLst/>
                          <a:latin typeface="+mn-lt"/>
                          <a:ea typeface="+mn-ea"/>
                          <a:cs typeface="Helvetica" panose="020B0604020202020204" pitchFamily="34" charset="0"/>
                        </a:rPr>
                        <a:t> and good </a:t>
                      </a:r>
                      <a:r>
                        <a:rPr lang="en-US" sz="1200" b="0" i="0" kern="1200" dirty="0">
                          <a:solidFill>
                            <a:srgbClr val="0078DC"/>
                          </a:solidFill>
                          <a:effectLst/>
                          <a:latin typeface="+mn-lt"/>
                          <a:ea typeface="+mn-ea"/>
                          <a:cs typeface="Helvetica" panose="020B0604020202020204" pitchFamily="34" charset="0"/>
                        </a:rPr>
                        <a:t>Anti-colic valve</a:t>
                      </a:r>
                      <a:r>
                        <a:rPr lang="en-US" sz="1200" b="0" i="0" kern="1200" dirty="0">
                          <a:solidFill>
                            <a:schemeClr val="dk1"/>
                          </a:solidFill>
                          <a:effectLst/>
                          <a:latin typeface="+mn-lt"/>
                          <a:ea typeface="+mn-ea"/>
                          <a:cs typeface="Helvetica" panose="020B0604020202020204" pitchFamily="34" charset="0"/>
                        </a:rPr>
                        <a:t>. N</a:t>
                      </a:r>
                      <a:r>
                        <a:rPr lang="en-US" sz="1200" b="0" i="0" kern="1200" baseline="0" dirty="0">
                          <a:solidFill>
                            <a:schemeClr val="dk1"/>
                          </a:solidFill>
                          <a:effectLst/>
                          <a:latin typeface="+mn-lt"/>
                          <a:ea typeface="+mn-ea"/>
                          <a:cs typeface="Helvetica" panose="020B0604020202020204" pitchFamily="34" charset="0"/>
                        </a:rPr>
                        <a:t>egative feedback about </a:t>
                      </a:r>
                      <a:r>
                        <a:rPr lang="en-US" sz="1200" b="0" i="0" kern="1200" baseline="0" dirty="0">
                          <a:solidFill>
                            <a:srgbClr val="C00000"/>
                          </a:solidFill>
                          <a:effectLst/>
                          <a:latin typeface="+mn-lt"/>
                          <a:ea typeface="+mn-ea"/>
                          <a:cs typeface="Helvetica" panose="020B0604020202020204" pitchFamily="34" charset="0"/>
                        </a:rPr>
                        <a:t>hard nipple</a:t>
                      </a:r>
                      <a:r>
                        <a:rPr lang="en-US" sz="1200" b="0" i="0" kern="1200" baseline="0" dirty="0">
                          <a:solidFill>
                            <a:schemeClr val="dk1"/>
                          </a:solidFill>
                          <a:effectLst/>
                          <a:latin typeface="+mn-lt"/>
                          <a:ea typeface="+mn-ea"/>
                          <a:cs typeface="Helvetica" panose="020B0604020202020204" pitchFamily="34" charset="0"/>
                        </a:rPr>
                        <a:t>.</a:t>
                      </a:r>
                    </a:p>
                    <a:p>
                      <a:pPr marL="285750" indent="-285750" algn="just">
                        <a:buFont typeface="Wingdings" panose="05000000000000000000" pitchFamily="2" charset="2"/>
                        <a:buChar char="§"/>
                      </a:pPr>
                      <a:r>
                        <a:rPr lang="en-US" sz="1200" b="1" i="0" kern="1200" baseline="0" dirty="0">
                          <a:solidFill>
                            <a:schemeClr val="dk1"/>
                          </a:solidFill>
                          <a:effectLst/>
                          <a:latin typeface="+mn-lt"/>
                          <a:ea typeface="+mn-ea"/>
                          <a:cs typeface="Helvetica" panose="020B0604020202020204" pitchFamily="34" charset="0"/>
                        </a:rPr>
                        <a:t>Baby’s Experience</a:t>
                      </a:r>
                      <a:r>
                        <a:rPr lang="en-US" sz="1200" b="0" i="0" kern="1200" baseline="0" dirty="0">
                          <a:solidFill>
                            <a:schemeClr val="dk1"/>
                          </a:solidFill>
                          <a:effectLst/>
                          <a:latin typeface="+mn-lt"/>
                          <a:ea typeface="+mn-ea"/>
                          <a:cs typeface="Helvetica" panose="020B0604020202020204" pitchFamily="34" charset="0"/>
                        </a:rPr>
                        <a:t>: </a:t>
                      </a:r>
                      <a:r>
                        <a:rPr lang="en-US" sz="1200" dirty="0">
                          <a:latin typeface="+mn-lt"/>
                          <a:cs typeface="Helvetica" panose="020B0604020202020204" pitchFamily="34" charset="0"/>
                        </a:rPr>
                        <a:t>Customers had positive feedbacks that </a:t>
                      </a:r>
                      <a:r>
                        <a:rPr lang="en-US" sz="1200" dirty="0">
                          <a:solidFill>
                            <a:srgbClr val="0078DC"/>
                          </a:solidFill>
                          <a:latin typeface="+mn-lt"/>
                          <a:cs typeface="Helvetica" panose="020B0604020202020204" pitchFamily="34" charset="0"/>
                        </a:rPr>
                        <a:t>their</a:t>
                      </a:r>
                      <a:r>
                        <a:rPr lang="en-US" sz="1200" baseline="0" dirty="0">
                          <a:solidFill>
                            <a:srgbClr val="0078DC"/>
                          </a:solidFill>
                          <a:latin typeface="+mn-lt"/>
                          <a:cs typeface="Helvetica" panose="020B0604020202020204" pitchFamily="34" charset="0"/>
                        </a:rPr>
                        <a:t> babies accepted </a:t>
                      </a:r>
                      <a:r>
                        <a:rPr lang="en-US" sz="1200" dirty="0">
                          <a:solidFill>
                            <a:srgbClr val="0078DC"/>
                          </a:solidFill>
                          <a:latin typeface="+mn-lt"/>
                          <a:cs typeface="Helvetica" panose="020B0604020202020204" pitchFamily="34" charset="0"/>
                        </a:rPr>
                        <a:t>product</a:t>
                      </a:r>
                      <a:r>
                        <a:rPr lang="en-US" sz="1200" dirty="0">
                          <a:latin typeface="+mn-lt"/>
                          <a:cs typeface="Helvetica" panose="020B0604020202020204" pitchFamily="34" charset="0"/>
                        </a:rPr>
                        <a:t>. Negative feedbacks</a:t>
                      </a:r>
                      <a:r>
                        <a:rPr lang="en-US" sz="1200" baseline="0" dirty="0">
                          <a:latin typeface="+mn-lt"/>
                          <a:cs typeface="Helvetica" panose="020B0604020202020204" pitchFamily="34" charset="0"/>
                        </a:rPr>
                        <a:t> on </a:t>
                      </a:r>
                      <a:r>
                        <a:rPr lang="en-US" sz="1200" baseline="0" dirty="0">
                          <a:solidFill>
                            <a:srgbClr val="C00000"/>
                          </a:solidFill>
                          <a:latin typeface="+mn-lt"/>
                          <a:cs typeface="Helvetica" panose="020B0604020202020204" pitchFamily="34" charset="0"/>
                        </a:rPr>
                        <a:t>rejected nipple</a:t>
                      </a:r>
                      <a:endParaRPr lang="en-US" sz="1200" baseline="0" dirty="0">
                        <a:latin typeface="+mn-lt"/>
                        <a:cs typeface="Helvetica" panose="020B0604020202020204" pitchFamily="34" charset="0"/>
                      </a:endParaRPr>
                    </a:p>
                    <a:p>
                      <a:pPr marL="285750" indent="-285750" algn="just">
                        <a:buFont typeface="Wingdings" panose="05000000000000000000" pitchFamily="2" charset="2"/>
                        <a:buChar char="§"/>
                      </a:pPr>
                      <a:r>
                        <a:rPr lang="en-US" sz="1200" b="1" baseline="0" dirty="0">
                          <a:solidFill>
                            <a:schemeClr val="tx1"/>
                          </a:solidFill>
                          <a:latin typeface="+mn-lt"/>
                          <a:cs typeface="Helvetica" panose="020B0604020202020204" pitchFamily="34" charset="0"/>
                        </a:rPr>
                        <a:t>Product Origin</a:t>
                      </a:r>
                      <a:r>
                        <a:rPr lang="en-US" sz="1200" baseline="0" dirty="0">
                          <a:solidFill>
                            <a:schemeClr val="tx1"/>
                          </a:solidFill>
                          <a:latin typeface="+mn-lt"/>
                          <a:cs typeface="Helvetica" panose="020B0604020202020204" pitchFamily="34" charset="0"/>
                        </a:rPr>
                        <a:t>: P</a:t>
                      </a:r>
                      <a:r>
                        <a:rPr lang="en-US" sz="1200" b="0" i="0" kern="1200" dirty="0">
                          <a:solidFill>
                            <a:schemeClr val="dk1"/>
                          </a:solidFill>
                          <a:effectLst/>
                          <a:latin typeface="+mn-lt"/>
                          <a:ea typeface="+mn-ea"/>
                          <a:cs typeface="Helvetica" panose="020B0604020202020204" pitchFamily="34" charset="0"/>
                        </a:rPr>
                        <a:t>ositive feedbacks</a:t>
                      </a:r>
                      <a:r>
                        <a:rPr lang="en-US" sz="1200" b="0" i="0" kern="1200" baseline="0" dirty="0">
                          <a:solidFill>
                            <a:schemeClr val="dk1"/>
                          </a:solidFill>
                          <a:effectLst/>
                          <a:latin typeface="+mn-lt"/>
                          <a:ea typeface="+mn-ea"/>
                          <a:cs typeface="Helvetica" panose="020B0604020202020204" pitchFamily="34" charset="0"/>
                        </a:rPr>
                        <a:t> about</a:t>
                      </a:r>
                      <a:r>
                        <a:rPr lang="en-US" sz="1200" b="0" i="0" kern="1200" dirty="0">
                          <a:solidFill>
                            <a:schemeClr val="dk1"/>
                          </a:solidFill>
                          <a:effectLst/>
                          <a:latin typeface="+mn-lt"/>
                          <a:ea typeface="+mn-ea"/>
                          <a:cs typeface="Helvetica" panose="020B0604020202020204" pitchFamily="34" charset="0"/>
                        </a:rPr>
                        <a:t> the </a:t>
                      </a:r>
                      <a:r>
                        <a:rPr lang="en-US" sz="1200" b="0" i="0" kern="1200" dirty="0">
                          <a:solidFill>
                            <a:srgbClr val="0078DC"/>
                          </a:solidFill>
                          <a:effectLst/>
                          <a:latin typeface="+mn-lt"/>
                          <a:ea typeface="+mn-ea"/>
                          <a:cs typeface="Helvetica" panose="020B0604020202020204" pitchFamily="34" charset="0"/>
                        </a:rPr>
                        <a:t>genuine product</a:t>
                      </a:r>
                      <a:r>
                        <a:rPr lang="en-US" sz="1200" b="0" i="0" kern="1200" baseline="0" dirty="0">
                          <a:solidFill>
                            <a:srgbClr val="0078DC"/>
                          </a:solidFill>
                          <a:effectLst/>
                          <a:latin typeface="+mn-lt"/>
                          <a:ea typeface="+mn-ea"/>
                          <a:cs typeface="Helvetica" panose="020B0604020202020204" pitchFamily="34" charset="0"/>
                        </a:rPr>
                        <a:t> had </a:t>
                      </a:r>
                      <a:r>
                        <a:rPr lang="en-US" sz="1200" b="0" i="0" kern="1200" dirty="0">
                          <a:solidFill>
                            <a:srgbClr val="0078DC"/>
                          </a:solidFill>
                          <a:effectLst/>
                          <a:latin typeface="+mn-lt"/>
                          <a:ea typeface="+mn-ea"/>
                          <a:cs typeface="Helvetica" panose="020B0604020202020204" pitchFamily="34" charset="0"/>
                        </a:rPr>
                        <a:t>clear information, good</a:t>
                      </a:r>
                      <a:r>
                        <a:rPr lang="en-US" sz="1200" b="0" i="0" kern="1200" baseline="0" dirty="0">
                          <a:solidFill>
                            <a:srgbClr val="0078DC"/>
                          </a:solidFill>
                          <a:effectLst/>
                          <a:latin typeface="+mn-lt"/>
                          <a:ea typeface="+mn-ea"/>
                          <a:cs typeface="Helvetica" panose="020B0604020202020204" pitchFamily="34" charset="0"/>
                        </a:rPr>
                        <a:t> </a:t>
                      </a:r>
                      <a:r>
                        <a:rPr lang="en-US" sz="1200" b="0" i="0" kern="1200" dirty="0">
                          <a:solidFill>
                            <a:srgbClr val="0078DC"/>
                          </a:solidFill>
                          <a:effectLst/>
                          <a:latin typeface="+mn-lt"/>
                          <a:ea typeface="+mn-ea"/>
                          <a:cs typeface="Helvetica" panose="020B0604020202020204" pitchFamily="34" charset="0"/>
                        </a:rPr>
                        <a:t>quality</a:t>
                      </a:r>
                      <a:r>
                        <a:rPr lang="en-US" sz="1200" b="0" i="0" kern="1200" dirty="0">
                          <a:solidFill>
                            <a:schemeClr val="dk1"/>
                          </a:solidFill>
                          <a:effectLst/>
                          <a:latin typeface="+mn-lt"/>
                          <a:ea typeface="+mn-ea"/>
                          <a:cs typeface="Helvetica" panose="020B0604020202020204" pitchFamily="34" charset="0"/>
                        </a:rPr>
                        <a:t>. Negative feedbacks was about </a:t>
                      </a:r>
                      <a:r>
                        <a:rPr lang="en-US" sz="1200" b="0" i="0" kern="1200" dirty="0">
                          <a:solidFill>
                            <a:srgbClr val="C00000"/>
                          </a:solidFill>
                          <a:effectLst/>
                          <a:latin typeface="+mn-lt"/>
                          <a:ea typeface="+mn-ea"/>
                          <a:cs typeface="Helvetica" panose="020B0604020202020204" pitchFamily="34" charset="0"/>
                        </a:rPr>
                        <a:t>fake products and poor quality products online</a:t>
                      </a:r>
                      <a:r>
                        <a:rPr lang="en-US" sz="1200" b="0" i="0" kern="1200" dirty="0">
                          <a:solidFill>
                            <a:schemeClr val="dk1"/>
                          </a:solidFill>
                          <a:effectLst/>
                          <a:latin typeface="+mn-lt"/>
                          <a:ea typeface="+mn-ea"/>
                          <a:cs typeface="Helvetica" panose="020B0604020202020204" pitchFamily="34" charset="0"/>
                        </a:rPr>
                        <a:t>.</a:t>
                      </a:r>
                      <a:endParaRPr lang="en-US" sz="1200" baseline="0" dirty="0">
                        <a:solidFill>
                          <a:schemeClr val="tx1"/>
                        </a:solidFill>
                        <a:latin typeface="+mn-lt"/>
                        <a:cs typeface="Helvetica" panose="020B0604020202020204" pitchFamily="34" charset="0"/>
                      </a:endParaRPr>
                    </a:p>
                  </a:txBody>
                  <a:tcPr marL="34290" marR="34290" marT="17145" marB="17145">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a:lnSpc>
                          <a:spcPct val="100000"/>
                        </a:lnSpc>
                        <a:buFont typeface="Wingdings" panose="05000000000000000000" pitchFamily="2" charset="2"/>
                        <a:buChar char="§"/>
                      </a:pPr>
                      <a:r>
                        <a:rPr lang="en-US" sz="1200" b="0" i="0" u="none" strike="noStrike" kern="1200" dirty="0">
                          <a:solidFill>
                            <a:schemeClr val="dk1"/>
                          </a:solidFill>
                          <a:effectLst/>
                          <a:latin typeface="+mn-lt"/>
                          <a:ea typeface="+mn-ea"/>
                          <a:cs typeface="Helvetica" panose="020B0604020202020204" pitchFamily="34" charset="0"/>
                        </a:rPr>
                        <a:t>🍼BÉ THẾ NÀO TRONG 8 GIỜ ĐẦU XA MẸ?🍼 –</a:t>
                      </a:r>
                      <a:r>
                        <a:rPr lang="en-US" sz="1200" b="0" i="0" u="none" strike="noStrike" kern="1200" baseline="0" dirty="0">
                          <a:solidFill>
                            <a:schemeClr val="dk1"/>
                          </a:solidFill>
                          <a:effectLst/>
                          <a:latin typeface="+mn-lt"/>
                          <a:ea typeface="+mn-ea"/>
                          <a:cs typeface="Helvetica" panose="020B0604020202020204" pitchFamily="34" charset="0"/>
                        </a:rPr>
                        <a:t> </a:t>
                      </a:r>
                      <a:r>
                        <a:rPr lang="en-US" sz="1200" b="0" i="0" u="none" strike="noStrike" kern="1200" baseline="0" dirty="0">
                          <a:solidFill>
                            <a:schemeClr val="dk1"/>
                          </a:solidFill>
                          <a:effectLst/>
                          <a:latin typeface="+mn-lt"/>
                          <a:ea typeface="+mn-ea"/>
                          <a:cs typeface="Helvetica" panose="020B0604020202020204" pitchFamily="34" charset="0"/>
                          <a:hlinkClick r:id="rId6"/>
                        </a:rPr>
                        <a:t>Link</a:t>
                      </a:r>
                      <a:r>
                        <a:rPr lang="en-US" sz="1200" b="0" i="0" u="none" strike="noStrike" kern="1200" baseline="0" dirty="0">
                          <a:solidFill>
                            <a:schemeClr val="dk1"/>
                          </a:solidFill>
                          <a:effectLst/>
                          <a:latin typeface="+mn-lt"/>
                          <a:ea typeface="+mn-ea"/>
                          <a:cs typeface="Helvetica" panose="020B0604020202020204" pitchFamily="34" charset="0"/>
                        </a:rPr>
                        <a:t> – Aug 5, 2019</a:t>
                      </a:r>
                    </a:p>
                    <a:p>
                      <a:pPr marL="171450" indent="-171450" algn="just">
                        <a:lnSpc>
                          <a:spcPct val="100000"/>
                        </a:lnSpc>
                        <a:buFont typeface="Wingdings" panose="05000000000000000000" pitchFamily="2" charset="2"/>
                        <a:buChar char="§"/>
                      </a:pPr>
                      <a:r>
                        <a:rPr lang="en-US" sz="1200" b="0" i="0" u="none" strike="noStrike" kern="1200" baseline="0" dirty="0">
                          <a:solidFill>
                            <a:schemeClr val="dk1"/>
                          </a:solidFill>
                          <a:effectLst/>
                          <a:latin typeface="+mn-lt"/>
                          <a:ea typeface="+mn-ea"/>
                          <a:cs typeface="Helvetica" panose="020B0604020202020204" pitchFamily="34" charset="0"/>
                        </a:rPr>
                        <a:t>Function:</a:t>
                      </a:r>
                    </a:p>
                    <a:p>
                      <a:pPr marL="0" indent="0" algn="just">
                        <a:lnSpc>
                          <a:spcPct val="100000"/>
                        </a:lnSpc>
                        <a:buFont typeface="Wingdings" panose="05000000000000000000" pitchFamily="2" charset="2"/>
                        <a:buNone/>
                      </a:pPr>
                      <a:r>
                        <a:rPr lang="en-US" sz="1200" b="0" i="0" u="none" strike="noStrike" kern="1200" baseline="0" dirty="0">
                          <a:solidFill>
                            <a:schemeClr val="dk1"/>
                          </a:solidFill>
                          <a:effectLst/>
                          <a:latin typeface="+mn-lt"/>
                          <a:ea typeface="+mn-ea"/>
                          <a:cs typeface="Helvetica" panose="020B0604020202020204" pitchFamily="34" charset="0"/>
                        </a:rPr>
                        <a:t>     </a:t>
                      </a:r>
                      <a:r>
                        <a:rPr lang="en-US" sz="1200" b="0" i="0" u="none" strike="noStrike" kern="1200" baseline="0" dirty="0">
                          <a:solidFill>
                            <a:srgbClr val="0078DC"/>
                          </a:solidFill>
                          <a:effectLst/>
                          <a:latin typeface="+mn-lt"/>
                          <a:ea typeface="+mn-ea"/>
                          <a:cs typeface="Helvetica" panose="020B0604020202020204" pitchFamily="34" charset="0"/>
                        </a:rPr>
                        <a:t>Positive</a:t>
                      </a:r>
                      <a:r>
                        <a:rPr lang="en-US" sz="1200" b="0" i="0" u="none" strike="noStrike" kern="1200" baseline="0" dirty="0">
                          <a:solidFill>
                            <a:schemeClr val="dk1"/>
                          </a:solidFill>
                          <a:effectLst/>
                          <a:latin typeface="+mn-lt"/>
                          <a:ea typeface="+mn-ea"/>
                          <a:cs typeface="Helvetica" panose="020B0604020202020204" pitchFamily="34" charset="0"/>
                        </a:rPr>
                        <a:t>: </a:t>
                      </a:r>
                      <a:r>
                        <a:rPr lang="vi-VN" sz="1200" b="0" i="0" kern="1200" dirty="0">
                          <a:solidFill>
                            <a:schemeClr val="dk1"/>
                          </a:solidFill>
                          <a:effectLst/>
                          <a:latin typeface="+mn-lt"/>
                          <a:ea typeface="+mn-ea"/>
                          <a:cs typeface="Helvetica" panose="020B0604020202020204" pitchFamily="34" charset="0"/>
                        </a:rPr>
                        <a:t>Núm ti với thiết kế hệ thống van thông ký AVS hạn chế tình trạng đầy hơi và khó tiêu ở trẻ thì tuyệt vời quá</a:t>
                      </a:r>
                      <a:r>
                        <a:rPr lang="en-US" sz="1200" b="0" i="0" kern="1200" dirty="0">
                          <a:solidFill>
                            <a:schemeClr val="dk1"/>
                          </a:solidFill>
                          <a:effectLst/>
                          <a:latin typeface="+mn-lt"/>
                          <a:ea typeface="+mn-ea"/>
                          <a:cs typeface="Helvetica" panose="020B0604020202020204" pitchFamily="34" charset="0"/>
                        </a:rPr>
                        <a:t> – </a:t>
                      </a:r>
                      <a:r>
                        <a:rPr lang="en-US" sz="1200" b="0" i="0" kern="1200" dirty="0">
                          <a:solidFill>
                            <a:schemeClr val="dk1"/>
                          </a:solidFill>
                          <a:effectLst/>
                          <a:latin typeface="+mn-lt"/>
                          <a:ea typeface="+mn-ea"/>
                          <a:cs typeface="Helvetica" panose="020B0604020202020204" pitchFamily="34" charset="0"/>
                          <a:hlinkClick r:id="rId7"/>
                        </a:rPr>
                        <a:t>Link</a:t>
                      </a:r>
                      <a:endParaRPr lang="en-US" sz="1200" b="0" i="0" kern="1200" dirty="0">
                        <a:solidFill>
                          <a:schemeClr val="dk1"/>
                        </a:solidFill>
                        <a:effectLst/>
                        <a:latin typeface="+mn-lt"/>
                        <a:ea typeface="+mn-ea"/>
                        <a:cs typeface="Helvetica" panose="020B0604020202020204" pitchFamily="34" charset="0"/>
                      </a:endParaRPr>
                    </a:p>
                    <a:p>
                      <a:pPr marL="0" indent="0" algn="just">
                        <a:lnSpc>
                          <a:spcPct val="100000"/>
                        </a:lnSpc>
                        <a:buFont typeface="Wingdings" panose="05000000000000000000" pitchFamily="2" charset="2"/>
                        <a:buNone/>
                      </a:pPr>
                      <a:r>
                        <a:rPr lang="en-US" sz="1200" b="0" i="0" u="none" strike="noStrike" kern="1200" baseline="0" dirty="0">
                          <a:solidFill>
                            <a:schemeClr val="dk1"/>
                          </a:solidFill>
                          <a:effectLst/>
                          <a:latin typeface="+mn-lt"/>
                          <a:ea typeface="+mn-ea"/>
                          <a:cs typeface="Helvetica" panose="020B0604020202020204" pitchFamily="34" charset="0"/>
                        </a:rPr>
                        <a:t>     </a:t>
                      </a:r>
                      <a:r>
                        <a:rPr lang="en-US" sz="1200" b="0" i="0" u="none" strike="noStrike" kern="1200" baseline="0" dirty="0">
                          <a:solidFill>
                            <a:srgbClr val="C00000"/>
                          </a:solidFill>
                          <a:effectLst/>
                          <a:latin typeface="+mn-lt"/>
                          <a:ea typeface="+mn-ea"/>
                          <a:cs typeface="Helvetica" panose="020B0604020202020204" pitchFamily="34" charset="0"/>
                        </a:rPr>
                        <a:t>Negative</a:t>
                      </a:r>
                      <a:r>
                        <a:rPr lang="en-US" sz="1200" b="0" i="0" u="none" strike="noStrike" kern="1200" baseline="0" dirty="0">
                          <a:solidFill>
                            <a:schemeClr val="dk1"/>
                          </a:solidFill>
                          <a:effectLst/>
                          <a:latin typeface="+mn-lt"/>
                          <a:ea typeface="+mn-ea"/>
                          <a:cs typeface="Helvetica" panose="020B0604020202020204" pitchFamily="34" charset="0"/>
                        </a:rPr>
                        <a:t>: </a:t>
                      </a:r>
                      <a:r>
                        <a:rPr lang="vi-VN" sz="1200" b="0" i="0" kern="1200" dirty="0">
                          <a:solidFill>
                            <a:schemeClr val="dk1"/>
                          </a:solidFill>
                          <a:effectLst/>
                          <a:latin typeface="+mn-lt"/>
                          <a:ea typeface="+mn-ea"/>
                          <a:cs typeface="Helvetica" panose="020B0604020202020204" pitchFamily="34" charset="0"/>
                        </a:rPr>
                        <a:t>binh nay t thay ok hơn pigeon thi phaie. Pigeon núm cứng lắm</a:t>
                      </a:r>
                      <a:r>
                        <a:rPr lang="en-US" sz="1200" b="0" i="0" kern="1200" dirty="0">
                          <a:solidFill>
                            <a:schemeClr val="dk1"/>
                          </a:solidFill>
                          <a:effectLst/>
                          <a:latin typeface="+mn-lt"/>
                          <a:ea typeface="+mn-ea"/>
                          <a:cs typeface="Helvetica" panose="020B0604020202020204" pitchFamily="34" charset="0"/>
                        </a:rPr>
                        <a:t> – </a:t>
                      </a:r>
                      <a:r>
                        <a:rPr lang="en-US" sz="1200" b="0" i="0" kern="1200" dirty="0">
                          <a:solidFill>
                            <a:schemeClr val="dk1"/>
                          </a:solidFill>
                          <a:effectLst/>
                          <a:latin typeface="+mn-lt"/>
                          <a:ea typeface="+mn-ea"/>
                          <a:cs typeface="Helvetica" panose="020B0604020202020204" pitchFamily="34" charset="0"/>
                          <a:hlinkClick r:id="rId8"/>
                        </a:rPr>
                        <a:t>Link</a:t>
                      </a:r>
                      <a:endParaRPr lang="de-DE" sz="1200" b="0" i="0" kern="1200" dirty="0">
                        <a:solidFill>
                          <a:schemeClr val="dk1"/>
                        </a:solidFill>
                        <a:effectLst/>
                        <a:latin typeface="+mn-lt"/>
                        <a:ea typeface="+mn-ea"/>
                        <a:cs typeface="Helvetica" panose="020B0604020202020204" pitchFamily="34" charset="0"/>
                      </a:endParaRPr>
                    </a:p>
                    <a:p>
                      <a:pPr marL="185738" indent="-185738" algn="just">
                        <a:lnSpc>
                          <a:spcPct val="100000"/>
                        </a:lnSpc>
                        <a:buFont typeface="Wingdings" panose="05000000000000000000" pitchFamily="2" charset="2"/>
                        <a:buChar char="§"/>
                      </a:pPr>
                      <a:r>
                        <a:rPr lang="en-US" sz="1200" b="0" i="0" u="none" strike="noStrike" kern="1200" baseline="0" dirty="0">
                          <a:solidFill>
                            <a:schemeClr val="dk1"/>
                          </a:solidFill>
                          <a:effectLst/>
                          <a:latin typeface="+mn-lt"/>
                          <a:ea typeface="+mn-ea"/>
                          <a:cs typeface="Helvetica" panose="020B0604020202020204" pitchFamily="34" charset="0"/>
                        </a:rPr>
                        <a:t>Experience:</a:t>
                      </a:r>
                    </a:p>
                    <a:p>
                      <a:pPr marL="0" indent="0" algn="just">
                        <a:lnSpc>
                          <a:spcPct val="100000"/>
                        </a:lnSpc>
                        <a:buFont typeface="Wingdings" panose="05000000000000000000" pitchFamily="2" charset="2"/>
                        <a:buNone/>
                      </a:pPr>
                      <a:r>
                        <a:rPr lang="en-US" sz="1200" b="0" i="0" u="none" strike="noStrike" kern="1200" baseline="0" dirty="0">
                          <a:solidFill>
                            <a:schemeClr val="dk1"/>
                          </a:solidFill>
                          <a:effectLst/>
                          <a:latin typeface="+mn-lt"/>
                          <a:ea typeface="+mn-ea"/>
                          <a:cs typeface="Helvetica" panose="020B0604020202020204" pitchFamily="34" charset="0"/>
                        </a:rPr>
                        <a:t>     </a:t>
                      </a:r>
                      <a:r>
                        <a:rPr lang="en-US" sz="1200" b="0" i="0" u="none" strike="noStrike" kern="1200" baseline="0" dirty="0">
                          <a:solidFill>
                            <a:srgbClr val="0078DC"/>
                          </a:solidFill>
                          <a:effectLst/>
                          <a:latin typeface="+mn-lt"/>
                          <a:ea typeface="+mn-ea"/>
                          <a:cs typeface="Helvetica" panose="020B0604020202020204" pitchFamily="34" charset="0"/>
                        </a:rPr>
                        <a:t>Positive</a:t>
                      </a:r>
                      <a:r>
                        <a:rPr lang="en-US" sz="1200" b="0" i="0" u="none" strike="noStrike" kern="1200" baseline="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Thấy</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cũng</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ổn</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Bé</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nhà</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mình</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rất</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thích</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bình</a:t>
                      </a:r>
                      <a:r>
                        <a:rPr lang="en-US" sz="1200" b="0" i="0" kern="1200" dirty="0">
                          <a:solidFill>
                            <a:schemeClr val="dk1"/>
                          </a:solidFill>
                          <a:effectLst/>
                          <a:latin typeface="+mn-lt"/>
                          <a:ea typeface="+mn-ea"/>
                          <a:cs typeface="Helvetica" panose="020B0604020202020204" pitchFamily="34" charset="0"/>
                        </a:rPr>
                        <a:t> Pigeon </a:t>
                      </a:r>
                      <a:r>
                        <a:rPr lang="en-US" sz="1200" b="0" i="0" kern="1200" dirty="0" err="1">
                          <a:solidFill>
                            <a:schemeClr val="dk1"/>
                          </a:solidFill>
                          <a:effectLst/>
                          <a:latin typeface="+mn-lt"/>
                          <a:ea typeface="+mn-ea"/>
                          <a:cs typeface="Helvetica" panose="020B0604020202020204" pitchFamily="34" charset="0"/>
                        </a:rPr>
                        <a:t>bình</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này</a:t>
                      </a:r>
                      <a:r>
                        <a:rPr lang="en-US" sz="1200" b="0" i="0" kern="1200" dirty="0">
                          <a:solidFill>
                            <a:schemeClr val="dk1"/>
                          </a:solidFill>
                          <a:effectLst/>
                          <a:latin typeface="+mn-lt"/>
                          <a:ea typeface="+mn-ea"/>
                          <a:cs typeface="Helvetica" panose="020B0604020202020204" pitchFamily="34" charset="0"/>
                        </a:rPr>
                        <a:t> – </a:t>
                      </a:r>
                      <a:r>
                        <a:rPr lang="en-US" sz="1200" b="0" i="0" kern="1200" dirty="0">
                          <a:solidFill>
                            <a:schemeClr val="dk1"/>
                          </a:solidFill>
                          <a:effectLst/>
                          <a:latin typeface="+mn-lt"/>
                          <a:ea typeface="+mn-ea"/>
                          <a:cs typeface="Helvetica" panose="020B0604020202020204" pitchFamily="34" charset="0"/>
                          <a:hlinkClick r:id="rId9"/>
                        </a:rPr>
                        <a:t>Link</a:t>
                      </a:r>
                      <a:r>
                        <a:rPr lang="en-US" sz="1200" b="0" i="0" kern="1200" dirty="0">
                          <a:solidFill>
                            <a:schemeClr val="dk1"/>
                          </a:solidFill>
                          <a:effectLst/>
                          <a:latin typeface="+mn-lt"/>
                          <a:ea typeface="+mn-ea"/>
                          <a:cs typeface="Helvetica" panose="020B0604020202020204" pitchFamily="34" charset="0"/>
                        </a:rPr>
                        <a:t>  </a:t>
                      </a:r>
                      <a:endParaRPr lang="en-US" sz="1200" b="0" i="0" u="none" strike="noStrike" kern="1200" baseline="0" dirty="0">
                        <a:solidFill>
                          <a:schemeClr val="dk1"/>
                        </a:solidFill>
                        <a:effectLst/>
                        <a:latin typeface="+mn-lt"/>
                        <a:ea typeface="+mn-ea"/>
                        <a:cs typeface="Helvetica" panose="020B0604020202020204" pitchFamily="34" charset="0"/>
                      </a:endParaRPr>
                    </a:p>
                    <a:p>
                      <a:pPr marL="0" indent="0" algn="just">
                        <a:lnSpc>
                          <a:spcPct val="100000"/>
                        </a:lnSpc>
                        <a:buFont typeface="Wingdings" panose="05000000000000000000" pitchFamily="2" charset="2"/>
                        <a:buNone/>
                      </a:pPr>
                      <a:r>
                        <a:rPr lang="en-US" sz="1200" b="0" i="0" u="none" strike="noStrike" kern="1200" baseline="0" dirty="0">
                          <a:solidFill>
                            <a:schemeClr val="dk1"/>
                          </a:solidFill>
                          <a:effectLst/>
                          <a:latin typeface="+mn-lt"/>
                          <a:ea typeface="+mn-ea"/>
                          <a:cs typeface="Helvetica" panose="020B0604020202020204" pitchFamily="34" charset="0"/>
                        </a:rPr>
                        <a:t>     </a:t>
                      </a:r>
                      <a:r>
                        <a:rPr lang="en-US" sz="1200" b="0" i="0" u="none" strike="noStrike" kern="1200" baseline="0" dirty="0">
                          <a:solidFill>
                            <a:srgbClr val="C00000"/>
                          </a:solidFill>
                          <a:effectLst/>
                          <a:latin typeface="+mn-lt"/>
                          <a:ea typeface="+mn-ea"/>
                          <a:cs typeface="Helvetica" panose="020B0604020202020204" pitchFamily="34" charset="0"/>
                        </a:rPr>
                        <a:t>Negative</a:t>
                      </a:r>
                      <a:r>
                        <a:rPr lang="en-US" sz="1200" b="0" i="0" u="none" strike="noStrike" kern="1200" baseline="0" dirty="0">
                          <a:solidFill>
                            <a:schemeClr val="dk1"/>
                          </a:solidFill>
                          <a:effectLst/>
                          <a:latin typeface="+mn-lt"/>
                          <a:ea typeface="+mn-ea"/>
                          <a:cs typeface="Helvetica" panose="020B0604020202020204" pitchFamily="34" charset="0"/>
                        </a:rPr>
                        <a:t>: </a:t>
                      </a:r>
                      <a:r>
                        <a:rPr lang="vi-VN" sz="1200" b="0" i="0" kern="1200" dirty="0">
                          <a:solidFill>
                            <a:schemeClr val="dk1"/>
                          </a:solidFill>
                          <a:effectLst/>
                          <a:latin typeface="+mn-lt"/>
                          <a:ea typeface="+mn-ea"/>
                          <a:cs typeface="Helvetica" panose="020B0604020202020204" pitchFamily="34" charset="0"/>
                        </a:rPr>
                        <a:t>nếu bé sơ sinh, ngậm ti mẹ chưa tốt thì xài Pigeon vì Pi khó mút</a:t>
                      </a:r>
                      <a:r>
                        <a:rPr lang="en-US" sz="1200" b="0" i="0" u="none" strike="noStrike" kern="1200" baseline="0" dirty="0">
                          <a:solidFill>
                            <a:schemeClr val="dk1"/>
                          </a:solidFill>
                          <a:effectLst/>
                          <a:latin typeface="+mn-lt"/>
                          <a:ea typeface="+mn-ea"/>
                          <a:cs typeface="Helvetica" panose="020B0604020202020204" pitchFamily="34" charset="0"/>
                        </a:rPr>
                        <a:t> – </a:t>
                      </a:r>
                      <a:r>
                        <a:rPr lang="en-US" sz="1200" b="0" i="0" u="none" strike="noStrike" kern="1200" baseline="0" dirty="0">
                          <a:solidFill>
                            <a:schemeClr val="dk1"/>
                          </a:solidFill>
                          <a:effectLst/>
                          <a:latin typeface="+mn-lt"/>
                          <a:ea typeface="+mn-ea"/>
                          <a:cs typeface="Helvetica" panose="020B0604020202020204" pitchFamily="34" charset="0"/>
                          <a:hlinkClick r:id="rId10"/>
                        </a:rPr>
                        <a:t>Link</a:t>
                      </a:r>
                      <a:endParaRPr lang="en-US" sz="1200" b="0" i="0" u="none" strike="noStrike" kern="1200" baseline="0" dirty="0">
                        <a:solidFill>
                          <a:schemeClr val="dk1"/>
                        </a:solidFill>
                        <a:effectLst/>
                        <a:latin typeface="+mn-lt"/>
                        <a:ea typeface="+mn-ea"/>
                        <a:cs typeface="Helvetica" panose="020B0604020202020204" pitchFamily="34" charset="0"/>
                      </a:endParaRPr>
                    </a:p>
                    <a:p>
                      <a:pPr marL="171450" indent="-171450" algn="just">
                        <a:lnSpc>
                          <a:spcPct val="100000"/>
                        </a:lnSpc>
                        <a:buFont typeface="Wingdings" panose="05000000000000000000" pitchFamily="2" charset="2"/>
                        <a:buChar char="§"/>
                      </a:pPr>
                      <a:r>
                        <a:rPr lang="en-US" sz="1200" b="0" i="0" u="none" strike="noStrike" kern="1200" baseline="0" dirty="0">
                          <a:solidFill>
                            <a:schemeClr val="dk1"/>
                          </a:solidFill>
                          <a:effectLst/>
                          <a:latin typeface="+mn-lt"/>
                          <a:ea typeface="+mn-ea"/>
                          <a:cs typeface="Helvetica" panose="020B0604020202020204" pitchFamily="34" charset="0"/>
                        </a:rPr>
                        <a:t>Origin:</a:t>
                      </a:r>
                    </a:p>
                    <a:p>
                      <a:pPr marL="0" indent="0" algn="just">
                        <a:lnSpc>
                          <a:spcPct val="100000"/>
                        </a:lnSpc>
                        <a:buFont typeface="Wingdings" panose="05000000000000000000" pitchFamily="2" charset="2"/>
                        <a:buNone/>
                      </a:pPr>
                      <a:r>
                        <a:rPr lang="en-US" sz="1200" b="0" i="0" u="none" strike="noStrike" kern="1200" baseline="0" dirty="0">
                          <a:solidFill>
                            <a:schemeClr val="dk1"/>
                          </a:solidFill>
                          <a:effectLst/>
                          <a:latin typeface="+mn-lt"/>
                          <a:ea typeface="+mn-ea"/>
                          <a:cs typeface="Helvetica" panose="020B0604020202020204" pitchFamily="34" charset="0"/>
                        </a:rPr>
                        <a:t>      </a:t>
                      </a:r>
                      <a:r>
                        <a:rPr lang="en-US" sz="1200" b="0" i="0" u="none" strike="noStrike" kern="1200" baseline="0" dirty="0">
                          <a:solidFill>
                            <a:srgbClr val="0078DC"/>
                          </a:solidFill>
                          <a:effectLst/>
                          <a:latin typeface="+mn-lt"/>
                          <a:ea typeface="+mn-ea"/>
                          <a:cs typeface="Helvetica" panose="020B0604020202020204" pitchFamily="34" charset="0"/>
                        </a:rPr>
                        <a:t>Positive</a:t>
                      </a:r>
                      <a:r>
                        <a:rPr lang="en-US" sz="1200" b="0" i="0" u="none" strike="noStrike" kern="1200" baseline="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Mình</a:t>
                      </a:r>
                      <a:r>
                        <a:rPr lang="en-US" sz="1200" b="0" i="0" kern="1200" dirty="0">
                          <a:solidFill>
                            <a:schemeClr val="dk1"/>
                          </a:solidFill>
                          <a:effectLst/>
                          <a:latin typeface="+mn-lt"/>
                          <a:ea typeface="+mn-ea"/>
                          <a:cs typeface="Helvetica" panose="020B0604020202020204" pitchFamily="34" charset="0"/>
                        </a:rPr>
                        <a:t> pigeon </a:t>
                      </a:r>
                      <a:r>
                        <a:rPr lang="en-US" sz="1200" b="0" i="0" kern="1200" dirty="0" err="1">
                          <a:solidFill>
                            <a:schemeClr val="dk1"/>
                          </a:solidFill>
                          <a:effectLst/>
                          <a:latin typeface="+mn-lt"/>
                          <a:ea typeface="+mn-ea"/>
                          <a:cs typeface="Helvetica" panose="020B0604020202020204" pitchFamily="34" charset="0"/>
                        </a:rPr>
                        <a:t>nội</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địa</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tầm</a:t>
                      </a:r>
                      <a:r>
                        <a:rPr lang="en-US" sz="1200" b="0" i="0" kern="1200" dirty="0">
                          <a:solidFill>
                            <a:schemeClr val="dk1"/>
                          </a:solidFill>
                          <a:effectLst/>
                          <a:latin typeface="+mn-lt"/>
                          <a:ea typeface="+mn-ea"/>
                          <a:cs typeface="Helvetica" panose="020B0604020202020204" pitchFamily="34" charset="0"/>
                        </a:rPr>
                        <a:t> 360 </a:t>
                      </a:r>
                      <a:r>
                        <a:rPr lang="en-US" sz="1200" b="0" i="0" kern="1200" dirty="0" err="1">
                          <a:solidFill>
                            <a:schemeClr val="dk1"/>
                          </a:solidFill>
                          <a:effectLst/>
                          <a:latin typeface="+mn-lt"/>
                          <a:ea typeface="+mn-ea"/>
                          <a:cs typeface="Helvetica" panose="020B0604020202020204" pitchFamily="34" charset="0"/>
                        </a:rPr>
                        <a:t>trở</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lên</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là</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hàng</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chuẩn</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rồi</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Rẻ</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quá</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thì</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cần</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xem</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lại</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thật</a:t>
                      </a:r>
                      <a:r>
                        <a:rPr lang="en-US" sz="1200" b="0" i="0" kern="1200" dirty="0">
                          <a:solidFill>
                            <a:schemeClr val="dk1"/>
                          </a:solidFill>
                          <a:effectLst/>
                          <a:latin typeface="+mn-lt"/>
                          <a:ea typeface="+mn-ea"/>
                          <a:cs typeface="Helvetica" panose="020B0604020202020204" pitchFamily="34" charset="0"/>
                        </a:rPr>
                        <a:t> mom ạ - </a:t>
                      </a:r>
                      <a:r>
                        <a:rPr lang="en-US" sz="1200" b="0" i="0" kern="1200" dirty="0">
                          <a:solidFill>
                            <a:schemeClr val="dk1"/>
                          </a:solidFill>
                          <a:effectLst/>
                          <a:latin typeface="+mn-lt"/>
                          <a:ea typeface="+mn-ea"/>
                          <a:cs typeface="Helvetica" panose="020B0604020202020204" pitchFamily="34" charset="0"/>
                          <a:hlinkClick r:id="rId11"/>
                        </a:rPr>
                        <a:t>Link</a:t>
                      </a:r>
                      <a:r>
                        <a:rPr lang="en-US" sz="1200" b="0" i="0" kern="1200" baseline="0" dirty="0">
                          <a:solidFill>
                            <a:schemeClr val="dk1"/>
                          </a:solidFill>
                          <a:effectLst/>
                          <a:latin typeface="+mn-lt"/>
                          <a:ea typeface="+mn-ea"/>
                          <a:cs typeface="Helvetica" panose="020B0604020202020204" pitchFamily="34" charset="0"/>
                        </a:rPr>
                        <a:t> </a:t>
                      </a:r>
                    </a:p>
                    <a:p>
                      <a:pPr marL="0" indent="0" algn="just">
                        <a:lnSpc>
                          <a:spcPct val="100000"/>
                        </a:lnSpc>
                        <a:buFont typeface="Wingdings" panose="05000000000000000000" pitchFamily="2" charset="2"/>
                        <a:buNone/>
                      </a:pPr>
                      <a:r>
                        <a:rPr lang="en-US" sz="1200" b="0" i="0" u="none" strike="noStrike" kern="1200" baseline="0" dirty="0">
                          <a:solidFill>
                            <a:schemeClr val="dk1"/>
                          </a:solidFill>
                          <a:effectLst/>
                          <a:latin typeface="+mn-lt"/>
                          <a:ea typeface="+mn-ea"/>
                          <a:cs typeface="Helvetica" panose="020B0604020202020204" pitchFamily="34" charset="0"/>
                        </a:rPr>
                        <a:t>     </a:t>
                      </a:r>
                      <a:r>
                        <a:rPr lang="en-US" sz="1200" b="0" i="0" u="none" strike="noStrike" kern="1200" baseline="0" dirty="0">
                          <a:solidFill>
                            <a:srgbClr val="C00000"/>
                          </a:solidFill>
                          <a:effectLst/>
                          <a:latin typeface="+mn-lt"/>
                          <a:ea typeface="+mn-ea"/>
                          <a:cs typeface="Helvetica" panose="020B0604020202020204" pitchFamily="34" charset="0"/>
                        </a:rPr>
                        <a:t>Negative</a:t>
                      </a:r>
                      <a:r>
                        <a:rPr lang="en-US" sz="1200" b="0" i="0" u="none" strike="noStrike" kern="1200" baseline="0" dirty="0">
                          <a:solidFill>
                            <a:schemeClr val="dk1"/>
                          </a:solidFill>
                          <a:effectLst/>
                          <a:latin typeface="+mn-lt"/>
                          <a:ea typeface="+mn-ea"/>
                          <a:cs typeface="Helvetica" panose="020B0604020202020204" pitchFamily="34" charset="0"/>
                        </a:rPr>
                        <a:t>:</a:t>
                      </a:r>
                      <a:r>
                        <a:rPr lang="vi-VN" sz="1200" b="0" i="0" kern="1200" dirty="0">
                          <a:solidFill>
                            <a:schemeClr val="dk1"/>
                          </a:solidFill>
                          <a:effectLst/>
                          <a:latin typeface="+mn-lt"/>
                          <a:ea typeface="+mn-ea"/>
                          <a:cs typeface="Helvetica" panose="020B0604020202020204" pitchFamily="34" charset="0"/>
                        </a:rPr>
                        <a:t>giờ thị trường tràn ngập hàng xách tay, hàng giả, hàng kém chất lượng, các mẹ cứ chọn bừa là nguy hiểm lắm nha</a:t>
                      </a:r>
                      <a:r>
                        <a:rPr lang="en-US" sz="1200" b="0" i="0" kern="1200" dirty="0">
                          <a:solidFill>
                            <a:schemeClr val="dk1"/>
                          </a:solidFill>
                          <a:effectLst/>
                          <a:latin typeface="+mn-lt"/>
                          <a:ea typeface="+mn-ea"/>
                          <a:cs typeface="Helvetica" panose="020B0604020202020204" pitchFamily="34" charset="0"/>
                        </a:rPr>
                        <a:t> – </a:t>
                      </a:r>
                      <a:r>
                        <a:rPr lang="en-US" sz="1200" b="0" i="0" kern="1200" dirty="0">
                          <a:solidFill>
                            <a:schemeClr val="dk1"/>
                          </a:solidFill>
                          <a:effectLst/>
                          <a:latin typeface="+mn-lt"/>
                          <a:ea typeface="+mn-ea"/>
                          <a:cs typeface="Helvetica" panose="020B0604020202020204" pitchFamily="34" charset="0"/>
                          <a:hlinkClick r:id="rId12"/>
                        </a:rPr>
                        <a:t>Link</a:t>
                      </a:r>
                      <a:endParaRPr lang="en-US" sz="1200" b="0" i="0" kern="1200" dirty="0">
                        <a:solidFill>
                          <a:schemeClr val="dk1"/>
                        </a:solidFill>
                        <a:effectLst/>
                        <a:latin typeface="+mn-lt"/>
                        <a:ea typeface="+mn-ea"/>
                        <a:cs typeface="Helvetica" panose="020B0604020202020204" pitchFamily="34" charset="0"/>
                        <a:hlinkClick r:id="rId13"/>
                      </a:endParaRPr>
                    </a:p>
                  </a:txBody>
                  <a:tcPr marL="34290" marR="34290" marT="17145" marB="17145">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1162205"/>
                  </a:ext>
                </a:extLst>
              </a:tr>
            </a:tbl>
          </a:graphicData>
        </a:graphic>
      </p:graphicFrame>
    </p:spTree>
    <p:extLst>
      <p:ext uri="{BB962C8B-B14F-4D97-AF65-F5344CB8AC3E}">
        <p14:creationId xmlns:p14="http://schemas.microsoft.com/office/powerpoint/2010/main" val="313641399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15</a:t>
            </a:fld>
            <a:endParaRPr lang="en-US" dirty="0">
              <a:solidFill>
                <a:srgbClr val="051423">
                  <a:alpha val="30000"/>
                </a:srgbClr>
              </a:solidFill>
              <a:sym typeface="Gill Sans" charset="0"/>
            </a:endParaRPr>
          </a:p>
        </p:txBody>
      </p:sp>
      <p:graphicFrame>
        <p:nvGraphicFramePr>
          <p:cNvPr id="11" name="Chart 10"/>
          <p:cNvGraphicFramePr/>
          <p:nvPr>
            <p:extLst>
              <p:ext uri="{D42A27DB-BD31-4B8C-83A1-F6EECF244321}">
                <p14:modId xmlns:p14="http://schemas.microsoft.com/office/powerpoint/2010/main" val="4240814004"/>
              </p:ext>
            </p:extLst>
          </p:nvPr>
        </p:nvGraphicFramePr>
        <p:xfrm>
          <a:off x="1177570" y="1156092"/>
          <a:ext cx="4609091" cy="26880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Chart 23"/>
          <p:cNvGraphicFramePr/>
          <p:nvPr>
            <p:extLst>
              <p:ext uri="{D42A27DB-BD31-4B8C-83A1-F6EECF244321}">
                <p14:modId xmlns:p14="http://schemas.microsoft.com/office/powerpoint/2010/main" val="4278718659"/>
              </p:ext>
            </p:extLst>
          </p:nvPr>
        </p:nvGraphicFramePr>
        <p:xfrm>
          <a:off x="6055744" y="1156092"/>
          <a:ext cx="5800897" cy="2857634"/>
        </p:xfrm>
        <a:graphic>
          <a:graphicData uri="http://schemas.openxmlformats.org/drawingml/2006/chart">
            <c:chart xmlns:c="http://schemas.openxmlformats.org/drawingml/2006/chart" xmlns:r="http://schemas.openxmlformats.org/officeDocument/2006/relationships" r:id="rId4"/>
          </a:graphicData>
        </a:graphic>
      </p:graphicFrame>
      <p:grpSp>
        <p:nvGrpSpPr>
          <p:cNvPr id="8" name="Group 7"/>
          <p:cNvGrpSpPr/>
          <p:nvPr/>
        </p:nvGrpSpPr>
        <p:grpSpPr>
          <a:xfrm>
            <a:off x="335361" y="16040"/>
            <a:ext cx="11521280" cy="628651"/>
            <a:chOff x="251521" y="12030"/>
            <a:chExt cx="8640960" cy="471488"/>
          </a:xfrm>
        </p:grpSpPr>
        <p:sp>
          <p:nvSpPr>
            <p:cNvPr id="9" name="Line 13"/>
            <p:cNvSpPr>
              <a:spLocks noChangeShapeType="1"/>
            </p:cNvSpPr>
            <p:nvPr/>
          </p:nvSpPr>
          <p:spPr bwMode="auto">
            <a:xfrm>
              <a:off x="998935" y="483518"/>
              <a:ext cx="7164586" cy="0"/>
            </a:xfrm>
            <a:prstGeom prst="line">
              <a:avLst/>
            </a:prstGeom>
            <a:noFill/>
            <a:ln w="6350" cap="flat">
              <a:solidFill>
                <a:schemeClr val="bg2">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4530" b="0" i="0" u="none" strike="noStrike" kern="1200" cap="none" spc="0" normalizeH="0" baseline="0" noProof="0">
                <a:ln>
                  <a:noFill/>
                </a:ln>
                <a:solidFill>
                  <a:srgbClr val="FFC000"/>
                </a:solidFill>
                <a:effectLst/>
                <a:uLnTx/>
                <a:uFillTx/>
                <a:latin typeface="+mj-lt"/>
                <a:cs typeface="Helvetica" panose="020B0604020202020204" pitchFamily="34" charset="0"/>
                <a:sym typeface="Gill Sans" charset="0"/>
              </a:endParaRPr>
            </a:p>
          </p:txBody>
        </p:sp>
        <p:sp>
          <p:nvSpPr>
            <p:cNvPr id="10" name="Rectangle 12"/>
            <p:cNvSpPr>
              <a:spLocks/>
            </p:cNvSpPr>
            <p:nvPr/>
          </p:nvSpPr>
          <p:spPr bwMode="auto">
            <a:xfrm>
              <a:off x="251521" y="12030"/>
              <a:ext cx="864096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kumimoji="0" lang="en-US" sz="4530"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rPr>
                <a:t>Discussion</a:t>
              </a:r>
              <a:r>
                <a:rPr kumimoji="0" lang="en-US" sz="4530" b="0" i="0" u="none" strike="noStrike" kern="1200" cap="none" spc="0" normalizeH="0" noProof="0" dirty="0">
                  <a:ln>
                    <a:noFill/>
                  </a:ln>
                  <a:solidFill>
                    <a:srgbClr val="FFC000"/>
                  </a:solidFill>
                  <a:effectLst/>
                  <a:uLnTx/>
                  <a:uFillTx/>
                  <a:latin typeface="+mj-lt"/>
                  <a:ea typeface="Bebas Neue Book" charset="0"/>
                  <a:cs typeface="Helvetica" panose="020B0604020202020204" pitchFamily="34" charset="0"/>
                  <a:sym typeface="Bebas Neue" charset="0"/>
                </a:rPr>
                <a:t> </a:t>
              </a:r>
              <a:r>
                <a:rPr kumimoji="0" lang="en-US" sz="4530"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rPr>
                <a:t>About </a:t>
              </a:r>
              <a:r>
                <a:rPr kumimoji="0" lang="en-US" sz="4530" b="0" i="0" u="none" strike="noStrike" kern="1200" cap="none" spc="0" normalizeH="0" baseline="0" noProof="0" dirty="0" err="1">
                  <a:ln>
                    <a:noFill/>
                  </a:ln>
                  <a:solidFill>
                    <a:srgbClr val="FFC000"/>
                  </a:solidFill>
                  <a:effectLst/>
                  <a:uLnTx/>
                  <a:uFillTx/>
                  <a:latin typeface="+mj-lt"/>
                  <a:ea typeface="Bebas Neue Book" charset="0"/>
                  <a:cs typeface="Helvetica" panose="020B0604020202020204" pitchFamily="34" charset="0"/>
                  <a:sym typeface="Bebas Neue" charset="0"/>
                </a:rPr>
                <a:t>Ogirins</a:t>
              </a:r>
              <a:endParaRPr kumimoji="0" lang="en-US" sz="4530"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endParaRPr>
            </a:p>
          </p:txBody>
        </p:sp>
      </p:grpSp>
      <p:graphicFrame>
        <p:nvGraphicFramePr>
          <p:cNvPr id="12" name="Table 11">
            <a:extLst>
              <a:ext uri="{FF2B5EF4-FFF2-40B4-BE49-F238E27FC236}">
                <a16:creationId xmlns:a16="http://schemas.microsoft.com/office/drawing/2014/main" id="{1C7D4AD0-E59B-6340-92C8-B39968BB58DB}"/>
              </a:ext>
            </a:extLst>
          </p:cNvPr>
          <p:cNvGraphicFramePr>
            <a:graphicFrameLocks noGrp="1"/>
          </p:cNvGraphicFramePr>
          <p:nvPr>
            <p:extLst>
              <p:ext uri="{D42A27DB-BD31-4B8C-83A1-F6EECF244321}">
                <p14:modId xmlns:p14="http://schemas.microsoft.com/office/powerpoint/2010/main" val="2845742932"/>
              </p:ext>
            </p:extLst>
          </p:nvPr>
        </p:nvGraphicFramePr>
        <p:xfrm>
          <a:off x="176512" y="4534477"/>
          <a:ext cx="11863581" cy="2253247"/>
        </p:xfrm>
        <a:graphic>
          <a:graphicData uri="http://schemas.openxmlformats.org/drawingml/2006/table">
            <a:tbl>
              <a:tblPr firstRow="1" bandRow="1">
                <a:tableStyleId>{5C22544A-7EE6-4342-B048-85BDC9FD1C3A}</a:tableStyleId>
              </a:tblPr>
              <a:tblGrid>
                <a:gridCol w="5264732">
                  <a:extLst>
                    <a:ext uri="{9D8B030D-6E8A-4147-A177-3AD203B41FA5}">
                      <a16:colId xmlns:a16="http://schemas.microsoft.com/office/drawing/2014/main" val="2378802311"/>
                    </a:ext>
                  </a:extLst>
                </a:gridCol>
                <a:gridCol w="6598849">
                  <a:extLst>
                    <a:ext uri="{9D8B030D-6E8A-4147-A177-3AD203B41FA5}">
                      <a16:colId xmlns:a16="http://schemas.microsoft.com/office/drawing/2014/main" val="464669796"/>
                    </a:ext>
                  </a:extLst>
                </a:gridCol>
              </a:tblGrid>
              <a:tr h="278623">
                <a:tc>
                  <a:txBody>
                    <a:bodyPr/>
                    <a:lstStyle/>
                    <a:p>
                      <a:pPr marL="0" marR="0" lvl="0" indent="0" algn="ctr" defTabSz="825481"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Helvetica" panose="020B0604020202020204" pitchFamily="34" charset="0"/>
                        </a:rPr>
                        <a:t>Highlights</a:t>
                      </a:r>
                    </a:p>
                  </a:txBody>
                  <a:tcPr marL="34290" marR="34290" marT="17145" marB="17145"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25481"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Helvetica" panose="020B0604020202020204" pitchFamily="34" charset="0"/>
                        </a:rPr>
                        <a:t>Verbatims</a:t>
                      </a:r>
                    </a:p>
                  </a:txBody>
                  <a:tcPr marL="34290" marR="34290" marT="17145" marB="17145"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606009"/>
                  </a:ext>
                </a:extLst>
              </a:tr>
              <a:tr h="1974624">
                <a:tc>
                  <a:txBody>
                    <a:bodyPr/>
                    <a:lstStyle/>
                    <a:p>
                      <a:pPr marL="285750" marR="0" indent="-285750" algn="just" defTabSz="228594"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a:latin typeface="+mn-lt"/>
                          <a:cs typeface="Helvetica" panose="020B0604020202020204" pitchFamily="34" charset="0"/>
                        </a:rPr>
                        <a:t>Most</a:t>
                      </a:r>
                      <a:r>
                        <a:rPr lang="en-US" sz="1200" baseline="0" dirty="0">
                          <a:latin typeface="+mn-lt"/>
                          <a:cs typeface="Helvetica" panose="020B0604020202020204" pitchFamily="34" charset="0"/>
                        </a:rPr>
                        <a:t> users </a:t>
                      </a:r>
                      <a:r>
                        <a:rPr lang="en-US" sz="1200" baseline="0" dirty="0">
                          <a:solidFill>
                            <a:srgbClr val="0078DC"/>
                          </a:solidFill>
                          <a:latin typeface="+mn-lt"/>
                          <a:cs typeface="Helvetica" panose="020B0604020202020204" pitchFamily="34" charset="0"/>
                        </a:rPr>
                        <a:t>felt positive </a:t>
                      </a:r>
                      <a:r>
                        <a:rPr lang="en-US" sz="1200" dirty="0">
                          <a:solidFill>
                            <a:srgbClr val="0078DC"/>
                          </a:solidFill>
                          <a:latin typeface="+mn-lt"/>
                          <a:cs typeface="Helvetica" panose="020B0604020202020204" pitchFamily="34" charset="0"/>
                        </a:rPr>
                        <a:t>about genuine</a:t>
                      </a:r>
                      <a:r>
                        <a:rPr lang="en-US" sz="1200" baseline="0" dirty="0">
                          <a:solidFill>
                            <a:srgbClr val="0078DC"/>
                          </a:solidFill>
                          <a:latin typeface="+mn-lt"/>
                          <a:cs typeface="Helvetica" panose="020B0604020202020204" pitchFamily="34" charset="0"/>
                        </a:rPr>
                        <a:t> </a:t>
                      </a:r>
                      <a:r>
                        <a:rPr lang="en-US" sz="1200" dirty="0">
                          <a:solidFill>
                            <a:srgbClr val="0078DC"/>
                          </a:solidFill>
                          <a:latin typeface="+mn-lt"/>
                          <a:cs typeface="Helvetica" panose="020B0604020202020204" pitchFamily="34" charset="0"/>
                        </a:rPr>
                        <a:t>product: safe,</a:t>
                      </a:r>
                      <a:r>
                        <a:rPr lang="en-US" sz="1200" baseline="0" dirty="0">
                          <a:solidFill>
                            <a:srgbClr val="0078DC"/>
                          </a:solidFill>
                          <a:latin typeface="+mn-lt"/>
                          <a:cs typeface="Helvetica" panose="020B0604020202020204" pitchFamily="34" charset="0"/>
                        </a:rPr>
                        <a:t> good quality</a:t>
                      </a:r>
                      <a:r>
                        <a:rPr lang="en-US" sz="1200" baseline="0" dirty="0">
                          <a:latin typeface="+mn-lt"/>
                          <a:cs typeface="Helvetica" panose="020B0604020202020204" pitchFamily="34" charset="0"/>
                        </a:rPr>
                        <a:t> (60 mentions).</a:t>
                      </a:r>
                      <a:endParaRPr lang="en-US" sz="1200" baseline="0" dirty="0">
                        <a:solidFill>
                          <a:schemeClr val="tx1"/>
                        </a:solidFill>
                        <a:latin typeface="+mn-lt"/>
                        <a:cs typeface="Helvetica" panose="020B0604020202020204" pitchFamily="34" charset="0"/>
                      </a:endParaRPr>
                    </a:p>
                    <a:p>
                      <a:pPr marL="285750" indent="-285750" algn="just">
                        <a:buFont typeface="Wingdings" panose="05000000000000000000" pitchFamily="2" charset="2"/>
                        <a:buChar char="§"/>
                      </a:pPr>
                      <a:r>
                        <a:rPr lang="en-US" sz="1200" baseline="0" dirty="0">
                          <a:solidFill>
                            <a:schemeClr val="tx1"/>
                          </a:solidFill>
                          <a:latin typeface="+mn-lt"/>
                          <a:cs typeface="Helvetica" panose="020B0604020202020204" pitchFamily="34" charset="0"/>
                        </a:rPr>
                        <a:t>Some users felt good when using hand-carry goods. However, few people were worried because hand-carry was not safe.</a:t>
                      </a:r>
                    </a:p>
                    <a:p>
                      <a:pPr marL="285750" indent="-285750" algn="just">
                        <a:buFont typeface="Wingdings" panose="05000000000000000000" pitchFamily="2" charset="2"/>
                        <a:buChar char="§"/>
                      </a:pPr>
                      <a:r>
                        <a:rPr lang="en-US" sz="1200" dirty="0">
                          <a:latin typeface="+mn-lt"/>
                          <a:cs typeface="Helvetica" panose="020B0604020202020204" pitchFamily="34" charset="0"/>
                        </a:rPr>
                        <a:t>The negative comment rate was</a:t>
                      </a:r>
                      <a:r>
                        <a:rPr lang="en-US" sz="1200" baseline="0" dirty="0">
                          <a:latin typeface="+mn-lt"/>
                          <a:cs typeface="Helvetica" panose="020B0604020202020204" pitchFamily="34" charset="0"/>
                        </a:rPr>
                        <a:t> highest about Fake product (100%). Discussions about fake products came from ecommerce websites.</a:t>
                      </a:r>
                    </a:p>
                  </a:txBody>
                  <a:tcPr marL="34290" marR="34290" marT="17145" marB="17145">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a:buFont typeface="Wingdings" panose="05000000000000000000" pitchFamily="2" charset="2"/>
                        <a:buChar char="§"/>
                      </a:pPr>
                      <a:r>
                        <a:rPr lang="vi-VN" sz="1200" b="0" i="0" kern="1200" dirty="0">
                          <a:solidFill>
                            <a:schemeClr val="dk1"/>
                          </a:solidFill>
                          <a:effectLst/>
                          <a:latin typeface="+mn-lt"/>
                          <a:ea typeface="+mn-ea"/>
                          <a:cs typeface="Helvetica" panose="020B0604020202020204" pitchFamily="34" charset="0"/>
                        </a:rPr>
                        <a:t>O.M.G sản xuất như vầy rồi ai làm lại???? Mình chưa từng thấy ti nào mềm qua được Pigeon Nhật mà giờ có rồi đó!! Lần đầu tiên trong suốt 6 năm qua có 1 bình sữa mà mình đánh giá hơn hẳn Pigeon Nhật thế này </a:t>
                      </a:r>
                      <a:r>
                        <a:rPr lang="en-US" sz="1200" b="0" i="0" u="none" strike="noStrike" kern="1200" dirty="0">
                          <a:solidFill>
                            <a:schemeClr val="dk1"/>
                          </a:solidFill>
                          <a:effectLst/>
                          <a:latin typeface="+mn-lt"/>
                          <a:ea typeface="+mn-ea"/>
                          <a:cs typeface="Helvetica" panose="020B0604020202020204" pitchFamily="34" charset="0"/>
                        </a:rPr>
                        <a:t>😱😱 – </a:t>
                      </a:r>
                      <a:r>
                        <a:rPr lang="en-US" sz="1200" b="0" i="0" u="none" strike="noStrike" kern="1200" dirty="0">
                          <a:solidFill>
                            <a:schemeClr val="dk1"/>
                          </a:solidFill>
                          <a:effectLst/>
                          <a:latin typeface="+mn-lt"/>
                          <a:ea typeface="+mn-ea"/>
                          <a:cs typeface="Helvetica" panose="020B0604020202020204" pitchFamily="34" charset="0"/>
                          <a:hlinkClick r:id="rId5"/>
                        </a:rPr>
                        <a:t>Link</a:t>
                      </a:r>
                      <a:r>
                        <a:rPr lang="en-US" sz="1200" b="0" i="0" u="none" strike="noStrike" kern="1200" dirty="0">
                          <a:solidFill>
                            <a:schemeClr val="dk1"/>
                          </a:solidFill>
                          <a:effectLst/>
                          <a:latin typeface="+mn-lt"/>
                          <a:ea typeface="+mn-ea"/>
                          <a:cs typeface="Helvetica" panose="020B0604020202020204" pitchFamily="34" charset="0"/>
                        </a:rPr>
                        <a:t> </a:t>
                      </a:r>
                    </a:p>
                    <a:p>
                      <a:pPr marL="171450" indent="-171450" algn="just">
                        <a:buFont typeface="Wingdings" panose="05000000000000000000" pitchFamily="2" charset="2"/>
                        <a:buChar char="§"/>
                      </a:pPr>
                      <a:r>
                        <a:rPr lang="en-US" sz="1200" b="0" i="0" u="none" strike="noStrike" kern="1200" dirty="0">
                          <a:solidFill>
                            <a:srgbClr val="0078DC"/>
                          </a:solidFill>
                          <a:effectLst/>
                          <a:latin typeface="+mn-lt"/>
                          <a:ea typeface="+mn-ea"/>
                          <a:cs typeface="Helvetica" panose="020B0604020202020204" pitchFamily="34" charset="0"/>
                        </a:rPr>
                        <a:t>Positive</a:t>
                      </a:r>
                      <a:r>
                        <a:rPr lang="en-US" sz="1200" b="0" i="0" u="none" strike="noStrike" kern="1200" dirty="0">
                          <a:solidFill>
                            <a:schemeClr val="dk1"/>
                          </a:solidFill>
                          <a:effectLst/>
                          <a:latin typeface="+mn-lt"/>
                          <a:ea typeface="+mn-ea"/>
                          <a:cs typeface="Helvetica" panose="020B0604020202020204" pitchFamily="34" charset="0"/>
                        </a:rPr>
                        <a:t>:</a:t>
                      </a:r>
                      <a:r>
                        <a:rPr lang="en-US" sz="1200" baseline="0" dirty="0">
                          <a:solidFill>
                            <a:schemeClr val="tx1"/>
                          </a:solidFill>
                          <a:latin typeface="+mn-lt"/>
                          <a:cs typeface="Helvetica" panose="020B0604020202020204" pitchFamily="34" charset="0"/>
                        </a:rPr>
                        <a:t> “</a:t>
                      </a:r>
                      <a:r>
                        <a:rPr lang="en-US" sz="1200" b="0" i="0" kern="1200" baseline="0" dirty="0">
                          <a:solidFill>
                            <a:schemeClr val="dk1"/>
                          </a:solidFill>
                          <a:effectLst/>
                          <a:latin typeface="+mn-lt"/>
                          <a:ea typeface="+mn-ea"/>
                          <a:cs typeface="Helvetica" panose="020B0604020202020204" pitchFamily="34" charset="0"/>
                        </a:rPr>
                        <a:t>M</a:t>
                      </a:r>
                      <a:r>
                        <a:rPr lang="vi-VN" sz="1200" b="0" i="0" kern="1200" dirty="0">
                          <a:solidFill>
                            <a:schemeClr val="dk1"/>
                          </a:solidFill>
                          <a:effectLst/>
                          <a:latin typeface="+mn-lt"/>
                          <a:ea typeface="+mn-ea"/>
                          <a:cs typeface="Helvetica" panose="020B0604020202020204" pitchFamily="34" charset="0"/>
                        </a:rPr>
                        <a:t>ay thấy Pigeon được phân phối chính hãng mới cty Nhật Minh nên yên tâm lắm</a:t>
                      </a:r>
                      <a:r>
                        <a:rPr lang="en-US" sz="1200" b="0" i="0" kern="1200" dirty="0">
                          <a:solidFill>
                            <a:schemeClr val="dk1"/>
                          </a:solidFill>
                          <a:effectLst/>
                          <a:latin typeface="+mn-lt"/>
                          <a:ea typeface="+mn-ea"/>
                          <a:cs typeface="Helvetica" panose="020B0604020202020204" pitchFamily="34" charset="0"/>
                        </a:rPr>
                        <a:t>” </a:t>
                      </a:r>
                      <a:r>
                        <a:rPr lang="en-US" sz="1200" baseline="0" dirty="0">
                          <a:solidFill>
                            <a:schemeClr val="tx1"/>
                          </a:solidFill>
                          <a:latin typeface="+mn-lt"/>
                          <a:cs typeface="Helvetica" panose="020B0604020202020204" pitchFamily="34" charset="0"/>
                        </a:rPr>
                        <a:t>– </a:t>
                      </a:r>
                      <a:r>
                        <a:rPr lang="en-US" sz="1200" baseline="0" dirty="0">
                          <a:solidFill>
                            <a:schemeClr val="tx1"/>
                          </a:solidFill>
                          <a:latin typeface="+mn-lt"/>
                          <a:cs typeface="Helvetica" panose="020B0604020202020204" pitchFamily="34" charset="0"/>
                          <a:hlinkClick r:id="rId6"/>
                        </a:rPr>
                        <a:t>Link</a:t>
                      </a:r>
                      <a:r>
                        <a:rPr lang="en-US" sz="1200" baseline="0" dirty="0">
                          <a:solidFill>
                            <a:schemeClr val="tx1"/>
                          </a:solidFill>
                          <a:latin typeface="+mn-lt"/>
                          <a:cs typeface="Helvetica" panose="020B0604020202020204" pitchFamily="34" charset="0"/>
                        </a:rPr>
                        <a:t> </a:t>
                      </a:r>
                    </a:p>
                    <a:p>
                      <a:pPr marL="171450" indent="-171450" algn="just">
                        <a:buFont typeface="Wingdings" panose="05000000000000000000" pitchFamily="2" charset="2"/>
                        <a:buChar char="§"/>
                      </a:pPr>
                      <a:r>
                        <a:rPr lang="de-DE" sz="1200" b="0" i="0" kern="1200" dirty="0">
                          <a:solidFill>
                            <a:srgbClr val="C00000"/>
                          </a:solidFill>
                          <a:effectLst/>
                          <a:latin typeface="+mn-lt"/>
                          <a:ea typeface="+mn-ea"/>
                          <a:cs typeface="Helvetica" panose="020B0604020202020204" pitchFamily="34" charset="0"/>
                        </a:rPr>
                        <a:t>Negative</a:t>
                      </a:r>
                      <a:r>
                        <a:rPr lang="de-DE" sz="1200" b="0" i="0" kern="1200" dirty="0">
                          <a:solidFill>
                            <a:schemeClr val="dk1"/>
                          </a:solidFill>
                          <a:effectLst/>
                          <a:latin typeface="+mn-lt"/>
                          <a:ea typeface="+mn-ea"/>
                          <a:cs typeface="Helvetica" panose="020B0604020202020204" pitchFamily="34" charset="0"/>
                        </a:rPr>
                        <a:t>: </a:t>
                      </a:r>
                      <a:r>
                        <a:rPr lang="en-US" sz="1200" baseline="0" dirty="0">
                          <a:solidFill>
                            <a:schemeClr val="tx1"/>
                          </a:solidFill>
                          <a:latin typeface="+mn-lt"/>
                          <a:cs typeface="Helvetica" panose="020B0604020202020204" pitchFamily="34" charset="0"/>
                        </a:rPr>
                        <a:t>“</a:t>
                      </a:r>
                      <a:r>
                        <a:rPr lang="vi-VN" sz="1200" b="0" i="0" kern="1200" dirty="0">
                          <a:solidFill>
                            <a:schemeClr val="dk1"/>
                          </a:solidFill>
                          <a:effectLst/>
                          <a:latin typeface="+mn-lt"/>
                          <a:ea typeface="+mn-ea"/>
                          <a:cs typeface="Helvetica" panose="020B0604020202020204" pitchFamily="34" charset="0"/>
                        </a:rPr>
                        <a:t>Đợt trước m bán hàng dc chào mời rất nhiều loại bình sữa hot như pigeon, cotomo... với giá rất rẻ, nguồn thì chắc mng cũng biết là từ đâu</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rồi</a:t>
                      </a:r>
                      <a:r>
                        <a:rPr lang="en-US" sz="1200" b="0" i="0" kern="1200" dirty="0">
                          <a:solidFill>
                            <a:schemeClr val="dk1"/>
                          </a:solidFill>
                          <a:effectLst/>
                          <a:latin typeface="+mn-lt"/>
                          <a:ea typeface="+mn-ea"/>
                          <a:cs typeface="Helvetica" panose="020B0604020202020204" pitchFamily="34" charset="0"/>
                        </a:rPr>
                        <a:t>,</a:t>
                      </a:r>
                      <a:r>
                        <a:rPr lang="en-US" sz="1200" b="0" i="0" kern="1200" baseline="0" dirty="0">
                          <a:solidFill>
                            <a:schemeClr val="dk1"/>
                          </a:solidFill>
                          <a:effectLst/>
                          <a:latin typeface="+mn-lt"/>
                          <a:ea typeface="+mn-ea"/>
                          <a:cs typeface="Helvetica" panose="020B0604020202020204" pitchFamily="34" charset="0"/>
                        </a:rPr>
                        <a:t> </a:t>
                      </a:r>
                      <a:r>
                        <a:rPr lang="en-US" sz="1200" b="0" i="0" kern="1200" baseline="0" dirty="0" err="1">
                          <a:solidFill>
                            <a:schemeClr val="dk1"/>
                          </a:solidFill>
                          <a:effectLst/>
                          <a:latin typeface="+mn-lt"/>
                          <a:ea typeface="+mn-ea"/>
                          <a:cs typeface="Helvetica" panose="020B0604020202020204" pitchFamily="34" charset="0"/>
                        </a:rPr>
                        <a:t>chính</a:t>
                      </a:r>
                      <a:r>
                        <a:rPr lang="en-US" sz="1200" b="0" i="0" kern="1200" baseline="0" dirty="0">
                          <a:solidFill>
                            <a:schemeClr val="dk1"/>
                          </a:solidFill>
                          <a:effectLst/>
                          <a:latin typeface="+mn-lt"/>
                          <a:ea typeface="+mn-ea"/>
                          <a:cs typeface="Helvetica" panose="020B0604020202020204" pitchFamily="34" charset="0"/>
                        </a:rPr>
                        <a:t> </a:t>
                      </a:r>
                      <a:r>
                        <a:rPr lang="en-US" sz="1200" b="0" i="0" kern="1200" baseline="0" dirty="0" err="1">
                          <a:solidFill>
                            <a:schemeClr val="dk1"/>
                          </a:solidFill>
                          <a:effectLst/>
                          <a:latin typeface="+mn-lt"/>
                          <a:ea typeface="+mn-ea"/>
                          <a:cs typeface="Helvetica" panose="020B0604020202020204" pitchFamily="34" charset="0"/>
                        </a:rPr>
                        <a:t>hãng</a:t>
                      </a:r>
                      <a:r>
                        <a:rPr lang="en-US" sz="1200" b="0" i="0" kern="1200" baseline="0" dirty="0">
                          <a:solidFill>
                            <a:schemeClr val="dk1"/>
                          </a:solidFill>
                          <a:effectLst/>
                          <a:latin typeface="+mn-lt"/>
                          <a:ea typeface="+mn-ea"/>
                          <a:cs typeface="Helvetica" panose="020B0604020202020204" pitchFamily="34" charset="0"/>
                        </a:rPr>
                        <a:t> </a:t>
                      </a:r>
                      <a:r>
                        <a:rPr lang="en-US" sz="1200" b="0" i="0" kern="1200" baseline="0" dirty="0" err="1">
                          <a:solidFill>
                            <a:schemeClr val="dk1"/>
                          </a:solidFill>
                          <a:effectLst/>
                          <a:latin typeface="+mn-lt"/>
                          <a:ea typeface="+mn-ea"/>
                          <a:cs typeface="Helvetica" panose="020B0604020202020204" pitchFamily="34" charset="0"/>
                        </a:rPr>
                        <a:t>mà</a:t>
                      </a:r>
                      <a:r>
                        <a:rPr lang="en-US" sz="1200" b="0" i="0" kern="1200" baseline="0" dirty="0">
                          <a:solidFill>
                            <a:schemeClr val="dk1"/>
                          </a:solidFill>
                          <a:effectLst/>
                          <a:latin typeface="+mn-lt"/>
                          <a:ea typeface="+mn-ea"/>
                          <a:cs typeface="Helvetica" panose="020B0604020202020204" pitchFamily="34" charset="0"/>
                        </a:rPr>
                        <a:t> </a:t>
                      </a:r>
                      <a:r>
                        <a:rPr lang="en-US" sz="1200" b="0" i="0" kern="1200" baseline="0" dirty="0" err="1">
                          <a:solidFill>
                            <a:schemeClr val="dk1"/>
                          </a:solidFill>
                          <a:effectLst/>
                          <a:latin typeface="+mn-lt"/>
                          <a:ea typeface="+mn-ea"/>
                          <a:cs typeface="Helvetica" panose="020B0604020202020204" pitchFamily="34" charset="0"/>
                        </a:rPr>
                        <a:t>làm</a:t>
                      </a:r>
                      <a:r>
                        <a:rPr lang="en-US" sz="1200" b="0" i="0" kern="1200" baseline="0" dirty="0">
                          <a:solidFill>
                            <a:schemeClr val="dk1"/>
                          </a:solidFill>
                          <a:effectLst/>
                          <a:latin typeface="+mn-lt"/>
                          <a:ea typeface="+mn-ea"/>
                          <a:cs typeface="Helvetica" panose="020B0604020202020204" pitchFamily="34" charset="0"/>
                        </a:rPr>
                        <a:t> </a:t>
                      </a:r>
                      <a:r>
                        <a:rPr lang="en-US" sz="1200" b="0" i="0" kern="1200" baseline="0" dirty="0" err="1">
                          <a:solidFill>
                            <a:schemeClr val="dk1"/>
                          </a:solidFill>
                          <a:effectLst/>
                          <a:latin typeface="+mn-lt"/>
                          <a:ea typeface="+mn-ea"/>
                          <a:cs typeface="Helvetica" panose="020B0604020202020204" pitchFamily="34" charset="0"/>
                        </a:rPr>
                        <a:t>gì</a:t>
                      </a:r>
                      <a:r>
                        <a:rPr lang="en-US" sz="1200" b="0" i="0" kern="1200" baseline="0" dirty="0">
                          <a:solidFill>
                            <a:schemeClr val="dk1"/>
                          </a:solidFill>
                          <a:effectLst/>
                          <a:latin typeface="+mn-lt"/>
                          <a:ea typeface="+mn-ea"/>
                          <a:cs typeface="Helvetica" panose="020B0604020202020204" pitchFamily="34" charset="0"/>
                        </a:rPr>
                        <a:t> </a:t>
                      </a:r>
                      <a:r>
                        <a:rPr lang="en-US" sz="1200" b="0" i="0" kern="1200" baseline="0" dirty="0" err="1">
                          <a:solidFill>
                            <a:schemeClr val="dk1"/>
                          </a:solidFill>
                          <a:effectLst/>
                          <a:latin typeface="+mn-lt"/>
                          <a:ea typeface="+mn-ea"/>
                          <a:cs typeface="Helvetica" panose="020B0604020202020204" pitchFamily="34" charset="0"/>
                        </a:rPr>
                        <a:t>có</a:t>
                      </a:r>
                      <a:r>
                        <a:rPr lang="en-US" sz="1200" b="0" i="0" kern="1200" baseline="0" dirty="0">
                          <a:solidFill>
                            <a:schemeClr val="dk1"/>
                          </a:solidFill>
                          <a:effectLst/>
                          <a:latin typeface="+mn-lt"/>
                          <a:ea typeface="+mn-ea"/>
                          <a:cs typeface="Helvetica" panose="020B0604020202020204" pitchFamily="34" charset="0"/>
                        </a:rPr>
                        <a:t> </a:t>
                      </a:r>
                      <a:r>
                        <a:rPr lang="en-US" sz="1200" b="0" i="0" kern="1200" baseline="0" dirty="0" err="1">
                          <a:solidFill>
                            <a:schemeClr val="dk1"/>
                          </a:solidFill>
                          <a:effectLst/>
                          <a:latin typeface="+mn-lt"/>
                          <a:ea typeface="+mn-ea"/>
                          <a:cs typeface="Helvetica" panose="020B0604020202020204" pitchFamily="34" charset="0"/>
                        </a:rPr>
                        <a:t>giá</a:t>
                      </a:r>
                      <a:r>
                        <a:rPr lang="en-US" sz="1200" b="0" i="0" kern="1200" baseline="0" dirty="0">
                          <a:solidFill>
                            <a:schemeClr val="dk1"/>
                          </a:solidFill>
                          <a:effectLst/>
                          <a:latin typeface="+mn-lt"/>
                          <a:ea typeface="+mn-ea"/>
                          <a:cs typeface="Helvetica" panose="020B0604020202020204" pitchFamily="34" charset="0"/>
                        </a:rPr>
                        <a:t> </a:t>
                      </a:r>
                      <a:r>
                        <a:rPr lang="en-US" sz="1200" b="0" i="0" kern="1200" baseline="0" dirty="0" err="1">
                          <a:solidFill>
                            <a:schemeClr val="dk1"/>
                          </a:solidFill>
                          <a:effectLst/>
                          <a:latin typeface="+mn-lt"/>
                          <a:ea typeface="+mn-ea"/>
                          <a:cs typeface="Helvetica" panose="020B0604020202020204" pitchFamily="34" charset="0"/>
                        </a:rPr>
                        <a:t>vậy</a:t>
                      </a:r>
                      <a:r>
                        <a:rPr lang="en-US" sz="1200" b="0" i="0" kern="1200" dirty="0">
                          <a:solidFill>
                            <a:schemeClr val="dk1"/>
                          </a:solidFill>
                          <a:effectLst/>
                          <a:latin typeface="+mn-lt"/>
                          <a:ea typeface="+mn-ea"/>
                          <a:cs typeface="Helvetica" panose="020B0604020202020204" pitchFamily="34" charset="0"/>
                        </a:rPr>
                        <a:t>”</a:t>
                      </a:r>
                      <a:r>
                        <a:rPr lang="en-US" sz="1200" baseline="0" dirty="0">
                          <a:solidFill>
                            <a:schemeClr val="tx1"/>
                          </a:solidFill>
                          <a:latin typeface="+mn-lt"/>
                          <a:cs typeface="Helvetica" panose="020B0604020202020204" pitchFamily="34" charset="0"/>
                        </a:rPr>
                        <a:t>– </a:t>
                      </a:r>
                      <a:r>
                        <a:rPr lang="en-US" sz="1200" baseline="0" dirty="0">
                          <a:solidFill>
                            <a:schemeClr val="tx1"/>
                          </a:solidFill>
                          <a:latin typeface="+mn-lt"/>
                          <a:cs typeface="Helvetica" panose="020B0604020202020204" pitchFamily="34" charset="0"/>
                          <a:hlinkClick r:id="rId7"/>
                        </a:rPr>
                        <a:t>Link</a:t>
                      </a:r>
                      <a:endParaRPr lang="en-US" sz="1200" dirty="0">
                        <a:solidFill>
                          <a:schemeClr val="tx1"/>
                        </a:solidFill>
                        <a:latin typeface="+mn-lt"/>
                        <a:cs typeface="Helvetica" panose="020B0604020202020204" pitchFamily="34" charset="0"/>
                        <a:hlinkClick r:id="rId8"/>
                      </a:endParaRPr>
                    </a:p>
                  </a:txBody>
                  <a:tcPr marL="34290" marR="34290" marT="17145" marB="17145">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1162205"/>
                  </a:ext>
                </a:extLst>
              </a:tr>
            </a:tbl>
          </a:graphicData>
        </a:graphic>
      </p:graphicFrame>
    </p:spTree>
    <p:extLst>
      <p:ext uri="{BB962C8B-B14F-4D97-AF65-F5344CB8AC3E}">
        <p14:creationId xmlns:p14="http://schemas.microsoft.com/office/powerpoint/2010/main" val="287760010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16</a:t>
            </a:fld>
            <a:endParaRPr lang="en-US" dirty="0">
              <a:solidFill>
                <a:srgbClr val="051423">
                  <a:alpha val="30000"/>
                </a:srgbClr>
              </a:solidFill>
              <a:sym typeface="Gill Sans" charset="0"/>
            </a:endParaRPr>
          </a:p>
        </p:txBody>
      </p:sp>
      <p:graphicFrame>
        <p:nvGraphicFramePr>
          <p:cNvPr id="11" name="Chart 10"/>
          <p:cNvGraphicFramePr/>
          <p:nvPr>
            <p:extLst>
              <p:ext uri="{D42A27DB-BD31-4B8C-83A1-F6EECF244321}">
                <p14:modId xmlns:p14="http://schemas.microsoft.com/office/powerpoint/2010/main" val="3150238328"/>
              </p:ext>
            </p:extLst>
          </p:nvPr>
        </p:nvGraphicFramePr>
        <p:xfrm>
          <a:off x="544184" y="680409"/>
          <a:ext cx="4981633" cy="37623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Chart 23"/>
          <p:cNvGraphicFramePr/>
          <p:nvPr>
            <p:extLst>
              <p:ext uri="{D42A27DB-BD31-4B8C-83A1-F6EECF244321}">
                <p14:modId xmlns:p14="http://schemas.microsoft.com/office/powerpoint/2010/main" val="4030863871"/>
              </p:ext>
            </p:extLst>
          </p:nvPr>
        </p:nvGraphicFramePr>
        <p:xfrm>
          <a:off x="5570195" y="567519"/>
          <a:ext cx="6666184" cy="3762330"/>
        </p:xfrm>
        <a:graphic>
          <a:graphicData uri="http://schemas.openxmlformats.org/drawingml/2006/chart">
            <c:chart xmlns:c="http://schemas.openxmlformats.org/drawingml/2006/chart" xmlns:r="http://schemas.openxmlformats.org/officeDocument/2006/relationships" r:id="rId4"/>
          </a:graphicData>
        </a:graphic>
      </p:graphicFrame>
      <p:grpSp>
        <p:nvGrpSpPr>
          <p:cNvPr id="8" name="Group 7"/>
          <p:cNvGrpSpPr/>
          <p:nvPr/>
        </p:nvGrpSpPr>
        <p:grpSpPr>
          <a:xfrm>
            <a:off x="444416" y="51758"/>
            <a:ext cx="11521280" cy="628651"/>
            <a:chOff x="251521" y="12030"/>
            <a:chExt cx="8640960" cy="471488"/>
          </a:xfrm>
        </p:grpSpPr>
        <p:sp>
          <p:nvSpPr>
            <p:cNvPr id="9" name="Line 13"/>
            <p:cNvSpPr>
              <a:spLocks noChangeShapeType="1"/>
            </p:cNvSpPr>
            <p:nvPr/>
          </p:nvSpPr>
          <p:spPr bwMode="auto">
            <a:xfrm>
              <a:off x="998935" y="483518"/>
              <a:ext cx="7164586" cy="0"/>
            </a:xfrm>
            <a:prstGeom prst="line">
              <a:avLst/>
            </a:prstGeom>
            <a:noFill/>
            <a:ln w="6350" cap="flat">
              <a:solidFill>
                <a:schemeClr val="bg2">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10" name="Rectangle 12"/>
            <p:cNvSpPr>
              <a:spLocks/>
            </p:cNvSpPr>
            <p:nvPr/>
          </p:nvSpPr>
          <p:spPr bwMode="auto">
            <a:xfrm>
              <a:off x="251521" y="12030"/>
              <a:ext cx="864096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rPr>
                <a:t>Discussion</a:t>
              </a:r>
              <a:r>
                <a:rPr kumimoji="0" lang="en-US" sz="4533" b="0" i="0" u="none" strike="noStrike" kern="1200" cap="none" spc="0" normalizeH="0" noProof="0" dirty="0">
                  <a:ln>
                    <a:noFill/>
                  </a:ln>
                  <a:solidFill>
                    <a:srgbClr val="FFC000"/>
                  </a:solidFill>
                  <a:effectLst/>
                  <a:uLnTx/>
                  <a:uFillTx/>
                  <a:latin typeface="+mj-lt"/>
                  <a:ea typeface="Bebas Neue Book" charset="0"/>
                  <a:cs typeface="Helvetica" panose="020B0604020202020204" pitchFamily="34" charset="0"/>
                  <a:sym typeface="Bebas Neue" charset="0"/>
                </a:rPr>
                <a:t> </a:t>
              </a:r>
              <a:r>
                <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rPr>
                <a:t>About </a:t>
              </a:r>
              <a:r>
                <a:rPr lang="en-US" sz="4533" dirty="0">
                  <a:solidFill>
                    <a:srgbClr val="FFC000"/>
                  </a:solidFill>
                  <a:latin typeface="+mj-lt"/>
                  <a:ea typeface="Bebas Neue Book" charset="0"/>
                  <a:cs typeface="Helvetica" panose="020B0604020202020204" pitchFamily="34" charset="0"/>
                  <a:sym typeface="Bebas Neue" charset="0"/>
                </a:rPr>
                <a:t>Function</a:t>
              </a:r>
              <a:endPar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endParaRPr>
            </a:p>
          </p:txBody>
        </p:sp>
      </p:grpSp>
      <p:graphicFrame>
        <p:nvGraphicFramePr>
          <p:cNvPr id="12" name="Table 11">
            <a:extLst>
              <a:ext uri="{FF2B5EF4-FFF2-40B4-BE49-F238E27FC236}">
                <a16:creationId xmlns:a16="http://schemas.microsoft.com/office/drawing/2014/main" id="{1C7D4AD0-E59B-6340-92C8-B39968BB58DB}"/>
              </a:ext>
            </a:extLst>
          </p:cNvPr>
          <p:cNvGraphicFramePr>
            <a:graphicFrameLocks noGrp="1"/>
          </p:cNvGraphicFramePr>
          <p:nvPr>
            <p:extLst>
              <p:ext uri="{D42A27DB-BD31-4B8C-83A1-F6EECF244321}">
                <p14:modId xmlns:p14="http://schemas.microsoft.com/office/powerpoint/2010/main" val="2416502796"/>
              </p:ext>
            </p:extLst>
          </p:nvPr>
        </p:nvGraphicFramePr>
        <p:xfrm>
          <a:off x="164209" y="4845610"/>
          <a:ext cx="11863581" cy="2423527"/>
        </p:xfrm>
        <a:graphic>
          <a:graphicData uri="http://schemas.openxmlformats.org/drawingml/2006/table">
            <a:tbl>
              <a:tblPr firstRow="1" bandRow="1">
                <a:tableStyleId>{5C22544A-7EE6-4342-B048-85BDC9FD1C3A}</a:tableStyleId>
              </a:tblPr>
              <a:tblGrid>
                <a:gridCol w="4825480">
                  <a:extLst>
                    <a:ext uri="{9D8B030D-6E8A-4147-A177-3AD203B41FA5}">
                      <a16:colId xmlns:a16="http://schemas.microsoft.com/office/drawing/2014/main" val="2378802311"/>
                    </a:ext>
                  </a:extLst>
                </a:gridCol>
                <a:gridCol w="7038101">
                  <a:extLst>
                    <a:ext uri="{9D8B030D-6E8A-4147-A177-3AD203B41FA5}">
                      <a16:colId xmlns:a16="http://schemas.microsoft.com/office/drawing/2014/main" val="464669796"/>
                    </a:ext>
                  </a:extLst>
                </a:gridCol>
              </a:tblGrid>
              <a:tr h="287649">
                <a:tc>
                  <a:txBody>
                    <a:bodyPr/>
                    <a:lstStyle/>
                    <a:p>
                      <a:pPr marL="0" marR="0" lvl="0" indent="0" algn="ctr" defTabSz="825481"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Helvetica" panose="020B0604020202020204" pitchFamily="34" charset="0"/>
                        </a:rPr>
                        <a:t>Highlights</a:t>
                      </a:r>
                    </a:p>
                  </a:txBody>
                  <a:tcPr marL="34290" marR="34290" marT="17145" marB="17145"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25481"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Helvetica" panose="020B0604020202020204" pitchFamily="34" charset="0"/>
                        </a:rPr>
                        <a:t>Verbatims</a:t>
                      </a:r>
                    </a:p>
                  </a:txBody>
                  <a:tcPr marL="34290" marR="34290" marT="17145" marB="17145"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606009"/>
                  </a:ext>
                </a:extLst>
              </a:tr>
              <a:tr h="2135878">
                <a:tc>
                  <a:txBody>
                    <a:bodyPr/>
                    <a:lstStyle/>
                    <a:p>
                      <a:pPr marL="285750" indent="-285750" algn="just">
                        <a:buFont typeface="Wingdings" panose="05000000000000000000" pitchFamily="2" charset="2"/>
                        <a:buChar char="§"/>
                      </a:pPr>
                      <a:r>
                        <a:rPr lang="en-US" sz="1200">
                          <a:latin typeface="+mn-lt"/>
                          <a:cs typeface="Helvetica" panose="020B0604020202020204" pitchFamily="34" charset="0"/>
                        </a:rPr>
                        <a:t>Most</a:t>
                      </a:r>
                      <a:r>
                        <a:rPr lang="en-US" sz="1200" baseline="0">
                          <a:latin typeface="+mn-lt"/>
                          <a:cs typeface="Helvetica" panose="020B0604020202020204" pitchFamily="34" charset="0"/>
                        </a:rPr>
                        <a:t> users </a:t>
                      </a:r>
                      <a:r>
                        <a:rPr lang="en-US" sz="1200">
                          <a:latin typeface="+mn-lt"/>
                          <a:cs typeface="Helvetica" panose="020B0604020202020204" pitchFamily="34" charset="0"/>
                        </a:rPr>
                        <a:t>concerned </a:t>
                      </a:r>
                      <a:r>
                        <a:rPr lang="en-US" sz="1200" dirty="0">
                          <a:latin typeface="+mn-lt"/>
                          <a:cs typeface="Helvetica" panose="020B0604020202020204" pitchFamily="34" charset="0"/>
                        </a:rPr>
                        <a:t>about the Nipple.</a:t>
                      </a:r>
                      <a:r>
                        <a:rPr lang="en-US" sz="1200" baseline="0" dirty="0">
                          <a:latin typeface="+mn-lt"/>
                          <a:cs typeface="Helvetica" panose="020B0604020202020204" pitchFamily="34" charset="0"/>
                        </a:rPr>
                        <a:t> Plastics PPSU, Nipple, Anti-colic Valve</a:t>
                      </a:r>
                      <a:r>
                        <a:rPr lang="en-US" sz="1200" baseline="0">
                          <a:latin typeface="+mn-lt"/>
                          <a:cs typeface="Helvetica" panose="020B0604020202020204" pitchFamily="34" charset="0"/>
                        </a:rPr>
                        <a:t>, Silicone </a:t>
                      </a:r>
                      <a:r>
                        <a:rPr lang="en-US" sz="1200" baseline="0" dirty="0">
                          <a:latin typeface="+mn-lt"/>
                          <a:cs typeface="Helvetica" panose="020B0604020202020204" pitchFamily="34" charset="0"/>
                        </a:rPr>
                        <a:t>had </a:t>
                      </a:r>
                      <a:r>
                        <a:rPr lang="en-US" sz="1200" baseline="0">
                          <a:latin typeface="+mn-lt"/>
                          <a:cs typeface="Helvetica" panose="020B0604020202020204" pitchFamily="34" charset="0"/>
                        </a:rPr>
                        <a:t>more discussions.</a:t>
                      </a:r>
                    </a:p>
                    <a:p>
                      <a:pPr marL="285750" indent="-285750" algn="just">
                        <a:buFont typeface="Wingdings" panose="05000000000000000000" pitchFamily="2" charset="2"/>
                        <a:buChar char="§"/>
                      </a:pPr>
                      <a:r>
                        <a:rPr lang="en-US" sz="1200" baseline="0">
                          <a:latin typeface="+mn-lt"/>
                          <a:cs typeface="Helvetica" panose="020B0604020202020204" pitchFamily="34" charset="0"/>
                        </a:rPr>
                        <a:t>Most users had felt positive about </a:t>
                      </a:r>
                      <a:r>
                        <a:rPr lang="en-US" sz="1200" baseline="0">
                          <a:solidFill>
                            <a:srgbClr val="0078DC"/>
                          </a:solidFill>
                          <a:latin typeface="+mn-lt"/>
                          <a:cs typeface="Helvetica" panose="020B0604020202020204" pitchFamily="34" charset="0"/>
                        </a:rPr>
                        <a:t>Plastic PPSU, nipple, silicone, aniti-colic valve</a:t>
                      </a:r>
                      <a:r>
                        <a:rPr lang="en-US" sz="1200" baseline="0">
                          <a:latin typeface="+mn-lt"/>
                          <a:cs typeface="Helvetica" panose="020B0604020202020204" pitchFamily="34" charset="0"/>
                        </a:rPr>
                        <a:t>. Besides, there were still a few negative feedbacks about </a:t>
                      </a:r>
                      <a:r>
                        <a:rPr lang="en-US" sz="1200" baseline="0">
                          <a:solidFill>
                            <a:srgbClr val="C00000"/>
                          </a:solidFill>
                          <a:latin typeface="+mn-lt"/>
                          <a:cs typeface="Helvetica" panose="020B0604020202020204" pitchFamily="34" charset="0"/>
                        </a:rPr>
                        <a:t>silicone, nipple (hard)</a:t>
                      </a:r>
                      <a:endParaRPr lang="en-US" sz="1200" baseline="0" dirty="0">
                        <a:solidFill>
                          <a:srgbClr val="C00000"/>
                        </a:solidFill>
                        <a:latin typeface="+mn-lt"/>
                        <a:cs typeface="Helvetica" panose="020B0604020202020204" pitchFamily="34" charset="0"/>
                      </a:endParaRPr>
                    </a:p>
                  </a:txBody>
                  <a:tcPr marL="34290" marR="34290" marT="17145" marB="17145">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a:buFont typeface="Wingdings" panose="05000000000000000000" pitchFamily="2" charset="2"/>
                        <a:buChar char="§"/>
                      </a:pPr>
                      <a:r>
                        <a:rPr lang="vi-VN" sz="1200" b="0" i="0" kern="1200" dirty="0">
                          <a:solidFill>
                            <a:schemeClr val="dk1"/>
                          </a:solidFill>
                          <a:effectLst/>
                          <a:latin typeface="+mn-lt"/>
                          <a:ea typeface="+mn-ea"/>
                          <a:cs typeface="Helvetica" panose="020B0604020202020204" pitchFamily="34" charset="0"/>
                        </a:rPr>
                        <a:t>Còn chưa đầy một tuần nữa là hết thời gian nghỉ thai sản, mẹ sắp phải đối diện với cơn ác mộng "đi làm lại". Gọi là "ác mộng" vì đối với mẹ, việc ở bên cạnh bé Phúc suốt 6 tháng qua đã trở thành thói quen khó thể thay đổi</a:t>
                      </a:r>
                      <a:r>
                        <a:rPr lang="en-US" sz="1200" b="0" i="0" kern="1200" dirty="0">
                          <a:solidFill>
                            <a:schemeClr val="dk1"/>
                          </a:solidFill>
                          <a:effectLst/>
                          <a:latin typeface="+mn-lt"/>
                          <a:ea typeface="+mn-ea"/>
                          <a:cs typeface="Helvetica" panose="020B0604020202020204" pitchFamily="34" charset="0"/>
                        </a:rPr>
                        <a:t> – </a:t>
                      </a:r>
                      <a:r>
                        <a:rPr lang="en-US" sz="1200" b="0" i="0" kern="1200" dirty="0">
                          <a:solidFill>
                            <a:schemeClr val="dk1"/>
                          </a:solidFill>
                          <a:effectLst/>
                          <a:latin typeface="+mn-lt"/>
                          <a:ea typeface="+mn-ea"/>
                          <a:cs typeface="Helvetica" panose="020B0604020202020204" pitchFamily="34" charset="0"/>
                          <a:hlinkClick r:id="rId5"/>
                        </a:rPr>
                        <a:t>Link</a:t>
                      </a:r>
                      <a:endParaRPr lang="en-US" sz="1200" b="0" i="0" kern="1200" dirty="0">
                        <a:solidFill>
                          <a:schemeClr val="dk1"/>
                        </a:solidFill>
                        <a:effectLst/>
                        <a:latin typeface="+mn-lt"/>
                        <a:ea typeface="+mn-ea"/>
                        <a:cs typeface="Helvetica" panose="020B0604020202020204" pitchFamily="34" charset="0"/>
                        <a:hlinkClick r:id="rId6"/>
                      </a:endParaRPr>
                    </a:p>
                    <a:p>
                      <a:pPr marL="171450" indent="-171450" algn="just">
                        <a:buFont typeface="Wingdings" panose="05000000000000000000" pitchFamily="2" charset="2"/>
                        <a:buChar char="§"/>
                      </a:pPr>
                      <a:r>
                        <a:rPr lang="en-US" sz="1200" baseline="0" dirty="0">
                          <a:solidFill>
                            <a:srgbClr val="0078DC"/>
                          </a:solidFill>
                          <a:latin typeface="+mn-lt"/>
                          <a:cs typeface="Helvetica" panose="020B0604020202020204" pitchFamily="34" charset="0"/>
                        </a:rPr>
                        <a:t>Positive</a:t>
                      </a:r>
                      <a:r>
                        <a:rPr lang="en-US" sz="1200" baseline="0" dirty="0">
                          <a:solidFill>
                            <a:schemeClr val="tx1"/>
                          </a:solidFill>
                          <a:latin typeface="+mn-lt"/>
                          <a:cs typeface="Helvetica" panose="020B0604020202020204" pitchFamily="34" charset="0"/>
                        </a:rPr>
                        <a:t>: Good Plastic PPSU: </a:t>
                      </a:r>
                      <a:r>
                        <a:rPr lang="vi-VN" sz="1200" b="0" i="0" kern="1200" dirty="0">
                          <a:solidFill>
                            <a:schemeClr val="dk1"/>
                          </a:solidFill>
                          <a:effectLst/>
                          <a:latin typeface="+mn-lt"/>
                          <a:ea typeface="+mn-ea"/>
                          <a:cs typeface="Helvetica" panose="020B0604020202020204" pitchFamily="34" charset="0"/>
                        </a:rPr>
                        <a:t>Em nghe nói PPSU là nhựa trong y khoa, chịu được nhiệt cao lên tới 180 độ nên không sợ ảnh hưởng tới sức khỏe bé rồi nè</a:t>
                      </a:r>
                      <a:r>
                        <a:rPr lang="en-US" sz="1200" b="0" i="0" kern="1200" dirty="0">
                          <a:solidFill>
                            <a:schemeClr val="dk1"/>
                          </a:solidFill>
                          <a:effectLst/>
                          <a:latin typeface="+mn-lt"/>
                          <a:ea typeface="+mn-ea"/>
                          <a:cs typeface="Helvetica" panose="020B0604020202020204" pitchFamily="34" charset="0"/>
                        </a:rPr>
                        <a:t> – </a:t>
                      </a:r>
                      <a:r>
                        <a:rPr lang="en-US" sz="1200" b="0" i="0" kern="1200" dirty="0">
                          <a:solidFill>
                            <a:schemeClr val="dk1"/>
                          </a:solidFill>
                          <a:effectLst/>
                          <a:latin typeface="+mn-lt"/>
                          <a:ea typeface="+mn-ea"/>
                          <a:cs typeface="Helvetica" panose="020B0604020202020204" pitchFamily="34" charset="0"/>
                          <a:hlinkClick r:id="rId7"/>
                        </a:rPr>
                        <a:t>Link</a:t>
                      </a:r>
                      <a:endParaRPr lang="de-DE" sz="1200" b="0" i="0" kern="1200" dirty="0">
                        <a:solidFill>
                          <a:schemeClr val="dk1"/>
                        </a:solidFill>
                        <a:effectLst/>
                        <a:latin typeface="+mn-lt"/>
                        <a:ea typeface="+mn-ea"/>
                        <a:cs typeface="Helvetica" panose="020B0604020202020204" pitchFamily="34" charset="0"/>
                      </a:endParaRPr>
                    </a:p>
                    <a:p>
                      <a:pPr marL="171450" indent="-171450" algn="just">
                        <a:buFont typeface="Wingdings" panose="05000000000000000000" pitchFamily="2" charset="2"/>
                        <a:buChar char="§"/>
                      </a:pPr>
                      <a:r>
                        <a:rPr lang="de-DE" sz="1200" b="0" i="0" kern="1200" dirty="0">
                          <a:solidFill>
                            <a:srgbClr val="C00000"/>
                          </a:solidFill>
                          <a:effectLst/>
                          <a:latin typeface="+mn-lt"/>
                          <a:ea typeface="+mn-ea"/>
                          <a:cs typeface="Helvetica" panose="020B0604020202020204" pitchFamily="34" charset="0"/>
                        </a:rPr>
                        <a:t>Negative</a:t>
                      </a:r>
                      <a:r>
                        <a:rPr lang="de-DE" sz="1200" b="0" i="0" kern="1200" dirty="0">
                          <a:solidFill>
                            <a:schemeClr val="dk1"/>
                          </a:solidFill>
                          <a:effectLst/>
                          <a:latin typeface="+mn-lt"/>
                          <a:ea typeface="+mn-ea"/>
                          <a:cs typeface="Helvetica" panose="020B0604020202020204" pitchFamily="34" charset="0"/>
                        </a:rPr>
                        <a:t>: Bad Silicone: </a:t>
                      </a:r>
                      <a:r>
                        <a:rPr lang="en-US" sz="1200" b="0" i="0" kern="1200" dirty="0">
                          <a:solidFill>
                            <a:schemeClr val="dk1"/>
                          </a:solidFill>
                          <a:effectLst/>
                          <a:latin typeface="+mn-lt"/>
                          <a:ea typeface="+mn-ea"/>
                          <a:cs typeface="Helvetica" panose="020B0604020202020204" pitchFamily="34" charset="0"/>
                        </a:rPr>
                        <a:t>Sao </a:t>
                      </a:r>
                      <a:r>
                        <a:rPr lang="en-US" sz="1200" b="0" i="0" kern="1200" dirty="0" err="1">
                          <a:solidFill>
                            <a:schemeClr val="dk1"/>
                          </a:solidFill>
                          <a:effectLst/>
                          <a:latin typeface="+mn-lt"/>
                          <a:ea typeface="+mn-ea"/>
                          <a:cs typeface="Helvetica" panose="020B0604020202020204" pitchFamily="34" charset="0"/>
                        </a:rPr>
                        <a:t>mình</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mua</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núm</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ti</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của</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hãng</a:t>
                      </a:r>
                      <a:r>
                        <a:rPr lang="en-US" sz="1200" b="0" i="0" kern="1200" dirty="0">
                          <a:solidFill>
                            <a:schemeClr val="dk1"/>
                          </a:solidFill>
                          <a:effectLst/>
                          <a:latin typeface="+mn-lt"/>
                          <a:ea typeface="+mn-ea"/>
                          <a:cs typeface="Helvetica" panose="020B0604020202020204" pitchFamily="34" charset="0"/>
                        </a:rPr>
                        <a:t> pigeon </a:t>
                      </a:r>
                      <a:r>
                        <a:rPr lang="en-US" sz="1200" b="0" i="0" kern="1200" dirty="0" err="1">
                          <a:solidFill>
                            <a:schemeClr val="dk1"/>
                          </a:solidFill>
                          <a:effectLst/>
                          <a:latin typeface="+mn-lt"/>
                          <a:ea typeface="+mn-ea"/>
                          <a:cs typeface="Helvetica" panose="020B0604020202020204" pitchFamily="34" charset="0"/>
                        </a:rPr>
                        <a:t>có</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vẻ</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cứng</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lắm</a:t>
                      </a:r>
                      <a:r>
                        <a:rPr lang="en-US" sz="1200" b="0" i="0" kern="1200" dirty="0">
                          <a:solidFill>
                            <a:schemeClr val="dk1"/>
                          </a:solidFill>
                          <a:effectLst/>
                          <a:latin typeface="+mn-lt"/>
                          <a:ea typeface="+mn-ea"/>
                          <a:cs typeface="Helvetica" panose="020B0604020202020204" pitchFamily="34" charset="0"/>
                        </a:rPr>
                        <a:t> – </a:t>
                      </a:r>
                      <a:r>
                        <a:rPr lang="en-US" sz="1200" b="0" i="0" kern="1200" dirty="0">
                          <a:solidFill>
                            <a:schemeClr val="dk1"/>
                          </a:solidFill>
                          <a:effectLst/>
                          <a:latin typeface="+mn-lt"/>
                          <a:ea typeface="+mn-ea"/>
                          <a:cs typeface="Helvetica" panose="020B0604020202020204" pitchFamily="34" charset="0"/>
                          <a:hlinkClick r:id="rId8"/>
                        </a:rPr>
                        <a:t>Link</a:t>
                      </a:r>
                      <a:endParaRPr lang="en-US" sz="1200" dirty="0">
                        <a:solidFill>
                          <a:schemeClr val="tx1"/>
                        </a:solidFill>
                        <a:latin typeface="+mn-lt"/>
                        <a:cs typeface="Helvetica" panose="020B0604020202020204" pitchFamily="34" charset="0"/>
                        <a:hlinkClick r:id="rId6"/>
                      </a:endParaRPr>
                    </a:p>
                  </a:txBody>
                  <a:tcPr marL="34290" marR="34290" marT="17145" marB="17145">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1162205"/>
                  </a:ext>
                </a:extLst>
              </a:tr>
            </a:tbl>
          </a:graphicData>
        </a:graphic>
      </p:graphicFrame>
    </p:spTree>
    <p:extLst>
      <p:ext uri="{BB962C8B-B14F-4D97-AF65-F5344CB8AC3E}">
        <p14:creationId xmlns:p14="http://schemas.microsoft.com/office/powerpoint/2010/main" val="19782553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17</a:t>
            </a:fld>
            <a:endParaRPr lang="en-US" dirty="0">
              <a:solidFill>
                <a:srgbClr val="051423">
                  <a:alpha val="30000"/>
                </a:srgbClr>
              </a:solidFill>
              <a:sym typeface="Gill Sans" charset="0"/>
            </a:endParaRPr>
          </a:p>
        </p:txBody>
      </p:sp>
      <p:graphicFrame>
        <p:nvGraphicFramePr>
          <p:cNvPr id="11" name="Chart 10"/>
          <p:cNvGraphicFramePr/>
          <p:nvPr>
            <p:extLst>
              <p:ext uri="{D42A27DB-BD31-4B8C-83A1-F6EECF244321}">
                <p14:modId xmlns:p14="http://schemas.microsoft.com/office/powerpoint/2010/main" val="1252998743"/>
              </p:ext>
            </p:extLst>
          </p:nvPr>
        </p:nvGraphicFramePr>
        <p:xfrm>
          <a:off x="1331913" y="1273342"/>
          <a:ext cx="4609091" cy="29238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Chart 23"/>
          <p:cNvGraphicFramePr/>
          <p:nvPr>
            <p:extLst>
              <p:ext uri="{D42A27DB-BD31-4B8C-83A1-F6EECF244321}">
                <p14:modId xmlns:p14="http://schemas.microsoft.com/office/powerpoint/2010/main" val="988424750"/>
              </p:ext>
            </p:extLst>
          </p:nvPr>
        </p:nvGraphicFramePr>
        <p:xfrm>
          <a:off x="6095999" y="1273342"/>
          <a:ext cx="5655734" cy="2923823"/>
        </p:xfrm>
        <a:graphic>
          <a:graphicData uri="http://schemas.openxmlformats.org/drawingml/2006/chart">
            <c:chart xmlns:c="http://schemas.openxmlformats.org/drawingml/2006/chart" xmlns:r="http://schemas.openxmlformats.org/officeDocument/2006/relationships" r:id="rId4"/>
          </a:graphicData>
        </a:graphic>
      </p:graphicFrame>
      <p:grpSp>
        <p:nvGrpSpPr>
          <p:cNvPr id="8" name="Group 7"/>
          <p:cNvGrpSpPr/>
          <p:nvPr/>
        </p:nvGrpSpPr>
        <p:grpSpPr>
          <a:xfrm>
            <a:off x="335361" y="16040"/>
            <a:ext cx="11521280" cy="628651"/>
            <a:chOff x="251521" y="12030"/>
            <a:chExt cx="8640960" cy="471488"/>
          </a:xfrm>
        </p:grpSpPr>
        <p:sp>
          <p:nvSpPr>
            <p:cNvPr id="9" name="Line 13"/>
            <p:cNvSpPr>
              <a:spLocks noChangeShapeType="1"/>
            </p:cNvSpPr>
            <p:nvPr/>
          </p:nvSpPr>
          <p:spPr bwMode="auto">
            <a:xfrm>
              <a:off x="998935" y="483518"/>
              <a:ext cx="7164586" cy="0"/>
            </a:xfrm>
            <a:prstGeom prst="line">
              <a:avLst/>
            </a:prstGeom>
            <a:noFill/>
            <a:ln w="6350" cap="flat">
              <a:solidFill>
                <a:schemeClr val="bg2">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10" name="Rectangle 12"/>
            <p:cNvSpPr>
              <a:spLocks/>
            </p:cNvSpPr>
            <p:nvPr/>
          </p:nvSpPr>
          <p:spPr bwMode="auto">
            <a:xfrm>
              <a:off x="251521" y="12030"/>
              <a:ext cx="864096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rPr>
                <a:t>Discussion</a:t>
              </a:r>
              <a:r>
                <a:rPr kumimoji="0" lang="en-US" sz="4533" b="0" i="0" u="none" strike="noStrike" kern="1200" cap="none" spc="0" normalizeH="0" noProof="0" dirty="0">
                  <a:ln>
                    <a:noFill/>
                  </a:ln>
                  <a:solidFill>
                    <a:srgbClr val="FFC000"/>
                  </a:solidFill>
                  <a:effectLst/>
                  <a:uLnTx/>
                  <a:uFillTx/>
                  <a:latin typeface="+mj-lt"/>
                  <a:ea typeface="Bebas Neue Book" charset="0"/>
                  <a:cs typeface="Helvetica" panose="020B0604020202020204" pitchFamily="34" charset="0"/>
                  <a:sym typeface="Bebas Neue" charset="0"/>
                </a:rPr>
                <a:t> </a:t>
              </a:r>
              <a:r>
                <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rPr>
                <a:t>About </a:t>
              </a:r>
              <a:r>
                <a:rPr lang="en-US" sz="4533" dirty="0">
                  <a:solidFill>
                    <a:srgbClr val="FFC000"/>
                  </a:solidFill>
                  <a:latin typeface="+mj-lt"/>
                  <a:ea typeface="Bebas Neue Book" charset="0"/>
                  <a:cs typeface="Helvetica" panose="020B0604020202020204" pitchFamily="34" charset="0"/>
                  <a:sym typeface="Bebas Neue" charset="0"/>
                </a:rPr>
                <a:t>Experience</a:t>
              </a:r>
              <a:endPar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endParaRPr>
            </a:p>
          </p:txBody>
        </p:sp>
      </p:grpSp>
      <p:graphicFrame>
        <p:nvGraphicFramePr>
          <p:cNvPr id="12" name="Table 11">
            <a:extLst>
              <a:ext uri="{FF2B5EF4-FFF2-40B4-BE49-F238E27FC236}">
                <a16:creationId xmlns:a16="http://schemas.microsoft.com/office/drawing/2014/main" id="{1C7D4AD0-E59B-6340-92C8-B39968BB58DB}"/>
              </a:ext>
            </a:extLst>
          </p:cNvPr>
          <p:cNvGraphicFramePr>
            <a:graphicFrameLocks noGrp="1"/>
          </p:cNvGraphicFramePr>
          <p:nvPr>
            <p:extLst>
              <p:ext uri="{D42A27DB-BD31-4B8C-83A1-F6EECF244321}">
                <p14:modId xmlns:p14="http://schemas.microsoft.com/office/powerpoint/2010/main" val="3691143318"/>
              </p:ext>
            </p:extLst>
          </p:nvPr>
        </p:nvGraphicFramePr>
        <p:xfrm>
          <a:off x="165612" y="4686504"/>
          <a:ext cx="11860775" cy="2488372"/>
        </p:xfrm>
        <a:graphic>
          <a:graphicData uri="http://schemas.openxmlformats.org/drawingml/2006/table">
            <a:tbl>
              <a:tblPr firstRow="1" bandRow="1">
                <a:tableStyleId>{5C22544A-7EE6-4342-B048-85BDC9FD1C3A}</a:tableStyleId>
              </a:tblPr>
              <a:tblGrid>
                <a:gridCol w="5591721">
                  <a:extLst>
                    <a:ext uri="{9D8B030D-6E8A-4147-A177-3AD203B41FA5}">
                      <a16:colId xmlns:a16="http://schemas.microsoft.com/office/drawing/2014/main" val="2378802311"/>
                    </a:ext>
                  </a:extLst>
                </a:gridCol>
                <a:gridCol w="6269054">
                  <a:extLst>
                    <a:ext uri="{9D8B030D-6E8A-4147-A177-3AD203B41FA5}">
                      <a16:colId xmlns:a16="http://schemas.microsoft.com/office/drawing/2014/main" val="464669796"/>
                    </a:ext>
                  </a:extLst>
                </a:gridCol>
              </a:tblGrid>
              <a:tr h="234970">
                <a:tc>
                  <a:txBody>
                    <a:bodyPr/>
                    <a:lstStyle/>
                    <a:p>
                      <a:pPr marL="0" marR="0" lvl="0" indent="0" algn="ctr" defTabSz="825481"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Helvetica" panose="020B0604020202020204" pitchFamily="34" charset="0"/>
                        </a:rPr>
                        <a:t>Highlights</a:t>
                      </a:r>
                    </a:p>
                  </a:txBody>
                  <a:tcPr marL="34290" marR="34290" marT="17145" marB="17145"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25481"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Helvetica" panose="020B0604020202020204" pitchFamily="34" charset="0"/>
                        </a:rPr>
                        <a:t>Verbatims</a:t>
                      </a:r>
                    </a:p>
                  </a:txBody>
                  <a:tcPr marL="34290" marR="34290" marT="17145" marB="17145"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606009"/>
                  </a:ext>
                </a:extLst>
              </a:tr>
              <a:tr h="2253402">
                <a:tc>
                  <a:txBody>
                    <a:bodyPr/>
                    <a:lstStyle/>
                    <a:p>
                      <a:pPr marL="285750" indent="-285750" algn="l">
                        <a:buFont typeface="Wingdings" panose="05000000000000000000" pitchFamily="2" charset="2"/>
                        <a:buChar char="§"/>
                      </a:pPr>
                      <a:r>
                        <a:rPr lang="en-US" sz="1200" dirty="0">
                          <a:latin typeface="+mn-lt"/>
                          <a:cs typeface="Helvetica" panose="020B0604020202020204" pitchFamily="34" charset="0"/>
                        </a:rPr>
                        <a:t>Most</a:t>
                      </a:r>
                      <a:r>
                        <a:rPr lang="en-US" sz="1200" baseline="0" dirty="0">
                          <a:latin typeface="+mn-lt"/>
                          <a:cs typeface="Helvetica" panose="020B0604020202020204" pitchFamily="34" charset="0"/>
                        </a:rPr>
                        <a:t> users </a:t>
                      </a:r>
                      <a:r>
                        <a:rPr lang="en-US" sz="1200" dirty="0">
                          <a:latin typeface="+mn-lt"/>
                          <a:cs typeface="Helvetica" panose="020B0604020202020204" pitchFamily="34" charset="0"/>
                        </a:rPr>
                        <a:t>concerned about </a:t>
                      </a:r>
                      <a:r>
                        <a:rPr lang="en-US" sz="1200" dirty="0">
                          <a:solidFill>
                            <a:srgbClr val="0078DC"/>
                          </a:solidFill>
                          <a:latin typeface="+mn-lt"/>
                          <a:cs typeface="Helvetica" panose="020B0604020202020204" pitchFamily="34" charset="0"/>
                        </a:rPr>
                        <a:t>Suitable of</a:t>
                      </a:r>
                      <a:r>
                        <a:rPr lang="en-US" sz="1200" baseline="0" dirty="0">
                          <a:solidFill>
                            <a:srgbClr val="0078DC"/>
                          </a:solidFill>
                          <a:latin typeface="+mn-lt"/>
                          <a:cs typeface="Helvetica" panose="020B0604020202020204" pitchFamily="34" charset="0"/>
                        </a:rPr>
                        <a:t> product, focus mainly on suitable, soft and easy-to-use products</a:t>
                      </a:r>
                      <a:r>
                        <a:rPr lang="en-US" sz="1200" baseline="0" dirty="0">
                          <a:latin typeface="+mn-lt"/>
                          <a:cs typeface="Helvetica" panose="020B0604020202020204" pitchFamily="34" charset="0"/>
                        </a:rPr>
                        <a:t>. </a:t>
                      </a:r>
                      <a:r>
                        <a:rPr lang="en-US" sz="1200" b="0" i="0" kern="1200" dirty="0">
                          <a:solidFill>
                            <a:schemeClr val="dk1"/>
                          </a:solidFill>
                          <a:effectLst/>
                          <a:latin typeface="+mn-lt"/>
                          <a:ea typeface="+mn-ea"/>
                          <a:cs typeface="Helvetica" panose="020B0604020202020204" pitchFamily="34" charset="0"/>
                        </a:rPr>
                        <a:t>Mostly, they discussed that the </a:t>
                      </a:r>
                      <a:r>
                        <a:rPr lang="en-US" sz="1200" b="0" i="0" kern="1200" dirty="0">
                          <a:solidFill>
                            <a:srgbClr val="0078DC"/>
                          </a:solidFill>
                          <a:effectLst/>
                          <a:latin typeface="+mn-lt"/>
                          <a:ea typeface="+mn-ea"/>
                          <a:cs typeface="Helvetica" panose="020B0604020202020204" pitchFamily="34" charset="0"/>
                        </a:rPr>
                        <a:t>baby accepted nipple</a:t>
                      </a:r>
                      <a:r>
                        <a:rPr lang="en-US" sz="1200" b="0" i="0" kern="1200" baseline="0" dirty="0">
                          <a:solidFill>
                            <a:schemeClr val="dk1"/>
                          </a:solidFill>
                          <a:effectLst/>
                          <a:latin typeface="+mn-lt"/>
                          <a:ea typeface="+mn-ea"/>
                          <a:cs typeface="Helvetica" panose="020B0604020202020204" pitchFamily="34" charset="0"/>
                        </a:rPr>
                        <a:t>.</a:t>
                      </a:r>
                      <a:endParaRPr lang="en-US" sz="1200" baseline="0" dirty="0">
                        <a:latin typeface="+mn-lt"/>
                        <a:cs typeface="Helvetica" panose="020B0604020202020204" pitchFamily="34" charset="0"/>
                      </a:endParaRPr>
                    </a:p>
                    <a:p>
                      <a:pPr marL="285750" indent="-285750" algn="l">
                        <a:buFont typeface="Wingdings" panose="05000000000000000000" pitchFamily="2" charset="2"/>
                        <a:buChar char="§"/>
                      </a:pPr>
                      <a:r>
                        <a:rPr lang="en-US" sz="1200" dirty="0">
                          <a:latin typeface="+mn-lt"/>
                          <a:cs typeface="Helvetica" panose="020B0604020202020204" pitchFamily="34" charset="0"/>
                        </a:rPr>
                        <a:t>The most negative discussions were</a:t>
                      </a:r>
                      <a:r>
                        <a:rPr lang="en-US" sz="1200" baseline="0" dirty="0">
                          <a:latin typeface="+mn-lt"/>
                          <a:cs typeface="Helvetica" panose="020B0604020202020204" pitchFamily="34" charset="0"/>
                        </a:rPr>
                        <a:t> that amount of </a:t>
                      </a:r>
                      <a:r>
                        <a:rPr lang="en-US" sz="1200" baseline="0" dirty="0">
                          <a:solidFill>
                            <a:srgbClr val="C00000"/>
                          </a:solidFill>
                          <a:latin typeface="+mn-lt"/>
                          <a:cs typeface="Helvetica" panose="020B0604020202020204" pitchFamily="34" charset="0"/>
                        </a:rPr>
                        <a:t>milk flowed too much or very little, the baby rejected  the nipple</a:t>
                      </a:r>
                    </a:p>
                  </a:txBody>
                  <a:tcPr marL="34290" marR="34290" marT="17145" marB="17145">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a:buFont typeface="Wingdings" panose="05000000000000000000" pitchFamily="2" charset="2"/>
                        <a:buChar char="§"/>
                      </a:pPr>
                      <a:r>
                        <a:rPr lang="en-US" sz="1200" b="0" i="0" u="none" strike="noStrike" kern="1200" dirty="0">
                          <a:solidFill>
                            <a:schemeClr val="dk1"/>
                          </a:solidFill>
                          <a:effectLst/>
                          <a:latin typeface="+mn-lt"/>
                          <a:ea typeface="+mn-ea"/>
                          <a:cs typeface="Helvetica" panose="020B0604020202020204" pitchFamily="34" charset="0"/>
                        </a:rPr>
                        <a:t>🍼</a:t>
                      </a:r>
                      <a:r>
                        <a:rPr lang="en-US" sz="1200" b="0" i="0" kern="1200" dirty="0">
                          <a:solidFill>
                            <a:schemeClr val="dk1"/>
                          </a:solidFill>
                          <a:effectLst/>
                          <a:latin typeface="+mn-lt"/>
                          <a:ea typeface="+mn-ea"/>
                          <a:cs typeface="Helvetica" panose="020B0604020202020204" pitchFamily="34" charset="0"/>
                        </a:rPr>
                        <a:t> </a:t>
                      </a:r>
                      <a:r>
                        <a:rPr lang="vi-VN" sz="1200" b="0" i="0" kern="1200" dirty="0">
                          <a:solidFill>
                            <a:schemeClr val="dk1"/>
                          </a:solidFill>
                          <a:effectLst/>
                          <a:latin typeface="+mn-lt"/>
                          <a:ea typeface="+mn-ea"/>
                          <a:cs typeface="Helvetica" panose="020B0604020202020204" pitchFamily="34" charset="0"/>
                        </a:rPr>
                        <a:t>REVIEW BÌNH PIGEON </a:t>
                      </a:r>
                      <a:r>
                        <a:rPr lang="en-US" sz="1200" b="0" i="0" u="none" strike="noStrike" kern="1200" dirty="0">
                          <a:solidFill>
                            <a:schemeClr val="dk1"/>
                          </a:solidFill>
                          <a:effectLst/>
                          <a:latin typeface="+mn-lt"/>
                          <a:ea typeface="+mn-ea"/>
                          <a:cs typeface="Helvetica" panose="020B0604020202020204" pitchFamily="34" charset="0"/>
                        </a:rPr>
                        <a:t>🍼</a:t>
                      </a:r>
                      <a:br>
                        <a:rPr lang="en-US" sz="1200" dirty="0">
                          <a:latin typeface="+mn-lt"/>
                          <a:cs typeface="Helvetica" panose="020B0604020202020204" pitchFamily="34" charset="0"/>
                        </a:rPr>
                      </a:br>
                      <a:r>
                        <a:rPr lang="vi-VN" sz="1200" b="0" i="0" kern="1200" dirty="0">
                          <a:solidFill>
                            <a:schemeClr val="dk1"/>
                          </a:solidFill>
                          <a:effectLst/>
                          <a:latin typeface="+mn-lt"/>
                          <a:ea typeface="+mn-ea"/>
                          <a:cs typeface="Helvetica" panose="020B0604020202020204" pitchFamily="34" charset="0"/>
                        </a:rPr>
                        <a:t>Hi các mom, đáng lý ra mình tính review các bình khác nửa vì mình cũng thử cho bé dùng qua khá nhiều bình nhưng vì bé mình ko thik các dòng bình khác nên mình nghĩ sẽ ko chủ quan nếu mình review các bình khác nửa.</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Thành</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ra</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bài</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này</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mình</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chỉ</a:t>
                      </a:r>
                      <a:r>
                        <a:rPr lang="en-US" sz="1200" b="0" i="0" kern="1200" dirty="0">
                          <a:solidFill>
                            <a:schemeClr val="dk1"/>
                          </a:solidFill>
                          <a:effectLst/>
                          <a:latin typeface="+mn-lt"/>
                          <a:ea typeface="+mn-ea"/>
                          <a:cs typeface="Helvetica" panose="020B0604020202020204" pitchFamily="34" charset="0"/>
                        </a:rPr>
                        <a:t> review </a:t>
                      </a:r>
                      <a:r>
                        <a:rPr lang="en-US" sz="1200" b="0" i="0" kern="1200" dirty="0" err="1">
                          <a:solidFill>
                            <a:schemeClr val="dk1"/>
                          </a:solidFill>
                          <a:effectLst/>
                          <a:latin typeface="+mn-lt"/>
                          <a:ea typeface="+mn-ea"/>
                          <a:cs typeface="Helvetica" panose="020B0604020202020204" pitchFamily="34" charset="0"/>
                        </a:rPr>
                        <a:t>về</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dòng</a:t>
                      </a:r>
                      <a:r>
                        <a:rPr lang="en-US" sz="1200" b="0" i="0" kern="1200" dirty="0">
                          <a:solidFill>
                            <a:schemeClr val="dk1"/>
                          </a:solidFill>
                          <a:effectLst/>
                          <a:latin typeface="+mn-lt"/>
                          <a:ea typeface="+mn-ea"/>
                          <a:cs typeface="Helvetica" panose="020B0604020202020204" pitchFamily="34" charset="0"/>
                        </a:rPr>
                        <a:t> Pigeon </a:t>
                      </a:r>
                      <a:r>
                        <a:rPr lang="en-US" sz="1200" b="0" i="0" kern="1200" dirty="0" err="1">
                          <a:solidFill>
                            <a:schemeClr val="dk1"/>
                          </a:solidFill>
                          <a:effectLst/>
                          <a:latin typeface="+mn-lt"/>
                          <a:ea typeface="+mn-ea"/>
                          <a:cs typeface="Helvetica" panose="020B0604020202020204" pitchFamily="34" charset="0"/>
                        </a:rPr>
                        <a:t>và</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câu</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chuyện</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của</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mình</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vẫn</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luôn</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trung</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thành</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với</a:t>
                      </a:r>
                      <a:r>
                        <a:rPr lang="en-US" sz="1200" b="0" i="0" kern="1200" dirty="0">
                          <a:solidFill>
                            <a:schemeClr val="dk1"/>
                          </a:solidFill>
                          <a:effectLst/>
                          <a:latin typeface="+mn-lt"/>
                          <a:ea typeface="+mn-ea"/>
                          <a:cs typeface="Helvetica" panose="020B0604020202020204" pitchFamily="34" charset="0"/>
                        </a:rPr>
                        <a:t> pigeon </a:t>
                      </a:r>
                      <a:r>
                        <a:rPr lang="en-US" sz="1200" b="0" i="0" kern="1200" dirty="0" err="1">
                          <a:solidFill>
                            <a:schemeClr val="dk1"/>
                          </a:solidFill>
                          <a:effectLst/>
                          <a:latin typeface="+mn-lt"/>
                          <a:ea typeface="+mn-ea"/>
                          <a:cs typeface="Helvetica" panose="020B0604020202020204" pitchFamily="34" charset="0"/>
                        </a:rPr>
                        <a:t>mặc</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dù</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đã</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đổi</a:t>
                      </a:r>
                      <a:r>
                        <a:rPr lang="en-US" sz="1200" b="0" i="0" kern="1200" dirty="0">
                          <a:solidFill>
                            <a:schemeClr val="dk1"/>
                          </a:solidFill>
                          <a:effectLst/>
                          <a:latin typeface="+mn-lt"/>
                          <a:ea typeface="+mn-ea"/>
                          <a:cs typeface="Helvetica" panose="020B0604020202020204" pitchFamily="34" charset="0"/>
                        </a:rPr>
                        <a:t> qua </a:t>
                      </a:r>
                      <a:r>
                        <a:rPr lang="en-US" sz="1200" b="0" i="0" kern="1200" dirty="0" err="1">
                          <a:solidFill>
                            <a:schemeClr val="dk1"/>
                          </a:solidFill>
                          <a:effectLst/>
                          <a:latin typeface="+mn-lt"/>
                          <a:ea typeface="+mn-ea"/>
                          <a:cs typeface="Helvetica" panose="020B0604020202020204" pitchFamily="34" charset="0"/>
                        </a:rPr>
                        <a:t>rất</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nhiều</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loại</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bình</a:t>
                      </a:r>
                      <a:r>
                        <a:rPr lang="en-US" sz="1200" b="0" i="0" kern="1200" dirty="0">
                          <a:solidFill>
                            <a:schemeClr val="dk1"/>
                          </a:solidFill>
                          <a:effectLst/>
                          <a:latin typeface="+mn-lt"/>
                          <a:ea typeface="+mn-ea"/>
                          <a:cs typeface="Helvetica" panose="020B0604020202020204" pitchFamily="34" charset="0"/>
                        </a:rPr>
                        <a:t>. – </a:t>
                      </a:r>
                      <a:r>
                        <a:rPr lang="en-US" sz="1200" b="0" i="0" kern="1200" dirty="0">
                          <a:solidFill>
                            <a:schemeClr val="dk1"/>
                          </a:solidFill>
                          <a:effectLst/>
                          <a:latin typeface="+mn-lt"/>
                          <a:ea typeface="+mn-ea"/>
                          <a:cs typeface="Helvetica" panose="020B0604020202020204" pitchFamily="34" charset="0"/>
                          <a:hlinkClick r:id="rId5"/>
                        </a:rPr>
                        <a:t>Link</a:t>
                      </a:r>
                      <a:endParaRPr lang="en-US" sz="1200" b="0" i="0" kern="1200" dirty="0">
                        <a:solidFill>
                          <a:schemeClr val="dk1"/>
                        </a:solidFill>
                        <a:effectLst/>
                        <a:latin typeface="+mn-lt"/>
                        <a:ea typeface="+mn-ea"/>
                        <a:cs typeface="Helvetica" panose="020B0604020202020204" pitchFamily="34" charset="0"/>
                      </a:endParaRPr>
                    </a:p>
                    <a:p>
                      <a:pPr marL="171450" marR="0" indent="-171450" algn="just" defTabSz="228594"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i="0" kern="1200" dirty="0">
                          <a:solidFill>
                            <a:srgbClr val="0078DC"/>
                          </a:solidFill>
                          <a:effectLst/>
                          <a:latin typeface="+mn-lt"/>
                          <a:ea typeface="+mn-ea"/>
                          <a:cs typeface="Helvetica" panose="020B0604020202020204" pitchFamily="34" charset="0"/>
                        </a:rPr>
                        <a:t>Positive</a:t>
                      </a:r>
                      <a:r>
                        <a:rPr lang="en-US" sz="1200" b="0" i="0" kern="1200" dirty="0">
                          <a:solidFill>
                            <a:schemeClr val="dk1"/>
                          </a:solidFill>
                          <a:effectLst/>
                          <a:latin typeface="+mn-lt"/>
                          <a:ea typeface="+mn-ea"/>
                          <a:cs typeface="Helvetica" panose="020B0604020202020204" pitchFamily="34" charset="0"/>
                        </a:rPr>
                        <a:t>:</a:t>
                      </a:r>
                      <a:r>
                        <a:rPr lang="en-US" sz="1200" b="0" i="0" kern="1200" baseline="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Bình</a:t>
                      </a:r>
                      <a:r>
                        <a:rPr lang="en-US" sz="1200" b="0" i="0" kern="1200" dirty="0">
                          <a:solidFill>
                            <a:schemeClr val="dk1"/>
                          </a:solidFill>
                          <a:effectLst/>
                          <a:latin typeface="+mn-lt"/>
                          <a:ea typeface="+mn-ea"/>
                          <a:cs typeface="Helvetica" panose="020B0604020202020204" pitchFamily="34" charset="0"/>
                        </a:rPr>
                        <a:t> Pigeon </a:t>
                      </a:r>
                      <a:r>
                        <a:rPr lang="en-US" sz="1200" b="0" i="0" kern="1200" dirty="0" err="1">
                          <a:solidFill>
                            <a:schemeClr val="dk1"/>
                          </a:solidFill>
                          <a:effectLst/>
                          <a:latin typeface="+mn-lt"/>
                          <a:ea typeface="+mn-ea"/>
                          <a:cs typeface="Helvetica" panose="020B0604020202020204" pitchFamily="34" charset="0"/>
                        </a:rPr>
                        <a:t>em</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thấy</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dễ</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dùng</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nhất</a:t>
                      </a:r>
                      <a:r>
                        <a:rPr lang="en-US" sz="1200" b="0" i="0" kern="1200" dirty="0">
                          <a:solidFill>
                            <a:schemeClr val="dk1"/>
                          </a:solidFill>
                          <a:effectLst/>
                          <a:latin typeface="+mn-lt"/>
                          <a:ea typeface="+mn-ea"/>
                          <a:cs typeface="Helvetica" panose="020B0604020202020204" pitchFamily="34" charset="0"/>
                        </a:rPr>
                        <a:t> ý, con </a:t>
                      </a:r>
                      <a:r>
                        <a:rPr lang="en-US" sz="1200" b="0" i="0" kern="1200" dirty="0" err="1">
                          <a:solidFill>
                            <a:schemeClr val="dk1"/>
                          </a:solidFill>
                          <a:effectLst/>
                          <a:latin typeface="+mn-lt"/>
                          <a:ea typeface="+mn-ea"/>
                          <a:cs typeface="Helvetica" panose="020B0604020202020204" pitchFamily="34" charset="0"/>
                        </a:rPr>
                        <a:t>em</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nó</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lại</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chịu</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hợp</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tác</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nữa</a:t>
                      </a:r>
                      <a:r>
                        <a:rPr lang="en-US" sz="1200" b="0" i="0" kern="1200" dirty="0">
                          <a:solidFill>
                            <a:schemeClr val="dk1"/>
                          </a:solidFill>
                          <a:effectLst/>
                          <a:latin typeface="+mn-lt"/>
                          <a:ea typeface="+mn-ea"/>
                          <a:cs typeface="Helvetica" panose="020B0604020202020204" pitchFamily="34" charset="0"/>
                        </a:rPr>
                        <a:t>” –</a:t>
                      </a:r>
                      <a:r>
                        <a:rPr lang="en-US" sz="1200" b="0" i="0" kern="1200" dirty="0">
                          <a:solidFill>
                            <a:schemeClr val="dk1"/>
                          </a:solidFill>
                          <a:effectLst/>
                          <a:latin typeface="+mn-lt"/>
                          <a:ea typeface="+mn-ea"/>
                          <a:cs typeface="Helvetica" panose="020B0604020202020204" pitchFamily="34" charset="0"/>
                          <a:hlinkClick r:id="rId6"/>
                        </a:rPr>
                        <a:t>Link</a:t>
                      </a:r>
                      <a:r>
                        <a:rPr lang="en-US" sz="1200" b="0" i="0" kern="1200" dirty="0">
                          <a:solidFill>
                            <a:schemeClr val="dk1"/>
                          </a:solidFill>
                          <a:effectLst/>
                          <a:latin typeface="+mn-lt"/>
                          <a:ea typeface="+mn-ea"/>
                          <a:cs typeface="Helvetica" panose="020B0604020202020204" pitchFamily="34" charset="0"/>
                        </a:rPr>
                        <a:t> </a:t>
                      </a:r>
                    </a:p>
                    <a:p>
                      <a:pPr marL="171450" marR="0" indent="-171450" algn="just" defTabSz="228594"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i="0" kern="1200" dirty="0">
                          <a:solidFill>
                            <a:srgbClr val="C00000"/>
                          </a:solidFill>
                          <a:effectLst/>
                          <a:latin typeface="+mn-lt"/>
                          <a:ea typeface="+mn-ea"/>
                          <a:cs typeface="Helvetica" panose="020B0604020202020204" pitchFamily="34" charset="0"/>
                        </a:rPr>
                        <a:t>Negative</a:t>
                      </a:r>
                      <a:r>
                        <a:rPr lang="en-US" sz="1200" b="0" i="0" kern="1200" dirty="0">
                          <a:solidFill>
                            <a:schemeClr val="dk1"/>
                          </a:solidFill>
                          <a:effectLst/>
                          <a:latin typeface="+mn-lt"/>
                          <a:ea typeface="+mn-ea"/>
                          <a:cs typeface="Helvetica" panose="020B0604020202020204" pitchFamily="34" charset="0"/>
                        </a:rPr>
                        <a:t>: “</a:t>
                      </a:r>
                      <a:r>
                        <a:rPr lang="vi-VN" sz="1200" dirty="0">
                          <a:effectLst/>
                          <a:latin typeface="+mn-lt"/>
                          <a:cs typeface="Helvetica" panose="020B0604020202020204" pitchFamily="34" charset="0"/>
                        </a:rPr>
                        <a:t>bình Pigeon còn mới nè... mới mua nhưng bé ko chịu hợp tác</a:t>
                      </a:r>
                      <a:r>
                        <a:rPr lang="en-US" sz="1200" dirty="0">
                          <a:effectLst/>
                          <a:latin typeface="+mn-lt"/>
                          <a:cs typeface="Helvetica" panose="020B0604020202020204" pitchFamily="34" charset="0"/>
                        </a:rPr>
                        <a:t>” –</a:t>
                      </a:r>
                      <a:r>
                        <a:rPr lang="en-US" sz="1200" baseline="0" dirty="0">
                          <a:effectLst/>
                          <a:latin typeface="+mn-lt"/>
                          <a:cs typeface="Helvetica" panose="020B0604020202020204" pitchFamily="34" charset="0"/>
                        </a:rPr>
                        <a:t> </a:t>
                      </a:r>
                      <a:r>
                        <a:rPr lang="en-US" sz="1200" baseline="0" dirty="0">
                          <a:effectLst/>
                          <a:latin typeface="+mn-lt"/>
                          <a:cs typeface="Helvetica" panose="020B0604020202020204" pitchFamily="34" charset="0"/>
                          <a:hlinkClick r:id="rId7"/>
                        </a:rPr>
                        <a:t>Link</a:t>
                      </a:r>
                      <a:endParaRPr lang="en-US" sz="1200" b="0" i="0" kern="1200" dirty="0">
                        <a:solidFill>
                          <a:schemeClr val="dk1"/>
                        </a:solidFill>
                        <a:effectLst/>
                        <a:latin typeface="+mn-lt"/>
                        <a:ea typeface="+mn-ea"/>
                        <a:cs typeface="Helvetica" panose="020B0604020202020204" pitchFamily="34" charset="0"/>
                        <a:hlinkClick r:id="rId8"/>
                      </a:endParaRPr>
                    </a:p>
                  </a:txBody>
                  <a:tcPr marL="34290" marR="34290" marT="17145" marB="17145">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1162205"/>
                  </a:ext>
                </a:extLst>
              </a:tr>
            </a:tbl>
          </a:graphicData>
        </a:graphic>
      </p:graphicFrame>
    </p:spTree>
    <p:extLst>
      <p:ext uri="{BB962C8B-B14F-4D97-AF65-F5344CB8AC3E}">
        <p14:creationId xmlns:p14="http://schemas.microsoft.com/office/powerpoint/2010/main" val="121825870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18</a:t>
            </a:fld>
            <a:endParaRPr lang="en-US" dirty="0">
              <a:solidFill>
                <a:srgbClr val="051423">
                  <a:alpha val="30000"/>
                </a:srgbClr>
              </a:solidFill>
              <a:sym typeface="Gill Sans"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75911864"/>
              </p:ext>
            </p:extLst>
          </p:nvPr>
        </p:nvGraphicFramePr>
        <p:xfrm>
          <a:off x="6695031" y="2457939"/>
          <a:ext cx="3817853" cy="2586892"/>
        </p:xfrm>
        <a:graphic>
          <a:graphicData uri="http://schemas.openxmlformats.org/drawingml/2006/table">
            <a:tbl>
              <a:tblPr firstRow="1" bandRow="1">
                <a:tableStyleId>{5C22544A-7EE6-4342-B048-85BDC9FD1C3A}</a:tableStyleId>
              </a:tblPr>
              <a:tblGrid>
                <a:gridCol w="1746777">
                  <a:extLst>
                    <a:ext uri="{9D8B030D-6E8A-4147-A177-3AD203B41FA5}">
                      <a16:colId xmlns:a16="http://schemas.microsoft.com/office/drawing/2014/main" val="3185012114"/>
                    </a:ext>
                  </a:extLst>
                </a:gridCol>
                <a:gridCol w="2071076">
                  <a:extLst>
                    <a:ext uri="{9D8B030D-6E8A-4147-A177-3AD203B41FA5}">
                      <a16:colId xmlns:a16="http://schemas.microsoft.com/office/drawing/2014/main" val="2682265921"/>
                    </a:ext>
                  </a:extLst>
                </a:gridCol>
              </a:tblGrid>
              <a:tr h="364150">
                <a:tc>
                  <a:txBody>
                    <a:bodyPr/>
                    <a:lstStyle/>
                    <a:p>
                      <a:pPr algn="ctr"/>
                      <a:r>
                        <a:rPr lang="en-US" sz="1200" b="1" kern="1200" dirty="0">
                          <a:solidFill>
                            <a:schemeClr val="bg1"/>
                          </a:solidFill>
                          <a:latin typeface="+mn-lt"/>
                          <a:ea typeface="Verdana" panose="020B0604030504040204" pitchFamily="34" charset="0"/>
                          <a:cs typeface="Helvetica" panose="020B0604020202020204" pitchFamily="34" charset="0"/>
                        </a:rPr>
                        <a:t>Location</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CC66"/>
                    </a:solidFill>
                  </a:tcPr>
                </a:tc>
                <a:tc>
                  <a:txBody>
                    <a:bodyPr/>
                    <a:lstStyle/>
                    <a:p>
                      <a:pPr algn="ctr"/>
                      <a:r>
                        <a:rPr lang="en-US" sz="1200" b="1" kern="1200" dirty="0">
                          <a:solidFill>
                            <a:schemeClr val="bg1"/>
                          </a:solidFill>
                          <a:latin typeface="+mn-lt"/>
                          <a:ea typeface="Verdana" panose="020B0604030504040204" pitchFamily="34" charset="0"/>
                          <a:cs typeface="Helvetica" panose="020B0604020202020204" pitchFamily="34" charset="0"/>
                        </a:rPr>
                        <a:t>Ratio</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CC66"/>
                    </a:solidFill>
                  </a:tcPr>
                </a:tc>
                <a:extLst>
                  <a:ext uri="{0D108BD9-81ED-4DB2-BD59-A6C34878D82A}">
                    <a16:rowId xmlns:a16="http://schemas.microsoft.com/office/drawing/2014/main" val="612338027"/>
                  </a:ext>
                </a:extLst>
              </a:tr>
              <a:tr h="365924">
                <a:tc>
                  <a:txBody>
                    <a:bodyPr/>
                    <a:lstStyle/>
                    <a:p>
                      <a:pPr algn="ctr" rtl="0" fontAlgn="b"/>
                      <a:r>
                        <a:rPr lang="en-US" sz="1200" b="1" dirty="0" err="1">
                          <a:solidFill>
                            <a:srgbClr val="051423"/>
                          </a:solidFill>
                          <a:effectLst/>
                          <a:latin typeface="+mn-lt"/>
                        </a:rPr>
                        <a:t>Hà</a:t>
                      </a:r>
                      <a:r>
                        <a:rPr lang="en-US" sz="1200" b="1" dirty="0">
                          <a:solidFill>
                            <a:srgbClr val="051423"/>
                          </a:solidFill>
                          <a:effectLst/>
                          <a:latin typeface="+mn-lt"/>
                        </a:rPr>
                        <a:t> </a:t>
                      </a:r>
                      <a:r>
                        <a:rPr lang="en-US" sz="1200" b="1" dirty="0" err="1">
                          <a:solidFill>
                            <a:srgbClr val="051423"/>
                          </a:solidFill>
                          <a:effectLst/>
                          <a:latin typeface="+mn-lt"/>
                        </a:rPr>
                        <a:t>Nội</a:t>
                      </a:r>
                      <a:endParaRPr lang="en-US" sz="1200" b="1" dirty="0">
                        <a:solidFill>
                          <a:srgbClr val="051423"/>
                        </a:solidFill>
                        <a:effectLst/>
                        <a:latin typeface="+mn-lt"/>
                      </a:endParaRPr>
                    </a:p>
                  </a:txBody>
                  <a:tcPr marL="28575" marR="28575" marT="19050" marB="1905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rtl="0" fontAlgn="b"/>
                      <a:r>
                        <a:rPr lang="en-US" sz="1200" b="1" dirty="0">
                          <a:solidFill>
                            <a:srgbClr val="051423"/>
                          </a:solidFill>
                          <a:effectLst/>
                          <a:latin typeface="+mn-lt"/>
                        </a:rPr>
                        <a:t>21.30%</a:t>
                      </a:r>
                    </a:p>
                  </a:txBody>
                  <a:tcPr marL="28575" marR="28575" marT="19050" marB="1905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687668978"/>
                  </a:ext>
                </a:extLst>
              </a:tr>
              <a:tr h="365924">
                <a:tc>
                  <a:txBody>
                    <a:bodyPr/>
                    <a:lstStyle/>
                    <a:p>
                      <a:pPr algn="ctr" rtl="0" fontAlgn="b"/>
                      <a:r>
                        <a:rPr lang="en-US" sz="1200" b="1" dirty="0" err="1">
                          <a:solidFill>
                            <a:srgbClr val="051423"/>
                          </a:solidFill>
                          <a:effectLst/>
                          <a:latin typeface="+mn-lt"/>
                        </a:rPr>
                        <a:t>Hồ</a:t>
                      </a:r>
                      <a:r>
                        <a:rPr lang="en-US" sz="1200" b="1" dirty="0">
                          <a:solidFill>
                            <a:srgbClr val="051423"/>
                          </a:solidFill>
                          <a:effectLst/>
                          <a:latin typeface="+mn-lt"/>
                        </a:rPr>
                        <a:t> </a:t>
                      </a:r>
                      <a:r>
                        <a:rPr lang="en-US" sz="1200" b="1" dirty="0" err="1">
                          <a:solidFill>
                            <a:srgbClr val="051423"/>
                          </a:solidFill>
                          <a:effectLst/>
                          <a:latin typeface="+mn-lt"/>
                        </a:rPr>
                        <a:t>Chí</a:t>
                      </a:r>
                      <a:r>
                        <a:rPr lang="en-US" sz="1200" b="1" dirty="0">
                          <a:solidFill>
                            <a:srgbClr val="051423"/>
                          </a:solidFill>
                          <a:effectLst/>
                          <a:latin typeface="+mn-lt"/>
                        </a:rPr>
                        <a:t> Minh</a:t>
                      </a:r>
                    </a:p>
                  </a:txBody>
                  <a:tcPr marL="28575" marR="28575" marT="19050" marB="1905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rtl="0" fontAlgn="b"/>
                      <a:r>
                        <a:rPr lang="en-US" sz="1200" b="1">
                          <a:solidFill>
                            <a:srgbClr val="051423"/>
                          </a:solidFill>
                          <a:effectLst/>
                          <a:latin typeface="+mn-lt"/>
                        </a:rPr>
                        <a:t>8.90%</a:t>
                      </a:r>
                    </a:p>
                  </a:txBody>
                  <a:tcPr marL="28575" marR="28575" marT="19050" marB="1905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221624080"/>
                  </a:ext>
                </a:extLst>
              </a:tr>
              <a:tr h="393122">
                <a:tc>
                  <a:txBody>
                    <a:bodyPr/>
                    <a:lstStyle/>
                    <a:p>
                      <a:pPr algn="ctr" rtl="0" fontAlgn="b"/>
                      <a:r>
                        <a:rPr lang="en-US" sz="1200" b="1" dirty="0" err="1">
                          <a:solidFill>
                            <a:srgbClr val="051423"/>
                          </a:solidFill>
                          <a:effectLst/>
                          <a:latin typeface="+mn-lt"/>
                        </a:rPr>
                        <a:t>Nghệ</a:t>
                      </a:r>
                      <a:r>
                        <a:rPr lang="en-US" sz="1200" b="1" dirty="0">
                          <a:solidFill>
                            <a:srgbClr val="051423"/>
                          </a:solidFill>
                          <a:effectLst/>
                          <a:latin typeface="+mn-lt"/>
                        </a:rPr>
                        <a:t> An</a:t>
                      </a:r>
                    </a:p>
                  </a:txBody>
                  <a:tcPr marL="28575" marR="28575" marT="19050" marB="1905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rtl="0" fontAlgn="b"/>
                      <a:r>
                        <a:rPr lang="en-US" sz="1200" b="1" dirty="0">
                          <a:solidFill>
                            <a:srgbClr val="051423"/>
                          </a:solidFill>
                          <a:effectLst/>
                          <a:latin typeface="+mn-lt"/>
                        </a:rPr>
                        <a:t>2.60%</a:t>
                      </a:r>
                    </a:p>
                  </a:txBody>
                  <a:tcPr marL="28575" marR="28575" marT="19050" marB="1905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319102269"/>
                  </a:ext>
                </a:extLst>
              </a:tr>
              <a:tr h="365924">
                <a:tc>
                  <a:txBody>
                    <a:bodyPr/>
                    <a:lstStyle/>
                    <a:p>
                      <a:pPr algn="ctr" rtl="0" fontAlgn="b"/>
                      <a:r>
                        <a:rPr lang="en-US" sz="1200" b="1">
                          <a:solidFill>
                            <a:srgbClr val="051423"/>
                          </a:solidFill>
                          <a:effectLst/>
                          <a:latin typeface="+mn-lt"/>
                        </a:rPr>
                        <a:t>Đà Nẵng</a:t>
                      </a:r>
                    </a:p>
                  </a:txBody>
                  <a:tcPr marL="28575" marR="28575" marT="19050" marB="1905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rtl="0" fontAlgn="b"/>
                      <a:r>
                        <a:rPr lang="en-US" sz="1200" b="1" dirty="0">
                          <a:solidFill>
                            <a:srgbClr val="051423"/>
                          </a:solidFill>
                          <a:effectLst/>
                          <a:latin typeface="+mn-lt"/>
                        </a:rPr>
                        <a:t>2.60%</a:t>
                      </a:r>
                    </a:p>
                  </a:txBody>
                  <a:tcPr marL="28575" marR="28575" marT="19050" marB="1905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380487966"/>
                  </a:ext>
                </a:extLst>
              </a:tr>
              <a:tr h="365924">
                <a:tc>
                  <a:txBody>
                    <a:bodyPr/>
                    <a:lstStyle/>
                    <a:p>
                      <a:pPr algn="ctr" rtl="0" fontAlgn="b"/>
                      <a:r>
                        <a:rPr lang="en-US" sz="1200" b="1">
                          <a:solidFill>
                            <a:srgbClr val="051423"/>
                          </a:solidFill>
                          <a:effectLst/>
                          <a:latin typeface="+mn-lt"/>
                        </a:rPr>
                        <a:t>Đồng Nai</a:t>
                      </a:r>
                    </a:p>
                  </a:txBody>
                  <a:tcPr marL="28575" marR="28575" marT="19050" marB="1905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rtl="0" fontAlgn="b"/>
                      <a:r>
                        <a:rPr lang="en-US" sz="1200" b="1" dirty="0">
                          <a:solidFill>
                            <a:srgbClr val="051423"/>
                          </a:solidFill>
                          <a:effectLst/>
                          <a:latin typeface="+mn-lt"/>
                        </a:rPr>
                        <a:t>1.30%</a:t>
                      </a:r>
                    </a:p>
                  </a:txBody>
                  <a:tcPr marL="28575" marR="28575" marT="19050" marB="1905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138090717"/>
                  </a:ext>
                </a:extLst>
              </a:tr>
              <a:tr h="365924">
                <a:tc>
                  <a:txBody>
                    <a:bodyPr/>
                    <a:lstStyle/>
                    <a:p>
                      <a:pPr algn="ctr" rtl="0" fontAlgn="ctr"/>
                      <a:r>
                        <a:rPr lang="en-US" sz="1200" b="1" kern="1200" dirty="0">
                          <a:solidFill>
                            <a:schemeClr val="tx1"/>
                          </a:solidFill>
                          <a:latin typeface="+mn-lt"/>
                          <a:ea typeface="Verdana" panose="020B0604030504040204" pitchFamily="34" charset="0"/>
                          <a:cs typeface="Helvetica" panose="020B0604020202020204" pitchFamily="34" charset="0"/>
                        </a:rPr>
                        <a:t>Others</a:t>
                      </a:r>
                    </a:p>
                  </a:txBody>
                  <a:tcPr marL="28575" marR="28575" marT="19050" marB="1905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rtl="0" fontAlgn="ctr"/>
                      <a:r>
                        <a:rPr lang="en-US" sz="1200" b="1" i="0" kern="1200" dirty="0">
                          <a:solidFill>
                            <a:schemeClr val="dk1"/>
                          </a:solidFill>
                          <a:effectLst/>
                          <a:latin typeface="+mn-lt"/>
                          <a:ea typeface="Verdana" panose="020B0604030504040204" pitchFamily="34" charset="0"/>
                          <a:cs typeface="Helvetica" panose="020B0604020202020204" pitchFamily="34" charset="0"/>
                        </a:rPr>
                        <a:t>63.3</a:t>
                      </a:r>
                      <a:r>
                        <a:rPr lang="en-US" sz="1200" b="1" kern="1200" dirty="0">
                          <a:solidFill>
                            <a:schemeClr val="tx1"/>
                          </a:solidFill>
                          <a:latin typeface="+mn-lt"/>
                          <a:ea typeface="Verdana" panose="020B0604030504040204" pitchFamily="34" charset="0"/>
                          <a:cs typeface="Helvetica" panose="020B0604020202020204" pitchFamily="34" charset="0"/>
                        </a:rPr>
                        <a:t>%</a:t>
                      </a:r>
                    </a:p>
                  </a:txBody>
                  <a:tcPr marL="28575" marR="28575" marT="19050" marB="1905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513228142"/>
                  </a:ext>
                </a:extLst>
              </a:tr>
            </a:tbl>
          </a:graphicData>
        </a:graphic>
      </p:graphicFrame>
      <p:graphicFrame>
        <p:nvGraphicFramePr>
          <p:cNvPr id="4" name="Chart 3"/>
          <p:cNvGraphicFramePr/>
          <p:nvPr>
            <p:extLst>
              <p:ext uri="{D42A27DB-BD31-4B8C-83A1-F6EECF244321}">
                <p14:modId xmlns:p14="http://schemas.microsoft.com/office/powerpoint/2010/main" val="803745285"/>
              </p:ext>
            </p:extLst>
          </p:nvPr>
        </p:nvGraphicFramePr>
        <p:xfrm>
          <a:off x="1729653" y="2299186"/>
          <a:ext cx="3921620" cy="1562847"/>
        </p:xfrm>
        <a:graphic>
          <a:graphicData uri="http://schemas.openxmlformats.org/drawingml/2006/chart">
            <c:chart xmlns:c="http://schemas.openxmlformats.org/drawingml/2006/chart" xmlns:r="http://schemas.openxmlformats.org/officeDocument/2006/relationships" r:id="rId3"/>
          </a:graphicData>
        </a:graphic>
      </p:graphicFrame>
      <p:grpSp>
        <p:nvGrpSpPr>
          <p:cNvPr id="5" name="Group 4"/>
          <p:cNvGrpSpPr/>
          <p:nvPr/>
        </p:nvGrpSpPr>
        <p:grpSpPr>
          <a:xfrm>
            <a:off x="1679116" y="4470593"/>
            <a:ext cx="1217849" cy="514351"/>
            <a:chOff x="838200" y="5419171"/>
            <a:chExt cx="1660254" cy="762001"/>
          </a:xfrm>
        </p:grpSpPr>
        <p:pic>
          <p:nvPicPr>
            <p:cNvPr id="6" name="Picture 5"/>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38200" y="5419171"/>
              <a:ext cx="762000" cy="762001"/>
            </a:xfrm>
            <a:prstGeom prst="rect">
              <a:avLst/>
            </a:prstGeom>
            <a:solidFill>
              <a:srgbClr val="FFCC66"/>
            </a:solidFill>
          </p:spPr>
        </p:pic>
        <p:sp>
          <p:nvSpPr>
            <p:cNvPr id="7" name="Flowchart: Alternate Process 6"/>
            <p:cNvSpPr/>
            <p:nvPr/>
          </p:nvSpPr>
          <p:spPr>
            <a:xfrm>
              <a:off x="1595203" y="5433316"/>
              <a:ext cx="903251" cy="747856"/>
            </a:xfrm>
            <a:prstGeom prst="flowChartAlternateProcess">
              <a:avLst/>
            </a:prstGeom>
            <a:solidFill>
              <a:srgbClr val="FFCC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mj-lt"/>
                  <a:cs typeface="Helvetica" panose="020B0604020202020204" pitchFamily="34" charset="0"/>
                </a:rPr>
                <a:t>6.4%</a:t>
              </a:r>
              <a:endParaRPr lang="en-US" sz="1200" b="1" dirty="0">
                <a:latin typeface="+mj-lt"/>
                <a:cs typeface="Helvetica" panose="020B0604020202020204" pitchFamily="34" charset="0"/>
              </a:endParaRPr>
            </a:p>
          </p:txBody>
        </p:sp>
      </p:grpSp>
      <p:grpSp>
        <p:nvGrpSpPr>
          <p:cNvPr id="8" name="Group 7"/>
          <p:cNvGrpSpPr/>
          <p:nvPr/>
        </p:nvGrpSpPr>
        <p:grpSpPr>
          <a:xfrm>
            <a:off x="3071681" y="4477809"/>
            <a:ext cx="1271129" cy="525162"/>
            <a:chOff x="2591063" y="5392617"/>
            <a:chExt cx="1533747" cy="760247"/>
          </a:xfrm>
        </p:grpSpPr>
        <p:pic>
          <p:nvPicPr>
            <p:cNvPr id="9" name="Picture 8"/>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2591063" y="5392617"/>
              <a:ext cx="676681" cy="747851"/>
            </a:xfrm>
            <a:prstGeom prst="rect">
              <a:avLst/>
            </a:prstGeom>
          </p:spPr>
        </p:pic>
        <p:sp>
          <p:nvSpPr>
            <p:cNvPr id="10" name="Flowchart: Alternate Process 9"/>
            <p:cNvSpPr/>
            <p:nvPr/>
          </p:nvSpPr>
          <p:spPr>
            <a:xfrm>
              <a:off x="3311982" y="5436233"/>
              <a:ext cx="812828" cy="716631"/>
            </a:xfrm>
            <a:prstGeom prst="flowChartAlternateProcess">
              <a:avLst/>
            </a:prstGeom>
            <a:solidFill>
              <a:srgbClr val="FF408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mj-lt"/>
                  <a:cs typeface="Helvetica" panose="020B0604020202020204" pitchFamily="34" charset="0"/>
                </a:rPr>
                <a:t>88.9%</a:t>
              </a:r>
              <a:endParaRPr lang="en-US" sz="1200" b="1" dirty="0">
                <a:latin typeface="+mj-lt"/>
                <a:cs typeface="Helvetica" panose="020B0604020202020204" pitchFamily="34" charset="0"/>
              </a:endParaRPr>
            </a:p>
          </p:txBody>
        </p:sp>
      </p:grpSp>
      <p:grpSp>
        <p:nvGrpSpPr>
          <p:cNvPr id="11" name="Group 10"/>
          <p:cNvGrpSpPr/>
          <p:nvPr/>
        </p:nvGrpSpPr>
        <p:grpSpPr>
          <a:xfrm>
            <a:off x="4494759" y="4476676"/>
            <a:ext cx="1364237" cy="504803"/>
            <a:chOff x="4072514" y="5405010"/>
            <a:chExt cx="1647698" cy="747856"/>
          </a:xfrm>
        </p:grpSpPr>
        <p:sp>
          <p:nvSpPr>
            <p:cNvPr id="12" name="Rectangle 11"/>
            <p:cNvSpPr/>
            <p:nvPr/>
          </p:nvSpPr>
          <p:spPr>
            <a:xfrm>
              <a:off x="4072514" y="5419155"/>
              <a:ext cx="899010" cy="733711"/>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mj-lt"/>
                  <a:cs typeface="Helvetica" panose="020B0604020202020204" pitchFamily="34" charset="0"/>
                </a:rPr>
                <a:t>Others</a:t>
              </a:r>
            </a:p>
          </p:txBody>
        </p:sp>
        <p:sp>
          <p:nvSpPr>
            <p:cNvPr id="13" name="Flowchart: Alternate Process 12"/>
            <p:cNvSpPr/>
            <p:nvPr/>
          </p:nvSpPr>
          <p:spPr>
            <a:xfrm>
              <a:off x="4868943" y="5405010"/>
              <a:ext cx="851269" cy="747856"/>
            </a:xfrm>
            <a:prstGeom prst="flowChartAlternateProcess">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mj-lt"/>
                  <a:cs typeface="Helvetica" panose="020B0604020202020204" pitchFamily="34" charset="0"/>
                </a:rPr>
                <a:t>4.7%</a:t>
              </a:r>
              <a:endParaRPr lang="en-US" sz="1200" b="1" dirty="0">
                <a:latin typeface="+mj-lt"/>
                <a:cs typeface="Helvetica" panose="020B0604020202020204" pitchFamily="34" charset="0"/>
              </a:endParaRPr>
            </a:p>
          </p:txBody>
        </p:sp>
      </p:grpSp>
      <p:sp>
        <p:nvSpPr>
          <p:cNvPr id="14" name="TextBox 13"/>
          <p:cNvSpPr txBox="1"/>
          <p:nvPr/>
        </p:nvSpPr>
        <p:spPr>
          <a:xfrm>
            <a:off x="1750181" y="3965452"/>
            <a:ext cx="718466" cy="276999"/>
          </a:xfrm>
          <a:prstGeom prst="rect">
            <a:avLst/>
          </a:prstGeom>
          <a:solidFill>
            <a:srgbClr val="FFCC66"/>
          </a:solidFill>
          <a:ln>
            <a:noFill/>
          </a:ln>
          <a:effectLst>
            <a:outerShdw blurRad="50800" dist="38100" dir="2700000" algn="tl" rotWithShape="0">
              <a:prstClr val="black">
                <a:alpha val="40000"/>
              </a:prstClr>
            </a:outerShdw>
          </a:effectLst>
        </p:spPr>
        <p:txBody>
          <a:bodyPr wrap="none" rtlCol="0">
            <a:spAutoFit/>
          </a:bodyPr>
          <a:lstStyle/>
          <a:p>
            <a:r>
              <a:rPr lang="en-US" sz="1200" b="1" dirty="0">
                <a:solidFill>
                  <a:schemeClr val="bg1"/>
                </a:solidFill>
                <a:latin typeface="+mj-lt"/>
                <a:ea typeface="Segoe UI" panose="020B0502040204020203" pitchFamily="34" charset="0"/>
                <a:cs typeface="Helvetica" panose="020B0604020202020204" pitchFamily="34" charset="0"/>
              </a:rPr>
              <a:t>GENDER</a:t>
            </a:r>
          </a:p>
        </p:txBody>
      </p:sp>
      <p:sp>
        <p:nvSpPr>
          <p:cNvPr id="15" name="TextBox 50"/>
          <p:cNvSpPr txBox="1"/>
          <p:nvPr/>
        </p:nvSpPr>
        <p:spPr>
          <a:xfrm>
            <a:off x="1729771" y="1844002"/>
            <a:ext cx="707733" cy="276999"/>
          </a:xfrm>
          <a:prstGeom prst="rect">
            <a:avLst/>
          </a:prstGeom>
          <a:solidFill>
            <a:srgbClr val="FFCC66"/>
          </a:solidFill>
          <a:ln>
            <a:noFill/>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200" b="1" dirty="0">
                <a:solidFill>
                  <a:schemeClr val="bg1"/>
                </a:solidFill>
                <a:latin typeface="+mj-lt"/>
                <a:ea typeface="Segoe UI" panose="020B0502040204020203" pitchFamily="34" charset="0"/>
                <a:cs typeface="Helvetica" panose="020B0604020202020204" pitchFamily="34" charset="0"/>
              </a:rPr>
              <a:t>AGE</a:t>
            </a:r>
          </a:p>
        </p:txBody>
      </p:sp>
      <p:sp>
        <p:nvSpPr>
          <p:cNvPr id="16" name="Rounded Rectangle 15"/>
          <p:cNvSpPr/>
          <p:nvPr/>
        </p:nvSpPr>
        <p:spPr>
          <a:xfrm>
            <a:off x="4772415" y="984065"/>
            <a:ext cx="2222353" cy="829105"/>
          </a:xfrm>
          <a:prstGeom prst="roundRect">
            <a:avLst/>
          </a:prstGeom>
          <a:solidFill>
            <a:srgbClr val="FFCC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mj-lt"/>
                <a:ea typeface="Segoe UI" panose="020B0502040204020203" pitchFamily="34" charset="0"/>
                <a:cs typeface="Helvetica" panose="020B0604020202020204" pitchFamily="34" charset="0"/>
              </a:rPr>
              <a:t>Total Unique Audiences</a:t>
            </a:r>
          </a:p>
          <a:p>
            <a:pPr algn="ctr"/>
            <a:r>
              <a:rPr lang="en-US" sz="2400" b="1" dirty="0">
                <a:solidFill>
                  <a:schemeClr val="bg1"/>
                </a:solidFill>
                <a:latin typeface="+mj-lt"/>
                <a:ea typeface="Segoe UI" panose="020B0502040204020203" pitchFamily="34" charset="0"/>
                <a:cs typeface="Helvetica" panose="020B0604020202020204" pitchFamily="34" charset="0"/>
              </a:rPr>
              <a:t>8,631</a:t>
            </a:r>
          </a:p>
        </p:txBody>
      </p:sp>
      <p:grpSp>
        <p:nvGrpSpPr>
          <p:cNvPr id="19" name="Group 18"/>
          <p:cNvGrpSpPr/>
          <p:nvPr/>
        </p:nvGrpSpPr>
        <p:grpSpPr>
          <a:xfrm>
            <a:off x="335361" y="16040"/>
            <a:ext cx="11521280" cy="628651"/>
            <a:chOff x="251521" y="12030"/>
            <a:chExt cx="8640960" cy="471488"/>
          </a:xfrm>
        </p:grpSpPr>
        <p:sp>
          <p:nvSpPr>
            <p:cNvPr id="20" name="Line 13"/>
            <p:cNvSpPr>
              <a:spLocks noChangeShapeType="1"/>
            </p:cNvSpPr>
            <p:nvPr/>
          </p:nvSpPr>
          <p:spPr bwMode="auto">
            <a:xfrm>
              <a:off x="998935" y="483518"/>
              <a:ext cx="7164586" cy="0"/>
            </a:xfrm>
            <a:prstGeom prst="line">
              <a:avLst/>
            </a:prstGeom>
            <a:noFill/>
            <a:ln w="6350" cap="flat">
              <a:solidFill>
                <a:schemeClr val="bg2">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1" name="Rectangle 12"/>
            <p:cNvSpPr>
              <a:spLocks/>
            </p:cNvSpPr>
            <p:nvPr/>
          </p:nvSpPr>
          <p:spPr bwMode="auto">
            <a:xfrm>
              <a:off x="251521" y="12030"/>
              <a:ext cx="864096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rPr>
                <a:t>Demographic</a:t>
              </a:r>
            </a:p>
          </p:txBody>
        </p:sp>
      </p:grpSp>
    </p:spTree>
    <p:extLst>
      <p:ext uri="{BB962C8B-B14F-4D97-AF65-F5344CB8AC3E}">
        <p14:creationId xmlns:p14="http://schemas.microsoft.com/office/powerpoint/2010/main" val="17719862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1875" b="21875"/>
          <a:stretch>
            <a:fillRect/>
          </a:stretch>
        </p:blipFill>
        <p:spPr/>
      </p:pic>
      <p:sp>
        <p:nvSpPr>
          <p:cNvPr id="4" name="Rectangle 2"/>
          <p:cNvSpPr>
            <a:spLocks/>
          </p:cNvSpPr>
          <p:nvPr/>
        </p:nvSpPr>
        <p:spPr bwMode="auto">
          <a:xfrm>
            <a:off x="-4234" y="-12700"/>
            <a:ext cx="12200468" cy="6883400"/>
          </a:xfrm>
          <a:prstGeom prst="rect">
            <a:avLst/>
          </a:prstGeom>
          <a:solidFill>
            <a:srgbClr val="2E2E2E">
              <a:alpha val="75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5" name="TextBox 4"/>
          <p:cNvSpPr txBox="1"/>
          <p:nvPr/>
        </p:nvSpPr>
        <p:spPr>
          <a:xfrm>
            <a:off x="1075765" y="3044958"/>
            <a:ext cx="10040471" cy="1118319"/>
          </a:xfrm>
          <a:prstGeom prst="rect">
            <a:avLst/>
          </a:prstGeom>
          <a:noFill/>
        </p:spPr>
        <p:txBody>
          <a:bodyPr wrap="square" rtlCol="0">
            <a:spAutoFit/>
          </a:bodyPr>
          <a:lstStyle/>
          <a:p>
            <a:pPr marL="0" marR="0" lvl="0" indent="0" algn="ctr" defTabSz="1219170" rtl="0" eaLnBrk="1" fontAlgn="base" latinLnBrk="0" hangingPunct="1">
              <a:lnSpc>
                <a:spcPct val="100000"/>
              </a:lnSpc>
              <a:spcBef>
                <a:spcPct val="0"/>
              </a:spcBef>
              <a:spcAft>
                <a:spcPct val="0"/>
              </a:spcAft>
              <a:buClrTx/>
              <a:buSzTx/>
              <a:buFontTx/>
              <a:buNone/>
              <a:tabLst/>
              <a:defRPr/>
            </a:pPr>
            <a:r>
              <a:rPr kumimoji="0" lang="en-US" sz="6667" b="0" i="0" u="none" strike="noStrike" kern="1200" cap="none" spc="0" normalizeH="0" baseline="0" noProof="0" dirty="0">
                <a:ln>
                  <a:noFill/>
                </a:ln>
                <a:solidFill>
                  <a:srgbClr val="FFCC66"/>
                </a:solidFill>
                <a:effectLst/>
                <a:uLnTx/>
                <a:uFillTx/>
                <a:latin typeface="+mj-lt"/>
                <a:cs typeface="Helvetica" panose="020B0604020202020204" pitchFamily="34" charset="0"/>
                <a:sym typeface="Gill Sans" charset="0"/>
              </a:rPr>
              <a:t>Campaign</a:t>
            </a:r>
            <a:r>
              <a:rPr kumimoji="0" lang="en-US" sz="6667" b="0" i="0" u="none" strike="noStrike" kern="1200" cap="none" spc="0" normalizeH="0" baseline="0" noProof="0" dirty="0">
                <a:ln>
                  <a:noFill/>
                </a:ln>
                <a:solidFill>
                  <a:srgbClr val="FFFFFF"/>
                </a:solidFill>
                <a:effectLst/>
                <a:uLnTx/>
                <a:uFillTx/>
                <a:latin typeface="+mj-lt"/>
                <a:cs typeface="Helvetica" panose="020B0604020202020204" pitchFamily="34" charset="0"/>
                <a:sym typeface="Gill Sans" charset="0"/>
              </a:rPr>
              <a:t> Analysis</a:t>
            </a:r>
          </a:p>
        </p:txBody>
      </p:sp>
      <p:sp>
        <p:nvSpPr>
          <p:cNvPr id="6" name="Rectangle 5"/>
          <p:cNvSpPr>
            <a:spLocks/>
          </p:cNvSpPr>
          <p:nvPr/>
        </p:nvSpPr>
        <p:spPr bwMode="auto">
          <a:xfrm>
            <a:off x="0" y="4293096"/>
            <a:ext cx="12192000" cy="662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a:lstStyle>
          <a:p>
            <a:pPr lvl="0">
              <a:lnSpc>
                <a:spcPts val="1200"/>
              </a:lnSpc>
            </a:pPr>
            <a:r>
              <a:rPr lang="en-US" sz="2400" dirty="0">
                <a:solidFill>
                  <a:srgbClr val="FFFFFF"/>
                </a:solidFill>
                <a:latin typeface="+mj-lt"/>
                <a:ea typeface="Lato" charset="0"/>
                <a:cs typeface="Helvetica" panose="020B0604020202020204" pitchFamily="34" charset="0"/>
                <a:sym typeface="Lato Light" charset="0"/>
              </a:rPr>
              <a:t>Detailed analysis of discussions about campaign “</a:t>
            </a:r>
            <a:r>
              <a:rPr lang="en-US" sz="2400" dirty="0" err="1">
                <a:solidFill>
                  <a:srgbClr val="FFFFFF"/>
                </a:solidFill>
                <a:latin typeface="+mj-lt"/>
                <a:ea typeface="Lato" charset="0"/>
                <a:cs typeface="Helvetica" panose="020B0604020202020204" pitchFamily="34" charset="0"/>
                <a:sym typeface="Lato Light" charset="0"/>
              </a:rPr>
              <a:t>Bé</a:t>
            </a:r>
            <a:r>
              <a:rPr lang="en-US" sz="2400" dirty="0">
                <a:solidFill>
                  <a:srgbClr val="FFFFFF"/>
                </a:solidFill>
                <a:latin typeface="+mj-lt"/>
                <a:ea typeface="Lato" charset="0"/>
                <a:cs typeface="Helvetica" panose="020B0604020202020204" pitchFamily="34" charset="0"/>
                <a:sym typeface="Lato Light" charset="0"/>
              </a:rPr>
              <a:t> </a:t>
            </a:r>
            <a:r>
              <a:rPr lang="en-US" sz="2400" dirty="0" err="1">
                <a:solidFill>
                  <a:srgbClr val="FFFFFF"/>
                </a:solidFill>
                <a:latin typeface="+mj-lt"/>
                <a:ea typeface="Lato" charset="0"/>
                <a:cs typeface="Helvetica" panose="020B0604020202020204" pitchFamily="34" charset="0"/>
                <a:sym typeface="Lato Light" charset="0"/>
              </a:rPr>
              <a:t>thế</a:t>
            </a:r>
            <a:r>
              <a:rPr lang="en-US" sz="2400" dirty="0">
                <a:solidFill>
                  <a:srgbClr val="FFFFFF"/>
                </a:solidFill>
                <a:latin typeface="+mj-lt"/>
                <a:ea typeface="Lato" charset="0"/>
                <a:cs typeface="Helvetica" panose="020B0604020202020204" pitchFamily="34" charset="0"/>
                <a:sym typeface="Lato Light" charset="0"/>
              </a:rPr>
              <a:t> </a:t>
            </a:r>
            <a:r>
              <a:rPr lang="en-US" sz="2400" dirty="0" err="1">
                <a:solidFill>
                  <a:srgbClr val="FFFFFF"/>
                </a:solidFill>
                <a:latin typeface="+mj-lt"/>
                <a:ea typeface="Lato" charset="0"/>
                <a:cs typeface="Helvetica" panose="020B0604020202020204" pitchFamily="34" charset="0"/>
                <a:sym typeface="Lato Light" charset="0"/>
              </a:rPr>
              <a:t>nào</a:t>
            </a:r>
            <a:r>
              <a:rPr lang="en-US" sz="2400" dirty="0">
                <a:solidFill>
                  <a:srgbClr val="FFFFFF"/>
                </a:solidFill>
                <a:latin typeface="+mj-lt"/>
                <a:ea typeface="Lato" charset="0"/>
                <a:cs typeface="Helvetica" panose="020B0604020202020204" pitchFamily="34" charset="0"/>
                <a:sym typeface="Lato Light" charset="0"/>
              </a:rPr>
              <a:t> </a:t>
            </a:r>
            <a:r>
              <a:rPr lang="en-US" sz="2400" dirty="0" err="1">
                <a:solidFill>
                  <a:srgbClr val="FFFFFF"/>
                </a:solidFill>
                <a:latin typeface="+mj-lt"/>
                <a:ea typeface="Lato" charset="0"/>
                <a:cs typeface="Helvetica" panose="020B0604020202020204" pitchFamily="34" charset="0"/>
                <a:sym typeface="Lato Light" charset="0"/>
              </a:rPr>
              <a:t>trong</a:t>
            </a:r>
            <a:r>
              <a:rPr lang="en-US" sz="2400" dirty="0">
                <a:solidFill>
                  <a:srgbClr val="FFFFFF"/>
                </a:solidFill>
                <a:latin typeface="+mj-lt"/>
                <a:ea typeface="Lato" charset="0"/>
                <a:cs typeface="Helvetica" panose="020B0604020202020204" pitchFamily="34" charset="0"/>
                <a:sym typeface="Lato Light" charset="0"/>
              </a:rPr>
              <a:t> 8h </a:t>
            </a:r>
            <a:r>
              <a:rPr lang="en-US" sz="2400" dirty="0" err="1">
                <a:solidFill>
                  <a:srgbClr val="FFFFFF"/>
                </a:solidFill>
                <a:latin typeface="+mj-lt"/>
                <a:ea typeface="Lato" charset="0"/>
                <a:cs typeface="Helvetica" panose="020B0604020202020204" pitchFamily="34" charset="0"/>
                <a:sym typeface="Lato Light" charset="0"/>
              </a:rPr>
              <a:t>đầu</a:t>
            </a:r>
            <a:r>
              <a:rPr lang="en-US" sz="2400" dirty="0">
                <a:solidFill>
                  <a:srgbClr val="FFFFFF"/>
                </a:solidFill>
                <a:latin typeface="+mj-lt"/>
                <a:ea typeface="Lato" charset="0"/>
                <a:cs typeface="Helvetica" panose="020B0604020202020204" pitchFamily="34" charset="0"/>
                <a:sym typeface="Lato Light" charset="0"/>
              </a:rPr>
              <a:t> </a:t>
            </a:r>
            <a:r>
              <a:rPr lang="en-US" sz="2400" dirty="0" err="1">
                <a:solidFill>
                  <a:srgbClr val="FFFFFF"/>
                </a:solidFill>
                <a:latin typeface="+mj-lt"/>
                <a:ea typeface="Lato" charset="0"/>
                <a:cs typeface="Helvetica" panose="020B0604020202020204" pitchFamily="34" charset="0"/>
                <a:sym typeface="Lato Light" charset="0"/>
              </a:rPr>
              <a:t>xa</a:t>
            </a:r>
            <a:r>
              <a:rPr lang="en-US" sz="2400" dirty="0">
                <a:solidFill>
                  <a:srgbClr val="FFFFFF"/>
                </a:solidFill>
                <a:latin typeface="+mj-lt"/>
                <a:ea typeface="Lato" charset="0"/>
                <a:cs typeface="Helvetica" panose="020B0604020202020204" pitchFamily="34" charset="0"/>
                <a:sym typeface="Lato Light" charset="0"/>
              </a:rPr>
              <a:t> </a:t>
            </a:r>
            <a:r>
              <a:rPr lang="en-US" sz="2400" dirty="0" err="1">
                <a:solidFill>
                  <a:srgbClr val="FFFFFF"/>
                </a:solidFill>
                <a:latin typeface="+mj-lt"/>
                <a:ea typeface="Lato" charset="0"/>
                <a:cs typeface="Helvetica" panose="020B0604020202020204" pitchFamily="34" charset="0"/>
                <a:sym typeface="Lato Light" charset="0"/>
              </a:rPr>
              <a:t>mẹ</a:t>
            </a:r>
            <a:r>
              <a:rPr lang="en-US" sz="2400" dirty="0">
                <a:solidFill>
                  <a:srgbClr val="FFFFFF"/>
                </a:solidFill>
                <a:latin typeface="+mj-lt"/>
                <a:ea typeface="Lato" charset="0"/>
                <a:cs typeface="Helvetica" panose="020B0604020202020204" pitchFamily="34" charset="0"/>
                <a:sym typeface="Lato Light" charset="0"/>
              </a:rPr>
              <a:t>”</a:t>
            </a:r>
            <a:endParaRPr kumimoji="0" lang="en-US" sz="2400" b="0" i="0" u="none" strike="noStrike" kern="1200" cap="none" spc="0" normalizeH="0" baseline="0" noProof="0" dirty="0">
              <a:ln>
                <a:noFill/>
              </a:ln>
              <a:solidFill>
                <a:srgbClr val="FFFFFF"/>
              </a:solidFill>
              <a:effectLst/>
              <a:uLnTx/>
              <a:uFillTx/>
              <a:latin typeface="+mj-lt"/>
              <a:ea typeface="Lato" charset="0"/>
              <a:cs typeface="Helvetica" panose="020B0604020202020204" pitchFamily="34" charset="0"/>
              <a:sym typeface="Lato Light" charset="0"/>
            </a:endParaRPr>
          </a:p>
        </p:txBody>
      </p:sp>
      <p:sp>
        <p:nvSpPr>
          <p:cNvPr id="8" name="Line 5"/>
          <p:cNvSpPr>
            <a:spLocks noChangeShapeType="1"/>
          </p:cNvSpPr>
          <p:nvPr/>
        </p:nvSpPr>
        <p:spPr bwMode="auto">
          <a:xfrm flipV="1">
            <a:off x="2447595" y="4197085"/>
            <a:ext cx="7296811" cy="12699"/>
          </a:xfrm>
          <a:prstGeom prst="line">
            <a:avLst/>
          </a:prstGeom>
          <a:noFill/>
          <a:ln w="6350" cap="flat">
            <a:solidFill>
              <a:schemeClr val="bg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Gill Sans" charset="0"/>
              <a:sym typeface="Gill Sans" charset="0"/>
            </a:endParaRPr>
          </a:p>
        </p:txBody>
      </p:sp>
    </p:spTree>
    <p:extLst>
      <p:ext uri="{BB962C8B-B14F-4D97-AF65-F5344CB8AC3E}">
        <p14:creationId xmlns:p14="http://schemas.microsoft.com/office/powerpoint/2010/main" val="370301736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Freeform 1"/>
          <p:cNvSpPr>
            <a:spLocks/>
          </p:cNvSpPr>
          <p:nvPr/>
        </p:nvSpPr>
        <p:spPr bwMode="auto">
          <a:xfrm flipH="1">
            <a:off x="-48684" y="0"/>
            <a:ext cx="7152869" cy="6471843"/>
          </a:xfrm>
          <a:custGeom>
            <a:avLst/>
            <a:gdLst>
              <a:gd name="T0" fmla="*/ 4503 w 21600"/>
              <a:gd name="T1" fmla="*/ 0 h 21600"/>
              <a:gd name="T2" fmla="*/ 0 w 21600"/>
              <a:gd name="T3" fmla="*/ 0 h 21600"/>
              <a:gd name="T4" fmla="*/ 17092 w 21600"/>
              <a:gd name="T5" fmla="*/ 21600 h 21600"/>
              <a:gd name="T6" fmla="*/ 21600 w 21600"/>
              <a:gd name="T7" fmla="*/ 21600 h 21600"/>
              <a:gd name="T8" fmla="*/ 4503 w 21600"/>
              <a:gd name="T9" fmla="*/ 0 h 21600"/>
              <a:gd name="T10" fmla="*/ 4503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a:moveTo>
                  <a:pt x="4503" y="0"/>
                </a:moveTo>
                <a:lnTo>
                  <a:pt x="0" y="0"/>
                </a:lnTo>
                <a:lnTo>
                  <a:pt x="17092" y="21600"/>
                </a:lnTo>
                <a:lnTo>
                  <a:pt x="21600" y="21600"/>
                </a:lnTo>
                <a:lnTo>
                  <a:pt x="4503" y="0"/>
                </a:lnTo>
                <a:close/>
                <a:moveTo>
                  <a:pt x="4503" y="0"/>
                </a:moveTo>
              </a:path>
            </a:pathLst>
          </a:custGeom>
          <a:solidFill>
            <a:srgbClr val="FFCC66"/>
          </a:solidFill>
          <a:ln>
            <a:noFill/>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C000"/>
              </a:solidFill>
              <a:effectLst/>
              <a:uLnTx/>
              <a:uFillTx/>
              <a:latin typeface="Gill Sans"/>
            </a:endParaRPr>
          </a:p>
        </p:txBody>
      </p:sp>
      <p:sp>
        <p:nvSpPr>
          <p:cNvPr id="34831" name="Rectangle 15"/>
          <p:cNvSpPr>
            <a:spLocks/>
          </p:cNvSpPr>
          <p:nvPr/>
        </p:nvSpPr>
        <p:spPr bwMode="auto">
          <a:xfrm>
            <a:off x="6085914" y="340547"/>
            <a:ext cx="41275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rPr>
              <a:t>Table Of Content</a:t>
            </a:r>
          </a:p>
        </p:txBody>
      </p:sp>
      <p:sp>
        <p:nvSpPr>
          <p:cNvPr id="34832" name="Rectangle 16"/>
          <p:cNvSpPr>
            <a:spLocks/>
          </p:cNvSpPr>
          <p:nvPr/>
        </p:nvSpPr>
        <p:spPr bwMode="auto">
          <a:xfrm>
            <a:off x="6136714" y="911640"/>
            <a:ext cx="4025900" cy="28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FFC000"/>
                </a:solidFill>
                <a:effectLst/>
                <a:uLnTx/>
                <a:uFillTx/>
                <a:latin typeface="+mj-lt"/>
                <a:ea typeface="Lato" charset="0"/>
                <a:cs typeface="Helvetica" panose="020B0604020202020204" pitchFamily="34" charset="0"/>
                <a:sym typeface="Lato Light" charset="0"/>
              </a:rPr>
              <a:t>Agenda of the research</a:t>
            </a:r>
          </a:p>
        </p:txBody>
      </p:sp>
      <p:sp>
        <p:nvSpPr>
          <p:cNvPr id="34833" name="Line 17"/>
          <p:cNvSpPr>
            <a:spLocks noChangeShapeType="1"/>
          </p:cNvSpPr>
          <p:nvPr/>
        </p:nvSpPr>
        <p:spPr bwMode="auto">
          <a:xfrm>
            <a:off x="6100609" y="1207460"/>
            <a:ext cx="4129088" cy="0"/>
          </a:xfrm>
          <a:prstGeom prst="line">
            <a:avLst/>
          </a:prstGeom>
          <a:noFill/>
          <a:ln w="6350" cap="flat">
            <a:solidFill>
              <a:schemeClr val="tx1">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51423"/>
              </a:solidFill>
              <a:effectLst/>
              <a:uLnTx/>
              <a:uFillTx/>
              <a:latin typeface="Gill Sans"/>
            </a:endParaRPr>
          </a:p>
        </p:txBody>
      </p:sp>
      <p:grpSp>
        <p:nvGrpSpPr>
          <p:cNvPr id="34834" name="Group 18"/>
          <p:cNvGrpSpPr>
            <a:grpSpLocks/>
          </p:cNvGrpSpPr>
          <p:nvPr/>
        </p:nvGrpSpPr>
        <p:grpSpPr bwMode="auto">
          <a:xfrm>
            <a:off x="6577170" y="1544566"/>
            <a:ext cx="7707078" cy="1380272"/>
            <a:chOff x="51" y="-261"/>
            <a:chExt cx="5717" cy="1310"/>
          </a:xfrm>
        </p:grpSpPr>
        <p:sp>
          <p:nvSpPr>
            <p:cNvPr id="34835" name="Rectangle 19"/>
            <p:cNvSpPr>
              <a:spLocks/>
            </p:cNvSpPr>
            <p:nvPr/>
          </p:nvSpPr>
          <p:spPr bwMode="auto">
            <a:xfrm>
              <a:off x="51" y="-261"/>
              <a:ext cx="421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l" defTabSz="914400" rtl="0" eaLnBrk="1" fontAlgn="auto" latinLnBrk="0" hangingPunct="1">
                <a:lnSpc>
                  <a:spcPct val="70000"/>
                </a:lnSpc>
                <a:spcBef>
                  <a:spcPts val="0"/>
                </a:spcBef>
                <a:spcAft>
                  <a:spcPts val="0"/>
                </a:spcAft>
                <a:buClrTx/>
                <a:buSzTx/>
                <a:buFontTx/>
                <a:buNone/>
                <a:tabLst/>
                <a:defRPr/>
              </a:pPr>
              <a:r>
                <a:rPr lang="en-US" sz="1200" dirty="0">
                  <a:solidFill>
                    <a:srgbClr val="FFC000"/>
                  </a:solidFill>
                  <a:latin typeface="+mj-lt"/>
                  <a:ea typeface="Lato" charset="0"/>
                  <a:cs typeface="Helvetica" panose="020B0604020202020204" pitchFamily="34" charset="0"/>
                  <a:sym typeface="Bebas Neue" charset="0"/>
                </a:rPr>
                <a:t>Discussion O</a:t>
              </a:r>
              <a:r>
                <a:rPr kumimoji="0" lang="en-US" sz="1200" b="0" i="0" u="none" strike="noStrike" kern="1200" cap="none" spc="0" normalizeH="0" baseline="0" noProof="0" dirty="0" err="1">
                  <a:ln>
                    <a:noFill/>
                  </a:ln>
                  <a:solidFill>
                    <a:srgbClr val="FFC000"/>
                  </a:solidFill>
                  <a:effectLst/>
                  <a:uLnTx/>
                  <a:uFillTx/>
                  <a:latin typeface="+mj-lt"/>
                  <a:ea typeface="Lato" charset="0"/>
                  <a:cs typeface="Helvetica" panose="020B0604020202020204" pitchFamily="34" charset="0"/>
                  <a:sym typeface="Bebas Neue" charset="0"/>
                </a:rPr>
                <a:t>verview</a:t>
              </a:r>
              <a:endParaRPr kumimoji="0" lang="en-US" sz="1200" b="0" i="0" u="none" strike="noStrike" kern="1200" cap="none" spc="0" normalizeH="0" baseline="0" noProof="0" dirty="0">
                <a:ln>
                  <a:noFill/>
                </a:ln>
                <a:solidFill>
                  <a:srgbClr val="FFC000"/>
                </a:solidFill>
                <a:effectLst/>
                <a:uLnTx/>
                <a:uFillTx/>
                <a:latin typeface="+mj-lt"/>
                <a:ea typeface="Lato" charset="0"/>
                <a:cs typeface="Helvetica" panose="020B0604020202020204" pitchFamily="34" charset="0"/>
                <a:sym typeface="Bebas Neue" charset="0"/>
              </a:endParaRPr>
            </a:p>
          </p:txBody>
        </p:sp>
        <p:sp>
          <p:nvSpPr>
            <p:cNvPr id="34836" name="Rectangle 20"/>
            <p:cNvSpPr>
              <a:spLocks/>
            </p:cNvSpPr>
            <p:nvPr/>
          </p:nvSpPr>
          <p:spPr bwMode="auto">
            <a:xfrm>
              <a:off x="1476" y="38"/>
              <a:ext cx="4292" cy="1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noProof="0" dirty="0">
                <a:ea typeface="ＭＳ Ｐゴシック" charset="0"/>
                <a:cs typeface="Helvetica" panose="020B0604020202020204" pitchFamily="34" charset="0"/>
                <a:sym typeface="Lato Light"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ea typeface="ＭＳ Ｐゴシック" charset="0"/>
                  <a:cs typeface="Helvetica" panose="020B0604020202020204" pitchFamily="34" charset="0"/>
                  <a:sym typeface="Lato Light" charset="0"/>
                </a:rPr>
                <a:t>- </a:t>
              </a:r>
              <a:r>
                <a:rPr kumimoji="0" lang="en-US" sz="1200" b="0" i="0" u="none" strike="noStrike" kern="1200" cap="none" spc="0" normalizeH="0" noProof="0" dirty="0">
                  <a:ln>
                    <a:noFill/>
                  </a:ln>
                  <a:effectLst/>
                  <a:uLnTx/>
                  <a:uFillTx/>
                  <a:ea typeface="ＭＳ Ｐゴシック" charset="0"/>
                  <a:cs typeface="Helvetica" panose="020B0604020202020204" pitchFamily="34" charset="0"/>
                  <a:sym typeface="Lato Light" charset="0"/>
                </a:rPr>
                <a:t>    Sentiment by trendline</a:t>
              </a:r>
              <a:endParaRPr kumimoji="0" lang="en-US" sz="1200" b="0" i="0" u="none" strike="noStrike" kern="1200" cap="none" spc="0" normalizeH="0" baseline="0" noProof="0" dirty="0">
                <a:ln>
                  <a:noFill/>
                </a:ln>
                <a:effectLst/>
                <a:uLnTx/>
                <a:uFillTx/>
                <a:ea typeface="ＭＳ Ｐゴシック" charset="0"/>
                <a:cs typeface="Helvetica" panose="020B0604020202020204" pitchFamily="34" charset="0"/>
                <a:sym typeface="Lato Light"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ea typeface="ＭＳ Ｐゴシック" charset="0"/>
                  <a:cs typeface="Helvetica" panose="020B0604020202020204" pitchFamily="34" charset="0"/>
                  <a:sym typeface="Lato Light" charset="0"/>
                </a:rPr>
                <a:t>-     </a:t>
              </a:r>
              <a:r>
                <a:rPr lang="en-US" sz="1200" dirty="0">
                  <a:ea typeface="ＭＳ Ｐゴシック" charset="0"/>
                  <a:cs typeface="Helvetica" panose="020B0604020202020204" pitchFamily="34" charset="0"/>
                  <a:sym typeface="Lato Light" charset="0"/>
                </a:rPr>
                <a:t>D</a:t>
              </a:r>
              <a:r>
                <a:rPr kumimoji="0" lang="en-US" sz="1200" b="0" i="0" u="none" strike="noStrike" kern="1200" cap="none" spc="0" normalizeH="0" baseline="0" noProof="0" dirty="0" err="1">
                  <a:ln>
                    <a:noFill/>
                  </a:ln>
                  <a:effectLst/>
                  <a:uLnTx/>
                  <a:uFillTx/>
                  <a:ea typeface="ＭＳ Ｐゴシック" charset="0"/>
                  <a:cs typeface="Helvetica" panose="020B0604020202020204" pitchFamily="34" charset="0"/>
                  <a:sym typeface="Lato Light" charset="0"/>
                </a:rPr>
                <a:t>iscussion</a:t>
              </a:r>
              <a:r>
                <a:rPr kumimoji="0" lang="en-US" sz="1200" b="0" i="0" u="none" strike="noStrike" kern="1200" cap="none" spc="0" normalizeH="0" baseline="0" noProof="0" dirty="0">
                  <a:ln>
                    <a:noFill/>
                  </a:ln>
                  <a:effectLst/>
                  <a:uLnTx/>
                  <a:uFillTx/>
                  <a:ea typeface="ＭＳ Ｐゴシック" charset="0"/>
                  <a:cs typeface="Helvetica" panose="020B0604020202020204" pitchFamily="34" charset="0"/>
                  <a:sym typeface="Lato Light" charset="0"/>
                </a:rPr>
                <a:t> by flatform</a:t>
              </a:r>
            </a:p>
            <a:p>
              <a:pPr marL="228594" lvl="0" indent="-228594" algn="just">
                <a:buFontTx/>
                <a:buChar char="-"/>
                <a:defRPr/>
              </a:pPr>
              <a:r>
                <a:rPr lang="en-US" sz="1200" dirty="0">
                  <a:ea typeface="Bebas Neue Book" charset="0"/>
                  <a:cs typeface="Helvetica" panose="020B0604020202020204" pitchFamily="34" charset="0"/>
                  <a:sym typeface="Bebas Neue" charset="0"/>
                </a:rPr>
                <a:t>Top Threads By Mention </a:t>
              </a:r>
            </a:p>
            <a:p>
              <a:pPr marL="228594" lvl="0" indent="-228594" algn="just">
                <a:buFontTx/>
                <a:buChar char="-"/>
                <a:defRPr/>
              </a:pPr>
              <a:r>
                <a:rPr lang="en-US" sz="1200" dirty="0">
                  <a:ea typeface="Bebas Neue Book" charset="0"/>
                  <a:cs typeface="Helvetica" panose="020B0604020202020204" pitchFamily="34" charset="0"/>
                  <a:sym typeface="Bebas Neue" charset="0"/>
                </a:rPr>
                <a:t>Top Threads By Positive</a:t>
              </a:r>
            </a:p>
            <a:p>
              <a:pPr marL="228594" indent="-228594" algn="just">
                <a:buFontTx/>
                <a:buChar char="-"/>
                <a:defRPr/>
              </a:pPr>
              <a:r>
                <a:rPr lang="en-US" sz="1200" dirty="0">
                  <a:ea typeface="Bebas Neue Book" charset="0"/>
                  <a:cs typeface="Helvetica" panose="020B0604020202020204" pitchFamily="34" charset="0"/>
                  <a:sym typeface="Bebas Neue" charset="0"/>
                </a:rPr>
                <a:t>Top Threads By Negative</a:t>
              </a:r>
            </a:p>
            <a:p>
              <a:pPr marL="228594" lvl="0" indent="-228594" algn="just">
                <a:buFontTx/>
                <a:buChar char="-"/>
                <a:defRPr/>
              </a:pPr>
              <a:endParaRPr lang="en-US" sz="1200" dirty="0">
                <a:ea typeface="Bebas Neue Book" charset="0"/>
                <a:cs typeface="Helvetica" panose="020B0604020202020204" pitchFamily="34" charset="0"/>
                <a:sym typeface="Bebas Neue" charset="0"/>
              </a:endParaRPr>
            </a:p>
            <a:p>
              <a:pPr marL="228594" marR="0" lvl="0" indent="-228594" algn="just" defTabSz="914400" rtl="0" eaLnBrk="1" fontAlgn="auto" latinLnBrk="0" hangingPunct="1">
                <a:lnSpc>
                  <a:spcPct val="100000"/>
                </a:lnSpc>
                <a:spcBef>
                  <a:spcPts val="0"/>
                </a:spcBef>
                <a:spcAft>
                  <a:spcPts val="0"/>
                </a:spcAft>
                <a:buClrTx/>
                <a:buSzTx/>
                <a:buFontTx/>
                <a:buChar char="-"/>
                <a:tabLst/>
                <a:defRPr/>
              </a:pPr>
              <a:endParaRPr kumimoji="0" lang="en-US" sz="1200" b="0" i="0" u="none" strike="noStrike" kern="1200" cap="none" spc="0" normalizeH="0" baseline="0" noProof="0" dirty="0">
                <a:ln>
                  <a:noFill/>
                </a:ln>
                <a:effectLst/>
                <a:uLnTx/>
                <a:uFillTx/>
                <a:ea typeface="ＭＳ Ｐゴシック" charset="0"/>
                <a:cs typeface="Helvetica" panose="020B0604020202020204" pitchFamily="34" charset="0"/>
                <a:sym typeface="Lato Light" charset="0"/>
              </a:endParaRPr>
            </a:p>
            <a:p>
              <a:pPr marR="0" lvl="0" algn="just" defTabSz="914400" rtl="0" eaLnBrk="1" fontAlgn="auto" latinLnBrk="0" hangingPunct="1">
                <a:lnSpc>
                  <a:spcPct val="100000"/>
                </a:lnSpc>
                <a:spcBef>
                  <a:spcPts val="0"/>
                </a:spcBef>
                <a:spcAft>
                  <a:spcPts val="0"/>
                </a:spcAft>
                <a:buClrTx/>
                <a:buSzTx/>
                <a:tabLst/>
                <a:defRPr/>
              </a:pPr>
              <a:endParaRPr kumimoji="0" lang="en-US" sz="1200" b="0" i="0" u="none" strike="noStrike" kern="1200" cap="none" spc="0" normalizeH="0" baseline="0" noProof="0" dirty="0">
                <a:ln>
                  <a:noFill/>
                </a:ln>
                <a:effectLst/>
                <a:uLnTx/>
                <a:uFillTx/>
                <a:ea typeface="ＭＳ Ｐゴシック" charset="0"/>
                <a:cs typeface="Helvetica" panose="020B0604020202020204" pitchFamily="34" charset="0"/>
                <a:sym typeface="Lato Light" charset="0"/>
              </a:endParaRPr>
            </a:p>
          </p:txBody>
        </p:sp>
      </p:grpSp>
      <p:sp>
        <p:nvSpPr>
          <p:cNvPr id="34838" name="Oval 22"/>
          <p:cNvSpPr>
            <a:spLocks/>
          </p:cNvSpPr>
          <p:nvPr/>
        </p:nvSpPr>
        <p:spPr bwMode="auto">
          <a:xfrm>
            <a:off x="6012365" y="1471820"/>
            <a:ext cx="438150" cy="438936"/>
          </a:xfrm>
          <a:prstGeom prst="ellipse">
            <a:avLst/>
          </a:prstGeom>
          <a:solidFill>
            <a:srgbClr val="FFCC66"/>
          </a:solidFill>
          <a:ln>
            <a:noFill/>
          </a:ln>
        </p:spPr>
        <p:txBody>
          <a:bodyPr lIns="0" tIns="0" rIns="0" bIns="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mj-lt"/>
                <a:ea typeface="Lato" charset="0"/>
                <a:cs typeface="Helvetica" panose="020B0604020202020204" pitchFamily="34" charset="0"/>
              </a:rPr>
              <a:t>1</a:t>
            </a:r>
          </a:p>
        </p:txBody>
      </p:sp>
      <p:sp>
        <p:nvSpPr>
          <p:cNvPr id="34844" name="Oval 28"/>
          <p:cNvSpPr>
            <a:spLocks/>
          </p:cNvSpPr>
          <p:nvPr/>
        </p:nvSpPr>
        <p:spPr bwMode="auto">
          <a:xfrm>
            <a:off x="6018715" y="2601931"/>
            <a:ext cx="431800" cy="432580"/>
          </a:xfrm>
          <a:prstGeom prst="ellipse">
            <a:avLst/>
          </a:prstGeom>
          <a:solidFill>
            <a:srgbClr val="FFCC66"/>
          </a:solidFill>
          <a:ln>
            <a:noFill/>
          </a:ln>
        </p:spPr>
        <p:txBody>
          <a:bodyPr lIns="0" tIns="0" rIns="0" bIns="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mj-lt"/>
                <a:ea typeface="Lato" charset="0"/>
                <a:cs typeface="Helvetica" panose="020B0604020202020204" pitchFamily="34" charset="0"/>
              </a:rPr>
              <a:t>2</a:t>
            </a:r>
          </a:p>
        </p:txBody>
      </p:sp>
      <p:sp>
        <p:nvSpPr>
          <p:cNvPr id="2" name="Slide Number Placeholder 1"/>
          <p:cNvSpPr>
            <a:spLocks noGrp="1"/>
          </p:cNvSpPr>
          <p:nvPr>
            <p:ph type="sldNum"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endParaRPr>
          </a:p>
        </p:txBody>
      </p:sp>
      <p:grpSp>
        <p:nvGrpSpPr>
          <p:cNvPr id="33" name="Group 30"/>
          <p:cNvGrpSpPr>
            <a:grpSpLocks/>
          </p:cNvGrpSpPr>
          <p:nvPr/>
        </p:nvGrpSpPr>
        <p:grpSpPr bwMode="auto">
          <a:xfrm>
            <a:off x="6576754" y="4514775"/>
            <a:ext cx="7380988" cy="1166588"/>
            <a:chOff x="-36" y="-71"/>
            <a:chExt cx="5703" cy="727"/>
          </a:xfrm>
        </p:grpSpPr>
        <p:sp>
          <p:nvSpPr>
            <p:cNvPr id="34" name="Rectangle 31"/>
            <p:cNvSpPr>
              <a:spLocks/>
            </p:cNvSpPr>
            <p:nvPr/>
          </p:nvSpPr>
          <p:spPr bwMode="auto">
            <a:xfrm>
              <a:off x="-36" y="-71"/>
              <a:ext cx="421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C000"/>
                  </a:solidFill>
                  <a:effectLst/>
                  <a:uLnTx/>
                  <a:uFillTx/>
                  <a:latin typeface="+mj-lt"/>
                  <a:ea typeface="Lato" charset="0"/>
                  <a:cs typeface="Helvetica" panose="020B0604020202020204" pitchFamily="34" charset="0"/>
                  <a:sym typeface="Bebas Neue" charset="0"/>
                </a:rPr>
                <a:t>Campaign Analysis</a:t>
              </a:r>
            </a:p>
          </p:txBody>
        </p:sp>
        <p:sp>
          <p:nvSpPr>
            <p:cNvPr id="35" name="Rectangle 32"/>
            <p:cNvSpPr>
              <a:spLocks/>
            </p:cNvSpPr>
            <p:nvPr/>
          </p:nvSpPr>
          <p:spPr bwMode="auto">
            <a:xfrm>
              <a:off x="1451" y="-15"/>
              <a:ext cx="4216"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228594" marR="0" lvl="0" indent="-228594" algn="just" defTabSz="914400" rtl="0" eaLnBrk="1" fontAlgn="auto" latinLnBrk="0" hangingPunct="1">
                <a:lnSpc>
                  <a:spcPct val="100000"/>
                </a:lnSpc>
                <a:spcBef>
                  <a:spcPts val="0"/>
                </a:spcBef>
                <a:spcAft>
                  <a:spcPts val="0"/>
                </a:spcAft>
                <a:buClrTx/>
                <a:buSzTx/>
                <a:buFontTx/>
                <a:buChar char="-"/>
                <a:tabLst/>
                <a:defRPr/>
              </a:pPr>
              <a:r>
                <a:rPr lang="en-US" sz="1200" dirty="0">
                  <a:ea typeface="ＭＳ Ｐゴシック" charset="0"/>
                  <a:cs typeface="Helvetica" panose="020B0604020202020204" pitchFamily="34" charset="0"/>
                  <a:sym typeface="Lato Light" charset="0"/>
                </a:rPr>
                <a:t>Campaign overall</a:t>
              </a:r>
              <a:endParaRPr kumimoji="0" lang="en-US" sz="1200" b="0" i="0" u="none" strike="noStrike" kern="1200" cap="none" spc="0" normalizeH="0" baseline="0" noProof="0" dirty="0">
                <a:ln>
                  <a:noFill/>
                </a:ln>
                <a:effectLst/>
                <a:uLnTx/>
                <a:uFillTx/>
                <a:ea typeface="ＭＳ Ｐゴシック" charset="0"/>
                <a:cs typeface="Helvetica" panose="020B0604020202020204" pitchFamily="34" charset="0"/>
                <a:sym typeface="Lato Light" charset="0"/>
              </a:endParaRPr>
            </a:p>
            <a:p>
              <a:pPr marL="228594" marR="0" lvl="0" indent="-228594" algn="just" defTabSz="914400" rtl="0" eaLnBrk="1" fontAlgn="auto" latinLnBrk="0" hangingPunct="1">
                <a:lnSpc>
                  <a:spcPct val="100000"/>
                </a:lnSpc>
                <a:spcBef>
                  <a:spcPts val="0"/>
                </a:spcBef>
                <a:spcAft>
                  <a:spcPts val="0"/>
                </a:spcAft>
                <a:buClrTx/>
                <a:buSzTx/>
                <a:buFontTx/>
                <a:buChar char="-"/>
                <a:tabLst/>
                <a:defRPr/>
              </a:pPr>
              <a:r>
                <a:rPr lang="en-US" sz="1200" dirty="0">
                  <a:ea typeface="ＭＳ Ｐゴシック" charset="0"/>
                  <a:cs typeface="Helvetica" panose="020B0604020202020204" pitchFamily="34" charset="0"/>
                  <a:sym typeface="Lato Light" charset="0"/>
                </a:rPr>
                <a:t>Mention by sentiment</a:t>
              </a:r>
              <a:endParaRPr kumimoji="0" lang="en-US" sz="1200" b="0" i="0" u="none" strike="noStrike" kern="1200" cap="none" spc="0" normalizeH="0" baseline="0" noProof="0" dirty="0">
                <a:ln>
                  <a:noFill/>
                </a:ln>
                <a:effectLst/>
                <a:uLnTx/>
                <a:uFillTx/>
                <a:ea typeface="ＭＳ Ｐゴシック" charset="0"/>
                <a:cs typeface="Helvetica" panose="020B0604020202020204" pitchFamily="34" charset="0"/>
                <a:sym typeface="Lato Light" charset="0"/>
              </a:endParaRPr>
            </a:p>
            <a:p>
              <a:pPr marL="228594" marR="0" lvl="0" indent="-228594" algn="just" defTabSz="914400" rtl="0" eaLnBrk="1" fontAlgn="auto" latinLnBrk="0" hangingPunct="1">
                <a:lnSpc>
                  <a:spcPct val="100000"/>
                </a:lnSpc>
                <a:spcBef>
                  <a:spcPts val="0"/>
                </a:spcBef>
                <a:spcAft>
                  <a:spcPts val="0"/>
                </a:spcAft>
                <a:buClrTx/>
                <a:buSzTx/>
                <a:buFontTx/>
                <a:buChar char="-"/>
                <a:tabLst/>
                <a:defRPr/>
              </a:pPr>
              <a:r>
                <a:rPr lang="en-US" sz="1200" dirty="0">
                  <a:ea typeface="ＭＳ Ｐゴシック" charset="0"/>
                  <a:cs typeface="Helvetica" panose="020B0604020202020204" pitchFamily="34" charset="0"/>
                  <a:sym typeface="Lato Light" charset="0"/>
                </a:rPr>
                <a:t>Discussion by flatform</a:t>
              </a:r>
              <a:endParaRPr kumimoji="0" lang="en-US" sz="1200" b="0" i="0" u="none" strike="noStrike" kern="1200" cap="none" spc="0" normalizeH="0" baseline="0" noProof="0" dirty="0">
                <a:ln>
                  <a:noFill/>
                </a:ln>
                <a:effectLst/>
                <a:uLnTx/>
                <a:uFillTx/>
                <a:ea typeface="ＭＳ Ｐゴシック" charset="0"/>
                <a:cs typeface="Helvetica" panose="020B0604020202020204" pitchFamily="34" charset="0"/>
                <a:sym typeface="Lato Light" charset="0"/>
              </a:endParaRPr>
            </a:p>
          </p:txBody>
        </p:sp>
      </p:grpSp>
      <p:grpSp>
        <p:nvGrpSpPr>
          <p:cNvPr id="36" name="Group 24"/>
          <p:cNvGrpSpPr>
            <a:grpSpLocks/>
          </p:cNvGrpSpPr>
          <p:nvPr/>
        </p:nvGrpSpPr>
        <p:grpSpPr bwMode="auto">
          <a:xfrm>
            <a:off x="6577494" y="2533476"/>
            <a:ext cx="7379693" cy="1062965"/>
            <a:chOff x="73" y="70"/>
            <a:chExt cx="5702" cy="582"/>
          </a:xfrm>
        </p:grpSpPr>
        <p:sp>
          <p:nvSpPr>
            <p:cNvPr id="37" name="Rectangle 25"/>
            <p:cNvSpPr>
              <a:spLocks/>
            </p:cNvSpPr>
            <p:nvPr/>
          </p:nvSpPr>
          <p:spPr bwMode="auto">
            <a:xfrm>
              <a:off x="73" y="70"/>
              <a:ext cx="421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just">
                <a:lnSpc>
                  <a:spcPct val="70000"/>
                </a:lnSpc>
                <a:defRPr/>
              </a:pPr>
              <a:r>
                <a:rPr lang="en-US" sz="1200" dirty="0">
                  <a:solidFill>
                    <a:srgbClr val="FFC000"/>
                  </a:solidFill>
                  <a:latin typeface="+mj-lt"/>
                  <a:cs typeface="Helvetica" panose="020B0604020202020204" pitchFamily="34" charset="0"/>
                  <a:sym typeface="Gill Sans" charset="0"/>
                </a:rPr>
                <a:t>Competitor Comparison</a:t>
              </a:r>
              <a:endParaRPr lang="en-US" sz="1200" dirty="0">
                <a:solidFill>
                  <a:srgbClr val="FFC000"/>
                </a:solidFill>
                <a:latin typeface="+mj-lt"/>
                <a:ea typeface="Lato" charset="0"/>
                <a:cs typeface="Helvetica" panose="020B0604020202020204" pitchFamily="34" charset="0"/>
                <a:sym typeface="Bebas Neue" charset="0"/>
              </a:endParaRPr>
            </a:p>
            <a:p>
              <a:pPr marL="0" marR="0" lvl="0" indent="0" algn="just" defTabSz="914400" rtl="0" eaLnBrk="1" fontAlgn="auto" latinLnBrk="0" hangingPunct="1">
                <a:lnSpc>
                  <a:spcPct val="7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C000"/>
                </a:solidFill>
                <a:effectLst/>
                <a:uLnTx/>
                <a:uFillTx/>
                <a:latin typeface="+mj-lt"/>
                <a:ea typeface="Lato" charset="0"/>
                <a:cs typeface="Helvetica" panose="020B0604020202020204" pitchFamily="34" charset="0"/>
                <a:sym typeface="Bebas Neue" charset="0"/>
              </a:endParaRPr>
            </a:p>
          </p:txBody>
        </p:sp>
        <p:sp>
          <p:nvSpPr>
            <p:cNvPr id="38" name="Rectangle 26"/>
            <p:cNvSpPr>
              <a:spLocks/>
            </p:cNvSpPr>
            <p:nvPr/>
          </p:nvSpPr>
          <p:spPr bwMode="auto">
            <a:xfrm>
              <a:off x="1559" y="219"/>
              <a:ext cx="4216"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228594" marR="0" lvl="0" indent="-228594" algn="just" defTabSz="914400" rtl="0" eaLnBrk="1" fontAlgn="auto" latinLnBrk="0" hangingPunct="1">
                <a:lnSpc>
                  <a:spcPct val="100000"/>
                </a:lnSpc>
                <a:spcBef>
                  <a:spcPts val="0"/>
                </a:spcBef>
                <a:spcAft>
                  <a:spcPts val="0"/>
                </a:spcAft>
                <a:buClrTx/>
                <a:buSzTx/>
                <a:buFontTx/>
                <a:buChar char="-"/>
                <a:tabLst/>
                <a:defRPr/>
              </a:pPr>
              <a:r>
                <a:rPr lang="en-US" sz="1200" dirty="0">
                  <a:ea typeface="ＭＳ Ｐゴシック" charset="0"/>
                  <a:cs typeface="Helvetica" panose="020B0604020202020204" pitchFamily="34" charset="0"/>
                  <a:sym typeface="Lato Light" charset="0"/>
                </a:rPr>
                <a:t>Discussion overall</a:t>
              </a:r>
              <a:endParaRPr kumimoji="0" lang="en-US" sz="1200" b="0" i="0" u="none" strike="noStrike" kern="1200" cap="none" spc="0" normalizeH="0" baseline="0" noProof="0" dirty="0">
                <a:ln>
                  <a:noFill/>
                </a:ln>
                <a:effectLst/>
                <a:uLnTx/>
                <a:uFillTx/>
                <a:ea typeface="ＭＳ Ｐゴシック" charset="0"/>
                <a:cs typeface="Helvetica" panose="020B0604020202020204" pitchFamily="34" charset="0"/>
                <a:sym typeface="Lato Light" charset="0"/>
              </a:endParaRPr>
            </a:p>
            <a:p>
              <a:pPr marL="228594" marR="0" lvl="0" indent="-228594" algn="just" defTabSz="914400" rtl="0" eaLnBrk="1" fontAlgn="auto" latinLnBrk="0" hangingPunct="1">
                <a:lnSpc>
                  <a:spcPct val="100000"/>
                </a:lnSpc>
                <a:spcBef>
                  <a:spcPts val="0"/>
                </a:spcBef>
                <a:spcAft>
                  <a:spcPts val="0"/>
                </a:spcAft>
                <a:buClrTx/>
                <a:buSzTx/>
                <a:buFontTx/>
                <a:buChar char="-"/>
                <a:tabLst/>
                <a:defRPr/>
              </a:pPr>
              <a:r>
                <a:rPr lang="en-US" sz="1200" dirty="0">
                  <a:ea typeface="ＭＳ Ｐゴシック" charset="0"/>
                  <a:cs typeface="Helvetica" panose="020B0604020202020204" pitchFamily="34" charset="0"/>
                  <a:sym typeface="Lato Light" charset="0"/>
                </a:rPr>
                <a:t>Mention by trendline</a:t>
              </a:r>
              <a:endParaRPr kumimoji="0" lang="en-US" sz="1200" b="0" i="0" u="none" strike="noStrike" kern="1200" cap="none" spc="0" normalizeH="0" baseline="0" noProof="0" dirty="0">
                <a:ln>
                  <a:noFill/>
                </a:ln>
                <a:effectLst/>
                <a:uLnTx/>
                <a:uFillTx/>
                <a:ea typeface="ＭＳ Ｐゴシック" charset="0"/>
                <a:cs typeface="Helvetica" panose="020B0604020202020204" pitchFamily="34" charset="0"/>
                <a:sym typeface="Lato Light" charset="0"/>
              </a:endParaRPr>
            </a:p>
            <a:p>
              <a:pPr marL="228594" marR="0" lvl="0" indent="-228594" algn="just" defTabSz="914400" rtl="0" eaLnBrk="1" fontAlgn="auto" latinLnBrk="0" hangingPunct="1">
                <a:lnSpc>
                  <a:spcPct val="100000"/>
                </a:lnSpc>
                <a:spcBef>
                  <a:spcPts val="0"/>
                </a:spcBef>
                <a:spcAft>
                  <a:spcPts val="0"/>
                </a:spcAft>
                <a:buClrTx/>
                <a:buSzTx/>
                <a:buFontTx/>
                <a:buChar char="-"/>
                <a:tabLst/>
                <a:defRPr/>
              </a:pPr>
              <a:r>
                <a:rPr lang="en-US" sz="1200" dirty="0">
                  <a:ea typeface="ＭＳ Ｐゴシック" charset="0"/>
                  <a:cs typeface="Helvetica" panose="020B0604020202020204" pitchFamily="34" charset="0"/>
                  <a:sym typeface="Lato Light" charset="0"/>
                </a:rPr>
                <a:t>Discussion by sentiment</a:t>
              </a:r>
              <a:endParaRPr kumimoji="0" lang="en-US" sz="1200" b="0" i="0" u="none" strike="noStrike" kern="1200" cap="none" spc="0" normalizeH="0" baseline="0" noProof="0" dirty="0">
                <a:ln>
                  <a:noFill/>
                </a:ln>
                <a:effectLst/>
                <a:uLnTx/>
                <a:uFillTx/>
                <a:ea typeface="ＭＳ Ｐゴシック" charset="0"/>
                <a:cs typeface="Helvetica" panose="020B0604020202020204" pitchFamily="34" charset="0"/>
                <a:sym typeface="Lato Light" charset="0"/>
              </a:endParaRPr>
            </a:p>
          </p:txBody>
        </p:sp>
      </p:grpSp>
      <p:grpSp>
        <p:nvGrpSpPr>
          <p:cNvPr id="40" name="Group 36"/>
          <p:cNvGrpSpPr>
            <a:grpSpLocks/>
          </p:cNvGrpSpPr>
          <p:nvPr/>
        </p:nvGrpSpPr>
        <p:grpSpPr bwMode="auto">
          <a:xfrm>
            <a:off x="6578050" y="3529097"/>
            <a:ext cx="7379692" cy="854850"/>
            <a:chOff x="-506" y="-179"/>
            <a:chExt cx="5702" cy="594"/>
          </a:xfrm>
        </p:grpSpPr>
        <p:sp>
          <p:nvSpPr>
            <p:cNvPr id="41" name="Rectangle 37"/>
            <p:cNvSpPr>
              <a:spLocks/>
            </p:cNvSpPr>
            <p:nvPr/>
          </p:nvSpPr>
          <p:spPr bwMode="auto">
            <a:xfrm>
              <a:off x="-506" y="-179"/>
              <a:ext cx="4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C000"/>
                  </a:solidFill>
                  <a:effectLst/>
                  <a:uLnTx/>
                  <a:uFillTx/>
                  <a:latin typeface="+mj-lt"/>
                  <a:ea typeface="Lato" charset="0"/>
                  <a:cs typeface="Helvetica" panose="020B0604020202020204" pitchFamily="34" charset="0"/>
                  <a:sym typeface="Bebas Neue" charset="0"/>
                </a:rPr>
                <a:t>Detail Analysis</a:t>
              </a:r>
            </a:p>
          </p:txBody>
        </p:sp>
        <p:sp>
          <p:nvSpPr>
            <p:cNvPr id="42" name="Rectangle 38"/>
            <p:cNvSpPr>
              <a:spLocks/>
            </p:cNvSpPr>
            <p:nvPr/>
          </p:nvSpPr>
          <p:spPr bwMode="auto">
            <a:xfrm>
              <a:off x="980" y="115"/>
              <a:ext cx="421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ea typeface="ＭＳ Ｐゴシック" charset="0"/>
                  <a:cs typeface="Helvetica" panose="020B0604020202020204" pitchFamily="34" charset="0"/>
                  <a:sym typeface="Lato Light" charset="0"/>
                </a:rPr>
                <a:t>-    </a:t>
              </a:r>
              <a:r>
                <a:rPr lang="en-US" sz="1200" noProof="0" dirty="0">
                  <a:ea typeface="ＭＳ Ｐゴシック" charset="0"/>
                  <a:cs typeface="Helvetica" panose="020B0604020202020204" pitchFamily="34" charset="0"/>
                  <a:sym typeface="Lato Light" charset="0"/>
                </a:rPr>
                <a:t>Discussion by aspect</a:t>
              </a:r>
              <a:endParaRPr kumimoji="0" lang="en-US" sz="1200" b="0" i="0" u="none" strike="noStrike" kern="1200" cap="none" spc="0" normalizeH="0" baseline="0" noProof="0" dirty="0">
                <a:ln>
                  <a:noFill/>
                </a:ln>
                <a:effectLst/>
                <a:uLnTx/>
                <a:uFillTx/>
                <a:ea typeface="ＭＳ Ｐゴシック" charset="0"/>
                <a:cs typeface="Helvetica" panose="020B0604020202020204" pitchFamily="34" charset="0"/>
                <a:sym typeface="Lato Light" charset="0"/>
              </a:endParaRPr>
            </a:p>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lang="en-US" sz="1200" dirty="0">
                  <a:ea typeface="ＭＳ Ｐゴシック" charset="0"/>
                  <a:cs typeface="Helvetica" panose="020B0604020202020204" pitchFamily="34" charset="0"/>
                  <a:sym typeface="Lato Light" charset="0"/>
                </a:rPr>
                <a:t> Discussion about function</a:t>
              </a:r>
              <a:endParaRPr kumimoji="0" lang="en-US" sz="1200" b="0" i="0" u="none" strike="noStrike" kern="1200" cap="none" spc="0" normalizeH="0" baseline="0" noProof="0" dirty="0">
                <a:ln>
                  <a:noFill/>
                </a:ln>
                <a:effectLst/>
                <a:uLnTx/>
                <a:uFillTx/>
                <a:ea typeface="ＭＳ Ｐゴシック" charset="0"/>
                <a:cs typeface="Helvetica" panose="020B0604020202020204" pitchFamily="34" charset="0"/>
                <a:sym typeface="Lato Light" charset="0"/>
              </a:endParaRPr>
            </a:p>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a:ln>
                    <a:noFill/>
                  </a:ln>
                  <a:effectLst/>
                  <a:uLnTx/>
                  <a:uFillTx/>
                  <a:ea typeface="ＭＳ Ｐゴシック" charset="0"/>
                  <a:cs typeface="Helvetica" panose="020B0604020202020204" pitchFamily="34" charset="0"/>
                  <a:sym typeface="Lato Light" charset="0"/>
                </a:rPr>
                <a:t> Discussion</a:t>
              </a:r>
              <a:r>
                <a:rPr kumimoji="0" lang="en-US" sz="1200" b="0" i="0" u="none" strike="noStrike" kern="1200" cap="none" spc="0" normalizeH="0" noProof="0" dirty="0">
                  <a:ln>
                    <a:noFill/>
                  </a:ln>
                  <a:effectLst/>
                  <a:uLnTx/>
                  <a:uFillTx/>
                  <a:ea typeface="ＭＳ Ｐゴシック" charset="0"/>
                  <a:cs typeface="Helvetica" panose="020B0604020202020204" pitchFamily="34" charset="0"/>
                  <a:sym typeface="Lato Light" charset="0"/>
                </a:rPr>
                <a:t> about origin</a:t>
              </a:r>
              <a:endParaRPr kumimoji="0" lang="en-US" sz="1200" b="0" i="0" u="none" strike="noStrike" kern="1200" cap="none" spc="0" normalizeH="0" baseline="0" noProof="0" dirty="0">
                <a:ln>
                  <a:noFill/>
                </a:ln>
                <a:effectLst/>
                <a:uLnTx/>
                <a:uFillTx/>
                <a:ea typeface="ＭＳ Ｐゴシック" charset="0"/>
                <a:cs typeface="Helvetica" panose="020B0604020202020204" pitchFamily="34" charset="0"/>
                <a:sym typeface="Lato Light" charset="0"/>
              </a:endParaRPr>
            </a:p>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lang="en-US" sz="1200" dirty="0">
                  <a:ea typeface="ＭＳ Ｐゴシック" charset="0"/>
                  <a:cs typeface="Helvetica" panose="020B0604020202020204" pitchFamily="34" charset="0"/>
                  <a:sym typeface="Lato Light" charset="0"/>
                </a:rPr>
                <a:t> Discussion about experience</a:t>
              </a:r>
            </a:p>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kumimoji="0" lang="en-US" sz="1200" b="0" i="0" u="none" strike="noStrike" kern="1200" cap="none" spc="0" normalizeH="0" baseline="0" noProof="0" dirty="0">
                  <a:ln>
                    <a:noFill/>
                  </a:ln>
                  <a:effectLst/>
                  <a:uLnTx/>
                  <a:uFillTx/>
                  <a:ea typeface="ＭＳ Ｐゴシック" charset="0"/>
                  <a:cs typeface="Helvetica" panose="020B0604020202020204" pitchFamily="34" charset="0"/>
                  <a:sym typeface="Lato Light" charset="0"/>
                </a:rPr>
                <a:t> Demographic</a:t>
              </a:r>
            </a:p>
          </p:txBody>
        </p:sp>
      </p:grpSp>
      <p:sp>
        <p:nvSpPr>
          <p:cNvPr id="46" name="Rectangle 31"/>
          <p:cNvSpPr>
            <a:spLocks/>
          </p:cNvSpPr>
          <p:nvPr/>
        </p:nvSpPr>
        <p:spPr bwMode="auto">
          <a:xfrm>
            <a:off x="6576754" y="5326634"/>
            <a:ext cx="5456468" cy="354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C000"/>
                </a:solidFill>
                <a:effectLst/>
                <a:uLnTx/>
                <a:uFillTx/>
                <a:latin typeface="+mj-lt"/>
                <a:ea typeface="Lato" charset="0"/>
                <a:cs typeface="Helvetica" panose="020B0604020202020204" pitchFamily="34" charset="0"/>
                <a:sym typeface="Bebas Neue" charset="0"/>
              </a:rPr>
              <a:t>Expert </a:t>
            </a:r>
            <a:r>
              <a:rPr lang="en-US" sz="1200" dirty="0">
                <a:solidFill>
                  <a:srgbClr val="FFC000"/>
                </a:solidFill>
                <a:latin typeface="+mj-lt"/>
                <a:ea typeface="Lato" charset="0"/>
                <a:cs typeface="Helvetica" panose="020B0604020202020204" pitchFamily="34" charset="0"/>
                <a:sym typeface="Bebas Neue" charset="0"/>
              </a:rPr>
              <a:t>Assessment</a:t>
            </a:r>
            <a:endParaRPr kumimoji="0" lang="en-US" sz="1200" b="0" i="0" u="none" strike="noStrike" kern="1200" cap="none" spc="0" normalizeH="0" baseline="0" noProof="0" dirty="0">
              <a:ln>
                <a:noFill/>
              </a:ln>
              <a:solidFill>
                <a:srgbClr val="FFC000"/>
              </a:solidFill>
              <a:effectLst/>
              <a:uLnTx/>
              <a:uFillTx/>
              <a:latin typeface="+mj-lt"/>
              <a:ea typeface="Lato" charset="0"/>
              <a:cs typeface="Helvetica" panose="020B0604020202020204" pitchFamily="34" charset="0"/>
              <a:sym typeface="Bebas Neue" charset="0"/>
            </a:endParaRPr>
          </a:p>
        </p:txBody>
      </p:sp>
      <p:sp>
        <p:nvSpPr>
          <p:cNvPr id="47" name="Oval 28"/>
          <p:cNvSpPr>
            <a:spLocks/>
          </p:cNvSpPr>
          <p:nvPr/>
        </p:nvSpPr>
        <p:spPr bwMode="auto">
          <a:xfrm>
            <a:off x="6018715" y="5287659"/>
            <a:ext cx="431800" cy="432580"/>
          </a:xfrm>
          <a:prstGeom prst="ellipse">
            <a:avLst/>
          </a:prstGeom>
          <a:solidFill>
            <a:srgbClr val="FFCC66"/>
          </a:solidFill>
          <a:ln>
            <a:noFill/>
          </a:ln>
        </p:spPr>
        <p:txBody>
          <a:bodyPr lIns="0" tIns="0" rIns="0" bIns="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mj-lt"/>
                <a:ea typeface="Lato" charset="0"/>
                <a:cs typeface="Helvetica" panose="020B0604020202020204" pitchFamily="34" charset="0"/>
              </a:rPr>
              <a:t>5</a:t>
            </a:r>
          </a:p>
        </p:txBody>
      </p:sp>
      <p:sp>
        <p:nvSpPr>
          <p:cNvPr id="48" name="Oval 28"/>
          <p:cNvSpPr>
            <a:spLocks/>
          </p:cNvSpPr>
          <p:nvPr/>
        </p:nvSpPr>
        <p:spPr bwMode="auto">
          <a:xfrm>
            <a:off x="6018715" y="4514389"/>
            <a:ext cx="431800" cy="432580"/>
          </a:xfrm>
          <a:prstGeom prst="ellipse">
            <a:avLst/>
          </a:prstGeom>
          <a:solidFill>
            <a:srgbClr val="FFCC66"/>
          </a:solidFill>
          <a:ln>
            <a:noFill/>
          </a:ln>
        </p:spPr>
        <p:txBody>
          <a:bodyPr lIns="0" tIns="0" rIns="0" bIns="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mj-lt"/>
                <a:ea typeface="Lato" charset="0"/>
                <a:cs typeface="Helvetica" panose="020B0604020202020204" pitchFamily="34" charset="0"/>
              </a:rPr>
              <a:t>4</a:t>
            </a:r>
          </a:p>
        </p:txBody>
      </p:sp>
      <p:sp>
        <p:nvSpPr>
          <p:cNvPr id="49" name="Oval 28"/>
          <p:cNvSpPr>
            <a:spLocks/>
          </p:cNvSpPr>
          <p:nvPr/>
        </p:nvSpPr>
        <p:spPr bwMode="auto">
          <a:xfrm>
            <a:off x="6018715" y="3470490"/>
            <a:ext cx="431800" cy="432580"/>
          </a:xfrm>
          <a:prstGeom prst="ellipse">
            <a:avLst/>
          </a:prstGeom>
          <a:solidFill>
            <a:srgbClr val="FFCC66"/>
          </a:solidFill>
          <a:ln>
            <a:noFill/>
          </a:ln>
        </p:spPr>
        <p:txBody>
          <a:bodyPr lIns="0" tIns="0" rIns="0" bIns="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mj-lt"/>
                <a:ea typeface="Lato" charset="0"/>
                <a:cs typeface="Helvetica" panose="020B0604020202020204" pitchFamily="34" charset="0"/>
              </a:rPr>
              <a:t>3</a:t>
            </a:r>
          </a:p>
        </p:txBody>
      </p:sp>
      <p:pic>
        <p:nvPicPr>
          <p:cNvPr id="4" name="Picture Placeholder 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90" b="90"/>
          <a:stretch>
            <a:fillRect/>
          </a:stretch>
        </p:blipFill>
        <p:spPr>
          <a:xfrm>
            <a:off x="513167" y="659445"/>
            <a:ext cx="5165497" cy="5152951"/>
          </a:xfrm>
        </p:spPr>
      </p:pic>
    </p:spTree>
    <p:extLst>
      <p:ext uri="{BB962C8B-B14F-4D97-AF65-F5344CB8AC3E}">
        <p14:creationId xmlns:p14="http://schemas.microsoft.com/office/powerpoint/2010/main" val="3702993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20</a:t>
            </a:fld>
            <a:endParaRPr lang="en-US" dirty="0">
              <a:solidFill>
                <a:srgbClr val="051423">
                  <a:alpha val="30000"/>
                </a:srgbClr>
              </a:solidFill>
              <a:sym typeface="Gill Sans" charset="0"/>
            </a:endParaRPr>
          </a:p>
        </p:txBody>
      </p:sp>
      <p:graphicFrame>
        <p:nvGraphicFramePr>
          <p:cNvPr id="9" name="Chart 8"/>
          <p:cNvGraphicFramePr/>
          <p:nvPr>
            <p:extLst>
              <p:ext uri="{D42A27DB-BD31-4B8C-83A1-F6EECF244321}">
                <p14:modId xmlns:p14="http://schemas.microsoft.com/office/powerpoint/2010/main" val="185064889"/>
              </p:ext>
            </p:extLst>
          </p:nvPr>
        </p:nvGraphicFramePr>
        <p:xfrm>
          <a:off x="3710263" y="1532660"/>
          <a:ext cx="8481737" cy="2592027"/>
        </p:xfrm>
        <a:graphic>
          <a:graphicData uri="http://schemas.openxmlformats.org/drawingml/2006/chart">
            <c:chart xmlns:c="http://schemas.openxmlformats.org/drawingml/2006/chart" xmlns:r="http://schemas.openxmlformats.org/officeDocument/2006/relationships" r:id="rId3"/>
          </a:graphicData>
        </a:graphic>
      </p:graphicFrame>
      <p:grpSp>
        <p:nvGrpSpPr>
          <p:cNvPr id="8" name="Group 7"/>
          <p:cNvGrpSpPr/>
          <p:nvPr/>
        </p:nvGrpSpPr>
        <p:grpSpPr>
          <a:xfrm>
            <a:off x="335359" y="54486"/>
            <a:ext cx="11521280" cy="628651"/>
            <a:chOff x="251521" y="12030"/>
            <a:chExt cx="8640960" cy="471488"/>
          </a:xfrm>
        </p:grpSpPr>
        <p:sp>
          <p:nvSpPr>
            <p:cNvPr id="12" name="Line 13"/>
            <p:cNvSpPr>
              <a:spLocks noChangeShapeType="1"/>
            </p:cNvSpPr>
            <p:nvPr/>
          </p:nvSpPr>
          <p:spPr bwMode="auto">
            <a:xfrm>
              <a:off x="998935" y="483518"/>
              <a:ext cx="7164586" cy="0"/>
            </a:xfrm>
            <a:prstGeom prst="line">
              <a:avLst/>
            </a:prstGeom>
            <a:noFill/>
            <a:ln w="6350" cap="flat">
              <a:solidFill>
                <a:schemeClr val="bg2">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13" name="Rectangle 12"/>
            <p:cNvSpPr>
              <a:spLocks/>
            </p:cNvSpPr>
            <p:nvPr/>
          </p:nvSpPr>
          <p:spPr bwMode="auto">
            <a:xfrm>
              <a:off x="251521" y="12030"/>
              <a:ext cx="864096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rPr>
                <a:t>Campaign</a:t>
              </a:r>
              <a:r>
                <a:rPr kumimoji="0" lang="en-US" sz="4533" b="0" i="0" u="none" strike="noStrike" kern="1200" cap="none" spc="0" normalizeH="0" noProof="0" dirty="0">
                  <a:ln>
                    <a:noFill/>
                  </a:ln>
                  <a:solidFill>
                    <a:srgbClr val="FFC000"/>
                  </a:solidFill>
                  <a:effectLst/>
                  <a:uLnTx/>
                  <a:uFillTx/>
                  <a:latin typeface="+mj-lt"/>
                  <a:ea typeface="Bebas Neue Book" charset="0"/>
                  <a:cs typeface="Helvetica" panose="020B0604020202020204" pitchFamily="34" charset="0"/>
                  <a:sym typeface="Bebas Neue" charset="0"/>
                </a:rPr>
                <a:t> </a:t>
              </a:r>
              <a:r>
                <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rPr>
                <a:t>Overall</a:t>
              </a:r>
            </a:p>
          </p:txBody>
        </p:sp>
      </p:grpSp>
      <p:graphicFrame>
        <p:nvGraphicFramePr>
          <p:cNvPr id="11" name="Table 10">
            <a:extLst>
              <a:ext uri="{FF2B5EF4-FFF2-40B4-BE49-F238E27FC236}">
                <a16:creationId xmlns:a16="http://schemas.microsoft.com/office/drawing/2014/main" id="{1C7D4AD0-E59B-6340-92C8-B39968BB58DB}"/>
              </a:ext>
            </a:extLst>
          </p:cNvPr>
          <p:cNvGraphicFramePr>
            <a:graphicFrameLocks noGrp="1"/>
          </p:cNvGraphicFramePr>
          <p:nvPr>
            <p:extLst>
              <p:ext uri="{D42A27DB-BD31-4B8C-83A1-F6EECF244321}">
                <p14:modId xmlns:p14="http://schemas.microsoft.com/office/powerpoint/2010/main" val="3377549296"/>
              </p:ext>
            </p:extLst>
          </p:nvPr>
        </p:nvGraphicFramePr>
        <p:xfrm>
          <a:off x="164209" y="4987982"/>
          <a:ext cx="11863581" cy="1679258"/>
        </p:xfrm>
        <a:graphic>
          <a:graphicData uri="http://schemas.openxmlformats.org/drawingml/2006/table">
            <a:tbl>
              <a:tblPr firstRow="1" bandRow="1">
                <a:tableStyleId>{5C22544A-7EE6-4342-B048-85BDC9FD1C3A}</a:tableStyleId>
              </a:tblPr>
              <a:tblGrid>
                <a:gridCol w="5967480">
                  <a:extLst>
                    <a:ext uri="{9D8B030D-6E8A-4147-A177-3AD203B41FA5}">
                      <a16:colId xmlns:a16="http://schemas.microsoft.com/office/drawing/2014/main" val="2378802311"/>
                    </a:ext>
                  </a:extLst>
                </a:gridCol>
                <a:gridCol w="5896101">
                  <a:extLst>
                    <a:ext uri="{9D8B030D-6E8A-4147-A177-3AD203B41FA5}">
                      <a16:colId xmlns:a16="http://schemas.microsoft.com/office/drawing/2014/main" val="464669796"/>
                    </a:ext>
                  </a:extLst>
                </a:gridCol>
              </a:tblGrid>
              <a:tr h="196826">
                <a:tc>
                  <a:txBody>
                    <a:bodyPr/>
                    <a:lstStyle/>
                    <a:p>
                      <a:pPr marL="0" marR="0" lvl="0" indent="0" algn="ctr" defTabSz="825481"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Helvetica" panose="020B0604020202020204" pitchFamily="34" charset="0"/>
                        </a:rPr>
                        <a:t>Highlights</a:t>
                      </a:r>
                    </a:p>
                  </a:txBody>
                  <a:tcPr marL="34290" marR="34290" marT="17145" marB="17145"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25481"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Helvetica" panose="020B0604020202020204" pitchFamily="34" charset="0"/>
                        </a:rPr>
                        <a:t>Verbatims</a:t>
                      </a:r>
                    </a:p>
                  </a:txBody>
                  <a:tcPr marL="34290" marR="34290" marT="17145" marB="17145"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606009"/>
                  </a:ext>
                </a:extLst>
              </a:tr>
              <a:tr h="1462088">
                <a:tc>
                  <a:txBody>
                    <a:bodyPr/>
                    <a:lstStyle/>
                    <a:p>
                      <a:pPr marL="171450" indent="-171450" algn="just">
                        <a:buFont typeface="Wingdings" panose="05000000000000000000" pitchFamily="2" charset="2"/>
                        <a:buChar char="§"/>
                      </a:pPr>
                      <a:r>
                        <a:rPr lang="en-US" sz="1200" dirty="0">
                          <a:latin typeface="+mn-lt"/>
                          <a:cs typeface="Helvetica" panose="020B0604020202020204" pitchFamily="34" charset="0"/>
                        </a:rPr>
                        <a:t>August 7, there</a:t>
                      </a:r>
                      <a:r>
                        <a:rPr lang="en-US" sz="1200" baseline="0" dirty="0">
                          <a:latin typeface="+mn-lt"/>
                          <a:cs typeface="Helvetica" panose="020B0604020202020204" pitchFamily="34" charset="0"/>
                        </a:rPr>
                        <a:t> were </a:t>
                      </a:r>
                      <a:r>
                        <a:rPr lang="en-US" sz="1200" dirty="0">
                          <a:latin typeface="+mn-lt"/>
                          <a:cs typeface="Helvetica" panose="020B0604020202020204" pitchFamily="34" charset="0"/>
                        </a:rPr>
                        <a:t>the most posts of the month, most of which shared</a:t>
                      </a:r>
                      <a:r>
                        <a:rPr lang="en-US" sz="1200" baseline="0" dirty="0">
                          <a:latin typeface="+mn-lt"/>
                          <a:cs typeface="Helvetica" panose="020B0604020202020204" pitchFamily="34" charset="0"/>
                        </a:rPr>
                        <a:t> </a:t>
                      </a:r>
                      <a:r>
                        <a:rPr lang="en-US" sz="1200" dirty="0">
                          <a:latin typeface="+mn-lt"/>
                          <a:cs typeface="Helvetica" panose="020B0604020202020204" pitchFamily="34" charset="0"/>
                        </a:rPr>
                        <a:t>post</a:t>
                      </a:r>
                      <a:r>
                        <a:rPr lang="en-US" sz="1200" baseline="0" dirty="0">
                          <a:latin typeface="+mn-lt"/>
                          <a:cs typeface="Helvetica" panose="020B0604020202020204" pitchFamily="34" charset="0"/>
                        </a:rPr>
                        <a:t> on Aug 5</a:t>
                      </a:r>
                      <a:r>
                        <a:rPr lang="en-US" sz="1200" dirty="0">
                          <a:latin typeface="+mn-lt"/>
                          <a:cs typeface="Helvetica" panose="020B0604020202020204" pitchFamily="34" charset="0"/>
                        </a:rPr>
                        <a:t> </a:t>
                      </a:r>
                      <a:r>
                        <a:rPr lang="en-US" sz="1200" dirty="0">
                          <a:latin typeface="+mn-lt"/>
                          <a:cs typeface="Helvetica" panose="020B0604020202020204" pitchFamily="34" charset="0"/>
                          <a:hlinkClick r:id="rId4"/>
                        </a:rPr>
                        <a:t>Link</a:t>
                      </a:r>
                      <a:endParaRPr lang="en-US" sz="1200" dirty="0">
                        <a:latin typeface="+mn-lt"/>
                        <a:cs typeface="Helvetica" panose="020B0604020202020204" pitchFamily="34" charset="0"/>
                      </a:endParaRPr>
                    </a:p>
                    <a:p>
                      <a:pPr marL="171450" indent="-171450" algn="just">
                        <a:buFont typeface="Wingdings" panose="05000000000000000000" pitchFamily="2" charset="2"/>
                        <a:buChar char="§"/>
                      </a:pPr>
                      <a:r>
                        <a:rPr lang="en-US" sz="1200" dirty="0">
                          <a:latin typeface="+mn-lt"/>
                          <a:cs typeface="Helvetica" panose="020B0604020202020204" pitchFamily="34" charset="0"/>
                        </a:rPr>
                        <a:t>The beginning and the end of the month, there had few interactions and</a:t>
                      </a:r>
                      <a:r>
                        <a:rPr lang="en-US" sz="1200" baseline="0" dirty="0">
                          <a:latin typeface="+mn-lt"/>
                          <a:cs typeface="Helvetica" panose="020B0604020202020204" pitchFamily="34" charset="0"/>
                        </a:rPr>
                        <a:t> </a:t>
                      </a:r>
                      <a:r>
                        <a:rPr lang="en-US" sz="1200" dirty="0">
                          <a:latin typeface="+mn-lt"/>
                          <a:cs typeface="Helvetica" panose="020B0604020202020204" pitchFamily="34" charset="0"/>
                        </a:rPr>
                        <a:t>posts.</a:t>
                      </a:r>
                      <a:endParaRPr lang="en-US" sz="1200" baseline="0" dirty="0">
                        <a:solidFill>
                          <a:schemeClr val="tx1"/>
                        </a:solidFill>
                        <a:latin typeface="+mn-lt"/>
                        <a:cs typeface="Helvetica" panose="020B0604020202020204" pitchFamily="34" charset="0"/>
                      </a:endParaRPr>
                    </a:p>
                    <a:p>
                      <a:pPr marL="171450" marR="0" indent="-171450" algn="just" defTabSz="228594"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a:latin typeface="+mn-lt"/>
                          <a:cs typeface="Helvetica" panose="020B0604020202020204" pitchFamily="34" charset="0"/>
                        </a:rPr>
                        <a:t>The most discussion on August 5</a:t>
                      </a:r>
                      <a:r>
                        <a:rPr lang="en-US" sz="1200" baseline="0" dirty="0">
                          <a:latin typeface="+mn-lt"/>
                          <a:cs typeface="Helvetica" panose="020B0604020202020204" pitchFamily="34" charset="0"/>
                        </a:rPr>
                        <a:t> generated from</a:t>
                      </a:r>
                      <a:r>
                        <a:rPr lang="en-US" sz="1200" dirty="0">
                          <a:latin typeface="+mn-lt"/>
                          <a:cs typeface="Helvetica" panose="020B0604020202020204" pitchFamily="34" charset="0"/>
                        </a:rPr>
                        <a:t> the post</a:t>
                      </a:r>
                      <a:r>
                        <a:rPr lang="en-US" sz="1200" baseline="0" dirty="0">
                          <a:latin typeface="+mn-lt"/>
                          <a:cs typeface="Helvetica" panose="020B0604020202020204" pitchFamily="34" charset="0"/>
                        </a:rPr>
                        <a:t> </a:t>
                      </a:r>
                      <a:r>
                        <a:rPr lang="en-US" sz="1200" b="0" i="0" kern="1200" dirty="0">
                          <a:solidFill>
                            <a:schemeClr val="dk1"/>
                          </a:solidFill>
                          <a:effectLst/>
                          <a:latin typeface="+mn-lt"/>
                          <a:ea typeface="+mn-ea"/>
                          <a:cs typeface="Helvetica" panose="020B0604020202020204" pitchFamily="34" charset="0"/>
                          <a:hlinkClick r:id="rId5"/>
                        </a:rPr>
                        <a:t>BÉ THẾ NÀO TRONG 8 GIỜ ĐẦU XA MẸ</a:t>
                      </a:r>
                      <a:r>
                        <a:rPr lang="en-US" sz="1200" b="0" i="0" kern="1200" dirty="0">
                          <a:solidFill>
                            <a:schemeClr val="dk1"/>
                          </a:solidFill>
                          <a:effectLst/>
                          <a:latin typeface="+mn-lt"/>
                          <a:ea typeface="+mn-ea"/>
                          <a:cs typeface="Helvetica" panose="020B0604020202020204" pitchFamily="34" charset="0"/>
                        </a:rPr>
                        <a:t>? on</a:t>
                      </a:r>
                      <a:r>
                        <a:rPr lang="en-US" sz="1200" b="0" i="0" kern="1200" baseline="0" dirty="0">
                          <a:solidFill>
                            <a:schemeClr val="dk1"/>
                          </a:solidFill>
                          <a:effectLst/>
                          <a:latin typeface="+mn-lt"/>
                          <a:ea typeface="+mn-ea"/>
                          <a:cs typeface="Helvetica" panose="020B0604020202020204" pitchFamily="34" charset="0"/>
                        </a:rPr>
                        <a:t> Pigeon Vietnam page. </a:t>
                      </a:r>
                      <a:r>
                        <a:rPr lang="en-US" sz="1200" dirty="0">
                          <a:latin typeface="+mn-lt"/>
                          <a:cs typeface="Helvetica" panose="020B0604020202020204" pitchFamily="34" charset="0"/>
                        </a:rPr>
                        <a:t>The post attracted many users to comment and share, which helped pushing the number of mentions</a:t>
                      </a:r>
                      <a:endParaRPr lang="en-US" sz="1200" dirty="0">
                        <a:solidFill>
                          <a:schemeClr val="tx1"/>
                        </a:solidFill>
                        <a:latin typeface="+mn-lt"/>
                        <a:cs typeface="Helvetica" panose="020B0604020202020204" pitchFamily="34" charset="0"/>
                      </a:endParaRPr>
                    </a:p>
                  </a:txBody>
                  <a:tcPr marL="34290" marR="34290" marT="17145" marB="17145">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a:buFont typeface="Wingdings" panose="05000000000000000000" pitchFamily="2" charset="2"/>
                        <a:buChar char="§"/>
                      </a:pPr>
                      <a:r>
                        <a:rPr lang="en-US" sz="1200" b="0" i="0" kern="1200" dirty="0">
                          <a:solidFill>
                            <a:schemeClr val="dk1"/>
                          </a:solidFill>
                          <a:effectLst/>
                          <a:latin typeface="+mn-lt"/>
                          <a:ea typeface="+mn-ea"/>
                          <a:cs typeface="Helvetica" panose="020B0604020202020204" pitchFamily="34" charset="0"/>
                        </a:rPr>
                        <a:t>🍼MẸ NGHĨ GÌ TRONG 8 GIỜ ĐẦU XA CON?🍼 🍼</a:t>
                      </a:r>
                    </a:p>
                    <a:p>
                      <a:pPr marL="0" indent="0" algn="just">
                        <a:buFont typeface="Wingdings" panose="05000000000000000000" pitchFamily="2" charset="2"/>
                        <a:buNone/>
                      </a:pPr>
                      <a:r>
                        <a:rPr lang="en-US" sz="1200" b="0" i="0" kern="1200" dirty="0">
                          <a:solidFill>
                            <a:schemeClr val="dk1"/>
                          </a:solidFill>
                          <a:effectLst/>
                          <a:latin typeface="+mn-lt"/>
                          <a:ea typeface="+mn-ea"/>
                          <a:cs typeface="Helvetica" panose="020B0604020202020204" pitchFamily="34" charset="0"/>
                        </a:rPr>
                        <a:t>       </a:t>
                      </a:r>
                      <a:r>
                        <a:rPr lang="vi-VN" sz="1200" b="0" i="0" kern="1200" dirty="0">
                          <a:solidFill>
                            <a:schemeClr val="dk1"/>
                          </a:solidFill>
                          <a:effectLst/>
                          <a:latin typeface="+mn-lt"/>
                          <a:ea typeface="+mn-ea"/>
                          <a:cs typeface="Helvetica" panose="020B0604020202020204" pitchFamily="34" charset="0"/>
                        </a:rPr>
                        <a:t>Làm Mẹ là một hành trình tuyệt vời nhưng không hề dễ dàng, chăm Con đã khó nhưng chăm Con lúc xa Con lại còn khó khăn hơn gấp bội. </a:t>
                      </a:r>
                      <a:r>
                        <a:rPr lang="en-US" sz="1200" b="0" i="0" kern="1200" dirty="0">
                          <a:solidFill>
                            <a:schemeClr val="dk1"/>
                          </a:solidFill>
                          <a:effectLst/>
                          <a:latin typeface="+mn-lt"/>
                          <a:ea typeface="+mn-ea"/>
                          <a:cs typeface="Helvetica" panose="020B0604020202020204" pitchFamily="34" charset="0"/>
                        </a:rPr>
                        <a:t>- </a:t>
                      </a:r>
                      <a:r>
                        <a:rPr lang="en-US" sz="1200" b="0" i="0" kern="1200" dirty="0">
                          <a:solidFill>
                            <a:schemeClr val="dk1"/>
                          </a:solidFill>
                          <a:effectLst/>
                          <a:latin typeface="+mn-lt"/>
                          <a:ea typeface="+mn-ea"/>
                          <a:cs typeface="Helvetica" panose="020B0604020202020204" pitchFamily="34" charset="0"/>
                          <a:hlinkClick r:id="rId5"/>
                        </a:rPr>
                        <a:t>Link</a:t>
                      </a:r>
                      <a:endParaRPr lang="en-US" sz="1200" b="0" i="0" kern="1200" dirty="0">
                        <a:solidFill>
                          <a:schemeClr val="dk1"/>
                        </a:solidFill>
                        <a:effectLst/>
                        <a:latin typeface="+mn-lt"/>
                        <a:ea typeface="+mn-ea"/>
                        <a:cs typeface="Helvetica" panose="020B0604020202020204" pitchFamily="34" charset="0"/>
                      </a:endParaRPr>
                    </a:p>
                    <a:p>
                      <a:pPr algn="just"/>
                      <a:r>
                        <a:rPr lang="en-US" sz="1200" b="0" i="0" kern="1200" dirty="0">
                          <a:solidFill>
                            <a:srgbClr val="0070C0"/>
                          </a:solidFill>
                          <a:effectLst/>
                          <a:latin typeface="+mn-lt"/>
                          <a:ea typeface="+mn-ea"/>
                          <a:cs typeface="Helvetica" panose="020B0604020202020204" pitchFamily="34" charset="0"/>
                        </a:rPr>
                        <a:t>Positive</a:t>
                      </a:r>
                      <a:r>
                        <a:rPr lang="en-US" sz="1200" b="0" i="0" kern="1200" dirty="0">
                          <a:solidFill>
                            <a:schemeClr val="dk1"/>
                          </a:solidFill>
                          <a:effectLst/>
                          <a:latin typeface="+mn-lt"/>
                          <a:ea typeface="+mn-ea"/>
                          <a:cs typeface="Helvetica" panose="020B0604020202020204" pitchFamily="34" charset="0"/>
                        </a:rPr>
                        <a:t>:</a:t>
                      </a:r>
                      <a:r>
                        <a:rPr lang="en-US" sz="1200" b="0" i="0" kern="1200" baseline="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mình</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cũng</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thích</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bình</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sữa</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Piegon</a:t>
                      </a:r>
                      <a:r>
                        <a:rPr lang="en-US" sz="1200" b="0" i="0" kern="1200" dirty="0">
                          <a:solidFill>
                            <a:schemeClr val="dk1"/>
                          </a:solidFill>
                          <a:effectLst/>
                          <a:latin typeface="+mn-lt"/>
                          <a:ea typeface="+mn-ea"/>
                          <a:cs typeface="Helvetica" panose="020B0604020202020204" pitchFamily="34" charset="0"/>
                        </a:rPr>
                        <a:t> 😋😋 </a:t>
                      </a:r>
                      <a:r>
                        <a:rPr lang="en-US" sz="1200" b="0" i="0" kern="1200" dirty="0" err="1">
                          <a:solidFill>
                            <a:schemeClr val="dk1"/>
                          </a:solidFill>
                          <a:effectLst/>
                          <a:latin typeface="+mn-lt"/>
                          <a:ea typeface="+mn-ea"/>
                          <a:cs typeface="Helvetica" panose="020B0604020202020204" pitchFamily="34" charset="0"/>
                        </a:rPr>
                        <a:t>núm</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ti</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mềm</a:t>
                      </a:r>
                      <a:r>
                        <a:rPr lang="en-US" sz="1200" b="0" i="0" kern="1200" dirty="0">
                          <a:solidFill>
                            <a:schemeClr val="dk1"/>
                          </a:solidFill>
                          <a:effectLst/>
                          <a:latin typeface="+mn-lt"/>
                          <a:ea typeface="+mn-ea"/>
                          <a:cs typeface="Helvetica" panose="020B0604020202020204" pitchFamily="34" charset="0"/>
                        </a:rPr>
                        <a:t>” – </a:t>
                      </a:r>
                      <a:r>
                        <a:rPr lang="en-US" sz="1200" b="0" i="0" kern="1200" dirty="0">
                          <a:solidFill>
                            <a:schemeClr val="dk1"/>
                          </a:solidFill>
                          <a:effectLst/>
                          <a:latin typeface="+mn-lt"/>
                          <a:ea typeface="+mn-ea"/>
                          <a:cs typeface="Helvetica" panose="020B0604020202020204" pitchFamily="34" charset="0"/>
                          <a:hlinkClick r:id="rId6"/>
                        </a:rPr>
                        <a:t>Link</a:t>
                      </a:r>
                      <a:endParaRPr lang="en-US" sz="1200" dirty="0">
                        <a:solidFill>
                          <a:schemeClr val="tx1"/>
                        </a:solidFill>
                        <a:latin typeface="+mn-lt"/>
                        <a:cs typeface="Helvetica" panose="020B0604020202020204" pitchFamily="34" charset="0"/>
                        <a:hlinkClick r:id="rId7"/>
                      </a:endParaRPr>
                    </a:p>
                  </a:txBody>
                  <a:tcPr marL="34290" marR="34290" marT="17145" marB="17145">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1162205"/>
                  </a:ext>
                </a:extLst>
              </a:tr>
            </a:tbl>
          </a:graphicData>
        </a:graphic>
      </p:graphicFrame>
      <p:graphicFrame>
        <p:nvGraphicFramePr>
          <p:cNvPr id="14" name="Bảng 1">
            <a:extLst>
              <a:ext uri="{FF2B5EF4-FFF2-40B4-BE49-F238E27FC236}">
                <a16:creationId xmlns:a16="http://schemas.microsoft.com/office/drawing/2014/main" id="{4AB59311-A4ED-4A00-83DF-595C42012832}"/>
              </a:ext>
            </a:extLst>
          </p:cNvPr>
          <p:cNvGraphicFramePr>
            <a:graphicFrameLocks noGrp="1"/>
          </p:cNvGraphicFramePr>
          <p:nvPr>
            <p:extLst>
              <p:ext uri="{D42A27DB-BD31-4B8C-83A1-F6EECF244321}">
                <p14:modId xmlns:p14="http://schemas.microsoft.com/office/powerpoint/2010/main" val="4271451979"/>
              </p:ext>
            </p:extLst>
          </p:nvPr>
        </p:nvGraphicFramePr>
        <p:xfrm>
          <a:off x="261059" y="1600704"/>
          <a:ext cx="3305749" cy="2115267"/>
        </p:xfrm>
        <a:graphic>
          <a:graphicData uri="http://schemas.openxmlformats.org/drawingml/2006/table">
            <a:tbl>
              <a:tblPr/>
              <a:tblGrid>
                <a:gridCol w="1361895">
                  <a:extLst>
                    <a:ext uri="{9D8B030D-6E8A-4147-A177-3AD203B41FA5}">
                      <a16:colId xmlns:a16="http://schemas.microsoft.com/office/drawing/2014/main" val="1126853079"/>
                    </a:ext>
                  </a:extLst>
                </a:gridCol>
                <a:gridCol w="1943854">
                  <a:extLst>
                    <a:ext uri="{9D8B030D-6E8A-4147-A177-3AD203B41FA5}">
                      <a16:colId xmlns:a16="http://schemas.microsoft.com/office/drawing/2014/main" val="2401286078"/>
                    </a:ext>
                  </a:extLst>
                </a:gridCol>
              </a:tblGrid>
              <a:tr h="302181">
                <a:tc>
                  <a:txBody>
                    <a:bodyPr/>
                    <a:lstStyle/>
                    <a:p>
                      <a:pPr algn="ctr" rtl="0" fontAlgn="t"/>
                      <a:r>
                        <a:rPr lang="en-US" sz="1500" b="1" dirty="0">
                          <a:solidFill>
                            <a:schemeClr val="bg1"/>
                          </a:solidFill>
                          <a:effectLst/>
                          <a:latin typeface="+mn-lt"/>
                          <a:cs typeface="Helvetica" panose="020B0604020202020204" pitchFamily="34" charset="0"/>
                        </a:rPr>
                        <a:t>Measurement</a:t>
                      </a:r>
                    </a:p>
                  </a:txBody>
                  <a:tcPr marL="41710" marR="41710" marT="27807" marB="27807">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CC66"/>
                    </a:solidFill>
                  </a:tcPr>
                </a:tc>
                <a:tc>
                  <a:txBody>
                    <a:bodyPr/>
                    <a:lstStyle/>
                    <a:p>
                      <a:pPr algn="ctr" rtl="0" fontAlgn="t"/>
                      <a:r>
                        <a:rPr lang="en-US" sz="1500" b="1" dirty="0">
                          <a:solidFill>
                            <a:srgbClr val="FFFFFF"/>
                          </a:solidFill>
                          <a:effectLst/>
                          <a:latin typeface="+mn-lt"/>
                        </a:rPr>
                        <a:t>Volume</a:t>
                      </a:r>
                    </a:p>
                  </a:txBody>
                  <a:tcPr marL="41710" marR="41710" marT="27807" marB="27807">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CC66"/>
                    </a:solidFill>
                  </a:tcPr>
                </a:tc>
                <a:extLst>
                  <a:ext uri="{0D108BD9-81ED-4DB2-BD59-A6C34878D82A}">
                    <a16:rowId xmlns:a16="http://schemas.microsoft.com/office/drawing/2014/main" val="2064753170"/>
                  </a:ext>
                </a:extLst>
              </a:tr>
              <a:tr h="302181">
                <a:tc>
                  <a:txBody>
                    <a:bodyPr/>
                    <a:lstStyle/>
                    <a:p>
                      <a:pPr algn="ctr" rtl="0" fontAlgn="t"/>
                      <a:r>
                        <a:rPr lang="en-US" sz="1500" b="1" dirty="0">
                          <a:solidFill>
                            <a:schemeClr val="bg1"/>
                          </a:solidFill>
                          <a:effectLst/>
                          <a:latin typeface="+mn-lt"/>
                          <a:cs typeface="Helvetica" panose="020B0604020202020204" pitchFamily="34" charset="0"/>
                        </a:rPr>
                        <a:t>Buzz</a:t>
                      </a:r>
                    </a:p>
                  </a:txBody>
                  <a:tcPr marL="41710" marR="41710" marT="27807" marB="27807">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00B0F0"/>
                    </a:solidFill>
                  </a:tcPr>
                </a:tc>
                <a:tc>
                  <a:txBody>
                    <a:bodyPr/>
                    <a:lstStyle/>
                    <a:p>
                      <a:pPr algn="ctr" rtl="0" fontAlgn="b"/>
                      <a:r>
                        <a:rPr lang="en-US" sz="1500" b="1" dirty="0">
                          <a:solidFill>
                            <a:schemeClr val="bg1"/>
                          </a:solidFill>
                          <a:effectLst/>
                          <a:latin typeface="+mn-lt"/>
                          <a:cs typeface="Helvetica" panose="020B0604020202020204" pitchFamily="34" charset="0"/>
                        </a:rPr>
                        <a:t>2,483</a:t>
                      </a:r>
                    </a:p>
                  </a:txBody>
                  <a:tcPr marL="41710" marR="41710" marT="27807" marB="27807"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00B0F0"/>
                    </a:solidFill>
                  </a:tcPr>
                </a:tc>
                <a:extLst>
                  <a:ext uri="{0D108BD9-81ED-4DB2-BD59-A6C34878D82A}">
                    <a16:rowId xmlns:a16="http://schemas.microsoft.com/office/drawing/2014/main" val="4174335855"/>
                  </a:ext>
                </a:extLst>
              </a:tr>
              <a:tr h="302181">
                <a:tc>
                  <a:txBody>
                    <a:bodyPr/>
                    <a:lstStyle/>
                    <a:p>
                      <a:pPr algn="ctr" rtl="0" fontAlgn="t"/>
                      <a:r>
                        <a:rPr lang="en-US" sz="1500" b="1" dirty="0">
                          <a:solidFill>
                            <a:schemeClr val="bg1"/>
                          </a:solidFill>
                          <a:effectLst/>
                          <a:latin typeface="+mn-lt"/>
                          <a:cs typeface="Helvetica" panose="020B0604020202020204" pitchFamily="34" charset="0"/>
                        </a:rPr>
                        <a:t>Engagement</a:t>
                      </a:r>
                    </a:p>
                  </a:txBody>
                  <a:tcPr marL="41710" marR="41710" marT="27807" marB="27807">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00B0F0"/>
                    </a:solidFill>
                  </a:tcPr>
                </a:tc>
                <a:tc>
                  <a:txBody>
                    <a:bodyPr/>
                    <a:lstStyle/>
                    <a:p>
                      <a:pPr algn="ctr" rtl="0" fontAlgn="b"/>
                      <a:r>
                        <a:rPr lang="en-US" sz="1500" b="1" dirty="0">
                          <a:solidFill>
                            <a:schemeClr val="bg1"/>
                          </a:solidFill>
                          <a:effectLst/>
                          <a:latin typeface="+mn-lt"/>
                          <a:cs typeface="Helvetica" panose="020B0604020202020204" pitchFamily="34" charset="0"/>
                        </a:rPr>
                        <a:t>36,644</a:t>
                      </a:r>
                    </a:p>
                  </a:txBody>
                  <a:tcPr marL="41710" marR="41710" marT="27807" marB="27807"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00B0F0"/>
                    </a:solidFill>
                  </a:tcPr>
                </a:tc>
                <a:extLst>
                  <a:ext uri="{0D108BD9-81ED-4DB2-BD59-A6C34878D82A}">
                    <a16:rowId xmlns:a16="http://schemas.microsoft.com/office/drawing/2014/main" val="573916341"/>
                  </a:ext>
                </a:extLst>
              </a:tr>
              <a:tr h="302181">
                <a:tc>
                  <a:txBody>
                    <a:bodyPr/>
                    <a:lstStyle/>
                    <a:p>
                      <a:pPr algn="ctr" rtl="0" fontAlgn="t"/>
                      <a:r>
                        <a:rPr lang="en-US" sz="1500" b="1" dirty="0">
                          <a:solidFill>
                            <a:srgbClr val="051423"/>
                          </a:solidFill>
                          <a:effectLst/>
                          <a:latin typeface="+mn-lt"/>
                          <a:cs typeface="Helvetica" panose="020B0604020202020204" pitchFamily="34" charset="0"/>
                        </a:rPr>
                        <a:t>Post</a:t>
                      </a:r>
                    </a:p>
                  </a:txBody>
                  <a:tcPr marL="41710" marR="41710" marT="27807" marB="27807">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rtl="0" fontAlgn="b"/>
                      <a:r>
                        <a:rPr lang="en-US" sz="1500" b="1" dirty="0">
                          <a:effectLst/>
                          <a:latin typeface="+mn-lt"/>
                          <a:cs typeface="Helvetica" panose="020B0604020202020204" pitchFamily="34" charset="0"/>
                        </a:rPr>
                        <a:t>452</a:t>
                      </a:r>
                    </a:p>
                  </a:txBody>
                  <a:tcPr marL="41710" marR="41710" marT="27807" marB="27807"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886463200"/>
                  </a:ext>
                </a:extLst>
              </a:tr>
              <a:tr h="302181">
                <a:tc>
                  <a:txBody>
                    <a:bodyPr/>
                    <a:lstStyle/>
                    <a:p>
                      <a:pPr algn="ctr" rtl="0" fontAlgn="t"/>
                      <a:r>
                        <a:rPr lang="en-US" sz="1500" b="1" dirty="0">
                          <a:solidFill>
                            <a:srgbClr val="051423"/>
                          </a:solidFill>
                          <a:effectLst/>
                          <a:latin typeface="+mn-lt"/>
                          <a:cs typeface="Helvetica" panose="020B0604020202020204" pitchFamily="34" charset="0"/>
                        </a:rPr>
                        <a:t>Like</a:t>
                      </a:r>
                    </a:p>
                  </a:txBody>
                  <a:tcPr marL="41710" marR="41710" marT="27807" marB="27807">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rtl="0" fontAlgn="b"/>
                      <a:r>
                        <a:rPr lang="en-US" sz="1500" b="1" dirty="0">
                          <a:effectLst/>
                          <a:latin typeface="+mn-lt"/>
                          <a:cs typeface="Helvetica" panose="020B0604020202020204" pitchFamily="34" charset="0"/>
                        </a:rPr>
                        <a:t>35,330</a:t>
                      </a:r>
                    </a:p>
                  </a:txBody>
                  <a:tcPr marL="41710" marR="41710" marT="27807" marB="27807"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286221209"/>
                  </a:ext>
                </a:extLst>
              </a:tr>
              <a:tr h="302181">
                <a:tc>
                  <a:txBody>
                    <a:bodyPr/>
                    <a:lstStyle/>
                    <a:p>
                      <a:pPr algn="ctr" rtl="0" fontAlgn="t"/>
                      <a:r>
                        <a:rPr lang="en-US" sz="1500" b="1" dirty="0">
                          <a:solidFill>
                            <a:srgbClr val="051423"/>
                          </a:solidFill>
                          <a:effectLst/>
                          <a:latin typeface="+mn-lt"/>
                          <a:cs typeface="Helvetica" panose="020B0604020202020204" pitchFamily="34" charset="0"/>
                        </a:rPr>
                        <a:t>Share</a:t>
                      </a:r>
                    </a:p>
                  </a:txBody>
                  <a:tcPr marL="41710" marR="41710" marT="27807" marB="27807">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rtl="0" fontAlgn="b"/>
                      <a:r>
                        <a:rPr lang="en-US" sz="1500" b="1" dirty="0">
                          <a:effectLst/>
                          <a:latin typeface="+mn-lt"/>
                          <a:cs typeface="Helvetica" panose="020B0604020202020204" pitchFamily="34" charset="0"/>
                        </a:rPr>
                        <a:t>34</a:t>
                      </a:r>
                    </a:p>
                  </a:txBody>
                  <a:tcPr marL="41710" marR="41710" marT="27807" marB="27807"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74037644"/>
                  </a:ext>
                </a:extLst>
              </a:tr>
              <a:tr h="302181">
                <a:tc>
                  <a:txBody>
                    <a:bodyPr/>
                    <a:lstStyle/>
                    <a:p>
                      <a:pPr algn="ctr" rtl="0" fontAlgn="t"/>
                      <a:r>
                        <a:rPr lang="en-US" sz="1500" b="1" dirty="0">
                          <a:solidFill>
                            <a:srgbClr val="051423"/>
                          </a:solidFill>
                          <a:effectLst/>
                          <a:latin typeface="+mn-lt"/>
                          <a:cs typeface="Helvetica" panose="020B0604020202020204" pitchFamily="34" charset="0"/>
                        </a:rPr>
                        <a:t>Comment</a:t>
                      </a:r>
                    </a:p>
                  </a:txBody>
                  <a:tcPr marL="41710" marR="41710" marT="27807" marB="27807">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rtl="0" fontAlgn="b"/>
                      <a:r>
                        <a:rPr lang="en-US" sz="1500" b="1" dirty="0">
                          <a:solidFill>
                            <a:srgbClr val="0076DB"/>
                          </a:solidFill>
                          <a:effectLst/>
                          <a:latin typeface="+mn-lt"/>
                          <a:cs typeface="Helvetica" panose="020B0604020202020204" pitchFamily="34" charset="0"/>
                        </a:rPr>
                        <a:t>1,958</a:t>
                      </a:r>
                    </a:p>
                  </a:txBody>
                  <a:tcPr marL="41710" marR="41710" marT="27807" marB="27807"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12631401"/>
                  </a:ext>
                </a:extLst>
              </a:tr>
            </a:tbl>
          </a:graphicData>
        </a:graphic>
      </p:graphicFrame>
      <p:sp>
        <p:nvSpPr>
          <p:cNvPr id="3" name="TextBox 2"/>
          <p:cNvSpPr txBox="1"/>
          <p:nvPr/>
        </p:nvSpPr>
        <p:spPr>
          <a:xfrm>
            <a:off x="5518264" y="1347993"/>
            <a:ext cx="312906" cy="369332"/>
          </a:xfrm>
          <a:prstGeom prst="rect">
            <a:avLst/>
          </a:prstGeom>
          <a:noFill/>
        </p:spPr>
        <p:txBody>
          <a:bodyPr wrap="none" rtlCol="0">
            <a:spAutoFit/>
          </a:bodyPr>
          <a:lstStyle/>
          <a:p>
            <a:r>
              <a:rPr lang="en-US" b="1" dirty="0">
                <a:solidFill>
                  <a:srgbClr val="C00000"/>
                </a:solidFill>
                <a:latin typeface="Helvetica" panose="020B0604020202020204" pitchFamily="34" charset="0"/>
                <a:cs typeface="Helvetica" panose="020B0604020202020204" pitchFamily="34" charset="0"/>
              </a:rPr>
              <a:t>1</a:t>
            </a:r>
          </a:p>
        </p:txBody>
      </p:sp>
    </p:spTree>
    <p:extLst>
      <p:ext uri="{BB962C8B-B14F-4D97-AF65-F5344CB8AC3E}">
        <p14:creationId xmlns:p14="http://schemas.microsoft.com/office/powerpoint/2010/main" val="347594435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21</a:t>
            </a:fld>
            <a:endParaRPr lang="en-US" dirty="0">
              <a:solidFill>
                <a:srgbClr val="051423">
                  <a:alpha val="30000"/>
                </a:srgbClr>
              </a:solidFill>
              <a:sym typeface="Gill Sans" charset="0"/>
            </a:endParaRPr>
          </a:p>
        </p:txBody>
      </p:sp>
      <p:graphicFrame>
        <p:nvGraphicFramePr>
          <p:cNvPr id="4" name="Chart 3"/>
          <p:cNvGraphicFramePr/>
          <p:nvPr>
            <p:extLst>
              <p:ext uri="{D42A27DB-BD31-4B8C-83A1-F6EECF244321}">
                <p14:modId xmlns:p14="http://schemas.microsoft.com/office/powerpoint/2010/main" val="1418623216"/>
              </p:ext>
            </p:extLst>
          </p:nvPr>
        </p:nvGraphicFramePr>
        <p:xfrm>
          <a:off x="701893" y="1599243"/>
          <a:ext cx="3684045" cy="2368638"/>
        </p:xfrm>
        <a:graphic>
          <a:graphicData uri="http://schemas.openxmlformats.org/drawingml/2006/chart">
            <c:chart xmlns:c="http://schemas.openxmlformats.org/drawingml/2006/chart" xmlns:r="http://schemas.openxmlformats.org/officeDocument/2006/relationships" r:id="rId3"/>
          </a:graphicData>
        </a:graphic>
      </p:graphicFrame>
      <p:grpSp>
        <p:nvGrpSpPr>
          <p:cNvPr id="8" name="Group 7"/>
          <p:cNvGrpSpPr/>
          <p:nvPr/>
        </p:nvGrpSpPr>
        <p:grpSpPr>
          <a:xfrm>
            <a:off x="335361" y="16040"/>
            <a:ext cx="11521280" cy="628651"/>
            <a:chOff x="251521" y="12030"/>
            <a:chExt cx="8640960" cy="471488"/>
          </a:xfrm>
        </p:grpSpPr>
        <p:sp>
          <p:nvSpPr>
            <p:cNvPr id="9" name="Line 13"/>
            <p:cNvSpPr>
              <a:spLocks noChangeShapeType="1"/>
            </p:cNvSpPr>
            <p:nvPr/>
          </p:nvSpPr>
          <p:spPr bwMode="auto">
            <a:xfrm>
              <a:off x="998935" y="483518"/>
              <a:ext cx="7164586" cy="0"/>
            </a:xfrm>
            <a:prstGeom prst="line">
              <a:avLst/>
            </a:prstGeom>
            <a:noFill/>
            <a:ln w="6350" cap="flat">
              <a:solidFill>
                <a:schemeClr val="bg2">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10" name="Rectangle 9"/>
            <p:cNvSpPr>
              <a:spLocks/>
            </p:cNvSpPr>
            <p:nvPr/>
          </p:nvSpPr>
          <p:spPr bwMode="auto">
            <a:xfrm>
              <a:off x="251521" y="12030"/>
              <a:ext cx="864096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rPr>
                <a:t>Mention</a:t>
              </a:r>
              <a:r>
                <a:rPr kumimoji="0" lang="en-US" sz="4533" b="0" i="0" u="none" strike="noStrike" kern="1200" cap="none" spc="0" normalizeH="0" noProof="0" dirty="0">
                  <a:ln>
                    <a:noFill/>
                  </a:ln>
                  <a:solidFill>
                    <a:srgbClr val="FFC000"/>
                  </a:solidFill>
                  <a:effectLst/>
                  <a:uLnTx/>
                  <a:uFillTx/>
                  <a:latin typeface="+mj-lt"/>
                  <a:ea typeface="Bebas Neue Book" charset="0"/>
                  <a:cs typeface="Helvetica" panose="020B0604020202020204" pitchFamily="34" charset="0"/>
                  <a:sym typeface="Bebas Neue" charset="0"/>
                </a:rPr>
                <a:t> </a:t>
              </a:r>
              <a:r>
                <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rPr>
                <a:t>By</a:t>
              </a:r>
              <a:r>
                <a:rPr kumimoji="0" lang="en-US" sz="4533" b="0" i="0" u="none" strike="noStrike" kern="1200" cap="none" spc="0" normalizeH="0" noProof="0" dirty="0">
                  <a:ln>
                    <a:noFill/>
                  </a:ln>
                  <a:solidFill>
                    <a:srgbClr val="FFC000"/>
                  </a:solidFill>
                  <a:effectLst/>
                  <a:uLnTx/>
                  <a:uFillTx/>
                  <a:latin typeface="+mj-lt"/>
                  <a:ea typeface="Bebas Neue Book" charset="0"/>
                  <a:cs typeface="Helvetica" panose="020B0604020202020204" pitchFamily="34" charset="0"/>
                  <a:sym typeface="Bebas Neue" charset="0"/>
                </a:rPr>
                <a:t> Sentiment</a:t>
              </a:r>
              <a:endPar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endParaRPr>
            </a:p>
          </p:txBody>
        </p:sp>
      </p:grpSp>
      <p:graphicFrame>
        <p:nvGraphicFramePr>
          <p:cNvPr id="11" name="Table 10">
            <a:extLst>
              <a:ext uri="{FF2B5EF4-FFF2-40B4-BE49-F238E27FC236}">
                <a16:creationId xmlns:a16="http://schemas.microsoft.com/office/drawing/2014/main" id="{1C7D4AD0-E59B-6340-92C8-B39968BB58DB}"/>
              </a:ext>
            </a:extLst>
          </p:cNvPr>
          <p:cNvGraphicFramePr>
            <a:graphicFrameLocks noGrp="1"/>
          </p:cNvGraphicFramePr>
          <p:nvPr>
            <p:extLst>
              <p:ext uri="{D42A27DB-BD31-4B8C-83A1-F6EECF244321}">
                <p14:modId xmlns:p14="http://schemas.microsoft.com/office/powerpoint/2010/main" val="2925901560"/>
              </p:ext>
            </p:extLst>
          </p:nvPr>
        </p:nvGraphicFramePr>
        <p:xfrm>
          <a:off x="164209" y="4395169"/>
          <a:ext cx="11863581" cy="2359505"/>
        </p:xfrm>
        <a:graphic>
          <a:graphicData uri="http://schemas.openxmlformats.org/drawingml/2006/table">
            <a:tbl>
              <a:tblPr firstRow="1" bandRow="1">
                <a:tableStyleId>{5C22544A-7EE6-4342-B048-85BDC9FD1C3A}</a:tableStyleId>
              </a:tblPr>
              <a:tblGrid>
                <a:gridCol w="5925237">
                  <a:extLst>
                    <a:ext uri="{9D8B030D-6E8A-4147-A177-3AD203B41FA5}">
                      <a16:colId xmlns:a16="http://schemas.microsoft.com/office/drawing/2014/main" val="2378802311"/>
                    </a:ext>
                  </a:extLst>
                </a:gridCol>
                <a:gridCol w="5938344">
                  <a:extLst>
                    <a:ext uri="{9D8B030D-6E8A-4147-A177-3AD203B41FA5}">
                      <a16:colId xmlns:a16="http://schemas.microsoft.com/office/drawing/2014/main" val="464669796"/>
                    </a:ext>
                  </a:extLst>
                </a:gridCol>
              </a:tblGrid>
              <a:tr h="267142">
                <a:tc>
                  <a:txBody>
                    <a:bodyPr/>
                    <a:lstStyle/>
                    <a:p>
                      <a:pPr marL="0" marR="0" lvl="0" indent="0" algn="ctr" defTabSz="825481"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Helvetica" panose="020B0604020202020204" pitchFamily="34" charset="0"/>
                        </a:rPr>
                        <a:t>Highlights</a:t>
                      </a:r>
                    </a:p>
                  </a:txBody>
                  <a:tcPr marL="34290" marR="34290" marT="17145" marB="17145"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25481"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Helvetica" panose="020B0604020202020204" pitchFamily="34" charset="0"/>
                        </a:rPr>
                        <a:t>Verbatims</a:t>
                      </a:r>
                    </a:p>
                  </a:txBody>
                  <a:tcPr marL="34290" marR="34290" marT="17145" marB="17145"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606009"/>
                  </a:ext>
                </a:extLst>
              </a:tr>
              <a:tr h="2092363">
                <a:tc>
                  <a:txBody>
                    <a:bodyPr/>
                    <a:lstStyle/>
                    <a:p>
                      <a:pPr marL="285750" indent="-285750" algn="just">
                        <a:buFont typeface="Wingdings" panose="05000000000000000000" pitchFamily="2" charset="2"/>
                        <a:buChar char="§"/>
                      </a:pPr>
                      <a:r>
                        <a:rPr lang="en-US" sz="1200" dirty="0">
                          <a:latin typeface="+mn-lt"/>
                          <a:cs typeface="Helvetica" panose="020B0604020202020204" pitchFamily="34" charset="0"/>
                        </a:rPr>
                        <a:t>The trend of discussion went by stages, the most discussion period increased the number of negative discussions. However, positive discussion still accounted for the highest.</a:t>
                      </a:r>
                    </a:p>
                    <a:p>
                      <a:pPr marL="285750" indent="-285750" algn="just">
                        <a:buFont typeface="Wingdings" panose="05000000000000000000" pitchFamily="2" charset="2"/>
                        <a:buChar char="§"/>
                      </a:pPr>
                      <a:r>
                        <a:rPr lang="en-US" sz="1200" dirty="0">
                          <a:latin typeface="+mn-lt"/>
                          <a:cs typeface="Helvetica" panose="020B0604020202020204" pitchFamily="34" charset="0"/>
                        </a:rPr>
                        <a:t>On August 9 created the most negative comments</a:t>
                      </a:r>
                      <a:r>
                        <a:rPr lang="en-US" sz="1200" baseline="0" dirty="0">
                          <a:solidFill>
                            <a:schemeClr val="tx1"/>
                          </a:solidFill>
                          <a:latin typeface="+mn-lt"/>
                          <a:cs typeface="Helvetica" panose="020B0604020202020204" pitchFamily="34" charset="0"/>
                        </a:rPr>
                        <a:t>. </a:t>
                      </a:r>
                      <a:r>
                        <a:rPr lang="en-US" sz="1200" baseline="0" dirty="0">
                          <a:solidFill>
                            <a:schemeClr val="dk1"/>
                          </a:solidFill>
                          <a:latin typeface="+mn-lt"/>
                          <a:cs typeface="Helvetica" panose="020B0604020202020204" pitchFamily="34" charset="0"/>
                        </a:rPr>
                        <a:t>M</a:t>
                      </a:r>
                      <a:r>
                        <a:rPr lang="en-US" sz="1200" dirty="0">
                          <a:latin typeface="+mn-lt"/>
                          <a:cs typeface="Helvetica" panose="020B0604020202020204" pitchFamily="34" charset="0"/>
                        </a:rPr>
                        <a:t>ostly negative feedback came from </a:t>
                      </a:r>
                      <a:r>
                        <a:rPr lang="en-US" sz="1200" dirty="0">
                          <a:solidFill>
                            <a:schemeClr val="tx1"/>
                          </a:solidFill>
                          <a:latin typeface="+mn-lt"/>
                          <a:cs typeface="Helvetica" panose="020B0604020202020204" pitchFamily="34" charset="0"/>
                        </a:rPr>
                        <a:t>nipple of</a:t>
                      </a:r>
                      <a:r>
                        <a:rPr lang="en-US" sz="1200" baseline="0" dirty="0">
                          <a:solidFill>
                            <a:schemeClr val="tx1"/>
                          </a:solidFill>
                          <a:latin typeface="+mn-lt"/>
                          <a:cs typeface="Helvetica" panose="020B0604020202020204" pitchFamily="34" charset="0"/>
                        </a:rPr>
                        <a:t> </a:t>
                      </a:r>
                      <a:r>
                        <a:rPr lang="en-US" sz="1200" dirty="0">
                          <a:solidFill>
                            <a:schemeClr val="tx1"/>
                          </a:solidFill>
                          <a:latin typeface="+mn-lt"/>
                          <a:cs typeface="Helvetica" panose="020B0604020202020204" pitchFamily="34" charset="0"/>
                        </a:rPr>
                        <a:t>product</a:t>
                      </a:r>
                    </a:p>
                    <a:p>
                      <a:pPr marL="285750" indent="-285750" algn="just">
                        <a:buFont typeface="Wingdings" panose="05000000000000000000" pitchFamily="2" charset="2"/>
                        <a:buChar char="§"/>
                      </a:pPr>
                      <a:r>
                        <a:rPr lang="en-US" sz="1200" baseline="0" dirty="0">
                          <a:solidFill>
                            <a:schemeClr val="tx1"/>
                          </a:solidFill>
                          <a:latin typeface="+mn-lt"/>
                          <a:cs typeface="Helvetica" panose="020B0604020202020204" pitchFamily="34" charset="0"/>
                        </a:rPr>
                        <a:t>On August 6 these were the most positive comment. Mostly, positive comment came from Aug 5’post: “</a:t>
                      </a:r>
                      <a:r>
                        <a:rPr lang="en-US" sz="1200" kern="1200" baseline="0" dirty="0">
                          <a:solidFill>
                            <a:schemeClr val="tx1"/>
                          </a:solidFill>
                          <a:latin typeface="+mn-lt"/>
                          <a:ea typeface="+mn-ea"/>
                          <a:cs typeface="Helvetica" panose="020B0604020202020204" pitchFamily="34" charset="0"/>
                        </a:rPr>
                        <a:t>🍼</a:t>
                      </a:r>
                      <a:r>
                        <a:rPr lang="en-US" sz="1200" kern="1200" baseline="0" dirty="0" err="1">
                          <a:solidFill>
                            <a:schemeClr val="tx1"/>
                          </a:solidFill>
                          <a:latin typeface="+mn-lt"/>
                          <a:ea typeface="+mn-ea"/>
                          <a:cs typeface="Helvetica" panose="020B0604020202020204" pitchFamily="34" charset="0"/>
                        </a:rPr>
                        <a:t>Bé</a:t>
                      </a:r>
                      <a:r>
                        <a:rPr lang="en-US" sz="1200" kern="1200" baseline="0" dirty="0">
                          <a:solidFill>
                            <a:schemeClr val="tx1"/>
                          </a:solidFill>
                          <a:latin typeface="+mn-lt"/>
                          <a:ea typeface="+mn-ea"/>
                          <a:cs typeface="Helvetica" panose="020B0604020202020204" pitchFamily="34" charset="0"/>
                        </a:rPr>
                        <a:t> </a:t>
                      </a:r>
                      <a:r>
                        <a:rPr lang="en-US" sz="1200" kern="1200" baseline="0" dirty="0" err="1">
                          <a:solidFill>
                            <a:schemeClr val="tx1"/>
                          </a:solidFill>
                          <a:latin typeface="+mn-lt"/>
                          <a:ea typeface="+mn-ea"/>
                          <a:cs typeface="Helvetica" panose="020B0604020202020204" pitchFamily="34" charset="0"/>
                        </a:rPr>
                        <a:t>thế</a:t>
                      </a:r>
                      <a:r>
                        <a:rPr lang="en-US" sz="1200" kern="1200" baseline="0" dirty="0">
                          <a:solidFill>
                            <a:schemeClr val="tx1"/>
                          </a:solidFill>
                          <a:latin typeface="+mn-lt"/>
                          <a:ea typeface="+mn-ea"/>
                          <a:cs typeface="Helvetica" panose="020B0604020202020204" pitchFamily="34" charset="0"/>
                        </a:rPr>
                        <a:t> </a:t>
                      </a:r>
                      <a:r>
                        <a:rPr lang="en-US" sz="1200" kern="1200" baseline="0" dirty="0" err="1">
                          <a:solidFill>
                            <a:schemeClr val="tx1"/>
                          </a:solidFill>
                          <a:latin typeface="+mn-lt"/>
                          <a:ea typeface="+mn-ea"/>
                          <a:cs typeface="Helvetica" panose="020B0604020202020204" pitchFamily="34" charset="0"/>
                        </a:rPr>
                        <a:t>nào</a:t>
                      </a:r>
                      <a:r>
                        <a:rPr lang="en-US" sz="1200" kern="1200" baseline="0" dirty="0">
                          <a:solidFill>
                            <a:schemeClr val="tx1"/>
                          </a:solidFill>
                          <a:latin typeface="+mn-lt"/>
                          <a:ea typeface="+mn-ea"/>
                          <a:cs typeface="Helvetica" panose="020B0604020202020204" pitchFamily="34" charset="0"/>
                        </a:rPr>
                        <a:t> </a:t>
                      </a:r>
                      <a:r>
                        <a:rPr lang="en-US" sz="1200" kern="1200" baseline="0" dirty="0" err="1">
                          <a:solidFill>
                            <a:schemeClr val="tx1"/>
                          </a:solidFill>
                          <a:latin typeface="+mn-lt"/>
                          <a:ea typeface="+mn-ea"/>
                          <a:cs typeface="Helvetica" panose="020B0604020202020204" pitchFamily="34" charset="0"/>
                        </a:rPr>
                        <a:t>trong</a:t>
                      </a:r>
                      <a:r>
                        <a:rPr lang="en-US" sz="1200" kern="1200" baseline="0" dirty="0">
                          <a:solidFill>
                            <a:schemeClr val="tx1"/>
                          </a:solidFill>
                          <a:latin typeface="+mn-lt"/>
                          <a:ea typeface="+mn-ea"/>
                          <a:cs typeface="Helvetica" panose="020B0604020202020204" pitchFamily="34" charset="0"/>
                        </a:rPr>
                        <a:t> 8 </a:t>
                      </a:r>
                      <a:r>
                        <a:rPr lang="en-US" sz="1200" kern="1200" baseline="0" dirty="0" err="1">
                          <a:solidFill>
                            <a:schemeClr val="tx1"/>
                          </a:solidFill>
                          <a:latin typeface="+mn-lt"/>
                          <a:ea typeface="+mn-ea"/>
                          <a:cs typeface="Helvetica" panose="020B0604020202020204" pitchFamily="34" charset="0"/>
                        </a:rPr>
                        <a:t>giờ</a:t>
                      </a:r>
                      <a:r>
                        <a:rPr lang="en-US" sz="1200" kern="1200" baseline="0" dirty="0">
                          <a:solidFill>
                            <a:schemeClr val="tx1"/>
                          </a:solidFill>
                          <a:latin typeface="+mn-lt"/>
                          <a:ea typeface="+mn-ea"/>
                          <a:cs typeface="Helvetica" panose="020B0604020202020204" pitchFamily="34" charset="0"/>
                        </a:rPr>
                        <a:t> </a:t>
                      </a:r>
                      <a:r>
                        <a:rPr lang="en-US" sz="1200" kern="1200" baseline="0" dirty="0" err="1">
                          <a:solidFill>
                            <a:schemeClr val="tx1"/>
                          </a:solidFill>
                          <a:latin typeface="+mn-lt"/>
                          <a:ea typeface="+mn-ea"/>
                          <a:cs typeface="Helvetica" panose="020B0604020202020204" pitchFamily="34" charset="0"/>
                        </a:rPr>
                        <a:t>đầu</a:t>
                      </a:r>
                      <a:r>
                        <a:rPr lang="en-US" sz="1200" kern="1200" baseline="0" dirty="0">
                          <a:solidFill>
                            <a:schemeClr val="tx1"/>
                          </a:solidFill>
                          <a:latin typeface="+mn-lt"/>
                          <a:ea typeface="+mn-ea"/>
                          <a:cs typeface="Helvetica" panose="020B0604020202020204" pitchFamily="34" charset="0"/>
                        </a:rPr>
                        <a:t> </a:t>
                      </a:r>
                      <a:r>
                        <a:rPr lang="en-US" sz="1200" kern="1200" baseline="0" dirty="0" err="1">
                          <a:solidFill>
                            <a:schemeClr val="tx1"/>
                          </a:solidFill>
                          <a:latin typeface="+mn-lt"/>
                          <a:ea typeface="+mn-ea"/>
                          <a:cs typeface="Helvetica" panose="020B0604020202020204" pitchFamily="34" charset="0"/>
                        </a:rPr>
                        <a:t>xa</a:t>
                      </a:r>
                      <a:r>
                        <a:rPr lang="en-US" sz="1200" kern="1200" baseline="0" dirty="0">
                          <a:solidFill>
                            <a:schemeClr val="tx1"/>
                          </a:solidFill>
                          <a:latin typeface="+mn-lt"/>
                          <a:ea typeface="+mn-ea"/>
                          <a:cs typeface="Helvetica" panose="020B0604020202020204" pitchFamily="34" charset="0"/>
                        </a:rPr>
                        <a:t> </a:t>
                      </a:r>
                      <a:r>
                        <a:rPr lang="en-US" sz="1200" kern="1200" baseline="0" dirty="0" err="1">
                          <a:solidFill>
                            <a:schemeClr val="tx1"/>
                          </a:solidFill>
                          <a:latin typeface="+mn-lt"/>
                          <a:ea typeface="+mn-ea"/>
                          <a:cs typeface="Helvetica" panose="020B0604020202020204" pitchFamily="34" charset="0"/>
                        </a:rPr>
                        <a:t>Mẹ</a:t>
                      </a:r>
                      <a:r>
                        <a:rPr lang="en-US" sz="1200" kern="1200" baseline="0" dirty="0">
                          <a:solidFill>
                            <a:schemeClr val="tx1"/>
                          </a:solidFill>
                          <a:latin typeface="+mn-lt"/>
                          <a:ea typeface="+mn-ea"/>
                          <a:cs typeface="Helvetica" panose="020B0604020202020204" pitchFamily="34" charset="0"/>
                        </a:rPr>
                        <a:t>?🍼”</a:t>
                      </a:r>
                      <a:r>
                        <a:rPr lang="en-US" sz="1200" baseline="0" dirty="0">
                          <a:solidFill>
                            <a:schemeClr val="tx1"/>
                          </a:solidFill>
                          <a:latin typeface="+mn-lt"/>
                          <a:cs typeface="Helvetica" panose="020B0604020202020204" pitchFamily="34" charset="0"/>
                        </a:rPr>
                        <a:t> </a:t>
                      </a:r>
                      <a:r>
                        <a:rPr lang="en-US" sz="1200" baseline="0" dirty="0" err="1">
                          <a:solidFill>
                            <a:schemeClr val="tx1"/>
                          </a:solidFill>
                          <a:latin typeface="+mn-lt"/>
                          <a:cs typeface="Helvetica" panose="020B0604020202020204" pitchFamily="34" charset="0"/>
                        </a:rPr>
                        <a:t>on</a:t>
                      </a:r>
                      <a:r>
                        <a:rPr lang="en-US" sz="1200" baseline="0" dirty="0" err="1">
                          <a:solidFill>
                            <a:schemeClr val="tx1"/>
                          </a:solidFill>
                          <a:latin typeface="+mn-lt"/>
                          <a:cs typeface="Helvetica" panose="020B0604020202020204" pitchFamily="34" charset="0"/>
                          <a:hlinkClick r:id="rId4"/>
                        </a:rPr>
                        <a:t>Link</a:t>
                      </a:r>
                      <a:endParaRPr lang="en-US" sz="1200" baseline="0" dirty="0">
                        <a:solidFill>
                          <a:schemeClr val="tx1"/>
                        </a:solidFill>
                        <a:latin typeface="+mn-lt"/>
                        <a:cs typeface="Helvetica" panose="020B0604020202020204" pitchFamily="34" charset="0"/>
                      </a:endParaRPr>
                    </a:p>
                  </a:txBody>
                  <a:tcPr marL="34290" marR="34290" marT="17145" marB="17145">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a:buFont typeface="Wingdings" panose="05000000000000000000" pitchFamily="2" charset="2"/>
                        <a:buChar char="§"/>
                      </a:pPr>
                      <a:r>
                        <a:rPr lang="en-US" sz="1200" b="0" i="0" kern="1200" dirty="0">
                          <a:solidFill>
                            <a:schemeClr val="dk1"/>
                          </a:solidFill>
                          <a:effectLst/>
                          <a:latin typeface="+mn-lt"/>
                          <a:ea typeface="+mn-ea"/>
                          <a:cs typeface="Helvetica" panose="020B0604020202020204" pitchFamily="34" charset="0"/>
                        </a:rPr>
                        <a:t>🍼</a:t>
                      </a:r>
                      <a:r>
                        <a:rPr lang="vi-VN" sz="1200" b="0" i="0" kern="1200" dirty="0">
                          <a:solidFill>
                            <a:schemeClr val="dk1"/>
                          </a:solidFill>
                          <a:effectLst/>
                          <a:latin typeface="+mn-lt"/>
                          <a:ea typeface="+mn-ea"/>
                          <a:cs typeface="Helvetica" panose="020B0604020202020204" pitchFamily="34" charset="0"/>
                        </a:rPr>
                        <a:t>THƯƠNG HIỆU BÌNH SỮA HÀNG ĐẦU NHẬT BẢN</a:t>
                      </a:r>
                      <a:r>
                        <a:rPr lang="en-US" sz="1200" b="0" i="0" kern="1200" dirty="0">
                          <a:solidFill>
                            <a:schemeClr val="dk1"/>
                          </a:solidFill>
                          <a:effectLst/>
                          <a:latin typeface="+mn-lt"/>
                          <a:ea typeface="+mn-ea"/>
                          <a:cs typeface="Helvetica" panose="020B0604020202020204" pitchFamily="34" charset="0"/>
                        </a:rPr>
                        <a:t>🍼 🍼</a:t>
                      </a:r>
                      <a:r>
                        <a:rPr lang="vi-VN" sz="1200" b="0" i="0" kern="1200" dirty="0">
                          <a:solidFill>
                            <a:schemeClr val="dk1"/>
                          </a:solidFill>
                          <a:effectLst/>
                          <a:latin typeface="+mn-lt"/>
                          <a:ea typeface="+mn-ea"/>
                          <a:cs typeface="Helvetica" panose="020B0604020202020204" pitchFamily="34" charset="0"/>
                        </a:rPr>
                        <a:t>Pigeon là thương hiệu có hơn 60 năm kinh nghiệm chăm sóc Mẹ và Bé. Không chỉ là thương hiệu hàng đầu tại Nhật Bản, mà còn là thương hiệu hàng đầu trên toàn thế giới</a:t>
                      </a:r>
                      <a:r>
                        <a:rPr lang="en-US" sz="1200" b="0" i="0" kern="1200" dirty="0">
                          <a:solidFill>
                            <a:schemeClr val="dk1"/>
                          </a:solidFill>
                          <a:effectLst/>
                          <a:latin typeface="+mn-lt"/>
                          <a:ea typeface="+mn-ea"/>
                          <a:cs typeface="Helvetica" panose="020B0604020202020204" pitchFamily="34" charset="0"/>
                        </a:rPr>
                        <a:t>🍼- </a:t>
                      </a:r>
                      <a:r>
                        <a:rPr lang="en-US" sz="1200" b="0" i="0" kern="1200" dirty="0">
                          <a:solidFill>
                            <a:schemeClr val="dk1"/>
                          </a:solidFill>
                          <a:effectLst/>
                          <a:latin typeface="+mn-lt"/>
                          <a:ea typeface="+mn-ea"/>
                          <a:cs typeface="Helvetica" panose="020B0604020202020204" pitchFamily="34" charset="0"/>
                          <a:hlinkClick r:id="rId5"/>
                        </a:rPr>
                        <a:t>Link</a:t>
                      </a:r>
                      <a:r>
                        <a:rPr lang="en-US" sz="1200" b="0" i="0" kern="1200" dirty="0">
                          <a:solidFill>
                            <a:schemeClr val="dk1"/>
                          </a:solidFill>
                          <a:effectLst/>
                          <a:latin typeface="+mn-lt"/>
                          <a:ea typeface="+mn-ea"/>
                          <a:cs typeface="Helvetica" panose="020B0604020202020204" pitchFamily="34" charset="0"/>
                        </a:rPr>
                        <a:t> - Aug 13, 2019 01:55 PM</a:t>
                      </a:r>
                    </a:p>
                    <a:p>
                      <a:pPr marL="171450" indent="-171450" algn="just">
                        <a:buFont typeface="Wingdings" panose="05000000000000000000" pitchFamily="2" charset="2"/>
                        <a:buChar char="§"/>
                      </a:pPr>
                      <a:r>
                        <a:rPr lang="en-US" sz="1200" b="0" i="0" kern="1200" dirty="0">
                          <a:solidFill>
                            <a:srgbClr val="0070C0"/>
                          </a:solidFill>
                          <a:effectLst/>
                          <a:latin typeface="+mn-lt"/>
                          <a:ea typeface="+mn-ea"/>
                          <a:cs typeface="Helvetica" panose="020B0604020202020204" pitchFamily="34" charset="0"/>
                        </a:rPr>
                        <a:t>Positive</a:t>
                      </a:r>
                      <a:r>
                        <a:rPr lang="en-US" sz="1200" b="0" i="0" kern="1200" dirty="0">
                          <a:solidFill>
                            <a:schemeClr val="dk1"/>
                          </a:solidFill>
                          <a:effectLst/>
                          <a:latin typeface="+mn-lt"/>
                          <a:ea typeface="+mn-ea"/>
                          <a:cs typeface="Helvetica" panose="020B0604020202020204" pitchFamily="34" charset="0"/>
                        </a:rPr>
                        <a:t>:</a:t>
                      </a:r>
                      <a:r>
                        <a:rPr lang="en-US" sz="1200" b="0" i="0" kern="1200" baseline="0" dirty="0">
                          <a:solidFill>
                            <a:schemeClr val="dk1"/>
                          </a:solidFill>
                          <a:effectLst/>
                          <a:latin typeface="+mn-lt"/>
                          <a:ea typeface="+mn-ea"/>
                          <a:cs typeface="Helvetica" panose="020B0604020202020204" pitchFamily="34" charset="0"/>
                        </a:rPr>
                        <a:t> “ </a:t>
                      </a:r>
                      <a:r>
                        <a:rPr lang="en-US" sz="1200" b="0" i="0" kern="1200" dirty="0" err="1">
                          <a:solidFill>
                            <a:schemeClr val="dk1"/>
                          </a:solidFill>
                          <a:effectLst/>
                          <a:latin typeface="+mn-lt"/>
                          <a:ea typeface="+mn-ea"/>
                          <a:cs typeface="Helvetica" panose="020B0604020202020204" pitchFamily="34" charset="0"/>
                        </a:rPr>
                        <a:t>loại</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bình</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này</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núm</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ti</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mềm</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giống</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ti</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mẹ</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có</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khi</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đậu</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lại</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hợp</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tác</a:t>
                      </a:r>
                      <a:r>
                        <a:rPr lang="en-US" sz="1200" b="0" i="0" kern="1200" dirty="0">
                          <a:solidFill>
                            <a:schemeClr val="dk1"/>
                          </a:solidFill>
                          <a:effectLst/>
                          <a:latin typeface="+mn-lt"/>
                          <a:ea typeface="+mn-ea"/>
                          <a:cs typeface="Helvetica" panose="020B0604020202020204" pitchFamily="34" charset="0"/>
                        </a:rPr>
                        <a:t>” – </a:t>
                      </a:r>
                      <a:r>
                        <a:rPr lang="en-US" sz="1200" b="0" i="0" kern="1200" dirty="0">
                          <a:solidFill>
                            <a:schemeClr val="dk1"/>
                          </a:solidFill>
                          <a:effectLst/>
                          <a:latin typeface="+mn-lt"/>
                          <a:ea typeface="+mn-ea"/>
                          <a:cs typeface="Helvetica" panose="020B0604020202020204" pitchFamily="34" charset="0"/>
                          <a:hlinkClick r:id="rId6"/>
                        </a:rPr>
                        <a:t>Link</a:t>
                      </a:r>
                      <a:r>
                        <a:rPr lang="en-US" sz="1200" b="0" i="0" kern="1200" dirty="0">
                          <a:solidFill>
                            <a:schemeClr val="dk1"/>
                          </a:solidFill>
                          <a:effectLst/>
                          <a:latin typeface="+mn-lt"/>
                          <a:ea typeface="+mn-ea"/>
                          <a:cs typeface="Helvetica" panose="020B0604020202020204" pitchFamily="34" charset="0"/>
                        </a:rPr>
                        <a:t> – Aug 28, 2019 01:02</a:t>
                      </a:r>
                      <a:r>
                        <a:rPr lang="en-US" sz="1200" b="0" i="0" kern="1200" baseline="0" dirty="0">
                          <a:solidFill>
                            <a:schemeClr val="dk1"/>
                          </a:solidFill>
                          <a:effectLst/>
                          <a:latin typeface="+mn-lt"/>
                          <a:ea typeface="+mn-ea"/>
                          <a:cs typeface="Helvetica" panose="020B0604020202020204" pitchFamily="34" charset="0"/>
                        </a:rPr>
                        <a:t> PM</a:t>
                      </a:r>
                    </a:p>
                    <a:p>
                      <a:pPr marL="171450" marR="0" indent="-171450" algn="just" defTabSz="228594"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i="0" kern="1200" baseline="0" dirty="0">
                          <a:solidFill>
                            <a:srgbClr val="C00000"/>
                          </a:solidFill>
                          <a:effectLst/>
                          <a:latin typeface="+mn-lt"/>
                          <a:ea typeface="+mn-ea"/>
                          <a:cs typeface="Helvetica" panose="020B0604020202020204" pitchFamily="34" charset="0"/>
                        </a:rPr>
                        <a:t>Negative</a:t>
                      </a:r>
                      <a:r>
                        <a:rPr lang="en-US" sz="1200" b="0" i="0" kern="1200" baseline="0" dirty="0">
                          <a:solidFill>
                            <a:schemeClr val="dk1"/>
                          </a:solidFill>
                          <a:effectLst/>
                          <a:latin typeface="+mn-lt"/>
                          <a:ea typeface="+mn-ea"/>
                          <a:cs typeface="Helvetica" panose="020B0604020202020204" pitchFamily="34" charset="0"/>
                        </a:rPr>
                        <a:t>: </a:t>
                      </a:r>
                      <a:r>
                        <a:rPr lang="en-US" sz="1200" baseline="0" dirty="0">
                          <a:latin typeface="+mn-lt"/>
                          <a:cs typeface="Helvetica" panose="020B0604020202020204" pitchFamily="34" charset="0"/>
                          <a:hlinkClick r:id="rId7"/>
                        </a:rPr>
                        <a:t>“</a:t>
                      </a:r>
                      <a:r>
                        <a:rPr lang="en-US" sz="1200" b="0" i="0" kern="1200" dirty="0" err="1">
                          <a:solidFill>
                            <a:schemeClr val="dk1"/>
                          </a:solidFill>
                          <a:effectLst/>
                          <a:latin typeface="+mn-lt"/>
                          <a:ea typeface="+mn-ea"/>
                          <a:cs typeface="Helvetica" panose="020B0604020202020204" pitchFamily="34" charset="0"/>
                        </a:rPr>
                        <a:t>cho</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mình</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hỏi</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mấy</a:t>
                      </a:r>
                      <a:r>
                        <a:rPr lang="en-US" sz="1200" b="0" i="0" kern="1200" dirty="0">
                          <a:solidFill>
                            <a:schemeClr val="dk1"/>
                          </a:solidFill>
                          <a:effectLst/>
                          <a:latin typeface="+mn-lt"/>
                          <a:ea typeface="+mn-ea"/>
                          <a:cs typeface="Helvetica" panose="020B0604020202020204" pitchFamily="34" charset="0"/>
                        </a:rPr>
                        <a:t> mom </a:t>
                      </a:r>
                      <a:r>
                        <a:rPr lang="en-US" sz="1200" b="0" i="0" kern="1200" dirty="0" err="1">
                          <a:solidFill>
                            <a:schemeClr val="dk1"/>
                          </a:solidFill>
                          <a:effectLst/>
                          <a:latin typeface="+mn-lt"/>
                          <a:ea typeface="+mn-ea"/>
                          <a:cs typeface="Helvetica" panose="020B0604020202020204" pitchFamily="34" charset="0"/>
                        </a:rPr>
                        <a:t>mua</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bình</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sữa</a:t>
                      </a:r>
                      <a:r>
                        <a:rPr lang="en-US" sz="1200" b="0" i="0" kern="1200" dirty="0">
                          <a:solidFill>
                            <a:schemeClr val="dk1"/>
                          </a:solidFill>
                          <a:effectLst/>
                          <a:latin typeface="+mn-lt"/>
                          <a:ea typeface="+mn-ea"/>
                          <a:cs typeface="Helvetica" panose="020B0604020202020204" pitchFamily="34" charset="0"/>
                        </a:rPr>
                        <a:t> ở </a:t>
                      </a:r>
                      <a:r>
                        <a:rPr lang="en-US" sz="1200" b="0" i="0" kern="1200" dirty="0" err="1">
                          <a:solidFill>
                            <a:schemeClr val="dk1"/>
                          </a:solidFill>
                          <a:effectLst/>
                          <a:latin typeface="+mn-lt"/>
                          <a:ea typeface="+mn-ea"/>
                          <a:cs typeface="Helvetica" panose="020B0604020202020204" pitchFamily="34" charset="0"/>
                        </a:rPr>
                        <a:t>đâu</a:t>
                      </a:r>
                      <a:r>
                        <a:rPr lang="en-US" sz="1200" b="0" i="0" kern="1200" dirty="0">
                          <a:solidFill>
                            <a:schemeClr val="dk1"/>
                          </a:solidFill>
                          <a:effectLst/>
                          <a:latin typeface="+mn-lt"/>
                          <a:ea typeface="+mn-ea"/>
                          <a:cs typeface="Helvetica" panose="020B0604020202020204" pitchFamily="34" charset="0"/>
                        </a:rPr>
                        <a:t> v </a:t>
                      </a:r>
                      <a:r>
                        <a:rPr lang="en-US" sz="1200" b="0" i="0" kern="1200" dirty="0" err="1">
                          <a:solidFill>
                            <a:schemeClr val="dk1"/>
                          </a:solidFill>
                          <a:effectLst/>
                          <a:latin typeface="+mn-lt"/>
                          <a:ea typeface="+mn-ea"/>
                          <a:cs typeface="Helvetica" panose="020B0604020202020204" pitchFamily="34" charset="0"/>
                        </a:rPr>
                        <a:t>ak</a:t>
                      </a:r>
                      <a:r>
                        <a:rPr lang="en-US" sz="1200" b="0" i="0" kern="1200" dirty="0">
                          <a:solidFill>
                            <a:schemeClr val="dk1"/>
                          </a:solidFill>
                          <a:effectLst/>
                          <a:latin typeface="+mn-lt"/>
                          <a:ea typeface="+mn-ea"/>
                          <a:cs typeface="Helvetica" panose="020B0604020202020204" pitchFamily="34" charset="0"/>
                        </a:rPr>
                        <a:t> e </a:t>
                      </a:r>
                      <a:r>
                        <a:rPr lang="en-US" sz="1200" b="0" i="0" kern="1200" dirty="0" err="1">
                          <a:solidFill>
                            <a:schemeClr val="dk1"/>
                          </a:solidFill>
                          <a:effectLst/>
                          <a:latin typeface="+mn-lt"/>
                          <a:ea typeface="+mn-ea"/>
                          <a:cs typeface="Helvetica" panose="020B0604020202020204" pitchFamily="34" charset="0"/>
                        </a:rPr>
                        <a:t>đag</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định</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đổi</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bình</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sữa</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cho</a:t>
                      </a:r>
                      <a:r>
                        <a:rPr lang="en-US" sz="1200" b="0" i="0" kern="1200" dirty="0">
                          <a:solidFill>
                            <a:schemeClr val="dk1"/>
                          </a:solidFill>
                          <a:effectLst/>
                          <a:latin typeface="+mn-lt"/>
                          <a:ea typeface="+mn-ea"/>
                          <a:cs typeface="Helvetica" panose="020B0604020202020204" pitchFamily="34" charset="0"/>
                        </a:rPr>
                        <a:t> con e </a:t>
                      </a:r>
                      <a:r>
                        <a:rPr lang="en-US" sz="1200" b="0" i="0" kern="1200" dirty="0" err="1">
                          <a:solidFill>
                            <a:schemeClr val="dk1"/>
                          </a:solidFill>
                          <a:effectLst/>
                          <a:latin typeface="+mn-lt"/>
                          <a:ea typeface="+mn-ea"/>
                          <a:cs typeface="Helvetica" panose="020B0604020202020204" pitchFamily="34" charset="0"/>
                        </a:rPr>
                        <a:t>bình</a:t>
                      </a:r>
                      <a:r>
                        <a:rPr lang="en-US" sz="1200" b="0" i="0" kern="1200" dirty="0">
                          <a:solidFill>
                            <a:schemeClr val="dk1"/>
                          </a:solidFill>
                          <a:effectLst/>
                          <a:latin typeface="+mn-lt"/>
                          <a:ea typeface="+mn-ea"/>
                          <a:cs typeface="Helvetica" panose="020B0604020202020204" pitchFamily="34" charset="0"/>
                        </a:rPr>
                        <a:t> pigeon </a:t>
                      </a:r>
                      <a:r>
                        <a:rPr lang="en-US" sz="1200" b="0" i="0" kern="1200" dirty="0" err="1">
                          <a:solidFill>
                            <a:srgbClr val="C00000"/>
                          </a:solidFill>
                          <a:effectLst/>
                          <a:latin typeface="+mn-lt"/>
                          <a:ea typeface="+mn-ea"/>
                          <a:cs typeface="Helvetica" panose="020B0604020202020204" pitchFamily="34" charset="0"/>
                        </a:rPr>
                        <a:t>ti</a:t>
                      </a:r>
                      <a:r>
                        <a:rPr lang="en-US" sz="1200" b="0" i="0" kern="1200" dirty="0">
                          <a:solidFill>
                            <a:srgbClr val="C00000"/>
                          </a:solidFill>
                          <a:effectLst/>
                          <a:latin typeface="+mn-lt"/>
                          <a:ea typeface="+mn-ea"/>
                          <a:cs typeface="Helvetica" panose="020B0604020202020204" pitchFamily="34" charset="0"/>
                        </a:rPr>
                        <a:t> </a:t>
                      </a:r>
                      <a:r>
                        <a:rPr lang="en-US" sz="1200" b="0" i="0" kern="1200" dirty="0" err="1">
                          <a:solidFill>
                            <a:srgbClr val="C00000"/>
                          </a:solidFill>
                          <a:effectLst/>
                          <a:latin typeface="+mn-lt"/>
                          <a:ea typeface="+mn-ea"/>
                          <a:cs typeface="Helvetica" panose="020B0604020202020204" pitchFamily="34" charset="0"/>
                        </a:rPr>
                        <a:t>cứng</a:t>
                      </a:r>
                      <a:r>
                        <a:rPr lang="en-US" sz="1200" b="0" i="0" kern="1200" dirty="0">
                          <a:solidFill>
                            <a:srgbClr val="C00000"/>
                          </a:solidFill>
                          <a:effectLst/>
                          <a:latin typeface="+mn-lt"/>
                          <a:ea typeface="+mn-ea"/>
                          <a:cs typeface="Helvetica" panose="020B0604020202020204" pitchFamily="34" charset="0"/>
                        </a:rPr>
                        <a:t> </a:t>
                      </a:r>
                      <a:r>
                        <a:rPr lang="en-US" sz="1200" b="0" i="0" kern="1200" dirty="0" err="1">
                          <a:solidFill>
                            <a:srgbClr val="C00000"/>
                          </a:solidFill>
                          <a:effectLst/>
                          <a:latin typeface="+mn-lt"/>
                          <a:ea typeface="+mn-ea"/>
                          <a:cs typeface="Helvetica" panose="020B0604020202020204" pitchFamily="34" charset="0"/>
                        </a:rPr>
                        <a:t>quá</a:t>
                      </a:r>
                      <a:r>
                        <a:rPr lang="en-US" sz="1200" b="0" i="0" kern="1200" dirty="0">
                          <a:solidFill>
                            <a:srgbClr val="C00000"/>
                          </a:solidFill>
                          <a:effectLst/>
                          <a:latin typeface="+mn-lt"/>
                          <a:ea typeface="+mn-ea"/>
                          <a:cs typeface="Helvetica" panose="020B0604020202020204" pitchFamily="34" charset="0"/>
                        </a:rPr>
                        <a:t> </a:t>
                      </a:r>
                      <a:r>
                        <a:rPr lang="en-US" sz="1200" b="0" i="0" kern="1200" dirty="0">
                          <a:solidFill>
                            <a:schemeClr val="dk1"/>
                          </a:solidFill>
                          <a:effectLst/>
                          <a:latin typeface="+mn-lt"/>
                          <a:ea typeface="+mn-ea"/>
                          <a:cs typeface="Helvetica" panose="020B0604020202020204" pitchFamily="34" charset="0"/>
                        </a:rPr>
                        <a:t>– </a:t>
                      </a:r>
                      <a:r>
                        <a:rPr lang="en-US" sz="1200" baseline="0" dirty="0">
                          <a:solidFill>
                            <a:schemeClr val="tx1"/>
                          </a:solidFill>
                          <a:latin typeface="+mn-lt"/>
                          <a:cs typeface="Helvetica" panose="020B0604020202020204" pitchFamily="34" charset="0"/>
                          <a:hlinkClick r:id="rId7"/>
                        </a:rPr>
                        <a:t>Link</a:t>
                      </a:r>
                      <a:r>
                        <a:rPr lang="en-US" sz="1200" baseline="0" dirty="0">
                          <a:solidFill>
                            <a:schemeClr val="tx1"/>
                          </a:solidFill>
                          <a:latin typeface="+mn-lt"/>
                          <a:cs typeface="Helvetica" panose="020B0604020202020204" pitchFamily="34" charset="0"/>
                        </a:rPr>
                        <a:t> – Aug 09, 2019 08:27 PM</a:t>
                      </a:r>
                    </a:p>
                    <a:p>
                      <a:pPr marL="171450" indent="-171450" algn="just">
                        <a:buFont typeface="Wingdings" panose="05000000000000000000" pitchFamily="2" charset="2"/>
                        <a:buChar char="§"/>
                      </a:pPr>
                      <a:endParaRPr lang="en-US" sz="1200" b="0" i="0" kern="1200" baseline="0" dirty="0">
                        <a:solidFill>
                          <a:schemeClr val="dk1"/>
                        </a:solidFill>
                        <a:effectLst/>
                        <a:latin typeface="+mn-lt"/>
                        <a:ea typeface="+mn-ea"/>
                        <a:cs typeface="Helvetica" panose="020B0604020202020204" pitchFamily="34" charset="0"/>
                      </a:endParaRPr>
                    </a:p>
                  </a:txBody>
                  <a:tcPr marL="34290" marR="34290" marT="17145" marB="17145">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1162205"/>
                  </a:ext>
                </a:extLst>
              </a:tr>
            </a:tbl>
          </a:graphicData>
        </a:graphic>
      </p:graphicFrame>
      <p:graphicFrame>
        <p:nvGraphicFramePr>
          <p:cNvPr id="12" name="Chart 11">
            <a:extLst>
              <a:ext uri="{FF2B5EF4-FFF2-40B4-BE49-F238E27FC236}">
                <a16:creationId xmlns:a16="http://schemas.microsoft.com/office/drawing/2014/main" id="{A8CF4711-D707-7E4C-A76B-BAFD79CEF8FB}"/>
              </a:ext>
            </a:extLst>
          </p:cNvPr>
          <p:cNvGraphicFramePr/>
          <p:nvPr>
            <p:extLst>
              <p:ext uri="{D42A27DB-BD31-4B8C-83A1-F6EECF244321}">
                <p14:modId xmlns:p14="http://schemas.microsoft.com/office/powerpoint/2010/main" val="1409885691"/>
              </p:ext>
            </p:extLst>
          </p:nvPr>
        </p:nvGraphicFramePr>
        <p:xfrm>
          <a:off x="4526230" y="1371747"/>
          <a:ext cx="7097713" cy="2823631"/>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33662718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22</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graphicFrame>
        <p:nvGraphicFramePr>
          <p:cNvPr id="6" name="Chart 5"/>
          <p:cNvGraphicFramePr/>
          <p:nvPr>
            <p:extLst>
              <p:ext uri="{D42A27DB-BD31-4B8C-83A1-F6EECF244321}">
                <p14:modId xmlns:p14="http://schemas.microsoft.com/office/powerpoint/2010/main" val="691351156"/>
              </p:ext>
            </p:extLst>
          </p:nvPr>
        </p:nvGraphicFramePr>
        <p:xfrm>
          <a:off x="959371" y="1414977"/>
          <a:ext cx="3851178" cy="23943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extLst>
              <p:ext uri="{D42A27DB-BD31-4B8C-83A1-F6EECF244321}">
                <p14:modId xmlns:p14="http://schemas.microsoft.com/office/powerpoint/2010/main" val="2702805697"/>
              </p:ext>
            </p:extLst>
          </p:nvPr>
        </p:nvGraphicFramePr>
        <p:xfrm>
          <a:off x="5677435" y="1043515"/>
          <a:ext cx="5207259" cy="2765777"/>
        </p:xfrm>
        <a:graphic>
          <a:graphicData uri="http://schemas.openxmlformats.org/drawingml/2006/chart">
            <c:chart xmlns:c="http://schemas.openxmlformats.org/drawingml/2006/chart" xmlns:r="http://schemas.openxmlformats.org/officeDocument/2006/relationships" r:id="rId4"/>
          </a:graphicData>
        </a:graphic>
      </p:graphicFrame>
      <p:grpSp>
        <p:nvGrpSpPr>
          <p:cNvPr id="13" name="Group 12"/>
          <p:cNvGrpSpPr/>
          <p:nvPr/>
        </p:nvGrpSpPr>
        <p:grpSpPr>
          <a:xfrm>
            <a:off x="335361" y="16040"/>
            <a:ext cx="11521280" cy="628651"/>
            <a:chOff x="251521" y="12030"/>
            <a:chExt cx="8640960" cy="471488"/>
          </a:xfrm>
        </p:grpSpPr>
        <p:sp>
          <p:nvSpPr>
            <p:cNvPr id="14" name="Line 13"/>
            <p:cNvSpPr>
              <a:spLocks noChangeShapeType="1"/>
            </p:cNvSpPr>
            <p:nvPr/>
          </p:nvSpPr>
          <p:spPr bwMode="auto">
            <a:xfrm>
              <a:off x="998935" y="483518"/>
              <a:ext cx="7164586" cy="0"/>
            </a:xfrm>
            <a:prstGeom prst="line">
              <a:avLst/>
            </a:prstGeom>
            <a:noFill/>
            <a:ln w="6350" cap="flat">
              <a:solidFill>
                <a:schemeClr val="bg2">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15" name="Rectangle 12"/>
            <p:cNvSpPr>
              <a:spLocks/>
            </p:cNvSpPr>
            <p:nvPr/>
          </p:nvSpPr>
          <p:spPr bwMode="auto">
            <a:xfrm>
              <a:off x="251521" y="12030"/>
              <a:ext cx="864096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rPr>
                <a:t>Discussion By Platform</a:t>
              </a:r>
            </a:p>
          </p:txBody>
        </p:sp>
      </p:grpSp>
      <p:graphicFrame>
        <p:nvGraphicFramePr>
          <p:cNvPr id="10" name="Table 9">
            <a:extLst>
              <a:ext uri="{FF2B5EF4-FFF2-40B4-BE49-F238E27FC236}">
                <a16:creationId xmlns:a16="http://schemas.microsoft.com/office/drawing/2014/main" id="{1C7D4AD0-E59B-6340-92C8-B39968BB58DB}"/>
              </a:ext>
            </a:extLst>
          </p:cNvPr>
          <p:cNvGraphicFramePr>
            <a:graphicFrameLocks noGrp="1"/>
          </p:cNvGraphicFramePr>
          <p:nvPr>
            <p:extLst>
              <p:ext uri="{D42A27DB-BD31-4B8C-83A1-F6EECF244321}">
                <p14:modId xmlns:p14="http://schemas.microsoft.com/office/powerpoint/2010/main" val="1221975605"/>
              </p:ext>
            </p:extLst>
          </p:nvPr>
        </p:nvGraphicFramePr>
        <p:xfrm>
          <a:off x="176512" y="4411209"/>
          <a:ext cx="11863581" cy="2411198"/>
        </p:xfrm>
        <a:graphic>
          <a:graphicData uri="http://schemas.openxmlformats.org/drawingml/2006/table">
            <a:tbl>
              <a:tblPr firstRow="1" bandRow="1">
                <a:tableStyleId>{5C22544A-7EE6-4342-B048-85BDC9FD1C3A}</a:tableStyleId>
              </a:tblPr>
              <a:tblGrid>
                <a:gridCol w="6088821">
                  <a:extLst>
                    <a:ext uri="{9D8B030D-6E8A-4147-A177-3AD203B41FA5}">
                      <a16:colId xmlns:a16="http://schemas.microsoft.com/office/drawing/2014/main" val="2378802311"/>
                    </a:ext>
                  </a:extLst>
                </a:gridCol>
                <a:gridCol w="5774760">
                  <a:extLst>
                    <a:ext uri="{9D8B030D-6E8A-4147-A177-3AD203B41FA5}">
                      <a16:colId xmlns:a16="http://schemas.microsoft.com/office/drawing/2014/main" val="464669796"/>
                    </a:ext>
                  </a:extLst>
                </a:gridCol>
              </a:tblGrid>
              <a:tr h="318835">
                <a:tc>
                  <a:txBody>
                    <a:bodyPr/>
                    <a:lstStyle/>
                    <a:p>
                      <a:pPr marL="0" marR="0" lvl="0" indent="0" algn="ctr" defTabSz="825481"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Helvetica" panose="020B0604020202020204" pitchFamily="34" charset="0"/>
                        </a:rPr>
                        <a:t>Highlights</a:t>
                      </a:r>
                    </a:p>
                  </a:txBody>
                  <a:tcPr marL="34290" marR="34290" marT="17145" marB="17145"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25481"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Helvetica" panose="020B0604020202020204" pitchFamily="34" charset="0"/>
                        </a:rPr>
                        <a:t>Verbatims</a:t>
                      </a:r>
                    </a:p>
                  </a:txBody>
                  <a:tcPr marL="34290" marR="34290" marT="17145" marB="17145"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8606009"/>
                  </a:ext>
                </a:extLst>
              </a:tr>
              <a:tr h="2092363">
                <a:tc>
                  <a:txBody>
                    <a:bodyPr/>
                    <a:lstStyle/>
                    <a:p>
                      <a:pPr marL="285750" indent="-285750" algn="just">
                        <a:buFont typeface="Wingdings" panose="05000000000000000000" pitchFamily="2" charset="2"/>
                        <a:buChar char="§"/>
                      </a:pPr>
                      <a:r>
                        <a:rPr lang="en-US" sz="1200" dirty="0">
                          <a:solidFill>
                            <a:schemeClr val="tx1"/>
                          </a:solidFill>
                          <a:latin typeface="+mn-lt"/>
                          <a:cs typeface="Helvetica" panose="020B0604020202020204" pitchFamily="34" charset="0"/>
                        </a:rPr>
                        <a:t>During</a:t>
                      </a:r>
                      <a:r>
                        <a:rPr lang="en-US" sz="1200" baseline="0" dirty="0">
                          <a:solidFill>
                            <a:schemeClr val="tx1"/>
                          </a:solidFill>
                          <a:latin typeface="+mn-lt"/>
                          <a:cs typeface="Helvetica" panose="020B0604020202020204" pitchFamily="34" charset="0"/>
                        </a:rPr>
                        <a:t> to the campaign, the only platform that generated 100% discussions were Facebook. Mostly focused on Pigeon </a:t>
                      </a:r>
                      <a:r>
                        <a:rPr lang="en-US" sz="1200" baseline="0" dirty="0" err="1">
                          <a:solidFill>
                            <a:schemeClr val="tx1"/>
                          </a:solidFill>
                          <a:latin typeface="+mn-lt"/>
                          <a:cs typeface="Helvetica" panose="020B0604020202020204" pitchFamily="34" charset="0"/>
                        </a:rPr>
                        <a:t>VietNam</a:t>
                      </a:r>
                      <a:r>
                        <a:rPr lang="en-US" sz="1200" baseline="0" dirty="0">
                          <a:solidFill>
                            <a:schemeClr val="tx1"/>
                          </a:solidFill>
                          <a:latin typeface="+mn-lt"/>
                          <a:cs typeface="Helvetica" panose="020B0604020202020204" pitchFamily="34" charset="0"/>
                        </a:rPr>
                        <a:t> Facebook page. </a:t>
                      </a:r>
                    </a:p>
                    <a:p>
                      <a:pPr marL="285750" indent="-285750" algn="just">
                        <a:buFont typeface="Wingdings" panose="05000000000000000000" pitchFamily="2" charset="2"/>
                        <a:buChar char="§"/>
                      </a:pPr>
                      <a:r>
                        <a:rPr lang="en-US" sz="1200" baseline="0" dirty="0">
                          <a:solidFill>
                            <a:schemeClr val="tx1"/>
                          </a:solidFill>
                          <a:latin typeface="+mn-lt"/>
                          <a:cs typeface="Helvetica" panose="020B0604020202020204" pitchFamily="34" charset="0"/>
                        </a:rPr>
                        <a:t>On Facebook, positive comment rate was </a:t>
                      </a:r>
                      <a:r>
                        <a:rPr lang="vi-VN" sz="1200" baseline="0" dirty="0">
                          <a:solidFill>
                            <a:schemeClr val="tx1"/>
                          </a:solidFill>
                          <a:latin typeface="+mn-lt"/>
                          <a:cs typeface="Helvetica" panose="020B0604020202020204" pitchFamily="34" charset="0"/>
                        </a:rPr>
                        <a:t>82</a:t>
                      </a:r>
                      <a:r>
                        <a:rPr lang="en-US" sz="1200" baseline="0" dirty="0">
                          <a:solidFill>
                            <a:schemeClr val="tx1"/>
                          </a:solidFill>
                          <a:latin typeface="+mn-lt"/>
                          <a:cs typeface="Helvetica" panose="020B0604020202020204" pitchFamily="34" charset="0"/>
                        </a:rPr>
                        <a:t>% </a:t>
                      </a:r>
                      <a:r>
                        <a:rPr lang="vi-VN" sz="1200" baseline="0" dirty="0">
                          <a:solidFill>
                            <a:schemeClr val="tx1"/>
                          </a:solidFill>
                          <a:latin typeface="+mn-lt"/>
                          <a:cs typeface="Helvetica" panose="020B0604020202020204" pitchFamily="34" charset="0"/>
                        </a:rPr>
                        <a:t>(2,031</a:t>
                      </a:r>
                      <a:r>
                        <a:rPr lang="en-US" sz="1200" baseline="0" dirty="0">
                          <a:solidFill>
                            <a:schemeClr val="tx1"/>
                          </a:solidFill>
                          <a:latin typeface="+mn-lt"/>
                          <a:cs typeface="Helvetica" panose="020B0604020202020204" pitchFamily="34" charset="0"/>
                        </a:rPr>
                        <a:t> mention</a:t>
                      </a:r>
                      <a:r>
                        <a:rPr lang="vi-VN" sz="1200" baseline="0" dirty="0">
                          <a:solidFill>
                            <a:schemeClr val="tx1"/>
                          </a:solidFill>
                          <a:latin typeface="+mn-lt"/>
                          <a:cs typeface="Helvetica" panose="020B0604020202020204" pitchFamily="34" charset="0"/>
                        </a:rPr>
                        <a:t>s</a:t>
                      </a:r>
                      <a:r>
                        <a:rPr lang="en-US" sz="1200" baseline="0" dirty="0">
                          <a:solidFill>
                            <a:schemeClr val="tx1"/>
                          </a:solidFill>
                          <a:latin typeface="+mn-lt"/>
                          <a:cs typeface="Helvetica" panose="020B0604020202020204" pitchFamily="34" charset="0"/>
                        </a:rPr>
                        <a:t>) and negative comment rate was </a:t>
                      </a:r>
                      <a:r>
                        <a:rPr lang="vi-VN" sz="1200" baseline="0" dirty="0">
                          <a:solidFill>
                            <a:schemeClr val="tx1"/>
                          </a:solidFill>
                          <a:latin typeface="+mn-lt"/>
                          <a:cs typeface="Helvetica" panose="020B0604020202020204" pitchFamily="34" charset="0"/>
                        </a:rPr>
                        <a:t>2</a:t>
                      </a:r>
                      <a:r>
                        <a:rPr lang="en-US" sz="1200" baseline="0" dirty="0">
                          <a:solidFill>
                            <a:schemeClr val="tx1"/>
                          </a:solidFill>
                          <a:latin typeface="+mn-lt"/>
                          <a:cs typeface="Helvetica" panose="020B0604020202020204" pitchFamily="34" charset="0"/>
                        </a:rPr>
                        <a:t>% (</a:t>
                      </a:r>
                      <a:r>
                        <a:rPr lang="vi-VN" sz="1200" baseline="0" dirty="0">
                          <a:solidFill>
                            <a:schemeClr val="tx1"/>
                          </a:solidFill>
                          <a:latin typeface="+mn-lt"/>
                          <a:cs typeface="Helvetica" panose="020B0604020202020204" pitchFamily="34" charset="0"/>
                        </a:rPr>
                        <a:t>55</a:t>
                      </a:r>
                      <a:r>
                        <a:rPr lang="en-US" sz="1200" baseline="0" dirty="0">
                          <a:solidFill>
                            <a:schemeClr val="tx1"/>
                          </a:solidFill>
                          <a:latin typeface="+mn-lt"/>
                          <a:cs typeface="Helvetica" panose="020B0604020202020204" pitchFamily="34" charset="0"/>
                        </a:rPr>
                        <a:t> mention</a:t>
                      </a:r>
                      <a:r>
                        <a:rPr lang="vi-VN" sz="1200" baseline="0" dirty="0">
                          <a:solidFill>
                            <a:schemeClr val="tx1"/>
                          </a:solidFill>
                          <a:latin typeface="+mn-lt"/>
                          <a:cs typeface="Helvetica" panose="020B0604020202020204" pitchFamily="34" charset="0"/>
                        </a:rPr>
                        <a:t>s</a:t>
                      </a:r>
                      <a:r>
                        <a:rPr lang="en-US" sz="1200" baseline="0" dirty="0">
                          <a:solidFill>
                            <a:schemeClr val="tx1"/>
                          </a:solidFill>
                          <a:latin typeface="+mn-lt"/>
                          <a:cs typeface="Helvetica" panose="020B0604020202020204" pitchFamily="34" charset="0"/>
                        </a:rPr>
                        <a:t>), neutral comment rate was </a:t>
                      </a:r>
                      <a:r>
                        <a:rPr lang="vi-VN" sz="1200" baseline="0" dirty="0">
                          <a:solidFill>
                            <a:schemeClr val="tx1"/>
                          </a:solidFill>
                          <a:latin typeface="+mn-lt"/>
                          <a:cs typeface="Helvetica" panose="020B0604020202020204" pitchFamily="34" charset="0"/>
                        </a:rPr>
                        <a:t>16</a:t>
                      </a:r>
                      <a:r>
                        <a:rPr lang="en-US" sz="1200" baseline="0" dirty="0">
                          <a:solidFill>
                            <a:schemeClr val="tx1"/>
                          </a:solidFill>
                          <a:latin typeface="+mn-lt"/>
                          <a:cs typeface="Helvetica" panose="020B0604020202020204" pitchFamily="34" charset="0"/>
                        </a:rPr>
                        <a:t>% (</a:t>
                      </a:r>
                      <a:r>
                        <a:rPr lang="vi-VN" sz="1200" baseline="0" dirty="0">
                          <a:solidFill>
                            <a:schemeClr val="tx1"/>
                          </a:solidFill>
                          <a:latin typeface="+mn-lt"/>
                          <a:cs typeface="Helvetica" panose="020B0604020202020204" pitchFamily="34" charset="0"/>
                        </a:rPr>
                        <a:t>397</a:t>
                      </a:r>
                      <a:r>
                        <a:rPr lang="en-US" sz="1200" baseline="0" dirty="0">
                          <a:solidFill>
                            <a:schemeClr val="tx1"/>
                          </a:solidFill>
                          <a:latin typeface="+mn-lt"/>
                          <a:cs typeface="Helvetica" panose="020B0604020202020204" pitchFamily="34" charset="0"/>
                        </a:rPr>
                        <a:t> mention</a:t>
                      </a:r>
                      <a:r>
                        <a:rPr lang="vi-VN" sz="1200" baseline="0" dirty="0">
                          <a:solidFill>
                            <a:schemeClr val="tx1"/>
                          </a:solidFill>
                          <a:latin typeface="+mn-lt"/>
                          <a:cs typeface="Helvetica" panose="020B0604020202020204" pitchFamily="34" charset="0"/>
                        </a:rPr>
                        <a:t>s</a:t>
                      </a:r>
                      <a:r>
                        <a:rPr lang="en-US" sz="1200" baseline="0" dirty="0">
                          <a:solidFill>
                            <a:schemeClr val="tx1"/>
                          </a:solidFill>
                          <a:latin typeface="+mn-lt"/>
                          <a:cs typeface="Helvetica" panose="020B0604020202020204" pitchFamily="34" charset="0"/>
                        </a:rPr>
                        <a:t>).</a:t>
                      </a:r>
                    </a:p>
                    <a:p>
                      <a:pPr marL="285750" marR="0" indent="-285750" algn="just" defTabSz="228594"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aseline="0" dirty="0">
                          <a:solidFill>
                            <a:schemeClr val="tx1"/>
                          </a:solidFill>
                          <a:latin typeface="+mn-lt"/>
                          <a:cs typeface="Helvetica" panose="020B0604020202020204" pitchFamily="34" charset="0"/>
                        </a:rPr>
                        <a:t>The post in August 5 on Pigeon Vietnam was effective “</a:t>
                      </a:r>
                      <a:r>
                        <a:rPr lang="en-US" sz="1200" b="0" i="0" kern="1200" dirty="0">
                          <a:solidFill>
                            <a:schemeClr val="dk1"/>
                          </a:solidFill>
                          <a:effectLst/>
                          <a:latin typeface="+mn-lt"/>
                          <a:ea typeface="+mn-ea"/>
                          <a:cs typeface="Helvetica" panose="020B0604020202020204" pitchFamily="34" charset="0"/>
                        </a:rPr>
                        <a:t>BÌNH SỮA PIGEON NỘI ĐỊA NHẬT CỔ RỘNG” – </a:t>
                      </a:r>
                      <a:r>
                        <a:rPr lang="en-US" sz="1200" baseline="0" dirty="0">
                          <a:solidFill>
                            <a:schemeClr val="tx1"/>
                          </a:solidFill>
                          <a:latin typeface="+mn-lt"/>
                          <a:cs typeface="Helvetica" panose="020B0604020202020204" pitchFamily="34" charset="0"/>
                          <a:hlinkClick r:id="rId5"/>
                        </a:rPr>
                        <a:t>Link</a:t>
                      </a:r>
                      <a:r>
                        <a:rPr lang="en-US" sz="1200" b="0" i="0" kern="1200" dirty="0">
                          <a:solidFill>
                            <a:schemeClr val="dk1"/>
                          </a:solidFill>
                          <a:effectLst/>
                          <a:latin typeface="+mn-lt"/>
                          <a:ea typeface="+mn-ea"/>
                          <a:cs typeface="Helvetica" panose="020B0604020202020204" pitchFamily="34" charset="0"/>
                        </a:rPr>
                        <a:t> - Aug 31, 2019 10:29 PM</a:t>
                      </a:r>
                    </a:p>
                  </a:txBody>
                  <a:tcPr marL="34290" marR="34290" marT="17145" marB="17145">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a:buFont typeface="Wingdings" panose="05000000000000000000" pitchFamily="2" charset="2"/>
                        <a:buChar char="§"/>
                      </a:pPr>
                      <a:r>
                        <a:rPr lang="en-US" sz="1200" b="0" i="0" kern="1200" dirty="0">
                          <a:solidFill>
                            <a:srgbClr val="0078DC"/>
                          </a:solidFill>
                          <a:effectLst/>
                          <a:latin typeface="+mn-lt"/>
                          <a:ea typeface="+mn-ea"/>
                          <a:cs typeface="Helvetica" panose="020B0604020202020204" pitchFamily="34" charset="0"/>
                        </a:rPr>
                        <a:t>-Positive</a:t>
                      </a:r>
                      <a:r>
                        <a:rPr lang="en-US" sz="1200" b="0" i="0" kern="1200" dirty="0">
                          <a:solidFill>
                            <a:schemeClr val="dk1"/>
                          </a:solidFill>
                          <a:effectLst/>
                          <a:latin typeface="+mn-lt"/>
                          <a:ea typeface="+mn-ea"/>
                          <a:cs typeface="Helvetica" panose="020B0604020202020204" pitchFamily="34" charset="0"/>
                        </a:rPr>
                        <a:t>: “</a:t>
                      </a:r>
                      <a:r>
                        <a:rPr lang="vi-VN" sz="1200" b="0" i="0" kern="1200" dirty="0">
                          <a:solidFill>
                            <a:schemeClr val="dk1"/>
                          </a:solidFill>
                          <a:effectLst/>
                          <a:latin typeface="+mn-lt"/>
                          <a:ea typeface="+mn-ea"/>
                          <a:cs typeface="Helvetica" panose="020B0604020202020204" pitchFamily="34" charset="0"/>
                        </a:rPr>
                        <a:t>Bình Pigeon nhiều cái tiện lắm chị, đầu ti mềm mại chưa kể kiểu thiết kế núm u Y- cut tùy lực hút của bé mà chảy sữa nên ko sợ bị sặc, khá giống với ti mẹ nên các bé chịu hợp tác lắm</a:t>
                      </a:r>
                      <a:r>
                        <a:rPr lang="en-US" sz="1200" b="0" i="0" kern="1200" dirty="0">
                          <a:solidFill>
                            <a:schemeClr val="dk1"/>
                          </a:solidFill>
                          <a:effectLst/>
                          <a:latin typeface="+mn-lt"/>
                          <a:ea typeface="+mn-ea"/>
                          <a:cs typeface="Helvetica" panose="020B0604020202020204" pitchFamily="34" charset="0"/>
                        </a:rPr>
                        <a:t>” – </a:t>
                      </a:r>
                      <a:r>
                        <a:rPr lang="en-US" sz="1200" b="0" i="0" kern="1200" dirty="0">
                          <a:solidFill>
                            <a:schemeClr val="dk1"/>
                          </a:solidFill>
                          <a:effectLst/>
                          <a:latin typeface="+mn-lt"/>
                          <a:ea typeface="+mn-ea"/>
                          <a:cs typeface="Helvetica" panose="020B0604020202020204" pitchFamily="34" charset="0"/>
                          <a:hlinkClick r:id="rId6"/>
                        </a:rPr>
                        <a:t>Link</a:t>
                      </a:r>
                      <a:r>
                        <a:rPr lang="en-US" sz="1200" b="0" i="0" kern="1200" dirty="0">
                          <a:solidFill>
                            <a:schemeClr val="dk1"/>
                          </a:solidFill>
                          <a:effectLst/>
                          <a:latin typeface="+mn-lt"/>
                          <a:ea typeface="+mn-ea"/>
                          <a:cs typeface="Helvetica" panose="020B0604020202020204" pitchFamily="34" charset="0"/>
                        </a:rPr>
                        <a:t> - Aug 31, 2019 12:43 PM</a:t>
                      </a:r>
                    </a:p>
                    <a:p>
                      <a:pPr marL="171450" indent="-171450" algn="just">
                        <a:buFont typeface="Wingdings" panose="05000000000000000000" pitchFamily="2" charset="2"/>
                        <a:buChar char="§"/>
                      </a:pPr>
                      <a:r>
                        <a:rPr lang="en-US" sz="1200" b="0" i="0" kern="1200" dirty="0">
                          <a:solidFill>
                            <a:srgbClr val="C00000"/>
                          </a:solidFill>
                          <a:effectLst/>
                          <a:latin typeface="+mn-lt"/>
                          <a:ea typeface="+mn-ea"/>
                          <a:cs typeface="Helvetica" panose="020B0604020202020204" pitchFamily="34" charset="0"/>
                        </a:rPr>
                        <a:t>-Negative</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Bì</a:t>
                      </a:r>
                      <a:r>
                        <a:rPr lang="vi-VN" sz="1200" b="0" i="0" kern="1200" dirty="0">
                          <a:solidFill>
                            <a:schemeClr val="dk1"/>
                          </a:solidFill>
                          <a:effectLst/>
                          <a:latin typeface="+mn-lt"/>
                          <a:ea typeface="+mn-ea"/>
                          <a:cs typeface="Helvetica" panose="020B0604020202020204" pitchFamily="34" charset="0"/>
                        </a:rPr>
                        <a:t>nh nay t thay ok hơn pigeon thi phaie. Pigeon núm cứng lắm</a:t>
                      </a:r>
                      <a:r>
                        <a:rPr lang="en-US" sz="1200" b="0" i="0" kern="1200" dirty="0">
                          <a:solidFill>
                            <a:schemeClr val="dk1"/>
                          </a:solidFill>
                          <a:effectLst/>
                          <a:latin typeface="+mn-lt"/>
                          <a:ea typeface="+mn-ea"/>
                          <a:cs typeface="Helvetica" panose="020B0604020202020204" pitchFamily="34" charset="0"/>
                        </a:rPr>
                        <a:t>” – </a:t>
                      </a:r>
                      <a:r>
                        <a:rPr lang="en-US" sz="1200" b="0" i="0" kern="1200" dirty="0">
                          <a:solidFill>
                            <a:schemeClr val="dk1"/>
                          </a:solidFill>
                          <a:effectLst/>
                          <a:latin typeface="+mn-lt"/>
                          <a:ea typeface="+mn-ea"/>
                          <a:cs typeface="Helvetica" panose="020B0604020202020204" pitchFamily="34" charset="0"/>
                          <a:hlinkClick r:id="rId7"/>
                        </a:rPr>
                        <a:t>Link</a:t>
                      </a:r>
                      <a:r>
                        <a:rPr lang="en-US" sz="1200" b="0" i="0" kern="1200" dirty="0">
                          <a:solidFill>
                            <a:schemeClr val="dk1"/>
                          </a:solidFill>
                          <a:effectLst/>
                          <a:latin typeface="+mn-lt"/>
                          <a:ea typeface="+mn-ea"/>
                          <a:cs typeface="Helvetica" panose="020B0604020202020204" pitchFamily="34" charset="0"/>
                        </a:rPr>
                        <a:t> - Aug 31, 2019 11:35</a:t>
                      </a:r>
                      <a:r>
                        <a:rPr lang="en-US" sz="1200" b="0" i="0" kern="1200" baseline="0" dirty="0">
                          <a:solidFill>
                            <a:schemeClr val="dk1"/>
                          </a:solidFill>
                          <a:effectLst/>
                          <a:latin typeface="+mn-lt"/>
                          <a:ea typeface="+mn-ea"/>
                          <a:cs typeface="Helvetica" panose="020B0604020202020204" pitchFamily="34" charset="0"/>
                        </a:rPr>
                        <a:t> PM</a:t>
                      </a:r>
                      <a:endParaRPr lang="en-US" sz="1200" b="0" i="0" kern="1200" dirty="0">
                        <a:solidFill>
                          <a:schemeClr val="dk1"/>
                        </a:solidFill>
                        <a:effectLst/>
                        <a:latin typeface="+mn-lt"/>
                        <a:ea typeface="+mn-ea"/>
                        <a:cs typeface="Helvetica" panose="020B0604020202020204" pitchFamily="34" charset="0"/>
                      </a:endParaRPr>
                    </a:p>
                  </a:txBody>
                  <a:tcPr marL="34290" marR="34290" marT="17145" marB="17145">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1162205"/>
                  </a:ext>
                </a:extLst>
              </a:tr>
            </a:tbl>
          </a:graphicData>
        </a:graphic>
      </p:graphicFrame>
    </p:spTree>
    <p:extLst>
      <p:ext uri="{BB962C8B-B14F-4D97-AF65-F5344CB8AC3E}">
        <p14:creationId xmlns:p14="http://schemas.microsoft.com/office/powerpoint/2010/main" val="407034880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813" b="7813"/>
          <a:stretch>
            <a:fillRect/>
          </a:stretch>
        </p:blipFill>
        <p:spPr/>
      </p:pic>
      <p:sp>
        <p:nvSpPr>
          <p:cNvPr id="4" name="Rectangle 2"/>
          <p:cNvSpPr>
            <a:spLocks/>
          </p:cNvSpPr>
          <p:nvPr/>
        </p:nvSpPr>
        <p:spPr bwMode="auto">
          <a:xfrm>
            <a:off x="-4234" y="-12700"/>
            <a:ext cx="12200468" cy="6883400"/>
          </a:xfrm>
          <a:prstGeom prst="rect">
            <a:avLst/>
          </a:prstGeom>
          <a:solidFill>
            <a:srgbClr val="2E2E2E">
              <a:alpha val="75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5" name="TextBox 4"/>
          <p:cNvSpPr txBox="1"/>
          <p:nvPr/>
        </p:nvSpPr>
        <p:spPr>
          <a:xfrm>
            <a:off x="1075765" y="3044958"/>
            <a:ext cx="10040471" cy="1118319"/>
          </a:xfrm>
          <a:prstGeom prst="rect">
            <a:avLst/>
          </a:prstGeom>
          <a:noFill/>
        </p:spPr>
        <p:txBody>
          <a:bodyPr wrap="square" rtlCol="0">
            <a:spAutoFit/>
          </a:bodyP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en-US" sz="6667" noProof="0" dirty="0">
                <a:solidFill>
                  <a:srgbClr val="FFCC66"/>
                </a:solidFill>
                <a:latin typeface="Helvetica" panose="020B0604020202020204" pitchFamily="34" charset="0"/>
                <a:cs typeface="Helvetica" panose="020B0604020202020204" pitchFamily="34" charset="0"/>
                <a:sym typeface="Gill Sans" charset="0"/>
              </a:rPr>
              <a:t>Expert</a:t>
            </a:r>
            <a:r>
              <a:rPr kumimoji="0" lang="en-US" sz="6667" b="0" i="0" u="none" strike="noStrike" kern="1200" cap="none" spc="0" normalizeH="0" baseline="0" noProof="0" dirty="0">
                <a:ln>
                  <a:noFill/>
                </a:ln>
                <a:solidFill>
                  <a:srgbClr val="FFFFFF"/>
                </a:solidFill>
                <a:effectLst/>
                <a:uLnTx/>
                <a:uFillTx/>
                <a:latin typeface="Helvetica" panose="020B0604020202020204" pitchFamily="34" charset="0"/>
                <a:cs typeface="Helvetica" panose="020B0604020202020204" pitchFamily="34" charset="0"/>
                <a:sym typeface="Gill Sans" charset="0"/>
              </a:rPr>
              <a:t> Assessment</a:t>
            </a:r>
          </a:p>
        </p:txBody>
      </p:sp>
      <p:sp>
        <p:nvSpPr>
          <p:cNvPr id="8" name="Line 5"/>
          <p:cNvSpPr>
            <a:spLocks noChangeShapeType="1"/>
          </p:cNvSpPr>
          <p:nvPr/>
        </p:nvSpPr>
        <p:spPr bwMode="auto">
          <a:xfrm flipV="1">
            <a:off x="2447595" y="4197085"/>
            <a:ext cx="7296811" cy="12699"/>
          </a:xfrm>
          <a:prstGeom prst="line">
            <a:avLst/>
          </a:prstGeom>
          <a:noFill/>
          <a:ln w="6350" cap="flat">
            <a:solidFill>
              <a:schemeClr val="bg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Gill Sans" charset="0"/>
              <a:sym typeface="Gill Sans" charset="0"/>
            </a:endParaRPr>
          </a:p>
        </p:txBody>
      </p:sp>
    </p:spTree>
    <p:extLst>
      <p:ext uri="{BB962C8B-B14F-4D97-AF65-F5344CB8AC3E}">
        <p14:creationId xmlns:p14="http://schemas.microsoft.com/office/powerpoint/2010/main" val="234819761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24</a:t>
            </a:fld>
            <a:endParaRPr lang="en-US" dirty="0">
              <a:solidFill>
                <a:srgbClr val="051423">
                  <a:alpha val="30000"/>
                </a:srgbClr>
              </a:solidFill>
              <a:sym typeface="Gill Sans" charset="0"/>
            </a:endParaRPr>
          </a:p>
        </p:txBody>
      </p:sp>
      <p:grpSp>
        <p:nvGrpSpPr>
          <p:cNvPr id="4" name="Group 3"/>
          <p:cNvGrpSpPr/>
          <p:nvPr/>
        </p:nvGrpSpPr>
        <p:grpSpPr>
          <a:xfrm>
            <a:off x="335361" y="16040"/>
            <a:ext cx="11521280" cy="628651"/>
            <a:chOff x="251521" y="12030"/>
            <a:chExt cx="8640960" cy="471488"/>
          </a:xfrm>
        </p:grpSpPr>
        <p:sp>
          <p:nvSpPr>
            <p:cNvPr id="6" name="Line 13"/>
            <p:cNvSpPr>
              <a:spLocks noChangeShapeType="1"/>
            </p:cNvSpPr>
            <p:nvPr/>
          </p:nvSpPr>
          <p:spPr bwMode="auto">
            <a:xfrm>
              <a:off x="998935" y="483518"/>
              <a:ext cx="7164586" cy="0"/>
            </a:xfrm>
            <a:prstGeom prst="line">
              <a:avLst/>
            </a:prstGeom>
            <a:noFill/>
            <a:ln w="6350" cap="flat">
              <a:solidFill>
                <a:schemeClr val="bg2">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6670" b="0" i="0" u="none" strike="noStrike" kern="1200" cap="none" spc="0" normalizeH="0" baseline="0" noProof="0">
                <a:ln>
                  <a:noFill/>
                </a:ln>
                <a:solidFill>
                  <a:srgbClr val="000000"/>
                </a:solidFill>
                <a:effectLst/>
                <a:uLnTx/>
                <a:uFillTx/>
                <a:latin typeface="+mj-lt"/>
                <a:cs typeface="Helvetica" panose="020B0604020202020204" pitchFamily="34" charset="0"/>
                <a:sym typeface="Gill Sans" charset="0"/>
              </a:endParaRPr>
            </a:p>
          </p:txBody>
        </p:sp>
        <p:sp>
          <p:nvSpPr>
            <p:cNvPr id="7" name="Rectangle 12"/>
            <p:cNvSpPr>
              <a:spLocks/>
            </p:cNvSpPr>
            <p:nvPr/>
          </p:nvSpPr>
          <p:spPr bwMode="auto">
            <a:xfrm>
              <a:off x="251521" y="12030"/>
              <a:ext cx="864096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en-US" sz="4530" noProof="0" dirty="0">
                  <a:solidFill>
                    <a:srgbClr val="FFC000"/>
                  </a:solidFill>
                  <a:latin typeface="+mj-lt"/>
                  <a:ea typeface="Bebas Neue Book" charset="0"/>
                  <a:cs typeface="Helvetica" panose="020B0604020202020204" pitchFamily="34" charset="0"/>
                  <a:sym typeface="Bebas Neue" charset="0"/>
                </a:rPr>
                <a:t>Expert</a:t>
              </a:r>
              <a:r>
                <a:rPr kumimoji="0" lang="en-US" sz="4530" b="0" i="0" u="none" strike="noStrike" kern="1200" cap="none" spc="0" normalizeH="0" noProof="0" dirty="0">
                  <a:ln>
                    <a:noFill/>
                  </a:ln>
                  <a:solidFill>
                    <a:srgbClr val="FFC000"/>
                  </a:solidFill>
                  <a:effectLst/>
                  <a:uLnTx/>
                  <a:uFillTx/>
                  <a:latin typeface="+mj-lt"/>
                  <a:ea typeface="Bebas Neue Book" charset="0"/>
                  <a:cs typeface="Helvetica" panose="020B0604020202020204" pitchFamily="34" charset="0"/>
                  <a:sym typeface="Bebas Neue" charset="0"/>
                </a:rPr>
                <a:t> </a:t>
              </a:r>
              <a:r>
                <a:rPr lang="en-US" sz="4530" noProof="0" dirty="0">
                  <a:solidFill>
                    <a:srgbClr val="FFC000"/>
                  </a:solidFill>
                  <a:latin typeface="+mj-lt"/>
                  <a:ea typeface="Bebas Neue Book" charset="0"/>
                  <a:cs typeface="Helvetica" panose="020B0604020202020204" pitchFamily="34" charset="0"/>
                  <a:sym typeface="Bebas Neue" charset="0"/>
                </a:rPr>
                <a:t>Assessment</a:t>
              </a:r>
              <a:endParaRPr kumimoji="0" lang="en-US" sz="4530"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endParaRPr>
            </a:p>
          </p:txBody>
        </p:sp>
      </p:grpSp>
      <p:sp>
        <p:nvSpPr>
          <p:cNvPr id="8" name="TextBox 7"/>
          <p:cNvSpPr txBox="1"/>
          <p:nvPr/>
        </p:nvSpPr>
        <p:spPr>
          <a:xfrm>
            <a:off x="1014083" y="1045430"/>
            <a:ext cx="10173205" cy="4495718"/>
          </a:xfrm>
          <a:prstGeom prst="rect">
            <a:avLst/>
          </a:prstGeom>
          <a:noFill/>
        </p:spPr>
        <p:txBody>
          <a:bodyPr wrap="square" rtlCol="0">
            <a:spAutoFit/>
          </a:bodyPr>
          <a:lstStyle/>
          <a:p>
            <a:pPr indent="174625" algn="just">
              <a:lnSpc>
                <a:spcPct val="150000"/>
              </a:lnSpc>
              <a:buFont typeface="Wingdings" panose="05000000000000000000" pitchFamily="2" charset="2"/>
              <a:buChar char="§"/>
            </a:pPr>
            <a:r>
              <a:rPr lang="en-US" sz="1200" dirty="0">
                <a:solidFill>
                  <a:srgbClr val="000000"/>
                </a:solidFill>
                <a:cs typeface="Helvetica" pitchFamily="34" charset="0"/>
                <a:sym typeface="Gill Sans" charset="0"/>
              </a:rPr>
              <a:t>Throughout the campaign, </a:t>
            </a:r>
            <a:r>
              <a:rPr lang="en-US" sz="1200" dirty="0">
                <a:solidFill>
                  <a:srgbClr val="0078DC"/>
                </a:solidFill>
                <a:cs typeface="Helvetica" pitchFamily="34" charset="0"/>
                <a:sym typeface="Gill Sans" charset="0"/>
              </a:rPr>
              <a:t>positive was the main trend</a:t>
            </a:r>
            <a:r>
              <a:rPr lang="en-US" sz="1200" dirty="0">
                <a:solidFill>
                  <a:srgbClr val="000000"/>
                </a:solidFill>
                <a:cs typeface="Helvetica" pitchFamily="34" charset="0"/>
                <a:sym typeface="Gill Sans" charset="0"/>
              </a:rPr>
              <a:t>, the </a:t>
            </a:r>
            <a:r>
              <a:rPr lang="en-US" sz="1200" dirty="0">
                <a:solidFill>
                  <a:srgbClr val="C00000"/>
                </a:solidFill>
                <a:cs typeface="Helvetica" pitchFamily="34" charset="0"/>
                <a:sym typeface="Gill Sans" charset="0"/>
              </a:rPr>
              <a:t>negative was small (2%)</a:t>
            </a:r>
            <a:r>
              <a:rPr lang="en-US" sz="1200" dirty="0">
                <a:solidFill>
                  <a:srgbClr val="000000"/>
                </a:solidFill>
                <a:cs typeface="Helvetica" pitchFamily="34" charset="0"/>
                <a:sym typeface="Gill Sans" charset="0"/>
              </a:rPr>
              <a:t>. However, brands need to pay attention to some negative points: </a:t>
            </a:r>
            <a:r>
              <a:rPr lang="en-US" sz="1200" dirty="0">
                <a:solidFill>
                  <a:srgbClr val="C00000"/>
                </a:solidFill>
                <a:cs typeface="Helvetica" pitchFamily="34" charset="0"/>
                <a:sym typeface="Gill Sans" charset="0"/>
              </a:rPr>
              <a:t>fake goods, poor quality goods (4%). In addition, users also responded to the nipples (1.3%), the material of the bottles (1.1%), the amount of milk (1.7%), the material of the nipples (1.9%)</a:t>
            </a:r>
            <a:r>
              <a:rPr lang="en-US" sz="1200" dirty="0">
                <a:solidFill>
                  <a:srgbClr val="000000"/>
                </a:solidFill>
                <a:cs typeface="Helvetica" pitchFamily="34" charset="0"/>
                <a:sym typeface="Gill Sans" charset="0"/>
              </a:rPr>
              <a:t>.</a:t>
            </a:r>
          </a:p>
          <a:p>
            <a:pPr indent="174625" algn="just">
              <a:lnSpc>
                <a:spcPct val="150000"/>
              </a:lnSpc>
              <a:buFont typeface="Wingdings" panose="05000000000000000000" pitchFamily="2" charset="2"/>
              <a:buChar char="§"/>
            </a:pPr>
            <a:r>
              <a:rPr lang="en-US" sz="1200" dirty="0">
                <a:solidFill>
                  <a:srgbClr val="000000"/>
                </a:solidFill>
                <a:cs typeface="Helvetica" pitchFamily="34" charset="0"/>
                <a:sym typeface="Gill Sans" charset="0"/>
              </a:rPr>
              <a:t>Users </a:t>
            </a:r>
            <a:r>
              <a:rPr lang="en-US" sz="1200" dirty="0">
                <a:solidFill>
                  <a:srgbClr val="0078DC"/>
                </a:solidFill>
                <a:cs typeface="Helvetica" pitchFamily="34" charset="0"/>
                <a:sym typeface="Gill Sans" charset="0"/>
              </a:rPr>
              <a:t>commented a lot about video because it's cute</a:t>
            </a:r>
            <a:r>
              <a:rPr lang="en-US" sz="1200" dirty="0">
                <a:solidFill>
                  <a:srgbClr val="000000"/>
                </a:solidFill>
                <a:cs typeface="Helvetica" pitchFamily="34" charset="0"/>
                <a:sym typeface="Gill Sans" charset="0"/>
              </a:rPr>
              <a:t> </a:t>
            </a:r>
            <a:r>
              <a:rPr lang="en-US" sz="1200" dirty="0">
                <a:solidFill>
                  <a:srgbClr val="C00000"/>
                </a:solidFill>
                <a:cs typeface="Helvetica" pitchFamily="34" charset="0"/>
                <a:sym typeface="Gill Sans" charset="0"/>
              </a:rPr>
              <a:t>but don't talk about goods</a:t>
            </a:r>
            <a:r>
              <a:rPr lang="en-US" sz="1200" dirty="0">
                <a:solidFill>
                  <a:srgbClr val="000000"/>
                </a:solidFill>
                <a:cs typeface="Helvetica" pitchFamily="34" charset="0"/>
                <a:sym typeface="Gill Sans" charset="0"/>
              </a:rPr>
              <a:t> (milk bottles) =&gt; created brand effects but not related to the product. Users still feedbacked negatively about the product </a:t>
            </a:r>
            <a:r>
              <a:rPr lang="en-US" sz="1200" dirty="0">
                <a:solidFill>
                  <a:srgbClr val="C00000"/>
                </a:solidFill>
                <a:cs typeface="Helvetica" pitchFamily="34" charset="0"/>
                <a:sym typeface="Gill Sans" charset="0"/>
              </a:rPr>
              <a:t>(valve, plastic bottle material, nipple, ...) </a:t>
            </a:r>
            <a:r>
              <a:rPr lang="en-US" sz="1200" dirty="0">
                <a:solidFill>
                  <a:srgbClr val="000000"/>
                </a:solidFill>
                <a:cs typeface="Helvetica" pitchFamily="34" charset="0"/>
                <a:sym typeface="Gill Sans" charset="0"/>
              </a:rPr>
              <a:t>=&gt; hadn’t achieved the campaign's goal as briefing (genuine Vietnam goods are good like Japanese goods, encourage buying genuine). Reason: viral clip on social networks and content of Online PR articles and Influencers posts hadn’t mention about genuine Vietnam goods and Japanese goods. The discussion of hand-carry goods were 3,319 (12%), of which very few discussed the risks / resistance of buying hand-carry goods (0.15%). With a few negative thoughts on hand-carry goods =&gt; the main purpose of the campaign hadn’t been achieved.</a:t>
            </a:r>
          </a:p>
          <a:p>
            <a:pPr algn="just">
              <a:lnSpc>
                <a:spcPct val="150000"/>
              </a:lnSpc>
            </a:pPr>
            <a:r>
              <a:rPr lang="en-US" sz="1200" b="1" u="sng" dirty="0">
                <a:solidFill>
                  <a:srgbClr val="000000"/>
                </a:solidFill>
                <a:cs typeface="Helvetica" pitchFamily="34" charset="0"/>
                <a:sym typeface="Gill Sans" charset="0"/>
              </a:rPr>
              <a:t>Propose:</a:t>
            </a:r>
          </a:p>
          <a:p>
            <a:pPr indent="174625" algn="just">
              <a:lnSpc>
                <a:spcPct val="150000"/>
              </a:lnSpc>
              <a:buFont typeface="Wingdings" panose="05000000000000000000" pitchFamily="2" charset="2"/>
              <a:buChar char="§"/>
            </a:pPr>
            <a:r>
              <a:rPr lang="en-US" sz="1200" b="1" dirty="0">
                <a:solidFill>
                  <a:srgbClr val="000000"/>
                </a:solidFill>
                <a:cs typeface="Helvetica" pitchFamily="34" charset="0"/>
                <a:sym typeface="Gill Sans" charset="0"/>
              </a:rPr>
              <a:t>Content: </a:t>
            </a:r>
            <a:r>
              <a:rPr lang="en-US" sz="1200" dirty="0">
                <a:solidFill>
                  <a:srgbClr val="000000"/>
                </a:solidFill>
                <a:cs typeface="Helvetica" pitchFamily="34" charset="0"/>
                <a:sym typeface="Gill Sans" charset="0"/>
              </a:rPr>
              <a:t>Need to do more information on where to buy (make more store listing page on the web share links in the content). It is necessary to provide information to distinguish fake goods. Educate user about good product material, softness, amount of milk...</a:t>
            </a:r>
          </a:p>
          <a:p>
            <a:pPr indent="174625" algn="just">
              <a:lnSpc>
                <a:spcPct val="150000"/>
              </a:lnSpc>
              <a:buFont typeface="Wingdings" panose="05000000000000000000" pitchFamily="2" charset="2"/>
              <a:buChar char="§"/>
            </a:pPr>
            <a:r>
              <a:rPr lang="en-US" sz="1200" b="1" dirty="0">
                <a:solidFill>
                  <a:srgbClr val="000000"/>
                </a:solidFill>
                <a:cs typeface="Helvetica" pitchFamily="34" charset="0"/>
                <a:sym typeface="Gill Sans" charset="0"/>
              </a:rPr>
              <a:t>Campaign: </a:t>
            </a:r>
            <a:r>
              <a:rPr lang="en-US" sz="1200" dirty="0">
                <a:solidFill>
                  <a:srgbClr val="000000"/>
                </a:solidFill>
                <a:cs typeface="Helvetica" pitchFamily="34" charset="0"/>
                <a:sym typeface="Gill Sans" charset="0"/>
              </a:rPr>
              <a:t>Campaign: The contents on social networks and PR Online articles without integration of Pigeon products are all produced at the factory in Thailand (virial clips) =&gt; although discussing brands a lot, users do not know about what brands want to say ( Genuine goods and Japanese goods are of the same quality). Meanwhile, the content of the influencer posts that mention fake goods, poor quality goods, but it is just a side idea, not strong enough =&gt; no one discusses =&gt; must give information about the goods produced in Thailand into the video in a secondary way. Seeding needs to extract snippets of content produced in Thailand into groups, relevant comments, independent articles and influencers.</a:t>
            </a:r>
            <a:endParaRPr lang="vi-VN" sz="1200" dirty="0">
              <a:solidFill>
                <a:srgbClr val="000000"/>
              </a:solidFill>
              <a:cs typeface="Helvetica" pitchFamily="34" charset="0"/>
              <a:sym typeface="Gill Sans" charset="0"/>
            </a:endParaRPr>
          </a:p>
        </p:txBody>
      </p:sp>
    </p:spTree>
    <p:extLst>
      <p:ext uri="{BB962C8B-B14F-4D97-AF65-F5344CB8AC3E}">
        <p14:creationId xmlns:p14="http://schemas.microsoft.com/office/powerpoint/2010/main" val="116938134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25</a:t>
            </a:fld>
            <a:endParaRPr lang="en-US" dirty="0"/>
          </a:p>
        </p:txBody>
      </p:sp>
      <p:sp>
        <p:nvSpPr>
          <p:cNvPr id="3" name="Slide Number Placeholder 1"/>
          <p:cNvSpPr txBox="1">
            <a:spLocks/>
          </p:cNvSpPr>
          <p:nvPr/>
        </p:nvSpPr>
        <p:spPr>
          <a:xfrm>
            <a:off x="444416" y="6480129"/>
            <a:ext cx="514955" cy="257388"/>
          </a:xfrm>
          <a:prstGeom prst="rect">
            <a:avLst/>
          </a:prstGeom>
        </p:spPr>
        <p:txBody>
          <a:bodyPr/>
          <a:lstStyle>
            <a:defPPr>
              <a:defRPr lang="en-US"/>
            </a:defPPr>
            <a:lvl1pPr algn="ctr" rtl="0" fontAlgn="base">
              <a:spcBef>
                <a:spcPct val="0"/>
              </a:spcBef>
              <a:spcAft>
                <a:spcPct val="0"/>
              </a:spcAft>
              <a:defRPr sz="900" b="1" i="0" kern="120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a:lstStyle>
          <a:p>
            <a:fld id="{C3929991-3F91-D343-BFF2-32848ABE790B}" type="slidenum">
              <a:rPr lang="en-US" sz="1200"/>
              <a:pPr/>
              <a:t>25</a:t>
            </a:fld>
            <a:endParaRPr lang="en-US" sz="1200" dirty="0"/>
          </a:p>
        </p:txBody>
      </p:sp>
      <p:pic>
        <p:nvPicPr>
          <p:cNvPr id="4" name="Picture Placeholder 11">
            <a:extLst>
              <a:ext uri="{FF2B5EF4-FFF2-40B4-BE49-F238E27FC236}">
                <a16:creationId xmlns:a16="http://schemas.microsoft.com/office/drawing/2014/main" id="{91FCAECF-8661-4181-90E1-A485E864813F}"/>
              </a:ext>
            </a:extLst>
          </p:cNvPr>
          <p:cNvPicPr>
            <a:picLocks noChangeAspect="1"/>
          </p:cNvPicPr>
          <p:nvPr/>
        </p:nvPicPr>
        <p:blipFill>
          <a:blip r:embed="rId2"/>
          <a:srcRect t="182" b="182"/>
          <a:stretch>
            <a:fillRect/>
          </a:stretch>
        </p:blipFill>
        <p:spPr>
          <a:xfrm>
            <a:off x="0" y="0"/>
            <a:ext cx="12236451" cy="6858000"/>
          </a:xfrm>
          <a:prstGeom prst="rect">
            <a:avLst/>
          </a:prstGeom>
        </p:spPr>
      </p:pic>
      <p:sp>
        <p:nvSpPr>
          <p:cNvPr id="9" name="Rectangle 2">
            <a:extLst>
              <a:ext uri="{FF2B5EF4-FFF2-40B4-BE49-F238E27FC236}">
                <a16:creationId xmlns:a16="http://schemas.microsoft.com/office/drawing/2014/main" id="{9166584D-A795-4C35-A517-662A67D8E1DE}"/>
              </a:ext>
            </a:extLst>
          </p:cNvPr>
          <p:cNvSpPr>
            <a:spLocks/>
          </p:cNvSpPr>
          <p:nvPr/>
        </p:nvSpPr>
        <p:spPr bwMode="auto">
          <a:xfrm>
            <a:off x="-4234" y="-12700"/>
            <a:ext cx="12200468" cy="6883400"/>
          </a:xfrm>
          <a:prstGeom prst="rect">
            <a:avLst/>
          </a:prstGeom>
          <a:solidFill>
            <a:srgbClr val="2E2E2E">
              <a:alpha val="75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0" name="Rectangle 3">
            <a:extLst>
              <a:ext uri="{FF2B5EF4-FFF2-40B4-BE49-F238E27FC236}">
                <a16:creationId xmlns:a16="http://schemas.microsoft.com/office/drawing/2014/main" id="{224C6B84-4DD0-4B28-A882-45BE7175B075}"/>
              </a:ext>
            </a:extLst>
          </p:cNvPr>
          <p:cNvSpPr>
            <a:spLocks/>
          </p:cNvSpPr>
          <p:nvPr/>
        </p:nvSpPr>
        <p:spPr bwMode="auto">
          <a:xfrm>
            <a:off x="651771" y="2830146"/>
            <a:ext cx="10337403"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lnSpc>
                <a:spcPct val="70000"/>
              </a:lnSpc>
            </a:pPr>
            <a:r>
              <a:rPr lang="vi-VN" sz="6670" dirty="0">
                <a:solidFill>
                  <a:srgbClr val="FFCC66"/>
                </a:solidFill>
                <a:latin typeface="+mj-lt"/>
                <a:ea typeface="Bebas Neue" charset="0"/>
                <a:cs typeface="Helvetica" panose="020B0604020202020204" pitchFamily="34" charset="0"/>
                <a:sym typeface="Bebas Neue" charset="0"/>
              </a:rPr>
              <a:t>Thank You</a:t>
            </a:r>
            <a:r>
              <a:rPr lang="en-US" sz="6670" dirty="0">
                <a:solidFill>
                  <a:srgbClr val="FFCC66"/>
                </a:solidFill>
                <a:latin typeface="+mj-lt"/>
                <a:ea typeface="Bebas Neue" charset="0"/>
                <a:cs typeface="Helvetica" panose="020B0604020202020204" pitchFamily="34" charset="0"/>
                <a:sym typeface="Bebas Neue" charset="0"/>
              </a:rPr>
              <a:t>!</a:t>
            </a:r>
          </a:p>
        </p:txBody>
      </p:sp>
      <p:pic>
        <p:nvPicPr>
          <p:cNvPr id="11" name="Picture 10">
            <a:extLst>
              <a:ext uri="{FF2B5EF4-FFF2-40B4-BE49-F238E27FC236}">
                <a16:creationId xmlns:a16="http://schemas.microsoft.com/office/drawing/2014/main" id="{19C2B6AB-174C-4050-B82C-5B6857FC0305}"/>
              </a:ext>
            </a:extLst>
          </p:cNvPr>
          <p:cNvPicPr>
            <a:picLocks noChangeAspect="1"/>
          </p:cNvPicPr>
          <p:nvPr/>
        </p:nvPicPr>
        <p:blipFill>
          <a:blip r:embed="rId3"/>
          <a:stretch>
            <a:fillRect/>
          </a:stretch>
        </p:blipFill>
        <p:spPr>
          <a:xfrm>
            <a:off x="5294047" y="1508787"/>
            <a:ext cx="1689100" cy="1689100"/>
          </a:xfrm>
          <a:prstGeom prst="rect">
            <a:avLst/>
          </a:prstGeom>
        </p:spPr>
      </p:pic>
    </p:spTree>
    <p:extLst>
      <p:ext uri="{BB962C8B-B14F-4D97-AF65-F5344CB8AC3E}">
        <p14:creationId xmlns:p14="http://schemas.microsoft.com/office/powerpoint/2010/main" val="172013115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00" b="7800"/>
          <a:stretch>
            <a:fillRect/>
          </a:stretch>
        </p:blipFill>
        <p:spPr/>
      </p:pic>
      <p:sp>
        <p:nvSpPr>
          <p:cNvPr id="4" name="Rectangle 2"/>
          <p:cNvSpPr>
            <a:spLocks/>
          </p:cNvSpPr>
          <p:nvPr/>
        </p:nvSpPr>
        <p:spPr bwMode="auto">
          <a:xfrm>
            <a:off x="-4234" y="-12700"/>
            <a:ext cx="12200468" cy="6883400"/>
          </a:xfrm>
          <a:prstGeom prst="rect">
            <a:avLst/>
          </a:prstGeom>
          <a:solidFill>
            <a:srgbClr val="2E2E2E">
              <a:alpha val="75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Gill Sans" charset="0"/>
              <a:sym typeface="Gill Sans" charset="0"/>
            </a:endParaRPr>
          </a:p>
        </p:txBody>
      </p:sp>
      <p:sp>
        <p:nvSpPr>
          <p:cNvPr id="5" name="TextBox 4"/>
          <p:cNvSpPr txBox="1"/>
          <p:nvPr/>
        </p:nvSpPr>
        <p:spPr>
          <a:xfrm>
            <a:off x="1075765" y="3044958"/>
            <a:ext cx="10040471" cy="1118319"/>
          </a:xfrm>
          <a:prstGeom prst="rect">
            <a:avLst/>
          </a:prstGeom>
          <a:noFill/>
        </p:spPr>
        <p:txBody>
          <a:bodyPr wrap="square" rtlCol="0">
            <a:spAutoFit/>
          </a:bodyPr>
          <a:lstStyle/>
          <a:p>
            <a:pPr marL="0" marR="0" lvl="0" indent="0" algn="ctr" defTabSz="1219170" rtl="0" eaLnBrk="1" fontAlgn="base" latinLnBrk="0" hangingPunct="1">
              <a:lnSpc>
                <a:spcPct val="100000"/>
              </a:lnSpc>
              <a:spcBef>
                <a:spcPct val="0"/>
              </a:spcBef>
              <a:spcAft>
                <a:spcPct val="0"/>
              </a:spcAft>
              <a:buClrTx/>
              <a:buSzTx/>
              <a:buFontTx/>
              <a:buNone/>
              <a:tabLst/>
              <a:defRPr/>
            </a:pPr>
            <a:r>
              <a:rPr kumimoji="0" lang="en-US" sz="6667" b="0" i="0" u="none" strike="noStrike" kern="1200" cap="none" spc="0" normalizeH="0" baseline="0" noProof="0" dirty="0">
                <a:ln>
                  <a:noFill/>
                </a:ln>
                <a:solidFill>
                  <a:srgbClr val="FFCC66"/>
                </a:solidFill>
                <a:effectLst/>
                <a:uLnTx/>
                <a:uFillTx/>
                <a:latin typeface="+mj-lt"/>
                <a:cs typeface="Helvetica" panose="020B0604020202020204" pitchFamily="34" charset="0"/>
                <a:sym typeface="Gill Sans" charset="0"/>
              </a:rPr>
              <a:t>Discussion</a:t>
            </a:r>
            <a:r>
              <a:rPr kumimoji="0" lang="en-US" sz="6667" b="0" i="0" u="none" strike="noStrike" kern="1200" cap="none" spc="0" normalizeH="0" baseline="0" noProof="0" dirty="0">
                <a:ln>
                  <a:noFill/>
                </a:ln>
                <a:solidFill>
                  <a:srgbClr val="FFFFFF"/>
                </a:solidFill>
                <a:effectLst/>
                <a:uLnTx/>
                <a:uFillTx/>
                <a:latin typeface="+mj-lt"/>
                <a:cs typeface="Helvetica" panose="020B0604020202020204" pitchFamily="34" charset="0"/>
                <a:sym typeface="Gill Sans" charset="0"/>
              </a:rPr>
              <a:t> Overviews</a:t>
            </a:r>
          </a:p>
        </p:txBody>
      </p:sp>
      <p:sp>
        <p:nvSpPr>
          <p:cNvPr id="6" name="Rectangle 5"/>
          <p:cNvSpPr>
            <a:spLocks/>
          </p:cNvSpPr>
          <p:nvPr/>
        </p:nvSpPr>
        <p:spPr bwMode="auto">
          <a:xfrm>
            <a:off x="3333003" y="4293096"/>
            <a:ext cx="5525995" cy="662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a:lstStyle>
          <a:p>
            <a:pPr marL="0" marR="0" lvl="0" indent="0" algn="ctr" defTabSz="1219170" rtl="0" eaLnBrk="1" fontAlgn="base" latinLnBrk="0" hangingPunct="1">
              <a:lnSpc>
                <a:spcPts val="16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mj-lt"/>
                <a:ea typeface="ＭＳ Ｐゴシック" charset="0"/>
                <a:cs typeface="Helvetica" panose="020B0604020202020204" pitchFamily="34" charset="0"/>
                <a:sym typeface="Lato Regular" charset="0"/>
              </a:rPr>
              <a:t>01 - 31/08/2019</a:t>
            </a:r>
          </a:p>
        </p:txBody>
      </p:sp>
      <p:sp>
        <p:nvSpPr>
          <p:cNvPr id="8" name="Line 5"/>
          <p:cNvSpPr>
            <a:spLocks noChangeShapeType="1"/>
          </p:cNvSpPr>
          <p:nvPr/>
        </p:nvSpPr>
        <p:spPr bwMode="auto">
          <a:xfrm flipV="1">
            <a:off x="2447595" y="4197085"/>
            <a:ext cx="7296811" cy="12699"/>
          </a:xfrm>
          <a:prstGeom prst="line">
            <a:avLst/>
          </a:prstGeom>
          <a:noFill/>
          <a:ln w="6350" cap="flat">
            <a:solidFill>
              <a:schemeClr val="bg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Gill Sans" charset="0"/>
              <a:sym typeface="Gill Sans" charset="0"/>
            </a:endParaRPr>
          </a:p>
        </p:txBody>
      </p:sp>
    </p:spTree>
    <p:extLst>
      <p:ext uri="{BB962C8B-B14F-4D97-AF65-F5344CB8AC3E}">
        <p14:creationId xmlns:p14="http://schemas.microsoft.com/office/powerpoint/2010/main" val="203738082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marL="0" marR="0" lvl="0" indent="0" algn="ctr" defTabSz="121917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121917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grpSp>
        <p:nvGrpSpPr>
          <p:cNvPr id="16" name="Group 15"/>
          <p:cNvGrpSpPr/>
          <p:nvPr/>
        </p:nvGrpSpPr>
        <p:grpSpPr>
          <a:xfrm>
            <a:off x="335361" y="16040"/>
            <a:ext cx="11521280" cy="628651"/>
            <a:chOff x="251521" y="12030"/>
            <a:chExt cx="8640960" cy="471488"/>
          </a:xfrm>
        </p:grpSpPr>
        <p:sp>
          <p:nvSpPr>
            <p:cNvPr id="18" name="Line 13"/>
            <p:cNvSpPr>
              <a:spLocks noChangeShapeType="1"/>
            </p:cNvSpPr>
            <p:nvPr/>
          </p:nvSpPr>
          <p:spPr bwMode="auto">
            <a:xfrm>
              <a:off x="998935" y="483518"/>
              <a:ext cx="7164586" cy="0"/>
            </a:xfrm>
            <a:prstGeom prst="line">
              <a:avLst/>
            </a:prstGeom>
            <a:noFill/>
            <a:ln w="6350" cap="flat">
              <a:solidFill>
                <a:schemeClr val="bg2">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20" name="Rectangle 12"/>
            <p:cNvSpPr>
              <a:spLocks/>
            </p:cNvSpPr>
            <p:nvPr/>
          </p:nvSpPr>
          <p:spPr bwMode="auto">
            <a:xfrm>
              <a:off x="251521" y="12030"/>
              <a:ext cx="864096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rPr>
                <a:t>Sentiment By Trendline</a:t>
              </a:r>
            </a:p>
          </p:txBody>
        </p:sp>
      </p:grpSp>
      <p:graphicFrame>
        <p:nvGraphicFramePr>
          <p:cNvPr id="10" name="Chart 9"/>
          <p:cNvGraphicFramePr/>
          <p:nvPr>
            <p:extLst>
              <p:ext uri="{D42A27DB-BD31-4B8C-83A1-F6EECF244321}">
                <p14:modId xmlns:p14="http://schemas.microsoft.com/office/powerpoint/2010/main" val="4081721223"/>
              </p:ext>
            </p:extLst>
          </p:nvPr>
        </p:nvGraphicFramePr>
        <p:xfrm>
          <a:off x="209472" y="590261"/>
          <a:ext cx="3620814" cy="26959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Table 11">
            <a:extLst>
              <a:ext uri="{FF2B5EF4-FFF2-40B4-BE49-F238E27FC236}">
                <a16:creationId xmlns:a16="http://schemas.microsoft.com/office/drawing/2014/main" id="{1C7D4AD0-E59B-6340-92C8-B39968BB58DB}"/>
              </a:ext>
            </a:extLst>
          </p:cNvPr>
          <p:cNvGraphicFramePr>
            <a:graphicFrameLocks noGrp="1"/>
          </p:cNvGraphicFramePr>
          <p:nvPr>
            <p:extLst>
              <p:ext uri="{D42A27DB-BD31-4B8C-83A1-F6EECF244321}">
                <p14:modId xmlns:p14="http://schemas.microsoft.com/office/powerpoint/2010/main" val="1409289869"/>
              </p:ext>
            </p:extLst>
          </p:nvPr>
        </p:nvGraphicFramePr>
        <p:xfrm>
          <a:off x="262978" y="3712129"/>
          <a:ext cx="11892454" cy="2825700"/>
        </p:xfrm>
        <a:graphic>
          <a:graphicData uri="http://schemas.openxmlformats.org/drawingml/2006/table">
            <a:tbl>
              <a:tblPr firstRow="1" bandRow="1">
                <a:tableStyleId>{5C22544A-7EE6-4342-B048-85BDC9FD1C3A}</a:tableStyleId>
              </a:tblPr>
              <a:tblGrid>
                <a:gridCol w="3901951">
                  <a:extLst>
                    <a:ext uri="{9D8B030D-6E8A-4147-A177-3AD203B41FA5}">
                      <a16:colId xmlns:a16="http://schemas.microsoft.com/office/drawing/2014/main" val="2378802311"/>
                    </a:ext>
                  </a:extLst>
                </a:gridCol>
                <a:gridCol w="7990503">
                  <a:extLst>
                    <a:ext uri="{9D8B030D-6E8A-4147-A177-3AD203B41FA5}">
                      <a16:colId xmlns:a16="http://schemas.microsoft.com/office/drawing/2014/main" val="464669796"/>
                    </a:ext>
                  </a:extLst>
                </a:gridCol>
              </a:tblGrid>
              <a:tr h="231090">
                <a:tc>
                  <a:txBody>
                    <a:bodyPr/>
                    <a:lstStyle/>
                    <a:p>
                      <a:pPr marL="0" marR="0" lvl="0" indent="0" algn="ctr" defTabSz="825481"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j-lt"/>
                          <a:cs typeface="Helvetica" panose="020B0604020202020204" pitchFamily="34" charset="0"/>
                        </a:rPr>
                        <a:t>Highlights</a:t>
                      </a:r>
                    </a:p>
                  </a:txBody>
                  <a:tcPr marL="34290" marR="34290" marT="17145" marB="17145"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825481"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j-lt"/>
                          <a:cs typeface="Helvetica" panose="020B0604020202020204" pitchFamily="34" charset="0"/>
                        </a:rPr>
                        <a:t>Verbatims</a:t>
                      </a:r>
                    </a:p>
                  </a:txBody>
                  <a:tcPr marL="34290" marR="34290" marT="17145" marB="17145"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8606009"/>
                  </a:ext>
                </a:extLst>
              </a:tr>
              <a:tr h="2564868">
                <a:tc>
                  <a:txBody>
                    <a:bodyPr/>
                    <a:lstStyle/>
                    <a:p>
                      <a:pPr marL="285750" indent="-285750" algn="just">
                        <a:buFont typeface="Wingdings" panose="05000000000000000000" pitchFamily="2" charset="2"/>
                        <a:buChar char="§"/>
                      </a:pPr>
                      <a:r>
                        <a:rPr lang="en-US" sz="1200" dirty="0">
                          <a:solidFill>
                            <a:schemeClr val="tx1"/>
                          </a:solidFill>
                          <a:latin typeface="+mn-lt"/>
                          <a:cs typeface="Helvetica" panose="020B0604020202020204" pitchFamily="34" charset="0"/>
                        </a:rPr>
                        <a:t>Interactions and discussions in August were </a:t>
                      </a:r>
                      <a:r>
                        <a:rPr lang="en-US" sz="1200" dirty="0">
                          <a:solidFill>
                            <a:schemeClr val="accent1"/>
                          </a:solidFill>
                          <a:latin typeface="+mn-lt"/>
                          <a:cs typeface="Helvetica" panose="020B0604020202020204" pitchFamily="34" charset="0"/>
                        </a:rPr>
                        <a:t>2.6</a:t>
                      </a:r>
                      <a:r>
                        <a:rPr lang="en-US" sz="1200" baseline="0" dirty="0">
                          <a:solidFill>
                            <a:schemeClr val="accent1"/>
                          </a:solidFill>
                          <a:latin typeface="+mn-lt"/>
                          <a:cs typeface="Helvetica" panose="020B0604020202020204" pitchFamily="34" charset="0"/>
                        </a:rPr>
                        <a:t> and </a:t>
                      </a:r>
                      <a:r>
                        <a:rPr lang="en-US" sz="1200" dirty="0">
                          <a:solidFill>
                            <a:schemeClr val="accent1"/>
                          </a:solidFill>
                          <a:latin typeface="+mn-lt"/>
                          <a:cs typeface="Helvetica" panose="020B0604020202020204" pitchFamily="34" charset="0"/>
                        </a:rPr>
                        <a:t>2.4 times higher </a:t>
                      </a:r>
                      <a:r>
                        <a:rPr lang="en-US" sz="1200" dirty="0">
                          <a:solidFill>
                            <a:schemeClr val="tx1"/>
                          </a:solidFill>
                          <a:latin typeface="+mn-lt"/>
                          <a:cs typeface="Helvetica" panose="020B0604020202020204" pitchFamily="34" charset="0"/>
                        </a:rPr>
                        <a:t>than in July, </a:t>
                      </a:r>
                      <a:r>
                        <a:rPr lang="en-US" sz="1200" dirty="0">
                          <a:solidFill>
                            <a:schemeClr val="accent1"/>
                          </a:solidFill>
                          <a:latin typeface="+mn-lt"/>
                          <a:cs typeface="Helvetica" panose="020B0604020202020204" pitchFamily="34" charset="0"/>
                        </a:rPr>
                        <a:t>1.8 and 1.7 times higher than</a:t>
                      </a:r>
                      <a:r>
                        <a:rPr lang="en-US" sz="1200" dirty="0">
                          <a:solidFill>
                            <a:schemeClr val="tx1"/>
                          </a:solidFill>
                          <a:latin typeface="+mn-lt"/>
                          <a:cs typeface="Helvetica" panose="020B0604020202020204" pitchFamily="34" charset="0"/>
                        </a:rPr>
                        <a:t> in June.</a:t>
                      </a:r>
                    </a:p>
                    <a:p>
                      <a:pPr marL="285750" indent="-285750" algn="just">
                        <a:buFont typeface="Wingdings" panose="05000000000000000000" pitchFamily="2" charset="2"/>
                        <a:buChar char="§"/>
                      </a:pPr>
                      <a:r>
                        <a:rPr lang="en-US" sz="1200" dirty="0">
                          <a:solidFill>
                            <a:schemeClr val="tx1"/>
                          </a:solidFill>
                          <a:latin typeface="+mn-lt"/>
                          <a:cs typeface="Helvetica" panose="020B0604020202020204" pitchFamily="34" charset="0"/>
                        </a:rPr>
                        <a:t>In July, the number of discussions fluctuated and tended to decrease at the end of the month. In August, </a:t>
                      </a:r>
                      <a:r>
                        <a:rPr lang="en-US" sz="1200" dirty="0">
                          <a:solidFill>
                            <a:schemeClr val="accent1"/>
                          </a:solidFill>
                          <a:latin typeface="+mn-lt"/>
                          <a:cs typeface="Helvetica" panose="020B0604020202020204" pitchFamily="34" charset="0"/>
                        </a:rPr>
                        <a:t>the discussion line tended to increase slightly</a:t>
                      </a:r>
                      <a:r>
                        <a:rPr lang="en-US" sz="1200" dirty="0">
                          <a:solidFill>
                            <a:schemeClr val="tx1"/>
                          </a:solidFill>
                          <a:latin typeface="+mn-lt"/>
                          <a:cs typeface="Helvetica" panose="020B0604020202020204" pitchFamily="34" charset="0"/>
                        </a:rPr>
                        <a:t>.</a:t>
                      </a:r>
                    </a:p>
                    <a:p>
                      <a:pPr marL="285750" indent="-285750" algn="just">
                        <a:buFont typeface="Wingdings" panose="05000000000000000000" pitchFamily="2" charset="2"/>
                        <a:buChar char="§"/>
                      </a:pPr>
                      <a:r>
                        <a:rPr lang="en-US" sz="1200" dirty="0">
                          <a:solidFill>
                            <a:schemeClr val="tx1"/>
                          </a:solidFill>
                          <a:latin typeface="+mn-lt"/>
                          <a:cs typeface="Helvetica" panose="020B0604020202020204" pitchFamily="34" charset="0"/>
                        </a:rPr>
                        <a:t>The number of active discussions in August increased (32.3% compared to 21.4% in July). The negative amount were low. Some moms,</a:t>
                      </a:r>
                      <a:r>
                        <a:rPr lang="en-US" sz="1200" baseline="0" dirty="0">
                          <a:solidFill>
                            <a:schemeClr val="tx1"/>
                          </a:solidFill>
                          <a:latin typeface="+mn-lt"/>
                          <a:cs typeface="Helvetica" panose="020B0604020202020204" pitchFamily="34" charset="0"/>
                        </a:rPr>
                        <a:t> </a:t>
                      </a:r>
                      <a:r>
                        <a:rPr lang="en-US" sz="1200" strike="noStrike" baseline="0" dirty="0">
                          <a:solidFill>
                            <a:schemeClr val="tx1"/>
                          </a:solidFill>
                          <a:latin typeface="+mn-lt"/>
                          <a:cs typeface="Helvetica" panose="020B0604020202020204" pitchFamily="34" charset="0"/>
                        </a:rPr>
                        <a:t>whose babies used </a:t>
                      </a:r>
                      <a:r>
                        <a:rPr lang="en-US" sz="1200" strike="noStrike" dirty="0">
                          <a:solidFill>
                            <a:schemeClr val="tx1"/>
                          </a:solidFill>
                          <a:latin typeface="+mn-lt"/>
                          <a:cs typeface="Helvetica" panose="020B0604020202020204" pitchFamily="34" charset="0"/>
                        </a:rPr>
                        <a:t>Pigeon bottles,</a:t>
                      </a:r>
                      <a:r>
                        <a:rPr lang="en-US" sz="1200" dirty="0">
                          <a:solidFill>
                            <a:schemeClr val="tx1"/>
                          </a:solidFill>
                          <a:latin typeface="+mn-lt"/>
                          <a:cs typeface="Helvetica" panose="020B0604020202020204" pitchFamily="34" charset="0"/>
                        </a:rPr>
                        <a:t> feedbacked </a:t>
                      </a:r>
                      <a:r>
                        <a:rPr lang="en-US" sz="1200" strike="noStrike" dirty="0">
                          <a:solidFill>
                            <a:schemeClr val="tx1"/>
                          </a:solidFill>
                          <a:latin typeface="+mn-lt"/>
                          <a:cs typeface="Helvetica" panose="020B0604020202020204" pitchFamily="34" charset="0"/>
                        </a:rPr>
                        <a:t>that</a:t>
                      </a:r>
                      <a:r>
                        <a:rPr lang="en-US" sz="1200" dirty="0">
                          <a:solidFill>
                            <a:schemeClr val="tx1"/>
                          </a:solidFill>
                          <a:latin typeface="+mn-lt"/>
                          <a:cs typeface="Helvetica" panose="020B0604020202020204" pitchFamily="34" charset="0"/>
                        </a:rPr>
                        <a:t> </a:t>
                      </a:r>
                      <a:r>
                        <a:rPr lang="en-US" sz="1200" strike="noStrike" dirty="0">
                          <a:solidFill>
                            <a:srgbClr val="C00000"/>
                          </a:solidFill>
                          <a:latin typeface="+mn-lt"/>
                          <a:cs typeface="Helvetica" panose="020B0604020202020204" pitchFamily="34" charset="0"/>
                        </a:rPr>
                        <a:t>baby rejecting</a:t>
                      </a:r>
                      <a:r>
                        <a:rPr lang="en-US" sz="1200" strike="noStrike" baseline="0" dirty="0">
                          <a:solidFill>
                            <a:srgbClr val="C00000"/>
                          </a:solidFill>
                          <a:latin typeface="+mn-lt"/>
                          <a:cs typeface="Helvetica" panose="020B0604020202020204" pitchFamily="34" charset="0"/>
                        </a:rPr>
                        <a:t> nipples</a:t>
                      </a:r>
                      <a:r>
                        <a:rPr lang="en-US" sz="1200" dirty="0">
                          <a:solidFill>
                            <a:srgbClr val="C00000"/>
                          </a:solidFill>
                          <a:latin typeface="+mn-lt"/>
                          <a:cs typeface="Helvetica" panose="020B0604020202020204" pitchFamily="34" charset="0"/>
                        </a:rPr>
                        <a:t>, hard nipples, especially fake goods of poor quality</a:t>
                      </a:r>
                      <a:r>
                        <a:rPr lang="en-US" sz="1200" dirty="0">
                          <a:solidFill>
                            <a:schemeClr val="tx1"/>
                          </a:solidFill>
                          <a:latin typeface="+mn-lt"/>
                          <a:cs typeface="Helvetica" panose="020B0604020202020204" pitchFamily="34" charset="0"/>
                        </a:rPr>
                        <a:t> made </a:t>
                      </a:r>
                      <a:r>
                        <a:rPr lang="en-US" sz="1200" strike="noStrike" dirty="0">
                          <a:solidFill>
                            <a:schemeClr val="tx1"/>
                          </a:solidFill>
                          <a:latin typeface="+mn-lt"/>
                          <a:cs typeface="Helvetica" panose="020B0604020202020204" pitchFamily="34" charset="0"/>
                        </a:rPr>
                        <a:t>them</a:t>
                      </a:r>
                      <a:r>
                        <a:rPr lang="en-US" sz="1200" dirty="0">
                          <a:solidFill>
                            <a:schemeClr val="tx1"/>
                          </a:solidFill>
                          <a:latin typeface="+mn-lt"/>
                          <a:cs typeface="Helvetica" panose="020B0604020202020204" pitchFamily="34" charset="0"/>
                        </a:rPr>
                        <a:t> worried.</a:t>
                      </a:r>
                    </a:p>
                  </a:txBody>
                  <a:tcPr marL="34290" marR="34290" marT="17145" marB="17145">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a:buFont typeface="Wingdings" panose="05000000000000000000" pitchFamily="2" charset="2"/>
                        <a:buChar char="§"/>
                      </a:pPr>
                      <a:r>
                        <a:rPr lang="vi-VN" sz="1200" b="0" i="0" kern="1200" dirty="0">
                          <a:solidFill>
                            <a:schemeClr val="tx1"/>
                          </a:solidFill>
                          <a:effectLst/>
                          <a:latin typeface="+mn-lt"/>
                          <a:ea typeface="+mn-ea"/>
                          <a:cs typeface="Helvetica" panose="020B0604020202020204" pitchFamily="34" charset="0"/>
                        </a:rPr>
                        <a:t>Lúc đầu mình dùng bình Wesser Nano, bé ti rất ít như mình nói trên. Sau đó có chị hàng xóm cho bình Pigeon PPSU bé thử thì ti rất tốt. </a:t>
                      </a:r>
                      <a:r>
                        <a:rPr lang="vi-VN" sz="1200" b="0" i="0" kern="1200" dirty="0">
                          <a:solidFill>
                            <a:schemeClr val="accent1"/>
                          </a:solidFill>
                          <a:effectLst/>
                          <a:latin typeface="+mn-lt"/>
                          <a:ea typeface="+mn-ea"/>
                          <a:cs typeface="Helvetica" panose="020B0604020202020204" pitchFamily="34" charset="0"/>
                        </a:rPr>
                        <a:t>Nhờ bình này lỗ ti to hơn và bé không mất sức</a:t>
                      </a:r>
                      <a:r>
                        <a:rPr lang="en-US" sz="1200" b="0" i="0" kern="1200" dirty="0">
                          <a:solidFill>
                            <a:schemeClr val="accent1"/>
                          </a:solidFill>
                          <a:effectLst/>
                          <a:latin typeface="+mn-lt"/>
                          <a:ea typeface="+mn-ea"/>
                          <a:cs typeface="Helvetica" panose="020B0604020202020204" pitchFamily="34" charset="0"/>
                        </a:rPr>
                        <a:t> </a:t>
                      </a:r>
                      <a:r>
                        <a:rPr lang="en-US" sz="1200" b="0" i="0" kern="1200" dirty="0">
                          <a:solidFill>
                            <a:schemeClr val="tx1"/>
                          </a:solidFill>
                          <a:effectLst/>
                          <a:latin typeface="+mn-lt"/>
                          <a:ea typeface="+mn-ea"/>
                          <a:cs typeface="Helvetica" panose="020B0604020202020204" pitchFamily="34" charset="0"/>
                        </a:rPr>
                        <a:t>- </a:t>
                      </a:r>
                      <a:r>
                        <a:rPr lang="en-US" sz="1200" b="0" i="0" kern="1200" dirty="0">
                          <a:solidFill>
                            <a:schemeClr val="dk1"/>
                          </a:solidFill>
                          <a:effectLst/>
                          <a:latin typeface="+mn-lt"/>
                          <a:ea typeface="+mn-ea"/>
                          <a:cs typeface="Helvetica" panose="020B0604020202020204" pitchFamily="34" charset="0"/>
                          <a:hlinkClick r:id="rId4"/>
                        </a:rPr>
                        <a:t>Link</a:t>
                      </a:r>
                      <a:r>
                        <a:rPr lang="en-US" sz="1200" b="0" i="0" kern="1200" baseline="0" dirty="0">
                          <a:solidFill>
                            <a:schemeClr val="dk1"/>
                          </a:solidFill>
                          <a:effectLst/>
                          <a:latin typeface="+mn-lt"/>
                          <a:ea typeface="+mn-ea"/>
                          <a:cs typeface="Helvetica" panose="020B0604020202020204" pitchFamily="34" charset="0"/>
                        </a:rPr>
                        <a:t> </a:t>
                      </a:r>
                    </a:p>
                    <a:p>
                      <a:pPr marL="171450" indent="-171450" algn="just">
                        <a:buFont typeface="Wingdings" panose="05000000000000000000" pitchFamily="2" charset="2"/>
                        <a:buChar char="§"/>
                      </a:pPr>
                      <a:r>
                        <a:rPr lang="vi-VN" sz="1200" b="0" i="0" kern="1200" dirty="0">
                          <a:solidFill>
                            <a:schemeClr val="dk1"/>
                          </a:solidFill>
                          <a:effectLst/>
                          <a:latin typeface="+mn-lt"/>
                          <a:ea typeface="+mn-ea"/>
                          <a:cs typeface="Helvetica" panose="020B0604020202020204" pitchFamily="34" charset="0"/>
                        </a:rPr>
                        <a:t>Thanh Bình lúc mình ti wesser quen sờ vào cái núm của pigeon thấy cứng cũng không thích mom ạ. Vì cái kia mềm thích hơn. </a:t>
                      </a:r>
                      <a:r>
                        <a:rPr lang="vi-VN" sz="1200" b="0" i="0" kern="1200" dirty="0">
                          <a:solidFill>
                            <a:srgbClr val="0070C0"/>
                          </a:solidFill>
                          <a:effectLst/>
                          <a:latin typeface="+mn-lt"/>
                          <a:ea typeface="+mn-ea"/>
                          <a:cs typeface="Helvetica" panose="020B0604020202020204" pitchFamily="34" charset="0"/>
                        </a:rPr>
                        <a:t>Nhưng bé lại ti tốt. Chắc mỗi bé một kiểu ấy ạ</a:t>
                      </a:r>
                      <a:r>
                        <a:rPr lang="en-US" sz="1200" b="0" i="0" kern="1200" dirty="0">
                          <a:solidFill>
                            <a:schemeClr val="dk1"/>
                          </a:solidFill>
                          <a:effectLst/>
                          <a:latin typeface="+mn-lt"/>
                          <a:ea typeface="+mn-ea"/>
                          <a:cs typeface="Helvetica" panose="020B0604020202020204" pitchFamily="34" charset="0"/>
                        </a:rPr>
                        <a:t>- </a:t>
                      </a:r>
                      <a:r>
                        <a:rPr lang="en-US" sz="1200" b="0" i="0" kern="1200" dirty="0">
                          <a:solidFill>
                            <a:schemeClr val="dk1"/>
                          </a:solidFill>
                          <a:effectLst/>
                          <a:latin typeface="+mn-lt"/>
                          <a:ea typeface="+mn-ea"/>
                          <a:cs typeface="Helvetica" panose="020B0604020202020204" pitchFamily="34" charset="0"/>
                          <a:hlinkClick r:id="rId5"/>
                        </a:rPr>
                        <a:t>Link</a:t>
                      </a:r>
                      <a:r>
                        <a:rPr lang="en-US" sz="1200" b="0" i="0" kern="1200" dirty="0">
                          <a:solidFill>
                            <a:schemeClr val="dk1"/>
                          </a:solidFill>
                          <a:effectLst/>
                          <a:latin typeface="+mn-lt"/>
                          <a:ea typeface="+mn-ea"/>
                          <a:cs typeface="Helvetica" panose="020B0604020202020204" pitchFamily="34" charset="0"/>
                        </a:rPr>
                        <a:t> </a:t>
                      </a:r>
                    </a:p>
                    <a:p>
                      <a:pPr marL="171450" indent="-171450" algn="just">
                        <a:buFont typeface="Wingdings" panose="05000000000000000000" pitchFamily="2" charset="2"/>
                        <a:buChar char="§"/>
                      </a:pPr>
                      <a:r>
                        <a:rPr lang="en-US" sz="1200" b="0" i="0" kern="1200" dirty="0">
                          <a:solidFill>
                            <a:schemeClr val="dk1"/>
                          </a:solidFill>
                          <a:effectLst/>
                          <a:latin typeface="+mn-lt"/>
                          <a:ea typeface="+mn-ea"/>
                          <a:cs typeface="Helvetica" panose="020B0604020202020204" pitchFamily="34" charset="0"/>
                        </a:rPr>
                        <a:t>Hi </a:t>
                      </a:r>
                      <a:r>
                        <a:rPr lang="en-US" sz="1200" b="0" i="0" kern="1200" dirty="0" err="1">
                          <a:solidFill>
                            <a:schemeClr val="dk1"/>
                          </a:solidFill>
                          <a:effectLst/>
                          <a:latin typeface="+mn-lt"/>
                          <a:ea typeface="+mn-ea"/>
                          <a:cs typeface="Helvetica" panose="020B0604020202020204" pitchFamily="34" charset="0"/>
                        </a:rPr>
                        <a:t>vọng</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hợp</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tác</a:t>
                      </a:r>
                      <a:r>
                        <a:rPr lang="en-US" sz="1200" b="0" i="0" kern="1200" dirty="0">
                          <a:solidFill>
                            <a:schemeClr val="dk1"/>
                          </a:solidFill>
                          <a:effectLst/>
                          <a:latin typeface="+mn-lt"/>
                          <a:ea typeface="+mn-ea"/>
                          <a:cs typeface="Helvetica" panose="020B0604020202020204" pitchFamily="34" charset="0"/>
                        </a:rPr>
                        <a:t> =))) </a:t>
                      </a:r>
                      <a:r>
                        <a:rPr lang="en-US" sz="1200" b="0" i="0" kern="1200" dirty="0" err="1">
                          <a:solidFill>
                            <a:srgbClr val="0070C0"/>
                          </a:solidFill>
                          <a:effectLst/>
                          <a:latin typeface="+mn-lt"/>
                          <a:ea typeface="+mn-ea"/>
                          <a:cs typeface="Helvetica" panose="020B0604020202020204" pitchFamily="34" charset="0"/>
                        </a:rPr>
                        <a:t>Bình</a:t>
                      </a:r>
                      <a:r>
                        <a:rPr lang="en-US" sz="1200" b="0" i="0" kern="1200" dirty="0">
                          <a:solidFill>
                            <a:srgbClr val="0070C0"/>
                          </a:solidFill>
                          <a:effectLst/>
                          <a:latin typeface="+mn-lt"/>
                          <a:ea typeface="+mn-ea"/>
                          <a:cs typeface="Helvetica" panose="020B0604020202020204" pitchFamily="34" charset="0"/>
                        </a:rPr>
                        <a:t> </a:t>
                      </a:r>
                      <a:r>
                        <a:rPr lang="en-US" sz="1200" b="0" i="0" kern="1200" dirty="0" err="1">
                          <a:solidFill>
                            <a:srgbClr val="0070C0"/>
                          </a:solidFill>
                          <a:effectLst/>
                          <a:latin typeface="+mn-lt"/>
                          <a:ea typeface="+mn-ea"/>
                          <a:cs typeface="Helvetica" panose="020B0604020202020204" pitchFamily="34" charset="0"/>
                        </a:rPr>
                        <a:t>thần</a:t>
                      </a:r>
                      <a:r>
                        <a:rPr lang="en-US" sz="1200" b="0" i="0" kern="1200" dirty="0">
                          <a:solidFill>
                            <a:srgbClr val="0070C0"/>
                          </a:solidFill>
                          <a:effectLst/>
                          <a:latin typeface="+mn-lt"/>
                          <a:ea typeface="+mn-ea"/>
                          <a:cs typeface="Helvetica" panose="020B0604020202020204" pitchFamily="34" charset="0"/>
                        </a:rPr>
                        <a:t> </a:t>
                      </a:r>
                      <a:r>
                        <a:rPr lang="en-US" sz="1200" b="0" i="0" kern="1200" dirty="0" err="1">
                          <a:solidFill>
                            <a:srgbClr val="0070C0"/>
                          </a:solidFill>
                          <a:effectLst/>
                          <a:latin typeface="+mn-lt"/>
                          <a:ea typeface="+mn-ea"/>
                          <a:cs typeface="Helvetica" panose="020B0604020202020204" pitchFamily="34" charset="0"/>
                        </a:rPr>
                        <a:t>thánh</a:t>
                      </a:r>
                      <a:r>
                        <a:rPr lang="en-US" sz="1200" b="0" i="0" kern="1200" dirty="0">
                          <a:solidFill>
                            <a:srgbClr val="0070C0"/>
                          </a:solidFill>
                          <a:effectLst/>
                          <a:latin typeface="+mn-lt"/>
                          <a:ea typeface="+mn-ea"/>
                          <a:cs typeface="Helvetica" panose="020B0604020202020204" pitchFamily="34" charset="0"/>
                        </a:rPr>
                        <a:t> </a:t>
                      </a:r>
                      <a:r>
                        <a:rPr lang="en-US" sz="1200" b="0" i="0" kern="1200" dirty="0" err="1">
                          <a:solidFill>
                            <a:srgbClr val="0070C0"/>
                          </a:solidFill>
                          <a:effectLst/>
                          <a:latin typeface="+mn-lt"/>
                          <a:ea typeface="+mn-ea"/>
                          <a:cs typeface="Helvetica" panose="020B0604020202020204" pitchFamily="34" charset="0"/>
                        </a:rPr>
                        <a:t>trong</a:t>
                      </a:r>
                      <a:r>
                        <a:rPr lang="en-US" sz="1200" b="0" i="0" kern="1200" dirty="0">
                          <a:solidFill>
                            <a:srgbClr val="0070C0"/>
                          </a:solidFill>
                          <a:effectLst/>
                          <a:latin typeface="+mn-lt"/>
                          <a:ea typeface="+mn-ea"/>
                          <a:cs typeface="Helvetica" panose="020B0604020202020204" pitchFamily="34" charset="0"/>
                        </a:rPr>
                        <a:t> </a:t>
                      </a:r>
                      <a:r>
                        <a:rPr lang="en-US" sz="1200" b="0" i="0" kern="1200" dirty="0" err="1">
                          <a:solidFill>
                            <a:srgbClr val="0070C0"/>
                          </a:solidFill>
                          <a:effectLst/>
                          <a:latin typeface="+mn-lt"/>
                          <a:ea typeface="+mn-ea"/>
                          <a:cs typeface="Helvetica" panose="020B0604020202020204" pitchFamily="34" charset="0"/>
                        </a:rPr>
                        <a:t>truyền</a:t>
                      </a:r>
                      <a:r>
                        <a:rPr lang="en-US" sz="1200" b="0" i="0" kern="1200" dirty="0">
                          <a:solidFill>
                            <a:srgbClr val="0070C0"/>
                          </a:solidFill>
                          <a:effectLst/>
                          <a:latin typeface="+mn-lt"/>
                          <a:ea typeface="+mn-ea"/>
                          <a:cs typeface="Helvetica" panose="020B0604020202020204" pitchFamily="34" charset="0"/>
                        </a:rPr>
                        <a:t> </a:t>
                      </a:r>
                      <a:r>
                        <a:rPr lang="en-US" sz="1200" b="0" i="0" kern="1200" dirty="0" err="1">
                          <a:solidFill>
                            <a:srgbClr val="0070C0"/>
                          </a:solidFill>
                          <a:effectLst/>
                          <a:latin typeface="+mn-lt"/>
                          <a:ea typeface="+mn-ea"/>
                          <a:cs typeface="Helvetica" panose="020B0604020202020204" pitchFamily="34" charset="0"/>
                        </a:rPr>
                        <a:t>thuyết</a:t>
                      </a:r>
                      <a:r>
                        <a:rPr lang="en-US" sz="1200" b="0" i="0" kern="1200" dirty="0">
                          <a:solidFill>
                            <a:schemeClr val="dk1"/>
                          </a:solidFill>
                          <a:effectLst/>
                          <a:latin typeface="+mn-lt"/>
                          <a:ea typeface="+mn-ea"/>
                          <a:cs typeface="Helvetica" panose="020B0604020202020204" pitchFamily="34" charset="0"/>
                        </a:rPr>
                        <a:t>. – </a:t>
                      </a:r>
                      <a:r>
                        <a:rPr lang="en-US" sz="1200" b="0" i="0" kern="1200" dirty="0">
                          <a:solidFill>
                            <a:schemeClr val="dk1"/>
                          </a:solidFill>
                          <a:effectLst/>
                          <a:latin typeface="+mn-lt"/>
                          <a:ea typeface="+mn-ea"/>
                          <a:cs typeface="Helvetica" panose="020B0604020202020204" pitchFamily="34" charset="0"/>
                          <a:hlinkClick r:id="rId6"/>
                        </a:rPr>
                        <a:t>Link</a:t>
                      </a:r>
                      <a:r>
                        <a:rPr lang="en-US" sz="1200" b="0" i="0" kern="1200" dirty="0">
                          <a:solidFill>
                            <a:schemeClr val="dk1"/>
                          </a:solidFill>
                          <a:effectLst/>
                          <a:latin typeface="+mn-lt"/>
                          <a:ea typeface="+mn-ea"/>
                          <a:cs typeface="Helvetica" panose="020B0604020202020204" pitchFamily="34" charset="0"/>
                        </a:rPr>
                        <a:t> </a:t>
                      </a:r>
                    </a:p>
                    <a:p>
                      <a:pPr marL="171450" marR="0" indent="-171450" algn="just" defTabSz="228594"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i="0" kern="1200" dirty="0">
                          <a:solidFill>
                            <a:schemeClr val="dk1"/>
                          </a:solidFill>
                          <a:effectLst/>
                          <a:latin typeface="+mn-lt"/>
                          <a:ea typeface="+mn-ea"/>
                          <a:cs typeface="Helvetica" panose="020B0604020202020204" pitchFamily="34" charset="0"/>
                        </a:rPr>
                        <a:t>Mom </a:t>
                      </a:r>
                      <a:r>
                        <a:rPr lang="en-US" sz="1200" b="0" i="0" kern="1200" dirty="0" err="1">
                          <a:solidFill>
                            <a:schemeClr val="dk1"/>
                          </a:solidFill>
                          <a:effectLst/>
                          <a:latin typeface="+mn-lt"/>
                          <a:ea typeface="+mn-ea"/>
                          <a:cs typeface="Helvetica" panose="020B0604020202020204" pitchFamily="34" charset="0"/>
                        </a:rPr>
                        <a:t>cho</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mk</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xin</a:t>
                      </a:r>
                      <a:r>
                        <a:rPr lang="en-US" sz="1200" b="0" i="0" kern="1200" dirty="0">
                          <a:solidFill>
                            <a:schemeClr val="dk1"/>
                          </a:solidFill>
                          <a:effectLst/>
                          <a:latin typeface="+mn-lt"/>
                          <a:ea typeface="+mn-ea"/>
                          <a:cs typeface="Helvetica" panose="020B0604020202020204" pitchFamily="34" charset="0"/>
                        </a:rPr>
                        <a:t> 1 </a:t>
                      </a:r>
                      <a:r>
                        <a:rPr lang="en-US" sz="1200" b="0" i="0" kern="1200" dirty="0" err="1">
                          <a:solidFill>
                            <a:schemeClr val="dk1"/>
                          </a:solidFill>
                          <a:effectLst/>
                          <a:latin typeface="+mn-lt"/>
                          <a:ea typeface="+mn-ea"/>
                          <a:cs typeface="Helvetica" panose="020B0604020202020204" pitchFamily="34" charset="0"/>
                        </a:rPr>
                        <a:t>bình</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como</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đc</a:t>
                      </a:r>
                      <a:r>
                        <a:rPr lang="en-US" sz="1200" b="0" i="0" kern="1200" dirty="0">
                          <a:solidFill>
                            <a:schemeClr val="dk1"/>
                          </a:solidFill>
                          <a:effectLst/>
                          <a:latin typeface="+mn-lt"/>
                          <a:ea typeface="+mn-ea"/>
                          <a:cs typeface="Helvetica" panose="020B0604020202020204" pitchFamily="34" charset="0"/>
                        </a:rPr>
                        <a:t> k </a:t>
                      </a:r>
                      <a:r>
                        <a:rPr lang="en-US" sz="1200" b="0" i="0" kern="1200" dirty="0" err="1">
                          <a:solidFill>
                            <a:schemeClr val="dk1"/>
                          </a:solidFill>
                          <a:effectLst/>
                          <a:latin typeface="+mn-lt"/>
                          <a:ea typeface="+mn-ea"/>
                          <a:cs typeface="Helvetica" panose="020B0604020202020204" pitchFamily="34" charset="0"/>
                        </a:rPr>
                        <a:t>bé</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mình</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đợt</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này</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rgbClr val="C00000"/>
                          </a:solidFill>
                          <a:effectLst/>
                          <a:latin typeface="+mn-lt"/>
                          <a:ea typeface="+mn-ea"/>
                          <a:cs typeface="Helvetica" panose="020B0604020202020204" pitchFamily="34" charset="0"/>
                        </a:rPr>
                        <a:t>bỏ</a:t>
                      </a:r>
                      <a:r>
                        <a:rPr lang="en-US" sz="1200" b="0" i="0" kern="1200" dirty="0">
                          <a:solidFill>
                            <a:srgbClr val="C00000"/>
                          </a:solidFill>
                          <a:effectLst/>
                          <a:latin typeface="+mn-lt"/>
                          <a:ea typeface="+mn-ea"/>
                          <a:cs typeface="Helvetica" panose="020B0604020202020204" pitchFamily="34" charset="0"/>
                        </a:rPr>
                        <a:t> </a:t>
                      </a:r>
                      <a:r>
                        <a:rPr lang="en-US" sz="1200" b="0" i="0" kern="1200" dirty="0" err="1">
                          <a:solidFill>
                            <a:srgbClr val="C00000"/>
                          </a:solidFill>
                          <a:effectLst/>
                          <a:latin typeface="+mn-lt"/>
                          <a:ea typeface="+mn-ea"/>
                          <a:cs typeface="Helvetica" panose="020B0604020202020204" pitchFamily="34" charset="0"/>
                        </a:rPr>
                        <a:t>bình</a:t>
                      </a:r>
                      <a:r>
                        <a:rPr lang="en-US" sz="1200" b="0" i="0" kern="1200" dirty="0">
                          <a:solidFill>
                            <a:srgbClr val="C00000"/>
                          </a:solidFill>
                          <a:effectLst/>
                          <a:latin typeface="+mn-lt"/>
                          <a:ea typeface="+mn-ea"/>
                          <a:cs typeface="Helvetica" panose="020B0604020202020204" pitchFamily="34" charset="0"/>
                        </a:rPr>
                        <a:t> </a:t>
                      </a:r>
                      <a:r>
                        <a:rPr lang="en-US" sz="1200" b="0" i="0" kern="1200" dirty="0" err="1">
                          <a:solidFill>
                            <a:srgbClr val="C00000"/>
                          </a:solidFill>
                          <a:effectLst/>
                          <a:latin typeface="+mn-lt"/>
                          <a:ea typeface="+mn-ea"/>
                          <a:cs typeface="Helvetica" panose="020B0604020202020204" pitchFamily="34" charset="0"/>
                        </a:rPr>
                        <a:t>mk</a:t>
                      </a:r>
                      <a:r>
                        <a:rPr lang="en-US" sz="1200" b="0" i="0" kern="1200" dirty="0">
                          <a:solidFill>
                            <a:srgbClr val="C00000"/>
                          </a:solidFill>
                          <a:effectLst/>
                          <a:latin typeface="+mn-lt"/>
                          <a:ea typeface="+mn-ea"/>
                          <a:cs typeface="Helvetica" panose="020B0604020202020204" pitchFamily="34" charset="0"/>
                        </a:rPr>
                        <a:t> </a:t>
                      </a:r>
                      <a:r>
                        <a:rPr lang="en-US" sz="1200" b="0" i="0" kern="1200" dirty="0" err="1">
                          <a:solidFill>
                            <a:srgbClr val="C00000"/>
                          </a:solidFill>
                          <a:effectLst/>
                          <a:latin typeface="+mn-lt"/>
                          <a:ea typeface="+mn-ea"/>
                          <a:cs typeface="Helvetica" panose="020B0604020202020204" pitchFamily="34" charset="0"/>
                        </a:rPr>
                        <a:t>cho</a:t>
                      </a:r>
                      <a:r>
                        <a:rPr lang="en-US" sz="1200" b="0" i="0" kern="1200" dirty="0">
                          <a:solidFill>
                            <a:srgbClr val="C00000"/>
                          </a:solidFill>
                          <a:effectLst/>
                          <a:latin typeface="+mn-lt"/>
                          <a:ea typeface="+mn-ea"/>
                          <a:cs typeface="Helvetica" panose="020B0604020202020204" pitchFamily="34" charset="0"/>
                        </a:rPr>
                        <a:t> </a:t>
                      </a:r>
                      <a:r>
                        <a:rPr lang="en-US" sz="1200" b="0" i="0" kern="1200" dirty="0" err="1">
                          <a:solidFill>
                            <a:srgbClr val="C00000"/>
                          </a:solidFill>
                          <a:effectLst/>
                          <a:latin typeface="+mn-lt"/>
                          <a:ea typeface="+mn-ea"/>
                          <a:cs typeface="Helvetica" panose="020B0604020202020204" pitchFamily="34" charset="0"/>
                        </a:rPr>
                        <a:t>ti</a:t>
                      </a:r>
                      <a:r>
                        <a:rPr lang="en-US" sz="1200" b="0" i="0" kern="1200" dirty="0">
                          <a:solidFill>
                            <a:srgbClr val="C00000"/>
                          </a:solidFill>
                          <a:effectLst/>
                          <a:latin typeface="+mn-lt"/>
                          <a:ea typeface="+mn-ea"/>
                          <a:cs typeface="Helvetica" panose="020B0604020202020204" pitchFamily="34" charset="0"/>
                        </a:rPr>
                        <a:t> pigeon </a:t>
                      </a:r>
                      <a:r>
                        <a:rPr lang="en-US" sz="1200" b="0" i="0" kern="1200" dirty="0" err="1">
                          <a:solidFill>
                            <a:srgbClr val="C00000"/>
                          </a:solidFill>
                          <a:effectLst/>
                          <a:latin typeface="+mn-lt"/>
                          <a:ea typeface="+mn-ea"/>
                          <a:cs typeface="Helvetica" panose="020B0604020202020204" pitchFamily="34" charset="0"/>
                        </a:rPr>
                        <a:t>mà</a:t>
                      </a:r>
                      <a:r>
                        <a:rPr lang="en-US" sz="1200" b="0" i="0" kern="1200" dirty="0">
                          <a:solidFill>
                            <a:srgbClr val="C00000"/>
                          </a:solidFill>
                          <a:effectLst/>
                          <a:latin typeface="+mn-lt"/>
                          <a:ea typeface="+mn-ea"/>
                          <a:cs typeface="Helvetica" panose="020B0604020202020204" pitchFamily="34" charset="0"/>
                        </a:rPr>
                        <a:t> k </a:t>
                      </a:r>
                      <a:r>
                        <a:rPr lang="en-US" sz="1200" b="0" i="0" kern="1200" dirty="0" err="1">
                          <a:solidFill>
                            <a:srgbClr val="C00000"/>
                          </a:solidFill>
                          <a:effectLst/>
                          <a:latin typeface="+mn-lt"/>
                          <a:ea typeface="+mn-ea"/>
                          <a:cs typeface="Helvetica" panose="020B0604020202020204" pitchFamily="34" charset="0"/>
                        </a:rPr>
                        <a:t>chịu</a:t>
                      </a:r>
                      <a:r>
                        <a:rPr lang="en-US" sz="1200" b="0" i="0" kern="1200" baseline="0" dirty="0">
                          <a:solidFill>
                            <a:schemeClr val="dk1"/>
                          </a:solidFill>
                          <a:effectLst/>
                          <a:latin typeface="+mn-lt"/>
                          <a:ea typeface="+mn-ea"/>
                          <a:cs typeface="Helvetica" panose="020B0604020202020204" pitchFamily="34" charset="0"/>
                        </a:rPr>
                        <a:t> </a:t>
                      </a:r>
                      <a:r>
                        <a:rPr lang="en-US" sz="1200" b="0" i="0" kern="1200" dirty="0">
                          <a:solidFill>
                            <a:schemeClr val="dk1"/>
                          </a:solidFill>
                          <a:effectLst/>
                          <a:latin typeface="+mn-lt"/>
                          <a:ea typeface="+mn-ea"/>
                          <a:cs typeface="Helvetica" panose="020B0604020202020204" pitchFamily="34" charset="0"/>
                        </a:rPr>
                        <a:t>– </a:t>
                      </a:r>
                      <a:r>
                        <a:rPr lang="en-US" sz="1200" b="0" i="0" kern="1200" dirty="0">
                          <a:solidFill>
                            <a:schemeClr val="dk1"/>
                          </a:solidFill>
                          <a:effectLst/>
                          <a:latin typeface="+mn-lt"/>
                          <a:ea typeface="+mn-ea"/>
                          <a:cs typeface="Helvetica" panose="020B0604020202020204" pitchFamily="34" charset="0"/>
                          <a:hlinkClick r:id="rId7"/>
                        </a:rPr>
                        <a:t>Link</a:t>
                      </a:r>
                      <a:r>
                        <a:rPr lang="en-US" sz="1200" b="0" i="0" kern="1200" dirty="0">
                          <a:solidFill>
                            <a:schemeClr val="dk1"/>
                          </a:solidFill>
                          <a:effectLst/>
                          <a:latin typeface="+mn-lt"/>
                          <a:ea typeface="+mn-ea"/>
                          <a:cs typeface="Helvetica" panose="020B0604020202020204" pitchFamily="34" charset="0"/>
                        </a:rPr>
                        <a:t> </a:t>
                      </a:r>
                    </a:p>
                    <a:p>
                      <a:pPr marL="171450" marR="0" indent="-171450" algn="just" defTabSz="228594"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vi-VN" sz="1200" b="0" i="0" kern="1200" dirty="0">
                          <a:solidFill>
                            <a:schemeClr val="dk1"/>
                          </a:solidFill>
                          <a:effectLst/>
                          <a:latin typeface="+mn-lt"/>
                          <a:ea typeface="+mn-ea"/>
                          <a:cs typeface="Helvetica" panose="020B0604020202020204" pitchFamily="34" charset="0"/>
                        </a:rPr>
                        <a:t>Vì m chuẩn bị tập cho bé ti bình để mẹ đi lm nên chưa biết thế nào? M mua bình Pigeon mấy tháng roi nhưng chưa tập cho bé.</a:t>
                      </a:r>
                      <a:r>
                        <a:rPr lang="vi-VN" sz="1200" b="0" i="0" kern="1200" dirty="0">
                          <a:solidFill>
                            <a:srgbClr val="C00000"/>
                          </a:solidFill>
                          <a:effectLst/>
                          <a:latin typeface="+mn-lt"/>
                          <a:ea typeface="+mn-ea"/>
                          <a:cs typeface="Helvetica" panose="020B0604020202020204" pitchFamily="34" charset="0"/>
                        </a:rPr>
                        <a:t>nhưng sao núm nó dày cứng2 ko mềm lắm </a:t>
                      </a:r>
                      <a:r>
                        <a:rPr lang="vi-VN" sz="1200" b="0" i="0" kern="1200" dirty="0">
                          <a:solidFill>
                            <a:schemeClr val="dk1"/>
                          </a:solidFill>
                          <a:effectLst/>
                          <a:latin typeface="+mn-lt"/>
                          <a:ea typeface="+mn-ea"/>
                          <a:cs typeface="Helvetica" panose="020B0604020202020204" pitchFamily="34" charset="0"/>
                        </a:rPr>
                        <a:t>nhỉ</a:t>
                      </a:r>
                      <a:r>
                        <a:rPr lang="en-US" sz="1200" b="0" i="0" kern="1200" dirty="0">
                          <a:solidFill>
                            <a:schemeClr val="dk1"/>
                          </a:solidFill>
                          <a:effectLst/>
                          <a:latin typeface="+mn-lt"/>
                          <a:ea typeface="+mn-ea"/>
                          <a:cs typeface="Helvetica" panose="020B0604020202020204" pitchFamily="34" charset="0"/>
                        </a:rPr>
                        <a:t> - </a:t>
                      </a:r>
                      <a:r>
                        <a:rPr lang="en-US" sz="1200" b="0" i="0" kern="1200" dirty="0">
                          <a:solidFill>
                            <a:schemeClr val="dk1"/>
                          </a:solidFill>
                          <a:effectLst/>
                          <a:latin typeface="+mn-lt"/>
                          <a:ea typeface="+mn-ea"/>
                          <a:cs typeface="Helvetica" panose="020B0604020202020204" pitchFamily="34" charset="0"/>
                          <a:hlinkClick r:id="rId8"/>
                        </a:rPr>
                        <a:t>Link</a:t>
                      </a:r>
                      <a:endParaRPr lang="en-US" sz="1200" b="0" i="0" kern="1200" dirty="0">
                        <a:solidFill>
                          <a:schemeClr val="dk1"/>
                        </a:solidFill>
                        <a:effectLst/>
                        <a:latin typeface="+mn-lt"/>
                        <a:ea typeface="+mn-ea"/>
                        <a:cs typeface="Helvetica" panose="020B0604020202020204" pitchFamily="34" charset="0"/>
                      </a:endParaRPr>
                    </a:p>
                    <a:p>
                      <a:pPr marL="171450" indent="-171450" algn="just">
                        <a:buFont typeface="Wingdings" panose="05000000000000000000" pitchFamily="2" charset="2"/>
                        <a:buChar char="§"/>
                      </a:pPr>
                      <a:r>
                        <a:rPr lang="vi-VN" sz="1200" b="0" i="0" kern="1200" dirty="0">
                          <a:solidFill>
                            <a:schemeClr val="dk1"/>
                          </a:solidFill>
                          <a:effectLst/>
                          <a:latin typeface="+mn-lt"/>
                          <a:ea typeface="+mn-ea"/>
                          <a:cs typeface="Helvetica" panose="020B0604020202020204" pitchFamily="34" charset="0"/>
                        </a:rPr>
                        <a:t>Còn </a:t>
                      </a:r>
                      <a:r>
                        <a:rPr lang="vi-VN" sz="1200" b="0" i="0" kern="1200" dirty="0">
                          <a:solidFill>
                            <a:srgbClr val="C00000"/>
                          </a:solidFill>
                          <a:effectLst/>
                          <a:latin typeface="+mn-lt"/>
                          <a:ea typeface="+mn-ea"/>
                          <a:cs typeface="Helvetica" panose="020B0604020202020204" pitchFamily="34" charset="0"/>
                        </a:rPr>
                        <a:t>pigeon thì mk cũng thấy nhiều mẹ dùng nhưng giờ lắm hàng giả quá</a:t>
                      </a:r>
                      <a:r>
                        <a:rPr lang="vi-VN" sz="1200" b="0" i="0" kern="1200" dirty="0">
                          <a:solidFill>
                            <a:schemeClr val="dk1"/>
                          </a:solidFill>
                          <a:effectLst/>
                          <a:latin typeface="+mn-lt"/>
                          <a:ea typeface="+mn-ea"/>
                          <a:cs typeface="Helvetica" panose="020B0604020202020204" pitchFamily="34" charset="0"/>
                        </a:rPr>
                        <a:t>. Hay mom thử upis đi. Bình sữa của hàn quốc chất lượng cũng tốt hơn pigeon. M tham khảo nha</a:t>
                      </a:r>
                      <a:r>
                        <a:rPr lang="en-US" sz="1200" b="0" i="0" kern="1200" dirty="0">
                          <a:solidFill>
                            <a:schemeClr val="dk1"/>
                          </a:solidFill>
                          <a:effectLst/>
                          <a:latin typeface="+mn-lt"/>
                          <a:ea typeface="+mn-ea"/>
                          <a:cs typeface="Helvetica" panose="020B0604020202020204" pitchFamily="34" charset="0"/>
                        </a:rPr>
                        <a:t> </a:t>
                      </a:r>
                      <a:r>
                        <a:rPr lang="en-US" sz="1200" b="0" i="0" kern="1200" dirty="0">
                          <a:solidFill>
                            <a:schemeClr val="dk1"/>
                          </a:solidFill>
                          <a:effectLst/>
                          <a:latin typeface="+mn-lt"/>
                          <a:ea typeface="+mn-ea"/>
                          <a:cs typeface="Helvetica" panose="020B0604020202020204" pitchFamily="34" charset="0"/>
                          <a:hlinkClick r:id="rId9"/>
                        </a:rPr>
                        <a:t>–</a:t>
                      </a:r>
                      <a:r>
                        <a:rPr lang="en-US" sz="1200" b="0" i="0" kern="1200" baseline="0" dirty="0">
                          <a:solidFill>
                            <a:schemeClr val="dk1"/>
                          </a:solidFill>
                          <a:effectLst/>
                          <a:latin typeface="+mn-lt"/>
                          <a:ea typeface="+mn-ea"/>
                          <a:cs typeface="Helvetica" panose="020B0604020202020204" pitchFamily="34" charset="0"/>
                        </a:rPr>
                        <a:t> </a:t>
                      </a:r>
                      <a:r>
                        <a:rPr lang="en-US" sz="1200" b="0" i="0" kern="1200" baseline="0" dirty="0">
                          <a:solidFill>
                            <a:schemeClr val="dk1"/>
                          </a:solidFill>
                          <a:effectLst/>
                          <a:latin typeface="+mn-lt"/>
                          <a:ea typeface="+mn-ea"/>
                          <a:cs typeface="Helvetica" panose="020B0604020202020204" pitchFamily="34" charset="0"/>
                          <a:hlinkClick r:id="rId10"/>
                        </a:rPr>
                        <a:t>Link</a:t>
                      </a:r>
                      <a:endParaRPr lang="en-US" sz="1200" b="0" i="0" kern="1200" baseline="0" dirty="0">
                        <a:solidFill>
                          <a:schemeClr val="dk1"/>
                        </a:solidFill>
                        <a:effectLst/>
                        <a:latin typeface="+mn-lt"/>
                        <a:ea typeface="+mn-ea"/>
                        <a:cs typeface="Helvetica" panose="020B0604020202020204" pitchFamily="34" charset="0"/>
                      </a:endParaRPr>
                    </a:p>
                    <a:p>
                      <a:pPr marL="171450" indent="-171450" algn="just">
                        <a:buFont typeface="Wingdings" panose="05000000000000000000" pitchFamily="2" charset="2"/>
                        <a:buChar char="§"/>
                      </a:pPr>
                      <a:r>
                        <a:rPr lang="vi-VN" sz="1200" b="0" i="0" kern="1200" dirty="0">
                          <a:solidFill>
                            <a:schemeClr val="dk1"/>
                          </a:solidFill>
                          <a:effectLst/>
                          <a:latin typeface="+mn-lt"/>
                          <a:ea typeface="+mn-ea"/>
                          <a:cs typeface="Helvetica" panose="020B0604020202020204" pitchFamily="34" charset="0"/>
                        </a:rPr>
                        <a:t>Coi video thi </a:t>
                      </a:r>
                      <a:r>
                        <a:rPr lang="vi-VN" sz="1200" b="0" i="0" kern="1200" dirty="0">
                          <a:solidFill>
                            <a:srgbClr val="C00000"/>
                          </a:solidFill>
                          <a:effectLst/>
                          <a:latin typeface="+mn-lt"/>
                          <a:ea typeface="+mn-ea"/>
                          <a:cs typeface="Helvetica" panose="020B0604020202020204" pitchFamily="34" charset="0"/>
                        </a:rPr>
                        <a:t>minh cungx mua phair hàng giả sao mua binh pigeon 150ml mà 320k mua ở shop tin tưởng đàng hoàng mà cúng dính hàng giả hả trời</a:t>
                      </a:r>
                      <a:r>
                        <a:rPr lang="en-US" sz="1200" b="0" i="0" kern="1200" dirty="0">
                          <a:solidFill>
                            <a:srgbClr val="C00000"/>
                          </a:solidFill>
                          <a:effectLst/>
                          <a:latin typeface="+mn-lt"/>
                          <a:ea typeface="+mn-ea"/>
                          <a:cs typeface="Helvetica" panose="020B0604020202020204" pitchFamily="34" charset="0"/>
                        </a:rPr>
                        <a:t> </a:t>
                      </a:r>
                      <a:r>
                        <a:rPr lang="en-US" sz="1200" b="0" i="0" kern="1200" dirty="0">
                          <a:solidFill>
                            <a:schemeClr val="dk1"/>
                          </a:solidFill>
                          <a:effectLst/>
                          <a:latin typeface="+mn-lt"/>
                          <a:ea typeface="+mn-ea"/>
                          <a:cs typeface="Helvetica" panose="020B0604020202020204" pitchFamily="34" charset="0"/>
                        </a:rPr>
                        <a:t>– </a:t>
                      </a:r>
                      <a:r>
                        <a:rPr lang="en-US" sz="1200" b="0" i="0" kern="1200" dirty="0">
                          <a:solidFill>
                            <a:schemeClr val="dk1"/>
                          </a:solidFill>
                          <a:effectLst/>
                          <a:latin typeface="+mn-lt"/>
                          <a:ea typeface="+mn-ea"/>
                          <a:cs typeface="Helvetica" panose="020B0604020202020204" pitchFamily="34" charset="0"/>
                          <a:hlinkClick r:id="rId11"/>
                        </a:rPr>
                        <a:t>Link</a:t>
                      </a:r>
                      <a:endParaRPr lang="en-US" sz="1200" b="0" i="0" kern="1200" dirty="0">
                        <a:solidFill>
                          <a:schemeClr val="dk1"/>
                        </a:solidFill>
                        <a:effectLst/>
                        <a:latin typeface="+mn-lt"/>
                        <a:ea typeface="+mn-ea"/>
                        <a:cs typeface="Helvetica" panose="020B0604020202020204" pitchFamily="34" charset="0"/>
                      </a:endParaRPr>
                    </a:p>
                    <a:p>
                      <a:pPr marL="171450" indent="-171450" algn="just">
                        <a:buFont typeface="Wingdings" panose="05000000000000000000" pitchFamily="2" charset="2"/>
                        <a:buChar char="§"/>
                      </a:pPr>
                      <a:r>
                        <a:rPr lang="vi-VN" sz="1200" b="0" i="0" kern="1200" dirty="0">
                          <a:solidFill>
                            <a:schemeClr val="dk1"/>
                          </a:solidFill>
                          <a:effectLst/>
                          <a:latin typeface="+mn-lt"/>
                          <a:ea typeface="+mn-ea"/>
                          <a:cs typeface="Helvetica" panose="020B0604020202020204" pitchFamily="34" charset="0"/>
                        </a:rPr>
                        <a:t>Nguyễn Hoàng Anh bé e cũng đang dùng bình Pigeon. Ng bán tư vấn chống đầy hơi. Nhưng e thấy mỗi lần </a:t>
                      </a:r>
                      <a:r>
                        <a:rPr lang="vi-VN" sz="1200" b="0" i="0" kern="1200" dirty="0">
                          <a:solidFill>
                            <a:srgbClr val="C00000"/>
                          </a:solidFill>
                          <a:effectLst/>
                          <a:latin typeface="+mn-lt"/>
                          <a:ea typeface="+mn-ea"/>
                          <a:cs typeface="Helvetica" panose="020B0604020202020204" pitchFamily="34" charset="0"/>
                        </a:rPr>
                        <a:t>bé Bú xong bụng cứ kêu óc ách</a:t>
                      </a:r>
                      <a:r>
                        <a:rPr lang="en-US" sz="1200" b="0" i="0" kern="1200" dirty="0">
                          <a:solidFill>
                            <a:srgbClr val="C00000"/>
                          </a:solidFill>
                          <a:effectLst/>
                          <a:latin typeface="+mn-lt"/>
                          <a:ea typeface="+mn-ea"/>
                          <a:cs typeface="Helvetica" panose="020B0604020202020204" pitchFamily="34" charset="0"/>
                        </a:rPr>
                        <a:t> </a:t>
                      </a:r>
                      <a:r>
                        <a:rPr lang="en-US" sz="1200" b="0" i="0" kern="1200" dirty="0">
                          <a:solidFill>
                            <a:schemeClr val="dk1"/>
                          </a:solidFill>
                          <a:effectLst/>
                          <a:latin typeface="+mn-lt"/>
                          <a:ea typeface="+mn-ea"/>
                          <a:cs typeface="Helvetica" panose="020B0604020202020204" pitchFamily="34" charset="0"/>
                        </a:rPr>
                        <a:t>- </a:t>
                      </a:r>
                      <a:r>
                        <a:rPr lang="en-US" sz="1200" b="0" i="0" kern="1200" dirty="0">
                          <a:solidFill>
                            <a:schemeClr val="dk1"/>
                          </a:solidFill>
                          <a:effectLst/>
                          <a:latin typeface="+mn-lt"/>
                          <a:ea typeface="+mn-ea"/>
                          <a:cs typeface="Helvetica" panose="020B0604020202020204" pitchFamily="34" charset="0"/>
                          <a:hlinkClick r:id="rId12"/>
                        </a:rPr>
                        <a:t>Link</a:t>
                      </a:r>
                      <a:endParaRPr lang="en-US" sz="1200" b="0" i="0" kern="1200" dirty="0">
                        <a:solidFill>
                          <a:schemeClr val="dk1"/>
                        </a:solidFill>
                        <a:effectLst/>
                        <a:latin typeface="+mn-lt"/>
                        <a:ea typeface="+mn-ea"/>
                        <a:cs typeface="Helvetica" panose="020B0604020202020204" pitchFamily="34" charset="0"/>
                        <a:hlinkClick r:id="rId9"/>
                      </a:endParaRPr>
                    </a:p>
                  </a:txBody>
                  <a:tcPr marL="34290" marR="34290" marT="17145" marB="17145">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1162205"/>
                  </a:ext>
                </a:extLst>
              </a:tr>
            </a:tbl>
          </a:graphicData>
        </a:graphic>
      </p:graphicFrame>
      <p:graphicFrame>
        <p:nvGraphicFramePr>
          <p:cNvPr id="3" name="Chart 2">
            <a:extLst>
              <a:ext uri="{FF2B5EF4-FFF2-40B4-BE49-F238E27FC236}">
                <a16:creationId xmlns:a16="http://schemas.microsoft.com/office/drawing/2014/main" id="{C4159837-184B-394F-89E9-7943B3F2675E}"/>
              </a:ext>
            </a:extLst>
          </p:cNvPr>
          <p:cNvGraphicFramePr/>
          <p:nvPr>
            <p:extLst>
              <p:ext uri="{D42A27DB-BD31-4B8C-83A1-F6EECF244321}">
                <p14:modId xmlns:p14="http://schemas.microsoft.com/office/powerpoint/2010/main" val="2706110692"/>
              </p:ext>
            </p:extLst>
          </p:nvPr>
        </p:nvGraphicFramePr>
        <p:xfrm>
          <a:off x="3823995" y="590262"/>
          <a:ext cx="4061809" cy="2753602"/>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3" name="Chart 12">
            <a:extLst>
              <a:ext uri="{FF2B5EF4-FFF2-40B4-BE49-F238E27FC236}">
                <a16:creationId xmlns:a16="http://schemas.microsoft.com/office/drawing/2014/main" id="{C4159837-184B-394F-89E9-7943B3F2675E}"/>
              </a:ext>
            </a:extLst>
          </p:cNvPr>
          <p:cNvGraphicFramePr/>
          <p:nvPr>
            <p:extLst>
              <p:ext uri="{D42A27DB-BD31-4B8C-83A1-F6EECF244321}">
                <p14:modId xmlns:p14="http://schemas.microsoft.com/office/powerpoint/2010/main" val="2067711014"/>
              </p:ext>
            </p:extLst>
          </p:nvPr>
        </p:nvGraphicFramePr>
        <p:xfrm>
          <a:off x="7913539" y="590262"/>
          <a:ext cx="4061809" cy="2753602"/>
        </p:xfrm>
        <a:graphic>
          <a:graphicData uri="http://schemas.openxmlformats.org/drawingml/2006/chart">
            <c:chart xmlns:c="http://schemas.openxmlformats.org/drawingml/2006/chart" xmlns:r="http://schemas.openxmlformats.org/officeDocument/2006/relationships" r:id="rId14"/>
          </a:graphicData>
        </a:graphic>
      </p:graphicFrame>
      <p:sp>
        <p:nvSpPr>
          <p:cNvPr id="11" name="Rectangle 10"/>
          <p:cNvSpPr/>
          <p:nvPr/>
        </p:nvSpPr>
        <p:spPr>
          <a:xfrm>
            <a:off x="7180209" y="3153255"/>
            <a:ext cx="5011791" cy="265329"/>
          </a:xfrm>
          <a:prstGeom prst="rect">
            <a:avLst/>
          </a:prstGeom>
        </p:spPr>
        <p:txBody>
          <a:bodyPr wrap="square">
            <a:spAutoFit/>
          </a:bodyPr>
          <a:lstStyle/>
          <a:p>
            <a:r>
              <a:rPr lang="en-US" sz="1100">
                <a:solidFill>
                  <a:srgbClr val="C00000"/>
                </a:solidFill>
                <a:latin typeface="Helvetica" panose="020B0604020202020204" pitchFamily="34" charset="0"/>
                <a:cs typeface="Helvetica" panose="020B0604020202020204" pitchFamily="34" charset="0"/>
              </a:rPr>
              <a:t>*The amount is prorate based on the sentiment rate of the processed sample</a:t>
            </a:r>
          </a:p>
        </p:txBody>
      </p:sp>
    </p:spTree>
    <p:extLst>
      <p:ext uri="{BB962C8B-B14F-4D97-AF65-F5344CB8AC3E}">
        <p14:creationId xmlns:p14="http://schemas.microsoft.com/office/powerpoint/2010/main" val="4146376851"/>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C3929991-3F91-D343-BFF2-32848ABE790B}" type="slidenum">
              <a:rPr kumimoji="0" lang="en-US" sz="1200" b="1" i="0" u="none" strike="noStrike" kern="1200" cap="none" spc="0" normalizeH="0" baseline="0" noProof="0" smtClean="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rPr>
              <a:pPr marL="0" marR="0" lvl="0" indent="0" algn="ctr" defTabSz="9144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srgbClr val="051423">
                  <a:alpha val="30000"/>
                </a:srgbClr>
              </a:solidFill>
              <a:effectLst/>
              <a:uLnTx/>
              <a:uFillTx/>
              <a:latin typeface="Helvetica" panose="020B0604020202020204" pitchFamily="34" charset="0"/>
              <a:cs typeface="Helvetica" panose="020B0604020202020204" pitchFamily="34" charset="0"/>
              <a:sym typeface="Gill Sans" charset="0"/>
            </a:endParaRPr>
          </a:p>
        </p:txBody>
      </p:sp>
      <p:graphicFrame>
        <p:nvGraphicFramePr>
          <p:cNvPr id="6" name="Chart 5"/>
          <p:cNvGraphicFramePr/>
          <p:nvPr>
            <p:extLst>
              <p:ext uri="{D42A27DB-BD31-4B8C-83A1-F6EECF244321}">
                <p14:modId xmlns:p14="http://schemas.microsoft.com/office/powerpoint/2010/main" val="1501298686"/>
              </p:ext>
            </p:extLst>
          </p:nvPr>
        </p:nvGraphicFramePr>
        <p:xfrm>
          <a:off x="1989994" y="644691"/>
          <a:ext cx="3704682" cy="20044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extLst>
              <p:ext uri="{D42A27DB-BD31-4B8C-83A1-F6EECF244321}">
                <p14:modId xmlns:p14="http://schemas.microsoft.com/office/powerpoint/2010/main" val="2700406984"/>
              </p:ext>
            </p:extLst>
          </p:nvPr>
        </p:nvGraphicFramePr>
        <p:xfrm>
          <a:off x="6383566" y="2546660"/>
          <a:ext cx="4818553" cy="1733167"/>
        </p:xfrm>
        <a:graphic>
          <a:graphicData uri="http://schemas.openxmlformats.org/drawingml/2006/chart">
            <c:chart xmlns:c="http://schemas.openxmlformats.org/drawingml/2006/chart" xmlns:r="http://schemas.openxmlformats.org/officeDocument/2006/relationships" r:id="rId4"/>
          </a:graphicData>
        </a:graphic>
      </p:graphicFrame>
      <p:grpSp>
        <p:nvGrpSpPr>
          <p:cNvPr id="13" name="Group 12"/>
          <p:cNvGrpSpPr/>
          <p:nvPr/>
        </p:nvGrpSpPr>
        <p:grpSpPr>
          <a:xfrm>
            <a:off x="335361" y="16040"/>
            <a:ext cx="11521280" cy="628651"/>
            <a:chOff x="251521" y="12030"/>
            <a:chExt cx="8640960" cy="471488"/>
          </a:xfrm>
        </p:grpSpPr>
        <p:sp>
          <p:nvSpPr>
            <p:cNvPr id="14" name="Line 13"/>
            <p:cNvSpPr>
              <a:spLocks noChangeShapeType="1"/>
            </p:cNvSpPr>
            <p:nvPr/>
          </p:nvSpPr>
          <p:spPr bwMode="auto">
            <a:xfrm>
              <a:off x="998935" y="483518"/>
              <a:ext cx="7164586" cy="0"/>
            </a:xfrm>
            <a:prstGeom prst="line">
              <a:avLst/>
            </a:prstGeom>
            <a:noFill/>
            <a:ln w="6350" cap="flat">
              <a:solidFill>
                <a:schemeClr val="bg2">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15" name="Rectangle 12"/>
            <p:cNvSpPr>
              <a:spLocks/>
            </p:cNvSpPr>
            <p:nvPr/>
          </p:nvSpPr>
          <p:spPr bwMode="auto">
            <a:xfrm>
              <a:off x="251521" y="12030"/>
              <a:ext cx="864096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rPr>
                <a:t>Discussion By Platform</a:t>
              </a:r>
            </a:p>
          </p:txBody>
        </p:sp>
      </p:grpSp>
      <p:graphicFrame>
        <p:nvGraphicFramePr>
          <p:cNvPr id="9" name="Chart 8"/>
          <p:cNvGraphicFramePr/>
          <p:nvPr>
            <p:extLst>
              <p:ext uri="{D42A27DB-BD31-4B8C-83A1-F6EECF244321}">
                <p14:modId xmlns:p14="http://schemas.microsoft.com/office/powerpoint/2010/main" val="34593948"/>
              </p:ext>
            </p:extLst>
          </p:nvPr>
        </p:nvGraphicFramePr>
        <p:xfrm>
          <a:off x="1971333" y="2522603"/>
          <a:ext cx="3723343" cy="182925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p:cNvGraphicFramePr/>
          <p:nvPr>
            <p:extLst>
              <p:ext uri="{D42A27DB-BD31-4B8C-83A1-F6EECF244321}">
                <p14:modId xmlns:p14="http://schemas.microsoft.com/office/powerpoint/2010/main" val="2965772490"/>
              </p:ext>
            </p:extLst>
          </p:nvPr>
        </p:nvGraphicFramePr>
        <p:xfrm>
          <a:off x="6375790" y="707930"/>
          <a:ext cx="4834105" cy="1982516"/>
        </p:xfrm>
        <a:graphic>
          <a:graphicData uri="http://schemas.openxmlformats.org/drawingml/2006/chart">
            <c:chart xmlns:c="http://schemas.openxmlformats.org/drawingml/2006/chart" xmlns:r="http://schemas.openxmlformats.org/officeDocument/2006/relationships" r:id="rId6"/>
          </a:graphicData>
        </a:graphic>
      </p:graphicFrame>
      <p:sp>
        <p:nvSpPr>
          <p:cNvPr id="3" name="TextBox 2"/>
          <p:cNvSpPr txBox="1"/>
          <p:nvPr/>
        </p:nvSpPr>
        <p:spPr>
          <a:xfrm>
            <a:off x="201225" y="708289"/>
            <a:ext cx="1331913" cy="307777"/>
          </a:xfrm>
          <a:prstGeom prst="rect">
            <a:avLst/>
          </a:prstGeom>
          <a:noFill/>
        </p:spPr>
        <p:txBody>
          <a:bodyPr wrap="square" rtlCol="0">
            <a:spAutoFit/>
          </a:bodyPr>
          <a:lstStyle/>
          <a:p>
            <a:pPr algn="ctr"/>
            <a:r>
              <a:rPr lang="en-US" sz="1400" dirty="0">
                <a:solidFill>
                  <a:srgbClr val="FFC000"/>
                </a:solidFill>
                <a:latin typeface="+mj-lt"/>
                <a:cs typeface="Helvetica" panose="020B0604020202020204" pitchFamily="34" charset="0"/>
              </a:rPr>
              <a:t>Last month</a:t>
            </a:r>
          </a:p>
        </p:txBody>
      </p:sp>
      <p:sp>
        <p:nvSpPr>
          <p:cNvPr id="16" name="TextBox 15"/>
          <p:cNvSpPr txBox="1"/>
          <p:nvPr/>
        </p:nvSpPr>
        <p:spPr>
          <a:xfrm>
            <a:off x="335361" y="2455583"/>
            <a:ext cx="1369116" cy="307777"/>
          </a:xfrm>
          <a:prstGeom prst="rect">
            <a:avLst/>
          </a:prstGeom>
          <a:noFill/>
        </p:spPr>
        <p:txBody>
          <a:bodyPr wrap="square" rtlCol="0">
            <a:spAutoFit/>
          </a:bodyPr>
          <a:lstStyle/>
          <a:p>
            <a:pPr algn="ctr"/>
            <a:r>
              <a:rPr lang="en-US" sz="1400" dirty="0">
                <a:solidFill>
                  <a:srgbClr val="FFC000"/>
                </a:solidFill>
                <a:latin typeface="+mj-lt"/>
                <a:cs typeface="Helvetica" panose="020B0604020202020204" pitchFamily="34" charset="0"/>
              </a:rPr>
              <a:t>Current month</a:t>
            </a:r>
          </a:p>
        </p:txBody>
      </p:sp>
      <p:graphicFrame>
        <p:nvGraphicFramePr>
          <p:cNvPr id="18" name="Table 17">
            <a:extLst>
              <a:ext uri="{FF2B5EF4-FFF2-40B4-BE49-F238E27FC236}">
                <a16:creationId xmlns:a16="http://schemas.microsoft.com/office/drawing/2014/main" id="{1C7D4AD0-E59B-6340-92C8-B39968BB58DB}"/>
              </a:ext>
            </a:extLst>
          </p:cNvPr>
          <p:cNvGraphicFramePr>
            <a:graphicFrameLocks noGrp="1"/>
          </p:cNvGraphicFramePr>
          <p:nvPr>
            <p:extLst>
              <p:ext uri="{D42A27DB-BD31-4B8C-83A1-F6EECF244321}">
                <p14:modId xmlns:p14="http://schemas.microsoft.com/office/powerpoint/2010/main" val="732606984"/>
              </p:ext>
            </p:extLst>
          </p:nvPr>
        </p:nvGraphicFramePr>
        <p:xfrm>
          <a:off x="328419" y="4741526"/>
          <a:ext cx="11863581" cy="1669025"/>
        </p:xfrm>
        <a:graphic>
          <a:graphicData uri="http://schemas.openxmlformats.org/drawingml/2006/table">
            <a:tbl>
              <a:tblPr firstRow="1" bandRow="1">
                <a:tableStyleId>{5C22544A-7EE6-4342-B048-85BDC9FD1C3A}</a:tableStyleId>
              </a:tblPr>
              <a:tblGrid>
                <a:gridCol w="6072381">
                  <a:extLst>
                    <a:ext uri="{9D8B030D-6E8A-4147-A177-3AD203B41FA5}">
                      <a16:colId xmlns:a16="http://schemas.microsoft.com/office/drawing/2014/main" val="2378802311"/>
                    </a:ext>
                  </a:extLst>
                </a:gridCol>
                <a:gridCol w="5791200">
                  <a:extLst>
                    <a:ext uri="{9D8B030D-6E8A-4147-A177-3AD203B41FA5}">
                      <a16:colId xmlns:a16="http://schemas.microsoft.com/office/drawing/2014/main" val="464669796"/>
                    </a:ext>
                  </a:extLst>
                </a:gridCol>
              </a:tblGrid>
              <a:tr h="241765">
                <a:tc>
                  <a:txBody>
                    <a:bodyPr/>
                    <a:lstStyle/>
                    <a:p>
                      <a:pPr marL="0" marR="0" lvl="0" indent="0" algn="ctr" defTabSz="825481"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Helvetica" panose="020B0604020202020204" pitchFamily="34" charset="0"/>
                        </a:rPr>
                        <a:t>Highlights</a:t>
                      </a:r>
                    </a:p>
                  </a:txBody>
                  <a:tcPr marL="34290" marR="34290" marT="17145" marB="17145"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825481"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Helvetica" panose="020B0604020202020204" pitchFamily="34" charset="0"/>
                        </a:rPr>
                        <a:t>Verbatims</a:t>
                      </a:r>
                    </a:p>
                  </a:txBody>
                  <a:tcPr marL="34290" marR="34290" marT="17145" marB="17145" anchor="ctr">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8606009"/>
                  </a:ext>
                </a:extLst>
              </a:tr>
              <a:tr h="1427260">
                <a:tc>
                  <a:txBody>
                    <a:bodyPr/>
                    <a:lstStyle/>
                    <a:p>
                      <a:pPr marL="285750" marR="0" indent="-285750" algn="just" defTabSz="228594"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a:solidFill>
                            <a:schemeClr val="tx1"/>
                          </a:solidFill>
                          <a:latin typeface="+mn-lt"/>
                          <a:cs typeface="Helvetica" panose="020B0604020202020204" pitchFamily="34" charset="0"/>
                        </a:rPr>
                        <a:t>Facebook was the most discussion platform. Discussion came from several sources: </a:t>
                      </a:r>
                      <a:r>
                        <a:rPr lang="en-US" sz="1200" kern="1200" dirty="0">
                          <a:solidFill>
                            <a:schemeClr val="tx1"/>
                          </a:solidFill>
                          <a:latin typeface="+mn-lt"/>
                          <a:ea typeface="+mn-ea"/>
                          <a:cs typeface="Helvetica" panose="020B0604020202020204" pitchFamily="34" charset="0"/>
                          <a:hlinkClick r:id="rId7"/>
                        </a:rPr>
                        <a:t>Pigeon Vietnam</a:t>
                      </a:r>
                      <a:r>
                        <a:rPr lang="en-US" sz="1200" kern="1200" dirty="0">
                          <a:solidFill>
                            <a:schemeClr val="tx1"/>
                          </a:solidFill>
                          <a:latin typeface="+mn-lt"/>
                          <a:ea typeface="+mn-ea"/>
                          <a:cs typeface="Helvetica" panose="020B0604020202020204" pitchFamily="34" charset="0"/>
                        </a:rPr>
                        <a:t>, </a:t>
                      </a:r>
                      <a:r>
                        <a:rPr lang="en-US" sz="1200" kern="1200" dirty="0" err="1">
                          <a:solidFill>
                            <a:schemeClr val="tx1"/>
                          </a:solidFill>
                          <a:latin typeface="+mn-lt"/>
                          <a:ea typeface="+mn-ea"/>
                          <a:cs typeface="Helvetica" panose="020B0604020202020204" pitchFamily="34" charset="0"/>
                          <a:hlinkClick r:id="rId8"/>
                        </a:rPr>
                        <a:t>Hội</a:t>
                      </a:r>
                      <a:r>
                        <a:rPr lang="en-US" sz="1200" kern="1200" dirty="0">
                          <a:solidFill>
                            <a:schemeClr val="tx1"/>
                          </a:solidFill>
                          <a:latin typeface="+mn-lt"/>
                          <a:ea typeface="+mn-ea"/>
                          <a:cs typeface="Helvetica" panose="020B0604020202020204" pitchFamily="34" charset="0"/>
                          <a:hlinkClick r:id="rId8"/>
                        </a:rPr>
                        <a:t> </a:t>
                      </a:r>
                      <a:r>
                        <a:rPr lang="en-US" sz="1200" kern="1200" dirty="0" err="1">
                          <a:solidFill>
                            <a:schemeClr val="tx1"/>
                          </a:solidFill>
                          <a:latin typeface="+mn-lt"/>
                          <a:ea typeface="+mn-ea"/>
                          <a:cs typeface="Helvetica" panose="020B0604020202020204" pitchFamily="34" charset="0"/>
                          <a:hlinkClick r:id="rId8"/>
                        </a:rPr>
                        <a:t>Nuôi</a:t>
                      </a:r>
                      <a:r>
                        <a:rPr lang="en-US" sz="1200" kern="1200" dirty="0">
                          <a:solidFill>
                            <a:schemeClr val="tx1"/>
                          </a:solidFill>
                          <a:latin typeface="+mn-lt"/>
                          <a:ea typeface="+mn-ea"/>
                          <a:cs typeface="Helvetica" panose="020B0604020202020204" pitchFamily="34" charset="0"/>
                          <a:hlinkClick r:id="rId8"/>
                        </a:rPr>
                        <a:t> Con </a:t>
                      </a:r>
                      <a:r>
                        <a:rPr lang="en-US" sz="1200" kern="1200" dirty="0" err="1">
                          <a:solidFill>
                            <a:schemeClr val="tx1"/>
                          </a:solidFill>
                          <a:latin typeface="+mn-lt"/>
                          <a:ea typeface="+mn-ea"/>
                          <a:cs typeface="Helvetica" panose="020B0604020202020204" pitchFamily="34" charset="0"/>
                          <a:hlinkClick r:id="rId8"/>
                        </a:rPr>
                        <a:t>Bằng</a:t>
                      </a:r>
                      <a:r>
                        <a:rPr lang="en-US" sz="1200" kern="1200" dirty="0">
                          <a:solidFill>
                            <a:schemeClr val="tx1"/>
                          </a:solidFill>
                          <a:latin typeface="+mn-lt"/>
                          <a:ea typeface="+mn-ea"/>
                          <a:cs typeface="Helvetica" panose="020B0604020202020204" pitchFamily="34" charset="0"/>
                          <a:hlinkClick r:id="rId8"/>
                        </a:rPr>
                        <a:t> </a:t>
                      </a:r>
                      <a:r>
                        <a:rPr lang="en-US" sz="1200" kern="1200" dirty="0" err="1">
                          <a:solidFill>
                            <a:schemeClr val="tx1"/>
                          </a:solidFill>
                          <a:latin typeface="+mn-lt"/>
                          <a:ea typeface="+mn-ea"/>
                          <a:cs typeface="Helvetica" panose="020B0604020202020204" pitchFamily="34" charset="0"/>
                          <a:hlinkClick r:id="rId8"/>
                        </a:rPr>
                        <a:t>Sữa</a:t>
                      </a:r>
                      <a:r>
                        <a:rPr lang="en-US" sz="1200" kern="1200" dirty="0">
                          <a:solidFill>
                            <a:schemeClr val="tx1"/>
                          </a:solidFill>
                          <a:latin typeface="+mn-lt"/>
                          <a:ea typeface="+mn-ea"/>
                          <a:cs typeface="Helvetica" panose="020B0604020202020204" pitchFamily="34" charset="0"/>
                          <a:hlinkClick r:id="rId8"/>
                        </a:rPr>
                        <a:t> </a:t>
                      </a:r>
                      <a:r>
                        <a:rPr lang="en-US" sz="1200" kern="1200" dirty="0" err="1">
                          <a:solidFill>
                            <a:schemeClr val="tx1"/>
                          </a:solidFill>
                          <a:latin typeface="+mn-lt"/>
                          <a:ea typeface="+mn-ea"/>
                          <a:cs typeface="Helvetica" panose="020B0604020202020204" pitchFamily="34" charset="0"/>
                          <a:hlinkClick r:id="rId8"/>
                        </a:rPr>
                        <a:t>Công</a:t>
                      </a:r>
                      <a:r>
                        <a:rPr lang="en-US" sz="1200" kern="1200" dirty="0">
                          <a:solidFill>
                            <a:schemeClr val="tx1"/>
                          </a:solidFill>
                          <a:latin typeface="+mn-lt"/>
                          <a:ea typeface="+mn-ea"/>
                          <a:cs typeface="Helvetica" panose="020B0604020202020204" pitchFamily="34" charset="0"/>
                          <a:hlinkClick r:id="rId8"/>
                        </a:rPr>
                        <a:t> </a:t>
                      </a:r>
                      <a:r>
                        <a:rPr lang="en-US" sz="1200" kern="1200" dirty="0" err="1">
                          <a:solidFill>
                            <a:schemeClr val="tx1"/>
                          </a:solidFill>
                          <a:latin typeface="+mn-lt"/>
                          <a:ea typeface="+mn-ea"/>
                          <a:cs typeface="Helvetica" panose="020B0604020202020204" pitchFamily="34" charset="0"/>
                          <a:hlinkClick r:id="rId8"/>
                        </a:rPr>
                        <a:t>Thức</a:t>
                      </a:r>
                      <a:r>
                        <a:rPr lang="en-US" sz="1200" kern="1200" dirty="0">
                          <a:solidFill>
                            <a:schemeClr val="tx1"/>
                          </a:solidFill>
                          <a:latin typeface="+mn-lt"/>
                          <a:ea typeface="+mn-ea"/>
                          <a:cs typeface="Helvetica" panose="020B0604020202020204" pitchFamily="34" charset="0"/>
                          <a:hlinkClick r:id="rId8"/>
                        </a:rPr>
                        <a:t> - </a:t>
                      </a:r>
                      <a:r>
                        <a:rPr lang="en-US" sz="1200" kern="1200" dirty="0" err="1">
                          <a:solidFill>
                            <a:schemeClr val="tx1"/>
                          </a:solidFill>
                          <a:latin typeface="+mn-lt"/>
                          <a:ea typeface="+mn-ea"/>
                          <a:cs typeface="Helvetica" panose="020B0604020202020204" pitchFamily="34" charset="0"/>
                          <a:hlinkClick r:id="rId8"/>
                        </a:rPr>
                        <a:t>Bé</a:t>
                      </a:r>
                      <a:r>
                        <a:rPr lang="en-US" sz="1200" kern="1200" dirty="0">
                          <a:solidFill>
                            <a:schemeClr val="tx1"/>
                          </a:solidFill>
                          <a:latin typeface="+mn-lt"/>
                          <a:ea typeface="+mn-ea"/>
                          <a:cs typeface="Helvetica" panose="020B0604020202020204" pitchFamily="34" charset="0"/>
                          <a:hlinkClick r:id="rId8"/>
                        </a:rPr>
                        <a:t> </a:t>
                      </a:r>
                      <a:r>
                        <a:rPr lang="en-US" sz="1200" kern="1200" dirty="0" err="1">
                          <a:solidFill>
                            <a:schemeClr val="tx1"/>
                          </a:solidFill>
                          <a:latin typeface="+mn-lt"/>
                          <a:ea typeface="+mn-ea"/>
                          <a:cs typeface="Helvetica" panose="020B0604020202020204" pitchFamily="34" charset="0"/>
                          <a:hlinkClick r:id="rId8"/>
                        </a:rPr>
                        <a:t>Tí</a:t>
                      </a:r>
                      <a:r>
                        <a:rPr lang="en-US" sz="1200" kern="1200" dirty="0">
                          <a:solidFill>
                            <a:schemeClr val="tx1"/>
                          </a:solidFill>
                          <a:latin typeface="+mn-lt"/>
                          <a:ea typeface="+mn-ea"/>
                          <a:cs typeface="Helvetica" panose="020B0604020202020204" pitchFamily="34" charset="0"/>
                          <a:hlinkClick r:id="rId8"/>
                        </a:rPr>
                        <a:t> </a:t>
                      </a:r>
                      <a:r>
                        <a:rPr lang="en-US" sz="1200" kern="1200" dirty="0" err="1">
                          <a:solidFill>
                            <a:schemeClr val="tx1"/>
                          </a:solidFill>
                          <a:latin typeface="+mn-lt"/>
                          <a:ea typeface="+mn-ea"/>
                          <a:cs typeface="Helvetica" panose="020B0604020202020204" pitchFamily="34" charset="0"/>
                          <a:hlinkClick r:id="rId8"/>
                        </a:rPr>
                        <a:t>Bú</a:t>
                      </a:r>
                      <a:r>
                        <a:rPr lang="en-US" sz="1200" kern="1200" dirty="0">
                          <a:solidFill>
                            <a:schemeClr val="tx1"/>
                          </a:solidFill>
                          <a:latin typeface="+mn-lt"/>
                          <a:ea typeface="+mn-ea"/>
                          <a:cs typeface="Helvetica" panose="020B0604020202020204" pitchFamily="34" charset="0"/>
                          <a:hlinkClick r:id="rId8"/>
                        </a:rPr>
                        <a:t> </a:t>
                      </a:r>
                      <a:r>
                        <a:rPr lang="en-US" sz="1200" kern="1200" dirty="0" err="1">
                          <a:solidFill>
                            <a:schemeClr val="tx1"/>
                          </a:solidFill>
                          <a:latin typeface="+mn-lt"/>
                          <a:ea typeface="+mn-ea"/>
                          <a:cs typeface="Helvetica" panose="020B0604020202020204" pitchFamily="34" charset="0"/>
                          <a:hlinkClick r:id="rId8"/>
                        </a:rPr>
                        <a:t>Tì</a:t>
                      </a:r>
                      <a:r>
                        <a:rPr lang="en-US" sz="1200" kern="1200" dirty="0">
                          <a:solidFill>
                            <a:schemeClr val="tx1"/>
                          </a:solidFill>
                          <a:latin typeface="+mn-lt"/>
                          <a:ea typeface="+mn-ea"/>
                          <a:cs typeface="Helvetica" panose="020B0604020202020204" pitchFamily="34" charset="0"/>
                          <a:hlinkClick r:id="rId8"/>
                        </a:rPr>
                        <a:t> </a:t>
                      </a:r>
                      <a:r>
                        <a:rPr lang="en-US" sz="1200" kern="1200" dirty="0" err="1">
                          <a:solidFill>
                            <a:schemeClr val="tx1"/>
                          </a:solidFill>
                          <a:latin typeface="+mn-lt"/>
                          <a:ea typeface="+mn-ea"/>
                          <a:cs typeface="Helvetica" panose="020B0604020202020204" pitchFamily="34" charset="0"/>
                          <a:hlinkClick r:id="rId8"/>
                        </a:rPr>
                        <a:t>Tì</a:t>
                      </a:r>
                      <a:r>
                        <a:rPr lang="en-US" sz="1200" kern="1200" dirty="0">
                          <a:solidFill>
                            <a:schemeClr val="tx1"/>
                          </a:solidFill>
                          <a:latin typeface="+mn-lt"/>
                          <a:ea typeface="+mn-ea"/>
                          <a:cs typeface="Helvetica" panose="020B0604020202020204" pitchFamily="34" charset="0"/>
                        </a:rPr>
                        <a:t>, </a:t>
                      </a:r>
                      <a:r>
                        <a:rPr lang="en-US" sz="1200" kern="1200" dirty="0" err="1">
                          <a:solidFill>
                            <a:schemeClr val="tx1"/>
                          </a:solidFill>
                          <a:latin typeface="+mn-lt"/>
                          <a:ea typeface="+mn-ea"/>
                          <a:cs typeface="Helvetica" panose="020B0604020202020204" pitchFamily="34" charset="0"/>
                          <a:hlinkClick r:id="rId9"/>
                        </a:rPr>
                        <a:t>Hội</a:t>
                      </a:r>
                      <a:r>
                        <a:rPr lang="en-US" sz="1200" kern="1200" dirty="0">
                          <a:solidFill>
                            <a:schemeClr val="tx1"/>
                          </a:solidFill>
                          <a:latin typeface="+mn-lt"/>
                          <a:ea typeface="+mn-ea"/>
                          <a:cs typeface="Helvetica" panose="020B0604020202020204" pitchFamily="34" charset="0"/>
                          <a:hlinkClick r:id="rId9"/>
                        </a:rPr>
                        <a:t> </a:t>
                      </a:r>
                      <a:r>
                        <a:rPr lang="en-US" sz="1200" kern="1200" dirty="0" err="1">
                          <a:solidFill>
                            <a:schemeClr val="tx1"/>
                          </a:solidFill>
                          <a:latin typeface="+mn-lt"/>
                          <a:ea typeface="+mn-ea"/>
                          <a:cs typeface="Helvetica" panose="020B0604020202020204" pitchFamily="34" charset="0"/>
                          <a:hlinkClick r:id="rId9"/>
                        </a:rPr>
                        <a:t>Lợn</a:t>
                      </a:r>
                      <a:r>
                        <a:rPr lang="en-US" sz="1200" kern="1200" dirty="0">
                          <a:solidFill>
                            <a:schemeClr val="tx1"/>
                          </a:solidFill>
                          <a:latin typeface="+mn-lt"/>
                          <a:ea typeface="+mn-ea"/>
                          <a:cs typeface="Helvetica" panose="020B0604020202020204" pitchFamily="34" charset="0"/>
                          <a:hlinkClick r:id="rId9"/>
                        </a:rPr>
                        <a:t> Con 2019 (</a:t>
                      </a:r>
                      <a:r>
                        <a:rPr lang="en-US" sz="1200" kern="1200" dirty="0" err="1">
                          <a:solidFill>
                            <a:schemeClr val="tx1"/>
                          </a:solidFill>
                          <a:latin typeface="+mn-lt"/>
                          <a:ea typeface="+mn-ea"/>
                          <a:cs typeface="Helvetica" panose="020B0604020202020204" pitchFamily="34" charset="0"/>
                          <a:hlinkClick r:id="rId9"/>
                        </a:rPr>
                        <a:t>Kỷ</a:t>
                      </a:r>
                      <a:r>
                        <a:rPr lang="en-US" sz="1200" kern="1200" dirty="0">
                          <a:solidFill>
                            <a:schemeClr val="tx1"/>
                          </a:solidFill>
                          <a:latin typeface="+mn-lt"/>
                          <a:ea typeface="+mn-ea"/>
                          <a:cs typeface="Helvetica" panose="020B0604020202020204" pitchFamily="34" charset="0"/>
                          <a:hlinkClick r:id="rId9"/>
                        </a:rPr>
                        <a:t> </a:t>
                      </a:r>
                      <a:r>
                        <a:rPr lang="en-US" sz="1200" kern="1200" dirty="0" err="1">
                          <a:solidFill>
                            <a:schemeClr val="tx1"/>
                          </a:solidFill>
                          <a:latin typeface="+mn-lt"/>
                          <a:ea typeface="+mn-ea"/>
                          <a:cs typeface="Helvetica" panose="020B0604020202020204" pitchFamily="34" charset="0"/>
                          <a:hlinkClick r:id="rId9"/>
                        </a:rPr>
                        <a:t>Hợi</a:t>
                      </a:r>
                      <a:r>
                        <a:rPr lang="en-US" sz="1200" kern="1200" dirty="0">
                          <a:solidFill>
                            <a:schemeClr val="tx1"/>
                          </a:solidFill>
                          <a:latin typeface="+mn-lt"/>
                          <a:ea typeface="+mn-ea"/>
                          <a:cs typeface="Helvetica" panose="020B0604020202020204" pitchFamily="34" charset="0"/>
                          <a:hlinkClick r:id="rId9"/>
                        </a:rPr>
                        <a:t>)</a:t>
                      </a:r>
                      <a:r>
                        <a:rPr lang="en-US" sz="1200" kern="1200" dirty="0">
                          <a:solidFill>
                            <a:schemeClr val="tx1"/>
                          </a:solidFill>
                          <a:latin typeface="+mn-lt"/>
                          <a:ea typeface="+mn-ea"/>
                          <a:cs typeface="Helvetica" panose="020B0604020202020204" pitchFamily="34" charset="0"/>
                        </a:rPr>
                        <a:t>. </a:t>
                      </a:r>
                      <a:r>
                        <a:rPr lang="en-US" sz="1200" b="0" i="0" kern="1200" dirty="0">
                          <a:solidFill>
                            <a:schemeClr val="dk1"/>
                          </a:solidFill>
                          <a:effectLst/>
                          <a:latin typeface="+mn-lt"/>
                          <a:ea typeface="+mn-ea"/>
                          <a:cs typeface="Helvetica" panose="020B0604020202020204" pitchFamily="34" charset="0"/>
                        </a:rPr>
                        <a:t>Most of mentions were</a:t>
                      </a:r>
                      <a:r>
                        <a:rPr lang="en-US" sz="1200" b="0" i="0" kern="1200" baseline="0" dirty="0">
                          <a:solidFill>
                            <a:schemeClr val="dk1"/>
                          </a:solidFill>
                          <a:effectLst/>
                          <a:latin typeface="+mn-lt"/>
                          <a:ea typeface="+mn-ea"/>
                          <a:cs typeface="Helvetica" panose="020B0604020202020204" pitchFamily="34" charset="0"/>
                        </a:rPr>
                        <a:t> </a:t>
                      </a:r>
                      <a:r>
                        <a:rPr lang="en-US" sz="1200" b="0" i="0" kern="1200" dirty="0">
                          <a:solidFill>
                            <a:schemeClr val="dk1"/>
                          </a:solidFill>
                          <a:effectLst/>
                          <a:latin typeface="+mn-lt"/>
                          <a:ea typeface="+mn-ea"/>
                          <a:cs typeface="Helvetica" panose="020B0604020202020204" pitchFamily="34" charset="0"/>
                        </a:rPr>
                        <a:t>sales posts and baby care sharing posts</a:t>
                      </a:r>
                      <a:r>
                        <a:rPr lang="en-US" sz="1200" b="0" i="0" kern="1200" baseline="0" dirty="0">
                          <a:solidFill>
                            <a:schemeClr val="tx1"/>
                          </a:solidFill>
                          <a:effectLst/>
                          <a:latin typeface="+mn-lt"/>
                          <a:ea typeface="+mn-ea"/>
                          <a:cs typeface="Helvetica" panose="020B0604020202020204" pitchFamily="34" charset="0"/>
                        </a:rPr>
                        <a:t>.</a:t>
                      </a:r>
                      <a:endParaRPr lang="en-US" sz="1200" b="0" i="0" kern="1200" dirty="0">
                        <a:solidFill>
                          <a:schemeClr val="dk1"/>
                        </a:solidFill>
                        <a:effectLst/>
                        <a:latin typeface="+mn-lt"/>
                        <a:ea typeface="+mn-ea"/>
                        <a:cs typeface="Helvetica" panose="020B0604020202020204" pitchFamily="34" charset="0"/>
                      </a:endParaRPr>
                    </a:p>
                    <a:p>
                      <a:pPr marL="285750" indent="-285750" algn="just">
                        <a:buFont typeface="Wingdings" panose="05000000000000000000" pitchFamily="2" charset="2"/>
                        <a:buChar char="§"/>
                      </a:pPr>
                      <a:r>
                        <a:rPr lang="en-US" sz="1200" baseline="0" dirty="0">
                          <a:solidFill>
                            <a:schemeClr val="tx1"/>
                          </a:solidFill>
                          <a:latin typeface="+mn-lt"/>
                          <a:cs typeface="Helvetica" panose="020B0604020202020204" pitchFamily="34" charset="0"/>
                        </a:rPr>
                        <a:t>On e-commerce, the most </a:t>
                      </a:r>
                      <a:r>
                        <a:rPr lang="en-US" sz="1200" strike="noStrike" baseline="0" dirty="0">
                          <a:solidFill>
                            <a:schemeClr val="tx1"/>
                          </a:solidFill>
                          <a:latin typeface="+mn-lt"/>
                          <a:cs typeface="Helvetica" panose="020B0604020202020204" pitchFamily="34" charset="0"/>
                        </a:rPr>
                        <a:t>discussion</a:t>
                      </a:r>
                      <a:r>
                        <a:rPr lang="en-US" sz="1200" baseline="0" dirty="0">
                          <a:solidFill>
                            <a:schemeClr val="tx1"/>
                          </a:solidFill>
                          <a:latin typeface="+mn-lt"/>
                          <a:cs typeface="Helvetica" panose="020B0604020202020204" pitchFamily="34" charset="0"/>
                        </a:rPr>
                        <a:t> came from evaluations of product quality by buyers. </a:t>
                      </a:r>
                      <a:r>
                        <a:rPr lang="en-US" sz="1200" baseline="0" dirty="0">
                          <a:solidFill>
                            <a:schemeClr val="tx1"/>
                          </a:solidFill>
                          <a:latin typeface="+mn-lt"/>
                          <a:cs typeface="Helvetica" panose="020B0604020202020204" pitchFamily="34" charset="0"/>
                          <a:hlinkClick r:id="rId10"/>
                        </a:rPr>
                        <a:t>Shopee.vn</a:t>
                      </a:r>
                      <a:r>
                        <a:rPr lang="en-US" sz="1200" baseline="0" dirty="0">
                          <a:solidFill>
                            <a:schemeClr val="tx1"/>
                          </a:solidFill>
                          <a:latin typeface="+mn-lt"/>
                          <a:cs typeface="Helvetica" panose="020B0604020202020204" pitchFamily="34" charset="0"/>
                        </a:rPr>
                        <a:t> was the most mentioned source.</a:t>
                      </a:r>
                    </a:p>
                  </a:txBody>
                  <a:tcPr marL="34290" marR="34290" marT="17145" marB="17145">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just">
                        <a:buFont typeface="Wingdings" panose="05000000000000000000" pitchFamily="2" charset="2"/>
                        <a:buChar char="§"/>
                      </a:pPr>
                      <a:r>
                        <a:rPr lang="en-US" sz="1200" b="0" i="0" kern="1200" dirty="0">
                          <a:solidFill>
                            <a:schemeClr val="dk1"/>
                          </a:solidFill>
                          <a:effectLst/>
                          <a:latin typeface="+mn-lt"/>
                          <a:ea typeface="+mn-ea"/>
                          <a:cs typeface="Helvetica" panose="020B0604020202020204" pitchFamily="34" charset="0"/>
                        </a:rPr>
                        <a:t>Facebook:</a:t>
                      </a:r>
                      <a:r>
                        <a:rPr lang="en-US" sz="1200" b="0" i="0" kern="1200" baseline="0" dirty="0">
                          <a:solidFill>
                            <a:schemeClr val="dk1"/>
                          </a:solidFill>
                          <a:effectLst/>
                          <a:latin typeface="+mn-lt"/>
                          <a:ea typeface="+mn-ea"/>
                          <a:cs typeface="Helvetica" panose="020B0604020202020204" pitchFamily="34" charset="0"/>
                        </a:rPr>
                        <a:t> </a:t>
                      </a:r>
                    </a:p>
                    <a:p>
                      <a:pPr marL="0" indent="0" algn="just">
                        <a:buFont typeface="Wingdings" panose="05000000000000000000" pitchFamily="2" charset="2"/>
                        <a:buNone/>
                      </a:pPr>
                      <a:r>
                        <a:rPr lang="en-US" sz="1200" b="0" i="0" kern="1200" baseline="0" dirty="0">
                          <a:solidFill>
                            <a:schemeClr val="dk1"/>
                          </a:solidFill>
                          <a:effectLst/>
                          <a:latin typeface="+mn-lt"/>
                          <a:ea typeface="+mn-ea"/>
                          <a:cs typeface="Helvetica" panose="020B0604020202020204" pitchFamily="34" charset="0"/>
                        </a:rPr>
                        <a:t>- </a:t>
                      </a:r>
                      <a:r>
                        <a:rPr lang="en-US" sz="1200" b="0" i="0" kern="1200" baseline="0" dirty="0">
                          <a:solidFill>
                            <a:srgbClr val="0070C0"/>
                          </a:solidFill>
                          <a:effectLst/>
                          <a:latin typeface="+mn-lt"/>
                          <a:ea typeface="+mn-ea"/>
                          <a:cs typeface="Helvetica" panose="020B0604020202020204" pitchFamily="34" charset="0"/>
                        </a:rPr>
                        <a:t>Positive</a:t>
                      </a:r>
                      <a:r>
                        <a:rPr lang="en-US" sz="1200" b="0" i="0" kern="1200" baseline="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Bình</a:t>
                      </a:r>
                      <a:r>
                        <a:rPr lang="en-US" sz="1200" b="0" i="0" kern="1200" dirty="0">
                          <a:solidFill>
                            <a:schemeClr val="dk1"/>
                          </a:solidFill>
                          <a:effectLst/>
                          <a:latin typeface="+mn-lt"/>
                          <a:ea typeface="+mn-ea"/>
                          <a:cs typeface="Helvetica" panose="020B0604020202020204" pitchFamily="34" charset="0"/>
                        </a:rPr>
                        <a:t> Pigeon THẦN THÁNH ở </a:t>
                      </a:r>
                      <a:r>
                        <a:rPr lang="en-US" sz="1200" b="0" i="0" kern="1200" dirty="0" err="1">
                          <a:solidFill>
                            <a:schemeClr val="dk1"/>
                          </a:solidFill>
                          <a:effectLst/>
                          <a:latin typeface="+mn-lt"/>
                          <a:ea typeface="+mn-ea"/>
                          <a:cs typeface="Helvetica" panose="020B0604020202020204" pitchFamily="34" charset="0"/>
                        </a:rPr>
                        <a:t>chỗ</a:t>
                      </a:r>
                      <a:r>
                        <a:rPr lang="en-US" sz="1200" b="0" i="0" kern="1200" dirty="0">
                          <a:solidFill>
                            <a:schemeClr val="dk1"/>
                          </a:solidFill>
                          <a:effectLst/>
                          <a:latin typeface="+mn-lt"/>
                          <a:ea typeface="+mn-ea"/>
                          <a:cs typeface="Helvetica" panose="020B0604020202020204" pitchFamily="34" charset="0"/>
                        </a:rPr>
                        <a:t> do </a:t>
                      </a:r>
                      <a:r>
                        <a:rPr lang="en-US" sz="1200" b="0" i="0" kern="1200" dirty="0" err="1">
                          <a:solidFill>
                            <a:schemeClr val="dk1"/>
                          </a:solidFill>
                          <a:effectLst/>
                          <a:latin typeface="+mn-lt"/>
                          <a:ea typeface="+mn-ea"/>
                          <a:cs typeface="Helvetica" panose="020B0604020202020204" pitchFamily="34" charset="0"/>
                        </a:rPr>
                        <a:t>cái</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Núm</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ti</a:t>
                      </a:r>
                      <a:r>
                        <a:rPr lang="en-US" sz="1200" b="0" i="0" kern="1200" dirty="0">
                          <a:solidFill>
                            <a:schemeClr val="dk1"/>
                          </a:solidFill>
                          <a:effectLst/>
                          <a:latin typeface="+mn-lt"/>
                          <a:ea typeface="+mn-ea"/>
                          <a:cs typeface="Helvetica" panose="020B0604020202020204" pitchFamily="34" charset="0"/>
                        </a:rPr>
                        <a:t> ý </a:t>
                      </a:r>
                      <a:r>
                        <a:rPr lang="en-US" sz="1200" b="0" i="0" kern="1200" dirty="0" err="1">
                          <a:solidFill>
                            <a:schemeClr val="dk1"/>
                          </a:solidFill>
                          <a:effectLst/>
                          <a:latin typeface="+mn-lt"/>
                          <a:ea typeface="+mn-ea"/>
                          <a:cs typeface="Helvetica" panose="020B0604020202020204" pitchFamily="34" charset="0"/>
                        </a:rPr>
                        <a:t>nhé</a:t>
                      </a:r>
                      <a:r>
                        <a:rPr lang="en-US" sz="1200" b="0" i="0" kern="1200" dirty="0">
                          <a:solidFill>
                            <a:schemeClr val="dk1"/>
                          </a:solidFill>
                          <a:effectLst/>
                          <a:latin typeface="+mn-lt"/>
                          <a:ea typeface="+mn-ea"/>
                          <a:cs typeface="Helvetica" panose="020B0604020202020204" pitchFamily="34" charset="0"/>
                        </a:rPr>
                        <a:t>” -</a:t>
                      </a:r>
                      <a:r>
                        <a:rPr lang="en-US" sz="1200" b="0" i="0" kern="1200" dirty="0">
                          <a:solidFill>
                            <a:schemeClr val="dk1"/>
                          </a:solidFill>
                          <a:effectLst/>
                          <a:latin typeface="+mn-lt"/>
                          <a:ea typeface="+mn-ea"/>
                          <a:cs typeface="Helvetica" panose="020B0604020202020204" pitchFamily="34" charset="0"/>
                          <a:hlinkClick r:id="rId11"/>
                        </a:rPr>
                        <a:t>Link</a:t>
                      </a:r>
                      <a:endParaRPr lang="en-US" sz="1200" b="0" i="0" kern="1200" dirty="0">
                        <a:solidFill>
                          <a:schemeClr val="dk1"/>
                        </a:solidFill>
                        <a:effectLst/>
                        <a:latin typeface="+mn-lt"/>
                        <a:ea typeface="+mn-ea"/>
                        <a:cs typeface="Helvetica" panose="020B0604020202020204" pitchFamily="34" charset="0"/>
                      </a:endParaRPr>
                    </a:p>
                    <a:p>
                      <a:pPr marL="0" indent="0" algn="just">
                        <a:buFont typeface="Wingdings" panose="05000000000000000000" pitchFamily="2" charset="2"/>
                        <a:buNone/>
                      </a:pPr>
                      <a:r>
                        <a:rPr lang="en-US" sz="1200" b="0" i="0" kern="1200" dirty="0">
                          <a:solidFill>
                            <a:schemeClr val="dk1"/>
                          </a:solidFill>
                          <a:effectLst/>
                          <a:latin typeface="+mn-lt"/>
                          <a:ea typeface="+mn-ea"/>
                          <a:cs typeface="Helvetica" panose="020B0604020202020204" pitchFamily="34" charset="0"/>
                        </a:rPr>
                        <a:t>- </a:t>
                      </a:r>
                      <a:r>
                        <a:rPr lang="en-US" sz="1200" b="0" i="0" kern="1200" dirty="0">
                          <a:solidFill>
                            <a:srgbClr val="C00000"/>
                          </a:solidFill>
                          <a:effectLst/>
                          <a:latin typeface="+mn-lt"/>
                          <a:ea typeface="+mn-ea"/>
                          <a:cs typeface="Helvetica" panose="020B0604020202020204" pitchFamily="34" charset="0"/>
                        </a:rPr>
                        <a:t>Negative</a:t>
                      </a:r>
                      <a:r>
                        <a:rPr lang="en-US" sz="1200" b="0" i="0" kern="1200" dirty="0">
                          <a:solidFill>
                            <a:schemeClr val="dk1"/>
                          </a:solidFill>
                          <a:effectLst/>
                          <a:latin typeface="+mn-lt"/>
                          <a:ea typeface="+mn-ea"/>
                          <a:cs typeface="Helvetica" panose="020B0604020202020204" pitchFamily="34" charset="0"/>
                        </a:rPr>
                        <a:t>: “</a:t>
                      </a:r>
                      <a:r>
                        <a:rPr lang="vi-VN" sz="1200" b="0" i="0" kern="1200" dirty="0">
                          <a:solidFill>
                            <a:schemeClr val="dk1"/>
                          </a:solidFill>
                          <a:effectLst/>
                          <a:latin typeface="+mn-lt"/>
                          <a:ea typeface="+mn-ea"/>
                          <a:cs typeface="Helvetica" panose="020B0604020202020204" pitchFamily="34" charset="0"/>
                        </a:rPr>
                        <a:t>M mua bình Pigeon mấy tháng roi nhưng chưa tập cho bé.nhưng sao núm nó dày cứng2 ko mềm lắm nhỉ</a:t>
                      </a:r>
                      <a:r>
                        <a:rPr lang="en-US" sz="1200" b="0" i="0" kern="1200" dirty="0">
                          <a:solidFill>
                            <a:schemeClr val="dk1"/>
                          </a:solidFill>
                          <a:effectLst/>
                          <a:latin typeface="+mn-lt"/>
                          <a:ea typeface="+mn-ea"/>
                          <a:cs typeface="Helvetica" panose="020B0604020202020204" pitchFamily="34" charset="0"/>
                        </a:rPr>
                        <a:t>”–</a:t>
                      </a:r>
                      <a:r>
                        <a:rPr lang="en-US" sz="1200" b="0" i="0" kern="1200" baseline="0" dirty="0">
                          <a:solidFill>
                            <a:schemeClr val="dk1"/>
                          </a:solidFill>
                          <a:effectLst/>
                          <a:latin typeface="+mn-lt"/>
                          <a:ea typeface="+mn-ea"/>
                          <a:cs typeface="Helvetica" panose="020B0604020202020204" pitchFamily="34" charset="0"/>
                          <a:hlinkClick r:id="rId12"/>
                        </a:rPr>
                        <a:t>Link</a:t>
                      </a:r>
                      <a:endParaRPr lang="en-US" sz="1200" b="0" i="0" kern="1200" baseline="0" dirty="0">
                        <a:solidFill>
                          <a:schemeClr val="dk1"/>
                        </a:solidFill>
                        <a:effectLst/>
                        <a:latin typeface="+mn-lt"/>
                        <a:ea typeface="+mn-ea"/>
                        <a:cs typeface="Helvetica" panose="020B0604020202020204" pitchFamily="34" charset="0"/>
                      </a:endParaRPr>
                    </a:p>
                    <a:p>
                      <a:pPr marL="171450" indent="-171450" algn="just">
                        <a:buFont typeface="Wingdings" panose="05000000000000000000" pitchFamily="2" charset="2"/>
                        <a:buChar char="§"/>
                      </a:pPr>
                      <a:r>
                        <a:rPr lang="en-US" sz="1200" b="0" i="0" kern="1200" dirty="0">
                          <a:solidFill>
                            <a:schemeClr val="dk1"/>
                          </a:solidFill>
                          <a:effectLst/>
                          <a:latin typeface="+mn-lt"/>
                          <a:ea typeface="+mn-ea"/>
                          <a:cs typeface="Helvetica" panose="020B0604020202020204" pitchFamily="34" charset="0"/>
                        </a:rPr>
                        <a:t>E-commerce:</a:t>
                      </a:r>
                      <a:r>
                        <a:rPr lang="en-US" sz="1200" b="0" i="0" kern="1200" baseline="0" dirty="0">
                          <a:solidFill>
                            <a:schemeClr val="dk1"/>
                          </a:solidFill>
                          <a:effectLst/>
                          <a:latin typeface="+mn-lt"/>
                          <a:ea typeface="+mn-ea"/>
                          <a:cs typeface="Helvetica" panose="020B0604020202020204" pitchFamily="34" charset="0"/>
                        </a:rPr>
                        <a:t> </a:t>
                      </a:r>
                    </a:p>
                    <a:p>
                      <a:pPr marL="0" indent="0" algn="just">
                        <a:buFont typeface="Arial" panose="020B0604020202020204" pitchFamily="34" charset="0"/>
                        <a:buNone/>
                      </a:pPr>
                      <a:r>
                        <a:rPr lang="en-US" sz="1200" b="0" i="0" kern="1200" baseline="0" dirty="0">
                          <a:solidFill>
                            <a:schemeClr val="dk1"/>
                          </a:solidFill>
                          <a:effectLst/>
                          <a:latin typeface="+mn-lt"/>
                          <a:ea typeface="+mn-ea"/>
                          <a:cs typeface="Helvetica" panose="020B0604020202020204" pitchFamily="34" charset="0"/>
                        </a:rPr>
                        <a:t>- </a:t>
                      </a:r>
                      <a:r>
                        <a:rPr lang="en-US" sz="1200" b="0" i="0" kern="1200" baseline="0" dirty="0">
                          <a:solidFill>
                            <a:srgbClr val="0070C0"/>
                          </a:solidFill>
                          <a:effectLst/>
                          <a:latin typeface="+mn-lt"/>
                          <a:ea typeface="+mn-ea"/>
                          <a:cs typeface="Helvetica" panose="020B0604020202020204" pitchFamily="34" charset="0"/>
                        </a:rPr>
                        <a:t>Positive</a:t>
                      </a:r>
                      <a:r>
                        <a:rPr lang="en-US" sz="1200" b="0" i="0" kern="1200" baseline="0" dirty="0">
                          <a:solidFill>
                            <a:schemeClr val="dk1"/>
                          </a:solidFill>
                          <a:effectLst/>
                          <a:latin typeface="+mn-lt"/>
                          <a:ea typeface="+mn-ea"/>
                          <a:cs typeface="Helvetica" panose="020B0604020202020204" pitchFamily="34" charset="0"/>
                        </a:rPr>
                        <a:t>: “</a:t>
                      </a:r>
                      <a:r>
                        <a:rPr lang="vi-VN" sz="1200" b="0" i="0" kern="1200" dirty="0">
                          <a:solidFill>
                            <a:schemeClr val="dk1"/>
                          </a:solidFill>
                          <a:effectLst/>
                          <a:latin typeface="+mn-lt"/>
                          <a:ea typeface="+mn-ea"/>
                          <a:cs typeface="Helvetica" panose="020B0604020202020204" pitchFamily="34" charset="0"/>
                        </a:rPr>
                        <a:t>Bình sữa chính hãng đã check rất kỹ, chất lượng tốt, đáng tiền bỏ ra</a:t>
                      </a:r>
                      <a:r>
                        <a:rPr lang="en-US" sz="1200" b="0" i="0" kern="1200" dirty="0">
                          <a:solidFill>
                            <a:schemeClr val="dk1"/>
                          </a:solidFill>
                          <a:effectLst/>
                          <a:latin typeface="+mn-lt"/>
                          <a:ea typeface="+mn-ea"/>
                          <a:cs typeface="Helvetica" panose="020B0604020202020204" pitchFamily="34" charset="0"/>
                        </a:rPr>
                        <a:t>” – </a:t>
                      </a:r>
                      <a:r>
                        <a:rPr lang="en-US" sz="1200" b="0" i="0" kern="1200" dirty="0">
                          <a:solidFill>
                            <a:schemeClr val="dk1"/>
                          </a:solidFill>
                          <a:effectLst/>
                          <a:latin typeface="+mn-lt"/>
                          <a:ea typeface="+mn-ea"/>
                          <a:cs typeface="Helvetica" panose="020B0604020202020204" pitchFamily="34" charset="0"/>
                          <a:hlinkClick r:id="rId13"/>
                        </a:rPr>
                        <a:t>Link</a:t>
                      </a:r>
                      <a:r>
                        <a:rPr lang="en-US" sz="1200" b="0" i="0" kern="1200" dirty="0">
                          <a:solidFill>
                            <a:schemeClr val="dk1"/>
                          </a:solidFill>
                          <a:effectLst/>
                          <a:latin typeface="+mn-lt"/>
                          <a:ea typeface="+mn-ea"/>
                          <a:cs typeface="Helvetica" panose="020B0604020202020204" pitchFamily="34" charset="0"/>
                        </a:rPr>
                        <a:t> </a:t>
                      </a:r>
                    </a:p>
                    <a:p>
                      <a:pPr marL="0" indent="0" algn="just">
                        <a:buFont typeface="Arial" panose="020B0604020202020204" pitchFamily="34" charset="0"/>
                        <a:buNone/>
                      </a:pPr>
                      <a:r>
                        <a:rPr lang="en-US" sz="1200" b="0" i="0" kern="1200" baseline="0" dirty="0">
                          <a:solidFill>
                            <a:schemeClr val="dk1"/>
                          </a:solidFill>
                          <a:effectLst/>
                          <a:latin typeface="+mn-lt"/>
                          <a:ea typeface="+mn-ea"/>
                          <a:cs typeface="Helvetica" panose="020B0604020202020204" pitchFamily="34" charset="0"/>
                        </a:rPr>
                        <a:t>- </a:t>
                      </a:r>
                      <a:r>
                        <a:rPr lang="en-US" sz="1200" b="0" i="0" kern="1200" baseline="0" dirty="0">
                          <a:solidFill>
                            <a:srgbClr val="C00000"/>
                          </a:solidFill>
                          <a:effectLst/>
                          <a:latin typeface="+mn-lt"/>
                          <a:ea typeface="+mn-ea"/>
                          <a:cs typeface="Helvetica" panose="020B0604020202020204" pitchFamily="34" charset="0"/>
                        </a:rPr>
                        <a:t>Negative</a:t>
                      </a:r>
                      <a:r>
                        <a:rPr lang="en-US" sz="1200" b="0" i="0" kern="1200" baseline="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Núm</a:t>
                      </a:r>
                      <a:r>
                        <a:rPr lang="en-US" sz="1200" b="0" i="0" kern="1200" dirty="0">
                          <a:solidFill>
                            <a:schemeClr val="dk1"/>
                          </a:solidFill>
                          <a:effectLst/>
                          <a:latin typeface="+mn-lt"/>
                          <a:ea typeface="+mn-ea"/>
                          <a:cs typeface="Helvetica" panose="020B0604020202020204" pitchFamily="34" charset="0"/>
                        </a:rPr>
                        <a:t> ty </a:t>
                      </a:r>
                      <a:r>
                        <a:rPr lang="en-US" sz="1200" b="0" i="0" kern="1200" dirty="0" err="1">
                          <a:solidFill>
                            <a:schemeClr val="dk1"/>
                          </a:solidFill>
                          <a:effectLst/>
                          <a:latin typeface="+mn-lt"/>
                          <a:ea typeface="+mn-ea"/>
                          <a:cs typeface="Helvetica" panose="020B0604020202020204" pitchFamily="34" charset="0"/>
                        </a:rPr>
                        <a:t>bú</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là</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móp</a:t>
                      </a:r>
                      <a:r>
                        <a:rPr lang="en-US" sz="1200" b="0" i="0" kern="1200" dirty="0">
                          <a:solidFill>
                            <a:schemeClr val="dk1"/>
                          </a:solidFill>
                          <a:effectLst/>
                          <a:latin typeface="+mn-lt"/>
                          <a:ea typeface="+mn-ea"/>
                          <a:cs typeface="Helvetica" panose="020B0604020202020204" pitchFamily="34" charset="0"/>
                        </a:rPr>
                        <a:t> k ra </a:t>
                      </a:r>
                      <a:r>
                        <a:rPr lang="en-US" sz="1200" b="0" i="0" kern="1200" dirty="0" err="1">
                          <a:solidFill>
                            <a:schemeClr val="dk1"/>
                          </a:solidFill>
                          <a:effectLst/>
                          <a:latin typeface="+mn-lt"/>
                          <a:ea typeface="+mn-ea"/>
                          <a:cs typeface="Helvetica" panose="020B0604020202020204" pitchFamily="34" charset="0"/>
                        </a:rPr>
                        <a:t>sữa,bình</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hôi</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nhựa</a:t>
                      </a:r>
                      <a:r>
                        <a:rPr lang="en-US" sz="1200" b="0" i="0" kern="1200" dirty="0">
                          <a:solidFill>
                            <a:schemeClr val="dk1"/>
                          </a:solidFill>
                          <a:effectLst/>
                          <a:latin typeface="+mn-lt"/>
                          <a:ea typeface="+mn-ea"/>
                          <a:cs typeface="Helvetica" panose="020B0604020202020204" pitchFamily="34" charset="0"/>
                        </a:rPr>
                        <a:t> </a:t>
                      </a:r>
                      <a:r>
                        <a:rPr lang="en-US" sz="1200" b="0" i="0" kern="1200" dirty="0" err="1">
                          <a:solidFill>
                            <a:schemeClr val="dk1"/>
                          </a:solidFill>
                          <a:effectLst/>
                          <a:latin typeface="+mn-lt"/>
                          <a:ea typeface="+mn-ea"/>
                          <a:cs typeface="Helvetica" panose="020B0604020202020204" pitchFamily="34" charset="0"/>
                        </a:rPr>
                        <a:t>quá</a:t>
                      </a:r>
                      <a:r>
                        <a:rPr lang="en-US" sz="1200" b="0" i="0" kern="1200" dirty="0">
                          <a:solidFill>
                            <a:schemeClr val="dk1"/>
                          </a:solidFill>
                          <a:effectLst/>
                          <a:latin typeface="+mn-lt"/>
                          <a:ea typeface="+mn-ea"/>
                          <a:cs typeface="Helvetica" panose="020B0604020202020204" pitchFamily="34" charset="0"/>
                        </a:rPr>
                        <a:t>” – </a:t>
                      </a:r>
                      <a:r>
                        <a:rPr lang="en-US" sz="1200" b="0" i="0" kern="1200" dirty="0">
                          <a:solidFill>
                            <a:schemeClr val="dk1"/>
                          </a:solidFill>
                          <a:effectLst/>
                          <a:latin typeface="+mn-lt"/>
                          <a:ea typeface="+mn-ea"/>
                          <a:cs typeface="Helvetica" panose="020B0604020202020204" pitchFamily="34" charset="0"/>
                          <a:hlinkClick r:id="rId14"/>
                        </a:rPr>
                        <a:t>Link</a:t>
                      </a:r>
                      <a:endParaRPr lang="en-US" sz="1200" b="0" i="0" kern="1200" dirty="0">
                        <a:solidFill>
                          <a:schemeClr val="dk1"/>
                        </a:solidFill>
                        <a:effectLst/>
                        <a:latin typeface="+mn-lt"/>
                        <a:ea typeface="+mn-ea"/>
                        <a:cs typeface="Helvetica" panose="020B0604020202020204" pitchFamily="34" charset="0"/>
                      </a:endParaRPr>
                    </a:p>
                  </a:txBody>
                  <a:tcPr marL="34290" marR="34290" marT="17145" marB="17145">
                    <a:lnL w="12700" cmpd="sng">
                      <a:noFill/>
                    </a:lnL>
                    <a:lnR w="12700" cmpd="sng">
                      <a:noFill/>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1162205"/>
                  </a:ext>
                </a:extLst>
              </a:tr>
            </a:tbl>
          </a:graphicData>
        </a:graphic>
      </p:graphicFrame>
      <p:sp>
        <p:nvSpPr>
          <p:cNvPr id="4" name="Rectangle 3"/>
          <p:cNvSpPr/>
          <p:nvPr/>
        </p:nvSpPr>
        <p:spPr>
          <a:xfrm>
            <a:off x="6657696" y="4209140"/>
            <a:ext cx="6096000" cy="261610"/>
          </a:xfrm>
          <a:prstGeom prst="rect">
            <a:avLst/>
          </a:prstGeom>
        </p:spPr>
        <p:txBody>
          <a:bodyPr>
            <a:spAutoFit/>
          </a:bodyPr>
          <a:lstStyle/>
          <a:p>
            <a:r>
              <a:rPr lang="en-US" sz="1100">
                <a:solidFill>
                  <a:srgbClr val="C00000"/>
                </a:solidFill>
                <a:latin typeface="Helvetica" panose="020B0604020202020204" pitchFamily="34" charset="0"/>
                <a:cs typeface="Helvetica" panose="020B0604020202020204" pitchFamily="34" charset="0"/>
              </a:rPr>
              <a:t>*The amount is prorate based on the sentiment rate of the processed sample</a:t>
            </a:r>
          </a:p>
        </p:txBody>
      </p:sp>
    </p:spTree>
    <p:extLst>
      <p:ext uri="{BB962C8B-B14F-4D97-AF65-F5344CB8AC3E}">
        <p14:creationId xmlns:p14="http://schemas.microsoft.com/office/powerpoint/2010/main" val="317864408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6</a:t>
            </a:fld>
            <a:endParaRPr lang="en-US" dirty="0">
              <a:solidFill>
                <a:srgbClr val="051423">
                  <a:alpha val="30000"/>
                </a:srgbClr>
              </a:solidFill>
              <a:sym typeface="Gill Sans"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99121879"/>
              </p:ext>
            </p:extLst>
          </p:nvPr>
        </p:nvGraphicFramePr>
        <p:xfrm>
          <a:off x="412552" y="871338"/>
          <a:ext cx="11309547" cy="5115978"/>
        </p:xfrm>
        <a:graphic>
          <a:graphicData uri="http://schemas.openxmlformats.org/drawingml/2006/table">
            <a:tbl>
              <a:tblPr/>
              <a:tblGrid>
                <a:gridCol w="565478">
                  <a:extLst>
                    <a:ext uri="{9D8B030D-6E8A-4147-A177-3AD203B41FA5}">
                      <a16:colId xmlns:a16="http://schemas.microsoft.com/office/drawing/2014/main" val="1031822683"/>
                    </a:ext>
                  </a:extLst>
                </a:gridCol>
                <a:gridCol w="5919840">
                  <a:extLst>
                    <a:ext uri="{9D8B030D-6E8A-4147-A177-3AD203B41FA5}">
                      <a16:colId xmlns:a16="http://schemas.microsoft.com/office/drawing/2014/main" val="3527153669"/>
                    </a:ext>
                  </a:extLst>
                </a:gridCol>
                <a:gridCol w="1378351">
                  <a:extLst>
                    <a:ext uri="{9D8B030D-6E8A-4147-A177-3AD203B41FA5}">
                      <a16:colId xmlns:a16="http://schemas.microsoft.com/office/drawing/2014/main" val="3442330154"/>
                    </a:ext>
                  </a:extLst>
                </a:gridCol>
                <a:gridCol w="1042999">
                  <a:extLst>
                    <a:ext uri="{9D8B030D-6E8A-4147-A177-3AD203B41FA5}">
                      <a16:colId xmlns:a16="http://schemas.microsoft.com/office/drawing/2014/main" val="908494978"/>
                    </a:ext>
                  </a:extLst>
                </a:gridCol>
                <a:gridCol w="1020143">
                  <a:extLst>
                    <a:ext uri="{9D8B030D-6E8A-4147-A177-3AD203B41FA5}">
                      <a16:colId xmlns:a16="http://schemas.microsoft.com/office/drawing/2014/main" val="3061640226"/>
                    </a:ext>
                  </a:extLst>
                </a:gridCol>
                <a:gridCol w="1382736">
                  <a:extLst>
                    <a:ext uri="{9D8B030D-6E8A-4147-A177-3AD203B41FA5}">
                      <a16:colId xmlns:a16="http://schemas.microsoft.com/office/drawing/2014/main" val="3952079163"/>
                    </a:ext>
                  </a:extLst>
                </a:gridCol>
              </a:tblGrid>
              <a:tr h="393018">
                <a:tc>
                  <a:txBody>
                    <a:bodyPr/>
                    <a:lstStyle/>
                    <a:p>
                      <a:pPr algn="ctr" rtl="0" fontAlgn="b"/>
                      <a:r>
                        <a:rPr lang="en-US" sz="1400" b="1" dirty="0">
                          <a:solidFill>
                            <a:schemeClr val="bg1"/>
                          </a:solidFill>
                          <a:effectLst/>
                          <a:latin typeface="+mj-lt"/>
                          <a:cs typeface="Helvetica" panose="020B0604020202020204" pitchFamily="34" charset="0"/>
                        </a:rPr>
                        <a:t>STT</a:t>
                      </a:r>
                    </a:p>
                  </a:txBody>
                  <a:tcPr marL="19050" marR="1905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C66"/>
                    </a:solidFill>
                  </a:tcPr>
                </a:tc>
                <a:tc>
                  <a:txBody>
                    <a:bodyPr/>
                    <a:lstStyle/>
                    <a:p>
                      <a:pPr marL="0" marR="0" indent="0" algn="ctr" defTabSz="171450" rtl="0" eaLnBrk="1" fontAlgn="b" latinLnBrk="0" hangingPunct="1">
                        <a:lnSpc>
                          <a:spcPct val="100000"/>
                        </a:lnSpc>
                        <a:spcBef>
                          <a:spcPts val="0"/>
                        </a:spcBef>
                        <a:spcAft>
                          <a:spcPts val="0"/>
                        </a:spcAft>
                        <a:buClrTx/>
                        <a:buSzTx/>
                        <a:buFontTx/>
                        <a:buNone/>
                        <a:tabLst/>
                        <a:defRPr/>
                      </a:pPr>
                      <a:r>
                        <a:rPr lang="en-US" sz="1400" b="1" dirty="0">
                          <a:solidFill>
                            <a:schemeClr val="bg1"/>
                          </a:solidFill>
                          <a:effectLst/>
                          <a:latin typeface="+mj-lt"/>
                          <a:cs typeface="Helvetica" panose="020B0604020202020204" pitchFamily="34" charset="0"/>
                        </a:rPr>
                        <a:t>POST</a:t>
                      </a:r>
                    </a:p>
                  </a:txBody>
                  <a:tcPr marL="19050" marR="1905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C66"/>
                    </a:solidFill>
                  </a:tcPr>
                </a:tc>
                <a:tc>
                  <a:txBody>
                    <a:bodyPr/>
                    <a:lstStyle/>
                    <a:p>
                      <a:pPr algn="ctr" rtl="0" fontAlgn="b"/>
                      <a:r>
                        <a:rPr lang="en-US" sz="1400" b="1" dirty="0">
                          <a:solidFill>
                            <a:schemeClr val="bg1"/>
                          </a:solidFill>
                          <a:effectLst/>
                          <a:latin typeface="+mj-lt"/>
                          <a:cs typeface="Helvetica" panose="020B0604020202020204" pitchFamily="34" charset="0"/>
                        </a:rPr>
                        <a:t>SOURCE</a:t>
                      </a:r>
                    </a:p>
                  </a:txBody>
                  <a:tcPr marL="19050" marR="1905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C66"/>
                    </a:solidFill>
                  </a:tcPr>
                </a:tc>
                <a:tc>
                  <a:txBody>
                    <a:bodyPr/>
                    <a:lstStyle/>
                    <a:p>
                      <a:pPr algn="ctr" rtl="0" fontAlgn="b"/>
                      <a:r>
                        <a:rPr lang="en-US" sz="1400" b="1" dirty="0">
                          <a:solidFill>
                            <a:schemeClr val="bg1"/>
                          </a:solidFill>
                          <a:effectLst/>
                          <a:latin typeface="+mj-lt"/>
                          <a:cs typeface="Helvetica" panose="020B0604020202020204" pitchFamily="34" charset="0"/>
                        </a:rPr>
                        <a:t>LIKE</a:t>
                      </a:r>
                    </a:p>
                  </a:txBody>
                  <a:tcPr marL="19050" marR="1905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C66"/>
                    </a:solidFill>
                  </a:tcPr>
                </a:tc>
                <a:tc>
                  <a:txBody>
                    <a:bodyPr/>
                    <a:lstStyle/>
                    <a:p>
                      <a:pPr algn="ctr" rtl="0" fontAlgn="b"/>
                      <a:r>
                        <a:rPr lang="en-US" sz="1400" b="1" dirty="0">
                          <a:solidFill>
                            <a:schemeClr val="bg1"/>
                          </a:solidFill>
                          <a:effectLst/>
                          <a:latin typeface="+mj-lt"/>
                          <a:cs typeface="Helvetica" panose="020B0604020202020204" pitchFamily="34" charset="0"/>
                        </a:rPr>
                        <a:t>SHARE</a:t>
                      </a:r>
                    </a:p>
                  </a:txBody>
                  <a:tcPr marL="19050" marR="1905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C66"/>
                    </a:solidFill>
                  </a:tcPr>
                </a:tc>
                <a:tc>
                  <a:txBody>
                    <a:bodyPr/>
                    <a:lstStyle/>
                    <a:p>
                      <a:pPr algn="ctr" rtl="0" fontAlgn="b"/>
                      <a:r>
                        <a:rPr lang="en-US" sz="1400" b="1" dirty="0">
                          <a:solidFill>
                            <a:schemeClr val="bg1"/>
                          </a:solidFill>
                          <a:effectLst/>
                          <a:latin typeface="+mj-lt"/>
                          <a:cs typeface="Helvetica" panose="020B0604020202020204" pitchFamily="34" charset="0"/>
                        </a:rPr>
                        <a:t>COMMENT</a:t>
                      </a:r>
                    </a:p>
                  </a:txBody>
                  <a:tcPr marL="19050" marR="1905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C66"/>
                    </a:solidFill>
                  </a:tcPr>
                </a:tc>
                <a:extLst>
                  <a:ext uri="{0D108BD9-81ED-4DB2-BD59-A6C34878D82A}">
                    <a16:rowId xmlns:a16="http://schemas.microsoft.com/office/drawing/2014/main" val="1218977105"/>
                  </a:ext>
                </a:extLst>
              </a:tr>
              <a:tr h="792091">
                <a:tc>
                  <a:txBody>
                    <a:bodyPr/>
                    <a:lstStyle/>
                    <a:p>
                      <a:pPr lvl="1" algn="ctr" rtl="0" fontAlgn="b"/>
                      <a:r>
                        <a:rPr lang="vi-VN" sz="1200" b="0" dirty="0">
                          <a:solidFill>
                            <a:srgbClr val="000000"/>
                          </a:solidFill>
                          <a:effectLst/>
                          <a:latin typeface="+mn-lt"/>
                          <a:cs typeface="Helvetica" panose="020B0604020202020204" pitchFamily="34" charset="0"/>
                        </a:rPr>
                        <a:t>1</a:t>
                      </a:r>
                      <a:endParaRPr lang="en-US" sz="1200" b="0" dirty="0">
                        <a:solidFill>
                          <a:srgbClr val="000000"/>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b"/>
                      <a:r>
                        <a:rPr lang="en-US" sz="1200" b="0" i="0" u="sng" strike="noStrike" dirty="0">
                          <a:solidFill>
                            <a:srgbClr val="0227FF"/>
                          </a:solidFill>
                          <a:effectLst/>
                          <a:latin typeface="+mn-lt"/>
                          <a:cs typeface="Helvetica" panose="020B0604020202020204" pitchFamily="34" charset="0"/>
                          <a:hlinkClick r:id="rId3"/>
                        </a:rPr>
                        <a:t>🍼</a:t>
                      </a:r>
                      <a:r>
                        <a:rPr lang="vi-VN" sz="1200" b="0" i="0" u="sng" strike="noStrike" dirty="0">
                          <a:solidFill>
                            <a:srgbClr val="0227FF"/>
                          </a:solidFill>
                          <a:effectLst/>
                          <a:latin typeface="+mn-lt"/>
                          <a:cs typeface="Helvetica" panose="020B0604020202020204" pitchFamily="34" charset="0"/>
                          <a:hlinkClick r:id="rId3"/>
                        </a:rPr>
                        <a:t>MẸ NGHĨ GÌ TRONG 8 GIỜ ĐẦU XA CON?</a:t>
                      </a:r>
                      <a:r>
                        <a:rPr lang="en-US" sz="1200" b="0" i="0" u="sng" strike="noStrike" dirty="0">
                          <a:solidFill>
                            <a:srgbClr val="0227FF"/>
                          </a:solidFill>
                          <a:effectLst/>
                          <a:latin typeface="+mn-lt"/>
                          <a:cs typeface="Helvetica" panose="020B0604020202020204" pitchFamily="34" charset="0"/>
                          <a:hlinkClick r:id="rId3"/>
                        </a:rPr>
                        <a:t>🍼</a:t>
                      </a:r>
                      <a:br>
                        <a:rPr lang="en-US" sz="1200" b="0" i="0" u="sng" strike="noStrike" dirty="0">
                          <a:solidFill>
                            <a:srgbClr val="0227FF"/>
                          </a:solidFill>
                          <a:effectLst/>
                          <a:latin typeface="+mn-lt"/>
                          <a:cs typeface="Helvetica" panose="020B0604020202020204" pitchFamily="34" charset="0"/>
                          <a:hlinkClick r:id="rId3"/>
                        </a:rPr>
                      </a:br>
                      <a:r>
                        <a:rPr lang="en-US" sz="1200" b="0" i="0" u="sng" strike="noStrike" dirty="0">
                          <a:solidFill>
                            <a:srgbClr val="0227FF"/>
                          </a:solidFill>
                          <a:effectLst/>
                          <a:latin typeface="+mn-lt"/>
                          <a:cs typeface="Helvetica" panose="020B0604020202020204" pitchFamily="34" charset="0"/>
                          <a:hlinkClick r:id="rId3"/>
                        </a:rPr>
                        <a:t>🍼</a:t>
                      </a:r>
                      <a:r>
                        <a:rPr lang="vi-VN" sz="1200" b="0" i="0" u="sng" strike="noStrike" dirty="0">
                          <a:solidFill>
                            <a:srgbClr val="0227FF"/>
                          </a:solidFill>
                          <a:effectLst/>
                          <a:latin typeface="+mn-lt"/>
                          <a:cs typeface="Helvetica" panose="020B0604020202020204" pitchFamily="34" charset="0"/>
                          <a:hlinkClick r:id="rId3"/>
                        </a:rPr>
                        <a:t>Làm Mẹ là một hành trình tuyệt vời nhưng không hề dễ ...</a:t>
                      </a:r>
                      <a:endParaRPr lang="vi-VN" sz="1200" b="0" i="0" u="sng" strike="noStrike" dirty="0">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b"/>
                      <a:r>
                        <a:rPr lang="en-US" sz="1200" b="0" i="0" u="sng" strike="noStrike">
                          <a:solidFill>
                            <a:srgbClr val="0227FF"/>
                          </a:solidFill>
                          <a:effectLst/>
                          <a:latin typeface="+mn-lt"/>
                          <a:cs typeface="Helvetica" panose="020B0604020202020204" pitchFamily="34" charset="0"/>
                          <a:hlinkClick r:id="rId4"/>
                        </a:rPr>
                        <a:t>Pigeon Vietnam</a:t>
                      </a:r>
                      <a:endParaRPr lang="en-US" sz="1200" b="0" i="0" u="sng" strike="noStrike">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rtl="0" fontAlgn="b"/>
                      <a:r>
                        <a:rPr lang="en-US" sz="1200" b="0" i="0" u="none" strike="noStrike">
                          <a:solidFill>
                            <a:srgbClr val="000000"/>
                          </a:solidFill>
                          <a:effectLst/>
                          <a:latin typeface="+mn-lt"/>
                          <a:cs typeface="Helvetica" panose="020B0604020202020204" pitchFamily="34" charset="0"/>
                        </a:rPr>
                        <a:t>2,010</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rtl="0" fontAlgn="b"/>
                      <a:r>
                        <a:rPr lang="en-US" sz="1200" b="0" i="0" u="none" strike="noStrike">
                          <a:solidFill>
                            <a:srgbClr val="000000"/>
                          </a:solidFill>
                          <a:effectLst/>
                          <a:latin typeface="+mn-lt"/>
                          <a:cs typeface="Helvetica" panose="020B0604020202020204" pitchFamily="34" charset="0"/>
                        </a:rPr>
                        <a:t>334</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b"/>
                      <a:r>
                        <a:rPr lang="en-US" sz="1200" b="0" i="0" u="none" strike="noStrike">
                          <a:solidFill>
                            <a:srgbClr val="000000"/>
                          </a:solidFill>
                          <a:effectLst/>
                          <a:latin typeface="+mn-lt"/>
                          <a:cs typeface="Helvetica" panose="020B0604020202020204" pitchFamily="34" charset="0"/>
                        </a:rPr>
                        <a:t>162</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48399122"/>
                  </a:ext>
                </a:extLst>
              </a:tr>
              <a:tr h="608690">
                <a:tc>
                  <a:txBody>
                    <a:bodyPr/>
                    <a:lstStyle/>
                    <a:p>
                      <a:pPr lvl="1" algn="ctr" rtl="0" fontAlgn="b"/>
                      <a:r>
                        <a:rPr lang="vi-VN" sz="1200" b="0">
                          <a:solidFill>
                            <a:srgbClr val="000000"/>
                          </a:solidFill>
                          <a:effectLst/>
                          <a:latin typeface="+mn-lt"/>
                          <a:cs typeface="Helvetica" panose="020B0604020202020204" pitchFamily="34" charset="0"/>
                        </a:rPr>
                        <a:t>2</a:t>
                      </a:r>
                      <a:endParaRPr lang="en-US" sz="1200" b="0" dirty="0">
                        <a:solidFill>
                          <a:srgbClr val="000000"/>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b"/>
                      <a:r>
                        <a:rPr lang="en-US" sz="1200" b="0" i="0" u="sng" strike="noStrike" dirty="0">
                          <a:solidFill>
                            <a:srgbClr val="0227FF"/>
                          </a:solidFill>
                          <a:effectLst/>
                          <a:latin typeface="+mn-lt"/>
                          <a:cs typeface="Helvetica" panose="020B0604020202020204" pitchFamily="34" charset="0"/>
                          <a:hlinkClick r:id="rId5"/>
                        </a:rPr>
                        <a:t>𝑪𝑨́𝑪𝑯 𝑻𝑨̣̂𝑷 𝑪𝑯𝑶 𝑩𝑬́ 𝑻𝑰 𝑩𝑰̀𝑵𝑯 🍼🍼🍼</a:t>
                      </a:r>
                      <a:br>
                        <a:rPr lang="en-US" sz="1200" b="0" i="0" u="sng" strike="noStrike" dirty="0">
                          <a:solidFill>
                            <a:srgbClr val="0227FF"/>
                          </a:solidFill>
                          <a:effectLst/>
                          <a:latin typeface="+mn-lt"/>
                          <a:cs typeface="Helvetica" panose="020B0604020202020204" pitchFamily="34" charset="0"/>
                          <a:hlinkClick r:id="rId5"/>
                        </a:rPr>
                      </a:br>
                      <a:r>
                        <a:rPr lang="en-US" sz="1200" b="0" i="0" u="sng" strike="noStrike" dirty="0">
                          <a:solidFill>
                            <a:srgbClr val="0227FF"/>
                          </a:solidFill>
                          <a:effectLst/>
                          <a:latin typeface="+mn-lt"/>
                          <a:cs typeface="Helvetica" panose="020B0604020202020204" pitchFamily="34" charset="0"/>
                          <a:hlinkClick r:id="rId5"/>
                        </a:rPr>
                        <a:t>Hi </a:t>
                      </a:r>
                      <a:r>
                        <a:rPr lang="en-US" sz="1200" b="0" i="0" u="sng" strike="noStrike" dirty="0" err="1">
                          <a:solidFill>
                            <a:srgbClr val="0227FF"/>
                          </a:solidFill>
                          <a:effectLst/>
                          <a:latin typeface="+mn-lt"/>
                          <a:cs typeface="Helvetica" panose="020B0604020202020204" pitchFamily="34" charset="0"/>
                          <a:hlinkClick r:id="rId5"/>
                        </a:rPr>
                        <a:t>các</a:t>
                      </a:r>
                      <a:r>
                        <a:rPr lang="en-US" sz="1200" b="0" i="0" u="sng" strike="noStrike" dirty="0">
                          <a:solidFill>
                            <a:srgbClr val="0227FF"/>
                          </a:solidFill>
                          <a:effectLst/>
                          <a:latin typeface="+mn-lt"/>
                          <a:cs typeface="Helvetica" panose="020B0604020202020204" pitchFamily="34" charset="0"/>
                          <a:hlinkClick r:id="rId5"/>
                        </a:rPr>
                        <a:t> mom, </a:t>
                      </a:r>
                      <a:r>
                        <a:rPr lang="en-US" sz="1200" b="0" i="0" u="sng" strike="noStrike" dirty="0" err="1">
                          <a:solidFill>
                            <a:srgbClr val="0227FF"/>
                          </a:solidFill>
                          <a:effectLst/>
                          <a:latin typeface="+mn-lt"/>
                          <a:cs typeface="Helvetica" panose="020B0604020202020204" pitchFamily="34" charset="0"/>
                          <a:hlinkClick r:id="rId5"/>
                        </a:rPr>
                        <a:t>mình</a:t>
                      </a:r>
                      <a:r>
                        <a:rPr lang="en-US" sz="1200" b="0" i="0" u="sng" strike="noStrike" dirty="0">
                          <a:solidFill>
                            <a:srgbClr val="0227FF"/>
                          </a:solidFill>
                          <a:effectLst/>
                          <a:latin typeface="+mn-lt"/>
                          <a:cs typeface="Helvetica" panose="020B0604020202020204" pitchFamily="34" charset="0"/>
                          <a:hlinkClick r:id="rId5"/>
                        </a:rPr>
                        <a:t> </a:t>
                      </a:r>
                      <a:r>
                        <a:rPr lang="en-US" sz="1200" b="0" i="0" u="sng" strike="noStrike" dirty="0" err="1">
                          <a:solidFill>
                            <a:srgbClr val="0227FF"/>
                          </a:solidFill>
                          <a:effectLst/>
                          <a:latin typeface="+mn-lt"/>
                          <a:cs typeface="Helvetica" panose="020B0604020202020204" pitchFamily="34" charset="0"/>
                          <a:hlinkClick r:id="rId5"/>
                        </a:rPr>
                        <a:t>lại</a:t>
                      </a:r>
                      <a:r>
                        <a:rPr lang="en-US" sz="1200" b="0" i="0" u="sng" strike="noStrike" dirty="0">
                          <a:solidFill>
                            <a:srgbClr val="0227FF"/>
                          </a:solidFill>
                          <a:effectLst/>
                          <a:latin typeface="+mn-lt"/>
                          <a:cs typeface="Helvetica" panose="020B0604020202020204" pitchFamily="34" charset="0"/>
                          <a:hlinkClick r:id="rId5"/>
                        </a:rPr>
                        <a:t> quay </a:t>
                      </a:r>
                      <a:r>
                        <a:rPr lang="en-US" sz="1200" b="0" i="0" u="sng" strike="noStrike" dirty="0" err="1">
                          <a:solidFill>
                            <a:srgbClr val="0227FF"/>
                          </a:solidFill>
                          <a:effectLst/>
                          <a:latin typeface="+mn-lt"/>
                          <a:cs typeface="Helvetica" panose="020B0604020202020204" pitchFamily="34" charset="0"/>
                          <a:hlinkClick r:id="rId5"/>
                        </a:rPr>
                        <a:t>trở</a:t>
                      </a:r>
                      <a:r>
                        <a:rPr lang="en-US" sz="1200" b="0" i="0" u="sng" strike="noStrike" dirty="0">
                          <a:solidFill>
                            <a:srgbClr val="0227FF"/>
                          </a:solidFill>
                          <a:effectLst/>
                          <a:latin typeface="+mn-lt"/>
                          <a:cs typeface="Helvetica" panose="020B0604020202020204" pitchFamily="34" charset="0"/>
                          <a:hlinkClick r:id="rId5"/>
                        </a:rPr>
                        <a:t> </a:t>
                      </a:r>
                      <a:r>
                        <a:rPr lang="en-US" sz="1200" b="0" i="0" u="sng" strike="noStrike" dirty="0" err="1">
                          <a:solidFill>
                            <a:srgbClr val="0227FF"/>
                          </a:solidFill>
                          <a:effectLst/>
                          <a:latin typeface="+mn-lt"/>
                          <a:cs typeface="Helvetica" panose="020B0604020202020204" pitchFamily="34" charset="0"/>
                          <a:hlinkClick r:id="rId5"/>
                        </a:rPr>
                        <a:t>lại</a:t>
                      </a:r>
                      <a:r>
                        <a:rPr lang="en-US" sz="1200" b="0" i="0" u="sng" strike="noStrike" dirty="0">
                          <a:solidFill>
                            <a:srgbClr val="0227FF"/>
                          </a:solidFill>
                          <a:effectLst/>
                          <a:latin typeface="+mn-lt"/>
                          <a:cs typeface="Helvetica" panose="020B0604020202020204" pitchFamily="34" charset="0"/>
                          <a:hlinkClick r:id="rId5"/>
                        </a:rPr>
                        <a:t> </a:t>
                      </a:r>
                      <a:r>
                        <a:rPr lang="en-US" sz="1200" b="0" i="0" u="sng" strike="noStrike" dirty="0" err="1">
                          <a:solidFill>
                            <a:srgbClr val="0227FF"/>
                          </a:solidFill>
                          <a:effectLst/>
                          <a:latin typeface="+mn-lt"/>
                          <a:cs typeface="Helvetica" panose="020B0604020202020204" pitchFamily="34" charset="0"/>
                          <a:hlinkClick r:id="rId5"/>
                        </a:rPr>
                        <a:t>đây</a:t>
                      </a:r>
                      <a:r>
                        <a:rPr lang="en-US" sz="1200" b="0" i="0" u="sng" strike="noStrike" dirty="0">
                          <a:solidFill>
                            <a:srgbClr val="0227FF"/>
                          </a:solidFill>
                          <a:effectLst/>
                          <a:latin typeface="+mn-lt"/>
                          <a:cs typeface="Helvetica" panose="020B0604020202020204" pitchFamily="34" charset="0"/>
                          <a:hlinkClick r:id="rId5"/>
                        </a:rPr>
                        <a:t>. </a:t>
                      </a:r>
                      <a:r>
                        <a:rPr lang="en-US" sz="1200" b="0" i="0" u="sng" strike="noStrike" dirty="0" err="1">
                          <a:solidFill>
                            <a:srgbClr val="0227FF"/>
                          </a:solidFill>
                          <a:effectLst/>
                          <a:latin typeface="+mn-lt"/>
                          <a:cs typeface="Helvetica" panose="020B0604020202020204" pitchFamily="34" charset="0"/>
                          <a:hlinkClick r:id="rId5"/>
                        </a:rPr>
                        <a:t>Chào</a:t>
                      </a:r>
                      <a:r>
                        <a:rPr lang="en-US" sz="1200" b="0" i="0" u="sng" strike="noStrike" dirty="0">
                          <a:solidFill>
                            <a:srgbClr val="0227FF"/>
                          </a:solidFill>
                          <a:effectLst/>
                          <a:latin typeface="+mn-lt"/>
                          <a:cs typeface="Helvetica" panose="020B0604020202020204" pitchFamily="34" charset="0"/>
                          <a:hlinkClick r:id="rId5"/>
                        </a:rPr>
                        <a:t> </a:t>
                      </a:r>
                      <a:r>
                        <a:rPr lang="en-US" sz="1200" b="0" i="0" u="sng" strike="noStrike" dirty="0" err="1">
                          <a:solidFill>
                            <a:srgbClr val="0227FF"/>
                          </a:solidFill>
                          <a:effectLst/>
                          <a:latin typeface="+mn-lt"/>
                          <a:cs typeface="Helvetica" panose="020B0604020202020204" pitchFamily="34" charset="0"/>
                          <a:hlinkClick r:id="rId5"/>
                        </a:rPr>
                        <a:t>mừng</a:t>
                      </a:r>
                      <a:r>
                        <a:rPr lang="en-US" sz="1200" b="0" i="0" u="sng" strike="noStrike" dirty="0">
                          <a:solidFill>
                            <a:srgbClr val="0227FF"/>
                          </a:solidFill>
                          <a:effectLst/>
                          <a:latin typeface="+mn-lt"/>
                          <a:cs typeface="Helvetica" panose="020B0604020202020204" pitchFamily="34" charset="0"/>
                          <a:hlinkClick r:id="rId5"/>
                        </a:rPr>
                        <a:t> </a:t>
                      </a:r>
                      <a:r>
                        <a:rPr lang="en-US" sz="1200" b="0" i="0" u="sng" strike="noStrike" dirty="0" err="1">
                          <a:solidFill>
                            <a:srgbClr val="0227FF"/>
                          </a:solidFill>
                          <a:effectLst/>
                          <a:latin typeface="+mn-lt"/>
                          <a:cs typeface="Helvetica" panose="020B0604020202020204" pitchFamily="34" charset="0"/>
                          <a:hlinkClick r:id="rId5"/>
                        </a:rPr>
                        <a:t>các</a:t>
                      </a:r>
                      <a:r>
                        <a:rPr lang="en-US" sz="1200" b="0" i="0" u="sng" strike="noStrike" dirty="0">
                          <a:solidFill>
                            <a:srgbClr val="0227FF"/>
                          </a:solidFill>
                          <a:effectLst/>
                          <a:latin typeface="+mn-lt"/>
                          <a:cs typeface="Helvetica" panose="020B0604020202020204" pitchFamily="34" charset="0"/>
                          <a:hlinkClick r:id="rId5"/>
                        </a:rPr>
                        <a:t> mom </a:t>
                      </a:r>
                      <a:r>
                        <a:rPr lang="en-US" sz="1200" b="0" i="0" u="sng" strike="noStrike" dirty="0" err="1">
                          <a:solidFill>
                            <a:srgbClr val="0227FF"/>
                          </a:solidFill>
                          <a:effectLst/>
                          <a:latin typeface="+mn-lt"/>
                          <a:cs typeface="Helvetica" panose="020B0604020202020204" pitchFamily="34" charset="0"/>
                          <a:hlinkClick r:id="rId5"/>
                        </a:rPr>
                        <a:t>tới</a:t>
                      </a:r>
                      <a:r>
                        <a:rPr lang="en-US" sz="1200" b="0" i="0" u="sng" strike="noStrike" dirty="0">
                          <a:solidFill>
                            <a:srgbClr val="0227FF"/>
                          </a:solidFill>
                          <a:effectLst/>
                          <a:latin typeface="+mn-lt"/>
                          <a:cs typeface="Helvetica" panose="020B0604020202020204" pitchFamily="34" charset="0"/>
                          <a:hlinkClick r:id="rId5"/>
                        </a:rPr>
                        <a:t> ...</a:t>
                      </a:r>
                      <a:endParaRPr lang="en-US" sz="1200" b="0" i="0" u="sng" strike="noStrike" dirty="0">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b"/>
                      <a:r>
                        <a:rPr lang="en-US" sz="1200" b="0" i="0" u="sng" strike="noStrike" dirty="0" err="1">
                          <a:solidFill>
                            <a:srgbClr val="0227FF"/>
                          </a:solidFill>
                          <a:effectLst/>
                          <a:latin typeface="+mn-lt"/>
                          <a:cs typeface="Helvetica" panose="020B0604020202020204" pitchFamily="34" charset="0"/>
                          <a:hlinkClick r:id="rId6"/>
                        </a:rPr>
                        <a:t>Nguyễn</a:t>
                      </a:r>
                      <a:r>
                        <a:rPr lang="en-US" sz="1200" b="0" i="0" u="sng" strike="noStrike" dirty="0">
                          <a:solidFill>
                            <a:srgbClr val="0227FF"/>
                          </a:solidFill>
                          <a:effectLst/>
                          <a:latin typeface="+mn-lt"/>
                          <a:cs typeface="Helvetica" panose="020B0604020202020204" pitchFamily="34" charset="0"/>
                          <a:hlinkClick r:id="rId6"/>
                        </a:rPr>
                        <a:t> </a:t>
                      </a:r>
                      <a:r>
                        <a:rPr lang="en-US" sz="1200" b="0" i="0" u="sng" strike="noStrike" dirty="0" err="1">
                          <a:solidFill>
                            <a:srgbClr val="0227FF"/>
                          </a:solidFill>
                          <a:effectLst/>
                          <a:latin typeface="+mn-lt"/>
                          <a:cs typeface="Helvetica" panose="020B0604020202020204" pitchFamily="34" charset="0"/>
                          <a:hlinkClick r:id="rId6"/>
                        </a:rPr>
                        <a:t>Hoàng</a:t>
                      </a:r>
                      <a:r>
                        <a:rPr lang="en-US" sz="1200" b="0" i="0" u="sng" strike="noStrike" dirty="0">
                          <a:solidFill>
                            <a:srgbClr val="0227FF"/>
                          </a:solidFill>
                          <a:effectLst/>
                          <a:latin typeface="+mn-lt"/>
                          <a:cs typeface="Helvetica" panose="020B0604020202020204" pitchFamily="34" charset="0"/>
                          <a:hlinkClick r:id="rId6"/>
                        </a:rPr>
                        <a:t> </a:t>
                      </a:r>
                      <a:r>
                        <a:rPr lang="en-US" sz="1200" b="0" i="0" u="sng" strike="noStrike" dirty="0" err="1">
                          <a:solidFill>
                            <a:srgbClr val="0227FF"/>
                          </a:solidFill>
                          <a:effectLst/>
                          <a:latin typeface="+mn-lt"/>
                          <a:cs typeface="Helvetica" panose="020B0604020202020204" pitchFamily="34" charset="0"/>
                          <a:hlinkClick r:id="rId6"/>
                        </a:rPr>
                        <a:t>Ánh</a:t>
                      </a:r>
                      <a:r>
                        <a:rPr lang="en-US" sz="1200" b="0" i="0" u="sng" strike="noStrike" dirty="0">
                          <a:solidFill>
                            <a:srgbClr val="0227FF"/>
                          </a:solidFill>
                          <a:effectLst/>
                          <a:latin typeface="+mn-lt"/>
                          <a:cs typeface="Helvetica" panose="020B0604020202020204" pitchFamily="34" charset="0"/>
                          <a:hlinkClick r:id="rId6"/>
                        </a:rPr>
                        <a:t> </a:t>
                      </a:r>
                      <a:r>
                        <a:rPr lang="en-US" sz="1200" b="0" i="0" u="sng" strike="noStrike" dirty="0" err="1">
                          <a:solidFill>
                            <a:srgbClr val="0227FF"/>
                          </a:solidFill>
                          <a:effectLst/>
                          <a:latin typeface="+mn-lt"/>
                          <a:cs typeface="Helvetica" panose="020B0604020202020204" pitchFamily="34" charset="0"/>
                          <a:hlinkClick r:id="rId6"/>
                        </a:rPr>
                        <a:t>Tuyết</a:t>
                      </a:r>
                      <a:endParaRPr lang="en-US" sz="1200" b="0" i="0" u="sng" strike="noStrike" dirty="0">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rtl="0" fontAlgn="b"/>
                      <a:r>
                        <a:rPr lang="en-US" sz="1200" b="0" i="0" u="none" strike="noStrike">
                          <a:solidFill>
                            <a:srgbClr val="000000"/>
                          </a:solidFill>
                          <a:effectLst/>
                          <a:latin typeface="+mn-lt"/>
                          <a:cs typeface="Helvetica" panose="020B0604020202020204" pitchFamily="34" charset="0"/>
                        </a:rPr>
                        <a:t>100</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rtl="0" fontAlgn="b"/>
                      <a:r>
                        <a:rPr lang="en-US" sz="1200" b="0" i="0" u="none" strike="noStrike">
                          <a:solidFill>
                            <a:srgbClr val="000000"/>
                          </a:solidFill>
                          <a:effectLst/>
                          <a:latin typeface="+mn-lt"/>
                          <a:cs typeface="Helvetica" panose="020B0604020202020204" pitchFamily="34" charset="0"/>
                        </a:rPr>
                        <a:t>49</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b"/>
                      <a:r>
                        <a:rPr lang="en-US" sz="1200" b="0" i="0" u="none" strike="noStrike">
                          <a:solidFill>
                            <a:srgbClr val="000000"/>
                          </a:solidFill>
                          <a:effectLst/>
                          <a:latin typeface="+mn-lt"/>
                          <a:cs typeface="Helvetica" panose="020B0604020202020204" pitchFamily="34" charset="0"/>
                        </a:rPr>
                        <a:t>127</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7989121"/>
                  </a:ext>
                </a:extLst>
              </a:tr>
              <a:tr h="631933">
                <a:tc>
                  <a:txBody>
                    <a:bodyPr/>
                    <a:lstStyle/>
                    <a:p>
                      <a:pPr lvl="1" algn="ctr" rtl="0" fontAlgn="b"/>
                      <a:r>
                        <a:rPr lang="vi-VN" sz="1200" b="0">
                          <a:solidFill>
                            <a:srgbClr val="000000"/>
                          </a:solidFill>
                          <a:effectLst/>
                          <a:latin typeface="+mn-lt"/>
                          <a:cs typeface="Helvetica" panose="020B0604020202020204" pitchFamily="34" charset="0"/>
                        </a:rPr>
                        <a:t>3</a:t>
                      </a:r>
                      <a:endParaRPr lang="en-US" sz="1200" b="0" dirty="0">
                        <a:solidFill>
                          <a:srgbClr val="000000"/>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b"/>
                      <a:r>
                        <a:rPr lang="vi-VN" sz="1200" b="0" i="0" u="sng" strike="noStrike" dirty="0">
                          <a:solidFill>
                            <a:srgbClr val="0227FF"/>
                          </a:solidFill>
                          <a:effectLst/>
                          <a:latin typeface="+mn-lt"/>
                          <a:cs typeface="Helvetica" panose="020B0604020202020204" pitchFamily="34" charset="0"/>
                          <a:hlinkClick r:id="rId7"/>
                        </a:rPr>
                        <a:t>Vừa coi xong clip này, miệng thì cười, mà mắt thì ướt. Xúc động như thấy chính mình trong câu ...</a:t>
                      </a:r>
                      <a:endParaRPr lang="vi-VN" sz="1200" b="0" i="0" u="sng" strike="noStrike" dirty="0">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b"/>
                      <a:r>
                        <a:rPr lang="vi-VN" sz="1200" b="0" i="0" u="sng" strike="noStrike" dirty="0">
                          <a:solidFill>
                            <a:srgbClr val="0227FF"/>
                          </a:solidFill>
                          <a:effectLst/>
                          <a:latin typeface="+mn-lt"/>
                          <a:cs typeface="Helvetica" panose="020B0604020202020204" pitchFamily="34" charset="0"/>
                          <a:hlinkClick r:id="rId8"/>
                        </a:rPr>
                        <a:t>Ngô Như Quỳnh</a:t>
                      </a:r>
                      <a:endParaRPr lang="vi-VN" sz="1200" b="0" i="0" u="sng" strike="noStrike" dirty="0">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rtl="0" fontAlgn="b"/>
                      <a:r>
                        <a:rPr lang="en-US" sz="1200" b="0" i="0" u="none" strike="noStrike" dirty="0">
                          <a:solidFill>
                            <a:srgbClr val="000000"/>
                          </a:solidFill>
                          <a:effectLst/>
                          <a:latin typeface="+mn-lt"/>
                          <a:cs typeface="Helvetica" panose="020B0604020202020204" pitchFamily="34" charset="0"/>
                        </a:rPr>
                        <a:t>2,060</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rtl="0" fontAlgn="b"/>
                      <a:r>
                        <a:rPr lang="en-US" sz="1200" b="0" i="0" u="none" strike="noStrike">
                          <a:solidFill>
                            <a:srgbClr val="000000"/>
                          </a:solidFill>
                          <a:effectLst/>
                          <a:latin typeface="+mn-lt"/>
                          <a:cs typeface="Helvetica" panose="020B0604020202020204" pitchFamily="34" charset="0"/>
                        </a:rPr>
                        <a:t>19</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b"/>
                      <a:r>
                        <a:rPr lang="en-US" sz="1200" b="0" i="0" u="none" strike="noStrike">
                          <a:solidFill>
                            <a:srgbClr val="000000"/>
                          </a:solidFill>
                          <a:effectLst/>
                          <a:latin typeface="+mn-lt"/>
                          <a:cs typeface="Helvetica" panose="020B0604020202020204" pitchFamily="34" charset="0"/>
                        </a:rPr>
                        <a:t>122</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28299301"/>
                  </a:ext>
                </a:extLst>
              </a:tr>
              <a:tr h="702500">
                <a:tc>
                  <a:txBody>
                    <a:bodyPr/>
                    <a:lstStyle/>
                    <a:p>
                      <a:pPr lvl="1" algn="ctr" rtl="0" fontAlgn="b"/>
                      <a:r>
                        <a:rPr lang="vi-VN" sz="1200" b="0">
                          <a:solidFill>
                            <a:srgbClr val="000000"/>
                          </a:solidFill>
                          <a:effectLst/>
                          <a:latin typeface="+mn-lt"/>
                          <a:cs typeface="Helvetica" panose="020B0604020202020204" pitchFamily="34" charset="0"/>
                        </a:rPr>
                        <a:t>4</a:t>
                      </a:r>
                      <a:endParaRPr lang="en-US" sz="1200" b="0" dirty="0">
                        <a:solidFill>
                          <a:srgbClr val="000000"/>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b"/>
                      <a:r>
                        <a:rPr lang="vi-VN" sz="1200" b="0" i="0" u="sng" strike="noStrike" dirty="0">
                          <a:solidFill>
                            <a:srgbClr val="0227FF"/>
                          </a:solidFill>
                          <a:effectLst/>
                          <a:latin typeface="+mn-lt"/>
                          <a:cs typeface="Helvetica" panose="020B0604020202020204" pitchFamily="34" charset="0"/>
                          <a:hlinkClick r:id="rId9"/>
                        </a:rPr>
                        <a:t>Video kể đúng nỗi lòng những bà mẹ sau sinh luôn, biết chăm sóc con là mệt nhọc đấy nhưng rời ...</a:t>
                      </a:r>
                      <a:endParaRPr lang="vi-VN" sz="1200" b="0" i="0" u="sng" strike="noStrike" dirty="0">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b"/>
                      <a:r>
                        <a:rPr lang="en-US" sz="1200" b="0" i="0" u="sng" strike="noStrike">
                          <a:solidFill>
                            <a:srgbClr val="0227FF"/>
                          </a:solidFill>
                          <a:effectLst/>
                          <a:latin typeface="+mn-lt"/>
                          <a:cs typeface="Helvetica" panose="020B0604020202020204" pitchFamily="34" charset="0"/>
                          <a:hlinkClick r:id="rId10"/>
                        </a:rPr>
                        <a:t>Cuộc Sống Agency</a:t>
                      </a:r>
                      <a:endParaRPr lang="en-US" sz="1200" b="0" i="0" u="sng" strike="noStrike">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rtl="0" fontAlgn="b"/>
                      <a:r>
                        <a:rPr lang="en-US" sz="1200" b="0" i="0" u="none" strike="noStrike" dirty="0">
                          <a:solidFill>
                            <a:srgbClr val="000000"/>
                          </a:solidFill>
                          <a:effectLst/>
                          <a:latin typeface="+mn-lt"/>
                          <a:cs typeface="Helvetica" panose="020B0604020202020204" pitchFamily="34" charset="0"/>
                        </a:rPr>
                        <a:t>527</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rtl="0" fontAlgn="b"/>
                      <a:r>
                        <a:rPr lang="en-US" sz="1200" b="0" i="0" u="none" strike="noStrike" dirty="0">
                          <a:solidFill>
                            <a:srgbClr val="000000"/>
                          </a:solidFill>
                          <a:effectLst/>
                          <a:latin typeface="+mn-lt"/>
                          <a:cs typeface="Helvetica" panose="020B0604020202020204" pitchFamily="34" charset="0"/>
                        </a:rPr>
                        <a:t>82</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b"/>
                      <a:r>
                        <a:rPr lang="en-US" sz="1200" b="0" i="0" u="none" strike="noStrike">
                          <a:solidFill>
                            <a:srgbClr val="000000"/>
                          </a:solidFill>
                          <a:effectLst/>
                          <a:latin typeface="+mn-lt"/>
                          <a:cs typeface="Helvetica" panose="020B0604020202020204" pitchFamily="34" charset="0"/>
                        </a:rPr>
                        <a:t>102</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85376438"/>
                  </a:ext>
                </a:extLst>
              </a:tr>
              <a:tr h="546500">
                <a:tc>
                  <a:txBody>
                    <a:bodyPr/>
                    <a:lstStyle/>
                    <a:p>
                      <a:pPr lvl="1" algn="ctr" rtl="0" fontAlgn="b"/>
                      <a:r>
                        <a:rPr lang="vi-VN" sz="1200" b="0">
                          <a:solidFill>
                            <a:srgbClr val="000000"/>
                          </a:solidFill>
                          <a:effectLst/>
                          <a:latin typeface="+mn-lt"/>
                          <a:cs typeface="Helvetica" panose="020B0604020202020204" pitchFamily="34" charset="0"/>
                        </a:rPr>
                        <a:t>5</a:t>
                      </a:r>
                      <a:endParaRPr lang="en-US" sz="1200" b="0" dirty="0">
                        <a:solidFill>
                          <a:srgbClr val="000000"/>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b"/>
                      <a:r>
                        <a:rPr lang="vi-VN" sz="1200" b="0" i="0" u="sng" strike="noStrike" dirty="0">
                          <a:solidFill>
                            <a:srgbClr val="0227FF"/>
                          </a:solidFill>
                          <a:effectLst/>
                          <a:latin typeface="+mn-lt"/>
                          <a:cs typeface="Helvetica" panose="020B0604020202020204" pitchFamily="34" charset="0"/>
                          <a:hlinkClick r:id="rId11"/>
                        </a:rPr>
                        <a:t>❤ 8 giờ đầu tiên của mẹ ❤</a:t>
                      </a:r>
                      <a:br>
                        <a:rPr lang="vi-VN" sz="1200" b="0" i="0" u="sng" strike="noStrike" dirty="0">
                          <a:solidFill>
                            <a:srgbClr val="0227FF"/>
                          </a:solidFill>
                          <a:effectLst/>
                          <a:latin typeface="+mn-lt"/>
                          <a:cs typeface="Helvetica" panose="020B0604020202020204" pitchFamily="34" charset="0"/>
                          <a:hlinkClick r:id="rId11"/>
                        </a:rPr>
                      </a:br>
                      <a:r>
                        <a:rPr lang="en-US" sz="1200" b="0" i="0" u="sng" strike="noStrike" dirty="0">
                          <a:solidFill>
                            <a:srgbClr val="0227FF"/>
                          </a:solidFill>
                          <a:effectLst/>
                          <a:latin typeface="+mn-lt"/>
                          <a:cs typeface="Helvetica" panose="020B0604020202020204" pitchFamily="34" charset="0"/>
                          <a:hlinkClick r:id="rId11"/>
                        </a:rPr>
                        <a:t>🤔</a:t>
                      </a:r>
                      <a:r>
                        <a:rPr lang="vi-VN" sz="1200" b="0" i="0" u="sng" strike="noStrike" dirty="0">
                          <a:solidFill>
                            <a:srgbClr val="0227FF"/>
                          </a:solidFill>
                          <a:effectLst/>
                          <a:latin typeface="+mn-lt"/>
                          <a:cs typeface="Helvetica" panose="020B0604020202020204" pitchFamily="34" charset="0"/>
                          <a:hlinkClick r:id="rId11"/>
                        </a:rPr>
                        <a:t>Các mẹ đã xem clip này chưa? Mình thì xem chắc cũng hơn 10 lần rồi ...</a:t>
                      </a:r>
                      <a:endParaRPr lang="vi-VN" sz="1200" b="0" i="0" u="sng" strike="noStrike" dirty="0">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b"/>
                      <a:r>
                        <a:rPr lang="en-US" sz="1200" b="0" i="0" u="sng" strike="noStrike">
                          <a:solidFill>
                            <a:srgbClr val="0227FF"/>
                          </a:solidFill>
                          <a:effectLst/>
                          <a:latin typeface="+mn-lt"/>
                          <a:cs typeface="Helvetica" panose="020B0604020202020204" pitchFamily="34" charset="0"/>
                          <a:hlinkClick r:id="rId12"/>
                        </a:rPr>
                        <a:t>Nguyen Thuy Bac</a:t>
                      </a:r>
                      <a:endParaRPr lang="en-US" sz="1200" b="0" i="0" u="sng" strike="noStrike">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rtl="0" fontAlgn="b"/>
                      <a:r>
                        <a:rPr lang="en-US" sz="1200" b="0" i="0" u="none" strike="noStrike">
                          <a:solidFill>
                            <a:srgbClr val="000000"/>
                          </a:solidFill>
                          <a:effectLst/>
                          <a:latin typeface="+mn-lt"/>
                          <a:cs typeface="Helvetica" panose="020B0604020202020204" pitchFamily="34" charset="0"/>
                        </a:rPr>
                        <a:t>1,416</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rtl="0" fontAlgn="b"/>
                      <a:r>
                        <a:rPr lang="en-US" sz="1200" b="0" i="0" u="none" strike="noStrike">
                          <a:solidFill>
                            <a:srgbClr val="000000"/>
                          </a:solidFill>
                          <a:effectLst/>
                          <a:latin typeface="+mn-lt"/>
                          <a:cs typeface="Helvetica" panose="020B0604020202020204" pitchFamily="34" charset="0"/>
                        </a:rPr>
                        <a:t>1</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b"/>
                      <a:r>
                        <a:rPr lang="en-US" sz="1200" b="0" i="0" u="none" strike="noStrike" dirty="0">
                          <a:solidFill>
                            <a:srgbClr val="000000"/>
                          </a:solidFill>
                          <a:effectLst/>
                          <a:latin typeface="+mn-lt"/>
                          <a:cs typeface="Helvetica" panose="020B0604020202020204" pitchFamily="34" charset="0"/>
                        </a:rPr>
                        <a:t>92</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238287"/>
                  </a:ext>
                </a:extLst>
              </a:tr>
              <a:tr h="730780">
                <a:tc>
                  <a:txBody>
                    <a:bodyPr/>
                    <a:lstStyle/>
                    <a:p>
                      <a:pPr lvl="1" algn="ctr" rtl="0" fontAlgn="b"/>
                      <a:r>
                        <a:rPr lang="vi-VN" sz="1200" b="0">
                          <a:solidFill>
                            <a:srgbClr val="000000"/>
                          </a:solidFill>
                          <a:effectLst/>
                          <a:latin typeface="+mn-lt"/>
                          <a:cs typeface="Helvetica" panose="020B0604020202020204" pitchFamily="34" charset="0"/>
                        </a:rPr>
                        <a:t>6</a:t>
                      </a:r>
                      <a:endParaRPr lang="en-US" sz="1200" b="0" dirty="0">
                        <a:solidFill>
                          <a:srgbClr val="000000"/>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b"/>
                      <a:r>
                        <a:rPr lang="vi-VN" sz="1200" b="0" i="0" u="sng" strike="noStrike" dirty="0">
                          <a:solidFill>
                            <a:srgbClr val="0227FF"/>
                          </a:solidFill>
                          <a:effectLst/>
                          <a:latin typeface="+mn-lt"/>
                          <a:cs typeface="Helvetica" panose="020B0604020202020204" pitchFamily="34" charset="0"/>
                          <a:hlinkClick r:id="rId13"/>
                        </a:rPr>
                        <a:t>Nếu ai theo dõi FB của mẹ Chibi sẽ thấy mẹ Chibi chuộng hàng Nhật như thế nào. Chất lượng đỉnh, ...</a:t>
                      </a:r>
                      <a:endParaRPr lang="vi-VN" sz="1200" b="0" i="0" u="sng" strike="noStrike" dirty="0">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b"/>
                      <a:r>
                        <a:rPr lang="vi-VN" sz="1200" b="0" i="0" u="sng" strike="noStrike" dirty="0">
                          <a:solidFill>
                            <a:srgbClr val="0227FF"/>
                          </a:solidFill>
                          <a:effectLst/>
                          <a:latin typeface="+mn-lt"/>
                          <a:cs typeface="Helvetica" panose="020B0604020202020204" pitchFamily="34" charset="0"/>
                          <a:hlinkClick r:id="rId14"/>
                        </a:rPr>
                        <a:t>Sonoko Trương</a:t>
                      </a:r>
                      <a:endParaRPr lang="vi-VN" sz="1200" b="0" i="0" u="sng" strike="noStrike" dirty="0">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rtl="0" fontAlgn="b"/>
                      <a:r>
                        <a:rPr lang="en-US" sz="1200" b="0" i="0" u="none" strike="noStrike" dirty="0">
                          <a:solidFill>
                            <a:srgbClr val="000000"/>
                          </a:solidFill>
                          <a:effectLst/>
                          <a:latin typeface="+mn-lt"/>
                          <a:cs typeface="Helvetica" panose="020B0604020202020204" pitchFamily="34" charset="0"/>
                        </a:rPr>
                        <a:t>1,217</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rtl="0" fontAlgn="b"/>
                      <a:r>
                        <a:rPr lang="en-US" sz="1200" b="0" i="0" u="none" strike="noStrike" dirty="0">
                          <a:solidFill>
                            <a:srgbClr val="000000"/>
                          </a:solidFill>
                          <a:effectLst/>
                          <a:latin typeface="+mn-lt"/>
                          <a:cs typeface="Helvetica" panose="020B0604020202020204" pitchFamily="34" charset="0"/>
                        </a:rPr>
                        <a:t>10</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b"/>
                      <a:r>
                        <a:rPr lang="en-US" sz="1200" b="0" i="0" u="none" strike="noStrike" dirty="0">
                          <a:solidFill>
                            <a:srgbClr val="000000"/>
                          </a:solidFill>
                          <a:effectLst/>
                          <a:latin typeface="+mn-lt"/>
                          <a:cs typeface="Helvetica" panose="020B0604020202020204" pitchFamily="34" charset="0"/>
                        </a:rPr>
                        <a:t>91</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6538482"/>
                  </a:ext>
                </a:extLst>
              </a:tr>
              <a:tr h="710466">
                <a:tc>
                  <a:txBody>
                    <a:bodyPr/>
                    <a:lstStyle/>
                    <a:p>
                      <a:pPr lvl="1" algn="ctr" rtl="0" fontAlgn="b"/>
                      <a:r>
                        <a:rPr lang="vi-VN" sz="1200" b="0">
                          <a:solidFill>
                            <a:srgbClr val="000000"/>
                          </a:solidFill>
                          <a:effectLst/>
                          <a:latin typeface="+mn-lt"/>
                          <a:cs typeface="Helvetica" panose="020B0604020202020204" pitchFamily="34" charset="0"/>
                        </a:rPr>
                        <a:t>7</a:t>
                      </a:r>
                      <a:endParaRPr lang="en-US" sz="1200" b="0" dirty="0">
                        <a:solidFill>
                          <a:srgbClr val="000000"/>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b"/>
                      <a:r>
                        <a:rPr lang="en-US" sz="1200" b="0" i="0" u="sng" strike="noStrike">
                          <a:solidFill>
                            <a:srgbClr val="0227FF"/>
                          </a:solidFill>
                          <a:effectLst/>
                          <a:latin typeface="+mn-lt"/>
                          <a:cs typeface="Helvetica" panose="020B0604020202020204" pitchFamily="34" charset="0"/>
                          <a:hlinkClick r:id="rId15"/>
                        </a:rPr>
                        <a:t>🌸 </a:t>
                      </a:r>
                      <a:r>
                        <a:rPr lang="vi-VN" sz="1200" b="0" i="0" u="sng" strike="noStrike">
                          <a:solidFill>
                            <a:srgbClr val="0227FF"/>
                          </a:solidFill>
                          <a:effectLst/>
                          <a:latin typeface="+mn-lt"/>
                          <a:cs typeface="Helvetica" panose="020B0604020202020204" pitchFamily="34" charset="0"/>
                          <a:hlinkClick r:id="rId15"/>
                        </a:rPr>
                        <a:t>Còn chưa đầy một tuần nữa là hết thời gian nghỉ thai sản, mẹ sắp phải đối diện với cơn ác ...</a:t>
                      </a:r>
                      <a:endParaRPr lang="vi-VN" sz="1200" b="0" i="0" u="sng" strike="noStrike">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b"/>
                      <a:r>
                        <a:rPr lang="en-US" sz="1200" b="0" i="0" u="sng" strike="noStrike" dirty="0" err="1">
                          <a:solidFill>
                            <a:srgbClr val="0227FF"/>
                          </a:solidFill>
                          <a:effectLst/>
                          <a:latin typeface="+mn-lt"/>
                          <a:cs typeface="Helvetica" panose="020B0604020202020204" pitchFamily="34" charset="0"/>
                          <a:hlinkClick r:id="rId16"/>
                        </a:rPr>
                        <a:t>Nguyễn</a:t>
                      </a:r>
                      <a:r>
                        <a:rPr lang="en-US" sz="1200" b="0" i="0" u="sng" strike="noStrike" dirty="0">
                          <a:solidFill>
                            <a:srgbClr val="0227FF"/>
                          </a:solidFill>
                          <a:effectLst/>
                          <a:latin typeface="+mn-lt"/>
                          <a:cs typeface="Helvetica" panose="020B0604020202020204" pitchFamily="34" charset="0"/>
                          <a:hlinkClick r:id="rId16"/>
                        </a:rPr>
                        <a:t> </a:t>
                      </a:r>
                      <a:r>
                        <a:rPr lang="en-US" sz="1200" b="0" i="0" u="sng" strike="noStrike" dirty="0" err="1">
                          <a:solidFill>
                            <a:srgbClr val="0227FF"/>
                          </a:solidFill>
                          <a:effectLst/>
                          <a:latin typeface="+mn-lt"/>
                          <a:cs typeface="Helvetica" panose="020B0604020202020204" pitchFamily="34" charset="0"/>
                          <a:hlinkClick r:id="rId16"/>
                        </a:rPr>
                        <a:t>Ngọc</a:t>
                      </a:r>
                      <a:r>
                        <a:rPr lang="en-US" sz="1200" b="0" i="0" u="sng" strike="noStrike" dirty="0">
                          <a:solidFill>
                            <a:srgbClr val="0227FF"/>
                          </a:solidFill>
                          <a:effectLst/>
                          <a:latin typeface="+mn-lt"/>
                          <a:cs typeface="Helvetica" panose="020B0604020202020204" pitchFamily="34" charset="0"/>
                          <a:hlinkClick r:id="rId16"/>
                        </a:rPr>
                        <a:t> </a:t>
                      </a:r>
                      <a:r>
                        <a:rPr lang="en-US" sz="1200" b="0" i="0" u="sng" strike="noStrike" dirty="0" err="1">
                          <a:solidFill>
                            <a:srgbClr val="0227FF"/>
                          </a:solidFill>
                          <a:effectLst/>
                          <a:latin typeface="+mn-lt"/>
                          <a:cs typeface="Helvetica" panose="020B0604020202020204" pitchFamily="34" charset="0"/>
                          <a:hlinkClick r:id="rId16"/>
                        </a:rPr>
                        <a:t>Hiền</a:t>
                      </a:r>
                      <a:endParaRPr lang="en-US" sz="1200" b="0" i="0" u="sng" strike="noStrike" dirty="0">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rtl="0" fontAlgn="b"/>
                      <a:r>
                        <a:rPr lang="en-US" sz="1200" b="0" i="0" u="none" strike="noStrike">
                          <a:solidFill>
                            <a:srgbClr val="000000"/>
                          </a:solidFill>
                          <a:effectLst/>
                          <a:latin typeface="+mn-lt"/>
                          <a:cs typeface="Helvetica" panose="020B0604020202020204" pitchFamily="34" charset="0"/>
                        </a:rPr>
                        <a:t>2,010</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rtl="0" fontAlgn="b"/>
                      <a:r>
                        <a:rPr lang="en-US" sz="1200" b="0" i="0" u="none" strike="noStrike" dirty="0">
                          <a:solidFill>
                            <a:srgbClr val="000000"/>
                          </a:solidFill>
                          <a:effectLst/>
                          <a:latin typeface="+mn-lt"/>
                          <a:cs typeface="Helvetica" panose="020B0604020202020204" pitchFamily="34" charset="0"/>
                        </a:rPr>
                        <a:t>334</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b"/>
                      <a:r>
                        <a:rPr lang="en-US" sz="1200" b="0" i="0" u="none" strike="noStrike" dirty="0">
                          <a:solidFill>
                            <a:srgbClr val="000000"/>
                          </a:solidFill>
                          <a:effectLst/>
                          <a:latin typeface="+mn-lt"/>
                          <a:cs typeface="Helvetica" panose="020B0604020202020204" pitchFamily="34" charset="0"/>
                        </a:rPr>
                        <a:t>162</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3066944"/>
                  </a:ext>
                </a:extLst>
              </a:tr>
            </a:tbl>
          </a:graphicData>
        </a:graphic>
      </p:graphicFrame>
      <p:sp>
        <p:nvSpPr>
          <p:cNvPr id="6" name="Rectangle 12"/>
          <p:cNvSpPr>
            <a:spLocks/>
          </p:cNvSpPr>
          <p:nvPr/>
        </p:nvSpPr>
        <p:spPr bwMode="auto">
          <a:xfrm>
            <a:off x="325836" y="0"/>
            <a:ext cx="11521280" cy="628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rPr>
              <a:t>Top Threads By Mention</a:t>
            </a:r>
          </a:p>
        </p:txBody>
      </p:sp>
      <p:sp>
        <p:nvSpPr>
          <p:cNvPr id="7" name="Line 13"/>
          <p:cNvSpPr>
            <a:spLocks noChangeShapeType="1"/>
          </p:cNvSpPr>
          <p:nvPr/>
        </p:nvSpPr>
        <p:spPr bwMode="auto">
          <a:xfrm>
            <a:off x="1322388" y="628651"/>
            <a:ext cx="9552781" cy="0"/>
          </a:xfrm>
          <a:prstGeom prst="line">
            <a:avLst/>
          </a:prstGeom>
          <a:noFill/>
          <a:ln w="6350" cap="flat">
            <a:solidFill>
              <a:schemeClr val="bg2">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Tree>
    <p:extLst>
      <p:ext uri="{BB962C8B-B14F-4D97-AF65-F5344CB8AC3E}">
        <p14:creationId xmlns:p14="http://schemas.microsoft.com/office/powerpoint/2010/main" val="3283835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7</a:t>
            </a:fld>
            <a:endParaRPr lang="en-US" dirty="0">
              <a:solidFill>
                <a:srgbClr val="051423">
                  <a:alpha val="30000"/>
                </a:srgbClr>
              </a:solidFill>
              <a:sym typeface="Gill Sans"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49932917"/>
              </p:ext>
            </p:extLst>
          </p:nvPr>
        </p:nvGraphicFramePr>
        <p:xfrm>
          <a:off x="444416" y="850342"/>
          <a:ext cx="11303083" cy="5141728"/>
        </p:xfrm>
        <a:graphic>
          <a:graphicData uri="http://schemas.openxmlformats.org/drawingml/2006/table">
            <a:tbl>
              <a:tblPr/>
              <a:tblGrid>
                <a:gridCol w="565154">
                  <a:extLst>
                    <a:ext uri="{9D8B030D-6E8A-4147-A177-3AD203B41FA5}">
                      <a16:colId xmlns:a16="http://schemas.microsoft.com/office/drawing/2014/main" val="1031822683"/>
                    </a:ext>
                  </a:extLst>
                </a:gridCol>
                <a:gridCol w="5916457">
                  <a:extLst>
                    <a:ext uri="{9D8B030D-6E8A-4147-A177-3AD203B41FA5}">
                      <a16:colId xmlns:a16="http://schemas.microsoft.com/office/drawing/2014/main" val="3527153669"/>
                    </a:ext>
                  </a:extLst>
                </a:gridCol>
                <a:gridCol w="1377563">
                  <a:extLst>
                    <a:ext uri="{9D8B030D-6E8A-4147-A177-3AD203B41FA5}">
                      <a16:colId xmlns:a16="http://schemas.microsoft.com/office/drawing/2014/main" val="3442330154"/>
                    </a:ext>
                  </a:extLst>
                </a:gridCol>
                <a:gridCol w="1042403">
                  <a:extLst>
                    <a:ext uri="{9D8B030D-6E8A-4147-A177-3AD203B41FA5}">
                      <a16:colId xmlns:a16="http://schemas.microsoft.com/office/drawing/2014/main" val="908494978"/>
                    </a:ext>
                  </a:extLst>
                </a:gridCol>
                <a:gridCol w="1019560">
                  <a:extLst>
                    <a:ext uri="{9D8B030D-6E8A-4147-A177-3AD203B41FA5}">
                      <a16:colId xmlns:a16="http://schemas.microsoft.com/office/drawing/2014/main" val="3061640226"/>
                    </a:ext>
                  </a:extLst>
                </a:gridCol>
                <a:gridCol w="1381946">
                  <a:extLst>
                    <a:ext uri="{9D8B030D-6E8A-4147-A177-3AD203B41FA5}">
                      <a16:colId xmlns:a16="http://schemas.microsoft.com/office/drawing/2014/main" val="3952079163"/>
                    </a:ext>
                  </a:extLst>
                </a:gridCol>
              </a:tblGrid>
              <a:tr h="334991">
                <a:tc>
                  <a:txBody>
                    <a:bodyPr/>
                    <a:lstStyle/>
                    <a:p>
                      <a:pPr algn="ctr" rtl="0" fontAlgn="b"/>
                      <a:r>
                        <a:rPr lang="en-US" sz="1400" b="1" dirty="0">
                          <a:solidFill>
                            <a:schemeClr val="bg1"/>
                          </a:solidFill>
                          <a:effectLst/>
                          <a:latin typeface="+mj-lt"/>
                          <a:cs typeface="Helvetica" panose="020B0604020202020204" pitchFamily="34" charset="0"/>
                        </a:rPr>
                        <a:t>STT</a:t>
                      </a:r>
                    </a:p>
                  </a:txBody>
                  <a:tcPr marL="19050" marR="1905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C66"/>
                    </a:solidFill>
                  </a:tcPr>
                </a:tc>
                <a:tc>
                  <a:txBody>
                    <a:bodyPr/>
                    <a:lstStyle/>
                    <a:p>
                      <a:pPr marL="0" marR="0" indent="0" algn="ctr" defTabSz="171450" rtl="0" eaLnBrk="1" fontAlgn="b" latinLnBrk="0" hangingPunct="1">
                        <a:lnSpc>
                          <a:spcPct val="100000"/>
                        </a:lnSpc>
                        <a:spcBef>
                          <a:spcPts val="0"/>
                        </a:spcBef>
                        <a:spcAft>
                          <a:spcPts val="0"/>
                        </a:spcAft>
                        <a:buClrTx/>
                        <a:buSzTx/>
                        <a:buFontTx/>
                        <a:buNone/>
                        <a:tabLst/>
                        <a:defRPr/>
                      </a:pPr>
                      <a:r>
                        <a:rPr lang="en-US" sz="1400" b="1" dirty="0">
                          <a:solidFill>
                            <a:schemeClr val="bg1"/>
                          </a:solidFill>
                          <a:effectLst/>
                          <a:latin typeface="+mj-lt"/>
                          <a:cs typeface="Helvetica" panose="020B0604020202020204" pitchFamily="34" charset="0"/>
                        </a:rPr>
                        <a:t>POST</a:t>
                      </a:r>
                    </a:p>
                  </a:txBody>
                  <a:tcPr marL="19050" marR="1905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C66"/>
                    </a:solidFill>
                  </a:tcPr>
                </a:tc>
                <a:tc>
                  <a:txBody>
                    <a:bodyPr/>
                    <a:lstStyle/>
                    <a:p>
                      <a:pPr algn="ctr" rtl="0" fontAlgn="b"/>
                      <a:r>
                        <a:rPr lang="en-US" sz="1400" b="1" dirty="0">
                          <a:solidFill>
                            <a:schemeClr val="bg1"/>
                          </a:solidFill>
                          <a:effectLst/>
                          <a:latin typeface="+mj-lt"/>
                          <a:cs typeface="Helvetica" panose="020B0604020202020204" pitchFamily="34" charset="0"/>
                        </a:rPr>
                        <a:t>SOURCE</a:t>
                      </a:r>
                    </a:p>
                  </a:txBody>
                  <a:tcPr marL="19050" marR="1905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C66"/>
                    </a:solidFill>
                  </a:tcPr>
                </a:tc>
                <a:tc>
                  <a:txBody>
                    <a:bodyPr/>
                    <a:lstStyle/>
                    <a:p>
                      <a:pPr algn="ctr" rtl="0" fontAlgn="b"/>
                      <a:r>
                        <a:rPr lang="en-US" sz="1400" b="1" dirty="0">
                          <a:solidFill>
                            <a:schemeClr val="bg1"/>
                          </a:solidFill>
                          <a:effectLst/>
                          <a:latin typeface="+mj-lt"/>
                          <a:cs typeface="Helvetica" panose="020B0604020202020204" pitchFamily="34" charset="0"/>
                        </a:rPr>
                        <a:t>LIKE</a:t>
                      </a:r>
                    </a:p>
                  </a:txBody>
                  <a:tcPr marL="19050" marR="1905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C66"/>
                    </a:solidFill>
                  </a:tcPr>
                </a:tc>
                <a:tc>
                  <a:txBody>
                    <a:bodyPr/>
                    <a:lstStyle/>
                    <a:p>
                      <a:pPr algn="ctr" rtl="0" fontAlgn="b"/>
                      <a:r>
                        <a:rPr lang="en-US" sz="1400" b="1" dirty="0">
                          <a:solidFill>
                            <a:schemeClr val="bg1"/>
                          </a:solidFill>
                          <a:effectLst/>
                          <a:latin typeface="+mj-lt"/>
                          <a:cs typeface="Helvetica" panose="020B0604020202020204" pitchFamily="34" charset="0"/>
                        </a:rPr>
                        <a:t>SHARE</a:t>
                      </a:r>
                    </a:p>
                  </a:txBody>
                  <a:tcPr marL="19050" marR="1905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C66"/>
                    </a:solidFill>
                  </a:tcPr>
                </a:tc>
                <a:tc>
                  <a:txBody>
                    <a:bodyPr/>
                    <a:lstStyle/>
                    <a:p>
                      <a:pPr algn="ctr" rtl="0" fontAlgn="b"/>
                      <a:r>
                        <a:rPr lang="en-US" sz="1400" b="1" dirty="0">
                          <a:solidFill>
                            <a:schemeClr val="bg1"/>
                          </a:solidFill>
                          <a:effectLst/>
                          <a:latin typeface="+mj-lt"/>
                          <a:cs typeface="Helvetica" panose="020B0604020202020204" pitchFamily="34" charset="0"/>
                        </a:rPr>
                        <a:t>COMMENT</a:t>
                      </a:r>
                    </a:p>
                  </a:txBody>
                  <a:tcPr marL="19050" marR="1905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C66"/>
                    </a:solidFill>
                  </a:tcPr>
                </a:tc>
                <a:extLst>
                  <a:ext uri="{0D108BD9-81ED-4DB2-BD59-A6C34878D82A}">
                    <a16:rowId xmlns:a16="http://schemas.microsoft.com/office/drawing/2014/main" val="1218977105"/>
                  </a:ext>
                </a:extLst>
              </a:tr>
              <a:tr h="622621">
                <a:tc>
                  <a:txBody>
                    <a:bodyPr/>
                    <a:lstStyle/>
                    <a:p>
                      <a:pPr lvl="1" algn="ctr" rtl="0" fontAlgn="b"/>
                      <a:r>
                        <a:rPr lang="en-US" sz="1200" b="0" dirty="0">
                          <a:solidFill>
                            <a:srgbClr val="000000"/>
                          </a:solidFill>
                          <a:effectLst/>
                          <a:latin typeface="+mn-lt"/>
                          <a:cs typeface="Helvetica" panose="020B0604020202020204" pitchFamily="34" charset="0"/>
                        </a:rPr>
                        <a:t>1</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rtl="0" fontAlgn="b"/>
                      <a:r>
                        <a:rPr lang="en-US" sz="1200" b="0" u="sng" dirty="0">
                          <a:solidFill>
                            <a:srgbClr val="0227FF"/>
                          </a:solidFill>
                          <a:effectLst/>
                          <a:latin typeface="+mn-lt"/>
                          <a:cs typeface="Helvetica" panose="020B0604020202020204" pitchFamily="34" charset="0"/>
                          <a:hlinkClick r:id="rId3"/>
                        </a:rPr>
                        <a:t>🍼</a:t>
                      </a:r>
                      <a:r>
                        <a:rPr lang="vi-VN" sz="1200" b="0" u="sng" dirty="0">
                          <a:solidFill>
                            <a:srgbClr val="0227FF"/>
                          </a:solidFill>
                          <a:effectLst/>
                          <a:latin typeface="+mn-lt"/>
                          <a:cs typeface="Helvetica" panose="020B0604020202020204" pitchFamily="34" charset="0"/>
                          <a:hlinkClick r:id="rId3"/>
                        </a:rPr>
                        <a:t>MẸ NGHĨ GÌ TRONG 8 GIỜ ĐẦU XA CON?</a:t>
                      </a:r>
                      <a:r>
                        <a:rPr lang="en-US" sz="1200" b="0" u="sng" dirty="0">
                          <a:solidFill>
                            <a:srgbClr val="0227FF"/>
                          </a:solidFill>
                          <a:effectLst/>
                          <a:latin typeface="+mn-lt"/>
                          <a:cs typeface="Helvetica" panose="020B0604020202020204" pitchFamily="34" charset="0"/>
                          <a:hlinkClick r:id="rId3"/>
                        </a:rPr>
                        <a:t>🍼</a:t>
                      </a:r>
                      <a:br>
                        <a:rPr lang="en-US" sz="1200" b="0" u="sng" dirty="0">
                          <a:solidFill>
                            <a:srgbClr val="0227FF"/>
                          </a:solidFill>
                          <a:effectLst/>
                          <a:latin typeface="+mn-lt"/>
                          <a:cs typeface="Helvetica" panose="020B0604020202020204" pitchFamily="34" charset="0"/>
                          <a:hlinkClick r:id="rId3"/>
                        </a:rPr>
                      </a:br>
                      <a:r>
                        <a:rPr lang="en-US" sz="1200" b="0" u="sng" dirty="0">
                          <a:solidFill>
                            <a:srgbClr val="0227FF"/>
                          </a:solidFill>
                          <a:effectLst/>
                          <a:latin typeface="+mn-lt"/>
                          <a:cs typeface="Helvetica" panose="020B0604020202020204" pitchFamily="34" charset="0"/>
                          <a:hlinkClick r:id="rId3"/>
                        </a:rPr>
                        <a:t>🍼</a:t>
                      </a:r>
                      <a:r>
                        <a:rPr lang="vi-VN" sz="1200" b="0" u="sng" dirty="0">
                          <a:solidFill>
                            <a:srgbClr val="0227FF"/>
                          </a:solidFill>
                          <a:effectLst/>
                          <a:latin typeface="+mn-lt"/>
                          <a:cs typeface="Helvetica" panose="020B0604020202020204" pitchFamily="34" charset="0"/>
                          <a:hlinkClick r:id="rId3"/>
                        </a:rPr>
                        <a:t>Làm Mẹ là một hành trình tuyệt vời nhưng không hề dễ ...</a:t>
                      </a:r>
                      <a:endParaRPr lang="vi-VN" sz="1200" b="0" u="sng" dirty="0">
                        <a:solidFill>
                          <a:srgbClr val="0227FF"/>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rtl="0" fontAlgn="b"/>
                      <a:r>
                        <a:rPr lang="en-US" sz="1200" b="0" u="sng">
                          <a:solidFill>
                            <a:srgbClr val="0227FF"/>
                          </a:solidFill>
                          <a:effectLst/>
                          <a:latin typeface="+mn-lt"/>
                          <a:cs typeface="Helvetica" panose="020B0604020202020204" pitchFamily="34" charset="0"/>
                          <a:hlinkClick r:id="rId4"/>
                        </a:rPr>
                        <a:t>Pigeon Vietnam</a:t>
                      </a:r>
                      <a:endParaRPr lang="en-US" sz="1200" b="0" u="sng">
                        <a:solidFill>
                          <a:srgbClr val="0227FF"/>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lvl="1" algn="ctr" rtl="0" fontAlgn="b"/>
                      <a:r>
                        <a:rPr lang="en-US" sz="1200" b="0" dirty="0">
                          <a:solidFill>
                            <a:srgbClr val="000000"/>
                          </a:solidFill>
                          <a:effectLst/>
                          <a:latin typeface="+mn-lt"/>
                          <a:cs typeface="Helvetica" panose="020B0604020202020204" pitchFamily="34" charset="0"/>
                        </a:rPr>
                        <a:t>2,010</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lvl="1" algn="ctr" rtl="0" fontAlgn="b"/>
                      <a:r>
                        <a:rPr lang="en-US" sz="1200" b="0">
                          <a:solidFill>
                            <a:srgbClr val="000000"/>
                          </a:solidFill>
                          <a:effectLst/>
                          <a:latin typeface="+mn-lt"/>
                          <a:cs typeface="Helvetica" panose="020B0604020202020204" pitchFamily="34" charset="0"/>
                        </a:rPr>
                        <a:t>334</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ctr" rtl="0" fontAlgn="b"/>
                      <a:r>
                        <a:rPr lang="en-US" sz="1200" b="0">
                          <a:solidFill>
                            <a:srgbClr val="000000"/>
                          </a:solidFill>
                          <a:effectLst/>
                          <a:latin typeface="+mn-lt"/>
                          <a:cs typeface="Helvetica" panose="020B0604020202020204" pitchFamily="34" charset="0"/>
                        </a:rPr>
                        <a:t>77</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07655294"/>
                  </a:ext>
                </a:extLst>
              </a:tr>
              <a:tr h="585807">
                <a:tc>
                  <a:txBody>
                    <a:bodyPr/>
                    <a:lstStyle/>
                    <a:p>
                      <a:pPr lvl="1" algn="ctr" rtl="0" fontAlgn="b"/>
                      <a:r>
                        <a:rPr lang="en-US" sz="1200" b="0">
                          <a:solidFill>
                            <a:srgbClr val="000000"/>
                          </a:solidFill>
                          <a:effectLst/>
                          <a:latin typeface="+mn-lt"/>
                          <a:cs typeface="Helvetica" panose="020B0604020202020204" pitchFamily="34" charset="0"/>
                        </a:rPr>
                        <a:t>2</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rtl="0" fontAlgn="b"/>
                      <a:r>
                        <a:rPr lang="vi-VN" sz="1200" b="0" u="sng" dirty="0">
                          <a:solidFill>
                            <a:srgbClr val="0227FF"/>
                          </a:solidFill>
                          <a:effectLst/>
                          <a:latin typeface="+mn-lt"/>
                          <a:cs typeface="Helvetica" panose="020B0604020202020204" pitchFamily="34" charset="0"/>
                          <a:hlinkClick r:id="rId5"/>
                        </a:rPr>
                        <a:t>Nếu ai theo dõi FB của mẹ Chibi sẽ thấy mẹ Chibi chuộng hàng Nhật như thế nào. Chất lượng đỉnh, ...</a:t>
                      </a:r>
                      <a:endParaRPr lang="vi-VN" sz="1200" b="0" u="sng" dirty="0">
                        <a:solidFill>
                          <a:srgbClr val="0227FF"/>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rtl="0" fontAlgn="b"/>
                      <a:r>
                        <a:rPr lang="vi-VN" sz="1200" b="0" u="sng">
                          <a:solidFill>
                            <a:srgbClr val="0227FF"/>
                          </a:solidFill>
                          <a:effectLst/>
                          <a:latin typeface="+mn-lt"/>
                          <a:cs typeface="Helvetica" panose="020B0604020202020204" pitchFamily="34" charset="0"/>
                          <a:hlinkClick r:id="rId6"/>
                        </a:rPr>
                        <a:t>Sonoko Trương</a:t>
                      </a:r>
                      <a:endParaRPr lang="vi-VN" sz="1200" b="0" u="sng">
                        <a:solidFill>
                          <a:srgbClr val="0227FF"/>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lvl="1" algn="ctr" rtl="0" fontAlgn="b"/>
                      <a:r>
                        <a:rPr lang="en-US" sz="1200" b="0" dirty="0">
                          <a:solidFill>
                            <a:srgbClr val="000000"/>
                          </a:solidFill>
                          <a:effectLst/>
                          <a:latin typeface="+mn-lt"/>
                          <a:cs typeface="Helvetica" panose="020B0604020202020204" pitchFamily="34" charset="0"/>
                        </a:rPr>
                        <a:t>1,217</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lvl="1" algn="ctr" rtl="0" fontAlgn="b"/>
                      <a:r>
                        <a:rPr lang="en-US" sz="1200" b="0">
                          <a:solidFill>
                            <a:srgbClr val="000000"/>
                          </a:solidFill>
                          <a:effectLst/>
                          <a:latin typeface="+mn-lt"/>
                          <a:cs typeface="Helvetica" panose="020B0604020202020204" pitchFamily="34" charset="0"/>
                        </a:rPr>
                        <a:t>10</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ctr" rtl="0" fontAlgn="b"/>
                      <a:r>
                        <a:rPr lang="en-US" sz="1200" b="0">
                          <a:solidFill>
                            <a:srgbClr val="000000"/>
                          </a:solidFill>
                          <a:effectLst/>
                          <a:latin typeface="+mn-lt"/>
                          <a:cs typeface="Helvetica" panose="020B0604020202020204" pitchFamily="34" charset="0"/>
                        </a:rPr>
                        <a:t>68</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5396356"/>
                  </a:ext>
                </a:extLst>
              </a:tr>
              <a:tr h="484118">
                <a:tc>
                  <a:txBody>
                    <a:bodyPr/>
                    <a:lstStyle/>
                    <a:p>
                      <a:pPr lvl="1" algn="ctr" rtl="0" fontAlgn="b"/>
                      <a:r>
                        <a:rPr lang="en-US" sz="1200" b="0">
                          <a:solidFill>
                            <a:srgbClr val="000000"/>
                          </a:solidFill>
                          <a:effectLst/>
                          <a:latin typeface="+mn-lt"/>
                          <a:cs typeface="Helvetica" panose="020B0604020202020204" pitchFamily="34" charset="0"/>
                        </a:rPr>
                        <a:t>3</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rtl="0" fontAlgn="b"/>
                      <a:r>
                        <a:rPr lang="vi-VN" sz="1200" b="0" u="sng" dirty="0">
                          <a:solidFill>
                            <a:srgbClr val="0227FF"/>
                          </a:solidFill>
                          <a:effectLst/>
                          <a:latin typeface="+mn-lt"/>
                          <a:cs typeface="Helvetica" panose="020B0604020202020204" pitchFamily="34" charset="0"/>
                          <a:hlinkClick r:id="rId7"/>
                        </a:rPr>
                        <a:t>Vừa coi xong clip này, miệng thì cười, mà mắt thì ướt. Xúc động như thấy chính mình trong câu ...</a:t>
                      </a:r>
                      <a:endParaRPr lang="vi-VN" sz="1200" b="0" u="sng" dirty="0">
                        <a:solidFill>
                          <a:srgbClr val="0227FF"/>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rtl="0" fontAlgn="b"/>
                      <a:r>
                        <a:rPr lang="vi-VN" sz="1200" b="0" u="sng" dirty="0">
                          <a:solidFill>
                            <a:srgbClr val="0227FF"/>
                          </a:solidFill>
                          <a:effectLst/>
                          <a:latin typeface="+mn-lt"/>
                          <a:cs typeface="Helvetica" panose="020B0604020202020204" pitchFamily="34" charset="0"/>
                          <a:hlinkClick r:id="rId8"/>
                        </a:rPr>
                        <a:t>Ngô Như Quỳnh</a:t>
                      </a:r>
                      <a:endParaRPr lang="vi-VN" sz="1200" b="0" u="sng" dirty="0">
                        <a:solidFill>
                          <a:srgbClr val="0227FF"/>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lvl="1" algn="ctr" rtl="0" fontAlgn="b"/>
                      <a:r>
                        <a:rPr lang="en-US" sz="1200" b="0" dirty="0">
                          <a:solidFill>
                            <a:srgbClr val="000000"/>
                          </a:solidFill>
                          <a:effectLst/>
                          <a:latin typeface="+mn-lt"/>
                          <a:cs typeface="Helvetica" panose="020B0604020202020204" pitchFamily="34" charset="0"/>
                        </a:rPr>
                        <a:t>2,060</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lvl="1" algn="ctr" rtl="0" fontAlgn="b"/>
                      <a:r>
                        <a:rPr lang="en-US" sz="1200" b="0" dirty="0">
                          <a:solidFill>
                            <a:srgbClr val="000000"/>
                          </a:solidFill>
                          <a:effectLst/>
                          <a:latin typeface="+mn-lt"/>
                          <a:cs typeface="Helvetica" panose="020B0604020202020204" pitchFamily="34" charset="0"/>
                        </a:rPr>
                        <a:t>19</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ctr" rtl="0" fontAlgn="b"/>
                      <a:r>
                        <a:rPr lang="en-US" sz="1200" b="0">
                          <a:solidFill>
                            <a:srgbClr val="000000"/>
                          </a:solidFill>
                          <a:effectLst/>
                          <a:latin typeface="+mn-lt"/>
                          <a:cs typeface="Helvetica" panose="020B0604020202020204" pitchFamily="34" charset="0"/>
                        </a:rPr>
                        <a:t>55</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48399122"/>
                  </a:ext>
                </a:extLst>
              </a:tr>
              <a:tr h="537909">
                <a:tc>
                  <a:txBody>
                    <a:bodyPr/>
                    <a:lstStyle/>
                    <a:p>
                      <a:pPr lvl="1" algn="ctr" rtl="0" fontAlgn="b"/>
                      <a:r>
                        <a:rPr lang="en-US" sz="1200" b="0">
                          <a:solidFill>
                            <a:srgbClr val="000000"/>
                          </a:solidFill>
                          <a:effectLst/>
                          <a:latin typeface="+mn-lt"/>
                          <a:cs typeface="Helvetica" panose="020B0604020202020204" pitchFamily="34" charset="0"/>
                        </a:rPr>
                        <a:t>4</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rtl="0" fontAlgn="b"/>
                      <a:r>
                        <a:rPr lang="vi-VN" sz="1200" b="0" u="sng" dirty="0">
                          <a:solidFill>
                            <a:srgbClr val="0227FF"/>
                          </a:solidFill>
                          <a:effectLst/>
                          <a:latin typeface="+mn-lt"/>
                          <a:cs typeface="Helvetica" panose="020B0604020202020204" pitchFamily="34" charset="0"/>
                          <a:hlinkClick r:id="rId9"/>
                        </a:rPr>
                        <a:t>❤ 8 giờ đầu tiên của mẹ ❤</a:t>
                      </a:r>
                      <a:br>
                        <a:rPr lang="vi-VN" sz="1200" b="0" u="sng" dirty="0">
                          <a:solidFill>
                            <a:srgbClr val="0227FF"/>
                          </a:solidFill>
                          <a:effectLst/>
                          <a:latin typeface="+mn-lt"/>
                          <a:cs typeface="Helvetica" panose="020B0604020202020204" pitchFamily="34" charset="0"/>
                          <a:hlinkClick r:id="rId9"/>
                        </a:rPr>
                      </a:br>
                      <a:r>
                        <a:rPr lang="en-US" sz="1200" b="0" u="sng" dirty="0">
                          <a:solidFill>
                            <a:srgbClr val="0227FF"/>
                          </a:solidFill>
                          <a:effectLst/>
                          <a:latin typeface="+mn-lt"/>
                          <a:cs typeface="Helvetica" panose="020B0604020202020204" pitchFamily="34" charset="0"/>
                          <a:hlinkClick r:id="rId9"/>
                        </a:rPr>
                        <a:t>🤔</a:t>
                      </a:r>
                      <a:r>
                        <a:rPr lang="vi-VN" sz="1200" b="0" u="sng" dirty="0">
                          <a:solidFill>
                            <a:srgbClr val="0227FF"/>
                          </a:solidFill>
                          <a:effectLst/>
                          <a:latin typeface="+mn-lt"/>
                          <a:cs typeface="Helvetica" panose="020B0604020202020204" pitchFamily="34" charset="0"/>
                          <a:hlinkClick r:id="rId9"/>
                        </a:rPr>
                        <a:t>Các mẹ đã xem clip này chưa? Mình thì xem chắc cũng hơn 10 lần rồi ...</a:t>
                      </a:r>
                      <a:endParaRPr lang="vi-VN" sz="1200" b="0" u="sng" dirty="0">
                        <a:solidFill>
                          <a:srgbClr val="0227FF"/>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rtl="0" fontAlgn="b"/>
                      <a:r>
                        <a:rPr lang="en-US" sz="1200" b="0" u="sng">
                          <a:solidFill>
                            <a:srgbClr val="0227FF"/>
                          </a:solidFill>
                          <a:effectLst/>
                          <a:latin typeface="+mn-lt"/>
                          <a:cs typeface="Helvetica" panose="020B0604020202020204" pitchFamily="34" charset="0"/>
                          <a:hlinkClick r:id="rId10"/>
                        </a:rPr>
                        <a:t>Nguyen Thuy Bac</a:t>
                      </a:r>
                      <a:endParaRPr lang="en-US" sz="1200" b="0" u="sng">
                        <a:solidFill>
                          <a:srgbClr val="0227FF"/>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lvl="1" algn="ctr" rtl="0" fontAlgn="b"/>
                      <a:r>
                        <a:rPr lang="en-US" sz="1200" b="0" dirty="0">
                          <a:solidFill>
                            <a:srgbClr val="000000"/>
                          </a:solidFill>
                          <a:effectLst/>
                          <a:latin typeface="+mn-lt"/>
                          <a:cs typeface="Helvetica" panose="020B0604020202020204" pitchFamily="34" charset="0"/>
                        </a:rPr>
                        <a:t>1,416</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lvl="1" algn="ctr" rtl="0" fontAlgn="b"/>
                      <a:r>
                        <a:rPr lang="en-US" sz="1200" b="0" dirty="0">
                          <a:solidFill>
                            <a:srgbClr val="000000"/>
                          </a:solidFill>
                          <a:effectLst/>
                          <a:latin typeface="+mn-lt"/>
                          <a:cs typeface="Helvetica" panose="020B0604020202020204" pitchFamily="34" charset="0"/>
                        </a:rPr>
                        <a:t>1</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ctr" rtl="0" fontAlgn="b"/>
                      <a:r>
                        <a:rPr lang="en-US" sz="1200" b="0" dirty="0">
                          <a:solidFill>
                            <a:srgbClr val="000000"/>
                          </a:solidFill>
                          <a:effectLst/>
                          <a:latin typeface="+mn-lt"/>
                          <a:cs typeface="Helvetica" panose="020B0604020202020204" pitchFamily="34" charset="0"/>
                        </a:rPr>
                        <a:t>50</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18403808"/>
                  </a:ext>
                </a:extLst>
              </a:tr>
              <a:tr h="519979">
                <a:tc>
                  <a:txBody>
                    <a:bodyPr/>
                    <a:lstStyle/>
                    <a:p>
                      <a:pPr lvl="1" algn="ctr" rtl="0" fontAlgn="b"/>
                      <a:r>
                        <a:rPr lang="en-US" sz="1200" b="0">
                          <a:solidFill>
                            <a:srgbClr val="000000"/>
                          </a:solidFill>
                          <a:effectLst/>
                          <a:latin typeface="+mn-lt"/>
                          <a:cs typeface="Helvetica" panose="020B0604020202020204" pitchFamily="34" charset="0"/>
                        </a:rPr>
                        <a:t>5</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rtl="0" fontAlgn="b"/>
                      <a:r>
                        <a:rPr lang="vi-VN" sz="1200" b="0" u="sng" dirty="0">
                          <a:solidFill>
                            <a:srgbClr val="0227FF"/>
                          </a:solidFill>
                          <a:effectLst/>
                          <a:latin typeface="+mn-lt"/>
                          <a:cs typeface="Helvetica" panose="020B0604020202020204" pitchFamily="34" charset="0"/>
                          <a:hlinkClick r:id="rId11"/>
                        </a:rPr>
                        <a:t>Video kể đúng nỗi lòng những bà mẹ sau sinh luôn, biết chăm sóc con là mệt nhọc đấy nhưng rời ...</a:t>
                      </a:r>
                      <a:endParaRPr lang="vi-VN" sz="1200" b="0" u="sng" dirty="0">
                        <a:solidFill>
                          <a:srgbClr val="0227FF"/>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rtl="0" fontAlgn="b"/>
                      <a:r>
                        <a:rPr lang="en-US" sz="1200" b="0" u="sng" dirty="0" err="1">
                          <a:solidFill>
                            <a:srgbClr val="0227FF"/>
                          </a:solidFill>
                          <a:effectLst/>
                          <a:latin typeface="+mn-lt"/>
                          <a:cs typeface="Helvetica" panose="020B0604020202020204" pitchFamily="34" charset="0"/>
                          <a:hlinkClick r:id="rId12"/>
                        </a:rPr>
                        <a:t>Cuộc</a:t>
                      </a:r>
                      <a:r>
                        <a:rPr lang="en-US" sz="1200" b="0" u="sng" dirty="0">
                          <a:solidFill>
                            <a:srgbClr val="0227FF"/>
                          </a:solidFill>
                          <a:effectLst/>
                          <a:latin typeface="+mn-lt"/>
                          <a:cs typeface="Helvetica" panose="020B0604020202020204" pitchFamily="34" charset="0"/>
                          <a:hlinkClick r:id="rId12"/>
                        </a:rPr>
                        <a:t> </a:t>
                      </a:r>
                      <a:r>
                        <a:rPr lang="en-US" sz="1200" b="0" u="sng" dirty="0" err="1">
                          <a:solidFill>
                            <a:srgbClr val="0227FF"/>
                          </a:solidFill>
                          <a:effectLst/>
                          <a:latin typeface="+mn-lt"/>
                          <a:cs typeface="Helvetica" panose="020B0604020202020204" pitchFamily="34" charset="0"/>
                          <a:hlinkClick r:id="rId12"/>
                        </a:rPr>
                        <a:t>Sống</a:t>
                      </a:r>
                      <a:r>
                        <a:rPr lang="en-US" sz="1200" b="0" u="sng" dirty="0">
                          <a:solidFill>
                            <a:srgbClr val="0227FF"/>
                          </a:solidFill>
                          <a:effectLst/>
                          <a:latin typeface="+mn-lt"/>
                          <a:cs typeface="Helvetica" panose="020B0604020202020204" pitchFamily="34" charset="0"/>
                          <a:hlinkClick r:id="rId12"/>
                        </a:rPr>
                        <a:t> Agency</a:t>
                      </a:r>
                      <a:endParaRPr lang="en-US" sz="1200" b="0" u="sng" dirty="0">
                        <a:solidFill>
                          <a:srgbClr val="0227FF"/>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lvl="1" algn="ctr" rtl="0" fontAlgn="b"/>
                      <a:r>
                        <a:rPr lang="en-US" sz="1200" b="0">
                          <a:solidFill>
                            <a:srgbClr val="000000"/>
                          </a:solidFill>
                          <a:effectLst/>
                          <a:latin typeface="+mn-lt"/>
                          <a:cs typeface="Helvetica" panose="020B0604020202020204" pitchFamily="34" charset="0"/>
                        </a:rPr>
                        <a:t>527</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lvl="1" algn="ctr" rtl="0" fontAlgn="b"/>
                      <a:r>
                        <a:rPr lang="en-US" sz="1200" b="0">
                          <a:solidFill>
                            <a:srgbClr val="000000"/>
                          </a:solidFill>
                          <a:effectLst/>
                          <a:latin typeface="+mn-lt"/>
                          <a:cs typeface="Helvetica" panose="020B0604020202020204" pitchFamily="34" charset="0"/>
                        </a:rPr>
                        <a:t>82</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ctr" rtl="0" fontAlgn="b"/>
                      <a:r>
                        <a:rPr lang="en-US" sz="1200" b="0" dirty="0">
                          <a:solidFill>
                            <a:srgbClr val="000000"/>
                          </a:solidFill>
                          <a:effectLst/>
                          <a:latin typeface="+mn-lt"/>
                          <a:cs typeface="Helvetica" panose="020B0604020202020204" pitchFamily="34" charset="0"/>
                        </a:rPr>
                        <a:t>50</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7989121"/>
                  </a:ext>
                </a:extLst>
              </a:tr>
              <a:tr h="537908">
                <a:tc>
                  <a:txBody>
                    <a:bodyPr/>
                    <a:lstStyle/>
                    <a:p>
                      <a:pPr lvl="1" algn="ctr" rtl="0" fontAlgn="b"/>
                      <a:r>
                        <a:rPr lang="en-US" sz="1200" b="0">
                          <a:solidFill>
                            <a:srgbClr val="000000"/>
                          </a:solidFill>
                          <a:effectLst/>
                          <a:latin typeface="+mn-lt"/>
                          <a:cs typeface="Helvetica" panose="020B0604020202020204" pitchFamily="34" charset="0"/>
                        </a:rPr>
                        <a:t>6</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rtl="0" fontAlgn="b"/>
                      <a:r>
                        <a:rPr lang="en-US" sz="1200" b="0" u="sng" dirty="0">
                          <a:solidFill>
                            <a:srgbClr val="0227FF"/>
                          </a:solidFill>
                          <a:effectLst/>
                          <a:latin typeface="+mn-lt"/>
                          <a:cs typeface="Helvetica" panose="020B0604020202020204" pitchFamily="34" charset="0"/>
                          <a:hlinkClick r:id="rId13"/>
                        </a:rPr>
                        <a:t>🌸 </a:t>
                      </a:r>
                      <a:r>
                        <a:rPr lang="vi-VN" sz="1200" b="0" u="sng" dirty="0">
                          <a:solidFill>
                            <a:srgbClr val="0227FF"/>
                          </a:solidFill>
                          <a:effectLst/>
                          <a:latin typeface="+mn-lt"/>
                          <a:cs typeface="Helvetica" panose="020B0604020202020204" pitchFamily="34" charset="0"/>
                          <a:hlinkClick r:id="rId13"/>
                        </a:rPr>
                        <a:t>Còn chưa đầy một tuần nữa là hết thời gian nghỉ thai sản, mẹ sắp phải đối diện với cơn ác ...</a:t>
                      </a:r>
                      <a:endParaRPr lang="vi-VN" sz="1200" b="0" u="sng" dirty="0">
                        <a:solidFill>
                          <a:srgbClr val="0227FF"/>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rtl="0" fontAlgn="b"/>
                      <a:r>
                        <a:rPr lang="en-US" sz="1200" b="0" u="sng" dirty="0" err="1">
                          <a:solidFill>
                            <a:srgbClr val="0227FF"/>
                          </a:solidFill>
                          <a:effectLst/>
                          <a:latin typeface="+mn-lt"/>
                          <a:cs typeface="Helvetica" panose="020B0604020202020204" pitchFamily="34" charset="0"/>
                          <a:hlinkClick r:id="rId14"/>
                        </a:rPr>
                        <a:t>Nguyễn</a:t>
                      </a:r>
                      <a:r>
                        <a:rPr lang="en-US" sz="1200" b="0" u="sng" dirty="0">
                          <a:solidFill>
                            <a:srgbClr val="0227FF"/>
                          </a:solidFill>
                          <a:effectLst/>
                          <a:latin typeface="+mn-lt"/>
                          <a:cs typeface="Helvetica" panose="020B0604020202020204" pitchFamily="34" charset="0"/>
                          <a:hlinkClick r:id="rId14"/>
                        </a:rPr>
                        <a:t> </a:t>
                      </a:r>
                      <a:r>
                        <a:rPr lang="en-US" sz="1200" b="0" u="sng" dirty="0" err="1">
                          <a:solidFill>
                            <a:srgbClr val="0227FF"/>
                          </a:solidFill>
                          <a:effectLst/>
                          <a:latin typeface="+mn-lt"/>
                          <a:cs typeface="Helvetica" panose="020B0604020202020204" pitchFamily="34" charset="0"/>
                          <a:hlinkClick r:id="rId14"/>
                        </a:rPr>
                        <a:t>Ngọc</a:t>
                      </a:r>
                      <a:r>
                        <a:rPr lang="en-US" sz="1200" b="0" u="sng" dirty="0">
                          <a:solidFill>
                            <a:srgbClr val="0227FF"/>
                          </a:solidFill>
                          <a:effectLst/>
                          <a:latin typeface="+mn-lt"/>
                          <a:cs typeface="Helvetica" panose="020B0604020202020204" pitchFamily="34" charset="0"/>
                          <a:hlinkClick r:id="rId14"/>
                        </a:rPr>
                        <a:t> </a:t>
                      </a:r>
                      <a:r>
                        <a:rPr lang="en-US" sz="1200" b="0" u="sng" dirty="0" err="1">
                          <a:solidFill>
                            <a:srgbClr val="0227FF"/>
                          </a:solidFill>
                          <a:effectLst/>
                          <a:latin typeface="+mn-lt"/>
                          <a:cs typeface="Helvetica" panose="020B0604020202020204" pitchFamily="34" charset="0"/>
                          <a:hlinkClick r:id="rId14"/>
                        </a:rPr>
                        <a:t>Hiền</a:t>
                      </a:r>
                      <a:endParaRPr lang="en-US" sz="1200" b="0" u="sng" dirty="0">
                        <a:solidFill>
                          <a:srgbClr val="0227FF"/>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lvl="1" algn="ctr" rtl="0" fontAlgn="b"/>
                      <a:r>
                        <a:rPr lang="en-US" sz="1200" b="0" dirty="0">
                          <a:solidFill>
                            <a:srgbClr val="000000"/>
                          </a:solidFill>
                          <a:effectLst/>
                          <a:latin typeface="+mn-lt"/>
                          <a:cs typeface="Helvetica" panose="020B0604020202020204" pitchFamily="34" charset="0"/>
                        </a:rPr>
                        <a:t>1,662</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lvl="1" algn="ctr" rtl="0" fontAlgn="b"/>
                      <a:r>
                        <a:rPr lang="en-US" sz="1200" b="0">
                          <a:solidFill>
                            <a:srgbClr val="000000"/>
                          </a:solidFill>
                          <a:effectLst/>
                          <a:latin typeface="+mn-lt"/>
                          <a:cs typeface="Helvetica" panose="020B0604020202020204" pitchFamily="34" charset="0"/>
                        </a:rPr>
                        <a:t>0</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ctr" rtl="0" fontAlgn="b"/>
                      <a:r>
                        <a:rPr lang="en-US" sz="1200" b="0" dirty="0">
                          <a:solidFill>
                            <a:srgbClr val="000000"/>
                          </a:solidFill>
                          <a:effectLst/>
                          <a:latin typeface="+mn-lt"/>
                          <a:cs typeface="Helvetica" panose="020B0604020202020204" pitchFamily="34" charset="0"/>
                        </a:rPr>
                        <a:t>47</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28299301"/>
                  </a:ext>
                </a:extLst>
              </a:tr>
              <a:tr h="502049">
                <a:tc>
                  <a:txBody>
                    <a:bodyPr/>
                    <a:lstStyle/>
                    <a:p>
                      <a:pPr lvl="1" algn="ctr" rtl="0" fontAlgn="b"/>
                      <a:r>
                        <a:rPr lang="en-US" sz="1200" b="0">
                          <a:solidFill>
                            <a:srgbClr val="000000"/>
                          </a:solidFill>
                          <a:effectLst/>
                          <a:latin typeface="+mn-lt"/>
                          <a:cs typeface="Helvetica" panose="020B0604020202020204" pitchFamily="34" charset="0"/>
                        </a:rPr>
                        <a:t>7</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rtl="0" fontAlgn="b"/>
                      <a:r>
                        <a:rPr lang="en-US" sz="1200" b="0" u="sng" dirty="0">
                          <a:solidFill>
                            <a:srgbClr val="0227FF"/>
                          </a:solidFill>
                          <a:effectLst/>
                          <a:latin typeface="+mn-lt"/>
                          <a:cs typeface="Helvetica" panose="020B0604020202020204" pitchFamily="34" charset="0"/>
                          <a:hlinkClick r:id="rId15"/>
                        </a:rPr>
                        <a:t>🧸🦢🐧 </a:t>
                      </a:r>
                      <a:r>
                        <a:rPr lang="vi-VN" sz="1200" b="0" u="sng" dirty="0">
                          <a:solidFill>
                            <a:srgbClr val="0227FF"/>
                          </a:solidFill>
                          <a:effectLst/>
                          <a:latin typeface="+mn-lt"/>
                          <a:cs typeface="Helvetica" panose="020B0604020202020204" pitchFamily="34" charset="0"/>
                          <a:hlinkClick r:id="rId15"/>
                        </a:rPr>
                        <a:t>Sau khi xem clip "8 giờ đầu tiên của mẹ" Ngọc thực sự đồng cảm và như thấy chính mình ở ...</a:t>
                      </a:r>
                      <a:endParaRPr lang="vi-VN" sz="1200" b="0" u="sng" dirty="0">
                        <a:solidFill>
                          <a:srgbClr val="0227FF"/>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rtl="0" fontAlgn="b"/>
                      <a:r>
                        <a:rPr lang="vi-VN" sz="1200" b="0" u="sng" dirty="0">
                          <a:solidFill>
                            <a:srgbClr val="0227FF"/>
                          </a:solidFill>
                          <a:effectLst/>
                          <a:latin typeface="+mn-lt"/>
                          <a:cs typeface="Helvetica" panose="020B0604020202020204" pitchFamily="34" charset="0"/>
                          <a:hlinkClick r:id="rId16"/>
                        </a:rPr>
                        <a:t>Mai Phượng</a:t>
                      </a:r>
                      <a:endParaRPr lang="vi-VN" sz="1200" b="0" u="sng" dirty="0">
                        <a:solidFill>
                          <a:srgbClr val="0227FF"/>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lvl="1" algn="ctr" rtl="0" fontAlgn="b"/>
                      <a:r>
                        <a:rPr lang="en-US" sz="1200" b="0" dirty="0">
                          <a:solidFill>
                            <a:srgbClr val="000000"/>
                          </a:solidFill>
                          <a:effectLst/>
                          <a:latin typeface="+mn-lt"/>
                          <a:cs typeface="Helvetica" panose="020B0604020202020204" pitchFamily="34" charset="0"/>
                        </a:rPr>
                        <a:t>994</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lvl="1" algn="ctr" rtl="0" fontAlgn="b"/>
                      <a:r>
                        <a:rPr lang="en-US" sz="1200" b="0" dirty="0">
                          <a:solidFill>
                            <a:srgbClr val="000000"/>
                          </a:solidFill>
                          <a:effectLst/>
                          <a:latin typeface="+mn-lt"/>
                          <a:cs typeface="Helvetica" panose="020B0604020202020204" pitchFamily="34" charset="0"/>
                        </a:rPr>
                        <a:t>0</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ctr" rtl="0" fontAlgn="b"/>
                      <a:r>
                        <a:rPr lang="en-US" sz="1200" b="0" dirty="0">
                          <a:solidFill>
                            <a:srgbClr val="000000"/>
                          </a:solidFill>
                          <a:effectLst/>
                          <a:latin typeface="+mn-lt"/>
                          <a:cs typeface="Helvetica" panose="020B0604020202020204" pitchFamily="34" charset="0"/>
                        </a:rPr>
                        <a:t>47</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85376438"/>
                  </a:ext>
                </a:extLst>
              </a:tr>
              <a:tr h="537908">
                <a:tc>
                  <a:txBody>
                    <a:bodyPr/>
                    <a:lstStyle/>
                    <a:p>
                      <a:pPr lvl="1" algn="ctr" rtl="0" fontAlgn="b"/>
                      <a:r>
                        <a:rPr lang="vi-VN" sz="1200" b="0">
                          <a:solidFill>
                            <a:srgbClr val="000000"/>
                          </a:solidFill>
                          <a:effectLst/>
                          <a:latin typeface="+mn-lt"/>
                          <a:cs typeface="Helvetica" panose="020B0604020202020204" pitchFamily="34" charset="0"/>
                        </a:rPr>
                        <a:t>8</a:t>
                      </a:r>
                      <a:endParaRPr lang="en-US" sz="1200" b="0" dirty="0">
                        <a:solidFill>
                          <a:srgbClr val="000000"/>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rtl="0" fontAlgn="b"/>
                      <a:r>
                        <a:rPr lang="en-US" sz="1200" b="0" u="sng">
                          <a:solidFill>
                            <a:srgbClr val="0227FF"/>
                          </a:solidFill>
                          <a:effectLst/>
                          <a:latin typeface="+mn-lt"/>
                          <a:cs typeface="Helvetica" panose="020B0604020202020204" pitchFamily="34" charset="0"/>
                          <a:hlinkClick r:id="rId17"/>
                        </a:rPr>
                        <a:t>😢Vừa xem clip này xong thấy nội dung thật xúc động quá cả nhà nè. Toàn những điều chân thật, ...</a:t>
                      </a:r>
                      <a:endParaRPr lang="en-US" sz="1200" b="0" u="sng">
                        <a:solidFill>
                          <a:srgbClr val="0227FF"/>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rtl="0" fontAlgn="b"/>
                      <a:r>
                        <a:rPr lang="vi-VN" sz="1200" b="0" u="sng" dirty="0">
                          <a:solidFill>
                            <a:srgbClr val="0227FF"/>
                          </a:solidFill>
                          <a:effectLst/>
                          <a:latin typeface="+mn-lt"/>
                          <a:cs typeface="Helvetica" panose="020B0604020202020204" pitchFamily="34" charset="0"/>
                          <a:hlinkClick r:id="rId18"/>
                        </a:rPr>
                        <a:t>Đỗ Lâm Tuệ Thư</a:t>
                      </a:r>
                      <a:endParaRPr lang="vi-VN" sz="1200" b="0" u="sng" dirty="0">
                        <a:solidFill>
                          <a:srgbClr val="0227FF"/>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lvl="1" algn="ctr" rtl="0" fontAlgn="b"/>
                      <a:r>
                        <a:rPr lang="en-US" sz="1200" b="0" dirty="0">
                          <a:solidFill>
                            <a:srgbClr val="000000"/>
                          </a:solidFill>
                          <a:effectLst/>
                          <a:latin typeface="+mn-lt"/>
                          <a:cs typeface="Helvetica" panose="020B0604020202020204" pitchFamily="34" charset="0"/>
                        </a:rPr>
                        <a:t>1,484</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lvl="1" algn="ctr" rtl="0" fontAlgn="b"/>
                      <a:r>
                        <a:rPr lang="en-US" sz="1200" b="0" dirty="0">
                          <a:solidFill>
                            <a:srgbClr val="000000"/>
                          </a:solidFill>
                          <a:effectLst/>
                          <a:latin typeface="+mn-lt"/>
                          <a:cs typeface="Helvetica" panose="020B0604020202020204" pitchFamily="34" charset="0"/>
                        </a:rPr>
                        <a:t>0</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ctr" rtl="0" fontAlgn="b"/>
                      <a:r>
                        <a:rPr lang="en-US" sz="1200" b="0" dirty="0">
                          <a:solidFill>
                            <a:srgbClr val="000000"/>
                          </a:solidFill>
                          <a:effectLst/>
                          <a:latin typeface="+mn-lt"/>
                          <a:cs typeface="Helvetica" panose="020B0604020202020204" pitchFamily="34" charset="0"/>
                        </a:rPr>
                        <a:t>41</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6538482"/>
                  </a:ext>
                </a:extLst>
              </a:tr>
              <a:tr h="478438">
                <a:tc>
                  <a:txBody>
                    <a:bodyPr/>
                    <a:lstStyle/>
                    <a:p>
                      <a:pPr lvl="1" algn="ctr" rtl="0" fontAlgn="b"/>
                      <a:r>
                        <a:rPr lang="vi-VN" sz="1200" b="0">
                          <a:solidFill>
                            <a:srgbClr val="000000"/>
                          </a:solidFill>
                          <a:effectLst/>
                          <a:latin typeface="+mn-lt"/>
                          <a:cs typeface="Helvetica" panose="020B0604020202020204" pitchFamily="34" charset="0"/>
                        </a:rPr>
                        <a:t>9</a:t>
                      </a:r>
                      <a:endParaRPr lang="en-US" sz="1200" b="0" dirty="0">
                        <a:solidFill>
                          <a:srgbClr val="000000"/>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rtl="0" fontAlgn="b"/>
                      <a:r>
                        <a:rPr lang="vi-VN" sz="1200" b="0" u="sng">
                          <a:solidFill>
                            <a:srgbClr val="0227FF"/>
                          </a:solidFill>
                          <a:effectLst/>
                          <a:latin typeface="+mn-lt"/>
                          <a:cs typeface="Helvetica" panose="020B0604020202020204" pitchFamily="34" charset="0"/>
                          <a:hlinkClick r:id="rId19"/>
                        </a:rPr>
                        <a:t>Xem xong clip thì chia sẻ với mọi người ngay vì cảm thấy tâm tư của một bà mẹ chắc chắn là ở ...</a:t>
                      </a:r>
                      <a:endParaRPr lang="vi-VN" sz="1200" b="0" u="sng">
                        <a:solidFill>
                          <a:srgbClr val="0227FF"/>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rtl="0" fontAlgn="b"/>
                      <a:r>
                        <a:rPr lang="en-US" sz="1200" b="0" u="sng" dirty="0">
                          <a:solidFill>
                            <a:srgbClr val="0227FF"/>
                          </a:solidFill>
                          <a:effectLst/>
                          <a:latin typeface="+mn-lt"/>
                          <a:cs typeface="Helvetica" panose="020B0604020202020204" pitchFamily="34" charset="0"/>
                          <a:hlinkClick r:id="rId20"/>
                        </a:rPr>
                        <a:t>Lan Phuong</a:t>
                      </a:r>
                      <a:endParaRPr lang="en-US" sz="1200" b="0" u="sng" dirty="0">
                        <a:solidFill>
                          <a:srgbClr val="0227FF"/>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lvl="1" algn="ctr" rtl="0" fontAlgn="b"/>
                      <a:r>
                        <a:rPr lang="en-US" sz="1200" b="0" dirty="0">
                          <a:solidFill>
                            <a:srgbClr val="000000"/>
                          </a:solidFill>
                          <a:effectLst/>
                          <a:latin typeface="+mn-lt"/>
                          <a:cs typeface="Helvetica" panose="020B0604020202020204" pitchFamily="34" charset="0"/>
                        </a:rPr>
                        <a:t>2,021</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lvl="1" algn="ctr" rtl="0" fontAlgn="b"/>
                      <a:r>
                        <a:rPr lang="en-US" sz="1200" b="0" dirty="0">
                          <a:solidFill>
                            <a:srgbClr val="000000"/>
                          </a:solidFill>
                          <a:effectLst/>
                          <a:latin typeface="+mn-lt"/>
                          <a:cs typeface="Helvetica" panose="020B0604020202020204" pitchFamily="34" charset="0"/>
                        </a:rPr>
                        <a:t>4</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ctr" rtl="0" fontAlgn="b"/>
                      <a:r>
                        <a:rPr lang="en-US" sz="1200" b="0" dirty="0">
                          <a:solidFill>
                            <a:srgbClr val="000000"/>
                          </a:solidFill>
                          <a:effectLst/>
                          <a:latin typeface="+mn-lt"/>
                          <a:cs typeface="Helvetica" panose="020B0604020202020204" pitchFamily="34" charset="0"/>
                        </a:rPr>
                        <a:t>35</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3066944"/>
                  </a:ext>
                </a:extLst>
              </a:tr>
            </a:tbl>
          </a:graphicData>
        </a:graphic>
      </p:graphicFrame>
      <p:grpSp>
        <p:nvGrpSpPr>
          <p:cNvPr id="7" name="Group 6"/>
          <p:cNvGrpSpPr/>
          <p:nvPr/>
        </p:nvGrpSpPr>
        <p:grpSpPr>
          <a:xfrm>
            <a:off x="325836" y="0"/>
            <a:ext cx="11521280" cy="628651"/>
            <a:chOff x="251521" y="12030"/>
            <a:chExt cx="8640960" cy="471488"/>
          </a:xfrm>
        </p:grpSpPr>
        <p:sp>
          <p:nvSpPr>
            <p:cNvPr id="8" name="Line 13"/>
            <p:cNvSpPr>
              <a:spLocks noChangeShapeType="1"/>
            </p:cNvSpPr>
            <p:nvPr/>
          </p:nvSpPr>
          <p:spPr bwMode="auto">
            <a:xfrm>
              <a:off x="998935" y="483518"/>
              <a:ext cx="7164586" cy="0"/>
            </a:xfrm>
            <a:prstGeom prst="line">
              <a:avLst/>
            </a:prstGeom>
            <a:noFill/>
            <a:ln w="6350" cap="flat">
              <a:solidFill>
                <a:schemeClr val="bg2">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Helvetica" panose="020B0604020202020204" pitchFamily="34" charset="0"/>
                <a:cs typeface="Helvetica" panose="020B0604020202020204" pitchFamily="34" charset="0"/>
                <a:sym typeface="Gill Sans" charset="0"/>
              </a:endParaRPr>
            </a:p>
          </p:txBody>
        </p:sp>
        <p:sp>
          <p:nvSpPr>
            <p:cNvPr id="9" name="Rectangle 12"/>
            <p:cNvSpPr>
              <a:spLocks/>
            </p:cNvSpPr>
            <p:nvPr/>
          </p:nvSpPr>
          <p:spPr bwMode="auto">
            <a:xfrm>
              <a:off x="251521" y="12030"/>
              <a:ext cx="864096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marL="0" marR="0" lvl="0" indent="0" algn="ctr" defTabSz="1219170" rtl="0" eaLnBrk="1" fontAlgn="base" latinLnBrk="0" hangingPunct="1">
                <a:lnSpc>
                  <a:spcPct val="100000"/>
                </a:lnSpc>
                <a:spcBef>
                  <a:spcPct val="0"/>
                </a:spcBef>
                <a:spcAft>
                  <a:spcPct val="0"/>
                </a:spcAft>
                <a:buClrTx/>
                <a:buSzTx/>
                <a:buFontTx/>
                <a:buNone/>
                <a:tabLst/>
                <a:defRPr/>
              </a:pPr>
              <a:r>
                <a:rPr kumimoji="0" lang="en-US" sz="4533" b="0" i="0" u="none" strike="noStrike" kern="1200" cap="none" spc="0" normalizeH="0" baseline="0" noProof="0" dirty="0">
                  <a:ln>
                    <a:noFill/>
                  </a:ln>
                  <a:solidFill>
                    <a:srgbClr val="FFC000"/>
                  </a:solidFill>
                  <a:effectLst/>
                  <a:uLnTx/>
                  <a:uFillTx/>
                  <a:latin typeface="+mj-lt"/>
                  <a:ea typeface="Bebas Neue Book" charset="0"/>
                  <a:cs typeface="Helvetica" panose="020B0604020202020204" pitchFamily="34" charset="0"/>
                  <a:sym typeface="Bebas Neue" charset="0"/>
                </a:rPr>
                <a:t>Top Threads By Positive</a:t>
              </a:r>
            </a:p>
          </p:txBody>
        </p:sp>
      </p:grpSp>
    </p:spTree>
    <p:extLst>
      <p:ext uri="{BB962C8B-B14F-4D97-AF65-F5344CB8AC3E}">
        <p14:creationId xmlns:p14="http://schemas.microsoft.com/office/powerpoint/2010/main" val="12110174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ctr" fontAlgn="base">
              <a:spcBef>
                <a:spcPct val="0"/>
              </a:spcBef>
              <a:spcAft>
                <a:spcPct val="0"/>
              </a:spcAft>
            </a:pPr>
            <a:fld id="{C3929991-3F91-D343-BFF2-32848ABE790B}" type="slidenum">
              <a:rPr lang="en-US" smtClean="0">
                <a:solidFill>
                  <a:srgbClr val="051423">
                    <a:alpha val="30000"/>
                  </a:srgbClr>
                </a:solidFill>
                <a:sym typeface="Gill Sans" charset="0"/>
              </a:rPr>
              <a:pPr algn="ctr" fontAlgn="base">
                <a:spcBef>
                  <a:spcPct val="0"/>
                </a:spcBef>
                <a:spcAft>
                  <a:spcPct val="0"/>
                </a:spcAft>
              </a:pPr>
              <a:t>8</a:t>
            </a:fld>
            <a:endParaRPr lang="en-US" dirty="0">
              <a:solidFill>
                <a:srgbClr val="051423">
                  <a:alpha val="30000"/>
                </a:srgbClr>
              </a:solidFill>
              <a:sym typeface="Gill Sans"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02652376"/>
              </p:ext>
            </p:extLst>
          </p:nvPr>
        </p:nvGraphicFramePr>
        <p:xfrm>
          <a:off x="444416" y="850342"/>
          <a:ext cx="11290384" cy="4830957"/>
        </p:xfrm>
        <a:graphic>
          <a:graphicData uri="http://schemas.openxmlformats.org/drawingml/2006/table">
            <a:tbl>
              <a:tblPr/>
              <a:tblGrid>
                <a:gridCol w="564519">
                  <a:extLst>
                    <a:ext uri="{9D8B030D-6E8A-4147-A177-3AD203B41FA5}">
                      <a16:colId xmlns:a16="http://schemas.microsoft.com/office/drawing/2014/main" val="1031822683"/>
                    </a:ext>
                  </a:extLst>
                </a:gridCol>
                <a:gridCol w="5293011">
                  <a:extLst>
                    <a:ext uri="{9D8B030D-6E8A-4147-A177-3AD203B41FA5}">
                      <a16:colId xmlns:a16="http://schemas.microsoft.com/office/drawing/2014/main" val="3527153669"/>
                    </a:ext>
                  </a:extLst>
                </a:gridCol>
                <a:gridCol w="2162432">
                  <a:extLst>
                    <a:ext uri="{9D8B030D-6E8A-4147-A177-3AD203B41FA5}">
                      <a16:colId xmlns:a16="http://schemas.microsoft.com/office/drawing/2014/main" val="3442330154"/>
                    </a:ext>
                  </a:extLst>
                </a:gridCol>
                <a:gridCol w="939114">
                  <a:extLst>
                    <a:ext uri="{9D8B030D-6E8A-4147-A177-3AD203B41FA5}">
                      <a16:colId xmlns:a16="http://schemas.microsoft.com/office/drawing/2014/main" val="908494978"/>
                    </a:ext>
                  </a:extLst>
                </a:gridCol>
                <a:gridCol w="1087394">
                  <a:extLst>
                    <a:ext uri="{9D8B030D-6E8A-4147-A177-3AD203B41FA5}">
                      <a16:colId xmlns:a16="http://schemas.microsoft.com/office/drawing/2014/main" val="3061640226"/>
                    </a:ext>
                  </a:extLst>
                </a:gridCol>
                <a:gridCol w="1243914">
                  <a:extLst>
                    <a:ext uri="{9D8B030D-6E8A-4147-A177-3AD203B41FA5}">
                      <a16:colId xmlns:a16="http://schemas.microsoft.com/office/drawing/2014/main" val="3952079163"/>
                    </a:ext>
                  </a:extLst>
                </a:gridCol>
              </a:tblGrid>
              <a:tr h="346280">
                <a:tc>
                  <a:txBody>
                    <a:bodyPr/>
                    <a:lstStyle/>
                    <a:p>
                      <a:pPr algn="ctr" rtl="0" fontAlgn="b"/>
                      <a:r>
                        <a:rPr lang="en-US" sz="1400" b="1" dirty="0">
                          <a:solidFill>
                            <a:schemeClr val="bg1"/>
                          </a:solidFill>
                          <a:effectLst/>
                          <a:latin typeface="+mj-lt"/>
                          <a:cs typeface="Helvetica" panose="020B0604020202020204" pitchFamily="34" charset="0"/>
                        </a:rPr>
                        <a:t>STT</a:t>
                      </a:r>
                    </a:p>
                  </a:txBody>
                  <a:tcPr marL="19050" marR="1905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C66"/>
                    </a:solidFill>
                  </a:tcPr>
                </a:tc>
                <a:tc>
                  <a:txBody>
                    <a:bodyPr/>
                    <a:lstStyle/>
                    <a:p>
                      <a:pPr marL="0" marR="0" indent="0" algn="ctr" defTabSz="171450" rtl="0" eaLnBrk="1" fontAlgn="b" latinLnBrk="0" hangingPunct="1">
                        <a:lnSpc>
                          <a:spcPct val="100000"/>
                        </a:lnSpc>
                        <a:spcBef>
                          <a:spcPts val="0"/>
                        </a:spcBef>
                        <a:spcAft>
                          <a:spcPts val="0"/>
                        </a:spcAft>
                        <a:buClrTx/>
                        <a:buSzTx/>
                        <a:buFontTx/>
                        <a:buNone/>
                        <a:tabLst/>
                        <a:defRPr/>
                      </a:pPr>
                      <a:r>
                        <a:rPr lang="en-US" sz="1400" b="1" dirty="0">
                          <a:solidFill>
                            <a:schemeClr val="bg1"/>
                          </a:solidFill>
                          <a:effectLst/>
                          <a:latin typeface="+mj-lt"/>
                          <a:cs typeface="Helvetica" panose="020B0604020202020204" pitchFamily="34" charset="0"/>
                        </a:rPr>
                        <a:t>POST</a:t>
                      </a:r>
                    </a:p>
                  </a:txBody>
                  <a:tcPr marL="19050" marR="1905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C66"/>
                    </a:solidFill>
                  </a:tcPr>
                </a:tc>
                <a:tc>
                  <a:txBody>
                    <a:bodyPr/>
                    <a:lstStyle/>
                    <a:p>
                      <a:pPr algn="ctr" rtl="0" fontAlgn="b"/>
                      <a:r>
                        <a:rPr lang="en-US" sz="1400" b="1" dirty="0">
                          <a:solidFill>
                            <a:schemeClr val="bg1"/>
                          </a:solidFill>
                          <a:effectLst/>
                          <a:latin typeface="+mj-lt"/>
                          <a:cs typeface="Helvetica" panose="020B0604020202020204" pitchFamily="34" charset="0"/>
                        </a:rPr>
                        <a:t>SOURCE</a:t>
                      </a:r>
                    </a:p>
                  </a:txBody>
                  <a:tcPr marL="19050" marR="1905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C66"/>
                    </a:solidFill>
                  </a:tcPr>
                </a:tc>
                <a:tc>
                  <a:txBody>
                    <a:bodyPr/>
                    <a:lstStyle/>
                    <a:p>
                      <a:pPr algn="ctr" rtl="0" fontAlgn="b"/>
                      <a:r>
                        <a:rPr lang="en-US" sz="1400" b="1" dirty="0">
                          <a:solidFill>
                            <a:schemeClr val="bg1"/>
                          </a:solidFill>
                          <a:effectLst/>
                          <a:latin typeface="+mj-lt"/>
                          <a:cs typeface="Helvetica" panose="020B0604020202020204" pitchFamily="34" charset="0"/>
                        </a:rPr>
                        <a:t>LIKE</a:t>
                      </a:r>
                    </a:p>
                  </a:txBody>
                  <a:tcPr marL="19050" marR="1905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C66"/>
                    </a:solidFill>
                  </a:tcPr>
                </a:tc>
                <a:tc>
                  <a:txBody>
                    <a:bodyPr/>
                    <a:lstStyle/>
                    <a:p>
                      <a:pPr algn="ctr" rtl="0" fontAlgn="b"/>
                      <a:r>
                        <a:rPr lang="en-US" sz="1400" b="1" dirty="0">
                          <a:solidFill>
                            <a:schemeClr val="bg1"/>
                          </a:solidFill>
                          <a:effectLst/>
                          <a:latin typeface="+mj-lt"/>
                          <a:cs typeface="Helvetica" panose="020B0604020202020204" pitchFamily="34" charset="0"/>
                        </a:rPr>
                        <a:t>SHARE</a:t>
                      </a:r>
                    </a:p>
                  </a:txBody>
                  <a:tcPr marL="19050" marR="1905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C66"/>
                    </a:solidFill>
                  </a:tcPr>
                </a:tc>
                <a:tc>
                  <a:txBody>
                    <a:bodyPr/>
                    <a:lstStyle/>
                    <a:p>
                      <a:pPr algn="ctr" rtl="0" fontAlgn="b"/>
                      <a:r>
                        <a:rPr lang="en-US" sz="1400" b="1" dirty="0">
                          <a:solidFill>
                            <a:schemeClr val="bg1"/>
                          </a:solidFill>
                          <a:effectLst/>
                          <a:latin typeface="+mj-lt"/>
                          <a:cs typeface="Helvetica" panose="020B0604020202020204" pitchFamily="34" charset="0"/>
                        </a:rPr>
                        <a:t>COMMENT</a:t>
                      </a:r>
                    </a:p>
                  </a:txBody>
                  <a:tcPr marL="19050" marR="1905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CC66"/>
                    </a:solidFill>
                  </a:tcPr>
                </a:tc>
                <a:extLst>
                  <a:ext uri="{0D108BD9-81ED-4DB2-BD59-A6C34878D82A}">
                    <a16:rowId xmlns:a16="http://schemas.microsoft.com/office/drawing/2014/main" val="1218977105"/>
                  </a:ext>
                </a:extLst>
              </a:tr>
              <a:tr h="737451">
                <a:tc>
                  <a:txBody>
                    <a:bodyPr/>
                    <a:lstStyle/>
                    <a:p>
                      <a:pPr lvl="1" algn="ctr" rtl="0" fontAlgn="b"/>
                      <a:r>
                        <a:rPr lang="en-US" sz="1200" b="0" dirty="0">
                          <a:solidFill>
                            <a:srgbClr val="000000"/>
                          </a:solidFill>
                          <a:effectLst/>
                          <a:latin typeface="+mn-lt"/>
                          <a:cs typeface="Helvetica" panose="020B0604020202020204" pitchFamily="34" charset="0"/>
                        </a:rPr>
                        <a:t>1</a:t>
                      </a: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200" b="0" i="0" u="sng" strike="noStrike" dirty="0">
                          <a:solidFill>
                            <a:srgbClr val="0227FF"/>
                          </a:solidFill>
                          <a:effectLst/>
                          <a:latin typeface="+mn-lt"/>
                          <a:cs typeface="Helvetica" panose="020B0604020202020204" pitchFamily="34" charset="0"/>
                          <a:hlinkClick r:id="rId3"/>
                        </a:rPr>
                        <a:t>Ai </a:t>
                      </a:r>
                      <a:r>
                        <a:rPr lang="en-US" sz="1200" b="0" i="0" u="sng" strike="noStrike" dirty="0" err="1">
                          <a:solidFill>
                            <a:srgbClr val="0227FF"/>
                          </a:solidFill>
                          <a:effectLst/>
                          <a:latin typeface="+mn-lt"/>
                          <a:cs typeface="Helvetica" panose="020B0604020202020204" pitchFamily="34" charset="0"/>
                          <a:hlinkClick r:id="rId3"/>
                        </a:rPr>
                        <a:t>tl</a:t>
                      </a:r>
                      <a:r>
                        <a:rPr lang="en-US" sz="1200" b="0" i="0" u="sng" strike="noStrike" dirty="0">
                          <a:solidFill>
                            <a:srgbClr val="0227FF"/>
                          </a:solidFill>
                          <a:effectLst/>
                          <a:latin typeface="+mn-lt"/>
                          <a:cs typeface="Helvetica" panose="020B0604020202020204" pitchFamily="34" charset="0"/>
                          <a:hlinkClick r:id="rId3"/>
                        </a:rPr>
                        <a:t> </a:t>
                      </a:r>
                      <a:r>
                        <a:rPr lang="en-US" sz="1200" b="0" i="0" u="sng" strike="noStrike" dirty="0" err="1">
                          <a:solidFill>
                            <a:srgbClr val="0227FF"/>
                          </a:solidFill>
                          <a:effectLst/>
                          <a:latin typeface="+mn-lt"/>
                          <a:cs typeface="Helvetica" panose="020B0604020202020204" pitchFamily="34" charset="0"/>
                          <a:hlinkClick r:id="rId3"/>
                        </a:rPr>
                        <a:t>bình</a:t>
                      </a:r>
                      <a:r>
                        <a:rPr lang="en-US" sz="1200" b="0" i="0" u="sng" strike="noStrike" dirty="0">
                          <a:solidFill>
                            <a:srgbClr val="0227FF"/>
                          </a:solidFill>
                          <a:effectLst/>
                          <a:latin typeface="+mn-lt"/>
                          <a:cs typeface="Helvetica" panose="020B0604020202020204" pitchFamily="34" charset="0"/>
                          <a:hlinkClick r:id="rId3"/>
                        </a:rPr>
                        <a:t> pigeon ko ạ . E </a:t>
                      </a:r>
                      <a:r>
                        <a:rPr lang="en-US" sz="1200" b="0" i="0" u="sng" strike="noStrike" dirty="0" err="1">
                          <a:solidFill>
                            <a:srgbClr val="0227FF"/>
                          </a:solidFill>
                          <a:effectLst/>
                          <a:latin typeface="+mn-lt"/>
                          <a:cs typeface="Helvetica" panose="020B0604020202020204" pitchFamily="34" charset="0"/>
                          <a:hlinkClick r:id="rId3"/>
                        </a:rPr>
                        <a:t>cần</a:t>
                      </a:r>
                      <a:r>
                        <a:rPr lang="en-US" sz="1200" b="0" i="0" u="sng" strike="noStrike" dirty="0">
                          <a:solidFill>
                            <a:srgbClr val="0227FF"/>
                          </a:solidFill>
                          <a:effectLst/>
                          <a:latin typeface="+mn-lt"/>
                          <a:cs typeface="Helvetica" panose="020B0604020202020204" pitchFamily="34" charset="0"/>
                          <a:hlinkClick r:id="rId3"/>
                        </a:rPr>
                        <a:t> </a:t>
                      </a:r>
                      <a:r>
                        <a:rPr lang="en-US" sz="1200" b="0" i="0" u="sng" strike="noStrike" dirty="0" err="1">
                          <a:solidFill>
                            <a:srgbClr val="0227FF"/>
                          </a:solidFill>
                          <a:effectLst/>
                          <a:latin typeface="+mn-lt"/>
                          <a:cs typeface="Helvetica" panose="020B0604020202020204" pitchFamily="34" charset="0"/>
                          <a:hlinkClick r:id="rId3"/>
                        </a:rPr>
                        <a:t>bình</a:t>
                      </a:r>
                      <a:r>
                        <a:rPr lang="en-US" sz="1200" b="0" i="0" u="sng" strike="noStrike" dirty="0">
                          <a:solidFill>
                            <a:srgbClr val="0227FF"/>
                          </a:solidFill>
                          <a:effectLst/>
                          <a:latin typeface="+mn-lt"/>
                          <a:cs typeface="Helvetica" panose="020B0604020202020204" pitchFamily="34" charset="0"/>
                          <a:hlinkClick r:id="rId3"/>
                        </a:rPr>
                        <a:t> </a:t>
                      </a:r>
                      <a:r>
                        <a:rPr lang="en-US" sz="1200" b="0" i="0" u="sng" strike="noStrike" dirty="0" err="1">
                          <a:solidFill>
                            <a:srgbClr val="0227FF"/>
                          </a:solidFill>
                          <a:effectLst/>
                          <a:latin typeface="+mn-lt"/>
                          <a:cs typeface="Helvetica" panose="020B0604020202020204" pitchFamily="34" charset="0"/>
                          <a:hlinkClick r:id="rId3"/>
                        </a:rPr>
                        <a:t>mới</a:t>
                      </a:r>
                      <a:r>
                        <a:rPr lang="en-US" sz="1200" b="0" i="0" u="sng" strike="noStrike" dirty="0">
                          <a:solidFill>
                            <a:srgbClr val="0227FF"/>
                          </a:solidFill>
                          <a:effectLst/>
                          <a:latin typeface="+mn-lt"/>
                          <a:cs typeface="Helvetica" panose="020B0604020202020204" pitchFamily="34" charset="0"/>
                          <a:hlinkClick r:id="rId3"/>
                        </a:rPr>
                        <a:t> . </a:t>
                      </a:r>
                      <a:r>
                        <a:rPr lang="en-US" sz="1200" b="0" i="0" u="sng" strike="noStrike" dirty="0" err="1">
                          <a:solidFill>
                            <a:srgbClr val="0227FF"/>
                          </a:solidFill>
                          <a:effectLst/>
                          <a:latin typeface="+mn-lt"/>
                          <a:cs typeface="Helvetica" panose="020B0604020202020204" pitchFamily="34" charset="0"/>
                          <a:hlinkClick r:id="rId3"/>
                        </a:rPr>
                        <a:t>Mong</a:t>
                      </a:r>
                      <a:r>
                        <a:rPr lang="en-US" sz="1200" b="0" i="0" u="sng" strike="noStrike" dirty="0">
                          <a:solidFill>
                            <a:srgbClr val="0227FF"/>
                          </a:solidFill>
                          <a:effectLst/>
                          <a:latin typeface="+mn-lt"/>
                          <a:cs typeface="Helvetica" panose="020B0604020202020204" pitchFamily="34" charset="0"/>
                          <a:hlinkClick r:id="rId3"/>
                        </a:rPr>
                        <a:t> add </a:t>
                      </a:r>
                      <a:r>
                        <a:rPr lang="en-US" sz="1200" b="0" i="0" u="sng" strike="noStrike" dirty="0" err="1">
                          <a:solidFill>
                            <a:srgbClr val="0227FF"/>
                          </a:solidFill>
                          <a:effectLst/>
                          <a:latin typeface="+mn-lt"/>
                          <a:cs typeface="Helvetica" panose="020B0604020202020204" pitchFamily="34" charset="0"/>
                          <a:hlinkClick r:id="rId3"/>
                        </a:rPr>
                        <a:t>duyệt</a:t>
                      </a:r>
                      <a:r>
                        <a:rPr lang="en-US" sz="1200" b="0" i="0" u="sng" strike="noStrike" dirty="0">
                          <a:solidFill>
                            <a:srgbClr val="0227FF"/>
                          </a:solidFill>
                          <a:effectLst/>
                          <a:latin typeface="+mn-lt"/>
                          <a:cs typeface="Helvetica" panose="020B0604020202020204" pitchFamily="34" charset="0"/>
                          <a:hlinkClick r:id="rId3"/>
                        </a:rPr>
                        <a:t> </a:t>
                      </a:r>
                      <a:r>
                        <a:rPr lang="en-US" sz="1200" b="0" i="0" u="sng" strike="noStrike" dirty="0" err="1">
                          <a:solidFill>
                            <a:srgbClr val="0227FF"/>
                          </a:solidFill>
                          <a:effectLst/>
                          <a:latin typeface="+mn-lt"/>
                          <a:cs typeface="Helvetica" panose="020B0604020202020204" pitchFamily="34" charset="0"/>
                          <a:hlinkClick r:id="rId3"/>
                        </a:rPr>
                        <a:t>bài</a:t>
                      </a:r>
                      <a:r>
                        <a:rPr lang="en-US" sz="1200" b="0" i="0" u="sng" strike="noStrike" dirty="0">
                          <a:solidFill>
                            <a:srgbClr val="0227FF"/>
                          </a:solidFill>
                          <a:effectLst/>
                          <a:latin typeface="+mn-lt"/>
                          <a:cs typeface="Helvetica" panose="020B0604020202020204" pitchFamily="34" charset="0"/>
                          <a:hlinkClick r:id="rId3"/>
                        </a:rPr>
                        <a:t> ạ</a:t>
                      </a:r>
                      <a:endParaRPr lang="en-US" sz="1200" b="0" i="0" u="sng" strike="noStrike" dirty="0">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200" b="0" i="0" u="sng" strike="noStrike" dirty="0" err="1">
                          <a:solidFill>
                            <a:srgbClr val="0227FF"/>
                          </a:solidFill>
                          <a:effectLst/>
                          <a:latin typeface="+mn-lt"/>
                          <a:cs typeface="Helvetica" panose="020B0604020202020204" pitchFamily="34" charset="0"/>
                          <a:hlinkClick r:id="rId4"/>
                        </a:rPr>
                        <a:t>Hội</a:t>
                      </a:r>
                      <a:r>
                        <a:rPr lang="en-US" sz="1200" b="0" i="0" u="sng" strike="noStrike" dirty="0">
                          <a:solidFill>
                            <a:srgbClr val="0227FF"/>
                          </a:solidFill>
                          <a:effectLst/>
                          <a:latin typeface="+mn-lt"/>
                          <a:cs typeface="Helvetica" panose="020B0604020202020204" pitchFamily="34" charset="0"/>
                          <a:hlinkClick r:id="rId4"/>
                        </a:rPr>
                        <a:t> </a:t>
                      </a:r>
                      <a:r>
                        <a:rPr lang="en-US" sz="1200" b="0" i="0" u="sng" strike="noStrike" dirty="0" err="1">
                          <a:solidFill>
                            <a:srgbClr val="0227FF"/>
                          </a:solidFill>
                          <a:effectLst/>
                          <a:latin typeface="+mn-lt"/>
                          <a:cs typeface="Helvetica" panose="020B0604020202020204" pitchFamily="34" charset="0"/>
                          <a:hlinkClick r:id="rId4"/>
                        </a:rPr>
                        <a:t>Nuôi</a:t>
                      </a:r>
                      <a:r>
                        <a:rPr lang="en-US" sz="1200" b="0" i="0" u="sng" strike="noStrike" dirty="0">
                          <a:solidFill>
                            <a:srgbClr val="0227FF"/>
                          </a:solidFill>
                          <a:effectLst/>
                          <a:latin typeface="+mn-lt"/>
                          <a:cs typeface="Helvetica" panose="020B0604020202020204" pitchFamily="34" charset="0"/>
                          <a:hlinkClick r:id="rId4"/>
                        </a:rPr>
                        <a:t> Con </a:t>
                      </a:r>
                      <a:r>
                        <a:rPr lang="en-US" sz="1200" b="0" i="0" u="sng" strike="noStrike" dirty="0" err="1">
                          <a:solidFill>
                            <a:srgbClr val="0227FF"/>
                          </a:solidFill>
                          <a:effectLst/>
                          <a:latin typeface="+mn-lt"/>
                          <a:cs typeface="Helvetica" panose="020B0604020202020204" pitchFamily="34" charset="0"/>
                          <a:hlinkClick r:id="rId4"/>
                        </a:rPr>
                        <a:t>Bằng</a:t>
                      </a:r>
                      <a:r>
                        <a:rPr lang="en-US" sz="1200" b="0" i="0" u="sng" strike="noStrike" dirty="0">
                          <a:solidFill>
                            <a:srgbClr val="0227FF"/>
                          </a:solidFill>
                          <a:effectLst/>
                          <a:latin typeface="+mn-lt"/>
                          <a:cs typeface="Helvetica" panose="020B0604020202020204" pitchFamily="34" charset="0"/>
                          <a:hlinkClick r:id="rId4"/>
                        </a:rPr>
                        <a:t> </a:t>
                      </a:r>
                      <a:r>
                        <a:rPr lang="en-US" sz="1200" b="0" i="0" u="sng" strike="noStrike" dirty="0" err="1">
                          <a:solidFill>
                            <a:srgbClr val="0227FF"/>
                          </a:solidFill>
                          <a:effectLst/>
                          <a:latin typeface="+mn-lt"/>
                          <a:cs typeface="Helvetica" panose="020B0604020202020204" pitchFamily="34" charset="0"/>
                          <a:hlinkClick r:id="rId4"/>
                        </a:rPr>
                        <a:t>Sữa</a:t>
                      </a:r>
                      <a:r>
                        <a:rPr lang="en-US" sz="1200" b="0" i="0" u="sng" strike="noStrike" dirty="0">
                          <a:solidFill>
                            <a:srgbClr val="0227FF"/>
                          </a:solidFill>
                          <a:effectLst/>
                          <a:latin typeface="+mn-lt"/>
                          <a:cs typeface="Helvetica" panose="020B0604020202020204" pitchFamily="34" charset="0"/>
                          <a:hlinkClick r:id="rId4"/>
                        </a:rPr>
                        <a:t> </a:t>
                      </a:r>
                      <a:r>
                        <a:rPr lang="en-US" sz="1200" b="0" i="0" u="sng" strike="noStrike" dirty="0" err="1">
                          <a:solidFill>
                            <a:srgbClr val="0227FF"/>
                          </a:solidFill>
                          <a:effectLst/>
                          <a:latin typeface="+mn-lt"/>
                          <a:cs typeface="Helvetica" panose="020B0604020202020204" pitchFamily="34" charset="0"/>
                          <a:hlinkClick r:id="rId4"/>
                        </a:rPr>
                        <a:t>Công</a:t>
                      </a:r>
                      <a:r>
                        <a:rPr lang="en-US" sz="1200" b="0" i="0" u="sng" strike="noStrike" dirty="0">
                          <a:solidFill>
                            <a:srgbClr val="0227FF"/>
                          </a:solidFill>
                          <a:effectLst/>
                          <a:latin typeface="+mn-lt"/>
                          <a:cs typeface="Helvetica" panose="020B0604020202020204" pitchFamily="34" charset="0"/>
                          <a:hlinkClick r:id="rId4"/>
                        </a:rPr>
                        <a:t> </a:t>
                      </a:r>
                      <a:r>
                        <a:rPr lang="en-US" sz="1200" b="0" i="0" u="sng" strike="noStrike" dirty="0" err="1">
                          <a:solidFill>
                            <a:srgbClr val="0227FF"/>
                          </a:solidFill>
                          <a:effectLst/>
                          <a:latin typeface="+mn-lt"/>
                          <a:cs typeface="Helvetica" panose="020B0604020202020204" pitchFamily="34" charset="0"/>
                          <a:hlinkClick r:id="rId4"/>
                        </a:rPr>
                        <a:t>Thức</a:t>
                      </a:r>
                      <a:r>
                        <a:rPr lang="en-US" sz="1200" b="0" i="0" u="sng" strike="noStrike" dirty="0">
                          <a:solidFill>
                            <a:srgbClr val="0227FF"/>
                          </a:solidFill>
                          <a:effectLst/>
                          <a:latin typeface="+mn-lt"/>
                          <a:cs typeface="Helvetica" panose="020B0604020202020204" pitchFamily="34" charset="0"/>
                          <a:hlinkClick r:id="rId4"/>
                        </a:rPr>
                        <a:t> - </a:t>
                      </a:r>
                      <a:r>
                        <a:rPr lang="en-US" sz="1200" b="0" i="0" u="sng" strike="noStrike" dirty="0" err="1">
                          <a:solidFill>
                            <a:srgbClr val="0227FF"/>
                          </a:solidFill>
                          <a:effectLst/>
                          <a:latin typeface="+mn-lt"/>
                          <a:cs typeface="Helvetica" panose="020B0604020202020204" pitchFamily="34" charset="0"/>
                          <a:hlinkClick r:id="rId4"/>
                        </a:rPr>
                        <a:t>Bé</a:t>
                      </a:r>
                      <a:r>
                        <a:rPr lang="en-US" sz="1200" b="0" i="0" u="sng" strike="noStrike" dirty="0">
                          <a:solidFill>
                            <a:srgbClr val="0227FF"/>
                          </a:solidFill>
                          <a:effectLst/>
                          <a:latin typeface="+mn-lt"/>
                          <a:cs typeface="Helvetica" panose="020B0604020202020204" pitchFamily="34" charset="0"/>
                          <a:hlinkClick r:id="rId4"/>
                        </a:rPr>
                        <a:t> </a:t>
                      </a:r>
                      <a:r>
                        <a:rPr lang="en-US" sz="1200" b="0" i="0" u="sng" strike="noStrike" dirty="0" err="1">
                          <a:solidFill>
                            <a:srgbClr val="0227FF"/>
                          </a:solidFill>
                          <a:effectLst/>
                          <a:latin typeface="+mn-lt"/>
                          <a:cs typeface="Helvetica" panose="020B0604020202020204" pitchFamily="34" charset="0"/>
                          <a:hlinkClick r:id="rId4"/>
                        </a:rPr>
                        <a:t>Tí</a:t>
                      </a:r>
                      <a:r>
                        <a:rPr lang="en-US" sz="1200" b="0" i="0" u="sng" strike="noStrike" dirty="0">
                          <a:solidFill>
                            <a:srgbClr val="0227FF"/>
                          </a:solidFill>
                          <a:effectLst/>
                          <a:latin typeface="+mn-lt"/>
                          <a:cs typeface="Helvetica" panose="020B0604020202020204" pitchFamily="34" charset="0"/>
                          <a:hlinkClick r:id="rId4"/>
                        </a:rPr>
                        <a:t> </a:t>
                      </a:r>
                      <a:r>
                        <a:rPr lang="en-US" sz="1200" b="0" i="0" u="sng" strike="noStrike" dirty="0" err="1">
                          <a:solidFill>
                            <a:srgbClr val="0227FF"/>
                          </a:solidFill>
                          <a:effectLst/>
                          <a:latin typeface="+mn-lt"/>
                          <a:cs typeface="Helvetica" panose="020B0604020202020204" pitchFamily="34" charset="0"/>
                          <a:hlinkClick r:id="rId4"/>
                        </a:rPr>
                        <a:t>Bú</a:t>
                      </a:r>
                      <a:r>
                        <a:rPr lang="en-US" sz="1200" b="0" i="0" u="sng" strike="noStrike" dirty="0">
                          <a:solidFill>
                            <a:srgbClr val="0227FF"/>
                          </a:solidFill>
                          <a:effectLst/>
                          <a:latin typeface="+mn-lt"/>
                          <a:cs typeface="Helvetica" panose="020B0604020202020204" pitchFamily="34" charset="0"/>
                          <a:hlinkClick r:id="rId4"/>
                        </a:rPr>
                        <a:t> </a:t>
                      </a:r>
                      <a:r>
                        <a:rPr lang="en-US" sz="1200" b="0" i="0" u="sng" strike="noStrike" dirty="0" err="1">
                          <a:solidFill>
                            <a:srgbClr val="0227FF"/>
                          </a:solidFill>
                          <a:effectLst/>
                          <a:latin typeface="+mn-lt"/>
                          <a:cs typeface="Helvetica" panose="020B0604020202020204" pitchFamily="34" charset="0"/>
                          <a:hlinkClick r:id="rId4"/>
                        </a:rPr>
                        <a:t>Tì</a:t>
                      </a:r>
                      <a:r>
                        <a:rPr lang="en-US" sz="1200" b="0" i="0" u="sng" strike="noStrike" dirty="0">
                          <a:solidFill>
                            <a:srgbClr val="0227FF"/>
                          </a:solidFill>
                          <a:effectLst/>
                          <a:latin typeface="+mn-lt"/>
                          <a:cs typeface="Helvetica" panose="020B0604020202020204" pitchFamily="34" charset="0"/>
                          <a:hlinkClick r:id="rId4"/>
                        </a:rPr>
                        <a:t> </a:t>
                      </a:r>
                      <a:r>
                        <a:rPr lang="en-US" sz="1200" b="0" i="0" u="sng" strike="noStrike" dirty="0" err="1">
                          <a:solidFill>
                            <a:srgbClr val="0227FF"/>
                          </a:solidFill>
                          <a:effectLst/>
                          <a:latin typeface="+mn-lt"/>
                          <a:cs typeface="Helvetica" panose="020B0604020202020204" pitchFamily="34" charset="0"/>
                          <a:hlinkClick r:id="rId4"/>
                        </a:rPr>
                        <a:t>Tì</a:t>
                      </a:r>
                      <a:endParaRPr lang="en-US" sz="1200" b="0" i="0" u="sng" strike="noStrike" dirty="0">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36</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0</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mn-lt"/>
                        </a:rPr>
                        <a:t>369</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07655294"/>
                  </a:ext>
                </a:extLst>
              </a:tr>
              <a:tr h="737451">
                <a:tc>
                  <a:txBody>
                    <a:bodyPr/>
                    <a:lstStyle/>
                    <a:p>
                      <a:pPr lvl="1" algn="ctr" rtl="0" fontAlgn="b"/>
                      <a:r>
                        <a:rPr lang="vi-VN" sz="1200" b="0">
                          <a:solidFill>
                            <a:srgbClr val="000000"/>
                          </a:solidFill>
                          <a:effectLst/>
                          <a:latin typeface="+mn-lt"/>
                          <a:cs typeface="Helvetica" panose="020B0604020202020204" pitchFamily="34" charset="0"/>
                        </a:rPr>
                        <a:t>2</a:t>
                      </a:r>
                      <a:endParaRPr lang="en-US" sz="1200" b="0">
                        <a:solidFill>
                          <a:srgbClr val="000000"/>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200" b="0" i="0" u="sng" strike="noStrike" dirty="0" err="1">
                          <a:solidFill>
                            <a:srgbClr val="0227FF"/>
                          </a:solidFill>
                          <a:effectLst/>
                          <a:latin typeface="+mn-lt"/>
                          <a:cs typeface="Helvetica" panose="020B0604020202020204" pitchFamily="34" charset="0"/>
                          <a:hlinkClick r:id="rId5"/>
                        </a:rPr>
                        <a:t>Bé</a:t>
                      </a:r>
                      <a:r>
                        <a:rPr lang="en-US" sz="1200" b="0" i="0" u="sng" strike="noStrike" dirty="0">
                          <a:solidFill>
                            <a:srgbClr val="0227FF"/>
                          </a:solidFill>
                          <a:effectLst/>
                          <a:latin typeface="+mn-lt"/>
                          <a:cs typeface="Helvetica" panose="020B0604020202020204" pitchFamily="34" charset="0"/>
                          <a:hlinkClick r:id="rId5"/>
                        </a:rPr>
                        <a:t> </a:t>
                      </a:r>
                      <a:r>
                        <a:rPr lang="en-US" sz="1200" b="0" i="0" u="sng" strike="noStrike" dirty="0" err="1">
                          <a:solidFill>
                            <a:srgbClr val="0227FF"/>
                          </a:solidFill>
                          <a:effectLst/>
                          <a:latin typeface="+mn-lt"/>
                          <a:cs typeface="Helvetica" panose="020B0604020202020204" pitchFamily="34" charset="0"/>
                          <a:hlinkClick r:id="rId5"/>
                        </a:rPr>
                        <a:t>nhà</a:t>
                      </a:r>
                      <a:r>
                        <a:rPr lang="en-US" sz="1200" b="0" i="0" u="sng" strike="noStrike" dirty="0">
                          <a:solidFill>
                            <a:srgbClr val="0227FF"/>
                          </a:solidFill>
                          <a:effectLst/>
                          <a:latin typeface="+mn-lt"/>
                          <a:cs typeface="Helvetica" panose="020B0604020202020204" pitchFamily="34" charset="0"/>
                          <a:hlinkClick r:id="rId5"/>
                        </a:rPr>
                        <a:t> </a:t>
                      </a:r>
                      <a:r>
                        <a:rPr lang="en-US" sz="1200" b="0" i="0" u="sng" strike="noStrike" dirty="0" err="1">
                          <a:solidFill>
                            <a:srgbClr val="0227FF"/>
                          </a:solidFill>
                          <a:effectLst/>
                          <a:latin typeface="+mn-lt"/>
                          <a:cs typeface="Helvetica" panose="020B0604020202020204" pitchFamily="34" charset="0"/>
                          <a:hlinkClick r:id="rId5"/>
                        </a:rPr>
                        <a:t>mình</a:t>
                      </a:r>
                      <a:r>
                        <a:rPr lang="en-US" sz="1200" b="0" i="0" u="sng" strike="noStrike" dirty="0">
                          <a:solidFill>
                            <a:srgbClr val="0227FF"/>
                          </a:solidFill>
                          <a:effectLst/>
                          <a:latin typeface="+mn-lt"/>
                          <a:cs typeface="Helvetica" panose="020B0604020202020204" pitchFamily="34" charset="0"/>
                          <a:hlinkClick r:id="rId5"/>
                        </a:rPr>
                        <a:t> ko </a:t>
                      </a:r>
                      <a:r>
                        <a:rPr lang="en-US" sz="1200" b="0" i="0" u="sng" strike="noStrike" dirty="0" err="1">
                          <a:solidFill>
                            <a:srgbClr val="0227FF"/>
                          </a:solidFill>
                          <a:effectLst/>
                          <a:latin typeface="+mn-lt"/>
                          <a:cs typeface="Helvetica" panose="020B0604020202020204" pitchFamily="34" charset="0"/>
                          <a:hlinkClick r:id="rId5"/>
                        </a:rPr>
                        <a:t>hợp</a:t>
                      </a:r>
                      <a:r>
                        <a:rPr lang="en-US" sz="1200" b="0" i="0" u="sng" strike="noStrike" dirty="0">
                          <a:solidFill>
                            <a:srgbClr val="0227FF"/>
                          </a:solidFill>
                          <a:effectLst/>
                          <a:latin typeface="+mn-lt"/>
                          <a:cs typeface="Helvetica" panose="020B0604020202020204" pitchFamily="34" charset="0"/>
                          <a:hlinkClick r:id="rId5"/>
                        </a:rPr>
                        <a:t> </a:t>
                      </a:r>
                      <a:r>
                        <a:rPr lang="en-US" sz="1200" b="0" i="0" u="sng" strike="noStrike" dirty="0" err="1">
                          <a:solidFill>
                            <a:srgbClr val="0227FF"/>
                          </a:solidFill>
                          <a:effectLst/>
                          <a:latin typeface="+mn-lt"/>
                          <a:cs typeface="Helvetica" panose="020B0604020202020204" pitchFamily="34" charset="0"/>
                          <a:hlinkClick r:id="rId5"/>
                        </a:rPr>
                        <a:t>tác</a:t>
                      </a:r>
                      <a:r>
                        <a:rPr lang="en-US" sz="1200" b="0" i="0" u="sng" strike="noStrike" dirty="0">
                          <a:solidFill>
                            <a:srgbClr val="0227FF"/>
                          </a:solidFill>
                          <a:effectLst/>
                          <a:latin typeface="+mn-lt"/>
                          <a:cs typeface="Helvetica" panose="020B0604020202020204" pitchFamily="34" charset="0"/>
                          <a:hlinkClick r:id="rId5"/>
                        </a:rPr>
                        <a:t> </a:t>
                      </a:r>
                      <a:r>
                        <a:rPr lang="en-US" sz="1200" b="0" i="0" u="sng" strike="noStrike" dirty="0" err="1">
                          <a:solidFill>
                            <a:srgbClr val="0227FF"/>
                          </a:solidFill>
                          <a:effectLst/>
                          <a:latin typeface="+mn-lt"/>
                          <a:cs typeface="Helvetica" panose="020B0604020202020204" pitchFamily="34" charset="0"/>
                          <a:hlinkClick r:id="rId5"/>
                        </a:rPr>
                        <a:t>nên</a:t>
                      </a:r>
                      <a:r>
                        <a:rPr lang="en-US" sz="1200" b="0" i="0" u="sng" strike="noStrike" dirty="0">
                          <a:solidFill>
                            <a:srgbClr val="0227FF"/>
                          </a:solidFill>
                          <a:effectLst/>
                          <a:latin typeface="+mn-lt"/>
                          <a:cs typeface="Helvetica" panose="020B0604020202020204" pitchFamily="34" charset="0"/>
                          <a:hlinkClick r:id="rId5"/>
                        </a:rPr>
                        <a:t> </a:t>
                      </a:r>
                      <a:r>
                        <a:rPr lang="en-US" sz="1200" b="0" i="0" u="sng" strike="noStrike" dirty="0" err="1">
                          <a:solidFill>
                            <a:srgbClr val="0227FF"/>
                          </a:solidFill>
                          <a:effectLst/>
                          <a:latin typeface="+mn-lt"/>
                          <a:cs typeface="Helvetica" panose="020B0604020202020204" pitchFamily="34" charset="0"/>
                          <a:hlinkClick r:id="rId5"/>
                        </a:rPr>
                        <a:t>mình</a:t>
                      </a:r>
                      <a:r>
                        <a:rPr lang="en-US" sz="1200" b="0" i="0" u="sng" strike="noStrike" dirty="0">
                          <a:solidFill>
                            <a:srgbClr val="0227FF"/>
                          </a:solidFill>
                          <a:effectLst/>
                          <a:latin typeface="+mn-lt"/>
                          <a:cs typeface="Helvetica" panose="020B0604020202020204" pitchFamily="34" charset="0"/>
                          <a:hlinkClick r:id="rId5"/>
                        </a:rPr>
                        <a:t> </a:t>
                      </a:r>
                      <a:r>
                        <a:rPr lang="en-US" sz="1200" b="0" i="0" u="sng" strike="noStrike" dirty="0" err="1">
                          <a:solidFill>
                            <a:srgbClr val="0227FF"/>
                          </a:solidFill>
                          <a:effectLst/>
                          <a:latin typeface="+mn-lt"/>
                          <a:cs typeface="Helvetica" panose="020B0604020202020204" pitchFamily="34" charset="0"/>
                          <a:hlinkClick r:id="rId5"/>
                        </a:rPr>
                        <a:t>để</a:t>
                      </a:r>
                      <a:r>
                        <a:rPr lang="en-US" sz="1200" b="0" i="0" u="sng" strike="noStrike" dirty="0">
                          <a:solidFill>
                            <a:srgbClr val="0227FF"/>
                          </a:solidFill>
                          <a:effectLst/>
                          <a:latin typeface="+mn-lt"/>
                          <a:cs typeface="Helvetica" panose="020B0604020202020204" pitchFamily="34" charset="0"/>
                          <a:hlinkClick r:id="rId5"/>
                        </a:rPr>
                        <a:t> </a:t>
                      </a:r>
                      <a:r>
                        <a:rPr lang="en-US" sz="1200" b="0" i="0" u="sng" strike="noStrike" dirty="0" err="1">
                          <a:solidFill>
                            <a:srgbClr val="0227FF"/>
                          </a:solidFill>
                          <a:effectLst/>
                          <a:latin typeface="+mn-lt"/>
                          <a:cs typeface="Helvetica" panose="020B0604020202020204" pitchFamily="34" charset="0"/>
                          <a:hlinkClick r:id="rId5"/>
                        </a:rPr>
                        <a:t>lại</a:t>
                      </a:r>
                      <a:r>
                        <a:rPr lang="en-US" sz="1200" b="0" i="0" u="sng" strike="noStrike" dirty="0">
                          <a:solidFill>
                            <a:srgbClr val="0227FF"/>
                          </a:solidFill>
                          <a:effectLst/>
                          <a:latin typeface="+mn-lt"/>
                          <a:cs typeface="Helvetica" panose="020B0604020202020204" pitchFamily="34" charset="0"/>
                          <a:hlinkClick r:id="rId5"/>
                        </a:rPr>
                        <a:t> </a:t>
                      </a:r>
                      <a:r>
                        <a:rPr lang="en-US" sz="1200" b="0" i="0" u="sng" strike="noStrike" dirty="0" err="1">
                          <a:solidFill>
                            <a:srgbClr val="0227FF"/>
                          </a:solidFill>
                          <a:effectLst/>
                          <a:latin typeface="+mn-lt"/>
                          <a:cs typeface="Helvetica" panose="020B0604020202020204" pitchFamily="34" charset="0"/>
                          <a:hlinkClick r:id="rId5"/>
                        </a:rPr>
                        <a:t>bình</a:t>
                      </a:r>
                      <a:r>
                        <a:rPr lang="en-US" sz="1200" b="0" i="0" u="sng" strike="noStrike" dirty="0">
                          <a:solidFill>
                            <a:srgbClr val="0227FF"/>
                          </a:solidFill>
                          <a:effectLst/>
                          <a:latin typeface="+mn-lt"/>
                          <a:cs typeface="Helvetica" panose="020B0604020202020204" pitchFamily="34" charset="0"/>
                          <a:hlinkClick r:id="rId5"/>
                        </a:rPr>
                        <a:t> pigeon </a:t>
                      </a:r>
                      <a:r>
                        <a:rPr lang="en-US" sz="1200" b="0" i="0" u="sng" strike="noStrike" dirty="0" err="1">
                          <a:solidFill>
                            <a:srgbClr val="0227FF"/>
                          </a:solidFill>
                          <a:effectLst/>
                          <a:latin typeface="+mn-lt"/>
                          <a:cs typeface="Helvetica" panose="020B0604020202020204" pitchFamily="34" charset="0"/>
                          <a:hlinkClick r:id="rId5"/>
                        </a:rPr>
                        <a:t>nội</a:t>
                      </a:r>
                      <a:r>
                        <a:rPr lang="en-US" sz="1200" b="0" i="0" u="sng" strike="noStrike" dirty="0">
                          <a:solidFill>
                            <a:srgbClr val="0227FF"/>
                          </a:solidFill>
                          <a:effectLst/>
                          <a:latin typeface="+mn-lt"/>
                          <a:cs typeface="Helvetica" panose="020B0604020202020204" pitchFamily="34" charset="0"/>
                          <a:hlinkClick r:id="rId5"/>
                        </a:rPr>
                        <a:t> </a:t>
                      </a:r>
                      <a:r>
                        <a:rPr lang="en-US" sz="1200" b="0" i="0" u="sng" strike="noStrike" dirty="0" err="1">
                          <a:solidFill>
                            <a:srgbClr val="0227FF"/>
                          </a:solidFill>
                          <a:effectLst/>
                          <a:latin typeface="+mn-lt"/>
                          <a:cs typeface="Helvetica" panose="020B0604020202020204" pitchFamily="34" charset="0"/>
                          <a:hlinkClick r:id="rId5"/>
                        </a:rPr>
                        <a:t>địa</a:t>
                      </a:r>
                      <a:r>
                        <a:rPr lang="en-US" sz="1200" b="0" i="0" u="sng" strike="noStrike" dirty="0">
                          <a:solidFill>
                            <a:srgbClr val="0227FF"/>
                          </a:solidFill>
                          <a:effectLst/>
                          <a:latin typeface="+mn-lt"/>
                          <a:cs typeface="Helvetica" panose="020B0604020202020204" pitchFamily="34" charset="0"/>
                          <a:hlinkClick r:id="rId5"/>
                        </a:rPr>
                        <a:t> </a:t>
                      </a:r>
                      <a:r>
                        <a:rPr lang="en-US" sz="1200" b="0" i="0" u="sng" strike="noStrike" dirty="0" err="1">
                          <a:solidFill>
                            <a:srgbClr val="0227FF"/>
                          </a:solidFill>
                          <a:effectLst/>
                          <a:latin typeface="+mn-lt"/>
                          <a:cs typeface="Helvetica" panose="020B0604020202020204" pitchFamily="34" charset="0"/>
                          <a:hlinkClick r:id="rId5"/>
                        </a:rPr>
                        <a:t>Nhật</a:t>
                      </a:r>
                      <a:r>
                        <a:rPr lang="en-US" sz="1200" b="0" i="0" u="sng" strike="noStrike" dirty="0">
                          <a:solidFill>
                            <a:srgbClr val="0227FF"/>
                          </a:solidFill>
                          <a:effectLst/>
                          <a:latin typeface="+mn-lt"/>
                          <a:cs typeface="Helvetica" panose="020B0604020202020204" pitchFamily="34" charset="0"/>
                          <a:hlinkClick r:id="rId5"/>
                        </a:rPr>
                        <a:t> </a:t>
                      </a:r>
                      <a:r>
                        <a:rPr lang="en-US" sz="1200" b="0" i="0" u="sng" strike="noStrike" dirty="0" err="1">
                          <a:solidFill>
                            <a:srgbClr val="0227FF"/>
                          </a:solidFill>
                          <a:effectLst/>
                          <a:latin typeface="+mn-lt"/>
                          <a:cs typeface="Helvetica" panose="020B0604020202020204" pitchFamily="34" charset="0"/>
                          <a:hlinkClick r:id="rId5"/>
                        </a:rPr>
                        <a:t>nhé</a:t>
                      </a:r>
                      <a:r>
                        <a:rPr lang="en-US" sz="1200" b="0" i="0" u="sng" strike="noStrike" dirty="0">
                          <a:solidFill>
                            <a:srgbClr val="0227FF"/>
                          </a:solidFill>
                          <a:effectLst/>
                          <a:latin typeface="+mn-lt"/>
                          <a:cs typeface="Helvetica" panose="020B0604020202020204" pitchFamily="34" charset="0"/>
                          <a:hlinkClick r:id="rId5"/>
                        </a:rPr>
                        <a:t>, </a:t>
                      </a:r>
                      <a:r>
                        <a:rPr lang="en-US" sz="1200" b="0" i="0" u="sng" strike="noStrike" dirty="0" err="1">
                          <a:solidFill>
                            <a:srgbClr val="0227FF"/>
                          </a:solidFill>
                          <a:effectLst/>
                          <a:latin typeface="+mn-lt"/>
                          <a:cs typeface="Helvetica" panose="020B0604020202020204" pitchFamily="34" charset="0"/>
                          <a:hlinkClick r:id="rId5"/>
                        </a:rPr>
                        <a:t>mới</a:t>
                      </a:r>
                      <a:r>
                        <a:rPr lang="en-US" sz="1200" b="0" i="0" u="sng" strike="noStrike" dirty="0">
                          <a:solidFill>
                            <a:srgbClr val="0227FF"/>
                          </a:solidFill>
                          <a:effectLst/>
                          <a:latin typeface="+mn-lt"/>
                          <a:cs typeface="Helvetica" panose="020B0604020202020204" pitchFamily="34" charset="0"/>
                          <a:hlinkClick r:id="rId5"/>
                        </a:rPr>
                        <a:t> </a:t>
                      </a:r>
                      <a:r>
                        <a:rPr lang="en-US" sz="1200" b="0" i="0" u="sng" strike="noStrike" dirty="0" err="1">
                          <a:solidFill>
                            <a:srgbClr val="0227FF"/>
                          </a:solidFill>
                          <a:effectLst/>
                          <a:latin typeface="+mn-lt"/>
                          <a:cs typeface="Helvetica" panose="020B0604020202020204" pitchFamily="34" charset="0"/>
                          <a:hlinkClick r:id="rId5"/>
                        </a:rPr>
                        <a:t>xài</a:t>
                      </a:r>
                      <a:r>
                        <a:rPr lang="en-US" sz="1200" b="0" i="0" u="sng" strike="noStrike" dirty="0">
                          <a:solidFill>
                            <a:srgbClr val="0227FF"/>
                          </a:solidFill>
                          <a:effectLst/>
                          <a:latin typeface="+mn-lt"/>
                          <a:cs typeface="Helvetica" panose="020B0604020202020204" pitchFamily="34" charset="0"/>
                          <a:hlinkClick r:id="rId5"/>
                        </a:rPr>
                        <a:t> 1 </a:t>
                      </a:r>
                      <a:r>
                        <a:rPr lang="en-US" sz="1200" b="0" i="0" u="sng" strike="noStrike" dirty="0" err="1">
                          <a:solidFill>
                            <a:srgbClr val="0227FF"/>
                          </a:solidFill>
                          <a:effectLst/>
                          <a:latin typeface="+mn-lt"/>
                          <a:cs typeface="Helvetica" panose="020B0604020202020204" pitchFamily="34" charset="0"/>
                          <a:hlinkClick r:id="rId5"/>
                        </a:rPr>
                        <a:t>lần</a:t>
                      </a:r>
                      <a:r>
                        <a:rPr lang="en-US" sz="1200" b="0" i="0" u="sng" strike="noStrike" dirty="0">
                          <a:solidFill>
                            <a:srgbClr val="0227FF"/>
                          </a:solidFill>
                          <a:effectLst/>
                          <a:latin typeface="+mn-lt"/>
                          <a:cs typeface="Helvetica" panose="020B0604020202020204" pitchFamily="34" charset="0"/>
                          <a:hlinkClick r:id="rId5"/>
                        </a:rPr>
                        <a:t> 150k </a:t>
                      </a:r>
                      <a:r>
                        <a:rPr lang="en-US" sz="1200" b="0" i="0" u="sng" strike="noStrike" dirty="0" err="1">
                          <a:solidFill>
                            <a:srgbClr val="0227FF"/>
                          </a:solidFill>
                          <a:effectLst/>
                          <a:latin typeface="+mn-lt"/>
                          <a:cs typeface="Helvetica" panose="020B0604020202020204" pitchFamily="34" charset="0"/>
                          <a:hlinkClick r:id="rId5"/>
                        </a:rPr>
                        <a:t>và</a:t>
                      </a:r>
                      <a:r>
                        <a:rPr lang="en-US" sz="1200" b="0" i="0" u="sng" strike="noStrike" dirty="0">
                          <a:solidFill>
                            <a:srgbClr val="0227FF"/>
                          </a:solidFill>
                          <a:effectLst/>
                          <a:latin typeface="+mn-lt"/>
                          <a:cs typeface="Helvetica" panose="020B0604020202020204" pitchFamily="34" charset="0"/>
                          <a:hlinkClick r:id="rId5"/>
                        </a:rPr>
                        <a:t> 2 ...</a:t>
                      </a:r>
                      <a:endParaRPr lang="en-US" sz="1200" b="0" i="0" u="sng" strike="noStrike" dirty="0">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200" b="0" i="0" u="sng" strike="noStrike" dirty="0" err="1">
                          <a:solidFill>
                            <a:srgbClr val="0227FF"/>
                          </a:solidFill>
                          <a:effectLst/>
                          <a:latin typeface="+mn-lt"/>
                          <a:cs typeface="Helvetica" panose="020B0604020202020204" pitchFamily="34" charset="0"/>
                          <a:hlinkClick r:id="rId4"/>
                        </a:rPr>
                        <a:t>Hội</a:t>
                      </a:r>
                      <a:r>
                        <a:rPr lang="en-US" sz="1200" b="0" i="0" u="sng" strike="noStrike" dirty="0">
                          <a:solidFill>
                            <a:srgbClr val="0227FF"/>
                          </a:solidFill>
                          <a:effectLst/>
                          <a:latin typeface="+mn-lt"/>
                          <a:cs typeface="Helvetica" panose="020B0604020202020204" pitchFamily="34" charset="0"/>
                          <a:hlinkClick r:id="rId4"/>
                        </a:rPr>
                        <a:t> </a:t>
                      </a:r>
                      <a:r>
                        <a:rPr lang="en-US" sz="1200" b="0" i="0" u="sng" strike="noStrike" dirty="0" err="1">
                          <a:solidFill>
                            <a:srgbClr val="0227FF"/>
                          </a:solidFill>
                          <a:effectLst/>
                          <a:latin typeface="+mn-lt"/>
                          <a:cs typeface="Helvetica" panose="020B0604020202020204" pitchFamily="34" charset="0"/>
                          <a:hlinkClick r:id="rId4"/>
                        </a:rPr>
                        <a:t>Nuôi</a:t>
                      </a:r>
                      <a:r>
                        <a:rPr lang="en-US" sz="1200" b="0" i="0" u="sng" strike="noStrike" dirty="0">
                          <a:solidFill>
                            <a:srgbClr val="0227FF"/>
                          </a:solidFill>
                          <a:effectLst/>
                          <a:latin typeface="+mn-lt"/>
                          <a:cs typeface="Helvetica" panose="020B0604020202020204" pitchFamily="34" charset="0"/>
                          <a:hlinkClick r:id="rId4"/>
                        </a:rPr>
                        <a:t> Con </a:t>
                      </a:r>
                      <a:r>
                        <a:rPr lang="en-US" sz="1200" b="0" i="0" u="sng" strike="noStrike" dirty="0" err="1">
                          <a:solidFill>
                            <a:srgbClr val="0227FF"/>
                          </a:solidFill>
                          <a:effectLst/>
                          <a:latin typeface="+mn-lt"/>
                          <a:cs typeface="Helvetica" panose="020B0604020202020204" pitchFamily="34" charset="0"/>
                          <a:hlinkClick r:id="rId4"/>
                        </a:rPr>
                        <a:t>Bằng</a:t>
                      </a:r>
                      <a:r>
                        <a:rPr lang="en-US" sz="1200" b="0" i="0" u="sng" strike="noStrike" dirty="0">
                          <a:solidFill>
                            <a:srgbClr val="0227FF"/>
                          </a:solidFill>
                          <a:effectLst/>
                          <a:latin typeface="+mn-lt"/>
                          <a:cs typeface="Helvetica" panose="020B0604020202020204" pitchFamily="34" charset="0"/>
                          <a:hlinkClick r:id="rId4"/>
                        </a:rPr>
                        <a:t> </a:t>
                      </a:r>
                      <a:r>
                        <a:rPr lang="en-US" sz="1200" b="0" i="0" u="sng" strike="noStrike" dirty="0" err="1">
                          <a:solidFill>
                            <a:srgbClr val="0227FF"/>
                          </a:solidFill>
                          <a:effectLst/>
                          <a:latin typeface="+mn-lt"/>
                          <a:cs typeface="Helvetica" panose="020B0604020202020204" pitchFamily="34" charset="0"/>
                          <a:hlinkClick r:id="rId4"/>
                        </a:rPr>
                        <a:t>Sữa</a:t>
                      </a:r>
                      <a:r>
                        <a:rPr lang="en-US" sz="1200" b="0" i="0" u="sng" strike="noStrike" dirty="0">
                          <a:solidFill>
                            <a:srgbClr val="0227FF"/>
                          </a:solidFill>
                          <a:effectLst/>
                          <a:latin typeface="+mn-lt"/>
                          <a:cs typeface="Helvetica" panose="020B0604020202020204" pitchFamily="34" charset="0"/>
                          <a:hlinkClick r:id="rId4"/>
                        </a:rPr>
                        <a:t> </a:t>
                      </a:r>
                      <a:r>
                        <a:rPr lang="en-US" sz="1200" b="0" i="0" u="sng" strike="noStrike" dirty="0" err="1">
                          <a:solidFill>
                            <a:srgbClr val="0227FF"/>
                          </a:solidFill>
                          <a:effectLst/>
                          <a:latin typeface="+mn-lt"/>
                          <a:cs typeface="Helvetica" panose="020B0604020202020204" pitchFamily="34" charset="0"/>
                          <a:hlinkClick r:id="rId4"/>
                        </a:rPr>
                        <a:t>Công</a:t>
                      </a:r>
                      <a:r>
                        <a:rPr lang="en-US" sz="1200" b="0" i="0" u="sng" strike="noStrike" dirty="0">
                          <a:solidFill>
                            <a:srgbClr val="0227FF"/>
                          </a:solidFill>
                          <a:effectLst/>
                          <a:latin typeface="+mn-lt"/>
                          <a:cs typeface="Helvetica" panose="020B0604020202020204" pitchFamily="34" charset="0"/>
                          <a:hlinkClick r:id="rId4"/>
                        </a:rPr>
                        <a:t> </a:t>
                      </a:r>
                      <a:r>
                        <a:rPr lang="en-US" sz="1200" b="0" i="0" u="sng" strike="noStrike" dirty="0" err="1">
                          <a:solidFill>
                            <a:srgbClr val="0227FF"/>
                          </a:solidFill>
                          <a:effectLst/>
                          <a:latin typeface="+mn-lt"/>
                          <a:cs typeface="Helvetica" panose="020B0604020202020204" pitchFamily="34" charset="0"/>
                          <a:hlinkClick r:id="rId4"/>
                        </a:rPr>
                        <a:t>Thức</a:t>
                      </a:r>
                      <a:r>
                        <a:rPr lang="en-US" sz="1200" b="0" i="0" u="sng" strike="noStrike" dirty="0">
                          <a:solidFill>
                            <a:srgbClr val="0227FF"/>
                          </a:solidFill>
                          <a:effectLst/>
                          <a:latin typeface="+mn-lt"/>
                          <a:cs typeface="Helvetica" panose="020B0604020202020204" pitchFamily="34" charset="0"/>
                          <a:hlinkClick r:id="rId4"/>
                        </a:rPr>
                        <a:t> - </a:t>
                      </a:r>
                      <a:r>
                        <a:rPr lang="en-US" sz="1200" b="0" i="0" u="sng" strike="noStrike" dirty="0" err="1">
                          <a:solidFill>
                            <a:srgbClr val="0227FF"/>
                          </a:solidFill>
                          <a:effectLst/>
                          <a:latin typeface="+mn-lt"/>
                          <a:cs typeface="Helvetica" panose="020B0604020202020204" pitchFamily="34" charset="0"/>
                          <a:hlinkClick r:id="rId4"/>
                        </a:rPr>
                        <a:t>Bé</a:t>
                      </a:r>
                      <a:r>
                        <a:rPr lang="en-US" sz="1200" b="0" i="0" u="sng" strike="noStrike" dirty="0">
                          <a:solidFill>
                            <a:srgbClr val="0227FF"/>
                          </a:solidFill>
                          <a:effectLst/>
                          <a:latin typeface="+mn-lt"/>
                          <a:cs typeface="Helvetica" panose="020B0604020202020204" pitchFamily="34" charset="0"/>
                          <a:hlinkClick r:id="rId4"/>
                        </a:rPr>
                        <a:t> </a:t>
                      </a:r>
                      <a:r>
                        <a:rPr lang="en-US" sz="1200" b="0" i="0" u="sng" strike="noStrike" dirty="0" err="1">
                          <a:solidFill>
                            <a:srgbClr val="0227FF"/>
                          </a:solidFill>
                          <a:effectLst/>
                          <a:latin typeface="+mn-lt"/>
                          <a:cs typeface="Helvetica" panose="020B0604020202020204" pitchFamily="34" charset="0"/>
                          <a:hlinkClick r:id="rId4"/>
                        </a:rPr>
                        <a:t>Tí</a:t>
                      </a:r>
                      <a:r>
                        <a:rPr lang="en-US" sz="1200" b="0" i="0" u="sng" strike="noStrike" dirty="0">
                          <a:solidFill>
                            <a:srgbClr val="0227FF"/>
                          </a:solidFill>
                          <a:effectLst/>
                          <a:latin typeface="+mn-lt"/>
                          <a:cs typeface="Helvetica" panose="020B0604020202020204" pitchFamily="34" charset="0"/>
                          <a:hlinkClick r:id="rId4"/>
                        </a:rPr>
                        <a:t> </a:t>
                      </a:r>
                      <a:r>
                        <a:rPr lang="en-US" sz="1200" b="0" i="0" u="sng" strike="noStrike" dirty="0" err="1">
                          <a:solidFill>
                            <a:srgbClr val="0227FF"/>
                          </a:solidFill>
                          <a:effectLst/>
                          <a:latin typeface="+mn-lt"/>
                          <a:cs typeface="Helvetica" panose="020B0604020202020204" pitchFamily="34" charset="0"/>
                          <a:hlinkClick r:id="rId4"/>
                        </a:rPr>
                        <a:t>Bú</a:t>
                      </a:r>
                      <a:r>
                        <a:rPr lang="en-US" sz="1200" b="0" i="0" u="sng" strike="noStrike" dirty="0">
                          <a:solidFill>
                            <a:srgbClr val="0227FF"/>
                          </a:solidFill>
                          <a:effectLst/>
                          <a:latin typeface="+mn-lt"/>
                          <a:cs typeface="Helvetica" panose="020B0604020202020204" pitchFamily="34" charset="0"/>
                          <a:hlinkClick r:id="rId4"/>
                        </a:rPr>
                        <a:t> </a:t>
                      </a:r>
                      <a:r>
                        <a:rPr lang="en-US" sz="1200" b="0" i="0" u="sng" strike="noStrike" dirty="0" err="1">
                          <a:solidFill>
                            <a:srgbClr val="0227FF"/>
                          </a:solidFill>
                          <a:effectLst/>
                          <a:latin typeface="+mn-lt"/>
                          <a:cs typeface="Helvetica" panose="020B0604020202020204" pitchFamily="34" charset="0"/>
                          <a:hlinkClick r:id="rId4"/>
                        </a:rPr>
                        <a:t>Tì</a:t>
                      </a:r>
                      <a:r>
                        <a:rPr lang="en-US" sz="1200" b="0" i="0" u="sng" strike="noStrike" dirty="0">
                          <a:solidFill>
                            <a:srgbClr val="0227FF"/>
                          </a:solidFill>
                          <a:effectLst/>
                          <a:latin typeface="+mn-lt"/>
                          <a:cs typeface="Helvetica" panose="020B0604020202020204" pitchFamily="34" charset="0"/>
                          <a:hlinkClick r:id="rId4"/>
                        </a:rPr>
                        <a:t> </a:t>
                      </a:r>
                      <a:r>
                        <a:rPr lang="en-US" sz="1200" b="0" i="0" u="sng" strike="noStrike" dirty="0" err="1">
                          <a:solidFill>
                            <a:srgbClr val="0227FF"/>
                          </a:solidFill>
                          <a:effectLst/>
                          <a:latin typeface="+mn-lt"/>
                          <a:cs typeface="Helvetica" panose="020B0604020202020204" pitchFamily="34" charset="0"/>
                          <a:hlinkClick r:id="rId4"/>
                        </a:rPr>
                        <a:t>Tì</a:t>
                      </a:r>
                      <a:endParaRPr lang="en-US" sz="1200" b="0" i="0" u="sng" strike="noStrike" dirty="0">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2</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26</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mn-lt"/>
                        </a:rPr>
                        <a:t>257</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5396356"/>
                  </a:ext>
                </a:extLst>
              </a:tr>
              <a:tr h="979074">
                <a:tc>
                  <a:txBody>
                    <a:bodyPr/>
                    <a:lstStyle/>
                    <a:p>
                      <a:pPr lvl="1" algn="ctr" rtl="0" fontAlgn="b"/>
                      <a:r>
                        <a:rPr lang="vi-VN" sz="1200" b="0">
                          <a:solidFill>
                            <a:srgbClr val="000000"/>
                          </a:solidFill>
                          <a:effectLst/>
                          <a:latin typeface="+mn-lt"/>
                          <a:cs typeface="Helvetica" panose="020B0604020202020204" pitchFamily="34" charset="0"/>
                        </a:rPr>
                        <a:t>3</a:t>
                      </a:r>
                      <a:endParaRPr lang="en-US" sz="1200" b="0">
                        <a:solidFill>
                          <a:srgbClr val="000000"/>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200" b="0" i="0" u="sng" strike="noStrike">
                          <a:solidFill>
                            <a:srgbClr val="0227FF"/>
                          </a:solidFill>
                          <a:effectLst/>
                          <a:latin typeface="+mn-lt"/>
                          <a:cs typeface="Helvetica" panose="020B0604020202020204" pitchFamily="34" charset="0"/>
                          <a:hlinkClick r:id="rId6"/>
                        </a:rPr>
                        <a:t>REVIEW về các bình sữa mà khoai tây đã dùng qua 😩😩 mong rằng chút kinh nghiệm của e sẽ giúp mọi ...</a:t>
                      </a:r>
                      <a:endParaRPr lang="en-US" sz="1200" b="0" i="0" u="sng" strike="noStrike">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200" b="0" i="0" u="sng" strike="noStrike">
                          <a:solidFill>
                            <a:srgbClr val="0227FF"/>
                          </a:solidFill>
                          <a:effectLst/>
                          <a:latin typeface="+mn-lt"/>
                          <a:cs typeface="Helvetica" panose="020B0604020202020204" pitchFamily="34" charset="0"/>
                          <a:hlinkClick r:id="rId7"/>
                        </a:rPr>
                        <a:t>Hội Sữa Công Thức Sử Dụng Đúng Cách ( Đọc Kỹ Nội Quy Ở Bài Ghim)</a:t>
                      </a:r>
                      <a:endParaRPr lang="en-US" sz="1200" b="0" i="0" u="sng" strike="noStrike">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0</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0</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mn-lt"/>
                        </a:rPr>
                        <a:t>163</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48399122"/>
                  </a:ext>
                </a:extLst>
              </a:tr>
              <a:tr h="737451">
                <a:tc>
                  <a:txBody>
                    <a:bodyPr/>
                    <a:lstStyle/>
                    <a:p>
                      <a:pPr lvl="1" algn="ctr" rtl="0" fontAlgn="b"/>
                      <a:r>
                        <a:rPr lang="vi-VN" sz="1200" b="0">
                          <a:solidFill>
                            <a:srgbClr val="000000"/>
                          </a:solidFill>
                          <a:effectLst/>
                          <a:latin typeface="+mn-lt"/>
                          <a:cs typeface="Helvetica" panose="020B0604020202020204" pitchFamily="34" charset="0"/>
                        </a:rPr>
                        <a:t>4</a:t>
                      </a:r>
                      <a:endParaRPr lang="en-US" sz="1200" b="0">
                        <a:solidFill>
                          <a:srgbClr val="000000"/>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200" b="0" i="0" u="sng" strike="noStrike">
                          <a:solidFill>
                            <a:srgbClr val="0227FF"/>
                          </a:solidFill>
                          <a:effectLst/>
                          <a:latin typeface="+mn-lt"/>
                          <a:cs typeface="Helvetica" panose="020B0604020202020204" pitchFamily="34" charset="0"/>
                          <a:hlinkClick r:id="rId8"/>
                        </a:rPr>
                        <a:t>Bé nhà mình bú bình Lan hay Pigeon đều thế này ạ. Có ai biết cách khắc phục ko ạ 😭😭</a:t>
                      </a:r>
                      <a:br>
                        <a:rPr lang="en-US" sz="1200" b="0" i="0" u="sng" strike="noStrike">
                          <a:solidFill>
                            <a:srgbClr val="0227FF"/>
                          </a:solidFill>
                          <a:effectLst/>
                          <a:latin typeface="+mn-lt"/>
                          <a:cs typeface="Helvetica" panose="020B0604020202020204" pitchFamily="34" charset="0"/>
                          <a:hlinkClick r:id="rId8"/>
                        </a:rPr>
                      </a:br>
                      <a:r>
                        <a:rPr lang="en-US" sz="1200" b="0" i="0" u="sng" strike="noStrike">
                          <a:solidFill>
                            <a:srgbClr val="0227FF"/>
                          </a:solidFill>
                          <a:effectLst/>
                          <a:latin typeface="+mn-lt"/>
                          <a:cs typeface="Helvetica" panose="020B0604020202020204" pitchFamily="34" charset="0"/>
                          <a:hlinkClick r:id="rId8"/>
                        </a:rPr>
                        <a:t>Nó bị sủi ...</a:t>
                      </a:r>
                      <a:endParaRPr lang="en-US" sz="1200" b="0" i="0" u="sng" strike="noStrike">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200" b="0" i="0" u="sng" strike="noStrike">
                          <a:solidFill>
                            <a:srgbClr val="0227FF"/>
                          </a:solidFill>
                          <a:effectLst/>
                          <a:latin typeface="+mn-lt"/>
                          <a:cs typeface="Helvetica" panose="020B0604020202020204" pitchFamily="34" charset="0"/>
                          <a:hlinkClick r:id="rId9"/>
                        </a:rPr>
                        <a:t>Hội Heo Vàng 2019</a:t>
                      </a:r>
                      <a:endParaRPr lang="en-US" sz="1200" b="0" i="0" u="sng" strike="noStrike">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19</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0</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mn-lt"/>
                        </a:rPr>
                        <a:t>108</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28299301"/>
                  </a:ext>
                </a:extLst>
              </a:tr>
              <a:tr h="737451">
                <a:tc>
                  <a:txBody>
                    <a:bodyPr/>
                    <a:lstStyle/>
                    <a:p>
                      <a:pPr lvl="1" algn="ctr" rtl="0" fontAlgn="b"/>
                      <a:r>
                        <a:rPr lang="vi-VN" sz="1200" b="0">
                          <a:solidFill>
                            <a:srgbClr val="000000"/>
                          </a:solidFill>
                          <a:effectLst/>
                          <a:latin typeface="+mn-lt"/>
                          <a:cs typeface="Helvetica" panose="020B0604020202020204" pitchFamily="34" charset="0"/>
                        </a:rPr>
                        <a:t>5</a:t>
                      </a:r>
                      <a:endParaRPr lang="en-US" sz="1200" b="0">
                        <a:solidFill>
                          <a:srgbClr val="000000"/>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vi-VN" sz="1200" b="0" i="0" u="sng" strike="noStrike">
                          <a:solidFill>
                            <a:srgbClr val="0227FF"/>
                          </a:solidFill>
                          <a:effectLst/>
                          <a:latin typeface="+mn-lt"/>
                          <a:cs typeface="Helvetica" panose="020B0604020202020204" pitchFamily="34" charset="0"/>
                          <a:hlinkClick r:id="rId10"/>
                        </a:rPr>
                        <a:t>Bé nhà m 5 tháng đang dùng bình pigeon 240 ml chưa thay núm lần nào, liệu cí cần thay núm cho ...</a:t>
                      </a:r>
                      <a:endParaRPr lang="vi-VN" sz="1200" b="0" i="0" u="sng" strike="noStrike">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200" b="0" i="0" u="sng" strike="noStrike">
                          <a:solidFill>
                            <a:srgbClr val="0227FF"/>
                          </a:solidFill>
                          <a:effectLst/>
                          <a:latin typeface="+mn-lt"/>
                          <a:cs typeface="Helvetica" panose="020B0604020202020204" pitchFamily="34" charset="0"/>
                          <a:hlinkClick r:id="rId4"/>
                        </a:rPr>
                        <a:t>Hội Nuôi Con Bằng Sữa Công Thức - Bé Tí Bú Tì Tì</a:t>
                      </a:r>
                      <a:endParaRPr lang="en-US" sz="1200" b="0" i="0" u="sng" strike="noStrike">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12</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0</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mn-lt"/>
                        </a:rPr>
                        <a:t>91</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85376438"/>
                  </a:ext>
                </a:extLst>
              </a:tr>
              <a:tr h="555799">
                <a:tc>
                  <a:txBody>
                    <a:bodyPr/>
                    <a:lstStyle/>
                    <a:p>
                      <a:pPr lvl="1" algn="ctr" rtl="0" fontAlgn="b"/>
                      <a:r>
                        <a:rPr lang="vi-VN" sz="1200" b="0">
                          <a:solidFill>
                            <a:srgbClr val="000000"/>
                          </a:solidFill>
                          <a:effectLst/>
                          <a:latin typeface="+mn-lt"/>
                          <a:cs typeface="Helvetica" panose="020B0604020202020204" pitchFamily="34" charset="0"/>
                        </a:rPr>
                        <a:t>6</a:t>
                      </a:r>
                      <a:endParaRPr lang="en-US" sz="1200" b="0">
                        <a:solidFill>
                          <a:srgbClr val="000000"/>
                        </a:solidFill>
                        <a:effectLst/>
                        <a:latin typeface="+mn-lt"/>
                        <a:cs typeface="Helvetica" panose="020B0604020202020204" pitchFamily="34" charset="0"/>
                      </a:endParaRPr>
                    </a:p>
                  </a:txBody>
                  <a:tcPr marL="28575" marR="28575" marT="19050" marB="1905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200" b="0" i="0" u="sng" strike="noStrike">
                          <a:solidFill>
                            <a:srgbClr val="0227FF"/>
                          </a:solidFill>
                          <a:effectLst/>
                          <a:latin typeface="+mn-lt"/>
                          <a:cs typeface="Helvetica" panose="020B0604020202020204" pitchFamily="34" charset="0"/>
                          <a:hlinkClick r:id="rId11"/>
                        </a:rPr>
                        <a:t>Có ai mua bình Pigeon Ppsu của nhật sản xuất tại thái lan ko ạ??? E sợ mua phải hàng nhái quá ...</a:t>
                      </a:r>
                      <a:endParaRPr lang="en-US" sz="1200" b="0" i="0" u="sng" strike="noStrike">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200" b="0" i="0" u="sng" strike="noStrike">
                          <a:solidFill>
                            <a:srgbClr val="0227FF"/>
                          </a:solidFill>
                          <a:effectLst/>
                          <a:latin typeface="+mn-lt"/>
                          <a:cs typeface="Helvetica" panose="020B0604020202020204" pitchFamily="34" charset="0"/>
                          <a:hlinkClick r:id="rId12"/>
                        </a:rPr>
                        <a:t>Lần đầu làm mẹ!</a:t>
                      </a:r>
                      <a:endParaRPr lang="en-US" sz="1200" b="0" i="0" u="sng" strike="noStrike">
                        <a:solidFill>
                          <a:srgbClr val="0227FF"/>
                        </a:solidFill>
                        <a:effectLst/>
                        <a:latin typeface="+mn-lt"/>
                        <a:cs typeface="Helvetica" panose="020B0604020202020204" pitchFamily="34" charset="0"/>
                      </a:endParaRPr>
                    </a:p>
                  </a:txBody>
                  <a:tcPr marL="9525" marR="9525" marT="952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0</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0</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mn-lt"/>
                        </a:rPr>
                        <a:t>71</a:t>
                      </a:r>
                    </a:p>
                  </a:txBody>
                  <a:tcPr marL="6350" marR="6350" marT="635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3066944"/>
                  </a:ext>
                </a:extLst>
              </a:tr>
            </a:tbl>
          </a:graphicData>
        </a:graphic>
      </p:graphicFrame>
      <p:grpSp>
        <p:nvGrpSpPr>
          <p:cNvPr id="7" name="Group 6"/>
          <p:cNvGrpSpPr/>
          <p:nvPr/>
        </p:nvGrpSpPr>
        <p:grpSpPr>
          <a:xfrm>
            <a:off x="325836" y="0"/>
            <a:ext cx="11521280" cy="628651"/>
            <a:chOff x="251521" y="12030"/>
            <a:chExt cx="8640960" cy="471488"/>
          </a:xfrm>
        </p:grpSpPr>
        <p:sp>
          <p:nvSpPr>
            <p:cNvPr id="8" name="Line 13"/>
            <p:cNvSpPr>
              <a:spLocks noChangeShapeType="1"/>
            </p:cNvSpPr>
            <p:nvPr/>
          </p:nvSpPr>
          <p:spPr bwMode="auto">
            <a:xfrm>
              <a:off x="998935" y="483518"/>
              <a:ext cx="7164586" cy="0"/>
            </a:xfrm>
            <a:prstGeom prst="line">
              <a:avLst/>
            </a:prstGeom>
            <a:noFill/>
            <a:ln w="6350" cap="flat">
              <a:solidFill>
                <a:schemeClr val="bg2">
                  <a:alpha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1219170" fontAlgn="base">
                <a:spcBef>
                  <a:spcPct val="0"/>
                </a:spcBef>
                <a:spcAft>
                  <a:spcPct val="0"/>
                </a:spcAft>
                <a:defRPr/>
              </a:pPr>
              <a:endParaRPr lang="en-US" sz="2800">
                <a:solidFill>
                  <a:srgbClr val="000000"/>
                </a:solidFill>
                <a:latin typeface="Helvetica" panose="020B0604020202020204" pitchFamily="34" charset="0"/>
                <a:cs typeface="Helvetica" panose="020B0604020202020204" pitchFamily="34" charset="0"/>
                <a:sym typeface="Gill Sans" charset="0"/>
              </a:endParaRPr>
            </a:p>
          </p:txBody>
        </p:sp>
        <p:sp>
          <p:nvSpPr>
            <p:cNvPr id="9" name="Rectangle 12"/>
            <p:cNvSpPr>
              <a:spLocks/>
            </p:cNvSpPr>
            <p:nvPr/>
          </p:nvSpPr>
          <p:spPr bwMode="auto">
            <a:xfrm>
              <a:off x="251521" y="12030"/>
              <a:ext cx="864096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1219170" fontAlgn="base">
                <a:spcBef>
                  <a:spcPct val="0"/>
                </a:spcBef>
                <a:spcAft>
                  <a:spcPct val="0"/>
                </a:spcAft>
                <a:defRPr/>
              </a:pPr>
              <a:r>
                <a:rPr lang="en-US" sz="4533" dirty="0">
                  <a:solidFill>
                    <a:srgbClr val="FFC000"/>
                  </a:solidFill>
                  <a:latin typeface="+mj-lt"/>
                  <a:ea typeface="Bebas Neue Book" charset="0"/>
                  <a:cs typeface="Helvetica" panose="020B0604020202020204" pitchFamily="34" charset="0"/>
                  <a:sym typeface="Bebas Neue" charset="0"/>
                </a:rPr>
                <a:t>Top Threads By Negative</a:t>
              </a:r>
            </a:p>
          </p:txBody>
        </p:sp>
      </p:grpSp>
    </p:spTree>
    <p:extLst>
      <p:ext uri="{BB962C8B-B14F-4D97-AF65-F5344CB8AC3E}">
        <p14:creationId xmlns:p14="http://schemas.microsoft.com/office/powerpoint/2010/main" val="218701885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1800" b="11800"/>
          <a:stretch>
            <a:fillRect/>
          </a:stretch>
        </p:blipFill>
        <p:spPr/>
      </p:pic>
      <p:sp>
        <p:nvSpPr>
          <p:cNvPr id="4" name="Rectangle 2"/>
          <p:cNvSpPr>
            <a:spLocks/>
          </p:cNvSpPr>
          <p:nvPr/>
        </p:nvSpPr>
        <p:spPr bwMode="auto">
          <a:xfrm>
            <a:off x="-4234" y="-12700"/>
            <a:ext cx="12200468" cy="6883400"/>
          </a:xfrm>
          <a:prstGeom prst="rect">
            <a:avLst/>
          </a:prstGeom>
          <a:solidFill>
            <a:srgbClr val="2E2E2E">
              <a:alpha val="75000"/>
            </a:srgbClr>
          </a:solidFill>
          <a:ln>
            <a:noFill/>
          </a:ln>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5" name="TextBox 4"/>
          <p:cNvSpPr txBox="1"/>
          <p:nvPr/>
        </p:nvSpPr>
        <p:spPr>
          <a:xfrm>
            <a:off x="1213788" y="2995453"/>
            <a:ext cx="10040471" cy="1118319"/>
          </a:xfrm>
          <a:prstGeom prst="rect">
            <a:avLst/>
          </a:prstGeom>
          <a:noFill/>
        </p:spPr>
        <p:txBody>
          <a:bodyPr wrap="square" rtlCol="0">
            <a:spAutoFit/>
          </a:bodyPr>
          <a:lstStyle/>
          <a:p>
            <a:pPr marL="0" marR="0" lvl="0" indent="0" algn="ctr" defTabSz="1219170" rtl="0" eaLnBrk="1" fontAlgn="base" latinLnBrk="0" hangingPunct="1">
              <a:lnSpc>
                <a:spcPct val="100000"/>
              </a:lnSpc>
              <a:spcBef>
                <a:spcPct val="0"/>
              </a:spcBef>
              <a:spcAft>
                <a:spcPct val="0"/>
              </a:spcAft>
              <a:buClrTx/>
              <a:buSzTx/>
              <a:buFontTx/>
              <a:buNone/>
              <a:tabLst/>
              <a:defRPr/>
            </a:pPr>
            <a:r>
              <a:rPr lang="en-US" sz="6667" dirty="0">
                <a:solidFill>
                  <a:srgbClr val="FFCC66"/>
                </a:solidFill>
                <a:latin typeface="+mj-lt"/>
                <a:cs typeface="Helvetica" panose="020B0604020202020204" pitchFamily="34" charset="0"/>
                <a:sym typeface="Gill Sans" charset="0"/>
              </a:rPr>
              <a:t>Competitor</a:t>
            </a:r>
            <a:r>
              <a:rPr lang="en-US" sz="6667" dirty="0">
                <a:solidFill>
                  <a:srgbClr val="6EB9FF"/>
                </a:solidFill>
                <a:latin typeface="+mj-lt"/>
                <a:cs typeface="Helvetica" panose="020B0604020202020204" pitchFamily="34" charset="0"/>
                <a:sym typeface="Gill Sans" charset="0"/>
              </a:rPr>
              <a:t> </a:t>
            </a:r>
            <a:r>
              <a:rPr lang="en-US" sz="6667" dirty="0">
                <a:solidFill>
                  <a:schemeClr val="bg1"/>
                </a:solidFill>
                <a:latin typeface="+mj-lt"/>
                <a:cs typeface="Helvetica" panose="020B0604020202020204" pitchFamily="34" charset="0"/>
                <a:sym typeface="Gill Sans" charset="0"/>
              </a:rPr>
              <a:t>Comparison</a:t>
            </a:r>
            <a:endParaRPr kumimoji="0" lang="en-US" sz="6667" b="0" i="0" u="none" kern="1200" cap="none" spc="0" normalizeH="0" baseline="0" noProof="0" dirty="0">
              <a:ln>
                <a:noFill/>
              </a:ln>
              <a:solidFill>
                <a:schemeClr val="bg1"/>
              </a:solidFill>
              <a:effectLst/>
              <a:uLnTx/>
              <a:uFillTx/>
              <a:latin typeface="+mj-lt"/>
              <a:cs typeface="Helvetica" panose="020B0604020202020204" pitchFamily="34" charset="0"/>
              <a:sym typeface="Gill Sans" charset="0"/>
            </a:endParaRPr>
          </a:p>
        </p:txBody>
      </p:sp>
      <p:sp>
        <p:nvSpPr>
          <p:cNvPr id="6" name="Rectangle 5"/>
          <p:cNvSpPr>
            <a:spLocks/>
          </p:cNvSpPr>
          <p:nvPr/>
        </p:nvSpPr>
        <p:spPr bwMode="auto">
          <a:xfrm>
            <a:off x="0" y="4293097"/>
            <a:ext cx="12192000" cy="105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a:lstStyle>
          <a:p>
            <a:pPr>
              <a:lnSpc>
                <a:spcPts val="1200"/>
              </a:lnSpc>
            </a:pPr>
            <a:r>
              <a:rPr lang="en-US" sz="2400" dirty="0">
                <a:solidFill>
                  <a:srgbClr val="FFFFFF"/>
                </a:solidFill>
                <a:latin typeface="+mj-lt"/>
                <a:ea typeface="Lato" charset="0"/>
                <a:cs typeface="Helvetica" panose="020B0604020202020204" pitchFamily="34" charset="0"/>
                <a:sym typeface="Lato Light" charset="0"/>
              </a:rPr>
              <a:t>Comparison Among Pigeon, Wesser, Comotomo, </a:t>
            </a:r>
            <a:r>
              <a:rPr lang="en-US" sz="2400" dirty="0" err="1">
                <a:solidFill>
                  <a:srgbClr val="FFFFFF"/>
                </a:solidFill>
                <a:latin typeface="+mj-lt"/>
                <a:ea typeface="Lato" charset="0"/>
                <a:cs typeface="Helvetica" panose="020B0604020202020204" pitchFamily="34" charset="0"/>
                <a:sym typeface="Lato Light" charset="0"/>
              </a:rPr>
              <a:t>Avent</a:t>
            </a:r>
            <a:endParaRPr lang="en-US" sz="2400" dirty="0">
              <a:solidFill>
                <a:srgbClr val="FFFFFF"/>
              </a:solidFill>
              <a:latin typeface="+mj-lt"/>
              <a:ea typeface="Lato" charset="0"/>
              <a:cs typeface="Helvetica" panose="020B0604020202020204" pitchFamily="34" charset="0"/>
              <a:sym typeface="Lato Light" charset="0"/>
            </a:endParaRPr>
          </a:p>
          <a:p>
            <a:pPr>
              <a:lnSpc>
                <a:spcPts val="1200"/>
              </a:lnSpc>
            </a:pPr>
            <a:endParaRPr lang="en-US" sz="2400" dirty="0">
              <a:solidFill>
                <a:srgbClr val="FFFFFF"/>
              </a:solidFill>
              <a:latin typeface="+mj-lt"/>
              <a:ea typeface="Lato" charset="0"/>
              <a:cs typeface="Helvetica" panose="020B0604020202020204" pitchFamily="34" charset="0"/>
              <a:sym typeface="Lato Light" charset="0"/>
            </a:endParaRPr>
          </a:p>
          <a:p>
            <a:pPr>
              <a:lnSpc>
                <a:spcPts val="1200"/>
              </a:lnSpc>
            </a:pPr>
            <a:endParaRPr lang="en-US" sz="2400" dirty="0">
              <a:solidFill>
                <a:srgbClr val="FFFFFF"/>
              </a:solidFill>
              <a:latin typeface="+mj-lt"/>
              <a:ea typeface="Lato" charset="0"/>
              <a:cs typeface="Helvetica" panose="020B0604020202020204" pitchFamily="34" charset="0"/>
              <a:sym typeface="Lato Light" charset="0"/>
            </a:endParaRPr>
          </a:p>
          <a:p>
            <a:pPr>
              <a:lnSpc>
                <a:spcPts val="1200"/>
              </a:lnSpc>
            </a:pPr>
            <a:r>
              <a:rPr lang="en-US" sz="2400" dirty="0">
                <a:solidFill>
                  <a:srgbClr val="FFFFFF"/>
                </a:solidFill>
                <a:latin typeface="+mj-lt"/>
                <a:ea typeface="Lato" charset="0"/>
                <a:cs typeface="Helvetica" panose="020B0604020202020204" pitchFamily="34" charset="0"/>
                <a:sym typeface="Lato Light" charset="0"/>
              </a:rPr>
              <a:t>Category: Bottle &amp; Nipple</a:t>
            </a:r>
          </a:p>
        </p:txBody>
      </p:sp>
      <p:sp>
        <p:nvSpPr>
          <p:cNvPr id="8" name="Line 5"/>
          <p:cNvSpPr>
            <a:spLocks noChangeShapeType="1"/>
          </p:cNvSpPr>
          <p:nvPr/>
        </p:nvSpPr>
        <p:spPr bwMode="auto">
          <a:xfrm flipV="1">
            <a:off x="2447595" y="4197085"/>
            <a:ext cx="7296811" cy="12699"/>
          </a:xfrm>
          <a:prstGeom prst="line">
            <a:avLst/>
          </a:prstGeom>
          <a:noFill/>
          <a:ln w="6350" cap="flat">
            <a:solidFill>
              <a:schemeClr val="bg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ctr" defTabSz="121917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Gill Sans" charset="0"/>
              <a:sym typeface="Gill Sans" charset="0"/>
            </a:endParaRPr>
          </a:p>
        </p:txBody>
      </p:sp>
    </p:spTree>
    <p:extLst>
      <p:ext uri="{BB962C8B-B14F-4D97-AF65-F5344CB8AC3E}">
        <p14:creationId xmlns:p14="http://schemas.microsoft.com/office/powerpoint/2010/main" val="291021487"/>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mmon Slide">
  <a:themeElements>
    <a:clrScheme name="HappyBiz 2 - Blue - Bright">
      <a:dk1>
        <a:srgbClr val="051423"/>
      </a:dk1>
      <a:lt1>
        <a:srgbClr val="FFFFFF"/>
      </a:lt1>
      <a:dk2>
        <a:srgbClr val="0A374B"/>
      </a:dk2>
      <a:lt2>
        <a:srgbClr val="646E78"/>
      </a:lt2>
      <a:accent1>
        <a:srgbClr val="0064BE"/>
      </a:accent1>
      <a:accent2>
        <a:srgbClr val="0078DC"/>
      </a:accent2>
      <a:accent3>
        <a:srgbClr val="2D8CFA"/>
      </a:accent3>
      <a:accent4>
        <a:srgbClr val="4BA0FF"/>
      </a:accent4>
      <a:accent5>
        <a:srgbClr val="6EB9FF"/>
      </a:accent5>
      <a:accent6>
        <a:srgbClr val="A0D2FF"/>
      </a:accent6>
      <a:hlink>
        <a:srgbClr val="3445A1"/>
      </a:hlink>
      <a:folHlink>
        <a:srgbClr val="3FA7D7"/>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ommon Slide">
  <a:themeElements>
    <a:clrScheme name="HappyBiz 2 - Blue - Bright">
      <a:dk1>
        <a:srgbClr val="051423"/>
      </a:dk1>
      <a:lt1>
        <a:srgbClr val="FFFFFF"/>
      </a:lt1>
      <a:dk2>
        <a:srgbClr val="0A374B"/>
      </a:dk2>
      <a:lt2>
        <a:srgbClr val="646E78"/>
      </a:lt2>
      <a:accent1>
        <a:srgbClr val="0064BE"/>
      </a:accent1>
      <a:accent2>
        <a:srgbClr val="0078DC"/>
      </a:accent2>
      <a:accent3>
        <a:srgbClr val="2D8CFA"/>
      </a:accent3>
      <a:accent4>
        <a:srgbClr val="4BA0FF"/>
      </a:accent4>
      <a:accent5>
        <a:srgbClr val="6EB9FF"/>
      </a:accent5>
      <a:accent6>
        <a:srgbClr val="A0D2FF"/>
      </a:accent6>
      <a:hlink>
        <a:srgbClr val="3445A1"/>
      </a:hlink>
      <a:folHlink>
        <a:srgbClr val="3FA7D7"/>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HappyBiz 2 - Blue - Bright">
    <a:dk1>
      <a:srgbClr val="051423"/>
    </a:dk1>
    <a:lt1>
      <a:srgbClr val="FFFFFF"/>
    </a:lt1>
    <a:dk2>
      <a:srgbClr val="0A374B"/>
    </a:dk2>
    <a:lt2>
      <a:srgbClr val="646E78"/>
    </a:lt2>
    <a:accent1>
      <a:srgbClr val="0064BE"/>
    </a:accent1>
    <a:accent2>
      <a:srgbClr val="0078DC"/>
    </a:accent2>
    <a:accent3>
      <a:srgbClr val="2D8CFA"/>
    </a:accent3>
    <a:accent4>
      <a:srgbClr val="4BA0FF"/>
    </a:accent4>
    <a:accent5>
      <a:srgbClr val="6EB9FF"/>
    </a:accent5>
    <a:accent6>
      <a:srgbClr val="A0D2FF"/>
    </a:accent6>
    <a:hlink>
      <a:srgbClr val="3445A1"/>
    </a:hlink>
    <a:folHlink>
      <a:srgbClr val="3FA7D7"/>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HappyBiz 2 - Blue - Bright">
    <a:dk1>
      <a:srgbClr val="051423"/>
    </a:dk1>
    <a:lt1>
      <a:srgbClr val="FFFFFF"/>
    </a:lt1>
    <a:dk2>
      <a:srgbClr val="0A374B"/>
    </a:dk2>
    <a:lt2>
      <a:srgbClr val="646E78"/>
    </a:lt2>
    <a:accent1>
      <a:srgbClr val="0064BE"/>
    </a:accent1>
    <a:accent2>
      <a:srgbClr val="0078DC"/>
    </a:accent2>
    <a:accent3>
      <a:srgbClr val="2D8CFA"/>
    </a:accent3>
    <a:accent4>
      <a:srgbClr val="4BA0FF"/>
    </a:accent4>
    <a:accent5>
      <a:srgbClr val="6EB9FF"/>
    </a:accent5>
    <a:accent6>
      <a:srgbClr val="A0D2FF"/>
    </a:accent6>
    <a:hlink>
      <a:srgbClr val="3445A1"/>
    </a:hlink>
    <a:folHlink>
      <a:srgbClr val="3FA7D7"/>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5679</TotalTime>
  <Words>4198</Words>
  <Application>Microsoft Office PowerPoint</Application>
  <PresentationFormat>Widescreen</PresentationFormat>
  <Paragraphs>514</Paragraphs>
  <Slides>25</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Calibri</vt:lpstr>
      <vt:lpstr>Century Gothic</vt:lpstr>
      <vt:lpstr>Gill Sans</vt:lpstr>
      <vt:lpstr>Helvetica</vt:lpstr>
      <vt:lpstr>Wingdings</vt:lpstr>
      <vt:lpstr>Common Slide</vt:lpstr>
      <vt:lpstr>1_Common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PHUYEN_PLASTICS</dc:creator>
  <cp:lastModifiedBy>Daniel Hwang</cp:lastModifiedBy>
  <cp:revision>446</cp:revision>
  <dcterms:created xsi:type="dcterms:W3CDTF">2019-07-22T09:06:35Z</dcterms:created>
  <dcterms:modified xsi:type="dcterms:W3CDTF">2020-01-06T10:46:37Z</dcterms:modified>
</cp:coreProperties>
</file>