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457" r:id="rId3"/>
    <p:sldId id="433" r:id="rId4"/>
    <p:sldId id="455" r:id="rId5"/>
    <p:sldId id="456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385" r:id="rId17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4496FA"/>
    <a:srgbClr val="2E88DA"/>
    <a:srgbClr val="2E2E2E"/>
    <a:srgbClr val="79848F"/>
    <a:srgbClr val="84BAFC"/>
    <a:srgbClr val="2276BF"/>
    <a:srgbClr val="D2D2D2"/>
    <a:srgbClr val="C8C8C8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/>
    <p:restoredTop sz="97013" autoAdjust="0"/>
  </p:normalViewPr>
  <p:slideViewPr>
    <p:cSldViewPr>
      <p:cViewPr varScale="1">
        <p:scale>
          <a:sx n="90" d="100"/>
          <a:sy n="90" d="100"/>
        </p:scale>
        <p:origin x="70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38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1649D-7942-6D44-A605-D8AD3FFC414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A84F7-ED2F-6A49-BFA4-C158FEEE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2832" y="2062162"/>
            <a:ext cx="3190345" cy="779009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8A4A53C-267F-4597-8CDB-C332B807D3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33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7788" y="2947987"/>
            <a:ext cx="1347788" cy="134778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A1B513A-0324-4225-9A11-D385B54DB5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0267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mal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7543" y="2112160"/>
            <a:ext cx="5897880" cy="141518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6CB9AC1-FAE0-47EC-9D9D-9D839CB933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l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895269" cy="51435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9243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Mocu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760158" y="627534"/>
            <a:ext cx="5620154" cy="2858787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D066BEC-D051-406D-A104-EA16B33785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6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33312" y="4860096"/>
            <a:ext cx="38621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10000" y="1824039"/>
            <a:ext cx="1199886" cy="67746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82567" y="1824039"/>
            <a:ext cx="1199886" cy="67746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960158" y="1824039"/>
            <a:ext cx="1199886" cy="67746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2F9C190-5752-4EBD-AFAE-CBF356EBEC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344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up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30351" y="839449"/>
            <a:ext cx="2575906" cy="372678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AD11A05-EC24-434B-9FE6-6185A5ECD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6422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ple Img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44367" y="2000250"/>
            <a:ext cx="1651408" cy="16478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44367" y="661392"/>
            <a:ext cx="992386" cy="133776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E08EB37-12A2-4073-B00B-1FA8CE8A8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3754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036513" y="699543"/>
            <a:ext cx="3855420" cy="260792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9F9338D-AACD-498F-AE24-824AF4CF6F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9789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ple Mockup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88760" y="1183034"/>
            <a:ext cx="5381469" cy="129127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33312" y="4860096"/>
            <a:ext cx="38621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276538" y="1761343"/>
            <a:ext cx="2449186" cy="1851287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4C2B567B-FCB9-4A13-A818-600F52BEA8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829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a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>
            <a:extLst>
              <a:ext uri="{FF2B5EF4-FFF2-40B4-BE49-F238E27FC236}">
                <a16:creationId xmlns="" xmlns:a16="http://schemas.microsoft.com/office/drawing/2014/main" id="{2D95BA69-F294-489A-A5E3-9EB17BCBAA5E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89804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33312" y="4860096"/>
            <a:ext cx="38621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9454930-4B41-4A0B-958B-2BF8FB991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2865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Mocku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35312" y="571804"/>
            <a:ext cx="3357796" cy="2763507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33312" y="4860096"/>
            <a:ext cx="38621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883257F-E28D-4923-AC4F-1456B0358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2243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Couple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45770" y="1014413"/>
            <a:ext cx="1961535" cy="110669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434829" y="1689350"/>
            <a:ext cx="1335198" cy="112130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88DBAF59-F1C8-4FF2-8429-22BD955F3B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6059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g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4031" y="1645694"/>
            <a:ext cx="7166543" cy="171959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DC07F127-35EF-49AA-A384-505D7F49F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2456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9424" y="904875"/>
            <a:ext cx="1985554" cy="198073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EAFABD3-E72E-4E2A-8DD5-854AAF97AC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4498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Small Middle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14700" y="1466850"/>
            <a:ext cx="1619250" cy="161531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4EED913-3F85-438A-8464-B1B9E091BE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2964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62087" y="1843352"/>
            <a:ext cx="1443633" cy="256645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116364" y="1843352"/>
            <a:ext cx="1443633" cy="256645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783068" y="1843352"/>
            <a:ext cx="1443633" cy="256645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37345" y="1843352"/>
            <a:ext cx="1443633" cy="256645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9940954-1370-4340-8AC9-D339733CF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522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137906" y="1870051"/>
            <a:ext cx="2185459" cy="123091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640831" y="1870051"/>
            <a:ext cx="2185459" cy="123091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324100" y="3252806"/>
            <a:ext cx="2185459" cy="123091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5822476" y="3252806"/>
            <a:ext cx="2185459" cy="123091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5EB8651-E37E-4C5D-B7A2-AC46FA5DB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5160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167188" y="1390915"/>
            <a:ext cx="1700808" cy="302365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44A2F9-1A64-4884-BEC1-63A71C290C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975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84201" y="2223492"/>
            <a:ext cx="5715389" cy="138598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ACE3B71-1E6F-41D0-8FCC-5ACDC75B94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6839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08704" y="2048806"/>
            <a:ext cx="854984" cy="177756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521276" y="2241312"/>
            <a:ext cx="854984" cy="177756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51345" y="2578196"/>
            <a:ext cx="854984" cy="177756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E7C4069-854A-426D-9877-5BC3FCDC37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8505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03380" y="4881348"/>
            <a:ext cx="3740828" cy="194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>
                    <a:alpha val="5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w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3483" y="1514475"/>
            <a:ext cx="7124178" cy="173355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0C6490D-8EE5-4EC5-B557-0BDEC84E99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6745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88878" y="1583829"/>
            <a:ext cx="2626598" cy="1975771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18902" y="1583829"/>
            <a:ext cx="2626598" cy="1975771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38F829F7-0387-4ED5-A13D-1C700E70B8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4764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G &amp; Man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7494" y="1839591"/>
            <a:ext cx="9151494" cy="217777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417756" y="472190"/>
            <a:ext cx="2306371" cy="354517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EA1E2D2B-AE16-4776-A9AB-ECCAB9287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7172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730066" y="2259720"/>
            <a:ext cx="3678293" cy="206878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16ACFFB-B289-4F9C-8E3A-32C7F7C467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532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ctor Grou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36279" y="2723525"/>
            <a:ext cx="2996789" cy="1687701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641502" y="4243827"/>
            <a:ext cx="1860349" cy="890881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5753165" y="4146380"/>
            <a:ext cx="1376405" cy="100657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131041" y="4469441"/>
            <a:ext cx="595992" cy="67663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1841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35459" y="1721679"/>
            <a:ext cx="2792627" cy="2678129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1D47A13-8033-4192-981D-469E56683B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951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" y="1369732"/>
            <a:ext cx="9147585" cy="347205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9E57289-8953-4BD2-B0A6-176A7D2BEC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087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96307" y="3413760"/>
            <a:ext cx="1218493" cy="12192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0DA55F8-FDEF-40DC-AAE4-59AFCE27EF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8842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976687" y="1682795"/>
            <a:ext cx="1201948" cy="120264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510AE7E-D171-482E-AE18-9B53381FFD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5686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830126" y="1855515"/>
            <a:ext cx="1377633" cy="137843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9886FE4-2330-447B-834B-AFA713EE71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15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a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89804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155" y="12206"/>
            <a:ext cx="9144000" cy="4844059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36358C7-948C-4F7B-AD23-C2FBB2A9DD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997007" y="2698795"/>
            <a:ext cx="1164274" cy="1164949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3013367-BC3E-4B8D-B118-4A2F0A069D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7387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570813"/>
            <a:ext cx="9144000" cy="2271061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B7CFC6B-BBBB-46A9-8312-3169CE022D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4731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ocku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11560" y="483518"/>
            <a:ext cx="5184576" cy="427199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E818003-1D19-473B-AC2C-89E462D018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1066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27029" y="230019"/>
            <a:ext cx="4116911" cy="4926597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4767" y="1688758"/>
            <a:ext cx="2255459" cy="168052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1E24CC6-E2CD-413A-B5D8-514CC55445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9972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ocku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23320" y="1059582"/>
            <a:ext cx="3578626" cy="377495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D4A2BFD-CCE3-49FE-A95B-949D6DAA25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8119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ockup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1231" y="2067694"/>
            <a:ext cx="9158817" cy="1706180"/>
          </a:xfrm>
          <a:prstGeom prst="rect">
            <a:avLst/>
          </a:prstGeom>
        </p:spPr>
        <p:txBody>
          <a:bodyPr/>
          <a:lstStyle>
            <a:lvl1pPr algn="l"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73544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772506" y="1059582"/>
            <a:ext cx="5591342" cy="377495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16829E8-D15B-43B2-AB84-FFB841EC33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ockup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73544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12160" y="627534"/>
            <a:ext cx="4104456" cy="420700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CCB8134-952F-4993-B263-035B47A26B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90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07456" y="872878"/>
            <a:ext cx="6098181" cy="3403847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282674B-A6F4-4101-BDC4-CBC74A0CF2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02249" y="872878"/>
            <a:ext cx="4505325" cy="338658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BD94755-E377-45BC-B3CF-67AAFA9152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7633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3029" y="537264"/>
            <a:ext cx="2778838" cy="203739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029" y="2580248"/>
            <a:ext cx="2778838" cy="203739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399180" y="537264"/>
            <a:ext cx="2778838" cy="203739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399180" y="2580248"/>
            <a:ext cx="2778838" cy="203739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75332" y="537264"/>
            <a:ext cx="2334354" cy="408416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F7CC98EF-3C59-421F-9D70-C0A81AC631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3447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7">
            <a:extLst>
              <a:ext uri="{FF2B5EF4-FFF2-40B4-BE49-F238E27FC236}">
                <a16:creationId xmlns="" xmlns:a16="http://schemas.microsoft.com/office/drawing/2014/main" id="{89FFF12E-E21A-487C-B780-AE337250E955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89804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33312" y="4860096"/>
            <a:ext cx="38621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82464" y="2917032"/>
            <a:ext cx="2946400" cy="165735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222258" y="3038475"/>
            <a:ext cx="962642" cy="96678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212858" y="3038475"/>
            <a:ext cx="962642" cy="96678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4075" y="3038475"/>
            <a:ext cx="962642" cy="96678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D1F73E45-CAC4-48D1-AFA9-E3ED611D2D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38320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 rot="20733342">
            <a:off x="2741290" y="2848244"/>
            <a:ext cx="1363640" cy="136561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4"/>
          </p:nvPr>
        </p:nvSpPr>
        <p:spPr>
          <a:xfrm rot="1224953">
            <a:off x="3906038" y="1725352"/>
            <a:ext cx="1365171" cy="1360494"/>
          </a:xfrm>
          <a:custGeom>
            <a:avLst/>
            <a:gdLst>
              <a:gd name="connsiteX0" fmla="*/ 0 w 1365171"/>
              <a:gd name="connsiteY0" fmla="*/ 0 h 1359755"/>
              <a:gd name="connsiteX1" fmla="*/ 1365171 w 1365171"/>
              <a:gd name="connsiteY1" fmla="*/ 0 h 1359755"/>
              <a:gd name="connsiteX2" fmla="*/ 1365171 w 1365171"/>
              <a:gd name="connsiteY2" fmla="*/ 1359755 h 1359755"/>
              <a:gd name="connsiteX3" fmla="*/ 0 w 1365171"/>
              <a:gd name="connsiteY3" fmla="*/ 1359755 h 1359755"/>
              <a:gd name="connsiteX4" fmla="*/ 0 w 1365171"/>
              <a:gd name="connsiteY4" fmla="*/ 0 h 1359755"/>
              <a:gd name="connsiteX0" fmla="*/ 0 w 1365171"/>
              <a:gd name="connsiteY0" fmla="*/ 0 h 1370217"/>
              <a:gd name="connsiteX1" fmla="*/ 1365171 w 1365171"/>
              <a:gd name="connsiteY1" fmla="*/ 0 h 1370217"/>
              <a:gd name="connsiteX2" fmla="*/ 1365171 w 1365171"/>
              <a:gd name="connsiteY2" fmla="*/ 1359755 h 1370217"/>
              <a:gd name="connsiteX3" fmla="*/ 528825 w 1365171"/>
              <a:gd name="connsiteY3" fmla="*/ 1370139 h 1370217"/>
              <a:gd name="connsiteX4" fmla="*/ 0 w 1365171"/>
              <a:gd name="connsiteY4" fmla="*/ 1359755 h 1370217"/>
              <a:gd name="connsiteX5" fmla="*/ 0 w 1365171"/>
              <a:gd name="connsiteY5" fmla="*/ 0 h 1370217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0 w 1365171"/>
              <a:gd name="connsiteY4" fmla="*/ 1359755 h 1365223"/>
              <a:gd name="connsiteX5" fmla="*/ 0 w 1365171"/>
              <a:gd name="connsiteY5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0 w 1365171"/>
              <a:gd name="connsiteY4" fmla="*/ 1359755 h 1365223"/>
              <a:gd name="connsiteX5" fmla="*/ 0 w 1365171"/>
              <a:gd name="connsiteY5" fmla="*/ 0 h 1365223"/>
              <a:gd name="connsiteX0" fmla="*/ 5469 w 1370640"/>
              <a:gd name="connsiteY0" fmla="*/ 0 h 1365223"/>
              <a:gd name="connsiteX1" fmla="*/ 1370640 w 1370640"/>
              <a:gd name="connsiteY1" fmla="*/ 0 h 1365223"/>
              <a:gd name="connsiteX2" fmla="*/ 1370640 w 1370640"/>
              <a:gd name="connsiteY2" fmla="*/ 1359755 h 1365223"/>
              <a:gd name="connsiteX3" fmla="*/ 513457 w 1370640"/>
              <a:gd name="connsiteY3" fmla="*/ 1365223 h 1365223"/>
              <a:gd name="connsiteX4" fmla="*/ 0 w 1370640"/>
              <a:gd name="connsiteY4" fmla="*/ 1038673 h 1365223"/>
              <a:gd name="connsiteX5" fmla="*/ 5469 w 1370640"/>
              <a:gd name="connsiteY5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745 w 1365171"/>
              <a:gd name="connsiteY4" fmla="*/ 1055367 h 1365223"/>
              <a:gd name="connsiteX5" fmla="*/ 0 w 1365171"/>
              <a:gd name="connsiteY5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745 w 1365171"/>
              <a:gd name="connsiteY4" fmla="*/ 1055367 h 1365223"/>
              <a:gd name="connsiteX5" fmla="*/ 0 w 1365171"/>
              <a:gd name="connsiteY5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33067 w 1365171"/>
              <a:gd name="connsiteY4" fmla="*/ 967039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33067 w 1365171"/>
              <a:gd name="connsiteY4" fmla="*/ 967039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03356 w 1365171"/>
              <a:gd name="connsiteY4" fmla="*/ 936676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03356 w 1365171"/>
              <a:gd name="connsiteY4" fmla="*/ 936676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03356 w 1365171"/>
              <a:gd name="connsiteY4" fmla="*/ 936676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03356 w 1365171"/>
              <a:gd name="connsiteY4" fmla="*/ 936676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03356 w 1365171"/>
              <a:gd name="connsiteY4" fmla="*/ 936676 h 1365223"/>
              <a:gd name="connsiteX5" fmla="*/ 274 w 1365171"/>
              <a:gd name="connsiteY5" fmla="*/ 1041736 h 1365223"/>
              <a:gd name="connsiteX6" fmla="*/ 0 w 1365171"/>
              <a:gd name="connsiteY6" fmla="*/ 0 h 1365223"/>
              <a:gd name="connsiteX0" fmla="*/ 0 w 1365171"/>
              <a:gd name="connsiteY0" fmla="*/ 0 h 1362775"/>
              <a:gd name="connsiteX1" fmla="*/ 1365171 w 1365171"/>
              <a:gd name="connsiteY1" fmla="*/ 0 h 1362775"/>
              <a:gd name="connsiteX2" fmla="*/ 1365171 w 1365171"/>
              <a:gd name="connsiteY2" fmla="*/ 1359755 h 1362775"/>
              <a:gd name="connsiteX3" fmla="*/ 539293 w 1365171"/>
              <a:gd name="connsiteY3" fmla="*/ 1362775 h 1362775"/>
              <a:gd name="connsiteX4" fmla="*/ 203356 w 1365171"/>
              <a:gd name="connsiteY4" fmla="*/ 936676 h 1362775"/>
              <a:gd name="connsiteX5" fmla="*/ 274 w 1365171"/>
              <a:gd name="connsiteY5" fmla="*/ 1041736 h 1362775"/>
              <a:gd name="connsiteX6" fmla="*/ 0 w 1365171"/>
              <a:gd name="connsiteY6" fmla="*/ 0 h 1362775"/>
              <a:gd name="connsiteX0" fmla="*/ 0 w 1365171"/>
              <a:gd name="connsiteY0" fmla="*/ 0 h 1360494"/>
              <a:gd name="connsiteX1" fmla="*/ 1365171 w 1365171"/>
              <a:gd name="connsiteY1" fmla="*/ 0 h 1360494"/>
              <a:gd name="connsiteX2" fmla="*/ 1365171 w 1365171"/>
              <a:gd name="connsiteY2" fmla="*/ 1359755 h 1360494"/>
              <a:gd name="connsiteX3" fmla="*/ 518117 w 1365171"/>
              <a:gd name="connsiteY3" fmla="*/ 1360494 h 1360494"/>
              <a:gd name="connsiteX4" fmla="*/ 203356 w 1365171"/>
              <a:gd name="connsiteY4" fmla="*/ 936676 h 1360494"/>
              <a:gd name="connsiteX5" fmla="*/ 274 w 1365171"/>
              <a:gd name="connsiteY5" fmla="*/ 1041736 h 1360494"/>
              <a:gd name="connsiteX6" fmla="*/ 0 w 1365171"/>
              <a:gd name="connsiteY6" fmla="*/ 0 h 1360494"/>
              <a:gd name="connsiteX0" fmla="*/ 0 w 1365171"/>
              <a:gd name="connsiteY0" fmla="*/ 0 h 1360494"/>
              <a:gd name="connsiteX1" fmla="*/ 1365171 w 1365171"/>
              <a:gd name="connsiteY1" fmla="*/ 0 h 1360494"/>
              <a:gd name="connsiteX2" fmla="*/ 1365171 w 1365171"/>
              <a:gd name="connsiteY2" fmla="*/ 1359755 h 1360494"/>
              <a:gd name="connsiteX3" fmla="*/ 518117 w 1365171"/>
              <a:gd name="connsiteY3" fmla="*/ 1360494 h 1360494"/>
              <a:gd name="connsiteX4" fmla="*/ 203356 w 1365171"/>
              <a:gd name="connsiteY4" fmla="*/ 936676 h 1360494"/>
              <a:gd name="connsiteX5" fmla="*/ 274 w 1365171"/>
              <a:gd name="connsiteY5" fmla="*/ 1041736 h 1360494"/>
              <a:gd name="connsiteX6" fmla="*/ 0 w 1365171"/>
              <a:gd name="connsiteY6" fmla="*/ 0 h 1360494"/>
              <a:gd name="connsiteX0" fmla="*/ 0 w 1365171"/>
              <a:gd name="connsiteY0" fmla="*/ 0 h 1360494"/>
              <a:gd name="connsiteX1" fmla="*/ 1365171 w 1365171"/>
              <a:gd name="connsiteY1" fmla="*/ 0 h 1360494"/>
              <a:gd name="connsiteX2" fmla="*/ 1365171 w 1365171"/>
              <a:gd name="connsiteY2" fmla="*/ 1359755 h 1360494"/>
              <a:gd name="connsiteX3" fmla="*/ 518117 w 1365171"/>
              <a:gd name="connsiteY3" fmla="*/ 1360494 h 1360494"/>
              <a:gd name="connsiteX4" fmla="*/ 192628 w 1365171"/>
              <a:gd name="connsiteY4" fmla="*/ 916955 h 1360494"/>
              <a:gd name="connsiteX5" fmla="*/ 274 w 1365171"/>
              <a:gd name="connsiteY5" fmla="*/ 1041736 h 1360494"/>
              <a:gd name="connsiteX6" fmla="*/ 0 w 1365171"/>
              <a:gd name="connsiteY6" fmla="*/ 0 h 1360494"/>
              <a:gd name="connsiteX0" fmla="*/ 0 w 1365171"/>
              <a:gd name="connsiteY0" fmla="*/ 0 h 1360494"/>
              <a:gd name="connsiteX1" fmla="*/ 1365171 w 1365171"/>
              <a:gd name="connsiteY1" fmla="*/ 0 h 1360494"/>
              <a:gd name="connsiteX2" fmla="*/ 1365171 w 1365171"/>
              <a:gd name="connsiteY2" fmla="*/ 1359755 h 1360494"/>
              <a:gd name="connsiteX3" fmla="*/ 518117 w 1365171"/>
              <a:gd name="connsiteY3" fmla="*/ 1360494 h 1360494"/>
              <a:gd name="connsiteX4" fmla="*/ 192628 w 1365171"/>
              <a:gd name="connsiteY4" fmla="*/ 916955 h 1360494"/>
              <a:gd name="connsiteX5" fmla="*/ 274 w 1365171"/>
              <a:gd name="connsiteY5" fmla="*/ 1041736 h 1360494"/>
              <a:gd name="connsiteX6" fmla="*/ 0 w 1365171"/>
              <a:gd name="connsiteY6" fmla="*/ 0 h 1360494"/>
              <a:gd name="connsiteX0" fmla="*/ 0 w 1365171"/>
              <a:gd name="connsiteY0" fmla="*/ 0 h 1360494"/>
              <a:gd name="connsiteX1" fmla="*/ 1365171 w 1365171"/>
              <a:gd name="connsiteY1" fmla="*/ 0 h 1360494"/>
              <a:gd name="connsiteX2" fmla="*/ 1365171 w 1365171"/>
              <a:gd name="connsiteY2" fmla="*/ 1359755 h 1360494"/>
              <a:gd name="connsiteX3" fmla="*/ 518117 w 1365171"/>
              <a:gd name="connsiteY3" fmla="*/ 1360494 h 1360494"/>
              <a:gd name="connsiteX4" fmla="*/ 192628 w 1365171"/>
              <a:gd name="connsiteY4" fmla="*/ 916955 h 1360494"/>
              <a:gd name="connsiteX5" fmla="*/ 274 w 1365171"/>
              <a:gd name="connsiteY5" fmla="*/ 1041736 h 1360494"/>
              <a:gd name="connsiteX6" fmla="*/ 0 w 1365171"/>
              <a:gd name="connsiteY6" fmla="*/ 0 h 136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171" h="1360494">
                <a:moveTo>
                  <a:pt x="0" y="0"/>
                </a:moveTo>
                <a:lnTo>
                  <a:pt x="1365171" y="0"/>
                </a:lnTo>
                <a:lnTo>
                  <a:pt x="1365171" y="1359755"/>
                </a:lnTo>
                <a:lnTo>
                  <a:pt x="518117" y="1360494"/>
                </a:lnTo>
                <a:cubicBezTo>
                  <a:pt x="301821" y="1058384"/>
                  <a:pt x="252916" y="977626"/>
                  <a:pt x="192628" y="916955"/>
                </a:cubicBezTo>
                <a:cubicBezTo>
                  <a:pt x="165319" y="918093"/>
                  <a:pt x="93864" y="967877"/>
                  <a:pt x="274" y="1041736"/>
                </a:cubicBezTo>
                <a:cubicBezTo>
                  <a:pt x="26" y="689947"/>
                  <a:pt x="248" y="351789"/>
                  <a:pt x="0" y="0"/>
                </a:cubicBezTo>
                <a:close/>
              </a:path>
            </a:pathLst>
          </a:cu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5"/>
          </p:nvPr>
        </p:nvSpPr>
        <p:spPr>
          <a:xfrm rot="20952885">
            <a:off x="2395018" y="943429"/>
            <a:ext cx="1363511" cy="1366206"/>
          </a:xfrm>
          <a:custGeom>
            <a:avLst/>
            <a:gdLst>
              <a:gd name="connsiteX0" fmla="*/ 0 w 1358514"/>
              <a:gd name="connsiteY0" fmla="*/ 0 h 1363740"/>
              <a:gd name="connsiteX1" fmla="*/ 1358514 w 1358514"/>
              <a:gd name="connsiteY1" fmla="*/ 0 h 1363740"/>
              <a:gd name="connsiteX2" fmla="*/ 1358514 w 1358514"/>
              <a:gd name="connsiteY2" fmla="*/ 1363740 h 1363740"/>
              <a:gd name="connsiteX3" fmla="*/ 0 w 1358514"/>
              <a:gd name="connsiteY3" fmla="*/ 1363740 h 1363740"/>
              <a:gd name="connsiteX4" fmla="*/ 0 w 1358514"/>
              <a:gd name="connsiteY4" fmla="*/ 0 h 1363740"/>
              <a:gd name="connsiteX0" fmla="*/ 0 w 1358514"/>
              <a:gd name="connsiteY0" fmla="*/ 0 h 1363740"/>
              <a:gd name="connsiteX1" fmla="*/ 1358514 w 1358514"/>
              <a:gd name="connsiteY1" fmla="*/ 0 h 1363740"/>
              <a:gd name="connsiteX2" fmla="*/ 1358514 w 1358514"/>
              <a:gd name="connsiteY2" fmla="*/ 1363740 h 1363740"/>
              <a:gd name="connsiteX3" fmla="*/ 1199144 w 1358514"/>
              <a:gd name="connsiteY3" fmla="*/ 1362684 h 1363740"/>
              <a:gd name="connsiteX4" fmla="*/ 0 w 1358514"/>
              <a:gd name="connsiteY4" fmla="*/ 1363740 h 1363740"/>
              <a:gd name="connsiteX5" fmla="*/ 0 w 1358514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3511"/>
              <a:gd name="connsiteY0" fmla="*/ 0 h 1363740"/>
              <a:gd name="connsiteX1" fmla="*/ 1358514 w 1363511"/>
              <a:gd name="connsiteY1" fmla="*/ 0 h 1363740"/>
              <a:gd name="connsiteX2" fmla="*/ 1363511 w 1363511"/>
              <a:gd name="connsiteY2" fmla="*/ 1094400 h 1363740"/>
              <a:gd name="connsiteX3" fmla="*/ 1199144 w 1363511"/>
              <a:gd name="connsiteY3" fmla="*/ 1362684 h 1363740"/>
              <a:gd name="connsiteX4" fmla="*/ 0 w 1363511"/>
              <a:gd name="connsiteY4" fmla="*/ 1363740 h 1363740"/>
              <a:gd name="connsiteX5" fmla="*/ 0 w 1363511"/>
              <a:gd name="connsiteY5" fmla="*/ 0 h 1363740"/>
              <a:gd name="connsiteX0" fmla="*/ 0 w 1363511"/>
              <a:gd name="connsiteY0" fmla="*/ 0 h 1366206"/>
              <a:gd name="connsiteX1" fmla="*/ 1358514 w 1363511"/>
              <a:gd name="connsiteY1" fmla="*/ 0 h 1366206"/>
              <a:gd name="connsiteX2" fmla="*/ 1363511 w 1363511"/>
              <a:gd name="connsiteY2" fmla="*/ 1094400 h 1366206"/>
              <a:gd name="connsiteX3" fmla="*/ 1198473 w 1363511"/>
              <a:gd name="connsiteY3" fmla="*/ 1366206 h 1366206"/>
              <a:gd name="connsiteX4" fmla="*/ 0 w 1363511"/>
              <a:gd name="connsiteY4" fmla="*/ 1363740 h 1366206"/>
              <a:gd name="connsiteX5" fmla="*/ 0 w 1363511"/>
              <a:gd name="connsiteY5" fmla="*/ 0 h 1366206"/>
              <a:gd name="connsiteX0" fmla="*/ 0 w 1363511"/>
              <a:gd name="connsiteY0" fmla="*/ 0 h 1366206"/>
              <a:gd name="connsiteX1" fmla="*/ 1358514 w 1363511"/>
              <a:gd name="connsiteY1" fmla="*/ 0 h 1366206"/>
              <a:gd name="connsiteX2" fmla="*/ 1363511 w 1363511"/>
              <a:gd name="connsiteY2" fmla="*/ 1094400 h 1366206"/>
              <a:gd name="connsiteX3" fmla="*/ 1198473 w 1363511"/>
              <a:gd name="connsiteY3" fmla="*/ 1366206 h 1366206"/>
              <a:gd name="connsiteX4" fmla="*/ 0 w 1363511"/>
              <a:gd name="connsiteY4" fmla="*/ 1363740 h 1366206"/>
              <a:gd name="connsiteX5" fmla="*/ 0 w 1363511"/>
              <a:gd name="connsiteY5" fmla="*/ 0 h 136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3511" h="1366206">
                <a:moveTo>
                  <a:pt x="0" y="0"/>
                </a:moveTo>
                <a:lnTo>
                  <a:pt x="1358514" y="0"/>
                </a:lnTo>
                <a:cubicBezTo>
                  <a:pt x="1359509" y="368322"/>
                  <a:pt x="1362516" y="726078"/>
                  <a:pt x="1363511" y="1094400"/>
                </a:cubicBezTo>
                <a:cubicBezTo>
                  <a:pt x="1317230" y="1151086"/>
                  <a:pt x="1276460" y="1238901"/>
                  <a:pt x="1198473" y="1366206"/>
                </a:cubicBezTo>
                <a:lnTo>
                  <a:pt x="0" y="136374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6"/>
          </p:nvPr>
        </p:nvSpPr>
        <p:spPr>
          <a:xfrm rot="641361">
            <a:off x="1069013" y="1571946"/>
            <a:ext cx="1354280" cy="1367649"/>
          </a:xfrm>
          <a:custGeom>
            <a:avLst/>
            <a:gdLst>
              <a:gd name="connsiteX0" fmla="*/ 0 w 1354082"/>
              <a:gd name="connsiteY0" fmla="*/ 0 h 1362713"/>
              <a:gd name="connsiteX1" fmla="*/ 1354082 w 1354082"/>
              <a:gd name="connsiteY1" fmla="*/ 0 h 1362713"/>
              <a:gd name="connsiteX2" fmla="*/ 1354082 w 1354082"/>
              <a:gd name="connsiteY2" fmla="*/ 1362713 h 1362713"/>
              <a:gd name="connsiteX3" fmla="*/ 0 w 1354082"/>
              <a:gd name="connsiteY3" fmla="*/ 1362713 h 1362713"/>
              <a:gd name="connsiteX4" fmla="*/ 0 w 1354082"/>
              <a:gd name="connsiteY4" fmla="*/ 0 h 1362713"/>
              <a:gd name="connsiteX0" fmla="*/ 0 w 1354082"/>
              <a:gd name="connsiteY0" fmla="*/ 0 h 1362713"/>
              <a:gd name="connsiteX1" fmla="*/ 971109 w 1354082"/>
              <a:gd name="connsiteY1" fmla="*/ 145 h 1362713"/>
              <a:gd name="connsiteX2" fmla="*/ 1354082 w 1354082"/>
              <a:gd name="connsiteY2" fmla="*/ 0 h 1362713"/>
              <a:gd name="connsiteX3" fmla="*/ 1354082 w 1354082"/>
              <a:gd name="connsiteY3" fmla="*/ 1362713 h 1362713"/>
              <a:gd name="connsiteX4" fmla="*/ 0 w 1354082"/>
              <a:gd name="connsiteY4" fmla="*/ 1362713 h 1362713"/>
              <a:gd name="connsiteX5" fmla="*/ 0 w 1354082"/>
              <a:gd name="connsiteY5" fmla="*/ 0 h 1362713"/>
              <a:gd name="connsiteX0" fmla="*/ 0 w 1356793"/>
              <a:gd name="connsiteY0" fmla="*/ 0 h 1362713"/>
              <a:gd name="connsiteX1" fmla="*/ 971109 w 1356793"/>
              <a:gd name="connsiteY1" fmla="*/ 145 h 1362713"/>
              <a:gd name="connsiteX2" fmla="*/ 1356793 w 1356793"/>
              <a:gd name="connsiteY2" fmla="*/ 921257 h 1362713"/>
              <a:gd name="connsiteX3" fmla="*/ 1354082 w 1356793"/>
              <a:gd name="connsiteY3" fmla="*/ 1362713 h 1362713"/>
              <a:gd name="connsiteX4" fmla="*/ 0 w 1356793"/>
              <a:gd name="connsiteY4" fmla="*/ 1362713 h 1362713"/>
              <a:gd name="connsiteX5" fmla="*/ 0 w 1356793"/>
              <a:gd name="connsiteY5" fmla="*/ 0 h 1362713"/>
              <a:gd name="connsiteX0" fmla="*/ 0 w 1356793"/>
              <a:gd name="connsiteY0" fmla="*/ 4936 h 1367649"/>
              <a:gd name="connsiteX1" fmla="*/ 980228 w 1356793"/>
              <a:gd name="connsiteY1" fmla="*/ 0 h 1367649"/>
              <a:gd name="connsiteX2" fmla="*/ 1356793 w 1356793"/>
              <a:gd name="connsiteY2" fmla="*/ 926193 h 1367649"/>
              <a:gd name="connsiteX3" fmla="*/ 1354082 w 1356793"/>
              <a:gd name="connsiteY3" fmla="*/ 1367649 h 1367649"/>
              <a:gd name="connsiteX4" fmla="*/ 0 w 1356793"/>
              <a:gd name="connsiteY4" fmla="*/ 1367649 h 1367649"/>
              <a:gd name="connsiteX5" fmla="*/ 0 w 1356793"/>
              <a:gd name="connsiteY5" fmla="*/ 4936 h 1367649"/>
              <a:gd name="connsiteX0" fmla="*/ 0 w 1354280"/>
              <a:gd name="connsiteY0" fmla="*/ 4936 h 1367649"/>
              <a:gd name="connsiteX1" fmla="*/ 980228 w 1354280"/>
              <a:gd name="connsiteY1" fmla="*/ 0 h 1367649"/>
              <a:gd name="connsiteX2" fmla="*/ 1353367 w 1354280"/>
              <a:gd name="connsiteY2" fmla="*/ 943636 h 1367649"/>
              <a:gd name="connsiteX3" fmla="*/ 1354082 w 1354280"/>
              <a:gd name="connsiteY3" fmla="*/ 1367649 h 1367649"/>
              <a:gd name="connsiteX4" fmla="*/ 0 w 1354280"/>
              <a:gd name="connsiteY4" fmla="*/ 1367649 h 1367649"/>
              <a:gd name="connsiteX5" fmla="*/ 0 w 1354280"/>
              <a:gd name="connsiteY5" fmla="*/ 4936 h 136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4280" h="1367649">
                <a:moveTo>
                  <a:pt x="0" y="4936"/>
                </a:moveTo>
                <a:lnTo>
                  <a:pt x="980228" y="0"/>
                </a:lnTo>
                <a:lnTo>
                  <a:pt x="1353367" y="943636"/>
                </a:lnTo>
                <a:cubicBezTo>
                  <a:pt x="1352463" y="1090788"/>
                  <a:pt x="1354986" y="1220497"/>
                  <a:pt x="1354082" y="1367649"/>
                </a:cubicBezTo>
                <a:lnTo>
                  <a:pt x="0" y="1367649"/>
                </a:lnTo>
                <a:lnTo>
                  <a:pt x="0" y="4936"/>
                </a:lnTo>
                <a:close/>
              </a:path>
            </a:pathLst>
          </a:cu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0948CA0-8624-4F85-8E70-D616670FDF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3341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88108" y="741682"/>
            <a:ext cx="3656476" cy="366542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498173" y="741682"/>
            <a:ext cx="4653321" cy="115457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498173" y="1948390"/>
            <a:ext cx="4653321" cy="115457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498173" y="3155098"/>
            <a:ext cx="1250555" cy="1252009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5817307" y="3155098"/>
            <a:ext cx="1250555" cy="1252009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128946" y="3155098"/>
            <a:ext cx="2034104" cy="1252009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9E49417B-0BAB-499A-AEFA-DD27B31046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423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53448" y="764380"/>
            <a:ext cx="1924664" cy="344785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959453" y="-14990"/>
            <a:ext cx="1650022" cy="293723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959452" y="2998034"/>
            <a:ext cx="4910383" cy="121420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683322" y="1371600"/>
            <a:ext cx="1552586" cy="155064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683322" y="-14990"/>
            <a:ext cx="1552586" cy="13183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309755" y="1371600"/>
            <a:ext cx="1552586" cy="155064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6F3126CC-6422-49D4-8CA5-FEC53C5068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7033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596" y="857846"/>
            <a:ext cx="6110394" cy="342423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3C56F2F-9E20-4344-BE70-385F2E0A85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314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11164" y="592111"/>
            <a:ext cx="3591013" cy="200868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56387" y="592111"/>
            <a:ext cx="2011663" cy="200868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19968" y="592111"/>
            <a:ext cx="2011663" cy="200868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11164" y="2653399"/>
            <a:ext cx="7718174" cy="191110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552CAAE-9FD9-4EFE-BB8E-987FC85BE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86506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53384" y="606392"/>
            <a:ext cx="1913803" cy="191463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42082" y="2524569"/>
            <a:ext cx="1913803" cy="191463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82863" y="606392"/>
            <a:ext cx="1913803" cy="191463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571561" y="2524569"/>
            <a:ext cx="1913803" cy="191463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3F6B60E-93B4-4902-96D4-53B3FE392E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9551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79993" y="598755"/>
            <a:ext cx="2506347" cy="250883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330688" y="598755"/>
            <a:ext cx="2506347" cy="250883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881383" y="598755"/>
            <a:ext cx="2506347" cy="250883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0C440C2-169D-4348-8E5E-C03BFF122C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931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33312" y="4860096"/>
            <a:ext cx="38621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0257" cy="219318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258EAA9-1B71-454D-8ED4-3FF1A07AFB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481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97744" y="1959769"/>
            <a:ext cx="1457325" cy="14573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902171" y="1959769"/>
            <a:ext cx="1457325" cy="14573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810620" y="1959769"/>
            <a:ext cx="1457325" cy="14573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715047" y="1959769"/>
            <a:ext cx="1457325" cy="14573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60639CB-AEA2-444A-BFA1-F8845B70CD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5001" y="1945481"/>
            <a:ext cx="1662113" cy="166211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7B321E9-FD97-4198-A1B7-2A8D0E5F16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722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l 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895269" cy="51435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AE27AC7-B7F1-41AA-80F1-BBEE2D9687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57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03380" y="4881348"/>
            <a:ext cx="3740828" cy="194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>
                    <a:alpha val="5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10" r:id="rId47"/>
    <p:sldLayoutId id="2147483711" r:id="rId48"/>
    <p:sldLayoutId id="2147483712" r:id="rId49"/>
    <p:sldLayoutId id="2147483713" r:id="rId50"/>
    <p:sldLayoutId id="2147483714" r:id="rId51"/>
    <p:sldLayoutId id="2147483715" r:id="rId52"/>
    <p:sldLayoutId id="2147483716" r:id="rId53"/>
    <p:sldLayoutId id="2147483717" r:id="rId54"/>
    <p:sldLayoutId id="2147483718" r:id="rId55"/>
    <p:sldLayoutId id="2147483719" r:id="rId56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rpm.reputable.asia/admin/le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rpm.reputable.asia/admin/clie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rpm.reputable.asia/admin/proposa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pm.reputable.asia/admin/expenses/expense" TargetMode="External"/><Relationship Id="rId2" Type="http://schemas.openxmlformats.org/officeDocument/2006/relationships/hyperlink" Target="http://crpm.reputable.asia/admin/contrac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pm.reputable.asia/admin/payments" TargetMode="External"/><Relationship Id="rId4" Type="http://schemas.openxmlformats.org/officeDocument/2006/relationships/hyperlink" Target="http://crpm.reputable.asia/admin/invoices/invoic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rpm.reputable.asia/admin/projects/proje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="" xmlns:a16="http://schemas.microsoft.com/office/drawing/2014/main" id="{9E7132D6-B32D-47F0-AADF-08AEFD0882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16386" name="Rectangle 2"/>
          <p:cNvSpPr>
            <a:spLocks/>
          </p:cNvSpPr>
          <p:nvPr/>
        </p:nvSpPr>
        <p:spPr bwMode="auto">
          <a:xfrm>
            <a:off x="0" y="2928937"/>
            <a:ext cx="9144000" cy="2214563"/>
          </a:xfrm>
          <a:prstGeom prst="rect">
            <a:avLst/>
          </a:prstGeom>
          <a:gradFill flip="none" rotWithShape="1">
            <a:gsLst>
              <a:gs pos="100000">
                <a:srgbClr val="2276BF">
                  <a:alpha val="89804"/>
                </a:srgbClr>
              </a:gs>
              <a:gs pos="0">
                <a:srgbClr val="114373">
                  <a:alpha val="90000"/>
                </a:srgbClr>
              </a:gs>
              <a:gs pos="65000">
                <a:schemeClr val="accent3">
                  <a:alpha val="85000"/>
                </a:schemeClr>
              </a:gs>
            </a:gsLst>
            <a:lin ang="19200000" scaled="0"/>
            <a:tileRect/>
          </a:gradFill>
          <a:ln>
            <a:noFill/>
          </a:ln>
          <a:extLst/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153227" y="3116560"/>
            <a:ext cx="883602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500" dirty="0" smtClean="0">
                <a:solidFill>
                  <a:schemeClr val="bg1"/>
                </a:solidFill>
                <a:latin typeface="Helvetica" panose="020B0604020202020204" pitchFamily="34" charset="0"/>
                <a:ea typeface="ＭＳ Ｐゴシック" charset="0"/>
                <a:cs typeface="Helvetica" panose="020B0604020202020204" pitchFamily="34" charset="0"/>
                <a:sym typeface="Bebas Neue" charset="0"/>
              </a:rPr>
              <a:t>CRPM Guideline Structure</a:t>
            </a:r>
            <a:endParaRPr lang="en-US" sz="2000" dirty="0">
              <a:solidFill>
                <a:schemeClr val="bg1"/>
              </a:solidFill>
              <a:latin typeface="Helvetica" panose="020B0604020202020204" pitchFamily="34" charset="0"/>
              <a:ea typeface="ＭＳ Ｐゴシック" charset="0"/>
              <a:cs typeface="Helvetica" panose="020B0604020202020204" pitchFamily="34" charset="0"/>
              <a:sym typeface="Bebas Neue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E108554-AA76-45DA-AE80-2436C17A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75" y="168590"/>
            <a:ext cx="1998637" cy="1368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7784" y="12347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Milestone</a:t>
            </a:r>
            <a:endParaRPr lang="en-US" sz="3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059582"/>
            <a:ext cx="83529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Tickets: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request/question that clients send to us</a:t>
            </a:r>
          </a:p>
          <a:p>
            <a:pPr marL="342900" indent="-342900" algn="l">
              <a:buFontTx/>
              <a:buChar char="-"/>
            </a:pP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Note: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note the important point of project</a:t>
            </a:r>
          </a:p>
          <a:p>
            <a:pPr marL="342900" indent="-342900" algn="l">
              <a:buFontTx/>
              <a:buChar char="-"/>
            </a:pP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Discussion: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discuss matters that affect to project: change the contract, change format of post,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change content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direction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of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month,…</a:t>
            </a:r>
          </a:p>
          <a:p>
            <a:pPr marL="342900" indent="-342900" algn="l">
              <a:buFontTx/>
              <a:buChar char="-"/>
            </a:pP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File: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Keep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files (brief, design,…) as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archives</a:t>
            </a:r>
          </a:p>
          <a:p>
            <a:pPr algn="l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77604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67744" y="12347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Timesheet</a:t>
            </a:r>
            <a:endParaRPr lang="en-US" sz="3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178" y="915566"/>
            <a:ext cx="8127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After a working day, you must log timesheet for your task</a:t>
            </a:r>
          </a:p>
          <a:p>
            <a:pPr marL="342900" indent="-342900" algn="l">
              <a:buFontTx/>
              <a:buChar char="-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mployees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have to enter a minimal amount of 8 hours per working day including hours for leaves, research, and personal activities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3190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0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5. Internal </a:t>
            </a:r>
            <a:r>
              <a:rPr lang="en-US" sz="3200" dirty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99542"/>
            <a:ext cx="806489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Task: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tarting a working day, you must check your tasks. Tasks have due day earlier, you have to do those tasks first</a:t>
            </a:r>
          </a:p>
          <a:p>
            <a:pPr marL="342900" indent="-342900" algn="just">
              <a:buFontTx/>
              <a:buChar char="-"/>
            </a:pP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en-US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do list: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works that you have to do but it doesn’t give too much important input, only you can see your to-do list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13894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24851"/>
            <a:ext cx="6048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5. Internal Operation</a:t>
            </a: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0358" y="843558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Calendar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will show you tasks on a day of a month</a:t>
            </a:r>
          </a:p>
          <a:p>
            <a:pPr marL="342900" indent="-342900" algn="just">
              <a:buFontTx/>
              <a:buChar char="-"/>
            </a:pP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en-US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Survey: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 top management wants to know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opions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employees about an issue, he will post it on survey</a:t>
            </a:r>
          </a:p>
          <a:p>
            <a:pPr marL="342900" indent="-342900" algn="just">
              <a:buFontTx/>
              <a:buChar char="-"/>
            </a:pP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en-US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Announcement</a:t>
            </a:r>
            <a:endParaRPr lang="en-US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0294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-92546"/>
            <a:ext cx="5040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6. Support</a:t>
            </a:r>
          </a:p>
          <a:p>
            <a:endParaRPr lang="en-US" sz="3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446063"/>
            <a:ext cx="1080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Ticket</a:t>
            </a:r>
            <a:endParaRPr lang="en-US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88223" y="1049181"/>
            <a:ext cx="284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Clients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3531" y="108310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CRPM System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7461" y="1083108"/>
            <a:ext cx="17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Ticket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9122" y="108310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Department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843491" y="1233847"/>
            <a:ext cx="72008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427984" y="1267774"/>
            <a:ext cx="72008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144603" y="1280636"/>
            <a:ext cx="72008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674969" y="945062"/>
            <a:ext cx="308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Request/Question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003" y="1779662"/>
            <a:ext cx="101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Clients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1013" y="1749181"/>
            <a:ext cx="193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System’s Email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6924" y="1763061"/>
            <a:ext cx="117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Ticket</a:t>
            </a:r>
          </a:p>
          <a:p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6794180" y="1757093"/>
            <a:ext cx="175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Deparment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14" idx="3"/>
          </p:cNvCxnSpPr>
          <p:nvPr/>
        </p:nvCxnSpPr>
        <p:spPr bwMode="auto">
          <a:xfrm>
            <a:off x="1741910" y="1964328"/>
            <a:ext cx="102989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012160" y="1941759"/>
            <a:ext cx="936104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4427984" y="1933847"/>
            <a:ext cx="72008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884585" y="162542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Request/Question</a:t>
            </a:r>
          </a:p>
          <a:p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26420" y="2382123"/>
            <a:ext cx="76459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Knowledge Base: </a:t>
            </a:r>
          </a:p>
          <a:p>
            <a:pPr marL="342900" indent="-342900" algn="just">
              <a:buFontTx/>
              <a:buChar char="-"/>
            </a:pP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+ 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 clients have the same requests/questions, we will update the solutions for those requests/questions on Knowledge Base</a:t>
            </a:r>
          </a:p>
          <a:p>
            <a:pPr algn="just"/>
            <a:endParaRPr lang="en-US" sz="1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+ We will request clients provide their information. After that, we will create an account for clients to sign in into the CRPM System to read Knowledge Base 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6905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0"/>
            <a:ext cx="5040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7. Report </a:t>
            </a:r>
          </a:p>
          <a:p>
            <a:endParaRPr lang="en-US" sz="3200" dirty="0">
              <a:solidFill>
                <a:srgbClr val="96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6420" y="699542"/>
            <a:ext cx="90730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Sales</a:t>
            </a:r>
            <a:endParaRPr lang="en-US" sz="18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Monthly sale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Invoices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PnL</a:t>
            </a: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(Profit and Lost)</a:t>
            </a:r>
          </a:p>
          <a:p>
            <a:pPr algn="l"/>
            <a:endParaRPr lang="en-US" sz="18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US" sz="18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Head </a:t>
            </a:r>
            <a:r>
              <a:rPr lang="en-US" sz="1800" dirty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 Function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Timesheet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 list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Workload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 member</a:t>
            </a:r>
          </a:p>
          <a:p>
            <a:pPr algn="l"/>
            <a:endParaRPr lang="en-US" sz="18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US" sz="18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Top </a:t>
            </a:r>
            <a:r>
              <a:rPr lang="en-US" sz="1800" dirty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Management</a:t>
            </a:r>
          </a:p>
          <a:p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213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="" xmlns:a16="http://schemas.microsoft.com/office/drawing/2014/main" id="{91FCAECF-8661-4181-90E1-A485E86481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82" b="182"/>
          <a:stretch>
            <a:fillRect/>
          </a:stretch>
        </p:blipFill>
        <p:spPr>
          <a:xfrm>
            <a:off x="0" y="0"/>
            <a:ext cx="9177338" cy="5143500"/>
          </a:xfrm>
        </p:spPr>
      </p:pic>
      <p:sp>
        <p:nvSpPr>
          <p:cNvPr id="29" name="Rectangle 2">
            <a:extLst>
              <a:ext uri="{FF2B5EF4-FFF2-40B4-BE49-F238E27FC236}">
                <a16:creationId xmlns="" xmlns:a16="http://schemas.microsoft.com/office/drawing/2014/main" id="{FA177D50-0EC5-4320-9F29-FA8CD47B3B8B}"/>
              </a:ext>
            </a:extLst>
          </p:cNvPr>
          <p:cNvSpPr>
            <a:spLocks/>
          </p:cNvSpPr>
          <p:nvPr/>
        </p:nvSpPr>
        <p:spPr bwMode="auto">
          <a:xfrm>
            <a:off x="-9525" y="-3210"/>
            <a:ext cx="9186863" cy="5162550"/>
          </a:xfrm>
          <a:prstGeom prst="rect">
            <a:avLst/>
          </a:prstGeom>
          <a:gradFill>
            <a:gsLst>
              <a:gs pos="20000">
                <a:schemeClr val="tx1">
                  <a:alpha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15000000" scaled="0"/>
          </a:gradFill>
          <a:ln>
            <a:noFill/>
          </a:ln>
          <a:extLst/>
        </p:spPr>
        <p:txBody>
          <a:bodyPr lIns="0" tIns="0" rIns="0" bIns="0"/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31A71AA2-FB30-4ADF-8EFF-81DB3C432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535" y="1131590"/>
            <a:ext cx="1266825" cy="1266825"/>
          </a:xfrm>
          <a:prstGeom prst="rect">
            <a:avLst/>
          </a:prstGeom>
        </p:spPr>
      </p:pic>
      <p:sp>
        <p:nvSpPr>
          <p:cNvPr id="33" name="Rectangle 5">
            <a:extLst>
              <a:ext uri="{FF2B5EF4-FFF2-40B4-BE49-F238E27FC236}">
                <a16:creationId xmlns="" xmlns:a16="http://schemas.microsoft.com/office/drawing/2014/main" id="{8ECE5AEB-5BCA-4520-B05C-C2EF827B67D9}"/>
              </a:ext>
            </a:extLst>
          </p:cNvPr>
          <p:cNvSpPr>
            <a:spLocks/>
          </p:cNvSpPr>
          <p:nvPr/>
        </p:nvSpPr>
        <p:spPr bwMode="auto">
          <a:xfrm>
            <a:off x="993577" y="3219822"/>
            <a:ext cx="7169944" cy="32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200"/>
              </a:lnSpc>
            </a:pPr>
            <a:r>
              <a:rPr lang="en-US" sz="1800" dirty="0">
                <a:solidFill>
                  <a:srgbClr val="FFFFFF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Lato Light" charset="0"/>
              </a:rPr>
              <a:t>For Your Interest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="" xmlns:a16="http://schemas.microsoft.com/office/drawing/2014/main" id="{1820BE75-0B19-42E6-829B-027FE17604BD}"/>
              </a:ext>
            </a:extLst>
          </p:cNvPr>
          <p:cNvSpPr>
            <a:spLocks/>
          </p:cNvSpPr>
          <p:nvPr/>
        </p:nvSpPr>
        <p:spPr bwMode="auto">
          <a:xfrm>
            <a:off x="1715492" y="2333625"/>
            <a:ext cx="5736828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en-US" sz="5600" dirty="0">
                <a:solidFill>
                  <a:schemeClr val="bg1"/>
                </a:solidFill>
                <a:latin typeface="Helvetica" panose="020B0604020202020204" pitchFamily="34" charset="0"/>
                <a:ea typeface="Bebas Neue" charset="0"/>
                <a:cs typeface="Helvetica" panose="020B0604020202020204" pitchFamily="34" charset="0"/>
                <a:sym typeface="Bebas Neue" charset="0"/>
              </a:rPr>
              <a:t>Thank </a:t>
            </a:r>
            <a:r>
              <a:rPr lang="en-US" sz="5600" dirty="0">
                <a:solidFill>
                  <a:srgbClr val="4496FA"/>
                </a:solidFill>
                <a:latin typeface="Helvetica" panose="020B0604020202020204" pitchFamily="34" charset="0"/>
                <a:ea typeface="Bebas Neue" charset="0"/>
                <a:cs typeface="Helvetica" panose="020B0604020202020204" pitchFamily="34" charset="0"/>
                <a:sym typeface="Bebas Neue" charset="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1434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3728" y="14417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AGENDA</a:t>
            </a:r>
            <a:endParaRPr lang="en-US" sz="3200" b="1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326" y="628778"/>
            <a:ext cx="84151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 Main flow of CRPM system</a:t>
            </a:r>
          </a:p>
          <a:p>
            <a:pPr algn="l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2. CRM</a:t>
            </a:r>
          </a:p>
          <a:p>
            <a:pPr algn="l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2.1 - Client</a:t>
            </a:r>
          </a:p>
          <a:p>
            <a:pPr algn="l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2.2 - Quotation</a:t>
            </a:r>
          </a:p>
          <a:p>
            <a:pPr algn="l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2.3 - Action</a:t>
            </a:r>
          </a:p>
          <a:p>
            <a:pPr algn="l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3. PM</a:t>
            </a:r>
          </a:p>
          <a:p>
            <a:pPr algn="l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4. Timesheet</a:t>
            </a:r>
          </a:p>
          <a:p>
            <a:pPr algn="l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5. Internal Operation</a:t>
            </a:r>
          </a:p>
          <a:p>
            <a:pPr algn="l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6. Support</a:t>
            </a:r>
          </a:p>
          <a:p>
            <a:pPr algn="l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7. Report 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42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8" name="Rectangle 12"/>
          <p:cNvSpPr>
            <a:spLocks/>
          </p:cNvSpPr>
          <p:nvPr/>
        </p:nvSpPr>
        <p:spPr bwMode="auto">
          <a:xfrm>
            <a:off x="-185201" y="347954"/>
            <a:ext cx="1387152" cy="53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Bebas Neue Book" charset="0"/>
              <a:cs typeface="Helvetica" panose="020B0604020202020204" pitchFamily="34" charset="0"/>
              <a:sym typeface="Bebas Neue" charset="0"/>
            </a:endParaRPr>
          </a:p>
          <a:p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Bebas Neue Book" charset="0"/>
              <a:cs typeface="Helvetica" panose="020B0604020202020204" pitchFamily="34" charset="0"/>
              <a:sym typeface="Bebas Neue" charset="0"/>
            </a:endParaRPr>
          </a:p>
          <a:p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Bebas Neue Book" charset="0"/>
              <a:cs typeface="Helvetica" panose="020B0604020202020204" pitchFamily="34" charset="0"/>
              <a:sym typeface="Bebas Neue" charset="0"/>
            </a:endParaRPr>
          </a:p>
          <a:p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Bebas Neue Book" charset="0"/>
              <a:cs typeface="Helvetica" panose="020B0604020202020204" pitchFamily="34" charset="0"/>
              <a:sym typeface="Bebas Neue" charset="0"/>
            </a:endParaRPr>
          </a:p>
          <a:p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Bebas Neue Book" charset="0"/>
              <a:cs typeface="Helvetica" panose="020B0604020202020204" pitchFamily="34" charset="0"/>
              <a:sym typeface="Bebas Neue" charset="0"/>
            </a:endParaRPr>
          </a:p>
          <a:p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ea typeface="Bebas Neue Book" charset="0"/>
                <a:cs typeface="Helvetica" panose="020B0604020202020204" pitchFamily="34" charset="0"/>
                <a:sym typeface="Bebas Neue" charset="0"/>
              </a:rPr>
              <a:t>Lead</a:t>
            </a:r>
            <a:endParaRPr lang="en-US" sz="1200" dirty="0">
              <a:solidFill>
                <a:srgbClr val="0070C0"/>
              </a:solidFill>
              <a:latin typeface="Helvetica" panose="020B0604020202020204" pitchFamily="34" charset="0"/>
              <a:ea typeface="Bebas Neue Book" charset="0"/>
              <a:cs typeface="Helvetica" panose="020B0604020202020204" pitchFamily="34" charset="0"/>
              <a:sym typeface="Bebas Neue" charset="0"/>
            </a:endParaRPr>
          </a:p>
        </p:txBody>
      </p:sp>
      <p:sp>
        <p:nvSpPr>
          <p:cNvPr id="29729" name="Rectangle 33"/>
          <p:cNvSpPr>
            <a:spLocks/>
          </p:cNvSpPr>
          <p:nvPr/>
        </p:nvSpPr>
        <p:spPr bwMode="auto">
          <a:xfrm>
            <a:off x="179512" y="1150387"/>
            <a:ext cx="7245474" cy="52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/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/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/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Bebas Neue" charset="0"/>
              </a:rPr>
              <a:t>Customer</a:t>
            </a: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</p:txBody>
      </p:sp>
      <p:sp>
        <p:nvSpPr>
          <p:cNvPr id="29730" name="Rectangle 34"/>
          <p:cNvSpPr>
            <a:spLocks/>
          </p:cNvSpPr>
          <p:nvPr/>
        </p:nvSpPr>
        <p:spPr bwMode="auto">
          <a:xfrm>
            <a:off x="1118468" y="620420"/>
            <a:ext cx="727849" cy="34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ＭＳ Ｐゴシック" charset="0"/>
              <a:cs typeface="Helvetica" panose="020B0604020202020204" pitchFamily="34" charset="0"/>
              <a:sym typeface="Lato Light" charset="0"/>
            </a:endParaRPr>
          </a:p>
          <a:p>
            <a:pPr algn="l"/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ＭＳ Ｐゴシック" charset="0"/>
              <a:cs typeface="Helvetica" panose="020B0604020202020204" pitchFamily="34" charset="0"/>
              <a:sym typeface="Lato Light" charset="0"/>
            </a:endParaRP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ea typeface="ＭＳ Ｐゴシック" charset="0"/>
                <a:cs typeface="Helvetica" panose="020B0604020202020204" pitchFamily="34" charset="0"/>
                <a:sym typeface="Lato Light" charset="0"/>
              </a:rPr>
              <a:t>Proposal</a:t>
            </a: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ＭＳ Ｐゴシック" charset="0"/>
              <a:cs typeface="Helvetica" panose="020B0604020202020204" pitchFamily="34" charset="0"/>
              <a:sym typeface="Lato Light" charset="0"/>
            </a:endParaRPr>
          </a:p>
          <a:p>
            <a:pPr algn="l"/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ＭＳ Ｐゴシック" charset="0"/>
              <a:cs typeface="Helvetica" panose="020B0604020202020204" pitchFamily="34" charset="0"/>
              <a:sym typeface="Lato Ligh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8" name="Rectangle 37">
            <a:extLst>
              <a:ext uri="{FF2B5EF4-FFF2-40B4-BE49-F238E27FC236}">
                <a16:creationId xmlns="" xmlns:a16="http://schemas.microsoft.com/office/drawing/2014/main" id="{58B97BCC-8F48-42C1-A20B-1A3E77C21BAF}"/>
              </a:ext>
            </a:extLst>
          </p:cNvPr>
          <p:cNvSpPr>
            <a:spLocks/>
          </p:cNvSpPr>
          <p:nvPr/>
        </p:nvSpPr>
        <p:spPr bwMode="auto">
          <a:xfrm>
            <a:off x="975575" y="2793001"/>
            <a:ext cx="328612" cy="32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en-US" sz="1200" b="1" dirty="0">
                <a:solidFill>
                  <a:srgbClr val="FFFFFF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Bebas Neue" charset="0"/>
              </a:rPr>
              <a:t>1</a:t>
            </a:r>
          </a:p>
        </p:txBody>
      </p:sp>
      <p:sp>
        <p:nvSpPr>
          <p:cNvPr id="50" name="Rectangle 33">
            <a:extLst>
              <a:ext uri="{FF2B5EF4-FFF2-40B4-BE49-F238E27FC236}">
                <a16:creationId xmlns="" xmlns:a16="http://schemas.microsoft.com/office/drawing/2014/main" id="{F8278174-5734-4146-90ED-BF1A3D6D57E1}"/>
              </a:ext>
            </a:extLst>
          </p:cNvPr>
          <p:cNvSpPr>
            <a:spLocks/>
          </p:cNvSpPr>
          <p:nvPr/>
        </p:nvSpPr>
        <p:spPr bwMode="auto">
          <a:xfrm>
            <a:off x="1130588" y="2034576"/>
            <a:ext cx="864692" cy="2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Bebas Neue" charset="0"/>
              </a:rPr>
              <a:t>Contract</a:t>
            </a: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</p:txBody>
      </p:sp>
      <p:sp>
        <p:nvSpPr>
          <p:cNvPr id="54" name="Rectangle 43">
            <a:extLst>
              <a:ext uri="{FF2B5EF4-FFF2-40B4-BE49-F238E27FC236}">
                <a16:creationId xmlns="" xmlns:a16="http://schemas.microsoft.com/office/drawing/2014/main" id="{D36C01C5-AE28-422D-8B5C-D1F1A046A9BF}"/>
              </a:ext>
            </a:extLst>
          </p:cNvPr>
          <p:cNvSpPr>
            <a:spLocks/>
          </p:cNvSpPr>
          <p:nvPr/>
        </p:nvSpPr>
        <p:spPr bwMode="auto">
          <a:xfrm>
            <a:off x="976169" y="3183418"/>
            <a:ext cx="328613" cy="32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en-US" sz="1200" b="1" dirty="0">
                <a:solidFill>
                  <a:srgbClr val="FFFFFF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Bebas Neue" charset="0"/>
              </a:rPr>
              <a:t>2</a:t>
            </a:r>
          </a:p>
        </p:txBody>
      </p:sp>
      <p:sp>
        <p:nvSpPr>
          <p:cNvPr id="57" name="Rectangle 49">
            <a:extLst>
              <a:ext uri="{FF2B5EF4-FFF2-40B4-BE49-F238E27FC236}">
                <a16:creationId xmlns="" xmlns:a16="http://schemas.microsoft.com/office/drawing/2014/main" id="{0FAF6A0E-0612-4636-9252-1B4EE28D7C8E}"/>
              </a:ext>
            </a:extLst>
          </p:cNvPr>
          <p:cNvSpPr>
            <a:spLocks/>
          </p:cNvSpPr>
          <p:nvPr/>
        </p:nvSpPr>
        <p:spPr bwMode="auto">
          <a:xfrm>
            <a:off x="998499" y="3469145"/>
            <a:ext cx="328613" cy="32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en-US" sz="1200" b="1" dirty="0">
                <a:solidFill>
                  <a:srgbClr val="FFFFFF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Bebas Neue" charset="0"/>
              </a:rPr>
              <a:t>3</a:t>
            </a:r>
          </a:p>
        </p:txBody>
      </p:sp>
      <p:sp>
        <p:nvSpPr>
          <p:cNvPr id="64" name="Rectangle 55">
            <a:extLst>
              <a:ext uri="{FF2B5EF4-FFF2-40B4-BE49-F238E27FC236}">
                <a16:creationId xmlns="" xmlns:a16="http://schemas.microsoft.com/office/drawing/2014/main" id="{8E3081FC-B13A-4278-9DEB-58015F71BE5E}"/>
              </a:ext>
            </a:extLst>
          </p:cNvPr>
          <p:cNvSpPr>
            <a:spLocks/>
          </p:cNvSpPr>
          <p:nvPr/>
        </p:nvSpPr>
        <p:spPr bwMode="auto">
          <a:xfrm>
            <a:off x="998500" y="4020973"/>
            <a:ext cx="328613" cy="32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en-US" sz="1200" b="1" dirty="0">
                <a:solidFill>
                  <a:srgbClr val="FFFFFF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Bebas Neue" charset="0"/>
              </a:rPr>
              <a:t>4</a:t>
            </a:r>
          </a:p>
        </p:txBody>
      </p:sp>
      <p:sp>
        <p:nvSpPr>
          <p:cNvPr id="65" name="Rectangle 33">
            <a:extLst>
              <a:ext uri="{FF2B5EF4-FFF2-40B4-BE49-F238E27FC236}">
                <a16:creationId xmlns="" xmlns:a16="http://schemas.microsoft.com/office/drawing/2014/main" id="{4B6996FF-81C7-41FE-883F-D5CE07DAF2AD}"/>
              </a:ext>
            </a:extLst>
          </p:cNvPr>
          <p:cNvSpPr>
            <a:spLocks/>
          </p:cNvSpPr>
          <p:nvPr/>
        </p:nvSpPr>
        <p:spPr bwMode="auto">
          <a:xfrm>
            <a:off x="1773885" y="2007041"/>
            <a:ext cx="1236121" cy="33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Bebas Neue" charset="0"/>
              </a:rPr>
              <a:t> Invoices</a:t>
            </a: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C988366-2C13-4FB3-B087-A208B087CA8E}"/>
              </a:ext>
            </a:extLst>
          </p:cNvPr>
          <p:cNvSpPr/>
          <p:nvPr/>
        </p:nvSpPr>
        <p:spPr>
          <a:xfrm>
            <a:off x="1037992" y="1290565"/>
            <a:ext cx="940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/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Bebas Neue" charset="0"/>
              </a:rPr>
              <a:t>Estimate</a:t>
            </a:r>
            <a:endParaRPr lang="en-US" sz="1200" dirty="0">
              <a:solidFill>
                <a:srgbClr val="960000"/>
              </a:solidFill>
            </a:endParaRPr>
          </a:p>
        </p:txBody>
      </p:sp>
      <p:sp>
        <p:nvSpPr>
          <p:cNvPr id="66" name="Rectangle 33">
            <a:extLst>
              <a:ext uri="{FF2B5EF4-FFF2-40B4-BE49-F238E27FC236}">
                <a16:creationId xmlns="" xmlns:a16="http://schemas.microsoft.com/office/drawing/2014/main" id="{E84C041E-1E38-4B14-BC24-C76FDDC6E9D0}"/>
              </a:ext>
            </a:extLst>
          </p:cNvPr>
          <p:cNvSpPr>
            <a:spLocks/>
          </p:cNvSpPr>
          <p:nvPr/>
        </p:nvSpPr>
        <p:spPr bwMode="auto">
          <a:xfrm>
            <a:off x="1130585" y="2709512"/>
            <a:ext cx="864692" cy="28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Bebas Neue" charset="0"/>
              </a:rPr>
              <a:t>Expense</a:t>
            </a: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</p:txBody>
      </p:sp>
      <p:sp>
        <p:nvSpPr>
          <p:cNvPr id="75" name="Rectangle 35">
            <a:extLst>
              <a:ext uri="{FF2B5EF4-FFF2-40B4-BE49-F238E27FC236}">
                <a16:creationId xmlns="" xmlns:a16="http://schemas.microsoft.com/office/drawing/2014/main" id="{5148AFC8-2E25-41C8-9E86-BA94DC9D26BF}"/>
              </a:ext>
            </a:extLst>
          </p:cNvPr>
          <p:cNvSpPr>
            <a:spLocks/>
          </p:cNvSpPr>
          <p:nvPr/>
        </p:nvSpPr>
        <p:spPr bwMode="auto">
          <a:xfrm>
            <a:off x="975574" y="4468440"/>
            <a:ext cx="328613" cy="32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en-US" sz="1200" b="1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5</a:t>
            </a:r>
          </a:p>
        </p:txBody>
      </p:sp>
      <p:sp>
        <p:nvSpPr>
          <p:cNvPr id="76" name="Rectangle 33">
            <a:extLst>
              <a:ext uri="{FF2B5EF4-FFF2-40B4-BE49-F238E27FC236}">
                <a16:creationId xmlns="" xmlns:a16="http://schemas.microsoft.com/office/drawing/2014/main" id="{2B9E10ED-15E9-4054-BFB6-0E59EDDDEB5A}"/>
              </a:ext>
            </a:extLst>
          </p:cNvPr>
          <p:cNvSpPr>
            <a:spLocks/>
          </p:cNvSpPr>
          <p:nvPr/>
        </p:nvSpPr>
        <p:spPr bwMode="auto">
          <a:xfrm>
            <a:off x="1124219" y="3412660"/>
            <a:ext cx="864692" cy="35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  <a:p>
            <a:pPr algn="l">
              <a:lnSpc>
                <a:spcPct val="70000"/>
              </a:lnSpc>
            </a:pPr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Bebas Neue" charset="0"/>
              </a:rPr>
              <a:t>Payment</a:t>
            </a: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Bebas Neu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8702" y="1264114"/>
            <a:ext cx="1153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</a:t>
            </a: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5069" y="1967227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Milestone</a:t>
            </a: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762" y="1964143"/>
            <a:ext cx="2649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Checklist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Tickets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Note 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Discussion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File (brief, design,…)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3290" y="452671"/>
            <a:ext cx="1313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</a:t>
            </a: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do list</a:t>
            </a: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Calendar</a:t>
            </a: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Survey</a:t>
            </a: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Announcement</a:t>
            </a: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7210" y="1002700"/>
            <a:ext cx="15458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61981" y="2409886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Request (Ticket)</a:t>
            </a:r>
          </a:p>
          <a:p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Knowledge base</a:t>
            </a:r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57982" y="375112"/>
            <a:ext cx="278785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Sales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Monthly sale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Invoices</a:t>
            </a:r>
          </a:p>
          <a:p>
            <a:pPr algn="l"/>
            <a:r>
              <a:rPr lang="en-US" sz="1200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PnL</a:t>
            </a:r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(Profit and Lost)</a:t>
            </a:r>
          </a:p>
          <a:p>
            <a:pPr algn="l"/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Head of Function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Timesheet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 list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Workload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 member</a:t>
            </a:r>
          </a:p>
          <a:p>
            <a:pPr algn="l"/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US" sz="1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Top Management</a:t>
            </a:r>
          </a:p>
          <a:p>
            <a:pPr algn="l"/>
            <a:endParaRPr lang="en-US" sz="12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en-US" sz="1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08375" y="1204484"/>
            <a:ext cx="0" cy="51044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1388071" y="1195247"/>
            <a:ext cx="0" cy="51044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1388071" y="1936896"/>
            <a:ext cx="361" cy="43967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1403648" y="2591397"/>
            <a:ext cx="0" cy="51044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388071" y="3339114"/>
            <a:ext cx="0" cy="51044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2936148" y="1882467"/>
            <a:ext cx="0" cy="51044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Left Brace 68"/>
          <p:cNvSpPr/>
          <p:nvPr/>
        </p:nvSpPr>
        <p:spPr bwMode="auto">
          <a:xfrm rot="16200000">
            <a:off x="1250749" y="3065077"/>
            <a:ext cx="168423" cy="2168119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5258" y="3986839"/>
            <a:ext cx="2135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CRM</a:t>
            </a:r>
            <a:endParaRPr 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Left Brace 70"/>
          <p:cNvSpPr/>
          <p:nvPr/>
        </p:nvSpPr>
        <p:spPr bwMode="auto">
          <a:xfrm rot="16200000">
            <a:off x="3763970" y="2880602"/>
            <a:ext cx="168424" cy="2520280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01558" y="3932567"/>
            <a:ext cx="149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PM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7" name="Left Brace 76"/>
          <p:cNvSpPr/>
          <p:nvPr/>
        </p:nvSpPr>
        <p:spPr bwMode="auto">
          <a:xfrm rot="16200000">
            <a:off x="5858340" y="1445336"/>
            <a:ext cx="160975" cy="1262317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84744" y="1889404"/>
            <a:ext cx="23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Internal Operation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4" name="Left Brace 83"/>
          <p:cNvSpPr/>
          <p:nvPr/>
        </p:nvSpPr>
        <p:spPr bwMode="auto">
          <a:xfrm rot="16200000">
            <a:off x="5856595" y="2774844"/>
            <a:ext cx="172840" cy="1388601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61340" y="3515677"/>
            <a:ext cx="1554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Support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8" name="Left Brace 87"/>
          <p:cNvSpPr/>
          <p:nvPr/>
        </p:nvSpPr>
        <p:spPr bwMode="auto">
          <a:xfrm rot="16200000">
            <a:off x="7885441" y="2764643"/>
            <a:ext cx="160975" cy="1397136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401613" y="350243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Report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-447331" y="39306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Client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2828" y="631745"/>
            <a:ext cx="2755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PPW/Quotation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56613" y="399141"/>
            <a:ext cx="2599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Action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701593" y="1059582"/>
            <a:ext cx="416875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794740" y="1792089"/>
            <a:ext cx="731962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1743900" y="2392909"/>
            <a:ext cx="0" cy="161864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1999976" y="-3380"/>
            <a:ext cx="520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Main flow of CRPM</a:t>
            </a:r>
            <a:endParaRPr lang="en-US" sz="3200" b="1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Left Brace 34"/>
          <p:cNvSpPr/>
          <p:nvPr/>
        </p:nvSpPr>
        <p:spPr bwMode="auto">
          <a:xfrm rot="16200000">
            <a:off x="2505875" y="2150147"/>
            <a:ext cx="347472" cy="4857421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43215" y="4603458"/>
            <a:ext cx="2693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Timesheet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275856" y="2139702"/>
            <a:ext cx="288032" cy="33447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3275856" y="2317139"/>
            <a:ext cx="288032" cy="15704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3275856" y="2474179"/>
            <a:ext cx="28803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3275856" y="2474179"/>
            <a:ext cx="288032" cy="16957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3275856" y="2474179"/>
            <a:ext cx="288032" cy="38560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3275856" y="2474179"/>
            <a:ext cx="288032" cy="519104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5077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11759" y="537489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Lead</a:t>
            </a:r>
            <a:endParaRPr lang="en-US" sz="3200" b="1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835" y="1075610"/>
            <a:ext cx="89123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Link: 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crpm.reputable.asia/admin/leads</a:t>
            </a:r>
            <a:endParaRPr lang="en-US" sz="1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en-US" sz="1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5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Lead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needs combining 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these 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information: 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Name, 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position, email address, website, phone, company, address, city, state, country, zip code, default language, description, services, categories, capitalization.</a:t>
            </a:r>
          </a:p>
          <a:p>
            <a:pPr algn="l"/>
            <a:endParaRPr lang="en-US" sz="1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500" dirty="0" smtClean="0">
                <a:solidFill>
                  <a:schemeClr val="accent6">
                    <a:lumMod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lang="vi-VN" sz="1500" dirty="0" smtClean="0">
                <a:solidFill>
                  <a:schemeClr val="accent6">
                    <a:lumMod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sz="1500" dirty="0" err="1" smtClean="0">
                <a:solidFill>
                  <a:schemeClr val="accent6">
                    <a:lumMod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scription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must follow this structure:</a:t>
            </a:r>
          </a:p>
          <a:p>
            <a:pPr marL="628650" lvl="2" indent="-285750" algn="l"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Contact: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Information about this lead, relation with this lead, position of this lead in his company. </a:t>
            </a:r>
          </a:p>
          <a:p>
            <a:pPr marL="628650" lvl="2" indent="-285750" algn="l"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Company: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Potentiality of lead’s company, relation with this company, the reason why we approach, needs of the company </a:t>
            </a:r>
          </a:p>
          <a:p>
            <a:pPr marL="628650" lvl="2" indent="-285750" algn="l"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Competitor: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who’s our competitor, potentiality of our competitor, the problems when client works with the competitor</a:t>
            </a:r>
          </a:p>
          <a:p>
            <a:pPr marL="628650" lvl="2" indent="-285750" algn="l"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&amp; Approach: 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reason why we approach this company and how we approach this company</a:t>
            </a:r>
          </a:p>
          <a:p>
            <a:pPr marL="628650" lvl="2" indent="-285750" algn="l">
              <a:buFont typeface="Courier New" panose="02070309020205020404" pitchFamily="49" charset="0"/>
              <a:buChar char="o"/>
            </a:pPr>
            <a:r>
              <a:rPr lang="en-US" sz="15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to sell: 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what type of services we can sell, compare our services list with needs of company to sell </a:t>
            </a:r>
            <a:r>
              <a:rPr lang="en-US" sz="1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approciate</a:t>
            </a:r>
            <a:r>
              <a:rPr lang="en-US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services</a:t>
            </a:r>
            <a:endParaRPr lang="en-US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1" y="-18319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CRM</a:t>
            </a:r>
            <a:endParaRPr lang="en-US" sz="3200" b="1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44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23478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200" b="1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508" y="987574"/>
            <a:ext cx="8856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Link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crpm.reputable.asia/admin/clients</a:t>
            </a:r>
            <a:endParaRPr lang="en-US" sz="2000" dirty="0" smtClean="0"/>
          </a:p>
          <a:p>
            <a:pPr algn="l"/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When we sell a services for the lead and sign a contract together, lead will be converted to customer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Customer’s information needs filling fully as lead’s information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Customer is encouraged to use this CRPM system to interact with the agency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1370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-9254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Proposal</a:t>
            </a:r>
            <a:endParaRPr lang="en-US" sz="3200" b="1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392" y="492229"/>
            <a:ext cx="90364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vi-VN" sz="1700" dirty="0">
                <a:latin typeface="Helvetica" panose="020B0604020202020204" pitchFamily="34" charset="0"/>
                <a:cs typeface="Helvetica" panose="020B0604020202020204" pitchFamily="34" charset="0"/>
              </a:rPr>
              <a:t>Link: </a:t>
            </a:r>
            <a:r>
              <a:rPr lang="vi-VN" sz="17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</a:t>
            </a:r>
            <a:r>
              <a:rPr lang="vi-VN" sz="1700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crpm.reputable.asia/admin/proposals</a:t>
            </a:r>
            <a:endParaRPr lang="vi-VN" sz="17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vi-VN" sz="17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vi-VN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When we approach to customer, we need to send them a proposal</a:t>
            </a:r>
          </a:p>
          <a:p>
            <a:pPr algn="l"/>
            <a:endParaRPr lang="vi-VN" sz="17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vi-VN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Proposal needs combining these information: Subject, related, date, open till, currency, discount type, services, item, description, unit, note, qty, rate, tax, adjustment</a:t>
            </a:r>
          </a:p>
          <a:p>
            <a:pPr algn="l"/>
            <a:endParaRPr lang="vi-VN" sz="17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vi-VN" sz="17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Tax</a:t>
            </a:r>
            <a:r>
              <a:rPr lang="vi-VN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is understood such as agency fee, includes 3 level: 5%, 10%, 12%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vi-VN" sz="17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vi-VN" sz="17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Adjusment</a:t>
            </a:r>
            <a:r>
              <a:rPr lang="vi-VN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is 10% VAT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vi-VN" sz="17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vi-VN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Before saving, you must fill fully these information as: Status, assigned and customer’s infomation (To, address, city, state, country, zip code, email, phone)</a:t>
            </a:r>
          </a:p>
          <a:p>
            <a:pPr algn="l"/>
            <a:r>
              <a:rPr lang="vi-VN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vi-VN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You should save and check it carefully before choose “Save </a:t>
            </a:r>
            <a:r>
              <a:rPr lang="en-US" sz="1700" dirty="0">
                <a:latin typeface="Helvetica" panose="020B0604020202020204" pitchFamily="34" charset="0"/>
                <a:cs typeface="Helvetica" panose="020B0604020202020204" pitchFamily="34" charset="0"/>
              </a:rPr>
              <a:t>&amp;</a:t>
            </a:r>
            <a:r>
              <a:rPr lang="vi-VN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send” to send it to customer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vi-VN" sz="17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17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5554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-92546"/>
            <a:ext cx="7632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 | Expense | Invoice | Payment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9" y="390322"/>
            <a:ext cx="18894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 dirty="0" smtClean="0">
                <a:solidFill>
                  <a:schemeClr val="accent4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</a:t>
            </a:r>
          </a:p>
          <a:p>
            <a:pPr marL="285750" indent="-285750" algn="just">
              <a:buFontTx/>
              <a:buChar char="-"/>
            </a:pPr>
            <a:r>
              <a:rPr lang="vi-VN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Link: </a:t>
            </a:r>
            <a:r>
              <a:rPr lang="vi-VN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http://crpm.reputable.asia/admin/contracts</a:t>
            </a:r>
            <a:endParaRPr lang="vi-VN" sz="1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endParaRPr lang="vi-VN" sz="1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vi-VN" sz="1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Filling fully these information: Customer, subject, contract value, contract type (1 month, 2 month,...), start date, end date, description, project, services</a:t>
            </a:r>
          </a:p>
          <a:p>
            <a:pPr algn="just"/>
            <a:endParaRPr lang="vi-VN" sz="10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vi-VN" sz="10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</a:t>
            </a:r>
            <a:r>
              <a:rPr lang="vi-VN" sz="1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Fill tittle of project</a:t>
            </a:r>
          </a:p>
          <a:p>
            <a:pPr marL="285750" indent="-285750" algn="just">
              <a:buFontTx/>
              <a:buChar char="-"/>
            </a:pPr>
            <a:endParaRPr lang="vi-VN" sz="10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vi-VN" sz="10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Services:</a:t>
            </a:r>
            <a:r>
              <a:rPr lang="vi-VN" sz="1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Type of services in contract</a:t>
            </a:r>
          </a:p>
          <a:p>
            <a:pPr marL="285750" indent="-285750" algn="just">
              <a:buFontTx/>
              <a:buChar char="-"/>
            </a:pPr>
            <a:endParaRPr lang="vi-VN" sz="10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endParaRPr lang="en-US" sz="1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5" y="312886"/>
            <a:ext cx="353878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 dirty="0" smtClean="0">
                <a:solidFill>
                  <a:schemeClr val="accent4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Expense</a:t>
            </a:r>
          </a:p>
          <a:p>
            <a:pPr marL="285750" indent="-285750" algn="l">
              <a:buFontTx/>
              <a:buChar char="-"/>
            </a:pP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Link</a:t>
            </a:r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http://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crpm.reputable.asia/admin/expenses/expense</a:t>
            </a:r>
            <a:endParaRPr lang="vi-VN" sz="1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endParaRPr lang="vi-V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Filling fully these information: Name, note, expense category, expense date, amount, customer</a:t>
            </a:r>
            <a:endParaRPr lang="en-US" sz="1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endParaRPr lang="vi-VN" sz="1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vi-VN" sz="10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Expense </a:t>
            </a:r>
            <a:r>
              <a:rPr lang="vi-VN" sz="1000" dirty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Category </a:t>
            </a:r>
            <a:endParaRPr lang="vi-VN" sz="1000" dirty="0" smtClean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+ </a:t>
            </a:r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Business: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expenses for business </a:t>
            </a:r>
          </a:p>
          <a:p>
            <a:pPr algn="l"/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+ </a:t>
            </a:r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Community: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expenses for seeding </a:t>
            </a:r>
          </a:p>
          <a:p>
            <a:pPr algn="l"/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+ </a:t>
            </a:r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Digital Asssets: </a:t>
            </a:r>
            <a:endParaRPr lang="vi-VN" sz="1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+ </a:t>
            </a:r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Digital Production: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product TVC,... </a:t>
            </a:r>
          </a:p>
          <a:p>
            <a:pPr algn="l"/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+ </a:t>
            </a:r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Employee Responsibilities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Social insurance, health insurance for employees </a:t>
            </a:r>
          </a:p>
          <a:p>
            <a:pPr algn="l"/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+ </a:t>
            </a:r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Freelance: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expenses for </a:t>
            </a:r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freelancer </a:t>
            </a:r>
            <a:endParaRPr lang="vi-VN" sz="1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+ </a:t>
            </a:r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Media: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Facebook Ads,... </a:t>
            </a:r>
          </a:p>
          <a:p>
            <a:pPr algn="l"/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+ </a:t>
            </a:r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Media Production: P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roduct a video clip</a:t>
            </a:r>
          </a:p>
          <a:p>
            <a:pPr algn="l"/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+ </a:t>
            </a:r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Office Operations: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Taxes,... </a:t>
            </a:r>
          </a:p>
          <a:p>
            <a:pPr algn="l"/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+ </a:t>
            </a:r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Payroll: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Paying salary </a:t>
            </a:r>
          </a:p>
          <a:p>
            <a:pPr algn="l"/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</a:t>
            </a:r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+ Renting: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renting office,.... </a:t>
            </a:r>
          </a:p>
          <a:p>
            <a:pPr algn="l"/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+ </a:t>
            </a:r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Softwares &amp; Scripts: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buying codes, softwares</a:t>
            </a:r>
          </a:p>
          <a:p>
            <a:pPr algn="l"/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</a:t>
            </a:r>
            <a:r>
              <a:rPr lang="vi-VN" sz="1000" dirty="0">
                <a:latin typeface="Helvetica" panose="020B0604020202020204" pitchFamily="34" charset="0"/>
                <a:cs typeface="Helvetica" panose="020B0604020202020204" pitchFamily="34" charset="0"/>
              </a:rPr>
              <a:t>+ Tools &amp; Materials: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buying applications, books,...</a:t>
            </a:r>
            <a:endParaRPr lang="en-US" sz="1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vi-VN" sz="1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 algn="l">
              <a:buFontTx/>
              <a:buChar char="-"/>
            </a:pPr>
            <a:r>
              <a:rPr lang="vi-VN" sz="10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Customer: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If this expense is paid for customer, check “Billable”. On the other hand, if this expense is paid for company, select “Lửa Á Châu” and do not check “Billable”</a:t>
            </a:r>
            <a:endParaRPr lang="en-US" sz="1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 algn="l">
              <a:buFontTx/>
              <a:buChar char="-"/>
            </a:pPr>
            <a:endParaRPr lang="vi-VN" sz="1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 algn="l">
              <a:buFontTx/>
              <a:buChar char="-"/>
            </a:pPr>
            <a:r>
              <a:rPr lang="vi-VN" sz="10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Payment Mode: </a:t>
            </a:r>
            <a:r>
              <a:rPr lang="vi-V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Bank, cash or online payment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(online payment on website)</a:t>
            </a:r>
            <a:endParaRPr lang="vi-VN" sz="1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endParaRPr lang="en-US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6515" y="347717"/>
            <a:ext cx="226129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 dirty="0" smtClean="0">
                <a:solidFill>
                  <a:schemeClr val="accent4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Invoice</a:t>
            </a:r>
          </a:p>
          <a:p>
            <a:pPr algn="l"/>
            <a:r>
              <a:rPr lang="vi-VN" sz="1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    Link</a:t>
            </a:r>
            <a:r>
              <a:rPr lang="vi-VN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vi-VN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http://crpm.reputable.asia/admin/invoices/invoice</a:t>
            </a:r>
            <a:endParaRPr lang="vi-VN" sz="1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vi-VN" sz="10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 algn="l">
              <a:buFontTx/>
              <a:buChar char="-"/>
            </a:pPr>
            <a:r>
              <a:rPr lang="vi-VN" sz="10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Customer:</a:t>
            </a:r>
            <a:r>
              <a:rPr lang="vi-VN" sz="1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Select customer so field “Bill to” and “Ship to” will be filled automatically</a:t>
            </a:r>
          </a:p>
          <a:p>
            <a:pPr algn="l"/>
            <a:endParaRPr lang="vi-VN" sz="10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 algn="l">
              <a:buFontTx/>
              <a:buChar char="-"/>
            </a:pPr>
            <a:r>
              <a:rPr lang="vi-VN" sz="10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Invoice </a:t>
            </a:r>
            <a:r>
              <a:rPr lang="vi-VN" sz="1000" dirty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r>
              <a:rPr lang="vi-VN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date that you will need to collect money as record in the payment schedule of the contract</a:t>
            </a:r>
            <a:endParaRPr lang="vi-VN" sz="10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 algn="l">
              <a:buFontTx/>
              <a:buChar char="-"/>
            </a:pPr>
            <a:endParaRPr lang="vi-VN" sz="10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 algn="l">
              <a:buFontTx/>
              <a:buChar char="-"/>
            </a:pPr>
            <a:r>
              <a:rPr lang="vi-VN" sz="10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Due </a:t>
            </a:r>
            <a:r>
              <a:rPr lang="vi-VN" sz="1000" dirty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Day: </a:t>
            </a:r>
            <a:r>
              <a:rPr lang="vi-VN" sz="1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date that customer has to pay this invoice (You can fill due day 1 – 2 weeks before to get automatically notification from the system)</a:t>
            </a:r>
            <a:endParaRPr lang="en-US" sz="10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 algn="l">
              <a:buFontTx/>
              <a:buChar char="-"/>
            </a:pPr>
            <a:endParaRPr lang="vi-VN" sz="10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 algn="l">
              <a:buFontTx/>
              <a:buChar char="-"/>
            </a:pPr>
            <a:r>
              <a:rPr lang="vi-VN" sz="1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Item, description, unit, notes, qty, rate, tax,...are filled as proposal</a:t>
            </a:r>
          </a:p>
          <a:p>
            <a:pPr algn="l"/>
            <a:r>
              <a:rPr lang="vi-VN" sz="1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vi-VN" sz="1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vi-VN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vi-VN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1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6316" y="326564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4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Payment</a:t>
            </a:r>
          </a:p>
          <a:p>
            <a:pPr marL="171450" indent="-171450" algn="l">
              <a:buFontTx/>
              <a:buChar char="-"/>
            </a:pP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Link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http://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crpm.reputable.asia/admin/payments</a:t>
            </a:r>
            <a:endParaRPr lang="en-US" sz="1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en-US" sz="1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 algn="l">
              <a:buFontTx/>
              <a:buChar char="-"/>
            </a:pPr>
            <a:r>
              <a:rPr lang="vi-VN" sz="1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</a:t>
            </a:r>
            <a:r>
              <a:rPr lang="en-US" sz="1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</a:t>
            </a:r>
            <a:r>
              <a:rPr lang="vi-VN" sz="1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vi-VN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invoice is finished, convert it to payment</a:t>
            </a:r>
            <a:endParaRPr lang="en-US" sz="1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 algn="l">
              <a:buFontTx/>
              <a:buChar char="-"/>
            </a:pPr>
            <a:endParaRPr lang="en-US" sz="1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5670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-9254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PM</a:t>
            </a:r>
            <a:endParaRPr lang="en-US" sz="3200" b="1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636" y="411510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</a:t>
            </a:r>
            <a:endParaRPr lang="en-US" sz="3200" b="1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996285"/>
            <a:ext cx="84249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Link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crpm.reputable.asia/admin/projects/project</a:t>
            </a: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Project needs combining these information: Project name, customer, billing type, status, estimated hour, members, start date, deadline, contract, services, description </a:t>
            </a:r>
          </a:p>
          <a:p>
            <a:pPr marL="342900" indent="-342900" algn="l">
              <a:buFontTx/>
              <a:buChar char="-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Every project is related to a milestone </a:t>
            </a:r>
          </a:p>
          <a:p>
            <a:pPr marL="342900" indent="-342900" algn="l">
              <a:buFontTx/>
              <a:buChar char="-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Every project has it’s own milestone style: month, paperwork, department,…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147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7152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Milestone</a:t>
            </a:r>
            <a:endParaRPr lang="en-US" sz="3200" dirty="0">
              <a:solidFill>
                <a:srgbClr val="96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771550"/>
            <a:ext cx="86409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needs combining these information: Subject, hourly rate, milestone, start day, due day, priority (Low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Medium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High, Urgent), repeat every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(day, week, month,…), related to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(project, invoice, estimate,…), task description</a:t>
            </a:r>
          </a:p>
          <a:p>
            <a:pPr marL="342900" indent="-342900" algn="just">
              <a:buFontTx/>
              <a:buChar char="-"/>
            </a:pP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Everyone can assign task to himself or someone</a:t>
            </a:r>
          </a:p>
          <a:p>
            <a:pPr marL="342900" indent="-342900" algn="just">
              <a:buFontTx/>
              <a:buChar char="-"/>
            </a:pP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Follower is person who </a:t>
            </a:r>
            <a:r>
              <a:rPr lang="en-US" dirty="0" smtClean="0"/>
              <a:t>supervises the task </a:t>
            </a:r>
          </a:p>
          <a:p>
            <a:pPr marL="342900" indent="-342900" algn="just">
              <a:buFontTx/>
              <a:buChar char="-"/>
            </a:pPr>
            <a:endParaRPr lang="en-US" dirty="0" smtClean="0"/>
          </a:p>
          <a:p>
            <a:pPr marL="342900" indent="-342900" algn="just">
              <a:buFontTx/>
              <a:buChar char="-"/>
            </a:pPr>
            <a:r>
              <a:rPr lang="en-US" dirty="0" smtClean="0">
                <a:solidFill>
                  <a:srgbClr val="96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Checklist: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works that each member </a:t>
            </a:r>
            <a:r>
              <a:rPr lang="en-US" dirty="0" smtClean="0"/>
              <a:t>assumes on this project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286759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mon Slide">
  <a:themeElements>
    <a:clrScheme name="HappyBiz 2 - Blue - Bright">
      <a:dk1>
        <a:srgbClr val="051423"/>
      </a:dk1>
      <a:lt1>
        <a:srgbClr val="FFFFFF"/>
      </a:lt1>
      <a:dk2>
        <a:srgbClr val="0A374B"/>
      </a:dk2>
      <a:lt2>
        <a:srgbClr val="646E78"/>
      </a:lt2>
      <a:accent1>
        <a:srgbClr val="0064BE"/>
      </a:accent1>
      <a:accent2>
        <a:srgbClr val="0078DC"/>
      </a:accent2>
      <a:accent3>
        <a:srgbClr val="2D8CFA"/>
      </a:accent3>
      <a:accent4>
        <a:srgbClr val="4BA0FF"/>
      </a:accent4>
      <a:accent5>
        <a:srgbClr val="6EB9FF"/>
      </a:accent5>
      <a:accent6>
        <a:srgbClr val="A0D2FF"/>
      </a:accent6>
      <a:hlink>
        <a:srgbClr val="3445A1"/>
      </a:hlink>
      <a:folHlink>
        <a:srgbClr val="3FA7D7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8126</TotalTime>
  <Pages>0</Pages>
  <Words>1224</Words>
  <Characters>0</Characters>
  <Application>Microsoft Office PowerPoint</Application>
  <PresentationFormat>On-screen Show (16:9)</PresentationFormat>
  <Lines>0</Lines>
  <Paragraphs>282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ＭＳ Ｐゴシック</vt:lpstr>
      <vt:lpstr>Bebas Neue</vt:lpstr>
      <vt:lpstr>Bebas Neue Book</vt:lpstr>
      <vt:lpstr>Calibri</vt:lpstr>
      <vt:lpstr>Courier New</vt:lpstr>
      <vt:lpstr>Gill Sans</vt:lpstr>
      <vt:lpstr>Helvetica</vt:lpstr>
      <vt:lpstr>Lato</vt:lpstr>
      <vt:lpstr>Lato Light</vt:lpstr>
      <vt:lpstr>Wingdings</vt:lpstr>
      <vt:lpstr>ヒラギノ角ゴ ProN W3</vt:lpstr>
      <vt:lpstr>Common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Doan Thai Kien</dc:creator>
  <cp:keywords/>
  <dc:description/>
  <cp:lastModifiedBy>Administrator</cp:lastModifiedBy>
  <cp:revision>1600</cp:revision>
  <dcterms:modified xsi:type="dcterms:W3CDTF">2018-06-25T04:24:37Z</dcterms:modified>
</cp:coreProperties>
</file>