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theme/themeOverride5.xml" ContentType="application/vnd.openxmlformats-officedocument.themeOverride+xml"/>
  <Override PartName="/ppt/charts/chart14.xml" ContentType="application/vnd.openxmlformats-officedocument.drawingml.chart+xml"/>
  <Override PartName="/ppt/theme/themeOverride6.xml" ContentType="application/vnd.openxmlformats-officedocument.themeOverr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theme/themeOverride7.xml" ContentType="application/vnd.openxmlformats-officedocument.themeOverride+xml"/>
  <Override PartName="/ppt/charts/chart20.xml" ContentType="application/vnd.openxmlformats-officedocument.drawingml.chart+xml"/>
  <Override PartName="/ppt/theme/themeOverride8.xml" ContentType="application/vnd.openxmlformats-officedocument.themeOverride+xml"/>
  <Override PartName="/ppt/charts/chart2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808" r:id="rId3"/>
    <p:sldId id="809" r:id="rId4"/>
    <p:sldId id="811" r:id="rId5"/>
    <p:sldId id="877" r:id="rId6"/>
    <p:sldId id="913" r:id="rId7"/>
    <p:sldId id="903" r:id="rId8"/>
    <p:sldId id="915" r:id="rId9"/>
    <p:sldId id="904" r:id="rId10"/>
    <p:sldId id="912" r:id="rId11"/>
    <p:sldId id="905" r:id="rId12"/>
    <p:sldId id="914" r:id="rId13"/>
    <p:sldId id="902" r:id="rId14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9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89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83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77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71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66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6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5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0" clrIdx="0"/>
  <p:cmAuthor id="2" name="Dung Duong Thi Phuong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EF0"/>
    <a:srgbClr val="EA42CE"/>
    <a:srgbClr val="3684D7"/>
    <a:srgbClr val="A33123"/>
    <a:srgbClr val="90C4B4"/>
    <a:srgbClr val="24BB69"/>
    <a:srgbClr val="7030A0"/>
    <a:srgbClr val="7F7E7E"/>
    <a:srgbClr val="9D71BE"/>
    <a:srgbClr val="8BD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291" autoAdjust="0"/>
  </p:normalViewPr>
  <p:slideViewPr>
    <p:cSldViewPr snapToGrid="0" snapToObjects="1">
      <p:cViewPr varScale="1">
        <p:scale>
          <a:sx n="46" d="100"/>
          <a:sy n="46" d="100"/>
        </p:scale>
        <p:origin x="564" y="48"/>
      </p:cViewPr>
      <p:guideLst>
        <p:guide orient="horz" pos="2219"/>
        <p:guide orient="horz" pos="4320"/>
        <p:guide pos="76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17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5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8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25130476421578"/>
          <c:y val="1.3117398879402577E-2"/>
          <c:w val="0.65346436503486194"/>
          <c:h val="0.810299933728114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F-49D7-ABAC-724DECAB221E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9F-49D7-ABAC-724DECAB221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9F-49D7-ABAC-724DECAB221E}"/>
              </c:ext>
            </c:extLst>
          </c:dPt>
          <c:dLbls>
            <c:dLbl>
              <c:idx val="0"/>
              <c:layout>
                <c:manualLayout>
                  <c:x val="-5.1166928359404193E-3"/>
                  <c:y val="-1.0682867648630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4600051685275"/>
                      <c:h val="0.115987919064370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9F-49D7-ABAC-724DECAB221E}"/>
                </c:ext>
              </c:extLst>
            </c:dLbl>
            <c:dLbl>
              <c:idx val="1"/>
              <c:layout>
                <c:manualLayout>
                  <c:x val="-1.9839872491057692E-2"/>
                  <c:y val="-1.403948521709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9937163572543"/>
                      <c:h val="0.106327361737606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9F-49D7-ABAC-724DECAB221E}"/>
                </c:ext>
              </c:extLst>
            </c:dLbl>
            <c:dLbl>
              <c:idx val="2"/>
              <c:layout>
                <c:manualLayout>
                  <c:x val="-1.3838754460377819E-2"/>
                  <c:y val="7.7564828868888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9F-49D7-ABAC-724DECAB22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0.25600000000000001</c:v>
                </c:pt>
                <c:pt idx="1">
                  <c:v>0.38200000000000001</c:v>
                </c:pt>
                <c:pt idx="2">
                  <c:v>0.36199999999999999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9F-49D7-ABAC-724DECAB2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3158811646310948E-2"/>
          <c:y val="0.84229375547811958"/>
          <c:w val="0.91148033037504883"/>
          <c:h val="0.1305561493896572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265190222621416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2-4008-A35C-FA51242B3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Mention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2-4008-A35C-FA51242B3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8463920"/>
        <c:axId val="728464480"/>
      </c:line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728463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thegioididong.com</c:v>
                </c:pt>
                <c:pt idx="1">
                  <c:v>sendo.vn</c:v>
                </c:pt>
                <c:pt idx="2">
                  <c:v>tinhte.vn</c:v>
                </c:pt>
                <c:pt idx="3">
                  <c:v>shopee.vn</c:v>
                </c:pt>
                <c:pt idx="4">
                  <c:v>Nokia Mobile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15862</c:v>
                </c:pt>
                <c:pt idx="1">
                  <c:v>14907</c:v>
                </c:pt>
                <c:pt idx="2">
                  <c:v>8314</c:v>
                </c:pt>
                <c:pt idx="3">
                  <c:v>7045</c:v>
                </c:pt>
                <c:pt idx="4">
                  <c:v>4838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1-4D27-B430-4D6A7D50A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78004296"/>
        <c:axId val="578009872"/>
      </c:barChart>
      <c:catAx>
        <c:axId val="5780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09872"/>
        <c:crosses val="autoZero"/>
        <c:auto val="1"/>
        <c:lblAlgn val="ctr"/>
        <c:lblOffset val="100"/>
        <c:noMultiLvlLbl val="0"/>
      </c:catAx>
      <c:valAx>
        <c:axId val="578009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80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38838870089734E-3"/>
          <c:y val="0"/>
          <c:w val="0.99897611115640605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Buzz Volume</c:v>
                </c:pt>
              </c:strCache>
            </c:strRef>
          </c:tx>
          <c:spPr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0.26300000000000001</c:v>
                </c:pt>
                <c:pt idx="1">
                  <c:v>0.58299999999999996</c:v>
                </c:pt>
                <c:pt idx="2">
                  <c:v>0.1</c:v>
                </c:pt>
                <c:pt idx="3">
                  <c:v>1.6E-2</c:v>
                </c:pt>
                <c:pt idx="4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C-4952-B72B-54BA0978E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5625152"/>
        <c:axId val="755625712"/>
      </c:barChart>
      <c:catAx>
        <c:axId val="755625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625712"/>
        <c:crosses val="autoZero"/>
        <c:auto val="1"/>
        <c:lblAlgn val="ctr"/>
        <c:lblOffset val="100"/>
        <c:noMultiLvlLbl val="0"/>
      </c:catAx>
      <c:valAx>
        <c:axId val="755625712"/>
        <c:scaling>
          <c:orientation val="minMax"/>
          <c:max val="1"/>
          <c:min val="0"/>
        </c:scaling>
        <c:delete val="1"/>
        <c:axPos val="l"/>
        <c:numFmt formatCode="0.00%" sourceLinked="0"/>
        <c:majorTickMark val="out"/>
        <c:minorTickMark val="none"/>
        <c:tickLblPos val="nextTo"/>
        <c:crossAx val="7556251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25130476421578"/>
          <c:y val="1.3117398879402577E-2"/>
          <c:w val="0.65346436503486194"/>
          <c:h val="0.810299933728114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F-49D7-ABAC-724DECAB221E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9F-49D7-ABAC-724DECAB221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9F-49D7-ABAC-724DECAB221E}"/>
              </c:ext>
            </c:extLst>
          </c:dPt>
          <c:dLbls>
            <c:dLbl>
              <c:idx val="0"/>
              <c:layout>
                <c:manualLayout>
                  <c:x val="-5.1166928359404193E-3"/>
                  <c:y val="-1.0682867648630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4600051685275"/>
                      <c:h val="0.115987919064370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9F-49D7-ABAC-724DECAB221E}"/>
                </c:ext>
              </c:extLst>
            </c:dLbl>
            <c:dLbl>
              <c:idx val="1"/>
              <c:layout>
                <c:manualLayout>
                  <c:x val="-1.9839872491057692E-2"/>
                  <c:y val="-1.403948521709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9937163572543"/>
                      <c:h val="0.106327361737606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9F-49D7-ABAC-724DECAB221E}"/>
                </c:ext>
              </c:extLst>
            </c:dLbl>
            <c:dLbl>
              <c:idx val="2"/>
              <c:layout>
                <c:manualLayout>
                  <c:x val="-1.3838754460377819E-2"/>
                  <c:y val="7.7564828868888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9F-49D7-ABAC-724DECAB22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0.25600000000000001</c:v>
                </c:pt>
                <c:pt idx="1">
                  <c:v>0.38200000000000001</c:v>
                </c:pt>
                <c:pt idx="2">
                  <c:v>0.36199999999999999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9F-49D7-ABAC-724DECAB2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3158811646310948E-2"/>
          <c:y val="0.84229375547811958"/>
          <c:w val="0.91148033037504883"/>
          <c:h val="0.1305561493896572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88239644747257"/>
          <c:y val="6.4028069809981963E-2"/>
          <c:w val="0.71367596333169681"/>
          <c:h val="0.718599286971276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6D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8-4848-B32F-7354C1C83F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8-4848-B32F-7354C1C83F33}"/>
              </c:ext>
            </c:extLst>
          </c:dPt>
          <c:dPt>
            <c:idx val="2"/>
            <c:bubble3D val="0"/>
            <c:spPr>
              <a:solidFill>
                <a:srgbClr val="FF82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8-4848-B32F-7354C1C83F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7-36B8-4848-B32F-7354C1C83F3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6B8-4848-B32F-7354C1C83F33}"/>
              </c:ext>
            </c:extLst>
          </c:dPt>
          <c:dLbls>
            <c:dLbl>
              <c:idx val="1"/>
              <c:layout>
                <c:manualLayout>
                  <c:x val="-3.5947046821275815E-2"/>
                  <c:y val="-8.73521108571827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B8-4848-B32F-7354C1C83F33}"/>
                </c:ext>
              </c:extLst>
            </c:dLbl>
            <c:dLbl>
              <c:idx val="2"/>
              <c:layout>
                <c:manualLayout>
                  <c:x val="-7.1159161623532308E-2"/>
                  <c:y val="-0.13562127455511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8-4848-B32F-7354C1C83F33}"/>
                </c:ext>
              </c:extLst>
            </c:dLbl>
            <c:dLbl>
              <c:idx val="3"/>
              <c:layout>
                <c:manualLayout>
                  <c:x val="0.23537261152399133"/>
                  <c:y val="-0.13561606679816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B8-4848-B32F-7354C1C83F33}"/>
                </c:ext>
              </c:extLst>
            </c:dLbl>
            <c:dLbl>
              <c:idx val="4"/>
              <c:layout>
                <c:manualLayout>
                  <c:x val="0.31747933647422089"/>
                  <c:y val="-4.13712892019329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8-4848-B32F-7354C1C83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E-com</c:v>
                </c:pt>
                <c:pt idx="2">
                  <c:v>Forum</c:v>
                </c:pt>
                <c:pt idx="3">
                  <c:v>News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0.81440000000000001</c:v>
                </c:pt>
                <c:pt idx="1">
                  <c:v>0.12520000000000001</c:v>
                </c:pt>
                <c:pt idx="2">
                  <c:v>4.3299999999999998E-2</c:v>
                </c:pt>
                <c:pt idx="3">
                  <c:v>1.2500000000000001E-2</c:v>
                </c:pt>
                <c:pt idx="4">
                  <c:v>4.4999999999999997E-3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B8-4848-B32F-7354C1C83F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93850506996838"/>
          <c:w val="0.99464474510495227"/>
          <c:h val="0.16754569264252436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+mn-lt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8-4E86-8FDF-DA54B454F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8-4E86-8FDF-DA54B454F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Sheet1!$D$2:$D$14</c:f>
              <c:numCache>
                <c:formatCode>_(* #,##0_);_(* \(#,##0\);_(* "-"??_);_(@_)</c:formatCode>
                <c:ptCount val="13"/>
                <c:pt idx="0">
                  <c:v>4268</c:v>
                </c:pt>
                <c:pt idx="1">
                  <c:v>4292</c:v>
                </c:pt>
                <c:pt idx="2">
                  <c:v>4490</c:v>
                </c:pt>
                <c:pt idx="3">
                  <c:v>4730</c:v>
                </c:pt>
                <c:pt idx="4">
                  <c:v>3928</c:v>
                </c:pt>
                <c:pt idx="5">
                  <c:v>1790</c:v>
                </c:pt>
                <c:pt idx="6">
                  <c:v>0</c:v>
                </c:pt>
                <c:pt idx="7">
                  <c:v>2342</c:v>
                </c:pt>
                <c:pt idx="8">
                  <c:v>6427</c:v>
                </c:pt>
                <c:pt idx="9">
                  <c:v>14632</c:v>
                </c:pt>
                <c:pt idx="10">
                  <c:v>15917</c:v>
                </c:pt>
                <c:pt idx="11">
                  <c:v>24967</c:v>
                </c:pt>
                <c:pt idx="12">
                  <c:v>10626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8-4E86-8FDF-DA54B454F0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28463920"/>
        <c:axId val="728464480"/>
      </c:area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midCat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265190222621416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2-4008-A35C-FA51242B3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Mention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2-4008-A35C-FA51242B3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8463920"/>
        <c:axId val="728464480"/>
      </c:line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728463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thegioididong.com</c:v>
                </c:pt>
                <c:pt idx="1">
                  <c:v>sendo.vn</c:v>
                </c:pt>
                <c:pt idx="2">
                  <c:v>tinhte.vn</c:v>
                </c:pt>
                <c:pt idx="3">
                  <c:v>shopee.vn</c:v>
                </c:pt>
                <c:pt idx="4">
                  <c:v>Nokia Mobile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15862</c:v>
                </c:pt>
                <c:pt idx="1">
                  <c:v>14907</c:v>
                </c:pt>
                <c:pt idx="2">
                  <c:v>8314</c:v>
                </c:pt>
                <c:pt idx="3">
                  <c:v>7045</c:v>
                </c:pt>
                <c:pt idx="4">
                  <c:v>4838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1-4D27-B430-4D6A7D50A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78004296"/>
        <c:axId val="578009872"/>
      </c:barChart>
      <c:catAx>
        <c:axId val="5780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09872"/>
        <c:crosses val="autoZero"/>
        <c:auto val="1"/>
        <c:lblAlgn val="ctr"/>
        <c:lblOffset val="100"/>
        <c:noMultiLvlLbl val="0"/>
      </c:catAx>
      <c:valAx>
        <c:axId val="578009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80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38838870089734E-3"/>
          <c:y val="0"/>
          <c:w val="0.99897611115640605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Buzz Volume</c:v>
                </c:pt>
              </c:strCache>
            </c:strRef>
          </c:tx>
          <c:spPr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0.26300000000000001</c:v>
                </c:pt>
                <c:pt idx="1">
                  <c:v>0.58299999999999996</c:v>
                </c:pt>
                <c:pt idx="2">
                  <c:v>0.1</c:v>
                </c:pt>
                <c:pt idx="3">
                  <c:v>1.6E-2</c:v>
                </c:pt>
                <c:pt idx="4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C-4952-B72B-54BA0978E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5625152"/>
        <c:axId val="755625712"/>
      </c:barChart>
      <c:catAx>
        <c:axId val="755625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625712"/>
        <c:crosses val="autoZero"/>
        <c:auto val="1"/>
        <c:lblAlgn val="ctr"/>
        <c:lblOffset val="100"/>
        <c:noMultiLvlLbl val="0"/>
      </c:catAx>
      <c:valAx>
        <c:axId val="755625712"/>
        <c:scaling>
          <c:orientation val="minMax"/>
          <c:max val="1"/>
          <c:min val="0"/>
        </c:scaling>
        <c:delete val="1"/>
        <c:axPos val="l"/>
        <c:numFmt formatCode="0.00%" sourceLinked="0"/>
        <c:majorTickMark val="out"/>
        <c:minorTickMark val="none"/>
        <c:tickLblPos val="nextTo"/>
        <c:crossAx val="7556251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25130476421578"/>
          <c:y val="1.3117398879402577E-2"/>
          <c:w val="0.65346436503486194"/>
          <c:h val="0.810299933728114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F-49D7-ABAC-724DECAB221E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9F-49D7-ABAC-724DECAB221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9F-49D7-ABAC-724DECAB221E}"/>
              </c:ext>
            </c:extLst>
          </c:dPt>
          <c:dLbls>
            <c:dLbl>
              <c:idx val="0"/>
              <c:layout>
                <c:manualLayout>
                  <c:x val="-5.1166928359404193E-3"/>
                  <c:y val="-1.0682867648630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4600051685275"/>
                      <c:h val="0.115987919064370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9F-49D7-ABAC-724DECAB221E}"/>
                </c:ext>
              </c:extLst>
            </c:dLbl>
            <c:dLbl>
              <c:idx val="1"/>
              <c:layout>
                <c:manualLayout>
                  <c:x val="-1.9839872491057692E-2"/>
                  <c:y val="-1.403948521709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9937163572543"/>
                      <c:h val="0.106327361737606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9F-49D7-ABAC-724DECAB221E}"/>
                </c:ext>
              </c:extLst>
            </c:dLbl>
            <c:dLbl>
              <c:idx val="2"/>
              <c:layout>
                <c:manualLayout>
                  <c:x val="-1.3838754460377819E-2"/>
                  <c:y val="7.7564828868888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9F-49D7-ABAC-724DECAB22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0.25600000000000001</c:v>
                </c:pt>
                <c:pt idx="1">
                  <c:v>0.38200000000000001</c:v>
                </c:pt>
                <c:pt idx="2">
                  <c:v>0.36199999999999999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9F-49D7-ABAC-724DECAB2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3158811646310948E-2"/>
          <c:y val="0.84229375547811958"/>
          <c:w val="0.91148033037504883"/>
          <c:h val="0.1305561493896572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88239644747257"/>
          <c:y val="6.4028069809981963E-2"/>
          <c:w val="0.71367596333169681"/>
          <c:h val="0.718599286971276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6D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8-4848-B32F-7354C1C83F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8-4848-B32F-7354C1C83F33}"/>
              </c:ext>
            </c:extLst>
          </c:dPt>
          <c:dPt>
            <c:idx val="2"/>
            <c:bubble3D val="0"/>
            <c:spPr>
              <a:solidFill>
                <a:srgbClr val="FF82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8-4848-B32F-7354C1C83F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7-36B8-4848-B32F-7354C1C83F3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6B8-4848-B32F-7354C1C83F33}"/>
              </c:ext>
            </c:extLst>
          </c:dPt>
          <c:dLbls>
            <c:dLbl>
              <c:idx val="1"/>
              <c:layout>
                <c:manualLayout>
                  <c:x val="-3.5947046821275815E-2"/>
                  <c:y val="-8.73521108571827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B8-4848-B32F-7354C1C83F33}"/>
                </c:ext>
              </c:extLst>
            </c:dLbl>
            <c:dLbl>
              <c:idx val="2"/>
              <c:layout>
                <c:manualLayout>
                  <c:x val="-7.1159161623532308E-2"/>
                  <c:y val="-0.13562127455511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8-4848-B32F-7354C1C83F33}"/>
                </c:ext>
              </c:extLst>
            </c:dLbl>
            <c:dLbl>
              <c:idx val="3"/>
              <c:layout>
                <c:manualLayout>
                  <c:x val="0.23537261152399133"/>
                  <c:y val="-0.13561606679816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B8-4848-B32F-7354C1C83F33}"/>
                </c:ext>
              </c:extLst>
            </c:dLbl>
            <c:dLbl>
              <c:idx val="4"/>
              <c:layout>
                <c:manualLayout>
                  <c:x val="0.31747933647422089"/>
                  <c:y val="-4.13712892019329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8-4848-B32F-7354C1C83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E-com</c:v>
                </c:pt>
                <c:pt idx="2">
                  <c:v>Forum</c:v>
                </c:pt>
                <c:pt idx="3">
                  <c:v>News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0.81440000000000001</c:v>
                </c:pt>
                <c:pt idx="1">
                  <c:v>0.12520000000000001</c:v>
                </c:pt>
                <c:pt idx="2">
                  <c:v>4.3299999999999998E-2</c:v>
                </c:pt>
                <c:pt idx="3">
                  <c:v>1.2500000000000001E-2</c:v>
                </c:pt>
                <c:pt idx="4">
                  <c:v>4.4999999999999997E-3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B8-4848-B32F-7354C1C83F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93850506996838"/>
          <c:w val="0.99464474510495227"/>
          <c:h val="0.16754569264252436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+mn-lt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88239644747257"/>
          <c:y val="6.4028069809981963E-2"/>
          <c:w val="0.71367596333169681"/>
          <c:h val="0.718599286971276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6D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8-4848-B32F-7354C1C83F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8-4848-B32F-7354C1C83F33}"/>
              </c:ext>
            </c:extLst>
          </c:dPt>
          <c:dPt>
            <c:idx val="2"/>
            <c:bubble3D val="0"/>
            <c:spPr>
              <a:solidFill>
                <a:srgbClr val="FF82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8-4848-B32F-7354C1C83F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7-36B8-4848-B32F-7354C1C83F3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6B8-4848-B32F-7354C1C83F33}"/>
              </c:ext>
            </c:extLst>
          </c:dPt>
          <c:dLbls>
            <c:dLbl>
              <c:idx val="1"/>
              <c:layout>
                <c:manualLayout>
                  <c:x val="-3.5947046821275815E-2"/>
                  <c:y val="-8.73521108571827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B8-4848-B32F-7354C1C83F33}"/>
                </c:ext>
              </c:extLst>
            </c:dLbl>
            <c:dLbl>
              <c:idx val="2"/>
              <c:layout>
                <c:manualLayout>
                  <c:x val="-7.1159161623532308E-2"/>
                  <c:y val="-0.13562127455511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8-4848-B32F-7354C1C83F33}"/>
                </c:ext>
              </c:extLst>
            </c:dLbl>
            <c:dLbl>
              <c:idx val="3"/>
              <c:layout>
                <c:manualLayout>
                  <c:x val="0.23537261152399133"/>
                  <c:y val="-0.13561606679816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B8-4848-B32F-7354C1C83F33}"/>
                </c:ext>
              </c:extLst>
            </c:dLbl>
            <c:dLbl>
              <c:idx val="4"/>
              <c:layout>
                <c:manualLayout>
                  <c:x val="0.31747933647422089"/>
                  <c:y val="-4.13712892019329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8-4848-B32F-7354C1C83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E-com</c:v>
                </c:pt>
                <c:pt idx="2">
                  <c:v>Forum</c:v>
                </c:pt>
                <c:pt idx="3">
                  <c:v>News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0.81440000000000001</c:v>
                </c:pt>
                <c:pt idx="1">
                  <c:v>0.12520000000000001</c:v>
                </c:pt>
                <c:pt idx="2">
                  <c:v>4.3299999999999998E-2</c:v>
                </c:pt>
                <c:pt idx="3">
                  <c:v>1.2500000000000001E-2</c:v>
                </c:pt>
                <c:pt idx="4">
                  <c:v>4.4999999999999997E-3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B8-4848-B32F-7354C1C83F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93850506996838"/>
          <c:w val="0.99464474510495227"/>
          <c:h val="0.16754569264252436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+mn-lt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8-4E86-8FDF-DA54B454F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8-4E86-8FDF-DA54B454F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Sheet1!$D$2:$D$14</c:f>
              <c:numCache>
                <c:formatCode>_(* #,##0_);_(* \(#,##0\);_(* "-"??_);_(@_)</c:formatCode>
                <c:ptCount val="13"/>
                <c:pt idx="0">
                  <c:v>4268</c:v>
                </c:pt>
                <c:pt idx="1">
                  <c:v>4292</c:v>
                </c:pt>
                <c:pt idx="2">
                  <c:v>4490</c:v>
                </c:pt>
                <c:pt idx="3">
                  <c:v>4730</c:v>
                </c:pt>
                <c:pt idx="4">
                  <c:v>3928</c:v>
                </c:pt>
                <c:pt idx="5">
                  <c:v>1790</c:v>
                </c:pt>
                <c:pt idx="6">
                  <c:v>0</c:v>
                </c:pt>
                <c:pt idx="7">
                  <c:v>2342</c:v>
                </c:pt>
                <c:pt idx="8">
                  <c:v>6427</c:v>
                </c:pt>
                <c:pt idx="9">
                  <c:v>14632</c:v>
                </c:pt>
                <c:pt idx="10">
                  <c:v>15917</c:v>
                </c:pt>
                <c:pt idx="11">
                  <c:v>24967</c:v>
                </c:pt>
                <c:pt idx="12">
                  <c:v>10626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8-4E86-8FDF-DA54B454F0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28463920"/>
        <c:axId val="728464480"/>
      </c:area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midCat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265190222621416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2-4008-A35C-FA51242B3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Mention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2-4008-A35C-FA51242B3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8463920"/>
        <c:axId val="728464480"/>
      </c:line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728463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thegioididong.com</c:v>
                </c:pt>
                <c:pt idx="1">
                  <c:v>sendo.vn</c:v>
                </c:pt>
                <c:pt idx="2">
                  <c:v>tinhte.vn</c:v>
                </c:pt>
                <c:pt idx="3">
                  <c:v>shopee.vn</c:v>
                </c:pt>
                <c:pt idx="4">
                  <c:v>Nokia Mobile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15862</c:v>
                </c:pt>
                <c:pt idx="1">
                  <c:v>14907</c:v>
                </c:pt>
                <c:pt idx="2">
                  <c:v>8314</c:v>
                </c:pt>
                <c:pt idx="3">
                  <c:v>7045</c:v>
                </c:pt>
                <c:pt idx="4">
                  <c:v>4838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1-4D27-B430-4D6A7D50A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78004296"/>
        <c:axId val="578009872"/>
      </c:barChart>
      <c:catAx>
        <c:axId val="5780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09872"/>
        <c:crosses val="autoZero"/>
        <c:auto val="1"/>
        <c:lblAlgn val="ctr"/>
        <c:lblOffset val="100"/>
        <c:noMultiLvlLbl val="0"/>
      </c:catAx>
      <c:valAx>
        <c:axId val="578009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80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38838870089734E-3"/>
          <c:y val="0"/>
          <c:w val="0.99897611115640605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Buzz Volume</c:v>
                </c:pt>
              </c:strCache>
            </c:strRef>
          </c:tx>
          <c:spPr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0.26300000000000001</c:v>
                </c:pt>
                <c:pt idx="1">
                  <c:v>0.58299999999999996</c:v>
                </c:pt>
                <c:pt idx="2">
                  <c:v>0.1</c:v>
                </c:pt>
                <c:pt idx="3">
                  <c:v>1.6E-2</c:v>
                </c:pt>
                <c:pt idx="4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C-4952-B72B-54BA0978E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5625152"/>
        <c:axId val="755625712"/>
      </c:barChart>
      <c:catAx>
        <c:axId val="755625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625712"/>
        <c:crosses val="autoZero"/>
        <c:auto val="1"/>
        <c:lblAlgn val="ctr"/>
        <c:lblOffset val="100"/>
        <c:noMultiLvlLbl val="0"/>
      </c:catAx>
      <c:valAx>
        <c:axId val="755625712"/>
        <c:scaling>
          <c:orientation val="minMax"/>
          <c:max val="1"/>
          <c:min val="0"/>
        </c:scaling>
        <c:delete val="1"/>
        <c:axPos val="l"/>
        <c:numFmt formatCode="0.00%" sourceLinked="0"/>
        <c:majorTickMark val="out"/>
        <c:minorTickMark val="none"/>
        <c:tickLblPos val="nextTo"/>
        <c:crossAx val="7556251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8-4E86-8FDF-DA54B454F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8-4E86-8FDF-DA54B454F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Sheet1!$D$2:$D$14</c:f>
              <c:numCache>
                <c:formatCode>_(* #,##0_);_(* \(#,##0\);_(* "-"??_);_(@_)</c:formatCode>
                <c:ptCount val="13"/>
                <c:pt idx="0">
                  <c:v>4268</c:v>
                </c:pt>
                <c:pt idx="1">
                  <c:v>4292</c:v>
                </c:pt>
                <c:pt idx="2">
                  <c:v>4490</c:v>
                </c:pt>
                <c:pt idx="3">
                  <c:v>4730</c:v>
                </c:pt>
                <c:pt idx="4">
                  <c:v>3928</c:v>
                </c:pt>
                <c:pt idx="5">
                  <c:v>1790</c:v>
                </c:pt>
                <c:pt idx="6">
                  <c:v>0</c:v>
                </c:pt>
                <c:pt idx="7">
                  <c:v>2342</c:v>
                </c:pt>
                <c:pt idx="8">
                  <c:v>6427</c:v>
                </c:pt>
                <c:pt idx="9">
                  <c:v>14632</c:v>
                </c:pt>
                <c:pt idx="10">
                  <c:v>15917</c:v>
                </c:pt>
                <c:pt idx="11">
                  <c:v>24967</c:v>
                </c:pt>
                <c:pt idx="12">
                  <c:v>10626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8-4E86-8FDF-DA54B454F0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28463920"/>
        <c:axId val="728464480"/>
      </c:area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midCat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265190222621416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2-4008-A35C-FA51242B3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Mention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2-4008-A35C-FA51242B3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8463920"/>
        <c:axId val="728464480"/>
      </c:line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728463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thegioididong.com</c:v>
                </c:pt>
                <c:pt idx="1">
                  <c:v>sendo.vn</c:v>
                </c:pt>
                <c:pt idx="2">
                  <c:v>tinhte.vn</c:v>
                </c:pt>
                <c:pt idx="3">
                  <c:v>shopee.vn</c:v>
                </c:pt>
                <c:pt idx="4">
                  <c:v>Nokia Mobile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15862</c:v>
                </c:pt>
                <c:pt idx="1">
                  <c:v>14907</c:v>
                </c:pt>
                <c:pt idx="2">
                  <c:v>8314</c:v>
                </c:pt>
                <c:pt idx="3">
                  <c:v>7045</c:v>
                </c:pt>
                <c:pt idx="4">
                  <c:v>4838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1-4D27-B430-4D6A7D50A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78004296"/>
        <c:axId val="578009872"/>
      </c:barChart>
      <c:catAx>
        <c:axId val="5780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09872"/>
        <c:crosses val="autoZero"/>
        <c:auto val="1"/>
        <c:lblAlgn val="ctr"/>
        <c:lblOffset val="100"/>
        <c:noMultiLvlLbl val="0"/>
      </c:catAx>
      <c:valAx>
        <c:axId val="578009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80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38838870089734E-3"/>
          <c:y val="0"/>
          <c:w val="0.99897611115640605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Buzz Volume</c:v>
                </c:pt>
              </c:strCache>
            </c:strRef>
          </c:tx>
          <c:spPr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0.26300000000000001</c:v>
                </c:pt>
                <c:pt idx="1">
                  <c:v>0.58299999999999996</c:v>
                </c:pt>
                <c:pt idx="2">
                  <c:v>0.1</c:v>
                </c:pt>
                <c:pt idx="3">
                  <c:v>1.6E-2</c:v>
                </c:pt>
                <c:pt idx="4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C-4952-B72B-54BA0978E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5625152"/>
        <c:axId val="755625712"/>
      </c:barChart>
      <c:catAx>
        <c:axId val="755625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625712"/>
        <c:crosses val="autoZero"/>
        <c:auto val="1"/>
        <c:lblAlgn val="ctr"/>
        <c:lblOffset val="100"/>
        <c:noMultiLvlLbl val="0"/>
      </c:catAx>
      <c:valAx>
        <c:axId val="755625712"/>
        <c:scaling>
          <c:orientation val="minMax"/>
          <c:max val="1"/>
          <c:min val="0"/>
        </c:scaling>
        <c:delete val="1"/>
        <c:axPos val="l"/>
        <c:numFmt formatCode="0.00%" sourceLinked="0"/>
        <c:majorTickMark val="out"/>
        <c:minorTickMark val="none"/>
        <c:tickLblPos val="nextTo"/>
        <c:crossAx val="7556251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25130476421578"/>
          <c:y val="1.3117398879402577E-2"/>
          <c:w val="0.65346436503486194"/>
          <c:h val="0.810299933728114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F-49D7-ABAC-724DECAB221E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9F-49D7-ABAC-724DECAB221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9F-49D7-ABAC-724DECAB221E}"/>
              </c:ext>
            </c:extLst>
          </c:dPt>
          <c:dLbls>
            <c:dLbl>
              <c:idx val="0"/>
              <c:layout>
                <c:manualLayout>
                  <c:x val="-5.1166928359404193E-3"/>
                  <c:y val="-1.0682867648630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4600051685275"/>
                      <c:h val="0.115987919064370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9F-49D7-ABAC-724DECAB221E}"/>
                </c:ext>
              </c:extLst>
            </c:dLbl>
            <c:dLbl>
              <c:idx val="1"/>
              <c:layout>
                <c:manualLayout>
                  <c:x val="-1.9839872491057692E-2"/>
                  <c:y val="-1.403948521709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9937163572543"/>
                      <c:h val="0.106327361737606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9F-49D7-ABAC-724DECAB221E}"/>
                </c:ext>
              </c:extLst>
            </c:dLbl>
            <c:dLbl>
              <c:idx val="2"/>
              <c:layout>
                <c:manualLayout>
                  <c:x val="-1.3838754460377819E-2"/>
                  <c:y val="7.7564828868888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9F-49D7-ABAC-724DECAB22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0.25600000000000001</c:v>
                </c:pt>
                <c:pt idx="1">
                  <c:v>0.38200000000000001</c:v>
                </c:pt>
                <c:pt idx="2">
                  <c:v>0.36199999999999999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9F-49D7-ABAC-724DECAB2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3158811646310948E-2"/>
          <c:y val="0.84229375547811958"/>
          <c:w val="0.91148033037504883"/>
          <c:h val="0.1305561493896572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88239644747257"/>
          <c:y val="6.4028069809981963E-2"/>
          <c:w val="0.71367596333169681"/>
          <c:h val="0.718599286971276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6D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8-4848-B32F-7354C1C83F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8-4848-B32F-7354C1C83F33}"/>
              </c:ext>
            </c:extLst>
          </c:dPt>
          <c:dPt>
            <c:idx val="2"/>
            <c:bubble3D val="0"/>
            <c:spPr>
              <a:solidFill>
                <a:srgbClr val="FF82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8-4848-B32F-7354C1C83F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7-36B8-4848-B32F-7354C1C83F3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6B8-4848-B32F-7354C1C83F33}"/>
              </c:ext>
            </c:extLst>
          </c:dPt>
          <c:dLbls>
            <c:dLbl>
              <c:idx val="1"/>
              <c:layout>
                <c:manualLayout>
                  <c:x val="-3.5947046821275815E-2"/>
                  <c:y val="-8.73521108571827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B8-4848-B32F-7354C1C83F33}"/>
                </c:ext>
              </c:extLst>
            </c:dLbl>
            <c:dLbl>
              <c:idx val="2"/>
              <c:layout>
                <c:manualLayout>
                  <c:x val="-7.1159161623532308E-2"/>
                  <c:y val="-0.13562127455511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8-4848-B32F-7354C1C83F33}"/>
                </c:ext>
              </c:extLst>
            </c:dLbl>
            <c:dLbl>
              <c:idx val="3"/>
              <c:layout>
                <c:manualLayout>
                  <c:x val="0.23537261152399133"/>
                  <c:y val="-0.13561606679816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B8-4848-B32F-7354C1C83F33}"/>
                </c:ext>
              </c:extLst>
            </c:dLbl>
            <c:dLbl>
              <c:idx val="4"/>
              <c:layout>
                <c:manualLayout>
                  <c:x val="0.31747933647422089"/>
                  <c:y val="-4.13712892019329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8-4848-B32F-7354C1C83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E-com</c:v>
                </c:pt>
                <c:pt idx="2">
                  <c:v>Forum</c:v>
                </c:pt>
                <c:pt idx="3">
                  <c:v>News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0.81440000000000001</c:v>
                </c:pt>
                <c:pt idx="1">
                  <c:v>0.12520000000000001</c:v>
                </c:pt>
                <c:pt idx="2">
                  <c:v>4.3299999999999998E-2</c:v>
                </c:pt>
                <c:pt idx="3">
                  <c:v>1.2500000000000001E-2</c:v>
                </c:pt>
                <c:pt idx="4">
                  <c:v>4.4999999999999997E-3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B8-4848-B32F-7354C1C83F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93850506996838"/>
          <c:w val="0.99464474510495227"/>
          <c:h val="0.16754569264252436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+mn-lt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8-4E86-8FDF-DA54B454F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8-4E86-8FDF-DA54B454F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Sheet1!$D$2:$D$14</c:f>
              <c:numCache>
                <c:formatCode>_(* #,##0_);_(* \(#,##0\);_(* "-"??_);_(@_)</c:formatCode>
                <c:ptCount val="13"/>
                <c:pt idx="0">
                  <c:v>4268</c:v>
                </c:pt>
                <c:pt idx="1">
                  <c:v>4292</c:v>
                </c:pt>
                <c:pt idx="2">
                  <c:v>4490</c:v>
                </c:pt>
                <c:pt idx="3">
                  <c:v>4730</c:v>
                </c:pt>
                <c:pt idx="4">
                  <c:v>3928</c:v>
                </c:pt>
                <c:pt idx="5">
                  <c:v>1790</c:v>
                </c:pt>
                <c:pt idx="6">
                  <c:v>0</c:v>
                </c:pt>
                <c:pt idx="7">
                  <c:v>2342</c:v>
                </c:pt>
                <c:pt idx="8">
                  <c:v>6427</c:v>
                </c:pt>
                <c:pt idx="9">
                  <c:v>14632</c:v>
                </c:pt>
                <c:pt idx="10">
                  <c:v>15917</c:v>
                </c:pt>
                <c:pt idx="11">
                  <c:v>24967</c:v>
                </c:pt>
                <c:pt idx="12">
                  <c:v>10626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8-4E86-8FDF-DA54B454F0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28463920"/>
        <c:axId val="728464480"/>
      </c:area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midCat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D8541-33FE-4BD2-9D36-77C54768C5B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545F-444A-4983-B463-7CD31DEC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5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0" name="Shape 8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189" latinLnBrk="0">
      <a:lnSpc>
        <a:spcPct val="117999"/>
      </a:lnSpc>
      <a:defRPr sz="2100">
        <a:latin typeface="Calibri"/>
        <a:ea typeface="Calibri"/>
        <a:cs typeface="Calibri"/>
        <a:sym typeface="Helvetica Neue"/>
      </a:defRPr>
    </a:lvl1pPr>
    <a:lvl2pPr indent="22859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89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83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77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71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66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60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5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6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97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8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4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133243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336800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85488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051459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261600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81114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6002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0646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638629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" y="12725250"/>
            <a:ext cx="3933410" cy="629345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4650792" y="1590145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+mj-lt"/>
              <a:ea typeface="Calibri"/>
              <a:cs typeface="Calibri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245944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785963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fld id="{20752FB9-4AF5-4D02-92F1-114FA4C71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27221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349754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</p:sldLayoutIdLst>
  <p:transition spd="med"/>
  <p:hf hdr="0" ftr="0" dt="0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97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transition spd="med"/>
  <p:hf hdr="0" ftr="0" dt="0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10" Type="http://schemas.openxmlformats.org/officeDocument/2006/relationships/image" Target="../media/image8.png"/><Relationship Id="rId4" Type="http://schemas.openxmlformats.org/officeDocument/2006/relationships/chart" Target="../charts/chart20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image" Target="../media/image8.png"/><Relationship Id="rId4" Type="http://schemas.openxmlformats.org/officeDocument/2006/relationships/chart" Target="../charts/chart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10" Type="http://schemas.openxmlformats.org/officeDocument/2006/relationships/image" Target="../media/image8.png"/><Relationship Id="rId4" Type="http://schemas.openxmlformats.org/officeDocument/2006/relationships/chart" Target="../charts/chart8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10" Type="http://schemas.openxmlformats.org/officeDocument/2006/relationships/image" Target="../media/image8.png"/><Relationship Id="rId4" Type="http://schemas.openxmlformats.org/officeDocument/2006/relationships/chart" Target="../charts/chart1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745445" y="9159773"/>
            <a:ext cx="18981659" cy="19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50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SOCIAL LISTENING REPORT 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Product Tracking: </a:t>
            </a:r>
            <a:r>
              <a:rPr lang="en-US" sz="3500" b="0" i="1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Nokia Brand, Nokia 7.2, Nokia2.3 &amp; Android 10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Period report: 01/01/2020 – 31/03/2020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8" y="4841489"/>
            <a:ext cx="8970808" cy="9466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2" descr="Image result for nokia brand n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1" y="4278107"/>
            <a:ext cx="7477125" cy="42386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833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118971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ANDROID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83" y="3108960"/>
            <a:ext cx="7290683" cy="83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40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CA126-16FC-4702-B547-3BB89C2E793A}"/>
              </a:ext>
            </a:extLst>
          </p:cNvPr>
          <p:cNvGrpSpPr/>
          <p:nvPr/>
        </p:nvGrpSpPr>
        <p:grpSpPr>
          <a:xfrm>
            <a:off x="5611946" y="8369993"/>
            <a:ext cx="4323106" cy="4336217"/>
            <a:chOff x="6516216" y="1060710"/>
            <a:chExt cx="2320151" cy="18710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70679FB-498D-4F0F-B859-D38D05321A29}"/>
                </a:ext>
              </a:extLst>
            </p:cNvPr>
            <p:cNvGraphicFramePr/>
            <p:nvPr/>
          </p:nvGraphicFramePr>
          <p:xfrm>
            <a:off x="6516216" y="1060710"/>
            <a:ext cx="2320151" cy="187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CD479-82FA-4A89-AE20-46AF9CE494EE}"/>
                </a:ext>
              </a:extLst>
            </p:cNvPr>
            <p:cNvSpPr txBox="1"/>
            <p:nvPr/>
          </p:nvSpPr>
          <p:spPr>
            <a:xfrm>
              <a:off x="7540290" y="1641905"/>
              <a:ext cx="322522" cy="2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cs typeface="Helvetica" panose="020B0604020202020204" pitchFamily="34" charset="0"/>
                </a:rPr>
                <a:t>Index:</a:t>
              </a:r>
            </a:p>
            <a:p>
              <a:r>
                <a:rPr lang="en-US" sz="1800" b="1" dirty="0">
                  <a:cs typeface="Helvetica" panose="020B0604020202020204" pitchFamily="34" charset="0"/>
                </a:rPr>
                <a:t>-0.20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B83587-7199-4240-9C7E-E6F5B11B7C03}"/>
              </a:ext>
            </a:extLst>
          </p:cNvPr>
          <p:cNvGraphicFramePr/>
          <p:nvPr/>
        </p:nvGraphicFramePr>
        <p:xfrm>
          <a:off x="1229812" y="8733973"/>
          <a:ext cx="4649617" cy="377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DB3A4-29A1-46DF-BA3D-9513E14D79DD}"/>
              </a:ext>
            </a:extLst>
          </p:cNvPr>
          <p:cNvGraphicFramePr/>
          <p:nvPr/>
        </p:nvGraphicFramePr>
        <p:xfrm>
          <a:off x="10718804" y="4914410"/>
          <a:ext cx="13285705" cy="303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DFF7F2-1FAA-486C-9C2A-B4901C24C8BB}"/>
              </a:ext>
            </a:extLst>
          </p:cNvPr>
          <p:cNvGraphicFramePr/>
          <p:nvPr/>
        </p:nvGraphicFramePr>
        <p:xfrm>
          <a:off x="10365716" y="679771"/>
          <a:ext cx="13666211" cy="389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B223CD9-8651-4A81-95C8-2A585ABF91F8}"/>
              </a:ext>
            </a:extLst>
          </p:cNvPr>
          <p:cNvGraphicFramePr>
            <a:graphicFrameLocks noGrp="1"/>
          </p:cNvGraphicFramePr>
          <p:nvPr/>
        </p:nvGraphicFramePr>
        <p:xfrm>
          <a:off x="1877723" y="2060714"/>
          <a:ext cx="753188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940">
                  <a:extLst>
                    <a:ext uri="{9D8B030D-6E8A-4147-A177-3AD203B41FA5}">
                      <a16:colId xmlns:a16="http://schemas.microsoft.com/office/drawing/2014/main" val="2252677536"/>
                    </a:ext>
                  </a:extLst>
                </a:gridCol>
                <a:gridCol w="3765940">
                  <a:extLst>
                    <a:ext uri="{9D8B030D-6E8A-4147-A177-3AD203B41FA5}">
                      <a16:colId xmlns:a16="http://schemas.microsoft.com/office/drawing/2014/main" val="626365651"/>
                    </a:ext>
                  </a:extLst>
                </a:gridCol>
              </a:tblGrid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97192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128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0195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29658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8792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5736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BEE9A5E-0531-484A-8D69-AF83106C2A5E}"/>
              </a:ext>
            </a:extLst>
          </p:cNvPr>
          <p:cNvGraphicFramePr/>
          <p:nvPr/>
        </p:nvGraphicFramePr>
        <p:xfrm>
          <a:off x="1390910" y="5060081"/>
          <a:ext cx="7784961" cy="358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7437EC7-520F-453A-9FCD-D6D332FC2657}"/>
              </a:ext>
            </a:extLst>
          </p:cNvPr>
          <p:cNvGraphicFramePr/>
          <p:nvPr/>
        </p:nvGraphicFramePr>
        <p:xfrm>
          <a:off x="11043594" y="10927084"/>
          <a:ext cx="7224694" cy="249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163B5ED-CE80-47FA-BD12-2F35F7307A96}"/>
              </a:ext>
            </a:extLst>
          </p:cNvPr>
          <p:cNvGrpSpPr/>
          <p:nvPr/>
        </p:nvGrpSpPr>
        <p:grpSpPr>
          <a:xfrm>
            <a:off x="11043594" y="8472898"/>
            <a:ext cx="7224694" cy="1668630"/>
            <a:chOff x="998329" y="3450049"/>
            <a:chExt cx="3385651" cy="7725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D936C7-50F8-49D2-B654-12386F0945DA}"/>
                </a:ext>
              </a:extLst>
            </p:cNvPr>
            <p:cNvSpPr txBox="1"/>
            <p:nvPr/>
          </p:nvSpPr>
          <p:spPr>
            <a:xfrm>
              <a:off x="1126787" y="3450049"/>
              <a:ext cx="719934" cy="1357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ea typeface="Segoe UI" panose="020B0502040204020203" pitchFamily="34" charset="0"/>
                  <a:cs typeface="Helvetica" panose="020B0604020202020204" pitchFamily="34" charset="0"/>
                </a:rPr>
                <a:t>GENDER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56B183-6880-42D0-9ED0-0FC91D7F8CE5}"/>
                </a:ext>
              </a:extLst>
            </p:cNvPr>
            <p:cNvGrpSpPr/>
            <p:nvPr/>
          </p:nvGrpSpPr>
          <p:grpSpPr>
            <a:xfrm>
              <a:off x="998329" y="3708295"/>
              <a:ext cx="1026614" cy="514351"/>
              <a:chOff x="838200" y="5419171"/>
              <a:chExt cx="1520909" cy="762001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89B7860-05B9-46E3-A3F2-4743C58CB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38200" y="5419171"/>
                <a:ext cx="762000" cy="762001"/>
              </a:xfrm>
              <a:prstGeom prst="rect">
                <a:avLst/>
              </a:prstGeom>
            </p:spPr>
          </p:pic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69447F6-DD6C-4773-B3C0-D403216DDB5C}"/>
                  </a:ext>
                </a:extLst>
              </p:cNvPr>
              <p:cNvSpPr/>
              <p:nvPr/>
            </p:nvSpPr>
            <p:spPr>
              <a:xfrm>
                <a:off x="1595204" y="5433316"/>
                <a:ext cx="763905" cy="747856"/>
              </a:xfrm>
              <a:prstGeom prst="flowChartAlternateProcess">
                <a:avLst/>
              </a:prstGeom>
              <a:solidFill>
                <a:srgbClr val="1D9FD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>
                    <a:cs typeface="Helvetica" panose="020B0604020202020204" pitchFamily="34" charset="0"/>
                  </a:rPr>
                  <a:t>53.0%</a:t>
                </a:r>
                <a:endParaRPr lang="en-US" sz="1800" b="1" dirty="0"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517994-267A-40D2-A648-20AFFA044A7F}"/>
                </a:ext>
              </a:extLst>
            </p:cNvPr>
            <p:cNvGrpSpPr/>
            <p:nvPr/>
          </p:nvGrpSpPr>
          <p:grpSpPr>
            <a:xfrm>
              <a:off x="2260644" y="3708295"/>
              <a:ext cx="1009611" cy="514350"/>
              <a:chOff x="2514600" y="5405010"/>
              <a:chExt cx="1412387" cy="76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8816D1C-7907-4050-8189-5BCD9D58F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14600" y="540501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7CCC7CD4-4434-4451-936A-C56543EE2A08}"/>
                  </a:ext>
                </a:extLst>
              </p:cNvPr>
              <p:cNvSpPr/>
              <p:nvPr/>
            </p:nvSpPr>
            <p:spPr>
              <a:xfrm>
                <a:off x="3231228" y="5405010"/>
                <a:ext cx="695759" cy="747856"/>
              </a:xfrm>
              <a:prstGeom prst="flowChartAlternateProcess">
                <a:avLst/>
              </a:prstGeom>
              <a:solidFill>
                <a:srgbClr val="FF408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>
                    <a:cs typeface="Helvetica" panose="020B0604020202020204" pitchFamily="34" charset="0"/>
                  </a:rPr>
                  <a:t>36.6%</a:t>
                </a:r>
                <a:endParaRPr lang="en-US" sz="1800" b="1" dirty="0"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FBB032-8461-409D-A2B4-630B0765E0FF}"/>
                </a:ext>
              </a:extLst>
            </p:cNvPr>
            <p:cNvGrpSpPr/>
            <p:nvPr/>
          </p:nvGrpSpPr>
          <p:grpSpPr>
            <a:xfrm>
              <a:off x="3270254" y="3708295"/>
              <a:ext cx="1113726" cy="504803"/>
              <a:chOff x="4010319" y="5405010"/>
              <a:chExt cx="1649965" cy="7478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E85CB02-C1DA-4ADB-BDD0-B7537CEFF07A}"/>
                  </a:ext>
                </a:extLst>
              </p:cNvPr>
              <p:cNvSpPr/>
              <p:nvPr/>
            </p:nvSpPr>
            <p:spPr>
              <a:xfrm>
                <a:off x="4010319" y="5405010"/>
                <a:ext cx="961204" cy="7478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Others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25993941-690C-450E-9617-6DE50F0D8983}"/>
                  </a:ext>
                </a:extLst>
              </p:cNvPr>
              <p:cNvSpPr/>
              <p:nvPr/>
            </p:nvSpPr>
            <p:spPr>
              <a:xfrm>
                <a:off x="4946957" y="5405010"/>
                <a:ext cx="713327" cy="747856"/>
              </a:xfrm>
              <a:prstGeom prst="flowChartAlternate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cs typeface="Helvetica" panose="020B0604020202020204" pitchFamily="34" charset="0"/>
                  </a:rPr>
                  <a:t>10.2%</a:t>
                </a:r>
              </a:p>
            </p:txBody>
          </p:sp>
        </p:grp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22E1B0C-0248-4535-933D-4729D8B8862B}"/>
              </a:ext>
            </a:extLst>
          </p:cNvPr>
          <p:cNvGraphicFramePr>
            <a:graphicFrameLocks noGrp="1"/>
          </p:cNvGraphicFramePr>
          <p:nvPr/>
        </p:nvGraphicFramePr>
        <p:xfrm>
          <a:off x="18773067" y="9210882"/>
          <a:ext cx="4875160" cy="387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80">
                  <a:extLst>
                    <a:ext uri="{9D8B030D-6E8A-4147-A177-3AD203B41FA5}">
                      <a16:colId xmlns:a16="http://schemas.microsoft.com/office/drawing/2014/main" val="3185012114"/>
                    </a:ext>
                  </a:extLst>
                </a:gridCol>
                <a:gridCol w="2437580">
                  <a:extLst>
                    <a:ext uri="{9D8B030D-6E8A-4147-A177-3AD203B41FA5}">
                      <a16:colId xmlns:a16="http://schemas.microsoft.com/office/drawing/2014/main" val="2682265921"/>
                    </a:ext>
                  </a:extLst>
                </a:gridCol>
              </a:tblGrid>
              <a:tr h="581323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38027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Ho Chi Minh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14.8%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68978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Ha Noi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24080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Nghe An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102269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Dong Nai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1.7%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87966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 Nang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1.6%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090717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Others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71.9%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22814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17BA9E1-B695-4B62-ABD7-4B193BE554FE}"/>
              </a:ext>
            </a:extLst>
          </p:cNvPr>
          <p:cNvSpPr txBox="1"/>
          <p:nvPr/>
        </p:nvSpPr>
        <p:spPr>
          <a:xfrm>
            <a:off x="11367001" y="10941118"/>
            <a:ext cx="1541816" cy="369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Segoe UI" panose="020B0502040204020203" pitchFamily="34" charset="0"/>
                <a:cs typeface="Helvetica" panose="020B0604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50928628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Shape 3347"/>
          <p:cNvSpPr/>
          <p:nvPr/>
        </p:nvSpPr>
        <p:spPr>
          <a:xfrm>
            <a:off x="-49016" y="0"/>
            <a:ext cx="24433016" cy="1370486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698DA"/>
              </a:gs>
            </a:gsLst>
            <a:lin ang="240000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sp>
        <p:nvSpPr>
          <p:cNvPr id="3349" name="Shape 3349"/>
          <p:cNvSpPr/>
          <p:nvPr/>
        </p:nvSpPr>
        <p:spPr>
          <a:xfrm>
            <a:off x="5225849" y="6328406"/>
            <a:ext cx="11285110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10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pPr marL="0" marR="0" lvl="0" indent="0" algn="ctr" defTabSz="825482" rtl="0" eaLnBrk="1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0" b="1" i="0" u="none" strike="noStrike" kern="0" cap="none" spc="0" normalizeH="0" baseline="0" noProof="0" dirty="0">
                <a:ln>
                  <a:noFill/>
                </a:ln>
                <a:solidFill>
                  <a:srgbClr val="CA3427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Bebas Neue Bold"/>
              </a:rPr>
              <a:t>Thank</a:t>
            </a:r>
          </a:p>
        </p:txBody>
      </p:sp>
      <p:sp>
        <p:nvSpPr>
          <p:cNvPr id="3350" name="Shape 3350"/>
          <p:cNvSpPr/>
          <p:nvPr/>
        </p:nvSpPr>
        <p:spPr>
          <a:xfrm>
            <a:off x="5302050" y="8301600"/>
            <a:ext cx="13932304" cy="792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825482" rtl="0" eaLnBrk="1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lack"/>
                <a:ea typeface="Calibri"/>
                <a:cs typeface="Lato Black"/>
                <a:sym typeface="Helvetica"/>
              </a:rPr>
              <a:t>For Your </a:t>
            </a:r>
            <a:r>
              <a:rPr kumimoji="0" lang="vi-V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lack"/>
                <a:ea typeface="Calibri"/>
                <a:cs typeface="Lato Black"/>
                <a:sym typeface="Helvetica"/>
              </a:rPr>
              <a:t>Interest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Black"/>
              <a:ea typeface="Calibri"/>
              <a:cs typeface="Lato Black"/>
              <a:sym typeface="Helvetic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220073" y="4437005"/>
            <a:ext cx="2096262" cy="2096262"/>
            <a:chOff x="10921042" y="4656868"/>
            <a:chExt cx="2096261" cy="2096261"/>
          </a:xfrm>
        </p:grpSpPr>
        <p:sp>
          <p:nvSpPr>
            <p:cNvPr id="3348" name="Shape 3348"/>
            <p:cNvSpPr/>
            <p:nvPr/>
          </p:nvSpPr>
          <p:spPr>
            <a:xfrm>
              <a:off x="10921042" y="4656868"/>
              <a:ext cx="2096261" cy="209626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11288709" y="5059211"/>
              <a:ext cx="1313537" cy="119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60" extrusionOk="0">
                  <a:moveTo>
                    <a:pt x="16074" y="20158"/>
                  </a:moveTo>
                  <a:lnTo>
                    <a:pt x="15243" y="18985"/>
                  </a:lnTo>
                  <a:lnTo>
                    <a:pt x="15520" y="18953"/>
                  </a:lnTo>
                  <a:cubicBezTo>
                    <a:pt x="15778" y="18924"/>
                    <a:pt x="16021" y="18835"/>
                    <a:pt x="16236" y="18692"/>
                  </a:cubicBezTo>
                  <a:cubicBezTo>
                    <a:pt x="16803" y="18479"/>
                    <a:pt x="17333" y="18169"/>
                    <a:pt x="17812" y="17767"/>
                  </a:cubicBezTo>
                  <a:cubicBezTo>
                    <a:pt x="18617" y="17091"/>
                    <a:pt x="19225" y="16199"/>
                    <a:pt x="19585" y="15193"/>
                  </a:cubicBezTo>
                  <a:lnTo>
                    <a:pt x="20481" y="16457"/>
                  </a:lnTo>
                  <a:cubicBezTo>
                    <a:pt x="20481" y="16457"/>
                    <a:pt x="16074" y="20158"/>
                    <a:pt x="16074" y="20158"/>
                  </a:cubicBezTo>
                  <a:close/>
                  <a:moveTo>
                    <a:pt x="7669" y="18875"/>
                  </a:moveTo>
                  <a:cubicBezTo>
                    <a:pt x="7263" y="18898"/>
                    <a:pt x="6856" y="18864"/>
                    <a:pt x="6458" y="18773"/>
                  </a:cubicBezTo>
                  <a:cubicBezTo>
                    <a:pt x="6332" y="18744"/>
                    <a:pt x="6199" y="18778"/>
                    <a:pt x="6097" y="18866"/>
                  </a:cubicBezTo>
                  <a:lnTo>
                    <a:pt x="4534" y="20215"/>
                  </a:lnTo>
                  <a:lnTo>
                    <a:pt x="1051" y="15479"/>
                  </a:lnTo>
                  <a:lnTo>
                    <a:pt x="2610" y="14112"/>
                  </a:lnTo>
                  <a:cubicBezTo>
                    <a:pt x="2711" y="14024"/>
                    <a:pt x="2771" y="13890"/>
                    <a:pt x="2773" y="13748"/>
                  </a:cubicBezTo>
                  <a:cubicBezTo>
                    <a:pt x="2792" y="12372"/>
                    <a:pt x="3308" y="11093"/>
                    <a:pt x="4226" y="10148"/>
                  </a:cubicBezTo>
                  <a:lnTo>
                    <a:pt x="7141" y="7145"/>
                  </a:lnTo>
                  <a:cubicBezTo>
                    <a:pt x="7142" y="7144"/>
                    <a:pt x="7143" y="7142"/>
                    <a:pt x="7144" y="7142"/>
                  </a:cubicBezTo>
                  <a:lnTo>
                    <a:pt x="8456" y="5789"/>
                  </a:lnTo>
                  <a:cubicBezTo>
                    <a:pt x="8457" y="5789"/>
                    <a:pt x="8457" y="5788"/>
                    <a:pt x="8458" y="5787"/>
                  </a:cubicBezTo>
                  <a:lnTo>
                    <a:pt x="8992" y="5237"/>
                  </a:lnTo>
                  <a:cubicBezTo>
                    <a:pt x="8996" y="5233"/>
                    <a:pt x="8999" y="5230"/>
                    <a:pt x="9003" y="5226"/>
                  </a:cubicBezTo>
                  <a:lnTo>
                    <a:pt x="9629" y="4581"/>
                  </a:lnTo>
                  <a:cubicBezTo>
                    <a:pt x="9791" y="4414"/>
                    <a:pt x="10004" y="4327"/>
                    <a:pt x="10225" y="4333"/>
                  </a:cubicBezTo>
                  <a:cubicBezTo>
                    <a:pt x="10447" y="4340"/>
                    <a:pt x="10654" y="4441"/>
                    <a:pt x="10807" y="4617"/>
                  </a:cubicBezTo>
                  <a:cubicBezTo>
                    <a:pt x="10959" y="4793"/>
                    <a:pt x="11040" y="5023"/>
                    <a:pt x="11034" y="5265"/>
                  </a:cubicBezTo>
                  <a:cubicBezTo>
                    <a:pt x="11028" y="5507"/>
                    <a:pt x="10935" y="5732"/>
                    <a:pt x="10774" y="5899"/>
                  </a:cubicBezTo>
                  <a:lnTo>
                    <a:pt x="10774" y="5899"/>
                  </a:lnTo>
                  <a:lnTo>
                    <a:pt x="8003" y="8753"/>
                  </a:lnTo>
                  <a:cubicBezTo>
                    <a:pt x="7828" y="8934"/>
                    <a:pt x="7819" y="9236"/>
                    <a:pt x="7986" y="9427"/>
                  </a:cubicBezTo>
                  <a:cubicBezTo>
                    <a:pt x="8072" y="9527"/>
                    <a:pt x="8188" y="9576"/>
                    <a:pt x="8304" y="9576"/>
                  </a:cubicBezTo>
                  <a:cubicBezTo>
                    <a:pt x="8412" y="9576"/>
                    <a:pt x="8520" y="9533"/>
                    <a:pt x="8605" y="9447"/>
                  </a:cubicBezTo>
                  <a:lnTo>
                    <a:pt x="13223" y="4688"/>
                  </a:lnTo>
                  <a:cubicBezTo>
                    <a:pt x="13385" y="4522"/>
                    <a:pt x="13597" y="4434"/>
                    <a:pt x="13818" y="4440"/>
                  </a:cubicBezTo>
                  <a:cubicBezTo>
                    <a:pt x="14041" y="4447"/>
                    <a:pt x="14248" y="4548"/>
                    <a:pt x="14401" y="4724"/>
                  </a:cubicBezTo>
                  <a:cubicBezTo>
                    <a:pt x="14553" y="4900"/>
                    <a:pt x="14634" y="5130"/>
                    <a:pt x="14628" y="5372"/>
                  </a:cubicBezTo>
                  <a:cubicBezTo>
                    <a:pt x="14622" y="5615"/>
                    <a:pt x="14529" y="5840"/>
                    <a:pt x="14367" y="6006"/>
                  </a:cubicBezTo>
                  <a:lnTo>
                    <a:pt x="14367" y="6007"/>
                  </a:lnTo>
                  <a:lnTo>
                    <a:pt x="9750" y="10764"/>
                  </a:lnTo>
                  <a:cubicBezTo>
                    <a:pt x="9573" y="10945"/>
                    <a:pt x="9566" y="11247"/>
                    <a:pt x="9732" y="11438"/>
                  </a:cubicBezTo>
                  <a:cubicBezTo>
                    <a:pt x="9898" y="11629"/>
                    <a:pt x="10175" y="11638"/>
                    <a:pt x="10351" y="11457"/>
                  </a:cubicBezTo>
                  <a:lnTo>
                    <a:pt x="15753" y="5892"/>
                  </a:lnTo>
                  <a:cubicBezTo>
                    <a:pt x="16086" y="5548"/>
                    <a:pt x="16614" y="5565"/>
                    <a:pt x="16930" y="5927"/>
                  </a:cubicBezTo>
                  <a:cubicBezTo>
                    <a:pt x="17246" y="6291"/>
                    <a:pt x="17231" y="6866"/>
                    <a:pt x="16897" y="7210"/>
                  </a:cubicBezTo>
                  <a:lnTo>
                    <a:pt x="11495" y="12775"/>
                  </a:lnTo>
                  <a:cubicBezTo>
                    <a:pt x="11319" y="12957"/>
                    <a:pt x="11312" y="13258"/>
                    <a:pt x="11478" y="13449"/>
                  </a:cubicBezTo>
                  <a:cubicBezTo>
                    <a:pt x="11564" y="13549"/>
                    <a:pt x="11680" y="13599"/>
                    <a:pt x="11796" y="13599"/>
                  </a:cubicBezTo>
                  <a:cubicBezTo>
                    <a:pt x="11904" y="13599"/>
                    <a:pt x="12012" y="13555"/>
                    <a:pt x="12097" y="13468"/>
                  </a:cubicBezTo>
                  <a:lnTo>
                    <a:pt x="16715" y="8710"/>
                  </a:lnTo>
                  <a:cubicBezTo>
                    <a:pt x="17049" y="8366"/>
                    <a:pt x="17577" y="8383"/>
                    <a:pt x="17892" y="8746"/>
                  </a:cubicBezTo>
                  <a:cubicBezTo>
                    <a:pt x="18209" y="9109"/>
                    <a:pt x="18193" y="9684"/>
                    <a:pt x="17859" y="10028"/>
                  </a:cubicBezTo>
                  <a:lnTo>
                    <a:pt x="12390" y="15663"/>
                  </a:lnTo>
                  <a:cubicBezTo>
                    <a:pt x="12253" y="15804"/>
                    <a:pt x="12214" y="16023"/>
                    <a:pt x="12292" y="16209"/>
                  </a:cubicBezTo>
                  <a:cubicBezTo>
                    <a:pt x="12370" y="16394"/>
                    <a:pt x="12549" y="16505"/>
                    <a:pt x="12735" y="16484"/>
                  </a:cubicBezTo>
                  <a:lnTo>
                    <a:pt x="15263" y="16200"/>
                  </a:lnTo>
                  <a:cubicBezTo>
                    <a:pt x="15719" y="16149"/>
                    <a:pt x="16129" y="16513"/>
                    <a:pt x="16176" y="17010"/>
                  </a:cubicBezTo>
                  <a:cubicBezTo>
                    <a:pt x="16198" y="17251"/>
                    <a:pt x="16133" y="17487"/>
                    <a:pt x="15993" y="17675"/>
                  </a:cubicBezTo>
                  <a:cubicBezTo>
                    <a:pt x="15853" y="17863"/>
                    <a:pt x="15653" y="17980"/>
                    <a:pt x="15432" y="18005"/>
                  </a:cubicBezTo>
                  <a:cubicBezTo>
                    <a:pt x="15432" y="18005"/>
                    <a:pt x="7669" y="18875"/>
                    <a:pt x="7669" y="18875"/>
                  </a:cubicBezTo>
                  <a:close/>
                  <a:moveTo>
                    <a:pt x="6683" y="5794"/>
                  </a:moveTo>
                  <a:cubicBezTo>
                    <a:pt x="6403" y="5397"/>
                    <a:pt x="6471" y="4827"/>
                    <a:pt x="6835" y="4522"/>
                  </a:cubicBezTo>
                  <a:cubicBezTo>
                    <a:pt x="7198" y="4216"/>
                    <a:pt x="7722" y="4290"/>
                    <a:pt x="8002" y="4686"/>
                  </a:cubicBezTo>
                  <a:lnTo>
                    <a:pt x="8108" y="4835"/>
                  </a:lnTo>
                  <a:lnTo>
                    <a:pt x="7806" y="5147"/>
                  </a:lnTo>
                  <a:cubicBezTo>
                    <a:pt x="7805" y="5147"/>
                    <a:pt x="7805" y="5148"/>
                    <a:pt x="7804" y="5149"/>
                  </a:cubicBezTo>
                  <a:lnTo>
                    <a:pt x="6892" y="6088"/>
                  </a:lnTo>
                  <a:cubicBezTo>
                    <a:pt x="6892" y="6088"/>
                    <a:pt x="6683" y="5794"/>
                    <a:pt x="6683" y="5794"/>
                  </a:cubicBezTo>
                  <a:close/>
                  <a:moveTo>
                    <a:pt x="8188" y="1902"/>
                  </a:moveTo>
                  <a:cubicBezTo>
                    <a:pt x="8365" y="1753"/>
                    <a:pt x="8584" y="1689"/>
                    <a:pt x="8804" y="1720"/>
                  </a:cubicBezTo>
                  <a:cubicBezTo>
                    <a:pt x="9025" y="1751"/>
                    <a:pt x="9221" y="1874"/>
                    <a:pt x="9357" y="2066"/>
                  </a:cubicBezTo>
                  <a:lnTo>
                    <a:pt x="10288" y="3382"/>
                  </a:lnTo>
                  <a:cubicBezTo>
                    <a:pt x="10275" y="3381"/>
                    <a:pt x="10262" y="3380"/>
                    <a:pt x="10249" y="3380"/>
                  </a:cubicBezTo>
                  <a:cubicBezTo>
                    <a:pt x="9792" y="3366"/>
                    <a:pt x="9359" y="3546"/>
                    <a:pt x="9028" y="3887"/>
                  </a:cubicBezTo>
                  <a:lnTo>
                    <a:pt x="8747" y="4176"/>
                  </a:lnTo>
                  <a:lnTo>
                    <a:pt x="8696" y="4104"/>
                  </a:lnTo>
                  <a:cubicBezTo>
                    <a:pt x="8696" y="4104"/>
                    <a:pt x="8696" y="4104"/>
                    <a:pt x="8696" y="4104"/>
                  </a:cubicBezTo>
                  <a:cubicBezTo>
                    <a:pt x="8696" y="4104"/>
                    <a:pt x="8695" y="4104"/>
                    <a:pt x="8695" y="4103"/>
                  </a:cubicBezTo>
                  <a:lnTo>
                    <a:pt x="8038" y="3174"/>
                  </a:lnTo>
                  <a:cubicBezTo>
                    <a:pt x="7757" y="2777"/>
                    <a:pt x="7825" y="2207"/>
                    <a:pt x="8188" y="1902"/>
                  </a:cubicBezTo>
                  <a:cubicBezTo>
                    <a:pt x="8188" y="1902"/>
                    <a:pt x="8188" y="1902"/>
                    <a:pt x="8188" y="1902"/>
                  </a:cubicBezTo>
                  <a:close/>
                  <a:moveTo>
                    <a:pt x="10542" y="1744"/>
                  </a:moveTo>
                  <a:cubicBezTo>
                    <a:pt x="10571" y="1504"/>
                    <a:pt x="10683" y="1290"/>
                    <a:pt x="10859" y="1142"/>
                  </a:cubicBezTo>
                  <a:cubicBezTo>
                    <a:pt x="11223" y="836"/>
                    <a:pt x="11747" y="910"/>
                    <a:pt x="12028" y="1306"/>
                  </a:cubicBezTo>
                  <a:lnTo>
                    <a:pt x="13580" y="3501"/>
                  </a:lnTo>
                  <a:cubicBezTo>
                    <a:pt x="13222" y="3550"/>
                    <a:pt x="12889" y="3720"/>
                    <a:pt x="12621" y="3995"/>
                  </a:cubicBezTo>
                  <a:lnTo>
                    <a:pt x="12163" y="4468"/>
                  </a:lnTo>
                  <a:lnTo>
                    <a:pt x="10709" y="2415"/>
                  </a:lnTo>
                  <a:cubicBezTo>
                    <a:pt x="10709" y="2414"/>
                    <a:pt x="10708" y="2414"/>
                    <a:pt x="10708" y="2414"/>
                  </a:cubicBezTo>
                  <a:cubicBezTo>
                    <a:pt x="10572" y="2222"/>
                    <a:pt x="10513" y="1984"/>
                    <a:pt x="10542" y="1744"/>
                  </a:cubicBezTo>
                  <a:cubicBezTo>
                    <a:pt x="10542" y="1744"/>
                    <a:pt x="10542" y="1744"/>
                    <a:pt x="10542" y="1744"/>
                  </a:cubicBezTo>
                  <a:close/>
                  <a:moveTo>
                    <a:pt x="17403" y="4742"/>
                  </a:moveTo>
                  <a:cubicBezTo>
                    <a:pt x="17403" y="4242"/>
                    <a:pt x="17776" y="3834"/>
                    <a:pt x="18235" y="3834"/>
                  </a:cubicBezTo>
                  <a:lnTo>
                    <a:pt x="18236" y="3834"/>
                  </a:lnTo>
                  <a:cubicBezTo>
                    <a:pt x="18695" y="3834"/>
                    <a:pt x="19068" y="4240"/>
                    <a:pt x="19068" y="4741"/>
                  </a:cubicBezTo>
                  <a:lnTo>
                    <a:pt x="19082" y="13240"/>
                  </a:lnTo>
                  <a:cubicBezTo>
                    <a:pt x="19017" y="14729"/>
                    <a:pt x="18360" y="16102"/>
                    <a:pt x="17278" y="17012"/>
                  </a:cubicBezTo>
                  <a:cubicBezTo>
                    <a:pt x="17205" y="17073"/>
                    <a:pt x="17130" y="17131"/>
                    <a:pt x="17054" y="17188"/>
                  </a:cubicBezTo>
                  <a:cubicBezTo>
                    <a:pt x="17057" y="17097"/>
                    <a:pt x="17055" y="17006"/>
                    <a:pt x="17046" y="16913"/>
                  </a:cubicBezTo>
                  <a:cubicBezTo>
                    <a:pt x="16951" y="15893"/>
                    <a:pt x="16111" y="15147"/>
                    <a:pt x="15173" y="15251"/>
                  </a:cubicBezTo>
                  <a:lnTo>
                    <a:pt x="13927" y="15391"/>
                  </a:lnTo>
                  <a:lnTo>
                    <a:pt x="18461" y="10721"/>
                  </a:lnTo>
                  <a:cubicBezTo>
                    <a:pt x="19145" y="10016"/>
                    <a:pt x="19176" y="8836"/>
                    <a:pt x="18528" y="8090"/>
                  </a:cubicBezTo>
                  <a:cubicBezTo>
                    <a:pt x="18308" y="7837"/>
                    <a:pt x="18037" y="7666"/>
                    <a:pt x="17749" y="7578"/>
                  </a:cubicBezTo>
                  <a:cubicBezTo>
                    <a:pt x="18177" y="6873"/>
                    <a:pt x="18122" y="5913"/>
                    <a:pt x="17565" y="5272"/>
                  </a:cubicBezTo>
                  <a:cubicBezTo>
                    <a:pt x="17514" y="5214"/>
                    <a:pt x="17459" y="5160"/>
                    <a:pt x="17404" y="5110"/>
                  </a:cubicBezTo>
                  <a:cubicBezTo>
                    <a:pt x="17404" y="5110"/>
                    <a:pt x="17403" y="4742"/>
                    <a:pt x="17403" y="4742"/>
                  </a:cubicBezTo>
                  <a:close/>
                  <a:moveTo>
                    <a:pt x="21442" y="16251"/>
                  </a:moveTo>
                  <a:lnTo>
                    <a:pt x="19878" y="14048"/>
                  </a:lnTo>
                  <a:cubicBezTo>
                    <a:pt x="19919" y="13793"/>
                    <a:pt x="19946" y="13534"/>
                    <a:pt x="19957" y="13272"/>
                  </a:cubicBezTo>
                  <a:cubicBezTo>
                    <a:pt x="19958" y="13265"/>
                    <a:pt x="19958" y="13257"/>
                    <a:pt x="19958" y="13250"/>
                  </a:cubicBezTo>
                  <a:lnTo>
                    <a:pt x="19944" y="4739"/>
                  </a:lnTo>
                  <a:cubicBezTo>
                    <a:pt x="19944" y="3714"/>
                    <a:pt x="19177" y="2880"/>
                    <a:pt x="18236" y="2880"/>
                  </a:cubicBezTo>
                  <a:lnTo>
                    <a:pt x="18235" y="2880"/>
                  </a:lnTo>
                  <a:cubicBezTo>
                    <a:pt x="17304" y="2881"/>
                    <a:pt x="16547" y="3696"/>
                    <a:pt x="16529" y="4705"/>
                  </a:cubicBezTo>
                  <a:cubicBezTo>
                    <a:pt x="16228" y="4666"/>
                    <a:pt x="15920" y="4712"/>
                    <a:pt x="15639" y="4847"/>
                  </a:cubicBezTo>
                  <a:lnTo>
                    <a:pt x="12721" y="724"/>
                  </a:lnTo>
                  <a:cubicBezTo>
                    <a:pt x="12146" y="-89"/>
                    <a:pt x="11071" y="-240"/>
                    <a:pt x="10325" y="386"/>
                  </a:cubicBezTo>
                  <a:cubicBezTo>
                    <a:pt x="10076" y="595"/>
                    <a:pt x="9889" y="868"/>
                    <a:pt x="9777" y="1178"/>
                  </a:cubicBezTo>
                  <a:cubicBezTo>
                    <a:pt x="9533" y="960"/>
                    <a:pt x="9237" y="819"/>
                    <a:pt x="8916" y="775"/>
                  </a:cubicBezTo>
                  <a:cubicBezTo>
                    <a:pt x="8464" y="711"/>
                    <a:pt x="8016" y="842"/>
                    <a:pt x="7654" y="1146"/>
                  </a:cubicBezTo>
                  <a:cubicBezTo>
                    <a:pt x="7014" y="1684"/>
                    <a:pt x="6821" y="2623"/>
                    <a:pt x="7144" y="3393"/>
                  </a:cubicBezTo>
                  <a:cubicBezTo>
                    <a:pt x="6846" y="3430"/>
                    <a:pt x="6554" y="3553"/>
                    <a:pt x="6301" y="3766"/>
                  </a:cubicBezTo>
                  <a:cubicBezTo>
                    <a:pt x="5554" y="4393"/>
                    <a:pt x="5415" y="5563"/>
                    <a:pt x="5991" y="6376"/>
                  </a:cubicBezTo>
                  <a:lnTo>
                    <a:pt x="6252" y="6747"/>
                  </a:lnTo>
                  <a:lnTo>
                    <a:pt x="3624" y="9454"/>
                  </a:lnTo>
                  <a:cubicBezTo>
                    <a:pt x="2584" y="10526"/>
                    <a:pt x="1978" y="11958"/>
                    <a:pt x="1905" y="13506"/>
                  </a:cubicBezTo>
                  <a:lnTo>
                    <a:pt x="162" y="15035"/>
                  </a:lnTo>
                  <a:cubicBezTo>
                    <a:pt x="-25" y="15200"/>
                    <a:pt x="-55" y="15499"/>
                    <a:pt x="96" y="15704"/>
                  </a:cubicBezTo>
                  <a:lnTo>
                    <a:pt x="4122" y="21181"/>
                  </a:lnTo>
                  <a:cubicBezTo>
                    <a:pt x="4209" y="21298"/>
                    <a:pt x="4336" y="21360"/>
                    <a:pt x="4464" y="21360"/>
                  </a:cubicBezTo>
                  <a:cubicBezTo>
                    <a:pt x="4559" y="21360"/>
                    <a:pt x="4656" y="21326"/>
                    <a:pt x="4736" y="21257"/>
                  </a:cubicBezTo>
                  <a:lnTo>
                    <a:pt x="6484" y="19749"/>
                  </a:lnTo>
                  <a:cubicBezTo>
                    <a:pt x="6894" y="19825"/>
                    <a:pt x="7311" y="19851"/>
                    <a:pt x="7728" y="19826"/>
                  </a:cubicBezTo>
                  <a:cubicBezTo>
                    <a:pt x="7735" y="19825"/>
                    <a:pt x="7742" y="19825"/>
                    <a:pt x="7748" y="19824"/>
                  </a:cubicBezTo>
                  <a:lnTo>
                    <a:pt x="14219" y="19099"/>
                  </a:lnTo>
                  <a:lnTo>
                    <a:pt x="15648" y="21119"/>
                  </a:lnTo>
                  <a:cubicBezTo>
                    <a:pt x="15719" y="21218"/>
                    <a:pt x="15823" y="21283"/>
                    <a:pt x="15938" y="21300"/>
                  </a:cubicBezTo>
                  <a:cubicBezTo>
                    <a:pt x="15957" y="21303"/>
                    <a:pt x="15976" y="21304"/>
                    <a:pt x="15995" y="21304"/>
                  </a:cubicBezTo>
                  <a:cubicBezTo>
                    <a:pt x="16091" y="21304"/>
                    <a:pt x="16185" y="21270"/>
                    <a:pt x="16262" y="21205"/>
                  </a:cubicBezTo>
                  <a:lnTo>
                    <a:pt x="21363" y="16921"/>
                  </a:lnTo>
                  <a:cubicBezTo>
                    <a:pt x="21455" y="16844"/>
                    <a:pt x="21515" y="16730"/>
                    <a:pt x="21530" y="16604"/>
                  </a:cubicBezTo>
                  <a:cubicBezTo>
                    <a:pt x="21545" y="16479"/>
                    <a:pt x="21513" y="16351"/>
                    <a:pt x="21442" y="16251"/>
                  </a:cubicBezTo>
                  <a:cubicBezTo>
                    <a:pt x="21442" y="16251"/>
                    <a:pt x="21442" y="16251"/>
                    <a:pt x="21442" y="1625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19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/>
                <a:ea typeface="Calibri"/>
                <a:cs typeface="Calibri"/>
                <a:sym typeface="Gill San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253" y="7059450"/>
            <a:ext cx="268605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026649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7AD531-3842-4B4B-939F-7F13A8998308}"/>
              </a:ext>
            </a:extLst>
          </p:cNvPr>
          <p:cNvSpPr/>
          <p:nvPr/>
        </p:nvSpPr>
        <p:spPr>
          <a:xfrm>
            <a:off x="778933" y="3014134"/>
            <a:ext cx="2289386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	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Nokia Brand &amp; Nokia 7.2 &amp; Nokia 2.3 &amp; Android 10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		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HMD Nokia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	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Measure the results of social media discussions about Nokia brand, Nokia 7.2, Nokia 2720 Flip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	:</a:t>
            </a:r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Vietnam’s online news &amp; social media (social networks, videos, forums, blogs, reviews sites, major e – retailers, …)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		:</a:t>
            </a:r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January 01, 2020 – March 30, 2020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focus: 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Volume &amp; Engagement of Nokia Brand/ Product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Overall Performance by channels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Sentiment Performance of Nokia Brand/ Product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Top Content &amp; Top Sources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99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0490" y="5566998"/>
            <a:ext cx="2246514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80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SOCIAL INSIGHT &amp; RECOMMENDATION</a:t>
            </a:r>
          </a:p>
          <a:p>
            <a:pPr algn="l" eaLnBrk="1" hangingPunct="1"/>
            <a:r>
              <a:rPr lang="en-US" altLang="en-US" sz="5000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Research &amp;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956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118971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NOKIA BRAND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83" y="3108960"/>
            <a:ext cx="7290683" cy="83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83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CA126-16FC-4702-B547-3BB89C2E793A}"/>
              </a:ext>
            </a:extLst>
          </p:cNvPr>
          <p:cNvGrpSpPr/>
          <p:nvPr/>
        </p:nvGrpSpPr>
        <p:grpSpPr>
          <a:xfrm>
            <a:off x="5611946" y="8369993"/>
            <a:ext cx="4323106" cy="4336217"/>
            <a:chOff x="6516216" y="1060710"/>
            <a:chExt cx="2320151" cy="18710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70679FB-498D-4F0F-B859-D38D05321A29}"/>
                </a:ext>
              </a:extLst>
            </p:cNvPr>
            <p:cNvGraphicFramePr/>
            <p:nvPr/>
          </p:nvGraphicFramePr>
          <p:xfrm>
            <a:off x="6516216" y="1060710"/>
            <a:ext cx="2320151" cy="187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CD479-82FA-4A89-AE20-46AF9CE494EE}"/>
                </a:ext>
              </a:extLst>
            </p:cNvPr>
            <p:cNvSpPr txBox="1"/>
            <p:nvPr/>
          </p:nvSpPr>
          <p:spPr>
            <a:xfrm>
              <a:off x="7540290" y="1641905"/>
              <a:ext cx="322522" cy="2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cs typeface="Helvetica" panose="020B0604020202020204" pitchFamily="34" charset="0"/>
                </a:rPr>
                <a:t>Index:</a:t>
              </a:r>
            </a:p>
            <a:p>
              <a:r>
                <a:rPr lang="en-US" sz="1800" b="1" dirty="0">
                  <a:cs typeface="Helvetica" panose="020B0604020202020204" pitchFamily="34" charset="0"/>
                </a:rPr>
                <a:t>-0.20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B83587-7199-4240-9C7E-E6F5B11B7C03}"/>
              </a:ext>
            </a:extLst>
          </p:cNvPr>
          <p:cNvGraphicFramePr/>
          <p:nvPr/>
        </p:nvGraphicFramePr>
        <p:xfrm>
          <a:off x="1229812" y="8733973"/>
          <a:ext cx="4649617" cy="377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DB3A4-29A1-46DF-BA3D-9513E14D79DD}"/>
              </a:ext>
            </a:extLst>
          </p:cNvPr>
          <p:cNvGraphicFramePr/>
          <p:nvPr/>
        </p:nvGraphicFramePr>
        <p:xfrm>
          <a:off x="10718804" y="4914410"/>
          <a:ext cx="13285705" cy="303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DFF7F2-1FAA-486C-9C2A-B4901C24C8BB}"/>
              </a:ext>
            </a:extLst>
          </p:cNvPr>
          <p:cNvGraphicFramePr/>
          <p:nvPr/>
        </p:nvGraphicFramePr>
        <p:xfrm>
          <a:off x="10365716" y="679771"/>
          <a:ext cx="13666211" cy="389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B223CD9-8651-4A81-95C8-2A585ABF91F8}"/>
              </a:ext>
            </a:extLst>
          </p:cNvPr>
          <p:cNvGraphicFramePr>
            <a:graphicFrameLocks noGrp="1"/>
          </p:cNvGraphicFramePr>
          <p:nvPr/>
        </p:nvGraphicFramePr>
        <p:xfrm>
          <a:off x="1877723" y="2060714"/>
          <a:ext cx="753188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940">
                  <a:extLst>
                    <a:ext uri="{9D8B030D-6E8A-4147-A177-3AD203B41FA5}">
                      <a16:colId xmlns:a16="http://schemas.microsoft.com/office/drawing/2014/main" val="2252677536"/>
                    </a:ext>
                  </a:extLst>
                </a:gridCol>
                <a:gridCol w="3765940">
                  <a:extLst>
                    <a:ext uri="{9D8B030D-6E8A-4147-A177-3AD203B41FA5}">
                      <a16:colId xmlns:a16="http://schemas.microsoft.com/office/drawing/2014/main" val="626365651"/>
                    </a:ext>
                  </a:extLst>
                </a:gridCol>
              </a:tblGrid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97192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128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0195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29658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8792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5736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BEE9A5E-0531-484A-8D69-AF83106C2A5E}"/>
              </a:ext>
            </a:extLst>
          </p:cNvPr>
          <p:cNvGraphicFramePr/>
          <p:nvPr/>
        </p:nvGraphicFramePr>
        <p:xfrm>
          <a:off x="1390910" y="5060081"/>
          <a:ext cx="7784961" cy="358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7437EC7-520F-453A-9FCD-D6D332FC2657}"/>
              </a:ext>
            </a:extLst>
          </p:cNvPr>
          <p:cNvGraphicFramePr/>
          <p:nvPr/>
        </p:nvGraphicFramePr>
        <p:xfrm>
          <a:off x="11043594" y="10927084"/>
          <a:ext cx="7224694" cy="249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163B5ED-CE80-47FA-BD12-2F35F7307A96}"/>
              </a:ext>
            </a:extLst>
          </p:cNvPr>
          <p:cNvGrpSpPr/>
          <p:nvPr/>
        </p:nvGrpSpPr>
        <p:grpSpPr>
          <a:xfrm>
            <a:off x="11043594" y="8472898"/>
            <a:ext cx="7224694" cy="1668630"/>
            <a:chOff x="998329" y="3450049"/>
            <a:chExt cx="3385651" cy="7725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D936C7-50F8-49D2-B654-12386F0945DA}"/>
                </a:ext>
              </a:extLst>
            </p:cNvPr>
            <p:cNvSpPr txBox="1"/>
            <p:nvPr/>
          </p:nvSpPr>
          <p:spPr>
            <a:xfrm>
              <a:off x="1126787" y="3450049"/>
              <a:ext cx="719934" cy="1357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ea typeface="Segoe UI" panose="020B0502040204020203" pitchFamily="34" charset="0"/>
                  <a:cs typeface="Helvetica" panose="020B0604020202020204" pitchFamily="34" charset="0"/>
                </a:rPr>
                <a:t>GENDER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56B183-6880-42D0-9ED0-0FC91D7F8CE5}"/>
                </a:ext>
              </a:extLst>
            </p:cNvPr>
            <p:cNvGrpSpPr/>
            <p:nvPr/>
          </p:nvGrpSpPr>
          <p:grpSpPr>
            <a:xfrm>
              <a:off x="998329" y="3708295"/>
              <a:ext cx="1026614" cy="514351"/>
              <a:chOff x="838200" y="5419171"/>
              <a:chExt cx="1520909" cy="762001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89B7860-05B9-46E3-A3F2-4743C58CB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38200" y="5419171"/>
                <a:ext cx="762000" cy="762001"/>
              </a:xfrm>
              <a:prstGeom prst="rect">
                <a:avLst/>
              </a:prstGeom>
            </p:spPr>
          </p:pic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69447F6-DD6C-4773-B3C0-D403216DDB5C}"/>
                  </a:ext>
                </a:extLst>
              </p:cNvPr>
              <p:cNvSpPr/>
              <p:nvPr/>
            </p:nvSpPr>
            <p:spPr>
              <a:xfrm>
                <a:off x="1595204" y="5433316"/>
                <a:ext cx="763905" cy="747856"/>
              </a:xfrm>
              <a:prstGeom prst="flowChartAlternateProcess">
                <a:avLst/>
              </a:prstGeom>
              <a:solidFill>
                <a:srgbClr val="1D9FD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>
                    <a:cs typeface="Helvetica" panose="020B0604020202020204" pitchFamily="34" charset="0"/>
                  </a:rPr>
                  <a:t>53.0%</a:t>
                </a:r>
                <a:endParaRPr lang="en-US" sz="1800" b="1" dirty="0"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517994-267A-40D2-A648-20AFFA044A7F}"/>
                </a:ext>
              </a:extLst>
            </p:cNvPr>
            <p:cNvGrpSpPr/>
            <p:nvPr/>
          </p:nvGrpSpPr>
          <p:grpSpPr>
            <a:xfrm>
              <a:off x="2260644" y="3708295"/>
              <a:ext cx="1009611" cy="514350"/>
              <a:chOff x="2514600" y="5405010"/>
              <a:chExt cx="1412387" cy="76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8816D1C-7907-4050-8189-5BCD9D58F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14600" y="540501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7CCC7CD4-4434-4451-936A-C56543EE2A08}"/>
                  </a:ext>
                </a:extLst>
              </p:cNvPr>
              <p:cNvSpPr/>
              <p:nvPr/>
            </p:nvSpPr>
            <p:spPr>
              <a:xfrm>
                <a:off x="3231228" y="5405010"/>
                <a:ext cx="695759" cy="747856"/>
              </a:xfrm>
              <a:prstGeom prst="flowChartAlternateProcess">
                <a:avLst/>
              </a:prstGeom>
              <a:solidFill>
                <a:srgbClr val="FF408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>
                    <a:cs typeface="Helvetica" panose="020B0604020202020204" pitchFamily="34" charset="0"/>
                  </a:rPr>
                  <a:t>36.6%</a:t>
                </a:r>
                <a:endParaRPr lang="en-US" sz="1800" b="1" dirty="0"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FBB032-8461-409D-A2B4-630B0765E0FF}"/>
                </a:ext>
              </a:extLst>
            </p:cNvPr>
            <p:cNvGrpSpPr/>
            <p:nvPr/>
          </p:nvGrpSpPr>
          <p:grpSpPr>
            <a:xfrm>
              <a:off x="3270254" y="3708295"/>
              <a:ext cx="1113726" cy="504803"/>
              <a:chOff x="4010319" y="5405010"/>
              <a:chExt cx="1649965" cy="7478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E85CB02-C1DA-4ADB-BDD0-B7537CEFF07A}"/>
                  </a:ext>
                </a:extLst>
              </p:cNvPr>
              <p:cNvSpPr/>
              <p:nvPr/>
            </p:nvSpPr>
            <p:spPr>
              <a:xfrm>
                <a:off x="4010319" y="5405010"/>
                <a:ext cx="961204" cy="7478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Others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25993941-690C-450E-9617-6DE50F0D8983}"/>
                  </a:ext>
                </a:extLst>
              </p:cNvPr>
              <p:cNvSpPr/>
              <p:nvPr/>
            </p:nvSpPr>
            <p:spPr>
              <a:xfrm>
                <a:off x="4946957" y="5405010"/>
                <a:ext cx="713327" cy="747856"/>
              </a:xfrm>
              <a:prstGeom prst="flowChartAlternate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cs typeface="Helvetica" panose="020B0604020202020204" pitchFamily="34" charset="0"/>
                  </a:rPr>
                  <a:t>10.2%</a:t>
                </a:r>
              </a:p>
            </p:txBody>
          </p:sp>
        </p:grp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22E1B0C-0248-4535-933D-4729D8B8862B}"/>
              </a:ext>
            </a:extLst>
          </p:cNvPr>
          <p:cNvGraphicFramePr>
            <a:graphicFrameLocks noGrp="1"/>
          </p:cNvGraphicFramePr>
          <p:nvPr/>
        </p:nvGraphicFramePr>
        <p:xfrm>
          <a:off x="18773067" y="9210882"/>
          <a:ext cx="4875160" cy="387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80">
                  <a:extLst>
                    <a:ext uri="{9D8B030D-6E8A-4147-A177-3AD203B41FA5}">
                      <a16:colId xmlns:a16="http://schemas.microsoft.com/office/drawing/2014/main" val="3185012114"/>
                    </a:ext>
                  </a:extLst>
                </a:gridCol>
                <a:gridCol w="2437580">
                  <a:extLst>
                    <a:ext uri="{9D8B030D-6E8A-4147-A177-3AD203B41FA5}">
                      <a16:colId xmlns:a16="http://schemas.microsoft.com/office/drawing/2014/main" val="2682265921"/>
                    </a:ext>
                  </a:extLst>
                </a:gridCol>
              </a:tblGrid>
              <a:tr h="581323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38027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Ho Chi Minh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14.8%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68978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Ha Noi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24080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Nghe An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102269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Dong Nai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1.7%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87966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 Nang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1.6%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090717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Others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71.9%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22814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17BA9E1-B695-4B62-ABD7-4B193BE554FE}"/>
              </a:ext>
            </a:extLst>
          </p:cNvPr>
          <p:cNvSpPr txBox="1"/>
          <p:nvPr/>
        </p:nvSpPr>
        <p:spPr>
          <a:xfrm>
            <a:off x="11367001" y="10941118"/>
            <a:ext cx="1541816" cy="369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Segoe UI" panose="020B0502040204020203" pitchFamily="34" charset="0"/>
                <a:cs typeface="Helvetica" panose="020B0604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06822356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118971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NOKIA 7.2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83" y="3108960"/>
            <a:ext cx="7290683" cy="83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5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CA126-16FC-4702-B547-3BB89C2E793A}"/>
              </a:ext>
            </a:extLst>
          </p:cNvPr>
          <p:cNvGrpSpPr/>
          <p:nvPr/>
        </p:nvGrpSpPr>
        <p:grpSpPr>
          <a:xfrm>
            <a:off x="5611946" y="8369993"/>
            <a:ext cx="4323106" cy="4336217"/>
            <a:chOff x="6516216" y="1060710"/>
            <a:chExt cx="2320151" cy="18710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70679FB-498D-4F0F-B859-D38D05321A29}"/>
                </a:ext>
              </a:extLst>
            </p:cNvPr>
            <p:cNvGraphicFramePr/>
            <p:nvPr/>
          </p:nvGraphicFramePr>
          <p:xfrm>
            <a:off x="6516216" y="1060710"/>
            <a:ext cx="2320151" cy="187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CD479-82FA-4A89-AE20-46AF9CE494EE}"/>
                </a:ext>
              </a:extLst>
            </p:cNvPr>
            <p:cNvSpPr txBox="1"/>
            <p:nvPr/>
          </p:nvSpPr>
          <p:spPr>
            <a:xfrm>
              <a:off x="7540290" y="1641905"/>
              <a:ext cx="322522" cy="2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cs typeface="Helvetica" panose="020B0604020202020204" pitchFamily="34" charset="0"/>
                </a:rPr>
                <a:t>Index:</a:t>
              </a:r>
            </a:p>
            <a:p>
              <a:r>
                <a:rPr lang="en-US" sz="1800" b="1" dirty="0">
                  <a:cs typeface="Helvetica" panose="020B0604020202020204" pitchFamily="34" charset="0"/>
                </a:rPr>
                <a:t>-0.20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B83587-7199-4240-9C7E-E6F5B11B7C03}"/>
              </a:ext>
            </a:extLst>
          </p:cNvPr>
          <p:cNvGraphicFramePr/>
          <p:nvPr/>
        </p:nvGraphicFramePr>
        <p:xfrm>
          <a:off x="1229812" y="8733973"/>
          <a:ext cx="4649617" cy="377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DB3A4-29A1-46DF-BA3D-9513E14D79DD}"/>
              </a:ext>
            </a:extLst>
          </p:cNvPr>
          <p:cNvGraphicFramePr/>
          <p:nvPr/>
        </p:nvGraphicFramePr>
        <p:xfrm>
          <a:off x="10718804" y="4914410"/>
          <a:ext cx="13285705" cy="303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DFF7F2-1FAA-486C-9C2A-B4901C24C8BB}"/>
              </a:ext>
            </a:extLst>
          </p:cNvPr>
          <p:cNvGraphicFramePr/>
          <p:nvPr/>
        </p:nvGraphicFramePr>
        <p:xfrm>
          <a:off x="10365716" y="679771"/>
          <a:ext cx="13666211" cy="389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B223CD9-8651-4A81-95C8-2A585ABF91F8}"/>
              </a:ext>
            </a:extLst>
          </p:cNvPr>
          <p:cNvGraphicFramePr>
            <a:graphicFrameLocks noGrp="1"/>
          </p:cNvGraphicFramePr>
          <p:nvPr/>
        </p:nvGraphicFramePr>
        <p:xfrm>
          <a:off x="1877723" y="2060714"/>
          <a:ext cx="753188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940">
                  <a:extLst>
                    <a:ext uri="{9D8B030D-6E8A-4147-A177-3AD203B41FA5}">
                      <a16:colId xmlns:a16="http://schemas.microsoft.com/office/drawing/2014/main" val="2252677536"/>
                    </a:ext>
                  </a:extLst>
                </a:gridCol>
                <a:gridCol w="3765940">
                  <a:extLst>
                    <a:ext uri="{9D8B030D-6E8A-4147-A177-3AD203B41FA5}">
                      <a16:colId xmlns:a16="http://schemas.microsoft.com/office/drawing/2014/main" val="626365651"/>
                    </a:ext>
                  </a:extLst>
                </a:gridCol>
              </a:tblGrid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97192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128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0195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29658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8792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5736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BEE9A5E-0531-484A-8D69-AF83106C2A5E}"/>
              </a:ext>
            </a:extLst>
          </p:cNvPr>
          <p:cNvGraphicFramePr/>
          <p:nvPr/>
        </p:nvGraphicFramePr>
        <p:xfrm>
          <a:off x="1390910" y="5060081"/>
          <a:ext cx="7784961" cy="358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7437EC7-520F-453A-9FCD-D6D332FC2657}"/>
              </a:ext>
            </a:extLst>
          </p:cNvPr>
          <p:cNvGraphicFramePr/>
          <p:nvPr/>
        </p:nvGraphicFramePr>
        <p:xfrm>
          <a:off x="11043594" y="10927084"/>
          <a:ext cx="7224694" cy="249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163B5ED-CE80-47FA-BD12-2F35F7307A96}"/>
              </a:ext>
            </a:extLst>
          </p:cNvPr>
          <p:cNvGrpSpPr/>
          <p:nvPr/>
        </p:nvGrpSpPr>
        <p:grpSpPr>
          <a:xfrm>
            <a:off x="11043594" y="8472898"/>
            <a:ext cx="7224694" cy="1668630"/>
            <a:chOff x="998329" y="3450049"/>
            <a:chExt cx="3385651" cy="7725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D936C7-50F8-49D2-B654-12386F0945DA}"/>
                </a:ext>
              </a:extLst>
            </p:cNvPr>
            <p:cNvSpPr txBox="1"/>
            <p:nvPr/>
          </p:nvSpPr>
          <p:spPr>
            <a:xfrm>
              <a:off x="1126787" y="3450049"/>
              <a:ext cx="719934" cy="1357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ea typeface="Segoe UI" panose="020B0502040204020203" pitchFamily="34" charset="0"/>
                  <a:cs typeface="Helvetica" panose="020B0604020202020204" pitchFamily="34" charset="0"/>
                </a:rPr>
                <a:t>GENDER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56B183-6880-42D0-9ED0-0FC91D7F8CE5}"/>
                </a:ext>
              </a:extLst>
            </p:cNvPr>
            <p:cNvGrpSpPr/>
            <p:nvPr/>
          </p:nvGrpSpPr>
          <p:grpSpPr>
            <a:xfrm>
              <a:off x="998329" y="3708295"/>
              <a:ext cx="1026614" cy="514351"/>
              <a:chOff x="838200" y="5419171"/>
              <a:chExt cx="1520909" cy="762001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89B7860-05B9-46E3-A3F2-4743C58CB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38200" y="5419171"/>
                <a:ext cx="762000" cy="762001"/>
              </a:xfrm>
              <a:prstGeom prst="rect">
                <a:avLst/>
              </a:prstGeom>
            </p:spPr>
          </p:pic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69447F6-DD6C-4773-B3C0-D403216DDB5C}"/>
                  </a:ext>
                </a:extLst>
              </p:cNvPr>
              <p:cNvSpPr/>
              <p:nvPr/>
            </p:nvSpPr>
            <p:spPr>
              <a:xfrm>
                <a:off x="1595204" y="5433316"/>
                <a:ext cx="763905" cy="747856"/>
              </a:xfrm>
              <a:prstGeom prst="flowChartAlternateProcess">
                <a:avLst/>
              </a:prstGeom>
              <a:solidFill>
                <a:srgbClr val="1D9FD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>
                    <a:cs typeface="Helvetica" panose="020B0604020202020204" pitchFamily="34" charset="0"/>
                  </a:rPr>
                  <a:t>53.0%</a:t>
                </a:r>
                <a:endParaRPr lang="en-US" sz="1800" b="1" dirty="0"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517994-267A-40D2-A648-20AFFA044A7F}"/>
                </a:ext>
              </a:extLst>
            </p:cNvPr>
            <p:cNvGrpSpPr/>
            <p:nvPr/>
          </p:nvGrpSpPr>
          <p:grpSpPr>
            <a:xfrm>
              <a:off x="2260644" y="3708295"/>
              <a:ext cx="1009611" cy="514350"/>
              <a:chOff x="2514600" y="5405010"/>
              <a:chExt cx="1412387" cy="76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8816D1C-7907-4050-8189-5BCD9D58F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14600" y="540501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7CCC7CD4-4434-4451-936A-C56543EE2A08}"/>
                  </a:ext>
                </a:extLst>
              </p:cNvPr>
              <p:cNvSpPr/>
              <p:nvPr/>
            </p:nvSpPr>
            <p:spPr>
              <a:xfrm>
                <a:off x="3231228" y="5405010"/>
                <a:ext cx="695759" cy="747856"/>
              </a:xfrm>
              <a:prstGeom prst="flowChartAlternateProcess">
                <a:avLst/>
              </a:prstGeom>
              <a:solidFill>
                <a:srgbClr val="FF408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>
                    <a:cs typeface="Helvetica" panose="020B0604020202020204" pitchFamily="34" charset="0"/>
                  </a:rPr>
                  <a:t>36.6%</a:t>
                </a:r>
                <a:endParaRPr lang="en-US" sz="1800" b="1" dirty="0"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FBB032-8461-409D-A2B4-630B0765E0FF}"/>
                </a:ext>
              </a:extLst>
            </p:cNvPr>
            <p:cNvGrpSpPr/>
            <p:nvPr/>
          </p:nvGrpSpPr>
          <p:grpSpPr>
            <a:xfrm>
              <a:off x="3270254" y="3708295"/>
              <a:ext cx="1113726" cy="504803"/>
              <a:chOff x="4010319" y="5405010"/>
              <a:chExt cx="1649965" cy="7478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E85CB02-C1DA-4ADB-BDD0-B7537CEFF07A}"/>
                  </a:ext>
                </a:extLst>
              </p:cNvPr>
              <p:cNvSpPr/>
              <p:nvPr/>
            </p:nvSpPr>
            <p:spPr>
              <a:xfrm>
                <a:off x="4010319" y="5405010"/>
                <a:ext cx="961204" cy="7478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Others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25993941-690C-450E-9617-6DE50F0D8983}"/>
                  </a:ext>
                </a:extLst>
              </p:cNvPr>
              <p:cNvSpPr/>
              <p:nvPr/>
            </p:nvSpPr>
            <p:spPr>
              <a:xfrm>
                <a:off x="4946957" y="5405010"/>
                <a:ext cx="713327" cy="747856"/>
              </a:xfrm>
              <a:prstGeom prst="flowChartAlternate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cs typeface="Helvetica" panose="020B0604020202020204" pitchFamily="34" charset="0"/>
                  </a:rPr>
                  <a:t>10.2%</a:t>
                </a:r>
              </a:p>
            </p:txBody>
          </p:sp>
        </p:grp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22E1B0C-0248-4535-933D-4729D8B8862B}"/>
              </a:ext>
            </a:extLst>
          </p:cNvPr>
          <p:cNvGraphicFramePr>
            <a:graphicFrameLocks noGrp="1"/>
          </p:cNvGraphicFramePr>
          <p:nvPr/>
        </p:nvGraphicFramePr>
        <p:xfrm>
          <a:off x="18773067" y="9210882"/>
          <a:ext cx="4875160" cy="387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80">
                  <a:extLst>
                    <a:ext uri="{9D8B030D-6E8A-4147-A177-3AD203B41FA5}">
                      <a16:colId xmlns:a16="http://schemas.microsoft.com/office/drawing/2014/main" val="3185012114"/>
                    </a:ext>
                  </a:extLst>
                </a:gridCol>
                <a:gridCol w="2437580">
                  <a:extLst>
                    <a:ext uri="{9D8B030D-6E8A-4147-A177-3AD203B41FA5}">
                      <a16:colId xmlns:a16="http://schemas.microsoft.com/office/drawing/2014/main" val="2682265921"/>
                    </a:ext>
                  </a:extLst>
                </a:gridCol>
              </a:tblGrid>
              <a:tr h="581323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38027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Ho Chi Minh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14.8%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68978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Ha Noi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24080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Nghe An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102269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Dong Nai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1.7%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87966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 Nang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1.6%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090717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Others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71.9%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22814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17BA9E1-B695-4B62-ABD7-4B193BE554FE}"/>
              </a:ext>
            </a:extLst>
          </p:cNvPr>
          <p:cNvSpPr txBox="1"/>
          <p:nvPr/>
        </p:nvSpPr>
        <p:spPr>
          <a:xfrm>
            <a:off x="11367001" y="10941118"/>
            <a:ext cx="1541816" cy="369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Segoe UI" panose="020B0502040204020203" pitchFamily="34" charset="0"/>
                <a:cs typeface="Helvetica" panose="020B0604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0267032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118971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NOKIA </a:t>
            </a:r>
            <a:r>
              <a:rPr lang="en-US" altLang="en-US" sz="10000" b="1" dirty="0">
                <a:solidFill>
                  <a:srgbClr val="FFFFFF"/>
                </a:solidFill>
                <a:latin typeface="Arial"/>
                <a:ea typeface="Roboto" panose="02000000000000000000" pitchFamily="2" charset="0"/>
                <a:cs typeface="Roboto" panose="02000000000000000000" pitchFamily="2" charset="0"/>
              </a:rPr>
              <a:t>2.3</a:t>
            </a:r>
            <a:endParaRPr kumimoji="0" lang="en-US" altLang="en-US" sz="10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" panose="02000000000000000000" pitchFamily="2" charset="0"/>
              <a:cs typeface="Roboto" panose="02000000000000000000" pitchFamily="2" charset="0"/>
              <a:sym typeface="Helvetica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83" y="3108960"/>
            <a:ext cx="7290683" cy="83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8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CA126-16FC-4702-B547-3BB89C2E793A}"/>
              </a:ext>
            </a:extLst>
          </p:cNvPr>
          <p:cNvGrpSpPr/>
          <p:nvPr/>
        </p:nvGrpSpPr>
        <p:grpSpPr>
          <a:xfrm>
            <a:off x="5611946" y="8369993"/>
            <a:ext cx="4323106" cy="4336217"/>
            <a:chOff x="6516216" y="1060710"/>
            <a:chExt cx="2320151" cy="18710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70679FB-498D-4F0F-B859-D38D05321A29}"/>
                </a:ext>
              </a:extLst>
            </p:cNvPr>
            <p:cNvGraphicFramePr/>
            <p:nvPr/>
          </p:nvGraphicFramePr>
          <p:xfrm>
            <a:off x="6516216" y="1060710"/>
            <a:ext cx="2320151" cy="187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CD479-82FA-4A89-AE20-46AF9CE494EE}"/>
                </a:ext>
              </a:extLst>
            </p:cNvPr>
            <p:cNvSpPr txBox="1"/>
            <p:nvPr/>
          </p:nvSpPr>
          <p:spPr>
            <a:xfrm>
              <a:off x="7540290" y="1641905"/>
              <a:ext cx="322522" cy="2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cs typeface="Helvetica" panose="020B0604020202020204" pitchFamily="34" charset="0"/>
                </a:rPr>
                <a:t>Index:</a:t>
              </a:r>
            </a:p>
            <a:p>
              <a:r>
                <a:rPr lang="en-US" sz="1800" b="1" dirty="0">
                  <a:cs typeface="Helvetica" panose="020B0604020202020204" pitchFamily="34" charset="0"/>
                </a:rPr>
                <a:t>-0.20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B83587-7199-4240-9C7E-E6F5B11B7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655591"/>
              </p:ext>
            </p:extLst>
          </p:nvPr>
        </p:nvGraphicFramePr>
        <p:xfrm>
          <a:off x="1229812" y="8733973"/>
          <a:ext cx="4649617" cy="377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DB3A4-29A1-46DF-BA3D-9513E14D7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678695"/>
              </p:ext>
            </p:extLst>
          </p:nvPr>
        </p:nvGraphicFramePr>
        <p:xfrm>
          <a:off x="10718804" y="4914410"/>
          <a:ext cx="13285705" cy="303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DFF7F2-1FAA-486C-9C2A-B4901C24C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10717"/>
              </p:ext>
            </p:extLst>
          </p:nvPr>
        </p:nvGraphicFramePr>
        <p:xfrm>
          <a:off x="10365716" y="679771"/>
          <a:ext cx="13666211" cy="389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B223CD9-8651-4A81-95C8-2A585ABF9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56562"/>
              </p:ext>
            </p:extLst>
          </p:nvPr>
        </p:nvGraphicFramePr>
        <p:xfrm>
          <a:off x="1877723" y="2060714"/>
          <a:ext cx="753188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940">
                  <a:extLst>
                    <a:ext uri="{9D8B030D-6E8A-4147-A177-3AD203B41FA5}">
                      <a16:colId xmlns:a16="http://schemas.microsoft.com/office/drawing/2014/main" val="2252677536"/>
                    </a:ext>
                  </a:extLst>
                </a:gridCol>
                <a:gridCol w="3765940">
                  <a:extLst>
                    <a:ext uri="{9D8B030D-6E8A-4147-A177-3AD203B41FA5}">
                      <a16:colId xmlns:a16="http://schemas.microsoft.com/office/drawing/2014/main" val="626365651"/>
                    </a:ext>
                  </a:extLst>
                </a:gridCol>
              </a:tblGrid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97192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128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0195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29658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8792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5736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BEE9A5E-0531-484A-8D69-AF83106C2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50900"/>
              </p:ext>
            </p:extLst>
          </p:nvPr>
        </p:nvGraphicFramePr>
        <p:xfrm>
          <a:off x="1390910" y="5060081"/>
          <a:ext cx="7784961" cy="358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7437EC7-520F-453A-9FCD-D6D332FC2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359496"/>
              </p:ext>
            </p:extLst>
          </p:nvPr>
        </p:nvGraphicFramePr>
        <p:xfrm>
          <a:off x="11043594" y="10927084"/>
          <a:ext cx="7224694" cy="249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163B5ED-CE80-47FA-BD12-2F35F7307A96}"/>
              </a:ext>
            </a:extLst>
          </p:cNvPr>
          <p:cNvGrpSpPr/>
          <p:nvPr/>
        </p:nvGrpSpPr>
        <p:grpSpPr>
          <a:xfrm>
            <a:off x="11043594" y="8472898"/>
            <a:ext cx="7224694" cy="1668630"/>
            <a:chOff x="998329" y="3450049"/>
            <a:chExt cx="3385651" cy="7725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D936C7-50F8-49D2-B654-12386F0945DA}"/>
                </a:ext>
              </a:extLst>
            </p:cNvPr>
            <p:cNvSpPr txBox="1"/>
            <p:nvPr/>
          </p:nvSpPr>
          <p:spPr>
            <a:xfrm>
              <a:off x="1126787" y="3450049"/>
              <a:ext cx="719934" cy="1357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ea typeface="Segoe UI" panose="020B0502040204020203" pitchFamily="34" charset="0"/>
                  <a:cs typeface="Helvetica" panose="020B0604020202020204" pitchFamily="34" charset="0"/>
                </a:rPr>
                <a:t>GENDER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56B183-6880-42D0-9ED0-0FC91D7F8CE5}"/>
                </a:ext>
              </a:extLst>
            </p:cNvPr>
            <p:cNvGrpSpPr/>
            <p:nvPr/>
          </p:nvGrpSpPr>
          <p:grpSpPr>
            <a:xfrm>
              <a:off x="998329" y="3708295"/>
              <a:ext cx="1026614" cy="514351"/>
              <a:chOff x="838200" y="5419171"/>
              <a:chExt cx="1520909" cy="762001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89B7860-05B9-46E3-A3F2-4743C58CB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38200" y="5419171"/>
                <a:ext cx="762000" cy="762001"/>
              </a:xfrm>
              <a:prstGeom prst="rect">
                <a:avLst/>
              </a:prstGeom>
            </p:spPr>
          </p:pic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69447F6-DD6C-4773-B3C0-D403216DDB5C}"/>
                  </a:ext>
                </a:extLst>
              </p:cNvPr>
              <p:cNvSpPr/>
              <p:nvPr/>
            </p:nvSpPr>
            <p:spPr>
              <a:xfrm>
                <a:off x="1595204" y="5433316"/>
                <a:ext cx="763905" cy="747856"/>
              </a:xfrm>
              <a:prstGeom prst="flowChartAlternateProcess">
                <a:avLst/>
              </a:prstGeom>
              <a:solidFill>
                <a:srgbClr val="1D9FD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>
                    <a:cs typeface="Helvetica" panose="020B0604020202020204" pitchFamily="34" charset="0"/>
                  </a:rPr>
                  <a:t>53.0%</a:t>
                </a:r>
                <a:endParaRPr lang="en-US" sz="1800" b="1" dirty="0"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517994-267A-40D2-A648-20AFFA044A7F}"/>
                </a:ext>
              </a:extLst>
            </p:cNvPr>
            <p:cNvGrpSpPr/>
            <p:nvPr/>
          </p:nvGrpSpPr>
          <p:grpSpPr>
            <a:xfrm>
              <a:off x="2260644" y="3708295"/>
              <a:ext cx="1009611" cy="514350"/>
              <a:chOff x="2514600" y="5405010"/>
              <a:chExt cx="1412387" cy="76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8816D1C-7907-4050-8189-5BCD9D58F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14600" y="540501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7CCC7CD4-4434-4451-936A-C56543EE2A08}"/>
                  </a:ext>
                </a:extLst>
              </p:cNvPr>
              <p:cNvSpPr/>
              <p:nvPr/>
            </p:nvSpPr>
            <p:spPr>
              <a:xfrm>
                <a:off x="3231228" y="5405010"/>
                <a:ext cx="695759" cy="747856"/>
              </a:xfrm>
              <a:prstGeom prst="flowChartAlternateProcess">
                <a:avLst/>
              </a:prstGeom>
              <a:solidFill>
                <a:srgbClr val="FF408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>
                    <a:cs typeface="Helvetica" panose="020B0604020202020204" pitchFamily="34" charset="0"/>
                  </a:rPr>
                  <a:t>36.6%</a:t>
                </a:r>
                <a:endParaRPr lang="en-US" sz="1800" b="1" dirty="0"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FBB032-8461-409D-A2B4-630B0765E0FF}"/>
                </a:ext>
              </a:extLst>
            </p:cNvPr>
            <p:cNvGrpSpPr/>
            <p:nvPr/>
          </p:nvGrpSpPr>
          <p:grpSpPr>
            <a:xfrm>
              <a:off x="3270254" y="3708295"/>
              <a:ext cx="1113726" cy="504803"/>
              <a:chOff x="4010319" y="5405010"/>
              <a:chExt cx="1649965" cy="7478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E85CB02-C1DA-4ADB-BDD0-B7537CEFF07A}"/>
                  </a:ext>
                </a:extLst>
              </p:cNvPr>
              <p:cNvSpPr/>
              <p:nvPr/>
            </p:nvSpPr>
            <p:spPr>
              <a:xfrm>
                <a:off x="4010319" y="5405010"/>
                <a:ext cx="961204" cy="7478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Others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25993941-690C-450E-9617-6DE50F0D8983}"/>
                  </a:ext>
                </a:extLst>
              </p:cNvPr>
              <p:cNvSpPr/>
              <p:nvPr/>
            </p:nvSpPr>
            <p:spPr>
              <a:xfrm>
                <a:off x="4946957" y="5405010"/>
                <a:ext cx="713327" cy="747856"/>
              </a:xfrm>
              <a:prstGeom prst="flowChartAlternate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cs typeface="Helvetica" panose="020B0604020202020204" pitchFamily="34" charset="0"/>
                  </a:rPr>
                  <a:t>10.2%</a:t>
                </a:r>
              </a:p>
            </p:txBody>
          </p:sp>
        </p:grp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22E1B0C-0248-4535-933D-4729D8B88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96169"/>
              </p:ext>
            </p:extLst>
          </p:nvPr>
        </p:nvGraphicFramePr>
        <p:xfrm>
          <a:off x="18773067" y="9210882"/>
          <a:ext cx="4875160" cy="387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80">
                  <a:extLst>
                    <a:ext uri="{9D8B030D-6E8A-4147-A177-3AD203B41FA5}">
                      <a16:colId xmlns:a16="http://schemas.microsoft.com/office/drawing/2014/main" val="3185012114"/>
                    </a:ext>
                  </a:extLst>
                </a:gridCol>
                <a:gridCol w="2437580">
                  <a:extLst>
                    <a:ext uri="{9D8B030D-6E8A-4147-A177-3AD203B41FA5}">
                      <a16:colId xmlns:a16="http://schemas.microsoft.com/office/drawing/2014/main" val="2682265921"/>
                    </a:ext>
                  </a:extLst>
                </a:gridCol>
              </a:tblGrid>
              <a:tr h="581323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38027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Ho Chi Minh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14.8%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68978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Ha Noi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24080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Nghe An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102269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Dong Nai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1.7%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87966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 Nang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1.6%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090717"/>
                  </a:ext>
                </a:extLst>
              </a:tr>
              <a:tr h="548410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Others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71.9%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22814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17BA9E1-B695-4B62-ABD7-4B193BE554FE}"/>
              </a:ext>
            </a:extLst>
          </p:cNvPr>
          <p:cNvSpPr txBox="1"/>
          <p:nvPr/>
        </p:nvSpPr>
        <p:spPr>
          <a:xfrm>
            <a:off x="11367001" y="10941118"/>
            <a:ext cx="1541816" cy="369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Segoe UI" panose="020B0502040204020203" pitchFamily="34" charset="0"/>
                <a:cs typeface="Helvetica" panose="020B0604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69622180"/>
      </p:ext>
    </p:extLst>
  </p:cSld>
  <p:clrMapOvr>
    <a:masterClrMapping/>
  </p:clrMapOvr>
  <p:transition spd="slow">
    <p:fade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32341</TotalTime>
  <Words>398</Words>
  <Application>Microsoft Office PowerPoint</Application>
  <PresentationFormat>Custom</PresentationFormat>
  <Paragraphs>202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</vt:lpstr>
      <vt:lpstr>Lato Black</vt:lpstr>
      <vt:lpstr>Wingdings</vt:lpstr>
      <vt:lpstr>White</vt:lpstr>
      <vt:lpstr>1_White</vt:lpstr>
      <vt:lpstr>PowerPoint Presentation</vt:lpstr>
      <vt:lpstr>OBJECTIVE</vt:lpstr>
      <vt:lpstr>PowerPoint Presentation</vt:lpstr>
      <vt:lpstr>PowerPoint Presentation</vt:lpstr>
      <vt:lpstr>OVERALL</vt:lpstr>
      <vt:lpstr>PowerPoint Presentation</vt:lpstr>
      <vt:lpstr>OVERALL</vt:lpstr>
      <vt:lpstr>PowerPoint Presentation</vt:lpstr>
      <vt:lpstr>OVERALL</vt:lpstr>
      <vt:lpstr>PowerPoint Presentation</vt:lpstr>
      <vt:lpstr>OVERALL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Adrienne</dc:creator>
  <cp:lastModifiedBy>Daniel Hwang</cp:lastModifiedBy>
  <cp:revision>2474</cp:revision>
  <dcterms:modified xsi:type="dcterms:W3CDTF">2020-01-09T06:54:07Z</dcterms:modified>
</cp:coreProperties>
</file>