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2" r:id="rId7"/>
    <p:sldId id="273" r:id="rId8"/>
    <p:sldId id="275" r:id="rId9"/>
    <p:sldId id="276" r:id="rId10"/>
    <p:sldId id="277" r:id="rId11"/>
    <p:sldId id="263" r:id="rId12"/>
    <p:sldId id="278" r:id="rId1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90" y="3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iot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0"/>
            <a:ext cx="11794911" cy="561662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0"/>
              </a:schemeClr>
            </a:glow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IoT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 </a:t>
            </a:r>
            <a:r>
              <a:rPr lang="pt-BR" dirty="0" smtClean="0"/>
              <a:t>que é, afinal?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Para </a:t>
            </a:r>
            <a:r>
              <a:rPr lang="en-US" dirty="0" err="1" smtClean="0"/>
              <a:t>entender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 smtClean="0"/>
              <a:t>Antes de considerarmos o que é </a:t>
            </a:r>
            <a:r>
              <a:rPr lang="pt-BR" dirty="0" err="1" smtClean="0"/>
              <a:t>IoT</a:t>
            </a:r>
            <a:r>
              <a:rPr lang="pt-BR" dirty="0" smtClean="0"/>
              <a:t> (Internet das Coisas), é necessário entender, primeiro, o que é “Internet”, e o que são “as coisas”.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Internet, o </a:t>
            </a:r>
            <a:r>
              <a:rPr lang="en-US" dirty="0" err="1" smtClean="0"/>
              <a:t>que</a:t>
            </a:r>
            <a:r>
              <a:rPr lang="en-US" dirty="0" smtClean="0"/>
              <a:t> é?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dirty="0" smtClean="0"/>
              <a:t>Muitos possuem conceitos diferentes sobre internet, mas chegando a um conceito que todos sabem: REDE INTERNACIONAL (GLOBAL)</a:t>
            </a:r>
          </a:p>
          <a:p>
            <a:pPr marL="0" indent="0" rtl="0">
              <a:buNone/>
            </a:pPr>
            <a:r>
              <a:rPr lang="pt-BR" dirty="0" smtClean="0"/>
              <a:t>Podendo ter algumas características como:</a:t>
            </a:r>
            <a:endParaRPr lang="pt-BR" dirty="0"/>
          </a:p>
          <a:p>
            <a:pPr rtl="0"/>
            <a:r>
              <a:rPr lang="pt-BR" dirty="0" smtClean="0"/>
              <a:t>Compartilhamento;</a:t>
            </a:r>
            <a:endParaRPr lang="pt-BR" dirty="0"/>
          </a:p>
          <a:p>
            <a:pPr rtl="0"/>
            <a:r>
              <a:rPr lang="pt-BR" dirty="0" smtClean="0"/>
              <a:t>Interatividade;</a:t>
            </a:r>
          </a:p>
          <a:p>
            <a:pPr rtl="0"/>
            <a:r>
              <a:rPr lang="pt-BR" dirty="0" smtClean="0"/>
              <a:t>Conexão;</a:t>
            </a:r>
          </a:p>
          <a:p>
            <a:pPr rtl="0"/>
            <a:r>
              <a:rPr lang="pt-BR" dirty="0" smtClean="0"/>
              <a:t>Troca de mensagens por um protocolo comum.</a:t>
            </a:r>
          </a:p>
          <a:p>
            <a:pPr marL="0" indent="0" rtl="0">
              <a:buNone/>
            </a:pPr>
            <a:r>
              <a:rPr lang="pt-BR" dirty="0" smtClean="0"/>
              <a:t>Entre outras. 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E as “</a:t>
            </a:r>
            <a:r>
              <a:rPr lang="en-US" dirty="0" err="1" smtClean="0"/>
              <a:t>Coisas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dirty="0" smtClean="0"/>
              <a:t>Objetos ou componentes que possam se conectar com o usuário, por meio da internet.</a:t>
            </a:r>
          </a:p>
          <a:p>
            <a:pPr marL="0" indent="0" rtl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Para entender melhor, precisamos analisar alguns requisitos e componentes necessários. 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2"/>
          <p:cNvSpPr txBox="1">
            <a:spLocks/>
          </p:cNvSpPr>
          <p:nvPr/>
        </p:nvSpPr>
        <p:spPr>
          <a:xfrm>
            <a:off x="1630484" y="260648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7" name="Espaço Reservado para Conteúdo 13"/>
          <p:cNvSpPr txBox="1">
            <a:spLocks/>
          </p:cNvSpPr>
          <p:nvPr/>
        </p:nvSpPr>
        <p:spPr>
          <a:xfrm>
            <a:off x="1630483" y="1556792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Sensores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utilizados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técnologia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adaptando</a:t>
            </a:r>
            <a:r>
              <a:rPr lang="en-US" dirty="0" smtClean="0">
                <a:solidFill>
                  <a:schemeClr val="tx1"/>
                </a:solidFill>
              </a:rPr>
              <a:t>-se as “</a:t>
            </a:r>
            <a:r>
              <a:rPr lang="en-US" dirty="0" err="1" smtClean="0">
                <a:solidFill>
                  <a:schemeClr val="tx1"/>
                </a:solidFill>
              </a:rPr>
              <a:t>coisas</a:t>
            </a:r>
            <a:r>
              <a:rPr lang="en-US" dirty="0" smtClean="0">
                <a:solidFill>
                  <a:schemeClr val="tx1"/>
                </a:solidFill>
              </a:rPr>
              <a:t>”, </a:t>
            </a:r>
            <a:r>
              <a:rPr lang="en-US" dirty="0" err="1" smtClean="0">
                <a:solidFill>
                  <a:schemeClr val="tx1"/>
                </a:solidFill>
              </a:rPr>
              <a:t>alguns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exemplos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sonsores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proximidade</a:t>
            </a:r>
            <a:r>
              <a:rPr lang="en-US" dirty="0"/>
              <a:t>;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Acelerômetro</a:t>
            </a:r>
            <a:r>
              <a:rPr lang="en-US" dirty="0" smtClean="0"/>
              <a:t> e </a:t>
            </a:r>
            <a:r>
              <a:rPr lang="en-US" dirty="0" err="1" smtClean="0"/>
              <a:t>giroscópio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Sensores</a:t>
            </a:r>
            <a:r>
              <a:rPr lang="en-US" dirty="0" smtClean="0"/>
              <a:t> de temperature;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Sensor de </a:t>
            </a:r>
            <a:r>
              <a:rPr lang="en-US" dirty="0" err="1" smtClean="0"/>
              <a:t>umidade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Sensor de </a:t>
            </a:r>
            <a:r>
              <a:rPr lang="en-US" dirty="0" err="1" smtClean="0"/>
              <a:t>pressão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Sensor de </a:t>
            </a:r>
            <a:r>
              <a:rPr lang="en-US" dirty="0" err="1" smtClean="0"/>
              <a:t>nível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Resultado de imagem para sensores de proximidad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2763990"/>
            <a:ext cx="27336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9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2"/>
          <p:cNvSpPr txBox="1">
            <a:spLocks/>
          </p:cNvSpPr>
          <p:nvPr/>
        </p:nvSpPr>
        <p:spPr>
          <a:xfrm>
            <a:off x="1630482" y="135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MCU(</a:t>
            </a:r>
            <a:r>
              <a:rPr lang="en-US" dirty="0" err="1" smtClean="0"/>
              <a:t>Microcontrolador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Espaço Reservado para Conteúdo 13"/>
          <p:cNvSpPr txBox="1">
            <a:spLocks/>
          </p:cNvSpPr>
          <p:nvPr/>
        </p:nvSpPr>
        <p:spPr>
          <a:xfrm>
            <a:off x="1630481" y="1124744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Uma </a:t>
            </a:r>
            <a:r>
              <a:rPr lang="pt-BR" dirty="0" err="1">
                <a:solidFill>
                  <a:schemeClr val="tx1"/>
                </a:solidFill>
              </a:rPr>
              <a:t>microcontroladora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é </a:t>
            </a:r>
            <a:r>
              <a:rPr lang="pt-BR" dirty="0">
                <a:solidFill>
                  <a:schemeClr val="tx1"/>
                </a:solidFill>
              </a:rPr>
              <a:t>um computador pequeno e independente que está alojado em um único circuito integrado ou microchip. Eles diferem do seu computador de mesa, pois são tipicamente dedicados a uma única função e, na maioria das vezes, são incorporados em outros dispositivos (por exemplo, telefones celulares, eletrônicos domésticos</a:t>
            </a:r>
            <a:r>
              <a:rPr lang="pt-BR" dirty="0" smtClean="0">
                <a:solidFill>
                  <a:schemeClr val="tx1"/>
                </a:solidFill>
              </a:rPr>
              <a:t>).</a:t>
            </a:r>
          </a:p>
          <a:p>
            <a:endParaRPr lang="en-US" dirty="0"/>
          </a:p>
        </p:txBody>
      </p:sp>
      <p:pic>
        <p:nvPicPr>
          <p:cNvPr id="1026" name="Picture 2" descr="Resultado de imagem para mcu iot model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3212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2"/>
          <p:cNvSpPr txBox="1">
            <a:spLocks/>
          </p:cNvSpPr>
          <p:nvPr/>
        </p:nvSpPr>
        <p:spPr>
          <a:xfrm>
            <a:off x="1630484" y="260648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SBC(Simple Board Computer)</a:t>
            </a:r>
            <a:endParaRPr lang="en-US" dirty="0"/>
          </a:p>
        </p:txBody>
      </p:sp>
      <p:sp>
        <p:nvSpPr>
          <p:cNvPr id="7" name="Espaço Reservado para Conteúdo 13"/>
          <p:cNvSpPr txBox="1">
            <a:spLocks/>
          </p:cNvSpPr>
          <p:nvPr/>
        </p:nvSpPr>
        <p:spPr>
          <a:xfrm>
            <a:off x="1630483" y="1556792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Um simples computador </a:t>
            </a:r>
            <a:r>
              <a:rPr lang="pt-BR" dirty="0">
                <a:solidFill>
                  <a:schemeClr val="tx1"/>
                </a:solidFill>
              </a:rPr>
              <a:t>do tamanho de um cartão de </a:t>
            </a:r>
            <a:r>
              <a:rPr lang="pt-BR" dirty="0" smtClean="0">
                <a:solidFill>
                  <a:schemeClr val="tx1"/>
                </a:solidFill>
              </a:rPr>
              <a:t>crédito, TODO O Hardware </a:t>
            </a:r>
            <a:r>
              <a:rPr lang="pt-BR" dirty="0">
                <a:solidFill>
                  <a:schemeClr val="tx1"/>
                </a:solidFill>
              </a:rPr>
              <a:t>é integrado numa única </a:t>
            </a:r>
            <a:r>
              <a:rPr lang="pt-BR" dirty="0" smtClean="0">
                <a:solidFill>
                  <a:schemeClr val="tx1"/>
                </a:solidFill>
              </a:rPr>
              <a:t>placa. Utilizado como, intermédio entre o </a:t>
            </a:r>
            <a:r>
              <a:rPr lang="pt-BR" dirty="0" err="1" smtClean="0">
                <a:solidFill>
                  <a:schemeClr val="tx1"/>
                </a:solidFill>
              </a:rPr>
              <a:t>mcu</a:t>
            </a:r>
            <a:r>
              <a:rPr lang="pt-BR" dirty="0" smtClean="0">
                <a:solidFill>
                  <a:schemeClr val="tx1"/>
                </a:solidFill>
              </a:rPr>
              <a:t> e internet.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Resultado de imagem para raspberry pi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263691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1628800"/>
            <a:ext cx="7992888" cy="4816994"/>
          </a:xfrm>
          <a:prstGeom prst="rect">
            <a:avLst/>
          </a:prstGeom>
        </p:spPr>
      </p:pic>
      <p:sp>
        <p:nvSpPr>
          <p:cNvPr id="4" name="Título 12"/>
          <p:cNvSpPr txBox="1">
            <a:spLocks/>
          </p:cNvSpPr>
          <p:nvPr/>
        </p:nvSpPr>
        <p:spPr>
          <a:xfrm>
            <a:off x="1630484" y="260648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CENÁRIO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2"/>
          <p:cNvSpPr txBox="1">
            <a:spLocks/>
          </p:cNvSpPr>
          <p:nvPr/>
        </p:nvSpPr>
        <p:spPr>
          <a:xfrm>
            <a:off x="1630484" y="260648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Explicação</a:t>
            </a:r>
            <a:r>
              <a:rPr lang="en-US" dirty="0" smtClean="0"/>
              <a:t> do </a:t>
            </a:r>
            <a:r>
              <a:rPr lang="en-US" dirty="0" err="1" smtClean="0"/>
              <a:t>cenário</a:t>
            </a:r>
            <a:r>
              <a:rPr lang="en-US" dirty="0" smtClean="0"/>
              <a:t> anterior.</a:t>
            </a:r>
            <a:endParaRPr lang="en-US" dirty="0"/>
          </a:p>
        </p:txBody>
      </p:sp>
      <p:sp>
        <p:nvSpPr>
          <p:cNvPr id="7" name="Espaço Reservado para Conteúdo 13"/>
          <p:cNvSpPr txBox="1">
            <a:spLocks/>
          </p:cNvSpPr>
          <p:nvPr/>
        </p:nvSpPr>
        <p:spPr>
          <a:xfrm>
            <a:off x="1630484" y="1700808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13"/>
          <p:cNvSpPr txBox="1">
            <a:spLocks/>
          </p:cNvSpPr>
          <p:nvPr/>
        </p:nvSpPr>
        <p:spPr>
          <a:xfrm>
            <a:off x="1631492" y="1484611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No cenário, possui três </a:t>
            </a:r>
            <a:r>
              <a:rPr lang="pt-BR" dirty="0" err="1" smtClean="0">
                <a:solidFill>
                  <a:schemeClr val="tx1"/>
                </a:solidFill>
              </a:rPr>
              <a:t>mcu</a:t>
            </a:r>
            <a:r>
              <a:rPr lang="pt-BR" dirty="0" smtClean="0">
                <a:solidFill>
                  <a:schemeClr val="tx1"/>
                </a:solidFill>
              </a:rPr>
              <a:t>, o mcu4, está monitorando a abertura e fechamento da porta, junto com o ventilador (podendo desligar e ligar).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Mcu5, está controlando a abertura e fechamento da porta da garagem, e um sprinkler de incêndio da garagem.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Mcu6, está controlando um aspersor de gramado.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Todos estão conectado em um </a:t>
            </a:r>
            <a:r>
              <a:rPr lang="pt-BR" dirty="0" err="1" smtClean="0">
                <a:solidFill>
                  <a:schemeClr val="tx1"/>
                </a:solidFill>
              </a:rPr>
              <a:t>sbc</a:t>
            </a:r>
            <a:r>
              <a:rPr lang="pt-BR" dirty="0" smtClean="0">
                <a:solidFill>
                  <a:schemeClr val="tx1"/>
                </a:solidFill>
              </a:rPr>
              <a:t>, com acesso a internet, podendo acessa-lo de fora.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9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132</TotalTime>
  <Words>293</Words>
  <Application>Microsoft Office PowerPoint</Application>
  <PresentationFormat>Personalizar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Tecnologia 16x9</vt:lpstr>
      <vt:lpstr>IoT </vt:lpstr>
      <vt:lpstr>Para entender!</vt:lpstr>
      <vt:lpstr>Internet, o que é?</vt:lpstr>
      <vt:lpstr>E as “Coisas”?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GABRIEL SILVA FERNANDES DA COSTA</dc:creator>
  <cp:lastModifiedBy>GABRIEL SILVA FERNANDES DA COSTA</cp:lastModifiedBy>
  <cp:revision>11</cp:revision>
  <dcterms:created xsi:type="dcterms:W3CDTF">2018-04-09T17:51:49Z</dcterms:created>
  <dcterms:modified xsi:type="dcterms:W3CDTF">2018-04-09T20:04:25Z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