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10.wmf" ContentType="image/x-wmf"/>
  <Override PartName="/ppt/media/image8.wmf" ContentType="image/x-wmf"/>
  <Override PartName="/ppt/media/image9.png" ContentType="image/png"/>
  <Override PartName="/ppt/media/image7.jpeg" ContentType="image/jpeg"/>
  <Override PartName="/ppt/media/image2.wmf" ContentType="image/x-wmf"/>
  <Override PartName="/ppt/media/image1.jpeg" ContentType="image/jpeg"/>
  <Override PartName="/ppt/media/image4.wmf" ContentType="image/x-wmf"/>
  <Override PartName="/ppt/media/image11.png" ContentType="image/png"/>
  <Override PartName="/ppt/media/image3.jpeg" ContentType="image/jpeg"/>
  <Override PartName="/ppt/media/image5.jpeg" ContentType="image/jpeg"/>
  <Override PartName="/ppt/media/image6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4C6D7A-6384-45C4-A855-570CBB0C67E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27ECD3-B049-4285-A06F-7D0863BB29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88000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43636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3636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88000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2364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88000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43636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43636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288000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2364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88000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436360" y="141264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43636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88000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323640" y="4083120"/>
            <a:ext cx="243432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364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511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97600" y="408312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97600" y="1412640"/>
            <a:ext cx="368928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23640" y="4083120"/>
            <a:ext cx="7560360" cy="243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ázek 4" descr=""/>
          <p:cNvPicPr/>
          <p:nvPr/>
        </p:nvPicPr>
        <p:blipFill>
          <a:blip r:embed="rId2"/>
          <a:srcRect l="90161" t="0" r="0" b="0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>
            <a:noFill/>
          </a:ln>
        </p:spPr>
      </p:pic>
      <p:pic>
        <p:nvPicPr>
          <p:cNvPr id="1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pic>
        <p:nvPicPr>
          <p:cNvPr id="2" name="Obrázek 6" descr=""/>
          <p:cNvPicPr/>
          <p:nvPr/>
        </p:nvPicPr>
        <p:blipFill>
          <a:blip r:embed="rId4"/>
          <a:srcRect l="-10" t="0" r="0" b="0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09200" y="2709000"/>
            <a:ext cx="6839640" cy="23760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cs-CZ" sz="3600" spc="-1" strike="noStrike">
                <a:solidFill>
                  <a:srgbClr val="ffffff"/>
                </a:solidFill>
                <a:latin typeface="Arial"/>
                <a:ea typeface="Adobe Gothic Std B"/>
              </a:rPr>
              <a:t>Název prezentace</a:t>
            </a:r>
            <a:endParaRPr b="0" lang="cs-CZ" sz="36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588360" y="5949360"/>
            <a:ext cx="1872000" cy="215640"/>
          </a:xfrm>
          <a:prstGeom prst="rect">
            <a:avLst/>
          </a:prstGeom>
        </p:spPr>
        <p:txBody>
          <a:bodyPr lIns="0" rIns="0" tIns="0" bIns="0"/>
          <a:p>
            <a:pPr marL="343080" indent="-3427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cs-CZ" sz="1500" spc="-1" strike="noStrike">
                <a:solidFill>
                  <a:srgbClr val="ffffff"/>
                </a:solidFill>
                <a:latin typeface="Arial"/>
              </a:rPr>
              <a:t>08.01.2015</a:t>
            </a:r>
            <a:endParaRPr b="0" lang="cs-CZ" sz="1500" spc="-1" strike="noStrike">
              <a:solidFill>
                <a:srgbClr val="616365"/>
              </a:solidFill>
              <a:latin typeface="Arial"/>
            </a:endParaRPr>
          </a:p>
        </p:txBody>
      </p:sp>
      <p:pic>
        <p:nvPicPr>
          <p:cNvPr id="5" name="Obrázek 7" descr=""/>
          <p:cNvPicPr/>
          <p:nvPr/>
        </p:nvPicPr>
        <p:blipFill>
          <a:blip r:embed="rId5"/>
          <a:stretch/>
        </p:blipFill>
        <p:spPr>
          <a:xfrm>
            <a:off x="709200" y="0"/>
            <a:ext cx="1774080" cy="2127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ázek 4" descr=""/>
          <p:cNvPicPr/>
          <p:nvPr/>
        </p:nvPicPr>
        <p:blipFill>
          <a:blip r:embed="rId2"/>
          <a:srcRect l="90161" t="0" r="0" b="0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>
            <a:noFill/>
          </a:ln>
        </p:spPr>
      </p:pic>
      <p:pic>
        <p:nvPicPr>
          <p:cNvPr id="43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71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Delší nadpis slidu, který vychází na </a:t>
            </a:r>
            <a:br/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dva řádky (obsah je posunutý)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23640" y="1412640"/>
            <a:ext cx="7560360" cy="5112360"/>
          </a:xfrm>
          <a:prstGeom prst="rect">
            <a:avLst/>
          </a:prstGeom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Kliknutím lze upravit styly předlohy textu.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Druhá úroveň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  <a:p>
            <a:pPr lvl="2" marL="864000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b="0" lang="cs-CZ" sz="1500" spc="-1" strike="noStrike">
                <a:solidFill>
                  <a:srgbClr val="616365"/>
                </a:solidFill>
                <a:latin typeface="Arial"/>
              </a:rPr>
              <a:t>Třetí úroveň</a:t>
            </a:r>
            <a:endParaRPr b="0" lang="cs-CZ" sz="1500" spc="-1" strike="noStrike">
              <a:solidFill>
                <a:srgbClr val="616365"/>
              </a:solidFill>
              <a:latin typeface="Arial"/>
            </a:endParaRPr>
          </a:p>
          <a:p>
            <a:pPr lvl="3" marL="1098000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b="0" lang="cs-CZ" sz="1400" spc="-1" strike="noStrike">
                <a:solidFill>
                  <a:srgbClr val="616365"/>
                </a:solidFill>
                <a:latin typeface="Arial"/>
              </a:rPr>
              <a:t>Čtvrtá úroveň</a:t>
            </a:r>
            <a:endParaRPr b="0" lang="cs-CZ" sz="1400" spc="-1" strike="noStrike">
              <a:solidFill>
                <a:srgbClr val="616365"/>
              </a:solidFill>
              <a:latin typeface="Arial"/>
            </a:endParaRPr>
          </a:p>
          <a:p>
            <a:pPr lvl="4" marL="1332000" indent="-22824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bd3632"/>
              </a:buClr>
              <a:buFont typeface="Arial"/>
              <a:buChar char="•"/>
            </a:pPr>
            <a:r>
              <a:rPr b="0" lang="cs-CZ" sz="1300" spc="-1" strike="noStrike">
                <a:solidFill>
                  <a:srgbClr val="616365"/>
                </a:solidFill>
                <a:latin typeface="Arial"/>
              </a:rPr>
              <a:t>Pátá úroveň</a:t>
            </a:r>
            <a:endParaRPr b="0" lang="cs-CZ" sz="13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442360" y="6381360"/>
            <a:ext cx="52164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2EE3EE94-A903-4E0F-984D-A9B4DE15EBE1}" type="slidenum">
              <a:rPr b="1" lang="en-US" sz="12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4" descr=""/>
          <p:cNvPicPr/>
          <p:nvPr/>
        </p:nvPicPr>
        <p:blipFill>
          <a:blip r:embed="rId2"/>
          <a:srcRect l="90161" t="0" r="0" b="0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>
            <a:noFill/>
          </a:ln>
        </p:spPr>
      </p:pic>
      <p:pic>
        <p:nvPicPr>
          <p:cNvPr id="84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Nadpis slidu na jeden řádek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Kliknutím lze upravit styly předlohy textu.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Druhá úroveň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  <a:p>
            <a:pPr lvl="2" marL="864000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b="0" lang="cs-CZ" sz="1500" spc="-1" strike="noStrike">
                <a:solidFill>
                  <a:srgbClr val="616365"/>
                </a:solidFill>
                <a:latin typeface="Arial"/>
              </a:rPr>
              <a:t>Třetí úroveň</a:t>
            </a:r>
            <a:endParaRPr b="0" lang="cs-CZ" sz="1500" spc="-1" strike="noStrike">
              <a:solidFill>
                <a:srgbClr val="616365"/>
              </a:solidFill>
              <a:latin typeface="Arial"/>
            </a:endParaRPr>
          </a:p>
          <a:p>
            <a:pPr lvl="3" marL="1098000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b="0" lang="cs-CZ" sz="1400" spc="-1" strike="noStrike">
                <a:solidFill>
                  <a:srgbClr val="616365"/>
                </a:solidFill>
                <a:latin typeface="Arial"/>
              </a:rPr>
              <a:t>Čtvrtá úroveň</a:t>
            </a:r>
            <a:endParaRPr b="0" lang="cs-CZ" sz="1400" spc="-1" strike="noStrike">
              <a:solidFill>
                <a:srgbClr val="616365"/>
              </a:solidFill>
              <a:latin typeface="Arial"/>
            </a:endParaRPr>
          </a:p>
          <a:p>
            <a:pPr lvl="4" marL="1332000" indent="-22824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bd3632"/>
              </a:buClr>
              <a:buFont typeface="Arial"/>
              <a:buChar char="•"/>
            </a:pPr>
            <a:r>
              <a:rPr b="0" lang="cs-CZ" sz="1300" spc="-1" strike="noStrike">
                <a:solidFill>
                  <a:srgbClr val="616365"/>
                </a:solidFill>
                <a:latin typeface="Arial"/>
              </a:rPr>
              <a:t>Pátá úroveň</a:t>
            </a:r>
            <a:endParaRPr b="0" lang="cs-CZ" sz="13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medium.com/@elye.project/mastering-kotlin-standard-functions-run-with-let-also-and-apply-9cd334b0ef84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588360" y="5949360"/>
            <a:ext cx="187200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343080" indent="-3427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cs-CZ" sz="1500" spc="-1" strike="noStrike">
                <a:solidFill>
                  <a:srgbClr val="ffffff"/>
                </a:solidFill>
                <a:latin typeface="Arial"/>
              </a:rPr>
              <a:t>2019</a:t>
            </a:r>
            <a:endParaRPr b="0" lang="cs-CZ" sz="1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09200" y="2709000"/>
            <a:ext cx="6839640" cy="23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cs-CZ" sz="3600" spc="-1" strike="noStrike">
                <a:solidFill>
                  <a:srgbClr val="ffffff"/>
                </a:solidFill>
                <a:latin typeface="Arial"/>
                <a:ea typeface="Adobe Gothic Std B"/>
              </a:rPr>
              <a:t>Standard Extension Functions</a:t>
            </a:r>
            <a:endParaRPr b="0" lang="cs-CZ" sz="3600" spc="-1" strike="noStrike">
              <a:solidFill>
                <a:srgbClr val="616365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Typical usecase</a:t>
            </a:r>
            <a:br/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- let()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7640" y="1304640"/>
            <a:ext cx="7560360" cy="88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nullability handling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převod z jednoho typu na druhý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93760" y="2774880"/>
            <a:ext cx="3474720" cy="1157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val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str:String? = ...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 (str != null)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print(it)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164120" y="3108960"/>
            <a:ext cx="30596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str?.</a:t>
            </a:r>
            <a:r>
              <a:rPr b="1" lang="en-US" sz="1600" spc="-1" strike="noStrike">
                <a:solidFill>
                  <a:srgbClr val="ed1c24"/>
                </a:solidFill>
                <a:latin typeface="Consolas"/>
              </a:rPr>
              <a:t>let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{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print(it)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74320" y="4481280"/>
            <a:ext cx="78638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val</a:t>
            </a:r>
            <a:r>
              <a:rPr b="0" lang="en-US" sz="1600" spc="-1" strike="noStrike">
                <a:latin typeface="Consolas"/>
              </a:rPr>
              <a:t> mapped = value?.</a:t>
            </a:r>
            <a:r>
              <a:rPr b="1" lang="en-US" sz="1600" spc="-1" strike="noStrike">
                <a:solidFill>
                  <a:srgbClr val="ed1c24"/>
                </a:solidFill>
                <a:latin typeface="Consolas"/>
              </a:rPr>
              <a:t>let</a:t>
            </a:r>
            <a:r>
              <a:rPr b="0" lang="en-US" sz="1600" spc="-1" strike="noStrike">
                <a:latin typeface="Consolas"/>
              </a:rPr>
              <a:t> { transform(it) } ?: default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>
                <p:childTnLst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8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freeze">
                      <p:stCondLst>
                        <p:cond delay="indefinite"/>
                      </p:stCondLst>
                      <p:childTnLst>
                        <p:par>
                          <p:cTn id="103" fill="freeze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82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Typical usecase</a:t>
            </a:r>
            <a:br/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- apply()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23640" y="1412640"/>
            <a:ext cx="7560360" cy="6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inicializace, nebo konfigurace objektu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23640" y="2426400"/>
            <a:ext cx="5760360" cy="10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val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andre = Person()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andre.</a:t>
            </a:r>
            <a:r>
              <a:rPr b="0" i="1" lang="en-US" sz="1600" spc="-1" strike="noStrike">
                <a:solidFill>
                  <a:srgbClr val="660e7a"/>
                </a:solidFill>
                <a:latin typeface="Consolas"/>
              </a:rPr>
              <a:t>name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 </a:t>
            </a:r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"andre"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andre.</a:t>
            </a:r>
            <a:r>
              <a:rPr b="0" i="1" lang="en-US" sz="1600" spc="-1" strike="noStrike">
                <a:solidFill>
                  <a:srgbClr val="660e7a"/>
                </a:solidFill>
                <a:latin typeface="Consolas"/>
              </a:rPr>
              <a:t>company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 </a:t>
            </a:r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"Viacom"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andre.</a:t>
            </a:r>
            <a:r>
              <a:rPr b="0" i="1" lang="en-US" sz="1600" spc="-1" strike="noStrike">
                <a:solidFill>
                  <a:srgbClr val="660e7a"/>
                </a:solidFill>
                <a:latin typeface="Consolas"/>
              </a:rPr>
              <a:t>hobby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 </a:t>
            </a:r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"losing in ping pong"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64520" y="4154760"/>
            <a:ext cx="4205880" cy="130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val </a:t>
            </a:r>
            <a:r>
              <a:rPr b="0" i="1" lang="en-US" sz="1600" spc="-1" strike="noStrike">
                <a:solidFill>
                  <a:srgbClr val="660e7a"/>
                </a:solidFill>
                <a:latin typeface="Consolas"/>
              </a:rPr>
              <a:t>andre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 Person().apply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{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name = </a:t>
            </a:r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"Andre"</a:t>
            </a:r>
            <a:br/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company = </a:t>
            </a:r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"Viacom"</a:t>
            </a:r>
            <a:br/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hobby = </a:t>
            </a:r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"losing in ping pong"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186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Typical usecase</a:t>
            </a:r>
            <a:br/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- with()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23640" y="141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Logické seskupení volání operací na objektu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23640" y="2359800"/>
            <a:ext cx="5971320" cy="82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messageBoard.init(“https:</a:t>
            </a:r>
            <a:r>
              <a:rPr b="0" i="1" lang="en-US" sz="1600" spc="-1" strike="noStrike">
                <a:solidFill>
                  <a:srgbClr val="808080"/>
                </a:solidFill>
                <a:latin typeface="Consolas"/>
              </a:rPr>
              <a:t>//url.com”)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messageBoard.login(token)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messageBoard.post(“Kotlin’s a way of life bro</a:t>
            </a:r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")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23640" y="3704400"/>
            <a:ext cx="6983640" cy="130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onsolas"/>
              </a:rPr>
              <a:t>with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(messageBoard)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{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init(“https:</a:t>
            </a:r>
            <a:r>
              <a:rPr b="0" i="1" lang="en-US" sz="1600" spc="-1" strike="noStrike">
                <a:solidFill>
                  <a:srgbClr val="808080"/>
                </a:solidFill>
                <a:latin typeface="Consolas"/>
              </a:rPr>
              <a:t>//url.com”)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login(</a:t>
            </a:r>
            <a:r>
              <a:rPr b="0" i="1" lang="en-US" sz="1600" spc="-1" strike="noStrike">
                <a:solidFill>
                  <a:srgbClr val="660e7a"/>
                </a:solidFill>
                <a:latin typeface="Consolas"/>
              </a:rPr>
              <a:t>token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post(“Kotlin’s </a:t>
            </a:r>
            <a:r>
              <a:rPr b="0" i="1" lang="en-US" sz="1600" spc="-1" strike="noStrike">
                <a:solidFill>
                  <a:srgbClr val="660e7a"/>
                </a:solidFill>
                <a:latin typeface="Consolas"/>
              </a:rPr>
              <a:t>a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way </a:t>
            </a:r>
            <a:r>
              <a:rPr b="0" i="1" lang="en-US" sz="1600" spc="-1" strike="noStrike">
                <a:solidFill>
                  <a:srgbClr val="660e7a"/>
                </a:solidFill>
                <a:latin typeface="Consolas"/>
              </a:rPr>
              <a:t>of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life </a:t>
            </a:r>
            <a:r>
              <a:rPr b="0" i="1" lang="en-US" sz="1600" spc="-1" strike="noStrike">
                <a:solidFill>
                  <a:srgbClr val="660e7a"/>
                </a:solidFill>
                <a:latin typeface="Consolas"/>
              </a:rPr>
              <a:t>bro</a:t>
            </a:r>
            <a:r>
              <a:rPr b="1" lang="en-US" sz="1600" spc="-1" strike="noStrike">
                <a:solidFill>
                  <a:srgbClr val="008000"/>
                </a:solidFill>
                <a:latin typeface="Consolas"/>
              </a:rPr>
              <a:t>")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90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Typical usecase</a:t>
            </a:r>
            <a:br/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- run()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23640" y="141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Stejný jako let, ale umožňuje přístup přes receiver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Anonymous code blocks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07440" y="2544840"/>
            <a:ext cx="6795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.let(block: (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-&gt;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83680" y="3021120"/>
            <a:ext cx="640260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.run(block: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.() -&gt;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274320" y="3779280"/>
            <a:ext cx="78638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val</a:t>
            </a:r>
            <a:r>
              <a:rPr b="0" lang="en-US" sz="1600" spc="-1" strike="noStrike">
                <a:latin typeface="Consolas"/>
              </a:rPr>
              <a:t> mapped = value?.</a:t>
            </a:r>
            <a:r>
              <a:rPr b="1" lang="en-US" sz="1600" spc="-1" strike="noStrike">
                <a:solidFill>
                  <a:srgbClr val="ed1c24"/>
                </a:solidFill>
                <a:latin typeface="Consolas"/>
              </a:rPr>
              <a:t>let</a:t>
            </a:r>
            <a:r>
              <a:rPr b="0" lang="en-US" sz="1600" spc="-1" strike="noStrike">
                <a:latin typeface="Consolas"/>
              </a:rPr>
              <a:t> { transform(it) } ?: default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274320" y="4236480"/>
            <a:ext cx="78638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val</a:t>
            </a:r>
            <a:r>
              <a:rPr b="0" lang="en-US" sz="1600" spc="-1" strike="noStrike">
                <a:latin typeface="Consolas"/>
              </a:rPr>
              <a:t> mapped = value?.</a:t>
            </a:r>
            <a:r>
              <a:rPr b="1" lang="en-US" sz="1600" spc="-1" strike="noStrike">
                <a:solidFill>
                  <a:srgbClr val="ed1c24"/>
                </a:solidFill>
                <a:latin typeface="Consolas"/>
              </a:rPr>
              <a:t>run</a:t>
            </a:r>
            <a:r>
              <a:rPr b="0" lang="en-US" sz="1600" spc="-1" strike="noStrike">
                <a:latin typeface="Consolas"/>
              </a:rPr>
              <a:t> { transform(this) } ?: default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334080" y="4937760"/>
            <a:ext cx="2683440" cy="164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r>
              <a:rPr b="1" lang="en-US" sz="1600" spc="-1" strike="noStrike">
                <a:solidFill>
                  <a:srgbClr val="ce181e"/>
                </a:solidFill>
                <a:latin typeface="Consolas"/>
              </a:rPr>
              <a:t>run</a:t>
            </a:r>
            <a:r>
              <a:rPr b="0" lang="en-US" sz="1600" spc="-1" strike="noStrike">
                <a:latin typeface="Consolas"/>
              </a:rPr>
              <a:t> {</a:t>
            </a:r>
            <a:endParaRPr b="0" lang="en-US" sz="1600" spc="-1" strike="noStrike">
              <a:latin typeface="Consolas"/>
              <a:ea typeface="Noto Sans CJK SC Regular"/>
            </a:endParaRPr>
          </a:p>
          <a:p>
            <a:r>
              <a:rPr b="0" lang="en-US" sz="1600" spc="-1" strike="noStrike">
                <a:latin typeface="Consolas"/>
                <a:ea typeface="Noto Sans CJK SC Regular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Consolas"/>
                <a:ea typeface="Noto Sans CJK SC Regular"/>
              </a:rPr>
              <a:t>val</a:t>
            </a:r>
            <a:r>
              <a:rPr b="0" lang="en-US" sz="1600" spc="-1" strike="noStrike">
                <a:latin typeface="Consolas"/>
                <a:ea typeface="Noto Sans CJK SC Regular"/>
              </a:rPr>
              <a:t> value = ...   </a:t>
            </a:r>
            <a:endParaRPr b="0" lang="en-US" sz="1600" spc="-1" strike="noStrike">
              <a:latin typeface="Consolas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nsolas"/>
                <a:ea typeface="Noto Sans CJK SC Regular"/>
              </a:rPr>
              <a:t>}</a:t>
            </a:r>
            <a:br/>
            <a:br/>
            <a:r>
              <a:rPr b="1" lang="en-US" sz="1600" spc="-1" strike="noStrike">
                <a:solidFill>
                  <a:srgbClr val="ce181e"/>
                </a:solidFill>
                <a:latin typeface="Consolas"/>
                <a:ea typeface="Noto Sans CJK SC Regular"/>
              </a:rPr>
              <a:t>run</a:t>
            </a:r>
            <a:r>
              <a:rPr b="0" lang="en-US" sz="1600" spc="-1" strike="noStrike">
                <a:latin typeface="Consolas"/>
                <a:ea typeface="Noto Sans CJK SC Regular"/>
              </a:rPr>
              <a:t> {</a:t>
            </a:r>
            <a:endParaRPr b="0" lang="en-US" sz="1600" spc="-1" strike="noStrike">
              <a:latin typeface="Consolas"/>
              <a:ea typeface="Noto Sans CJK SC Regular"/>
            </a:endParaRPr>
          </a:p>
          <a:p>
            <a:r>
              <a:rPr b="0" lang="en-US" sz="1600" spc="-1" strike="noStrike">
                <a:latin typeface="Consolas"/>
                <a:ea typeface="Noto Sans CJK SC Regular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Consolas"/>
                <a:ea typeface="Noto Sans CJK SC Regular"/>
              </a:rPr>
              <a:t>val</a:t>
            </a:r>
            <a:r>
              <a:rPr b="0" lang="en-US" sz="1600" spc="-1" strike="noStrike">
                <a:latin typeface="Consolas"/>
                <a:ea typeface="Noto Sans CJK SC Regular"/>
              </a:rPr>
              <a:t> value = ...   </a:t>
            </a:r>
            <a:endParaRPr b="0" lang="en-US" sz="1600" spc="-1" strike="noStrike">
              <a:latin typeface="Consolas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nsolas"/>
              </a:rPr>
              <a:t>}</a:t>
            </a:r>
            <a:endParaRPr b="0" lang="en-US" sz="1600" spc="-1" strike="noStrike">
              <a:latin typeface="Consolas"/>
              <a:ea typeface="Noto Sans CJK SC Regular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>
                <p:childTnLst>
                  <p:par>
                    <p:cTn id="143" fill="freeze">
                      <p:stCondLst>
                        <p:cond delay="indefinite"/>
                      </p:stCondLst>
                      <p:childTnLst>
                        <p:par>
                          <p:cTn id="144" fill="freeze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94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freeze">
                      <p:stCondLst>
                        <p:cond delay="indefinite"/>
                      </p:stCondLst>
                      <p:childTnLst>
                        <p:par>
                          <p:cTn id="149" fill="freeze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23640" y="1412640"/>
            <a:ext cx="7560360" cy="511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also()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apply()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let()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takeIf()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takeUnless()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with()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  <a:p>
            <a:pPr lvl="1" marL="640800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b="0" lang="cs-CZ" sz="1600" spc="-1" strike="noStrike">
                <a:solidFill>
                  <a:srgbClr val="616365"/>
                </a:solidFill>
                <a:latin typeface="Arial"/>
              </a:rPr>
              <a:t>run()</a:t>
            </a:r>
            <a:endParaRPr b="0" lang="cs-CZ" sz="1600" spc="-1" strike="noStrike">
              <a:solidFill>
                <a:srgbClr val="616365"/>
              </a:solidFill>
              <a:latin typeface="Arial"/>
            </a:endParaRPr>
          </a:p>
        </p:txBody>
      </p:sp>
      <p:pic>
        <p:nvPicPr>
          <p:cNvPr id="132" name="Obrázek 3" descr=""/>
          <p:cNvPicPr/>
          <p:nvPr/>
        </p:nvPicPr>
        <p:blipFill>
          <a:blip r:embed="rId1"/>
          <a:stretch/>
        </p:blipFill>
        <p:spPr>
          <a:xfrm>
            <a:off x="539640" y="3717000"/>
            <a:ext cx="7429320" cy="25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23640" y="332640"/>
            <a:ext cx="75603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320" y="1451520"/>
            <a:ext cx="6480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.also(block: (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-&gt; Unit):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9120" y="2693160"/>
            <a:ext cx="66459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.apply(block: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.() -&gt; Unit):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9160" y="1955520"/>
            <a:ext cx="6795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.let(block: (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-&gt;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9920" y="3759480"/>
            <a:ext cx="78656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with(receiver: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block: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.() -&gt;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70560" y="3184560"/>
            <a:ext cx="640260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.run(block: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.() -&gt;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31320" y="4838760"/>
            <a:ext cx="781164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.takeIf(predicate: (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-&gt; Boolean):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31320" y="5413680"/>
            <a:ext cx="8217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.takeUnless(predicate: (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-&gt; Boolean):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?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23640" y="105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Extension function a safe call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23640" y="2571840"/>
            <a:ext cx="7560360" cy="130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val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list: List&lt;String?&gt; = 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listOf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"Kotlin"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null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</a:t>
            </a:r>
            <a:br/>
            <a:br/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for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(item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list)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item?.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let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 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println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 </a:t>
            </a:r>
            <a:r>
              <a:rPr b="0" i="1" lang="en-US" sz="1600" spc="-1" strike="noStrike">
                <a:solidFill>
                  <a:srgbClr val="808080"/>
                </a:solidFill>
                <a:latin typeface="Courier New"/>
              </a:rPr>
              <a:t>// prints A and ignores null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1259280" y="3645000"/>
            <a:ext cx="50436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1799640" y="4722120"/>
            <a:ext cx="230400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16365"/>
                </a:solidFill>
                <a:latin typeface="Arial"/>
              </a:rPr>
              <a:t>safe call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6" name="Obrázek 8" descr=""/>
          <p:cNvPicPr/>
          <p:nvPr/>
        </p:nvPicPr>
        <p:blipFill>
          <a:blip r:embed="rId1"/>
          <a:stretch/>
        </p:blipFill>
        <p:spPr>
          <a:xfrm rot="15156600">
            <a:off x="1273680" y="4159800"/>
            <a:ext cx="834120" cy="13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23640" y="33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23640" y="2133000"/>
            <a:ext cx="756036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AutoNum type="arabicPeriod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Potřebuji rozšiřující funkci?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AutoNum type="arabicPeriod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Potřebuji </a:t>
            </a:r>
            <a:r>
              <a:rPr b="1" lang="cs-CZ" sz="1900" spc="-1" strike="noStrike">
                <a:solidFill>
                  <a:srgbClr val="616365"/>
                </a:solidFill>
                <a:latin typeface="Arial"/>
              </a:rPr>
              <a:t>this</a:t>
            </a: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, nebo </a:t>
            </a:r>
            <a:r>
              <a:rPr b="1" lang="cs-CZ" sz="1900" spc="-1" strike="noStrike">
                <a:solidFill>
                  <a:srgbClr val="616365"/>
                </a:solidFill>
                <a:latin typeface="Arial"/>
              </a:rPr>
              <a:t>it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AutoNum type="arabicPeriod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Potřebuji vrátit </a:t>
            </a:r>
            <a:r>
              <a:rPr b="1" lang="cs-CZ" sz="1900" spc="-1" strike="noStrike">
                <a:solidFill>
                  <a:srgbClr val="616365"/>
                </a:solidFill>
                <a:latin typeface="Arial"/>
              </a:rPr>
              <a:t>this</a:t>
            </a: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, nebo ne?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23640" y="1191960"/>
            <a:ext cx="741636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16365"/>
                </a:solidFill>
                <a:latin typeface="Arial"/>
              </a:rPr>
              <a:t>Kdy kterou použít?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23640" y="6309360"/>
            <a:ext cx="61203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bd3632"/>
                </a:solidFill>
                <a:uFillTx/>
                <a:latin typeface="Arial"/>
                <a:hlinkClick r:id="rId1"/>
              </a:rPr>
              <a:t>Zdroj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48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48">
                                            <p:txEl>
                                              <p:pRg st="3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48">
                                            <p:txEl>
                                              <p:pRg st="5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23640" y="105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Potřebuji rozšiřující funkci?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51640" y="2568240"/>
            <a:ext cx="6479280" cy="10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with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(webview.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settings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?.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javaScriptEnabled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true</a:t>
            </a:r>
            <a:br/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    this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?.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databaseEnabled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true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99160" y="1648440"/>
            <a:ext cx="786492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808080"/>
                </a:solidFill>
                <a:latin typeface="Courier New"/>
              </a:rPr>
              <a:t>&lt;T, R&gt; with(receiver: T, block: T.() -&gt; R): 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290160" y="4194360"/>
            <a:ext cx="640188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808080"/>
                </a:solidFill>
                <a:latin typeface="Courier New"/>
              </a:rPr>
              <a:t>&lt;T, R&gt; T.run(block: T.() -&gt; R): 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323640" y="4996440"/>
            <a:ext cx="7560360" cy="10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webview.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settings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?.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run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javaScriptEnabled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true</a:t>
            </a:r>
            <a:br/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databaseEnabled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true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23640" y="1052640"/>
            <a:ext cx="75603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Potřebuji </a:t>
            </a:r>
            <a:r>
              <a:rPr b="1" lang="cs-CZ" sz="1900" spc="-1" strike="noStrike">
                <a:solidFill>
                  <a:srgbClr val="616365"/>
                </a:solidFill>
                <a:latin typeface="Arial"/>
              </a:rPr>
              <a:t>this</a:t>
            </a: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, nebo </a:t>
            </a:r>
            <a:r>
              <a:rPr b="1" lang="cs-CZ" sz="1900" spc="-1" strike="noStrike">
                <a:solidFill>
                  <a:srgbClr val="616365"/>
                </a:solidFill>
                <a:latin typeface="Arial"/>
              </a:rPr>
              <a:t>it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23640" y="2420640"/>
            <a:ext cx="7632360" cy="10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"This as argument"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?.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run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println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"The length of this String is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$this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.length"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println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"The length of this String is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$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length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23640" y="4872960"/>
            <a:ext cx="7344360" cy="82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"it as argument"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?.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let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</a:rPr>
              <a:t>println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"The length of this String is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${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Courier New"/>
              </a:rPr>
              <a:t>length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}</a:t>
            </a:r>
            <a:r>
              <a:rPr b="1" lang="en-US" sz="1600" spc="-1" strike="noStrike">
                <a:solidFill>
                  <a:srgbClr val="008000"/>
                </a:solidFill>
                <a:latin typeface="Courier New"/>
              </a:rPr>
              <a:t>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362160" y="1901160"/>
            <a:ext cx="640188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808080"/>
                </a:solidFill>
                <a:latin typeface="Courier New"/>
              </a:rPr>
              <a:t>&lt;T, R&gt; T.run(block: T.() -&gt; R): 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23640" y="4424040"/>
            <a:ext cx="6795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808080"/>
                </a:solidFill>
                <a:latin typeface="Courier New"/>
              </a:rPr>
              <a:t>&lt;T, R&gt; T.let(block: (T) -&gt; R): 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Line 7"/>
          <p:cNvSpPr/>
          <p:nvPr/>
        </p:nvSpPr>
        <p:spPr>
          <a:xfrm>
            <a:off x="5004000" y="2276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4" name="Line 8"/>
          <p:cNvSpPr/>
          <p:nvPr/>
        </p:nvSpPr>
        <p:spPr>
          <a:xfrm>
            <a:off x="5004000" y="479520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316800" y="5886000"/>
            <a:ext cx="54723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c00000"/>
                </a:solidFill>
                <a:latin typeface="Arial"/>
              </a:rPr>
              <a:t>mohu použít jiný název než 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251640" y="3615480"/>
            <a:ext cx="54723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c00000"/>
                </a:solidFill>
                <a:latin typeface="Arial"/>
              </a:rPr>
              <a:t>this mohu většinou úplně vynechat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23640" y="105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Potřebuji vrátit </a:t>
            </a:r>
            <a:r>
              <a:rPr b="1" lang="cs-CZ" sz="1900" spc="-1" strike="noStrike">
                <a:solidFill>
                  <a:srgbClr val="616365"/>
                </a:solidFill>
                <a:latin typeface="Arial"/>
              </a:rPr>
              <a:t>this</a:t>
            </a:r>
            <a:r>
              <a:rPr b="0" lang="cs-CZ" sz="1900" spc="-1" strike="noStrike">
                <a:solidFill>
                  <a:srgbClr val="616365"/>
                </a:solidFill>
                <a:latin typeface="Arial"/>
              </a:rPr>
              <a:t> nebo ne?</a:t>
            </a:r>
            <a:endParaRPr b="0" lang="cs-CZ" sz="19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78360" y="1773720"/>
            <a:ext cx="66459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.apply(block: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.() -&gt; Unit):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44880" y="2427480"/>
            <a:ext cx="6480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.also(block: (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-&gt; Unit):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1" name="Line 5"/>
          <p:cNvSpPr/>
          <p:nvPr/>
        </p:nvSpPr>
        <p:spPr>
          <a:xfrm>
            <a:off x="2987640" y="2204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2" name="Line 6"/>
          <p:cNvSpPr/>
          <p:nvPr/>
        </p:nvSpPr>
        <p:spPr>
          <a:xfrm>
            <a:off x="6532200" y="2204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3" name="Line 7"/>
          <p:cNvSpPr/>
          <p:nvPr/>
        </p:nvSpPr>
        <p:spPr>
          <a:xfrm>
            <a:off x="2987640" y="2852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4" name="Line 8"/>
          <p:cNvSpPr/>
          <p:nvPr/>
        </p:nvSpPr>
        <p:spPr>
          <a:xfrm>
            <a:off x="6372000" y="285264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5" name="CustomShape 9"/>
          <p:cNvSpPr/>
          <p:nvPr/>
        </p:nvSpPr>
        <p:spPr>
          <a:xfrm>
            <a:off x="349920" y="3934080"/>
            <a:ext cx="6795360" cy="33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public inline fun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.let(block: (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 -&gt;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): </a:t>
            </a:r>
            <a:r>
              <a:rPr b="0" lang="en-US" sz="1600" spc="-1" strike="noStrike">
                <a:solidFill>
                  <a:srgbClr val="20999d"/>
                </a:solidFill>
                <a:latin typeface="Courier New"/>
              </a:rPr>
              <a:t>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Line 10"/>
          <p:cNvSpPr/>
          <p:nvPr/>
        </p:nvSpPr>
        <p:spPr>
          <a:xfrm>
            <a:off x="3422520" y="430920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77" name="Line 11"/>
          <p:cNvSpPr/>
          <p:nvPr/>
        </p:nvSpPr>
        <p:spPr>
          <a:xfrm>
            <a:off x="6280200" y="4309200"/>
            <a:ext cx="50400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2500" spc="-1" strike="noStrike">
                <a:solidFill>
                  <a:srgbClr val="bd3632"/>
                </a:solidFill>
                <a:latin typeface="Arial"/>
                <a:ea typeface="Georgia"/>
              </a:rPr>
              <a:t>Standard extension functions</a:t>
            </a:r>
            <a:endParaRPr b="0" lang="cs-CZ" sz="2500" spc="-1" strike="noStrike">
              <a:solidFill>
                <a:srgbClr val="616365"/>
              </a:solidFill>
              <a:latin typeface="Arial"/>
            </a:endParaRPr>
          </a:p>
        </p:txBody>
      </p:sp>
      <p:pic>
        <p:nvPicPr>
          <p:cNvPr id="179" name="Obrázek 3" descr=""/>
          <p:cNvPicPr/>
          <p:nvPr/>
        </p:nvPicPr>
        <p:blipFill>
          <a:blip r:embed="rId1"/>
          <a:stretch/>
        </p:blipFill>
        <p:spPr>
          <a:xfrm>
            <a:off x="26640" y="1628640"/>
            <a:ext cx="819360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2f3f5"/>
      </a:lt2>
      <a:accent1>
        <a:srgbClr val="882554"/>
      </a:accent1>
      <a:accent2>
        <a:srgbClr val="523661"/>
      </a:accent2>
      <a:accent3>
        <a:srgbClr val="325584"/>
      </a:accent3>
      <a:accent4>
        <a:srgbClr val="de8721"/>
      </a:accent4>
      <a:accent5>
        <a:srgbClr val="7e9836"/>
      </a:accent5>
      <a:accent6>
        <a:srgbClr val="13863d"/>
      </a:accent6>
      <a:hlink>
        <a:srgbClr val="bd3632"/>
      </a:hlink>
      <a:folHlink>
        <a:srgbClr val="9fa1a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PROFINIT_obecna_sablona_prezentace_CZ</Template>
  <TotalTime>207</TotalTime>
  <Application>LibreOffice/5.4.6.2$Linux_X86_64 LibreOffice_project/40m0$Build-2</Application>
  <Words>486</Words>
  <Paragraphs>72</Paragraphs>
  <Company>Profinit EU, s.r.o.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2019-01-18T10:32:26Z</dcterms:created>
  <dc:creator>Rokusek Jaromír</dc:creator>
  <dc:description/>
  <dc:language>en-US</dc:language>
  <cp:lastModifiedBy/>
  <dcterms:modified xsi:type="dcterms:W3CDTF">2019-02-25T08:57:11Z</dcterms:modified>
  <cp:revision>18</cp:revision>
  <dc:subject/>
  <dc:title>Obecný template PPT prezentace společnosti Profinit (prototyp 3 – upravený úvodní slide prezentace)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Profinit EU, s.r.o.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Předvádění na obrazovce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