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A4C6D7A-6384-45C4-A855-570CBB0C67E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079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B27ECD3-B049-4285-A06F-7D0863BB293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005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880000" y="141264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436360" y="141264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36360" y="408312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880000" y="408312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23640" y="408312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880000" y="141264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436360" y="141264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436360" y="408312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2880000" y="408312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323640" y="408312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880000" y="141264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436360" y="141264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436360" y="408312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880000" y="408312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323640" y="4083120"/>
            <a:ext cx="243432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4"/>
          <p:cNvPicPr/>
          <p:nvPr/>
        </p:nvPicPr>
        <p:blipFill>
          <a:blip r:embed="rId14"/>
          <a:srcRect l="90161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>
            <a:noFill/>
          </a:ln>
        </p:spPr>
      </p:pic>
      <p:pic>
        <p:nvPicPr>
          <p:cNvPr id="7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pic>
        <p:nvPicPr>
          <p:cNvPr id="2" name="Obrázek 6"/>
          <p:cNvPicPr/>
          <p:nvPr/>
        </p:nvPicPr>
        <p:blipFill>
          <a:blip r:embed="rId14"/>
          <a:srcRect l="-10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09200" y="2709000"/>
            <a:ext cx="6839640" cy="237600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cs-CZ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Název prezentace</a:t>
            </a:r>
            <a:endParaRPr lang="cs-CZ" sz="36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588360" y="5949360"/>
            <a:ext cx="1872000" cy="21564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72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cs-CZ" sz="1500" b="0" strike="noStrike" spc="-1">
                <a:solidFill>
                  <a:srgbClr val="FFFFFF"/>
                </a:solidFill>
                <a:latin typeface="Arial"/>
              </a:rPr>
              <a:t>08.01.2015</a:t>
            </a:r>
            <a:endParaRPr lang="cs-CZ" sz="1500" b="0" strike="noStrike" spc="-1">
              <a:solidFill>
                <a:srgbClr val="616365"/>
              </a:solidFill>
              <a:latin typeface="Arial"/>
            </a:endParaRPr>
          </a:p>
        </p:txBody>
      </p:sp>
      <p:pic>
        <p:nvPicPr>
          <p:cNvPr id="5" name="Obrázek 7"/>
          <p:cNvPicPr/>
          <p:nvPr/>
        </p:nvPicPr>
        <p:blipFill>
          <a:blip r:embed="rId16"/>
          <a:stretch/>
        </p:blipFill>
        <p:spPr>
          <a:xfrm>
            <a:off x="709200" y="0"/>
            <a:ext cx="1774080" cy="21279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ázek 4"/>
          <p:cNvPicPr/>
          <p:nvPr/>
        </p:nvPicPr>
        <p:blipFill>
          <a:blip r:embed="rId14"/>
          <a:srcRect l="90161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>
            <a:noFill/>
          </a:ln>
        </p:spPr>
      </p:pic>
      <p:pic>
        <p:nvPicPr>
          <p:cNvPr id="43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Delší nadpis slidu, který vychází na </a:t>
            </a:r>
            <a:r>
              <a:t/>
            </a:r>
            <a:br/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dva řádky (obsah je posunutý)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Kliknutím lze upravit styly předlohy textu.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Druhá úroveň</a:t>
            </a:r>
          </a:p>
          <a:p>
            <a:pPr marL="864000" lvl="2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500" b="0" strike="noStrike" spc="-1">
                <a:solidFill>
                  <a:srgbClr val="616365"/>
                </a:solidFill>
                <a:latin typeface="Arial"/>
              </a:rPr>
              <a:t>Třetí úroveň</a:t>
            </a:r>
          </a:p>
          <a:p>
            <a:pPr marL="1098000" lvl="3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400" b="0" strike="noStrike" spc="-1">
                <a:solidFill>
                  <a:srgbClr val="616365"/>
                </a:solidFill>
                <a:latin typeface="Arial"/>
              </a:rPr>
              <a:t>Čtvrtá úroveň</a:t>
            </a:r>
          </a:p>
          <a:p>
            <a:pPr marL="1332000" lvl="4" indent="-22824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BD3632"/>
              </a:buClr>
              <a:buFont typeface="Arial"/>
              <a:buChar char="•"/>
            </a:pPr>
            <a:r>
              <a:rPr lang="cs-CZ" sz="1300" b="0" strike="noStrike" spc="-1">
                <a:solidFill>
                  <a:srgbClr val="616365"/>
                </a:solidFill>
                <a:latin typeface="Arial"/>
              </a:rPr>
              <a:t>Pátá úroveň</a:t>
            </a:r>
          </a:p>
        </p:txBody>
      </p:sp>
      <p:sp>
        <p:nvSpPr>
          <p:cNvPr id="46" name="CustomShape 3"/>
          <p:cNvSpPr/>
          <p:nvPr/>
        </p:nvSpPr>
        <p:spPr>
          <a:xfrm>
            <a:off x="8442360" y="6381360"/>
            <a:ext cx="521640" cy="18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EE3EE94-A903-4E0F-984D-A9B4DE15EBE1}" type="slidenum">
              <a:rPr lang="en-US" sz="1200" b="1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4"/>
          <p:cNvPicPr/>
          <p:nvPr/>
        </p:nvPicPr>
        <p:blipFill>
          <a:blip r:embed="rId14"/>
          <a:srcRect l="90161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>
            <a:noFill/>
          </a:ln>
        </p:spPr>
      </p:pic>
      <p:pic>
        <p:nvPicPr>
          <p:cNvPr id="84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Nadpis slidu na jeden řádek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Kliknutím lze upravit styly předlohy textu.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Druhá úroveň</a:t>
            </a:r>
          </a:p>
          <a:p>
            <a:pPr marL="864000" lvl="2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500" b="0" strike="noStrike" spc="-1">
                <a:solidFill>
                  <a:srgbClr val="616365"/>
                </a:solidFill>
                <a:latin typeface="Arial"/>
              </a:rPr>
              <a:t>Třetí úroveň</a:t>
            </a:r>
          </a:p>
          <a:p>
            <a:pPr marL="1098000" lvl="3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400" b="0" strike="noStrike" spc="-1">
                <a:solidFill>
                  <a:srgbClr val="616365"/>
                </a:solidFill>
                <a:latin typeface="Arial"/>
              </a:rPr>
              <a:t>Čtvrtá úroveň</a:t>
            </a:r>
          </a:p>
          <a:p>
            <a:pPr marL="1332000" lvl="4" indent="-22824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BD3632"/>
              </a:buClr>
              <a:buFont typeface="Arial"/>
              <a:buChar char="•"/>
            </a:pPr>
            <a:r>
              <a:rPr lang="cs-CZ" sz="1300" b="0" strike="noStrike" spc="-1">
                <a:solidFill>
                  <a:srgbClr val="616365"/>
                </a:solidFill>
                <a:latin typeface="Arial"/>
              </a:rPr>
              <a:t>Pátá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elye.project/mastering-kotlin-standard-functions-run-with-let-also-and-apply-9cd334b0ef84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588360" y="5949360"/>
            <a:ext cx="18720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343080" indent="-34272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cs-CZ" sz="1500" b="0" strike="noStrike" spc="-1">
                <a:solidFill>
                  <a:srgbClr val="FFFFFF"/>
                </a:solidFill>
                <a:latin typeface="Arial"/>
              </a:rPr>
              <a:t>2019</a:t>
            </a:r>
            <a:endParaRPr lang="cs-CZ" sz="1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09200" y="2709000"/>
            <a:ext cx="6839640" cy="23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cs-CZ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Standard Extension Functions</a:t>
            </a:r>
            <a:endParaRPr lang="cs-CZ" sz="36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Typical usecase</a:t>
            </a:r>
            <a:r>
              <a:t/>
            </a:r>
            <a:br/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- let()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7640" y="1304640"/>
            <a:ext cx="7560360" cy="88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 dirty="0" err="1">
                <a:solidFill>
                  <a:srgbClr val="616365"/>
                </a:solidFill>
                <a:latin typeface="Arial"/>
              </a:rPr>
              <a:t>nullability</a:t>
            </a:r>
            <a:r>
              <a:rPr lang="cs-CZ" sz="1900" b="0" strike="noStrike" spc="-1" dirty="0">
                <a:solidFill>
                  <a:srgbClr val="616365"/>
                </a:solidFill>
                <a:latin typeface="Arial"/>
              </a:rPr>
              <a:t> </a:t>
            </a:r>
            <a:r>
              <a:rPr lang="cs-CZ" sz="1900" b="0" strike="noStrike" spc="-1" dirty="0" err="1">
                <a:solidFill>
                  <a:srgbClr val="616365"/>
                </a:solidFill>
                <a:latin typeface="Arial"/>
              </a:rPr>
              <a:t>handling</a:t>
            </a:r>
            <a:endParaRPr lang="cs-CZ" sz="1900" b="0" strike="noStrike" spc="-1" dirty="0">
              <a:solidFill>
                <a:srgbClr val="616365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 dirty="0">
                <a:solidFill>
                  <a:srgbClr val="616365"/>
                </a:solidFill>
                <a:latin typeface="Arial"/>
              </a:rPr>
              <a:t>převod z jednoho typu na druhý</a:t>
            </a:r>
          </a:p>
        </p:txBody>
      </p:sp>
      <p:sp>
        <p:nvSpPr>
          <p:cNvPr id="182" name="CustomShape 3"/>
          <p:cNvSpPr/>
          <p:nvPr/>
        </p:nvSpPr>
        <p:spPr>
          <a:xfrm>
            <a:off x="293760" y="2774880"/>
            <a:ext cx="3474720" cy="1157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str:String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? = ...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if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!= null) {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print(it)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164120" y="3108960"/>
            <a:ext cx="30596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str?.</a:t>
            </a:r>
            <a:r>
              <a:rPr lang="en-US" sz="1600" b="1" strike="noStrike" spc="-1">
                <a:solidFill>
                  <a:srgbClr val="ED1C24"/>
                </a:solidFill>
                <a:latin typeface="Consolas"/>
              </a:rPr>
              <a:t>let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print(it) 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74320" y="4481280"/>
            <a:ext cx="78638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1600" b="0" strike="noStrike" spc="-1" dirty="0">
                <a:latin typeface="Consolas"/>
              </a:rPr>
              <a:t> mapped = </a:t>
            </a:r>
            <a:r>
              <a:rPr lang="en-US" sz="1600" b="0" strike="noStrike" spc="-1" dirty="0" err="1">
                <a:latin typeface="Consolas"/>
              </a:rPr>
              <a:t>value?.</a:t>
            </a:r>
            <a:r>
              <a:rPr lang="en-US" sz="1600" b="1" strike="noStrike" spc="-1" dirty="0" err="1">
                <a:solidFill>
                  <a:srgbClr val="ED1C24"/>
                </a:solidFill>
                <a:latin typeface="Consolas"/>
              </a:rPr>
              <a:t>let</a:t>
            </a:r>
            <a:r>
              <a:rPr lang="en-US" sz="1600" b="0" strike="noStrike" spc="-1" dirty="0">
                <a:latin typeface="Consolas"/>
              </a:rPr>
              <a:t> { transform(it) } ?: default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 animBg="1"/>
      <p:bldP spid="183" grpId="0" animBg="1"/>
      <p:bldP spid="1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Typical usecase</a:t>
            </a:r>
            <a:r>
              <a:t/>
            </a:r>
            <a:br/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- apply()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23640" y="1412640"/>
            <a:ext cx="7560360" cy="6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inicializace, nebo konfigurace objektu</a:t>
            </a:r>
          </a:p>
        </p:txBody>
      </p:sp>
      <p:sp>
        <p:nvSpPr>
          <p:cNvPr id="187" name="CustomShape 3"/>
          <p:cNvSpPr/>
          <p:nvPr/>
        </p:nvSpPr>
        <p:spPr>
          <a:xfrm>
            <a:off x="323640" y="2426400"/>
            <a:ext cx="5760360" cy="10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val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andre = Person()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andre.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name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b="1" strike="noStrike" spc="-1">
                <a:solidFill>
                  <a:srgbClr val="008000"/>
                </a:solidFill>
                <a:latin typeface="Consolas"/>
              </a:rPr>
              <a:t>"andre"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andre.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company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b="1" strike="noStrike" spc="-1">
                <a:solidFill>
                  <a:srgbClr val="008000"/>
                </a:solidFill>
                <a:latin typeface="Consolas"/>
              </a:rPr>
              <a:t>"Viacom"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andre.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hobby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b="1" strike="noStrike" spc="-1">
                <a:solidFill>
                  <a:srgbClr val="008000"/>
                </a:solidFill>
                <a:latin typeface="Consolas"/>
              </a:rPr>
              <a:t>"losing in ping pong"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64520" y="4154760"/>
            <a:ext cx="4205880" cy="130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val 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andre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= Person().apply 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{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name = </a:t>
            </a:r>
            <a:r>
              <a:rPr lang="en-US" sz="1600" b="1" strike="noStrike" spc="-1">
                <a:solidFill>
                  <a:srgbClr val="008000"/>
                </a:solidFill>
                <a:latin typeface="Consolas"/>
              </a:rPr>
              <a:t>"Andre"</a:t>
            </a:r>
            <a:r>
              <a:t/>
            </a:r>
            <a:br/>
            <a:r>
              <a:rPr lang="en-US" sz="1600" b="1" strike="noStrike" spc="-1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company = </a:t>
            </a:r>
            <a:r>
              <a:rPr lang="en-US" sz="1600" b="1" strike="noStrike" spc="-1">
                <a:solidFill>
                  <a:srgbClr val="008000"/>
                </a:solidFill>
                <a:latin typeface="Consolas"/>
              </a:rPr>
              <a:t>"Viacom"</a:t>
            </a:r>
            <a:r>
              <a:t/>
            </a:r>
            <a:br/>
            <a:r>
              <a:rPr lang="en-US" sz="1600" b="1" strike="noStrike" spc="-1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hobby = </a:t>
            </a:r>
            <a:r>
              <a:rPr lang="en-US" sz="1600" b="1" strike="noStrike" spc="-1">
                <a:solidFill>
                  <a:srgbClr val="008000"/>
                </a:solidFill>
                <a:latin typeface="Consolas"/>
              </a:rPr>
              <a:t>"losing in ping pong"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 dirty="0" err="1">
                <a:solidFill>
                  <a:srgbClr val="BD3632"/>
                </a:solidFill>
                <a:latin typeface="Arial"/>
                <a:ea typeface="Georgia"/>
              </a:rPr>
              <a:t>Typical</a:t>
            </a:r>
            <a:r>
              <a:rPr lang="cs-CZ" sz="2500" b="1" strike="noStrike" spc="-1" dirty="0">
                <a:solidFill>
                  <a:srgbClr val="BD3632"/>
                </a:solidFill>
                <a:latin typeface="Arial"/>
                <a:ea typeface="Georgia"/>
              </a:rPr>
              <a:t> </a:t>
            </a:r>
            <a:r>
              <a:rPr lang="cs-CZ" sz="2500" b="1" strike="noStrike" spc="-1" dirty="0" err="1">
                <a:solidFill>
                  <a:srgbClr val="BD3632"/>
                </a:solidFill>
                <a:latin typeface="Arial"/>
                <a:ea typeface="Georgia"/>
              </a:rPr>
              <a:t>usecase</a:t>
            </a:r>
            <a:r>
              <a:rPr dirty="0"/>
              <a:t/>
            </a:r>
            <a:br>
              <a:rPr dirty="0"/>
            </a:br>
            <a:r>
              <a:rPr lang="cs-CZ" sz="2500" b="1" strike="noStrike" spc="-1" dirty="0">
                <a:solidFill>
                  <a:srgbClr val="BD3632"/>
                </a:solidFill>
                <a:latin typeface="Arial"/>
                <a:ea typeface="Georgia"/>
              </a:rPr>
              <a:t>- </a:t>
            </a:r>
            <a:r>
              <a:rPr lang="cs-CZ" sz="2500" b="1" strike="noStrike" spc="-1" dirty="0" err="1" smtClean="0">
                <a:solidFill>
                  <a:srgbClr val="BD3632"/>
                </a:solidFill>
                <a:latin typeface="Arial"/>
                <a:ea typeface="Georgia"/>
              </a:rPr>
              <a:t>also</a:t>
            </a:r>
            <a:r>
              <a:rPr lang="cs-CZ" sz="2500" b="1" strike="noStrike" spc="-1" dirty="0" smtClean="0">
                <a:solidFill>
                  <a:srgbClr val="BD3632"/>
                </a:solidFill>
                <a:latin typeface="Arial"/>
                <a:ea typeface="Georgia"/>
              </a:rPr>
              <a:t>()</a:t>
            </a:r>
            <a:endParaRPr lang="cs-CZ" sz="2500" b="0" strike="noStrike" spc="-1" dirty="0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23640" y="145116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 dirty="0" smtClean="0">
                <a:solidFill>
                  <a:srgbClr val="616365"/>
                </a:solidFill>
                <a:latin typeface="Arial"/>
              </a:rPr>
              <a:t>Vedlejší efekty ve zřetězených voláních</a:t>
            </a:r>
            <a:endParaRPr lang="cs-CZ" sz="1900" b="0" strike="noStrike" spc="-1" dirty="0">
              <a:solidFill>
                <a:srgbClr val="616365"/>
              </a:solid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640" y="2281680"/>
            <a:ext cx="422423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rawData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api.getData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Log.debug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rawData.map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stuff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 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640" y="3690158"/>
            <a:ext cx="321434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api.getData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Log.debug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.map {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stuff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21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 dirty="0" err="1">
                <a:solidFill>
                  <a:srgbClr val="BD3632"/>
                </a:solidFill>
                <a:latin typeface="Arial"/>
                <a:ea typeface="Georgia"/>
              </a:rPr>
              <a:t>Typical</a:t>
            </a:r>
            <a:r>
              <a:rPr lang="cs-CZ" sz="2500" b="1" strike="noStrike" spc="-1" dirty="0">
                <a:solidFill>
                  <a:srgbClr val="BD3632"/>
                </a:solidFill>
                <a:latin typeface="Arial"/>
                <a:ea typeface="Georgia"/>
              </a:rPr>
              <a:t> </a:t>
            </a:r>
            <a:r>
              <a:rPr lang="cs-CZ" sz="2500" b="1" strike="noStrike" spc="-1" dirty="0" err="1">
                <a:solidFill>
                  <a:srgbClr val="BD3632"/>
                </a:solidFill>
                <a:latin typeface="Arial"/>
                <a:ea typeface="Georgia"/>
              </a:rPr>
              <a:t>usecase</a:t>
            </a:r>
            <a:r>
              <a:rPr dirty="0"/>
              <a:t/>
            </a:r>
            <a:br>
              <a:rPr dirty="0"/>
            </a:br>
            <a:r>
              <a:rPr lang="cs-CZ" sz="2500" b="1" strike="noStrike" spc="-1" dirty="0">
                <a:solidFill>
                  <a:srgbClr val="BD3632"/>
                </a:solidFill>
                <a:latin typeface="Arial"/>
                <a:ea typeface="Georgia"/>
              </a:rPr>
              <a:t>- </a:t>
            </a:r>
            <a:r>
              <a:rPr lang="cs-CZ" sz="2500" b="1" strike="noStrike" spc="-1" dirty="0" err="1">
                <a:solidFill>
                  <a:srgbClr val="BD3632"/>
                </a:solidFill>
                <a:latin typeface="Arial"/>
                <a:ea typeface="Georgia"/>
              </a:rPr>
              <a:t>with</a:t>
            </a:r>
            <a:r>
              <a:rPr lang="cs-CZ" sz="2500" b="1" strike="noStrike" spc="-1" dirty="0">
                <a:solidFill>
                  <a:srgbClr val="BD3632"/>
                </a:solidFill>
                <a:latin typeface="Arial"/>
                <a:ea typeface="Georgia"/>
              </a:rPr>
              <a:t>()</a:t>
            </a:r>
            <a:endParaRPr lang="cs-CZ" sz="2500" b="0" strike="noStrike" spc="-1" dirty="0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23640" y="141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Logické seskupení volání operací na objektu</a:t>
            </a:r>
          </a:p>
        </p:txBody>
      </p:sp>
      <p:sp>
        <p:nvSpPr>
          <p:cNvPr id="191" name="CustomShape 3"/>
          <p:cNvSpPr/>
          <p:nvPr/>
        </p:nvSpPr>
        <p:spPr>
          <a:xfrm>
            <a:off x="323640" y="2359800"/>
            <a:ext cx="5971320" cy="82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messageBoard.init(“https:</a:t>
            </a:r>
            <a:r>
              <a:rPr lang="en-US" sz="1600" b="0" i="1" strike="noStrike" spc="-1">
                <a:solidFill>
                  <a:srgbClr val="808080"/>
                </a:solidFill>
                <a:latin typeface="Consolas"/>
              </a:rPr>
              <a:t>//url.com”)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messageBoard.login(token)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messageBoard.post(“Kotlin’s a way of life bro</a:t>
            </a:r>
            <a:r>
              <a:rPr lang="en-US" sz="1600" b="1" strike="noStrike" spc="-1">
                <a:solidFill>
                  <a:srgbClr val="008000"/>
                </a:solidFill>
                <a:latin typeface="Consolas"/>
              </a:rPr>
              <a:t>")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23640" y="3704400"/>
            <a:ext cx="6983640" cy="130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latin typeface="Consolas"/>
              </a:rPr>
              <a:t>with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(messageBoard) 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{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init(“https:</a:t>
            </a:r>
            <a:r>
              <a:rPr lang="en-US" sz="1600" b="0" i="1" strike="noStrike" spc="-1">
                <a:solidFill>
                  <a:srgbClr val="808080"/>
                </a:solidFill>
                <a:latin typeface="Consolas"/>
              </a:rPr>
              <a:t>//url.com”)</a:t>
            </a:r>
            <a:r>
              <a:t/>
            </a:r>
            <a:br/>
            <a:r>
              <a:rPr lang="en-US" sz="1600" b="0" i="1" strike="noStrike" spc="-1">
                <a:solidFill>
                  <a:srgbClr val="808080"/>
                </a:solidFill>
                <a:latin typeface="Consolas"/>
              </a:rPr>
              <a:t>   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login(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token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post(“Kotlin’s 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a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way 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of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life 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bro</a:t>
            </a:r>
            <a:r>
              <a:rPr lang="en-US" sz="1600" b="1" strike="noStrike" spc="-1">
                <a:solidFill>
                  <a:srgbClr val="008000"/>
                </a:solidFill>
                <a:latin typeface="Consolas"/>
              </a:rPr>
              <a:t>")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Typical usecase</a:t>
            </a:r>
            <a:r>
              <a:t/>
            </a:r>
            <a:br/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- run()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23640" y="141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 dirty="0">
                <a:solidFill>
                  <a:srgbClr val="616365"/>
                </a:solidFill>
                <a:latin typeface="Arial"/>
              </a:rPr>
              <a:t>Stejný jako let, ale umožňuje přístup přes </a:t>
            </a:r>
            <a:r>
              <a:rPr lang="cs-CZ" sz="1900" b="0" strike="noStrike" spc="-1" dirty="0" err="1" smtClean="0">
                <a:solidFill>
                  <a:srgbClr val="616365"/>
                </a:solidFill>
                <a:latin typeface="Arial"/>
              </a:rPr>
              <a:t>receiver</a:t>
            </a:r>
            <a:endParaRPr lang="cs-CZ" sz="1900" b="0" strike="noStrike" spc="-1" dirty="0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56760" y="1990620"/>
            <a:ext cx="6795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 dirty="0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0" strike="noStrike" spc="-1" dirty="0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 dirty="0" err="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.let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(block: (</a:t>
            </a:r>
            <a:r>
              <a:rPr lang="en-US" sz="1600" b="0" strike="noStrike" spc="-1" dirty="0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 -&gt; </a:t>
            </a:r>
            <a:r>
              <a:rPr lang="en-US" sz="1600" b="0" strike="noStrike" spc="-1" dirty="0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): </a:t>
            </a:r>
            <a:r>
              <a:rPr lang="en-US" sz="1600" b="0" strike="noStrike" spc="-1" dirty="0">
                <a:solidFill>
                  <a:srgbClr val="20999D"/>
                </a:solidFill>
                <a:latin typeface="Courier New"/>
              </a:rPr>
              <a:t>R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33000" y="2466900"/>
            <a:ext cx="640260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 dirty="0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0" strike="noStrike" spc="-1" dirty="0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 dirty="0" err="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</a:rPr>
              <a:t>.run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(block: </a:t>
            </a:r>
            <a:r>
              <a:rPr lang="en-US" sz="1600" b="0" strike="noStrike" spc="-1" dirty="0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.() -&gt; </a:t>
            </a:r>
            <a:r>
              <a:rPr lang="en-US" sz="1600" b="0" strike="noStrike" spc="-1" dirty="0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): </a:t>
            </a:r>
            <a:r>
              <a:rPr lang="en-US" sz="1600" b="0" strike="noStrike" spc="-1" dirty="0">
                <a:solidFill>
                  <a:srgbClr val="20999D"/>
                </a:solidFill>
                <a:latin typeface="Courier New"/>
              </a:rPr>
              <a:t>R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323640" y="3225060"/>
            <a:ext cx="78638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1600" b="0" strike="noStrike" spc="-1" dirty="0">
                <a:latin typeface="Consolas"/>
              </a:rPr>
              <a:t> mapped = </a:t>
            </a:r>
            <a:r>
              <a:rPr lang="en-US" sz="1600" b="0" strike="noStrike" spc="-1" dirty="0" err="1">
                <a:latin typeface="Consolas"/>
              </a:rPr>
              <a:t>value?.</a:t>
            </a:r>
            <a:r>
              <a:rPr lang="en-US" sz="1600" b="1" strike="noStrike" spc="-1" dirty="0" err="1">
                <a:solidFill>
                  <a:srgbClr val="ED1C24"/>
                </a:solidFill>
                <a:latin typeface="Consolas"/>
              </a:rPr>
              <a:t>let</a:t>
            </a:r>
            <a:r>
              <a:rPr lang="en-US" sz="1600" b="0" strike="noStrike" spc="-1" dirty="0">
                <a:latin typeface="Consolas"/>
              </a:rPr>
              <a:t> { transform(it) } ?: default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323640" y="3682260"/>
            <a:ext cx="78638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1600" b="0" strike="noStrike" spc="-1">
                <a:latin typeface="Consolas"/>
              </a:rPr>
              <a:t> mapped = value?.</a:t>
            </a:r>
            <a:r>
              <a:rPr lang="en-US" sz="1600" b="1" strike="noStrike" spc="-1">
                <a:solidFill>
                  <a:srgbClr val="ED1C24"/>
                </a:solidFill>
                <a:latin typeface="Consolas"/>
              </a:rPr>
              <a:t>run</a:t>
            </a:r>
            <a:r>
              <a:rPr lang="en-US" sz="1600" b="0" strike="noStrike" spc="-1">
                <a:latin typeface="Consolas"/>
              </a:rPr>
              <a:t> { transform(this) } ?: default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334080" y="5026428"/>
            <a:ext cx="2683440" cy="164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r>
              <a:rPr lang="en-US" sz="1600" b="1" strike="noStrike" spc="-1" dirty="0">
                <a:solidFill>
                  <a:srgbClr val="CE181E"/>
                </a:solidFill>
                <a:latin typeface="Consolas"/>
              </a:rPr>
              <a:t>run</a:t>
            </a:r>
            <a:r>
              <a:rPr lang="en-US" sz="1600" b="0" strike="noStrike" spc="-1" dirty="0">
                <a:latin typeface="Consolas"/>
              </a:rPr>
              <a:t> {</a:t>
            </a:r>
            <a:endParaRPr lang="en-US" sz="1600" b="0" strike="noStrike" spc="-1" dirty="0">
              <a:latin typeface="Consolas"/>
              <a:ea typeface="Noto Sans CJK SC Regular"/>
            </a:endParaRPr>
          </a:p>
          <a:p>
            <a:r>
              <a:rPr lang="en-US" sz="1600" b="0" strike="noStrike" spc="-1" dirty="0">
                <a:latin typeface="Consolas"/>
                <a:ea typeface="Noto Sans CJK SC Regular"/>
              </a:rPr>
              <a:t>    </a:t>
            </a:r>
            <a:r>
              <a:rPr lang="en-US" sz="1600" b="1" strike="noStrike" spc="-1" dirty="0" err="1">
                <a:solidFill>
                  <a:srgbClr val="000080"/>
                </a:solidFill>
                <a:latin typeface="Consolas"/>
                <a:ea typeface="Noto Sans CJK SC Regular"/>
              </a:rPr>
              <a:t>val</a:t>
            </a:r>
            <a:r>
              <a:rPr lang="en-US" sz="1600" b="0" strike="noStrike" spc="-1" dirty="0">
                <a:latin typeface="Consolas"/>
                <a:ea typeface="Noto Sans CJK SC Regular"/>
              </a:rPr>
              <a:t> value = ...   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Consolas"/>
                <a:ea typeface="Noto Sans CJK SC Regular"/>
              </a:rPr>
              <a:t>}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1600" b="1" strike="noStrike" spc="-1" dirty="0">
                <a:solidFill>
                  <a:srgbClr val="CE181E"/>
                </a:solidFill>
                <a:latin typeface="Consolas"/>
                <a:ea typeface="Noto Sans CJK SC Regular"/>
              </a:rPr>
              <a:t>run</a:t>
            </a:r>
            <a:r>
              <a:rPr lang="en-US" sz="1600" b="0" strike="noStrike" spc="-1" dirty="0">
                <a:latin typeface="Consolas"/>
                <a:ea typeface="Noto Sans CJK SC Regular"/>
              </a:rPr>
              <a:t> {</a:t>
            </a:r>
          </a:p>
          <a:p>
            <a:r>
              <a:rPr lang="en-US" sz="1600" b="0" strike="noStrike" spc="-1" dirty="0">
                <a:latin typeface="Consolas"/>
                <a:ea typeface="Noto Sans CJK SC Regular"/>
              </a:rPr>
              <a:t>    </a:t>
            </a:r>
            <a:r>
              <a:rPr lang="en-US" sz="1600" b="1" strike="noStrike" spc="-1" dirty="0" err="1">
                <a:solidFill>
                  <a:srgbClr val="000080"/>
                </a:solidFill>
                <a:latin typeface="Consolas"/>
                <a:ea typeface="Noto Sans CJK SC Regular"/>
              </a:rPr>
              <a:t>val</a:t>
            </a:r>
            <a:r>
              <a:rPr lang="en-US" sz="1600" b="0" strike="noStrike" spc="-1" dirty="0">
                <a:latin typeface="Consolas"/>
                <a:ea typeface="Noto Sans CJK SC Regular"/>
              </a:rPr>
              <a:t> value = ...   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Consolas"/>
              </a:rPr>
              <a:t>}</a:t>
            </a:r>
            <a:endParaRPr lang="en-US" sz="1600" b="0" strike="noStrike" spc="-1" dirty="0">
              <a:latin typeface="Consolas"/>
              <a:ea typeface="Noto Sans CJK SC Regular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323640" y="445950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 dirty="0" smtClean="0">
                <a:solidFill>
                  <a:srgbClr val="616365"/>
                </a:solidFill>
                <a:latin typeface="Arial"/>
              </a:rPr>
              <a:t>Anonymní bloky</a:t>
            </a:r>
            <a:endParaRPr lang="cs-CZ" sz="1900" b="0" strike="noStrike" spc="-1" dirty="0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animBg="1"/>
      <p:bldP spid="196" grpId="0" animBg="1"/>
      <p:bldP spid="197" grpId="0" animBg="1"/>
      <p:bldP spid="198" grpId="0" animBg="1"/>
      <p:bldP spid="199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23640" y="1412640"/>
            <a:ext cx="7560360" cy="511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also()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apply()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let()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takeIf()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takeUnless()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with()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run()</a:t>
            </a:r>
          </a:p>
        </p:txBody>
      </p:sp>
      <p:pic>
        <p:nvPicPr>
          <p:cNvPr id="132" name="Obrázek 3"/>
          <p:cNvPicPr/>
          <p:nvPr/>
        </p:nvPicPr>
        <p:blipFill>
          <a:blip r:embed="rId2"/>
          <a:stretch/>
        </p:blipFill>
        <p:spPr>
          <a:xfrm>
            <a:off x="539640" y="3717000"/>
            <a:ext cx="7429320" cy="255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320" y="1451520"/>
            <a:ext cx="6480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.also(block: (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-&gt; Unit):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9120" y="2693160"/>
            <a:ext cx="66459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.apply(block: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.() -&gt; Unit):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9160" y="1955520"/>
            <a:ext cx="6795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.let(block: (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-&gt;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9920" y="3759480"/>
            <a:ext cx="78656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&gt; with(receiver: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, block: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.() -&gt;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70560" y="3184560"/>
            <a:ext cx="640260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.run(block: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.() -&gt;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31320" y="4838760"/>
            <a:ext cx="78116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.takeIf(predicate: (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-&gt; Boolean):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31320" y="5413680"/>
            <a:ext cx="8217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.takeUnless(predicate: (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-&gt; Boolean):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?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23640" y="105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Extension function a safe call</a:t>
            </a:r>
          </a:p>
        </p:txBody>
      </p:sp>
      <p:sp>
        <p:nvSpPr>
          <p:cNvPr id="143" name="CustomShape 3"/>
          <p:cNvSpPr/>
          <p:nvPr/>
        </p:nvSpPr>
        <p:spPr>
          <a:xfrm>
            <a:off x="323640" y="2571840"/>
            <a:ext cx="7560360" cy="130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val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list: List&lt;String?&gt; = </a:t>
            </a:r>
            <a:r>
              <a:rPr lang="en-US" sz="1600" b="0" i="1" strike="noStrike" spc="-1">
                <a:solidFill>
                  <a:srgbClr val="000000"/>
                </a:solidFill>
                <a:latin typeface="Courier New"/>
              </a:rPr>
              <a:t>listOf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</a:rPr>
              <a:t>"Kotlin"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null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</a:t>
            </a:r>
            <a:r>
              <a:t/>
            </a:r>
            <a:br/>
            <a:r>
              <a:t/>
            </a:r>
            <a:br/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for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(item 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in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list) 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item?.</a:t>
            </a:r>
            <a:r>
              <a:rPr lang="en-US" sz="1600" b="0" i="1" strike="noStrike" spc="-1">
                <a:solidFill>
                  <a:srgbClr val="000000"/>
                </a:solidFill>
                <a:latin typeface="Courier New"/>
              </a:rPr>
              <a:t>let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{ </a:t>
            </a:r>
            <a:r>
              <a:rPr lang="en-US" sz="1600" b="0" i="1" strike="noStrike" spc="-1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it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600" b="0" i="1" strike="noStrike" spc="-1">
                <a:solidFill>
                  <a:srgbClr val="808080"/>
                </a:solidFill>
                <a:latin typeface="Courier New"/>
              </a:rPr>
              <a:t>// prints A and ignores null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1259280" y="3645000"/>
            <a:ext cx="50436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1799640" y="4722120"/>
            <a:ext cx="230400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</a:rPr>
              <a:t>safe call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46" name="Obrázek 8"/>
          <p:cNvPicPr/>
          <p:nvPr/>
        </p:nvPicPr>
        <p:blipFill>
          <a:blip r:embed="rId3"/>
          <a:stretch/>
        </p:blipFill>
        <p:spPr>
          <a:xfrm rot="15156600">
            <a:off x="1273680" y="4159800"/>
            <a:ext cx="834120" cy="1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23640" y="33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23640" y="2133000"/>
            <a:ext cx="7560360" cy="14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AutoNum type="arabicPeriod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Potřebuji rozšiřující funkci?</a:t>
            </a: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AutoNum type="arabicPeriod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Potřebuji </a:t>
            </a:r>
            <a:r>
              <a:rPr lang="cs-CZ" sz="1900" b="1" strike="noStrike" spc="-1">
                <a:solidFill>
                  <a:srgbClr val="616365"/>
                </a:solidFill>
                <a:latin typeface="Arial"/>
              </a:rPr>
              <a:t>this</a:t>
            </a: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, nebo </a:t>
            </a:r>
            <a:r>
              <a:rPr lang="cs-CZ" sz="1900" b="1" strike="noStrike" spc="-1">
                <a:solidFill>
                  <a:srgbClr val="616365"/>
                </a:solidFill>
                <a:latin typeface="Arial"/>
              </a:rPr>
              <a:t>it</a:t>
            </a:r>
            <a:endParaRPr lang="cs-CZ" sz="1900" b="0" strike="noStrike" spc="-1">
              <a:solidFill>
                <a:srgbClr val="616365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AutoNum type="arabicPeriod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Potřebuji vrátit </a:t>
            </a:r>
            <a:r>
              <a:rPr lang="cs-CZ" sz="1900" b="1" strike="noStrike" spc="-1">
                <a:solidFill>
                  <a:srgbClr val="616365"/>
                </a:solidFill>
                <a:latin typeface="Arial"/>
              </a:rPr>
              <a:t>this</a:t>
            </a: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, nebo ne?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cs-CZ" sz="19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23640" y="1191960"/>
            <a:ext cx="741636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616365"/>
                </a:solidFill>
                <a:latin typeface="Arial"/>
              </a:rPr>
              <a:t>Kdy kterou použít?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23640" y="6309360"/>
            <a:ext cx="61203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600" b="0" u="sng" strike="noStrike" spc="-1">
                <a:solidFill>
                  <a:srgbClr val="BD3632"/>
                </a:solidFill>
                <a:uFillTx/>
                <a:latin typeface="Arial"/>
                <a:hlinkClick r:id="rId2"/>
              </a:rPr>
              <a:t>Zdroj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3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8">
                                            <p:txEl>
                                              <p:pRg st="5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23640" y="105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Potřebuji rozšiřující funkci?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cs-CZ" sz="19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51640" y="2568240"/>
            <a:ext cx="6479280" cy="10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latin typeface="Courier New"/>
              </a:rPr>
              <a:t>with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(webview.</a:t>
            </a:r>
            <a:r>
              <a:rPr lang="en-US" sz="1600" b="1" strike="noStrike" spc="-1">
                <a:solidFill>
                  <a:srgbClr val="660E7A"/>
                </a:solidFill>
                <a:latin typeface="Courier New"/>
              </a:rPr>
              <a:t>settings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{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this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?.</a:t>
            </a:r>
            <a:r>
              <a:rPr lang="en-US" sz="1600" b="1" strike="noStrike" spc="-1">
                <a:solidFill>
                  <a:srgbClr val="660E7A"/>
                </a:solidFill>
                <a:latin typeface="Courier New"/>
              </a:rPr>
              <a:t>javaScriptEnabled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true</a:t>
            </a:r>
            <a:r>
              <a:t/>
            </a:r>
            <a:br/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    this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?.</a:t>
            </a:r>
            <a:r>
              <a:rPr lang="en-US" sz="1600" b="1" strike="noStrike" spc="-1">
                <a:solidFill>
                  <a:srgbClr val="660E7A"/>
                </a:solidFill>
                <a:latin typeface="Courier New"/>
              </a:rPr>
              <a:t>databaseEnabled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true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99160" y="1648440"/>
            <a:ext cx="786492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808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808080"/>
                </a:solidFill>
                <a:latin typeface="Courier New"/>
              </a:rPr>
              <a:t>&lt;T, R&gt; with(receiver: T, block: T.() -&gt; R): 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290160" y="4194360"/>
            <a:ext cx="640188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808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808080"/>
                </a:solidFill>
                <a:latin typeface="Courier New"/>
              </a:rPr>
              <a:t>&lt;T, R&gt; T.run(block: T.() -&gt; R): 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323640" y="4996440"/>
            <a:ext cx="7560360" cy="10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webview.</a:t>
            </a:r>
            <a:r>
              <a:rPr lang="en-US" sz="1600" b="1" strike="noStrike" spc="-1">
                <a:solidFill>
                  <a:srgbClr val="660E7A"/>
                </a:solidFill>
                <a:latin typeface="Courier New"/>
              </a:rPr>
              <a:t>settings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?.</a:t>
            </a:r>
            <a:r>
              <a:rPr lang="en-US" sz="1600" b="0" i="1" strike="noStrike" spc="-1">
                <a:solidFill>
                  <a:srgbClr val="000000"/>
                </a:solidFill>
                <a:latin typeface="Courier New"/>
              </a:rPr>
              <a:t>run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{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strike="noStrike" spc="-1">
                <a:solidFill>
                  <a:srgbClr val="660E7A"/>
                </a:solidFill>
                <a:latin typeface="Courier New"/>
              </a:rPr>
              <a:t>javaScriptEnabled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true</a:t>
            </a:r>
            <a:r>
              <a:t/>
            </a:r>
            <a:br/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    </a:t>
            </a:r>
            <a:r>
              <a:rPr lang="en-US" sz="1600" b="1" strike="noStrike" spc="-1">
                <a:solidFill>
                  <a:srgbClr val="660E7A"/>
                </a:solidFill>
                <a:latin typeface="Courier New"/>
              </a:rPr>
              <a:t>databaseEnabled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true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23640" y="105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Potřebuji </a:t>
            </a:r>
            <a:r>
              <a:rPr lang="cs-CZ" sz="1900" b="1" strike="noStrike" spc="-1">
                <a:solidFill>
                  <a:srgbClr val="616365"/>
                </a:solidFill>
                <a:latin typeface="Arial"/>
              </a:rPr>
              <a:t>this</a:t>
            </a: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, nebo </a:t>
            </a:r>
            <a:r>
              <a:rPr lang="cs-CZ" sz="1900" b="1" strike="noStrike" spc="-1">
                <a:solidFill>
                  <a:srgbClr val="616365"/>
                </a:solidFill>
                <a:latin typeface="Arial"/>
              </a:rPr>
              <a:t>it</a:t>
            </a:r>
            <a:endParaRPr lang="cs-CZ" sz="19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23640" y="2420640"/>
            <a:ext cx="7632360" cy="10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00"/>
                </a:solidFill>
                <a:latin typeface="Courier New"/>
              </a:rPr>
              <a:t>"This as argument"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?.</a:t>
            </a:r>
            <a:r>
              <a:rPr lang="en-US" sz="1600" b="0" i="1" strike="noStrike" spc="-1">
                <a:solidFill>
                  <a:srgbClr val="000000"/>
                </a:solidFill>
                <a:latin typeface="Courier New"/>
              </a:rPr>
              <a:t>run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{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0" i="1" strike="noStrike" spc="-1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</a:rPr>
              <a:t>"The length of this String is 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$this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</a:rPr>
              <a:t>.length"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0" i="1" strike="noStrike" spc="-1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</a:rPr>
              <a:t>"The length of this String is 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$</a:t>
            </a:r>
            <a:r>
              <a:rPr lang="en-US" sz="1600" b="1" strike="noStrike" spc="-1">
                <a:solidFill>
                  <a:srgbClr val="660E7A"/>
                </a:solidFill>
                <a:latin typeface="Courier New"/>
              </a:rPr>
              <a:t>length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23640" y="4872960"/>
            <a:ext cx="7344360" cy="82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00"/>
                </a:solidFill>
                <a:latin typeface="Courier New"/>
              </a:rPr>
              <a:t>"it as argument"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?.</a:t>
            </a:r>
            <a:r>
              <a:rPr lang="en-US" sz="1600" b="0" i="1" strike="noStrike" spc="-1">
                <a:solidFill>
                  <a:srgbClr val="000000"/>
                </a:solidFill>
                <a:latin typeface="Courier New"/>
              </a:rPr>
              <a:t>let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{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0" i="1" strike="noStrike" spc="-1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</a:rPr>
              <a:t>"The length of this String is 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${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it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b="1" strike="noStrike" spc="-1">
                <a:solidFill>
                  <a:srgbClr val="660E7A"/>
                </a:solidFill>
                <a:latin typeface="Courier New"/>
              </a:rPr>
              <a:t>length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362160" y="1901160"/>
            <a:ext cx="640188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808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808080"/>
                </a:solidFill>
                <a:latin typeface="Courier New"/>
              </a:rPr>
              <a:t>&lt;T, R&gt; T.run(block: T.() -&gt; R): 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23640" y="4424040"/>
            <a:ext cx="6795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808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808080"/>
                </a:solidFill>
                <a:latin typeface="Courier New"/>
              </a:rPr>
              <a:t>&lt;T, R&gt; T.let(block: (T) -&gt; R): 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3" name="Line 7"/>
          <p:cNvSpPr/>
          <p:nvPr/>
        </p:nvSpPr>
        <p:spPr>
          <a:xfrm>
            <a:off x="5004000" y="227664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64" name="Line 8"/>
          <p:cNvSpPr/>
          <p:nvPr/>
        </p:nvSpPr>
        <p:spPr>
          <a:xfrm>
            <a:off x="5004000" y="479520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65" name="CustomShape 9"/>
          <p:cNvSpPr/>
          <p:nvPr/>
        </p:nvSpPr>
        <p:spPr>
          <a:xfrm>
            <a:off x="316800" y="5886000"/>
            <a:ext cx="54723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C00000"/>
                </a:solidFill>
                <a:latin typeface="Arial"/>
              </a:rPr>
              <a:t>mohu použít jiný název než it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251640" y="3615480"/>
            <a:ext cx="54723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C00000"/>
                </a:solidFill>
                <a:latin typeface="Arial"/>
              </a:rPr>
              <a:t>this mohu většinou úplně vynechat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23640" y="105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Potřebuji vrátit </a:t>
            </a:r>
            <a:r>
              <a:rPr lang="cs-CZ" sz="1900" b="1" strike="noStrike" spc="-1">
                <a:solidFill>
                  <a:srgbClr val="616365"/>
                </a:solidFill>
                <a:latin typeface="Arial"/>
              </a:rPr>
              <a:t>this</a:t>
            </a: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 nebo ne?</a:t>
            </a:r>
          </a:p>
        </p:txBody>
      </p:sp>
      <p:sp>
        <p:nvSpPr>
          <p:cNvPr id="168" name="TextShape 2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78360" y="1773720"/>
            <a:ext cx="66459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.apply(block: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.() -&gt; Unit):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44880" y="2427480"/>
            <a:ext cx="6480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.also(block: (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-&gt; Unit):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1" name="Line 5"/>
          <p:cNvSpPr/>
          <p:nvPr/>
        </p:nvSpPr>
        <p:spPr>
          <a:xfrm>
            <a:off x="2987640" y="220464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2" name="Line 6"/>
          <p:cNvSpPr/>
          <p:nvPr/>
        </p:nvSpPr>
        <p:spPr>
          <a:xfrm>
            <a:off x="6532200" y="220464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3" name="Line 7"/>
          <p:cNvSpPr/>
          <p:nvPr/>
        </p:nvSpPr>
        <p:spPr>
          <a:xfrm>
            <a:off x="2987640" y="285264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4" name="Line 8"/>
          <p:cNvSpPr/>
          <p:nvPr/>
        </p:nvSpPr>
        <p:spPr>
          <a:xfrm>
            <a:off x="6372000" y="285264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5" name="CustomShape 9"/>
          <p:cNvSpPr/>
          <p:nvPr/>
        </p:nvSpPr>
        <p:spPr>
          <a:xfrm>
            <a:off x="349920" y="3934080"/>
            <a:ext cx="6795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.let(block: (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 -&gt;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): </a:t>
            </a:r>
            <a:r>
              <a:rPr lang="en-US" sz="1600" b="0" strike="noStrike" spc="-1">
                <a:solidFill>
                  <a:srgbClr val="20999D"/>
                </a:solidFill>
                <a:latin typeface="Courier New"/>
              </a:rPr>
              <a:t>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6" name="Line 10"/>
          <p:cNvSpPr/>
          <p:nvPr/>
        </p:nvSpPr>
        <p:spPr>
          <a:xfrm>
            <a:off x="3422520" y="430920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77" name="Line 11"/>
          <p:cNvSpPr/>
          <p:nvPr/>
        </p:nvSpPr>
        <p:spPr>
          <a:xfrm>
            <a:off x="6280200" y="430920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pic>
        <p:nvPicPr>
          <p:cNvPr id="179" name="Obrázek 3"/>
          <p:cNvPicPr/>
          <p:nvPr/>
        </p:nvPicPr>
        <p:blipFill>
          <a:blip r:embed="rId2"/>
          <a:stretch/>
        </p:blipFill>
        <p:spPr>
          <a:xfrm>
            <a:off x="26640" y="1628640"/>
            <a:ext cx="8193600" cy="34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2F3F5"/>
      </a:lt2>
      <a:accent1>
        <a:srgbClr val="882554"/>
      </a:accent1>
      <a:accent2>
        <a:srgbClr val="523661"/>
      </a:accent2>
      <a:accent3>
        <a:srgbClr val="325584"/>
      </a:accent3>
      <a:accent4>
        <a:srgbClr val="DE8721"/>
      </a:accent4>
      <a:accent5>
        <a:srgbClr val="7E9836"/>
      </a:accent5>
      <a:accent6>
        <a:srgbClr val="13863D"/>
      </a:accent6>
      <a:hlink>
        <a:srgbClr val="BD3632"/>
      </a:hlink>
      <a:folHlink>
        <a:srgbClr val="9FA1A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PROFINIT_obecna_sablona_prezentace_CZ</Template>
  <TotalTime>212</TotalTime>
  <Words>521</Words>
  <Application>Microsoft Office PowerPoint</Application>
  <PresentationFormat>Předvádění na obrazovce (4:3)</PresentationFormat>
  <Paragraphs>80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14</vt:i4>
      </vt:variant>
    </vt:vector>
  </HeadingPairs>
  <TitlesOfParts>
    <vt:vector size="25" baseType="lpstr">
      <vt:lpstr>Adobe Gothic Std B</vt:lpstr>
      <vt:lpstr>Arial</vt:lpstr>
      <vt:lpstr>Consolas</vt:lpstr>
      <vt:lpstr>Courier New</vt:lpstr>
      <vt:lpstr>DejaVu Sans</vt:lpstr>
      <vt:lpstr>Georgia</vt:lpstr>
      <vt:lpstr>Noto Sans CJK SC Regular</vt:lpstr>
      <vt:lpstr>Times New Roman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Profinit EU, s.r.o.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Obecný template PPT prezentace společnosti Profinit (prototyp 3 – upravený úvodní slide prezentace)</dc:title>
  <dc:subject/>
  <dc:creator>Rokusek Jaromír</dc:creator>
  <dc:description/>
  <cp:lastModifiedBy>Rokusek Jaromír</cp:lastModifiedBy>
  <cp:revision>19</cp:revision>
  <dcterms:created xsi:type="dcterms:W3CDTF">2019-01-18T10:32:26Z</dcterms:created>
  <dcterms:modified xsi:type="dcterms:W3CDTF">2019-02-25T10:54:50Z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Profinit EU, s.r.o.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Předvádění na obrazovce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