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12" r:id="rId11"/>
    <p:sldId id="298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KUSEK Jaromír" initials="R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632"/>
    <a:srgbClr val="616365"/>
    <a:srgbClr val="FFFFFF"/>
    <a:srgbClr val="77455A"/>
    <a:srgbClr val="000000"/>
    <a:srgbClr val="7B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49" autoAdjust="0"/>
  </p:normalViewPr>
  <p:slideViewPr>
    <p:cSldViewPr>
      <p:cViewPr>
        <p:scale>
          <a:sx n="75" d="100"/>
          <a:sy n="75" d="100"/>
        </p:scale>
        <p:origin x="-182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C25C-B4E9-458D-8E4B-2C06A129DA19}" type="datetimeFigureOut">
              <a:rPr lang="cs-CZ" smtClean="0"/>
              <a:pPr/>
              <a:t>19.02.2019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6F17-B5D0-472B-8745-C3F2BDEA3F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42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Prerekvizity</a:t>
            </a:r>
            <a:r>
              <a:rPr lang="cs-CZ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 smtClean="0"/>
              <a:t>Rozběhnout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hello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world</a:t>
            </a:r>
            <a:endParaRPr lang="cs-CZ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Raději mít nejnovější ideu. U starších verzí nemusí být úplná podpora Kotlinu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cs-CZ" baseline="0" dirty="0" smtClean="0"/>
              <a:t>Pro účely školení použít </a:t>
            </a:r>
            <a:r>
              <a:rPr lang="cs-CZ" baseline="0" dirty="0" err="1" smtClean="0"/>
              <a:t>java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jdk</a:t>
            </a:r>
            <a:r>
              <a:rPr lang="cs-CZ" baseline="0" dirty="0" smtClean="0"/>
              <a:t>. Kotlin SDK se neosvědčil.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48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Rychlé</a:t>
            </a:r>
            <a:r>
              <a:rPr lang="cs-CZ" baseline="0" dirty="0" smtClean="0"/>
              <a:t> připomenutí kolekcí: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Mapa</a:t>
            </a:r>
          </a:p>
          <a:p>
            <a:pPr marL="628650" lvl="1" indent="-171450">
              <a:buFontTx/>
              <a:buChar char="-"/>
            </a:pPr>
            <a:r>
              <a:rPr lang="cs-CZ" baseline="0" dirty="0" smtClean="0"/>
              <a:t>nedědí od </a:t>
            </a:r>
            <a:r>
              <a:rPr lang="cs-CZ" baseline="0" dirty="0" err="1" smtClean="0"/>
              <a:t>Iterable</a:t>
            </a:r>
            <a:r>
              <a:rPr lang="cs-CZ" baseline="0" dirty="0" smtClean="0"/>
              <a:t> přesto přes ní lze iterovat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92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39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rozdíl od Javy nemusíme z kolekcí </a:t>
            </a:r>
            <a:r>
              <a:rPr lang="en-US" dirty="0" err="1" smtClean="0"/>
              <a:t>nutn</a:t>
            </a:r>
            <a:r>
              <a:rPr lang="cs-CZ" dirty="0" smtClean="0"/>
              <a:t>ě</a:t>
            </a:r>
            <a:r>
              <a:rPr lang="cs-CZ" baseline="0" dirty="0" smtClean="0"/>
              <a:t> </a:t>
            </a:r>
            <a:r>
              <a:rPr lang="cs-CZ" dirty="0" smtClean="0"/>
              <a:t>dělat </a:t>
            </a:r>
            <a:r>
              <a:rPr lang="cs-CZ" dirty="0" err="1" smtClean="0"/>
              <a:t>streamy</a:t>
            </a:r>
            <a:r>
              <a:rPr lang="cs-CZ" dirty="0" smtClean="0"/>
              <a:t>, abychom mohli používat užitečné funkce a existují ve standardní knihovně</a:t>
            </a:r>
            <a:r>
              <a:rPr lang="cs-CZ" baseline="0" dirty="0" smtClean="0"/>
              <a:t> typicky jako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</a:t>
            </a:r>
            <a:r>
              <a:rPr lang="cs-CZ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na které jsme</a:t>
            </a:r>
            <a:r>
              <a:rPr lang="cs-CZ" baseline="0" dirty="0" smtClean="0"/>
              <a:t> zvyklí –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map…</a:t>
            </a:r>
          </a:p>
          <a:p>
            <a:pPr marL="171450" indent="-171450">
              <a:buFontTx/>
              <a:buChar char="-"/>
            </a:pPr>
            <a:r>
              <a:rPr lang="cs-CZ" dirty="0" smtClean="0"/>
              <a:t>a</a:t>
            </a:r>
            <a:r>
              <a:rPr lang="cs-CZ" baseline="0" dirty="0" smtClean="0"/>
              <a:t> spoustu dalších….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v rámci příkladů si s nimi nyní důkladněji pohrajeme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V</a:t>
            </a:r>
            <a:r>
              <a:rPr lang="cs-CZ" baseline="0" dirty="0" err="1" smtClean="0"/>
              <a:t>ětšina</a:t>
            </a:r>
            <a:r>
              <a:rPr lang="cs-CZ" baseline="0" dirty="0" smtClean="0"/>
              <a:t> metod má variantu *By – kde je možné předat jako parametr </a:t>
            </a:r>
            <a:r>
              <a:rPr lang="cs-CZ" baseline="0" dirty="0" err="1" smtClean="0"/>
              <a:t>Selector</a:t>
            </a:r>
            <a:r>
              <a:rPr lang="cs-CZ" baseline="0" dirty="0" smtClean="0"/>
              <a:t> (funkce)</a:t>
            </a:r>
          </a:p>
          <a:p>
            <a:pPr marL="0" indent="0">
              <a:buFontTx/>
              <a:buNone/>
            </a:pPr>
            <a:endParaRPr lang="cs-CZ" baseline="0" dirty="0" smtClean="0"/>
          </a:p>
          <a:p>
            <a:pPr marL="0" indent="0">
              <a:buFontTx/>
              <a:buNone/>
            </a:pPr>
            <a:r>
              <a:rPr lang="cs-CZ" baseline="0" dirty="0" err="1" smtClean="0"/>
              <a:t>Samozřejmně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forEach</a:t>
            </a:r>
            <a:r>
              <a:rPr lang="cs-CZ" baseline="0" dirty="0" smtClean="0"/>
              <a:t> – nevešla se na </a:t>
            </a:r>
            <a:r>
              <a:rPr lang="cs-CZ" baseline="0" dirty="0" err="1" smtClean="0"/>
              <a:t>slide</a:t>
            </a:r>
            <a:r>
              <a:rPr lang="cs-CZ" baseline="0" dirty="0" smtClean="0"/>
              <a:t>, byla v basic</a:t>
            </a:r>
            <a:endParaRPr lang="en-US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41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cs-CZ" dirty="0" err="1" smtClean="0"/>
              <a:t>ůzné</a:t>
            </a:r>
            <a:r>
              <a:rPr lang="cs-CZ" baseline="0" dirty="0" smtClean="0"/>
              <a:t> možnosti vytvoření a inicializace listu</a:t>
            </a:r>
            <a:r>
              <a:rPr lang="en-US" baseline="0" dirty="0" smtClean="0"/>
              <a:t> – factory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fuknce</a:t>
            </a:r>
            <a:r>
              <a:rPr lang="cs-CZ" baseline="0" dirty="0" smtClean="0"/>
              <a:t> – připomenutí z Basic části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Method</a:t>
            </a:r>
            <a:r>
              <a:rPr lang="cs-CZ" baseline="0" dirty="0" smtClean="0"/>
              <a:t> v Kotlinu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listOf</a:t>
            </a: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smtClean="0"/>
              <a:t>List</a:t>
            </a:r>
            <a:r>
              <a:rPr lang="en-US" baseline="0" dirty="0" smtClean="0"/>
              <a:t>(size, </a:t>
            </a:r>
            <a:r>
              <a:rPr lang="en-US" baseline="0" dirty="0" err="1" smtClean="0"/>
              <a:t>initFun</a:t>
            </a:r>
            <a:r>
              <a:rPr lang="en-US" baseline="0" dirty="0" smtClean="0"/>
              <a:t>) – glob</a:t>
            </a:r>
            <a:r>
              <a:rPr lang="cs-CZ" baseline="0" dirty="0" err="1" smtClean="0"/>
              <a:t>ální</a:t>
            </a:r>
            <a:r>
              <a:rPr lang="cs-CZ" baseline="0" dirty="0" smtClean="0"/>
              <a:t> funkce – není to konstruktor List je interface!</a:t>
            </a:r>
          </a:p>
          <a:p>
            <a:pPr marL="171450" indent="-171450">
              <a:buFontTx/>
              <a:buChar char="-"/>
            </a:pPr>
            <a:endParaRPr lang="cs-CZ" baseline="0" dirty="0" smtClean="0"/>
          </a:p>
          <a:p>
            <a:pPr marL="171450" indent="-171450">
              <a:buFontTx/>
              <a:buChar char="-"/>
            </a:pPr>
            <a:r>
              <a:rPr lang="cs-CZ" baseline="0" dirty="0" err="1" smtClean="0"/>
              <a:t>Uporzornit</a:t>
            </a:r>
            <a:r>
              <a:rPr lang="cs-CZ" baseline="0" dirty="0" smtClean="0"/>
              <a:t> na to, že </a:t>
            </a:r>
            <a:r>
              <a:rPr lang="cs-CZ" baseline="0" dirty="0" err="1" smtClean="0"/>
              <a:t>immutabilita</a:t>
            </a:r>
            <a:r>
              <a:rPr lang="cs-CZ" baseline="0" dirty="0" smtClean="0"/>
              <a:t> je pouze na úrovni </a:t>
            </a:r>
            <a:r>
              <a:rPr lang="cs-CZ" baseline="0" dirty="0" err="1" smtClean="0"/>
              <a:t>rozhranní</a:t>
            </a:r>
            <a:r>
              <a:rPr lang="cs-CZ" baseline="0" dirty="0" smtClean="0"/>
              <a:t>, v runtime lze obejít! Toto si procvičíme v rámci cvičení.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0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Poznámka</a:t>
            </a:r>
            <a:r>
              <a:rPr lang="cs-CZ" baseline="0" dirty="0" smtClean="0"/>
              <a:t> k </a:t>
            </a:r>
            <a:r>
              <a:rPr lang="cs-CZ" baseline="0" dirty="0" err="1" smtClean="0"/>
              <a:t>imutabilitě</a:t>
            </a:r>
            <a:r>
              <a:rPr lang="cs-CZ" baseline="0" dirty="0" smtClean="0"/>
              <a:t> – opět pouze na úrovni rozhraní jako v případě seznamů</a:t>
            </a:r>
          </a:p>
          <a:p>
            <a:r>
              <a:rPr lang="cs-CZ" baseline="0" dirty="0" smtClean="0"/>
              <a:t>Opět fungují operátory plus minus</a:t>
            </a:r>
            <a:endParaRPr lang="en-US" baseline="0" dirty="0" smtClean="0"/>
          </a:p>
          <a:p>
            <a:r>
              <a:rPr lang="en-US" baseline="0" dirty="0" err="1" smtClean="0"/>
              <a:t>onEach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</a:t>
            </a:r>
            <a:r>
              <a:rPr lang="cs-CZ" baseline="0" dirty="0" err="1" smtClean="0"/>
              <a:t>íc</a:t>
            </a:r>
            <a:r>
              <a:rPr lang="cs-CZ" baseline="0" dirty="0" smtClean="0"/>
              <a:t> vrací mapu a nikoli Unit, lze dále řetězit na rozdíl od </a:t>
            </a:r>
            <a:r>
              <a:rPr lang="cs-CZ" baseline="0" dirty="0" err="1" smtClean="0"/>
              <a:t>forEach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63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Dotaz</a:t>
            </a:r>
            <a:r>
              <a:rPr lang="cs-CZ" baseline="0" dirty="0" smtClean="0"/>
              <a:t> do publika, má Set k dispozici </a:t>
            </a:r>
            <a:r>
              <a:rPr lang="cs-CZ" baseline="0" dirty="0" err="1" smtClean="0"/>
              <a:t>indexed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access</a:t>
            </a:r>
            <a:r>
              <a:rPr lang="cs-CZ" baseline="0" dirty="0" smtClean="0"/>
              <a:t>?</a:t>
            </a:r>
          </a:p>
          <a:p>
            <a:endParaRPr lang="cs-CZ" baseline="0" dirty="0" smtClean="0"/>
          </a:p>
          <a:p>
            <a:r>
              <a:rPr lang="cs-CZ" baseline="0" dirty="0" smtClean="0"/>
              <a:t>Vždy používat pro primitivní typy příslušnou </a:t>
            </a:r>
            <a:r>
              <a:rPr lang="cs-CZ" baseline="0" dirty="0" err="1" smtClean="0"/>
              <a:t>factory</a:t>
            </a:r>
            <a:r>
              <a:rPr lang="cs-CZ" baseline="0" dirty="0" smtClean="0"/>
              <a:t> metodu!</a:t>
            </a:r>
          </a:p>
          <a:p>
            <a:endParaRPr lang="cs-CZ" baseline="0" dirty="0" smtClean="0"/>
          </a:p>
          <a:p>
            <a:r>
              <a:rPr lang="cs-CZ" baseline="0" dirty="0" smtClean="0"/>
              <a:t>Pozor knihovní </a:t>
            </a:r>
            <a:r>
              <a:rPr lang="cs-CZ" baseline="0" dirty="0" err="1" smtClean="0"/>
              <a:t>extension</a:t>
            </a:r>
            <a:r>
              <a:rPr lang="cs-CZ" baseline="0" dirty="0" smtClean="0"/>
              <a:t> funkce typicky nevrací pole </a:t>
            </a:r>
            <a:r>
              <a:rPr lang="cs-CZ" baseline="0" smtClean="0"/>
              <a:t>ale List.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85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Operace </a:t>
            </a:r>
          </a:p>
          <a:p>
            <a:r>
              <a:rPr lang="cs-CZ" dirty="0" smtClean="0"/>
              <a:t>	-</a:t>
            </a:r>
            <a:r>
              <a:rPr lang="cs-CZ" baseline="0" dirty="0" smtClean="0"/>
              <a:t> </a:t>
            </a:r>
            <a:r>
              <a:rPr lang="cs-CZ" baseline="0" dirty="0" err="1" smtClean="0"/>
              <a:t>statelles</a:t>
            </a:r>
            <a:r>
              <a:rPr lang="cs-CZ" baseline="0" dirty="0" smtClean="0"/>
              <a:t> – zpracovávají prvky nezávisle na sobě – map, </a:t>
            </a:r>
            <a:r>
              <a:rPr lang="cs-CZ" baseline="0" dirty="0" err="1" smtClean="0"/>
              <a:t>filter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take</a:t>
            </a:r>
            <a:r>
              <a:rPr lang="cs-CZ" baseline="0" dirty="0" smtClean="0"/>
              <a:t>, drop </a:t>
            </a:r>
            <a:r>
              <a:rPr lang="cs-CZ" baseline="0" dirty="0" err="1" smtClean="0"/>
              <a:t>atd</a:t>
            </a:r>
            <a:r>
              <a:rPr lang="cs-CZ" baseline="0" dirty="0" smtClean="0"/>
              <a:t>….</a:t>
            </a:r>
          </a:p>
          <a:p>
            <a:r>
              <a:rPr lang="cs-CZ" baseline="0" dirty="0" smtClean="0"/>
              <a:t>	- </a:t>
            </a:r>
            <a:r>
              <a:rPr lang="cs-CZ" baseline="0" dirty="0" err="1" smtClean="0"/>
              <a:t>stateful</a:t>
            </a:r>
            <a:r>
              <a:rPr lang="cs-CZ" baseline="0" dirty="0" smtClean="0"/>
              <a:t> – typicky operace, </a:t>
            </a:r>
            <a:r>
              <a:rPr lang="cs-CZ" baseline="0" dirty="0" err="1" smtClean="0"/>
              <a:t>kterré</a:t>
            </a:r>
            <a:r>
              <a:rPr lang="cs-CZ" baseline="0" dirty="0" smtClean="0"/>
              <a:t> musí znát velikost/počet </a:t>
            </a:r>
            <a:r>
              <a:rPr lang="cs-CZ" baseline="0" smtClean="0"/>
              <a:t>prvků sekvence</a:t>
            </a:r>
            <a:endParaRPr lang="cs-CZ" dirty="0" smtClean="0"/>
          </a:p>
          <a:p>
            <a:r>
              <a:rPr lang="cs-CZ" dirty="0" smtClean="0"/>
              <a:t>Většinou</a:t>
            </a:r>
            <a:r>
              <a:rPr lang="cs-CZ" baseline="0" dirty="0" smtClean="0"/>
              <a:t> je možné sekvence iterovat </a:t>
            </a:r>
            <a:r>
              <a:rPr lang="cs-CZ" baseline="0" dirty="0" err="1" smtClean="0"/>
              <a:t>vícekrtát</a:t>
            </a:r>
            <a:endParaRPr lang="cs-CZ" baseline="0" dirty="0" smtClean="0"/>
          </a:p>
          <a:p>
            <a:r>
              <a:rPr lang="cs-CZ" baseline="0" dirty="0" smtClean="0"/>
              <a:t>Tam kde to není možné je to explicitně zmíněno v dokumentaci - </a:t>
            </a:r>
            <a:r>
              <a:rPr lang="cs-CZ" baseline="0" dirty="0" err="1" smtClean="0"/>
              <a:t>constrainOnce</a:t>
            </a:r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6F17-B5D0-472B-8745-C3F2BDEA3FAA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6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8920"/>
            <a:ext cx="6840000" cy="23762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49280"/>
            <a:ext cx="4680520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4928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8" name="Obrázek 7" descr="claim_logo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9200" y="1"/>
            <a:ext cx="1868372" cy="1910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78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412777"/>
            <a:ext cx="3528392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5279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14" name="TextovéPole 1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010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(2 sloup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55976" y="1052737"/>
            <a:ext cx="3528392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4496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1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světlej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09200" y="2709184"/>
            <a:ext cx="6840000" cy="237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lang="de-AT" sz="3600" b="0" kern="1200" dirty="0">
                <a:solidFill>
                  <a:schemeClr val="tx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dirty="0" smtClean="0"/>
              <a:t>Název prezentace</a:t>
            </a:r>
            <a:endParaRPr lang="cs-CZ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9200" y="5950800"/>
            <a:ext cx="4860432" cy="2160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600000">
              <a:lnSpc>
                <a:spcPts val="1800"/>
              </a:lnSpc>
              <a:spcBef>
                <a:spcPts val="0"/>
              </a:spcBef>
              <a:buNone/>
              <a:defRPr lang="de-AT" sz="1500" kern="1200" baseline="0" dirty="0">
                <a:solidFill>
                  <a:schemeClr val="tx1"/>
                </a:solidFill>
                <a:latin typeface="+mj-lt"/>
                <a:ea typeface="+mj-e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noProof="0" smtClean="0"/>
              <a:t>Jméno Příjmení, Jméno Příjmení</a:t>
            </a:r>
            <a:endParaRPr lang="cs-CZ" noProof="0"/>
          </a:p>
        </p:txBody>
      </p:sp>
      <p:pic>
        <p:nvPicPr>
          <p:cNvPr id="12" name="Obrázek 11" descr="logo_profinit_negative.w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6561" y="1052736"/>
            <a:ext cx="1688705" cy="260648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5950800"/>
            <a:ext cx="1872208" cy="216024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15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08.01.2015</a:t>
            </a:r>
          </a:p>
        </p:txBody>
      </p:sp>
      <p:pic>
        <p:nvPicPr>
          <p:cNvPr id="9" name="Obrázek 8" descr="claim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9200" y="1"/>
            <a:ext cx="1868372" cy="19102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6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7" name="Obrázek 6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  <p:sp>
        <p:nvSpPr>
          <p:cNvPr id="4" name="TextovéPole 3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ku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 userDrawn="1"/>
        </p:nvGrpSpPr>
        <p:grpSpPr>
          <a:xfrm>
            <a:off x="2880000" y="1988840"/>
            <a:ext cx="2450121" cy="1800200"/>
            <a:chOff x="2841959" y="1916832"/>
            <a:chExt cx="2450121" cy="1800200"/>
          </a:xfrm>
        </p:grpSpPr>
        <p:pic>
          <p:nvPicPr>
            <p:cNvPr id="5" name="Obrázek 4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2841959" y="1916832"/>
              <a:ext cx="1584176" cy="1584176"/>
            </a:xfrm>
            <a:prstGeom prst="rect">
              <a:avLst/>
            </a:prstGeom>
          </p:spPr>
        </p:pic>
        <p:pic>
          <p:nvPicPr>
            <p:cNvPr id="6" name="Obrázek 5" descr="ikona_bubble.emf"/>
            <p:cNvPicPr>
              <a:picLocks noChangeAspect="1"/>
            </p:cNvPicPr>
            <p:nvPr userDrawn="1"/>
          </p:nvPicPr>
          <p:blipFill>
            <a:blip r:embed="rId2" cstate="print">
              <a:lum bright="30000"/>
            </a:blip>
            <a:stretch>
              <a:fillRect/>
            </a:stretch>
          </p:blipFill>
          <p:spPr>
            <a:xfrm flipH="1">
              <a:off x="3706055" y="2132856"/>
              <a:ext cx="1586025" cy="1584176"/>
            </a:xfrm>
            <a:prstGeom prst="rect">
              <a:avLst/>
            </a:prstGeom>
          </p:spPr>
        </p:pic>
      </p:grp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3789040"/>
            <a:ext cx="7560840" cy="5760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de-AT" sz="3200" b="1" kern="1200" baseline="0" dirty="0">
                <a:solidFill>
                  <a:srgbClr val="BD3632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Nadpis slidu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38106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tmavší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6442"/>
            <a:ext cx="9144000" cy="68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0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bdélník 3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6000" y="2276872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ý slide (světlá varianta + identifik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 userDrawn="1"/>
        </p:nvGrpSpPr>
        <p:grpSpPr>
          <a:xfrm>
            <a:off x="0" y="-6442"/>
            <a:ext cx="9144000" cy="6864442"/>
            <a:chOff x="0" y="-6442"/>
            <a:chExt cx="9144000" cy="6864442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0" y="-6442"/>
              <a:ext cx="9144000" cy="6864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bdélník 1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cs-CZ" b="1" smtClean="0"/>
            </a:p>
          </p:txBody>
        </p:sp>
      </p:grpSp>
      <p:sp>
        <p:nvSpPr>
          <p:cNvPr id="4" name="Elipsa 3"/>
          <p:cNvSpPr/>
          <p:nvPr userDrawn="1"/>
        </p:nvSpPr>
        <p:spPr>
          <a:xfrm>
            <a:off x="4067944" y="1196752"/>
            <a:ext cx="1008112" cy="1008112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b="1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932" y="1476016"/>
            <a:ext cx="1224136" cy="432048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ctr">
              <a:spcBef>
                <a:spcPts val="18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lang="en-US" sz="28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1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05528" y="3114915"/>
            <a:ext cx="6732944" cy="240231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tx1"/>
                </a:solidFill>
                <a:latin typeface="Arial" pitchFamily="34" charset="0"/>
                <a:ea typeface="Adobe Gothic Std B" pitchFamily="34" charset="-128"/>
                <a:cs typeface="Arial" pitchFamily="34" charset="0"/>
              </a:defRPr>
            </a:lvl1pPr>
          </a:lstStyle>
          <a:p>
            <a:r>
              <a:rPr lang="cs-CZ" noProof="0" smtClean="0"/>
              <a:t>Kapitola / 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32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ěkujeme za pozornost (end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bdélník 28"/>
          <p:cNvSpPr/>
          <p:nvPr userDrawn="1"/>
        </p:nvSpPr>
        <p:spPr>
          <a:xfrm>
            <a:off x="0" y="4869160"/>
            <a:ext cx="9144000" cy="1988840"/>
          </a:xfrm>
          <a:prstGeom prst="rect">
            <a:avLst/>
          </a:prstGeom>
          <a:solidFill>
            <a:srgbClr val="6163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580" y="1152000"/>
            <a:ext cx="7200840" cy="266429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lang="de-AT" sz="4200" b="0" kern="1200" dirty="0">
                <a:solidFill>
                  <a:schemeClr val="bg1"/>
                </a:solidFill>
                <a:latin typeface="+mj-lt"/>
                <a:ea typeface="Adobe Gothic Std B" pitchFamily="34" charset="-128"/>
                <a:cs typeface="Georgia" pitchFamily="18" charset="0"/>
              </a:defRPr>
            </a:lvl1pPr>
          </a:lstStyle>
          <a:p>
            <a:r>
              <a:rPr lang="cs-CZ" noProof="0" smtClean="0"/>
              <a:t>Zadejte text</a:t>
            </a:r>
            <a:endParaRPr lang="cs-CZ" noProof="0" dirty="0"/>
          </a:p>
        </p:txBody>
      </p:sp>
      <p:pic>
        <p:nvPicPr>
          <p:cNvPr id="11" name="Obrázek 10" descr="ikona_land_phone_negative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201308"/>
            <a:ext cx="315000" cy="315000"/>
          </a:xfrm>
          <a:prstGeom prst="rect">
            <a:avLst/>
          </a:prstGeom>
        </p:spPr>
      </p:pic>
      <p:pic>
        <p:nvPicPr>
          <p:cNvPr id="12" name="Obrázek 11" descr="ikona_twitter_negative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948264" y="6201308"/>
            <a:ext cx="315000" cy="315000"/>
          </a:xfrm>
          <a:prstGeom prst="rect">
            <a:avLst/>
          </a:prstGeom>
        </p:spPr>
      </p:pic>
      <p:pic>
        <p:nvPicPr>
          <p:cNvPr id="13" name="Obrázek 12" descr="ikona_linkedin_negative.em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211960" y="6201308"/>
            <a:ext cx="315000" cy="315000"/>
          </a:xfrm>
          <a:prstGeom prst="rect">
            <a:avLst/>
          </a:prstGeom>
        </p:spPr>
      </p:pic>
      <p:pic>
        <p:nvPicPr>
          <p:cNvPr id="14" name="Obrázek 13" descr="ikona_globe_negative.em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339752" y="6201308"/>
            <a:ext cx="315000" cy="315000"/>
          </a:xfrm>
          <a:prstGeom prst="rect">
            <a:avLst/>
          </a:prstGeom>
        </p:spPr>
      </p:pic>
      <p:sp>
        <p:nvSpPr>
          <p:cNvPr id="16" name="TextovéPole 15"/>
          <p:cNvSpPr txBox="1"/>
          <p:nvPr userDrawn="1"/>
        </p:nvSpPr>
        <p:spPr>
          <a:xfrm>
            <a:off x="4716000" y="5137200"/>
            <a:ext cx="4104456" cy="486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Profinit EU, s.r.o.</a:t>
            </a:r>
            <a:b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Tychonova 2,</a:t>
            </a:r>
            <a:r>
              <a:rPr lang="cs-CZ" sz="1300" b="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160 </a:t>
            </a:r>
            <a:r>
              <a:rPr lang="cs-CZ" sz="13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00  </a:t>
            </a:r>
            <a:r>
              <a:rPr lang="cs-CZ" sz="13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Praha 6</a:t>
            </a:r>
            <a:endParaRPr lang="cs-CZ" sz="13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755576" y="6156000"/>
            <a:ext cx="1224136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Telefon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+ 420 224 316 016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ovéPole 17"/>
          <p:cNvSpPr txBox="1"/>
          <p:nvPr userDrawn="1"/>
        </p:nvSpPr>
        <p:spPr>
          <a:xfrm>
            <a:off x="2771800" y="6156000"/>
            <a:ext cx="1008112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Web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www.profinit.eu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ovéPole 18"/>
          <p:cNvSpPr txBox="1"/>
          <p:nvPr userDrawn="1"/>
        </p:nvSpPr>
        <p:spPr>
          <a:xfrm>
            <a:off x="4644008" y="6156000"/>
            <a:ext cx="1872208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linkedin.com/company/profinit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ovéPole 19"/>
          <p:cNvSpPr txBox="1"/>
          <p:nvPr userDrawn="1"/>
        </p:nvSpPr>
        <p:spPr>
          <a:xfrm>
            <a:off x="7380312" y="6156000"/>
            <a:ext cx="1440160" cy="39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</a:t>
            </a:r>
            <a:b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cs-CZ" sz="1100" b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twitter.com/Profinit_EU</a:t>
            </a:r>
            <a:endParaRPr lang="cs-CZ" sz="11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Přímá spojovací čára 24"/>
          <p:cNvCxnSpPr/>
          <p:nvPr userDrawn="1"/>
        </p:nvCxnSpPr>
        <p:spPr>
          <a:xfrm>
            <a:off x="323528" y="5904000"/>
            <a:ext cx="8496944" cy="0"/>
          </a:xfrm>
          <a:prstGeom prst="line">
            <a:avLst/>
          </a:prstGeom>
          <a:ln>
            <a:solidFill>
              <a:srgbClr val="FFFFFF">
                <a:alpha val="1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 descr="logo_claim_last_slide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4000" y="5202000"/>
            <a:ext cx="1400400" cy="3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8" name="TextovéPole 7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412777"/>
            <a:ext cx="7560840" cy="5112567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0844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7"/>
            <a:ext cx="7560840" cy="547260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51393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3528" y="1052735"/>
            <a:ext cx="7560840" cy="5472609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60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›"/>
              <a:defRPr lang="en-US" sz="19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40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defRPr lang="en-US" sz="15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80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Char char="•"/>
              <a:defRPr lang="en-US" sz="14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20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Char char="•"/>
              <a:defRPr lang="de-AT" sz="13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245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9" name="TextovéPole 8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1 řádek) / prost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051200"/>
            <a:ext cx="7560000" cy="547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36003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smtClean="0"/>
              <a:t>Nadpis slidu na jeden řádek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(2 řádky) / prostý text / číslov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 userDrawn="1"/>
        </p:nvSpPr>
        <p:spPr>
          <a:xfrm>
            <a:off x="8442488" y="6381328"/>
            <a:ext cx="52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DF7E523F-2FA0-4533-BD83-6D11A2B05E79}" type="slidenum">
              <a:rPr lang="cs-CZ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cs-CZ" sz="1200" b="1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1411200"/>
            <a:ext cx="7560368" cy="518614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 lang="en-US" sz="1800" b="0" kern="1200" baseline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None/>
              <a:defRPr lang="en-US" sz="16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None/>
              <a:defRPr lang="en-US" sz="1400" kern="1200" baseline="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>
              <a:spcBef>
                <a:spcPts val="200"/>
              </a:spcBef>
              <a:spcAft>
                <a:spcPts val="200"/>
              </a:spcAft>
              <a:buClr>
                <a:srgbClr val="BD3632"/>
              </a:buClr>
              <a:buFont typeface="Arial" pitchFamily="34" charset="0"/>
              <a:buNone/>
              <a:defRPr lang="en-US" sz="13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>
              <a:spcBef>
                <a:spcPts val="100"/>
              </a:spcBef>
              <a:spcAft>
                <a:spcPts val="100"/>
              </a:spcAft>
              <a:buClr>
                <a:srgbClr val="BD3632"/>
              </a:buClr>
              <a:buFont typeface="Arial" pitchFamily="34" charset="0"/>
              <a:buNone/>
              <a:defRPr lang="de-AT" sz="12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pPr>
            <a:r>
              <a:rPr lang="cs-CZ" dirty="0" smtClean="0">
                <a:effectLst/>
                <a:latin typeface="Arial"/>
              </a:rPr>
              <a:t>Prostý text</a:t>
            </a:r>
            <a:endParaRPr lang="cs-CZ" noProof="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332657"/>
            <a:ext cx="7560840" cy="7200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lang="de-AT" sz="2500" b="1" kern="1200" baseline="0" dirty="0">
                <a:solidFill>
                  <a:schemeClr val="tx2"/>
                </a:solidFill>
                <a:latin typeface="+mj-lt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cs-CZ" noProof="0" dirty="0" smtClean="0"/>
              <a:t>Delší nadpis </a:t>
            </a:r>
            <a:r>
              <a:rPr lang="cs-CZ" noProof="0" dirty="0" err="1" smtClean="0"/>
              <a:t>slidu</a:t>
            </a:r>
            <a:r>
              <a:rPr lang="cs-CZ" noProof="0" dirty="0" smtClean="0"/>
              <a:t>, který vychází na </a:t>
            </a:r>
            <a:br>
              <a:rPr lang="cs-CZ" noProof="0" dirty="0" smtClean="0"/>
            </a:br>
            <a:r>
              <a:rPr lang="cs-CZ" noProof="0" dirty="0" smtClean="0"/>
              <a:t>dva řádky (obsah je posunutý)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55767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9" cstate="print"/>
          <a:srcRect l="90162"/>
          <a:stretch>
            <a:fillRect/>
          </a:stretch>
        </p:blipFill>
        <p:spPr bwMode="auto">
          <a:xfrm>
            <a:off x="8244408" y="0"/>
            <a:ext cx="8995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 descr="logo_profinit_negative.wmf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16200000">
            <a:off x="7976787" y="988043"/>
            <a:ext cx="1484442" cy="229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80" r:id="rId8"/>
    <p:sldLayoutId id="2147483681" r:id="rId9"/>
    <p:sldLayoutId id="214748368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85" r:id="rId17"/>
    <p:sldLayoutId id="2147483686" r:id="rId18"/>
    <p:sldLayoutId id="2147483683" r:id="rId19"/>
    <p:sldLayoutId id="2147483684" r:id="rId20"/>
    <p:sldLayoutId id="2147483667" r:id="rId21"/>
    <p:sldLayoutId id="2147483688" r:id="rId22"/>
    <p:sldLayoutId id="2147483668" r:id="rId23"/>
    <p:sldLayoutId id="2147483687" r:id="rId24"/>
    <p:sldLayoutId id="2147483690" r:id="rId25"/>
    <p:sldLayoutId id="2147483691" r:id="rId26"/>
    <p:sldLayoutId id="2147483674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quarter" idx="14"/>
          </p:nvPr>
        </p:nvSpPr>
        <p:spPr/>
        <p:txBody>
          <a:bodyPr anchor="b" anchorCtr="0"/>
          <a:lstStyle/>
          <a:p>
            <a:r>
              <a:rPr lang="cs-CZ" dirty="0" smtClean="0"/>
              <a:t>2019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09200" y="2708920"/>
            <a:ext cx="7247176" cy="1512168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cs-CZ" dirty="0"/>
              <a:t> </a:t>
            </a:r>
            <a:r>
              <a:rPr lang="cs-CZ" dirty="0" smtClean="0"/>
              <a:t>– </a:t>
            </a:r>
            <a:r>
              <a:rPr lang="en-US" dirty="0" smtClean="0"/>
              <a:t>Collections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9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Diskuze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0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Nadpis 4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mtClean="0"/>
              <a:t>Děkujeme</a:t>
            </a:r>
            <a:br>
              <a:rPr lang="cs-CZ" smtClean="0"/>
            </a:br>
            <a:r>
              <a:rPr lang="cs-CZ" smtClean="0"/>
              <a:t>za pozornost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69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endParaRPr lang="cs-C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08720"/>
            <a:ext cx="790145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7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– </a:t>
            </a:r>
            <a:r>
              <a:rPr lang="en-US" dirty="0" err="1" smtClean="0"/>
              <a:t>Iterable</a:t>
            </a:r>
            <a:r>
              <a:rPr lang="cs-CZ" dirty="0" smtClean="0"/>
              <a:t> &amp; </a:t>
            </a:r>
            <a:r>
              <a:rPr lang="cs-CZ" dirty="0" err="1" smtClean="0"/>
              <a:t>Collection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  <a:p>
            <a:pPr lvl="1"/>
            <a:r>
              <a:rPr lang="cs-CZ" dirty="0" smtClean="0"/>
              <a:t>f</a:t>
            </a:r>
            <a:r>
              <a:rPr lang="en-US" dirty="0" err="1" smtClean="0"/>
              <a:t>ind</a:t>
            </a:r>
            <a:endParaRPr lang="cs-CZ" dirty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last</a:t>
            </a:r>
          </a:p>
          <a:p>
            <a:pPr lvl="1"/>
            <a:r>
              <a:rPr lang="en-US" dirty="0"/>
              <a:t>any, none, </a:t>
            </a:r>
            <a:r>
              <a:rPr lang="en-US" dirty="0" smtClean="0"/>
              <a:t>all</a:t>
            </a:r>
            <a:endParaRPr lang="en-US" dirty="0"/>
          </a:p>
          <a:p>
            <a:pPr lvl="1"/>
            <a:r>
              <a:rPr lang="cs-CZ" dirty="0"/>
              <a:t>c</a:t>
            </a:r>
            <a:r>
              <a:rPr lang="en-US" dirty="0" err="1" smtClean="0"/>
              <a:t>ount</a:t>
            </a:r>
            <a:endParaRPr lang="cs-CZ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Pr</a:t>
            </a:r>
            <a:r>
              <a:rPr lang="cs-CZ" dirty="0" err="1" smtClean="0"/>
              <a:t>áce</a:t>
            </a:r>
            <a:r>
              <a:rPr lang="cs-CZ" dirty="0" smtClean="0"/>
              <a:t> s indexy</a:t>
            </a:r>
          </a:p>
          <a:p>
            <a:pPr lvl="1"/>
            <a:r>
              <a:rPr lang="cs-CZ" dirty="0" err="1" smtClean="0"/>
              <a:t>indices</a:t>
            </a:r>
            <a:r>
              <a:rPr lang="en-US" dirty="0" smtClean="0"/>
              <a:t> – </a:t>
            </a:r>
            <a:r>
              <a:rPr lang="en-US" dirty="0" err="1" smtClean="0"/>
              <a:t>vrac</a:t>
            </a:r>
            <a:r>
              <a:rPr lang="cs-CZ" dirty="0" smtClean="0"/>
              <a:t>í </a:t>
            </a:r>
            <a:r>
              <a:rPr lang="cs-CZ" dirty="0" err="1" smtClean="0"/>
              <a:t>range</a:t>
            </a:r>
            <a:r>
              <a:rPr lang="cs-CZ" dirty="0" smtClean="0"/>
              <a:t> indexů </a:t>
            </a:r>
            <a:r>
              <a:rPr lang="cs-CZ" b="1" dirty="0" smtClean="0"/>
              <a:t>0..size-1</a:t>
            </a:r>
          </a:p>
          <a:p>
            <a:pPr lvl="1"/>
            <a:r>
              <a:rPr lang="cs-CZ" dirty="0"/>
              <a:t>forEachIndexed { index, i -&gt;  </a:t>
            </a:r>
            <a:r>
              <a:rPr lang="cs-CZ" dirty="0" smtClean="0"/>
              <a:t>}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68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560840" cy="576063"/>
          </a:xfrm>
        </p:spPr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</a:t>
            </a:r>
            <a:r>
              <a:rPr lang="cs-CZ" dirty="0" err="1" smtClean="0"/>
              <a:t>Iterable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74541"/>
            <a:ext cx="7560840" cy="4758715"/>
          </a:xfrm>
        </p:spPr>
        <p:txBody>
          <a:bodyPr/>
          <a:lstStyle/>
          <a:p>
            <a:r>
              <a:rPr lang="cs-CZ" dirty="0" smtClean="0"/>
              <a:t>Transformace</a:t>
            </a:r>
          </a:p>
          <a:p>
            <a:pPr lvl="1"/>
            <a:r>
              <a:rPr lang="cs-CZ" dirty="0" err="1" smtClean="0"/>
              <a:t>filter</a:t>
            </a:r>
            <a:r>
              <a:rPr lang="cs-CZ" dirty="0"/>
              <a:t>, </a:t>
            </a:r>
            <a:r>
              <a:rPr lang="cs-CZ" dirty="0" err="1"/>
              <a:t>filterIndexed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</a:p>
          <a:p>
            <a:pPr lvl="1"/>
            <a:r>
              <a:rPr lang="cs-CZ" dirty="0" smtClean="0"/>
              <a:t>map</a:t>
            </a:r>
            <a:r>
              <a:rPr lang="cs-CZ" dirty="0"/>
              <a:t>, </a:t>
            </a:r>
            <a:r>
              <a:rPr lang="cs-CZ" dirty="0" err="1"/>
              <a:t>mapIndexed</a:t>
            </a:r>
            <a:r>
              <a:rPr lang="cs-CZ" dirty="0"/>
              <a:t> { index, i -&gt;  </a:t>
            </a:r>
            <a:r>
              <a:rPr lang="cs-CZ" dirty="0" smtClean="0"/>
              <a:t>}</a:t>
            </a:r>
          </a:p>
          <a:p>
            <a:pPr lvl="1"/>
            <a:r>
              <a:rPr lang="en-US" dirty="0" smtClean="0"/>
              <a:t>sorted, </a:t>
            </a:r>
            <a:r>
              <a:rPr lang="en-US" dirty="0" err="1" smtClean="0"/>
              <a:t>sortedBy</a:t>
            </a:r>
            <a:endParaRPr lang="cs-CZ" dirty="0" smtClean="0"/>
          </a:p>
          <a:p>
            <a:pPr lvl="1"/>
            <a:r>
              <a:rPr lang="cs-CZ" dirty="0" err="1" smtClean="0"/>
              <a:t>flatMap</a:t>
            </a:r>
            <a:endParaRPr lang="cs-CZ" dirty="0" smtClean="0"/>
          </a:p>
          <a:p>
            <a:pPr lvl="1"/>
            <a:r>
              <a:rPr lang="cs-CZ" dirty="0" smtClean="0"/>
              <a:t>p</a:t>
            </a:r>
            <a:r>
              <a:rPr lang="en-US" dirty="0" err="1" smtClean="0"/>
              <a:t>artition</a:t>
            </a:r>
            <a:endParaRPr lang="cs-CZ" dirty="0" smtClean="0"/>
          </a:p>
          <a:p>
            <a:pPr lvl="1"/>
            <a:r>
              <a:rPr lang="en-US" dirty="0" smtClean="0"/>
              <a:t>zip</a:t>
            </a:r>
            <a:r>
              <a:rPr lang="cs-CZ" dirty="0" smtClean="0"/>
              <a:t> (infix)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istinct,</a:t>
            </a:r>
            <a:r>
              <a:rPr lang="cs-CZ" dirty="0" smtClean="0"/>
              <a:t> </a:t>
            </a:r>
            <a:r>
              <a:rPr lang="cs-CZ" dirty="0" err="1" smtClean="0"/>
              <a:t>distinctBy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groupBy</a:t>
            </a:r>
            <a:r>
              <a:rPr lang="en-US" dirty="0"/>
              <a:t>, </a:t>
            </a:r>
            <a:r>
              <a:rPr lang="en-US" dirty="0" err="1" smtClean="0"/>
              <a:t>associateBy</a:t>
            </a:r>
            <a:endParaRPr lang="en-US" dirty="0"/>
          </a:p>
          <a:p>
            <a:pPr lvl="1"/>
            <a:r>
              <a:rPr lang="cs-CZ" dirty="0"/>
              <a:t>akumulátor</a:t>
            </a:r>
            <a:r>
              <a:rPr lang="en-US" dirty="0"/>
              <a:t>y </a:t>
            </a:r>
            <a:r>
              <a:rPr lang="en-US" dirty="0" smtClean="0"/>
              <a:t>- fold, reduce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80" y="908720"/>
            <a:ext cx="333132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83670"/>
            <a:ext cx="3670398" cy="132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62154"/>
            <a:ext cx="3498381" cy="137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361995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6" y="4015518"/>
            <a:ext cx="3342438" cy="132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2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Collections</a:t>
            </a:r>
            <a:r>
              <a:rPr lang="cs-CZ" dirty="0" smtClean="0"/>
              <a:t> – Lis</a:t>
            </a:r>
            <a:r>
              <a:rPr lang="en-US" dirty="0" smtClean="0"/>
              <a:t>t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251520" y="908720"/>
            <a:ext cx="7632848" cy="5688632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immutable</a:t>
            </a:r>
            <a:endParaRPr lang="en-US" dirty="0" smtClean="0"/>
          </a:p>
          <a:p>
            <a:pPr lvl="2"/>
            <a:r>
              <a:rPr lang="cs-CZ" dirty="0" err="1" smtClean="0"/>
              <a:t>listOf</a:t>
            </a:r>
            <a:endParaRPr lang="cs-CZ" dirty="0" smtClean="0"/>
          </a:p>
          <a:p>
            <a:pPr lvl="2"/>
            <a:r>
              <a:rPr lang="cs-CZ" dirty="0" smtClean="0"/>
              <a:t>List(5) { (0..10).</a:t>
            </a:r>
            <a:r>
              <a:rPr lang="cs-CZ" dirty="0" err="1" smtClean="0"/>
              <a:t>random</a:t>
            </a:r>
            <a:r>
              <a:rPr lang="cs-CZ" dirty="0" smtClean="0"/>
              <a:t>()  }</a:t>
            </a:r>
          </a:p>
          <a:p>
            <a:pPr lvl="1"/>
            <a:r>
              <a:rPr lang="cs-CZ" dirty="0" err="1" smtClean="0"/>
              <a:t>mutable</a:t>
            </a:r>
            <a:endParaRPr lang="cs-CZ" dirty="0" smtClean="0"/>
          </a:p>
          <a:p>
            <a:pPr lvl="2"/>
            <a:r>
              <a:rPr lang="cs-CZ" dirty="0" err="1" smtClean="0"/>
              <a:t>mutableListOf</a:t>
            </a:r>
            <a:r>
              <a:rPr lang="en-US" dirty="0" smtClean="0"/>
              <a:t>, </a:t>
            </a:r>
            <a:r>
              <a:rPr lang="en-US" dirty="0" err="1" smtClean="0"/>
              <a:t>arrayListOf</a:t>
            </a:r>
            <a:r>
              <a:rPr lang="en-US" dirty="0" smtClean="0"/>
              <a:t>, </a:t>
            </a:r>
            <a:r>
              <a:rPr lang="en-US" dirty="0" err="1" smtClean="0"/>
              <a:t>ArrayList</a:t>
            </a:r>
            <a:endParaRPr lang="cs-CZ" dirty="0" smtClean="0"/>
          </a:p>
          <a:p>
            <a:pPr lvl="2"/>
            <a:r>
              <a:rPr lang="cs-CZ" dirty="0" smtClean="0"/>
              <a:t>.</a:t>
            </a:r>
            <a:r>
              <a:rPr lang="cs-CZ" dirty="0" err="1" smtClean="0"/>
              <a:t>toMuttableList</a:t>
            </a:r>
            <a:r>
              <a:rPr lang="en-US" dirty="0" smtClean="0"/>
              <a:t>()</a:t>
            </a:r>
            <a:endParaRPr lang="cs-CZ" dirty="0"/>
          </a:p>
          <a:p>
            <a:r>
              <a:rPr lang="cs-CZ" dirty="0" err="1" smtClean="0"/>
              <a:t>Immutabilita</a:t>
            </a:r>
            <a:endParaRPr lang="cs-CZ" dirty="0"/>
          </a:p>
          <a:p>
            <a:pPr lvl="1"/>
            <a:r>
              <a:rPr lang="cs-CZ" b="1" dirty="0" smtClean="0"/>
              <a:t>u většiny kolekcí pouze na úrovni rozhraní!! </a:t>
            </a:r>
            <a:r>
              <a:rPr lang="cs-CZ" dirty="0" smtClean="0"/>
              <a:t>(nenajdeme metodu </a:t>
            </a:r>
            <a:r>
              <a:rPr lang="cs-CZ" dirty="0" err="1" smtClean="0"/>
              <a:t>add</a:t>
            </a:r>
            <a:r>
              <a:rPr lang="en-US" dirty="0" smtClean="0"/>
              <a:t>())</a:t>
            </a:r>
            <a:endParaRPr lang="cs-CZ" dirty="0" smtClean="0"/>
          </a:p>
          <a:p>
            <a:pPr lvl="2"/>
            <a:r>
              <a:rPr lang="cs-CZ" dirty="0" smtClean="0"/>
              <a:t>je to </a:t>
            </a:r>
            <a:r>
              <a:rPr lang="cs-CZ" dirty="0" err="1" smtClean="0"/>
              <a:t>defacto</a:t>
            </a:r>
            <a:r>
              <a:rPr lang="cs-CZ" dirty="0" smtClean="0"/>
              <a:t> pouze </a:t>
            </a:r>
            <a:r>
              <a:rPr lang="cs-CZ" dirty="0" err="1" smtClean="0"/>
              <a:t>readonly</a:t>
            </a:r>
            <a:r>
              <a:rPr lang="cs-CZ" dirty="0"/>
              <a:t> </a:t>
            </a:r>
            <a:r>
              <a:rPr lang="cs-CZ" dirty="0" err="1" smtClean="0"/>
              <a:t>view</a:t>
            </a:r>
            <a:r>
              <a:rPr lang="cs-CZ" dirty="0" smtClean="0"/>
              <a:t>, vlastní implementace je</a:t>
            </a:r>
            <a:r>
              <a:rPr lang="en-US" dirty="0" smtClean="0"/>
              <a:t> </a:t>
            </a:r>
            <a:r>
              <a:rPr lang="cs-CZ" dirty="0" smtClean="0"/>
              <a:t>často </a:t>
            </a:r>
            <a:r>
              <a:rPr lang="cs-CZ" dirty="0" err="1" smtClean="0"/>
              <a:t>mutable</a:t>
            </a:r>
            <a:endParaRPr lang="cs-CZ" dirty="0" smtClean="0"/>
          </a:p>
          <a:p>
            <a:pPr lvl="1"/>
            <a:r>
              <a:rPr lang="cs-CZ" dirty="0" smtClean="0"/>
              <a:t>v rámci runtime lze</a:t>
            </a:r>
            <a:r>
              <a:rPr lang="en-US" dirty="0" smtClean="0"/>
              <a:t> ale</a:t>
            </a:r>
            <a:r>
              <a:rPr lang="cs-CZ" dirty="0" smtClean="0"/>
              <a:t> přetypovat a obejít</a:t>
            </a:r>
          </a:p>
          <a:p>
            <a:pPr lvl="1"/>
            <a:r>
              <a:rPr lang="cs-CZ" dirty="0" smtClean="0"/>
              <a:t>pozor na kooperaci s Java kódem</a:t>
            </a:r>
            <a:endParaRPr lang="cs-CZ" dirty="0"/>
          </a:p>
          <a:p>
            <a:r>
              <a:rPr lang="cs-CZ" dirty="0" smtClean="0"/>
              <a:t>Operátory plus, minus</a:t>
            </a:r>
          </a:p>
          <a:p>
            <a:pPr lvl="1"/>
            <a:r>
              <a:rPr lang="cs-CZ" dirty="0" smtClean="0"/>
              <a:t>val </a:t>
            </a:r>
            <a:r>
              <a:rPr lang="cs-CZ" dirty="0" err="1" smtClean="0"/>
              <a:t>newImmutableList</a:t>
            </a:r>
            <a:r>
              <a:rPr lang="cs-CZ" dirty="0" smtClean="0"/>
              <a:t> </a:t>
            </a:r>
            <a:r>
              <a:rPr lang="cs-CZ" dirty="0"/>
              <a:t>= </a:t>
            </a:r>
            <a:r>
              <a:rPr lang="cs-CZ" dirty="0" err="1" smtClean="0"/>
              <a:t>immutableList</a:t>
            </a:r>
            <a:r>
              <a:rPr lang="cs-CZ" dirty="0" smtClean="0"/>
              <a:t> </a:t>
            </a:r>
            <a:r>
              <a:rPr lang="cs-CZ" dirty="0"/>
              <a:t>+ </a:t>
            </a:r>
            <a:r>
              <a:rPr lang="cs-CZ" dirty="0" smtClean="0"/>
              <a:t>2  // vytvoří kopii a do ní přidá prvek</a:t>
            </a:r>
          </a:p>
          <a:p>
            <a:pPr lvl="1"/>
            <a:r>
              <a:rPr lang="cs-CZ" dirty="0" err="1" smtClean="0"/>
              <a:t>mutableList</a:t>
            </a:r>
            <a:r>
              <a:rPr lang="cs-CZ" dirty="0" smtClean="0"/>
              <a:t> </a:t>
            </a:r>
            <a:r>
              <a:rPr lang="cs-CZ" dirty="0"/>
              <a:t>+= </a:t>
            </a:r>
            <a:r>
              <a:rPr lang="cs-CZ" dirty="0" smtClean="0"/>
              <a:t>4 // přidá prvek do kolekce</a:t>
            </a:r>
            <a:endParaRPr lang="en-US" dirty="0" smtClean="0"/>
          </a:p>
          <a:p>
            <a:r>
              <a:rPr lang="en-US" dirty="0" smtClean="0"/>
              <a:t>Indexed access</a:t>
            </a:r>
            <a:endParaRPr lang="cs-CZ" dirty="0" smtClean="0"/>
          </a:p>
          <a:p>
            <a:pPr lvl="1"/>
            <a:r>
              <a:rPr lang="cs-CZ" dirty="0" smtClean="0"/>
              <a:t>k prvkům lze přistupovat pomocí operátoru - </a:t>
            </a:r>
            <a:r>
              <a:rPr lang="en-US" dirty="0" smtClean="0"/>
              <a:t>[index]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16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Map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Vytvoření</a:t>
            </a:r>
          </a:p>
          <a:p>
            <a:pPr lvl="1"/>
            <a:r>
              <a:rPr lang="cs-CZ" dirty="0" err="1" smtClean="0"/>
              <a:t>mapOf</a:t>
            </a:r>
            <a:r>
              <a:rPr lang="cs-CZ" dirty="0" smtClean="0"/>
              <a:t> (</a:t>
            </a:r>
            <a:r>
              <a:rPr lang="cs-CZ" dirty="0" err="1" smtClean="0"/>
              <a:t>imutable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mutableMapOf</a:t>
            </a:r>
            <a:endParaRPr lang="cs-CZ" dirty="0" smtClean="0"/>
          </a:p>
          <a:p>
            <a:pPr lvl="1"/>
            <a:r>
              <a:rPr lang="cs-CZ" dirty="0" err="1" smtClean="0"/>
              <a:t>hashMapOf</a:t>
            </a:r>
            <a:endParaRPr lang="cs-CZ" dirty="0" smtClean="0"/>
          </a:p>
          <a:p>
            <a:pPr lvl="1"/>
            <a:r>
              <a:rPr lang="cs-CZ" dirty="0" err="1" smtClean="0"/>
              <a:t>sortedMapOf</a:t>
            </a:r>
            <a:endParaRPr lang="cs-CZ" dirty="0" smtClean="0"/>
          </a:p>
          <a:p>
            <a:pPr lvl="1"/>
            <a:r>
              <a:rPr lang="cs-CZ" dirty="0" err="1" smtClean="0"/>
              <a:t>linkedMapOf</a:t>
            </a:r>
            <a:endParaRPr lang="cs-CZ" dirty="0" smtClean="0"/>
          </a:p>
          <a:p>
            <a:r>
              <a:rPr lang="cs-CZ" dirty="0" err="1" smtClean="0"/>
              <a:t>Extension</a:t>
            </a:r>
            <a:r>
              <a:rPr lang="cs-CZ" dirty="0" smtClean="0"/>
              <a:t> funkce</a:t>
            </a:r>
          </a:p>
          <a:p>
            <a:pPr lvl="1"/>
            <a:r>
              <a:rPr lang="cs-CZ" dirty="0" smtClean="0"/>
              <a:t>obdobné jako pro list a dále</a:t>
            </a:r>
          </a:p>
          <a:p>
            <a:pPr lvl="1"/>
            <a:r>
              <a:rPr lang="cs-CZ" dirty="0" err="1" smtClean="0"/>
              <a:t>mapKeys</a:t>
            </a:r>
            <a:r>
              <a:rPr lang="cs-CZ" dirty="0" smtClean="0"/>
              <a:t>, </a:t>
            </a:r>
            <a:r>
              <a:rPr lang="cs-CZ" dirty="0" err="1" smtClean="0"/>
              <a:t>mapValues</a:t>
            </a:r>
            <a:endParaRPr lang="cs-CZ" dirty="0" smtClean="0"/>
          </a:p>
          <a:p>
            <a:pPr lvl="1"/>
            <a:r>
              <a:rPr lang="cs-CZ" dirty="0" err="1" smtClean="0"/>
              <a:t>filterKeys</a:t>
            </a:r>
            <a:r>
              <a:rPr lang="cs-CZ" dirty="0" smtClean="0"/>
              <a:t>, </a:t>
            </a:r>
            <a:r>
              <a:rPr lang="cs-CZ" dirty="0" err="1" smtClean="0"/>
              <a:t>filterValues</a:t>
            </a:r>
            <a:endParaRPr lang="cs-CZ" dirty="0" smtClean="0"/>
          </a:p>
          <a:p>
            <a:pPr lvl="1"/>
            <a:r>
              <a:rPr lang="cs-CZ" dirty="0" err="1" smtClean="0"/>
              <a:t>asIterable</a:t>
            </a:r>
            <a:endParaRPr lang="cs-CZ" dirty="0" smtClean="0"/>
          </a:p>
          <a:p>
            <a:pPr lvl="1"/>
            <a:r>
              <a:rPr lang="cs-CZ" dirty="0" err="1" smtClean="0"/>
              <a:t>getOrPut</a:t>
            </a:r>
            <a:r>
              <a:rPr lang="en-US" dirty="0" smtClean="0"/>
              <a:t>(“key”)</a:t>
            </a:r>
            <a:r>
              <a:rPr lang="cs-CZ" dirty="0" smtClean="0"/>
              <a:t> </a:t>
            </a:r>
            <a:r>
              <a:rPr lang="en-US" dirty="0" smtClean="0"/>
              <a:t>{ </a:t>
            </a:r>
            <a:r>
              <a:rPr lang="en-US" dirty="0" err="1" smtClean="0"/>
              <a:t>defaultValue</a:t>
            </a:r>
            <a:r>
              <a:rPr lang="en-US" dirty="0" smtClean="0"/>
              <a:t> }</a:t>
            </a:r>
            <a:endParaRPr lang="cs-CZ" dirty="0" smtClean="0"/>
          </a:p>
          <a:p>
            <a:r>
              <a:rPr lang="cs-CZ" dirty="0" smtClean="0"/>
              <a:t>Iterace</a:t>
            </a:r>
            <a:r>
              <a:rPr lang="en-US" dirty="0" smtClean="0"/>
              <a:t> a p</a:t>
            </a:r>
            <a:r>
              <a:rPr lang="cs-CZ" dirty="0" err="1" smtClean="0"/>
              <a:t>řístup</a:t>
            </a:r>
            <a:r>
              <a:rPr lang="cs-CZ" dirty="0" smtClean="0"/>
              <a:t> k prvkům</a:t>
            </a:r>
          </a:p>
          <a:p>
            <a:pPr lvl="1"/>
            <a:r>
              <a:rPr lang="cs-CZ" dirty="0" err="1" smtClean="0"/>
              <a:t>properties</a:t>
            </a:r>
            <a:r>
              <a:rPr lang="cs-CZ" dirty="0" smtClean="0"/>
              <a:t>: </a:t>
            </a:r>
            <a:r>
              <a:rPr lang="cs-CZ" dirty="0" err="1" smtClean="0"/>
              <a:t>keys</a:t>
            </a:r>
            <a:r>
              <a:rPr lang="cs-CZ" dirty="0" smtClean="0"/>
              <a:t>, </a:t>
            </a:r>
            <a:r>
              <a:rPr lang="cs-CZ" dirty="0" err="1" smtClean="0"/>
              <a:t>values</a:t>
            </a:r>
            <a:r>
              <a:rPr lang="cs-CZ" dirty="0" smtClean="0"/>
              <a:t>, </a:t>
            </a:r>
            <a:r>
              <a:rPr lang="cs-CZ" dirty="0" err="1" smtClean="0"/>
              <a:t>entries</a:t>
            </a:r>
            <a:endParaRPr lang="cs-CZ" dirty="0" smtClean="0"/>
          </a:p>
          <a:p>
            <a:pPr lvl="1"/>
            <a:r>
              <a:rPr lang="cs-CZ" dirty="0" smtClean="0"/>
              <a:t>přes mapu lze iterovat ačkoli není v </a:t>
            </a:r>
            <a:r>
              <a:rPr lang="cs-CZ" dirty="0" err="1" smtClean="0"/>
              <a:t>hierrarchii</a:t>
            </a:r>
            <a:r>
              <a:rPr lang="cs-CZ" dirty="0" smtClean="0"/>
              <a:t> </a:t>
            </a:r>
            <a:r>
              <a:rPr lang="cs-CZ" dirty="0" err="1" smtClean="0"/>
              <a:t>Iterable</a:t>
            </a:r>
            <a:r>
              <a:rPr lang="cs-CZ" dirty="0" smtClean="0"/>
              <a:t>, jak to?</a:t>
            </a:r>
          </a:p>
          <a:p>
            <a:pPr lvl="1"/>
            <a:r>
              <a:rPr lang="cs-CZ" dirty="0" err="1" smtClean="0"/>
              <a:t>forEach</a:t>
            </a:r>
            <a:r>
              <a:rPr lang="cs-CZ" dirty="0" smtClean="0"/>
              <a:t>, </a:t>
            </a:r>
            <a:r>
              <a:rPr lang="cs-CZ" dirty="0" err="1" smtClean="0"/>
              <a:t>onEach</a:t>
            </a:r>
            <a:endParaRPr lang="en-US" dirty="0" smtClean="0"/>
          </a:p>
          <a:p>
            <a:pPr lvl="1"/>
            <a:r>
              <a:rPr lang="en-US" dirty="0" smtClean="0"/>
              <a:t>Indexed access – [key]</a:t>
            </a:r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Set, </a:t>
            </a:r>
            <a:r>
              <a:rPr lang="cs-CZ" dirty="0" err="1" smtClean="0"/>
              <a:t>Array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980728"/>
            <a:ext cx="7560840" cy="5616624"/>
          </a:xfrm>
        </p:spPr>
        <p:txBody>
          <a:bodyPr/>
          <a:lstStyle/>
          <a:p>
            <a:r>
              <a:rPr lang="en-US" dirty="0" smtClean="0"/>
              <a:t>Set</a:t>
            </a:r>
          </a:p>
          <a:p>
            <a:pPr lvl="1"/>
            <a:r>
              <a:rPr lang="cs-CZ" dirty="0" smtClean="0"/>
              <a:t>z hlediska použití platí totéž co pro předchozí kolekce</a:t>
            </a:r>
            <a:endParaRPr lang="en-US" dirty="0" smtClean="0"/>
          </a:p>
          <a:p>
            <a:pPr lvl="1"/>
            <a:r>
              <a:rPr lang="en-US" dirty="0" err="1" smtClean="0"/>
              <a:t>setOf</a:t>
            </a:r>
            <a:r>
              <a:rPr lang="en-US" dirty="0" smtClean="0"/>
              <a:t> (</a:t>
            </a:r>
            <a:r>
              <a:rPr lang="en-US" dirty="0" err="1" smtClean="0"/>
              <a:t>imutable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mutableSetOf</a:t>
            </a:r>
            <a:r>
              <a:rPr lang="cs-CZ" dirty="0" smtClean="0"/>
              <a:t>, </a:t>
            </a:r>
            <a:r>
              <a:rPr lang="en-US" dirty="0" err="1" smtClean="0"/>
              <a:t>hashSetOf</a:t>
            </a:r>
            <a:r>
              <a:rPr lang="en-US" dirty="0" smtClean="0"/>
              <a:t>, </a:t>
            </a:r>
            <a:r>
              <a:rPr lang="en-US" dirty="0" err="1" smtClean="0"/>
              <a:t>sortedSetOf</a:t>
            </a:r>
            <a:r>
              <a:rPr lang="en-US" dirty="0" smtClean="0"/>
              <a:t> (mutable)</a:t>
            </a:r>
          </a:p>
          <a:p>
            <a:pPr lvl="1"/>
            <a:r>
              <a:rPr lang="en-US" dirty="0" smtClean="0"/>
              <a:t>indexed access</a:t>
            </a:r>
            <a:r>
              <a:rPr lang="cs-CZ" dirty="0" smtClean="0"/>
              <a:t>?</a:t>
            </a:r>
            <a:endParaRPr lang="en-US" dirty="0" smtClean="0"/>
          </a:p>
          <a:p>
            <a:pPr lvl="1"/>
            <a:endParaRPr lang="cs-CZ" dirty="0" smtClean="0"/>
          </a:p>
          <a:p>
            <a:r>
              <a:rPr lang="cs-CZ" dirty="0" err="1" smtClean="0"/>
              <a:t>Array</a:t>
            </a:r>
            <a:endParaRPr lang="cs-CZ" dirty="0" smtClean="0"/>
          </a:p>
          <a:p>
            <a:pPr lvl="1"/>
            <a:r>
              <a:rPr lang="cs-CZ" dirty="0" smtClean="0"/>
              <a:t>vytvoření</a:t>
            </a:r>
          </a:p>
          <a:p>
            <a:pPr lvl="2"/>
            <a:r>
              <a:rPr lang="cs-CZ" dirty="0" err="1" smtClean="0"/>
              <a:t>arrayOf</a:t>
            </a:r>
            <a:r>
              <a:rPr lang="cs-CZ" dirty="0" smtClean="0"/>
              <a:t>, </a:t>
            </a:r>
            <a:r>
              <a:rPr lang="cs-CZ" dirty="0"/>
              <a:t>arrayOfNulls</a:t>
            </a:r>
            <a:endParaRPr lang="cs-CZ" dirty="0" smtClean="0"/>
          </a:p>
          <a:p>
            <a:pPr lvl="2"/>
            <a:r>
              <a:rPr lang="cs-CZ" dirty="0" err="1" smtClean="0"/>
              <a:t>intArrayOf</a:t>
            </a:r>
            <a:r>
              <a:rPr lang="cs-CZ" dirty="0" smtClean="0"/>
              <a:t>, </a:t>
            </a:r>
            <a:r>
              <a:rPr lang="cs-CZ" dirty="0" err="1" smtClean="0"/>
              <a:t>doubleArrayOf</a:t>
            </a:r>
            <a:r>
              <a:rPr lang="cs-CZ" dirty="0" smtClean="0"/>
              <a:t>, </a:t>
            </a:r>
            <a:r>
              <a:rPr lang="en-US" dirty="0" smtClean="0"/>
              <a:t>…</a:t>
            </a:r>
            <a:endParaRPr lang="cs-CZ" dirty="0" smtClean="0"/>
          </a:p>
          <a:p>
            <a:pPr lvl="2"/>
            <a:r>
              <a:rPr lang="cs-CZ" dirty="0" err="1" smtClean="0"/>
              <a:t>Array</a:t>
            </a:r>
            <a:r>
              <a:rPr lang="en-US" dirty="0" smtClean="0"/>
              <a:t>(</a:t>
            </a:r>
            <a:r>
              <a:rPr lang="cs-CZ" dirty="0" err="1"/>
              <a:t>size</a:t>
            </a:r>
            <a:r>
              <a:rPr lang="cs-CZ" dirty="0"/>
              <a:t>: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init</a:t>
            </a:r>
            <a:r>
              <a:rPr lang="cs-CZ" dirty="0"/>
              <a:t>: (</a:t>
            </a:r>
            <a:r>
              <a:rPr lang="cs-CZ" dirty="0" err="1"/>
              <a:t>Int</a:t>
            </a:r>
            <a:r>
              <a:rPr lang="cs-CZ" dirty="0"/>
              <a:t>) -&gt; T</a:t>
            </a:r>
            <a:r>
              <a:rPr lang="en-US" dirty="0" smtClean="0"/>
              <a:t>)</a:t>
            </a:r>
            <a:endParaRPr lang="cs-CZ" dirty="0" smtClean="0"/>
          </a:p>
          <a:p>
            <a:pPr lvl="1"/>
            <a:r>
              <a:rPr lang="cs-CZ" dirty="0" err="1" smtClean="0"/>
              <a:t>extension</a:t>
            </a:r>
            <a:r>
              <a:rPr lang="cs-CZ" dirty="0" smtClean="0"/>
              <a:t> </a:t>
            </a:r>
            <a:r>
              <a:rPr lang="cs-CZ" dirty="0" err="1" smtClean="0"/>
              <a:t>functions</a:t>
            </a:r>
            <a:endParaRPr lang="cs-CZ" dirty="0" smtClean="0"/>
          </a:p>
          <a:p>
            <a:pPr lvl="2"/>
            <a:r>
              <a:rPr lang="cs-CZ" dirty="0" smtClean="0"/>
              <a:t>s</a:t>
            </a:r>
            <a:r>
              <a:rPr lang="en-US" dirty="0" err="1" smtClean="0"/>
              <a:t>tejn</a:t>
            </a:r>
            <a:r>
              <a:rPr lang="cs-CZ" dirty="0" smtClean="0"/>
              <a:t>é jako u předchozích kolekcí </a:t>
            </a:r>
            <a:r>
              <a:rPr lang="cs-CZ" dirty="0" err="1" smtClean="0"/>
              <a:t>filter</a:t>
            </a:r>
            <a:r>
              <a:rPr lang="cs-CZ" dirty="0" smtClean="0"/>
              <a:t>, map </a:t>
            </a:r>
            <a:r>
              <a:rPr lang="cs-CZ" dirty="0" err="1" smtClean="0"/>
              <a:t>atd</a:t>
            </a:r>
            <a:r>
              <a:rPr lang="cs-CZ" dirty="0" smtClean="0"/>
              <a:t>…..</a:t>
            </a:r>
          </a:p>
          <a:p>
            <a:pPr lvl="2"/>
            <a:r>
              <a:rPr lang="cs-CZ" dirty="0" err="1" smtClean="0"/>
              <a:t>slice</a:t>
            </a:r>
            <a:r>
              <a:rPr lang="cs-CZ" dirty="0" smtClean="0"/>
              <a:t>, drop, </a:t>
            </a:r>
            <a:r>
              <a:rPr lang="cs-CZ" dirty="0" err="1" smtClean="0"/>
              <a:t>dropWhile</a:t>
            </a:r>
            <a:endParaRPr lang="cs-CZ" dirty="0" smtClean="0"/>
          </a:p>
          <a:p>
            <a:pPr lvl="2"/>
            <a:r>
              <a:rPr lang="cs-CZ" dirty="0" smtClean="0"/>
              <a:t>min, </a:t>
            </a:r>
            <a:r>
              <a:rPr lang="cs-CZ" dirty="0" err="1" smtClean="0"/>
              <a:t>max</a:t>
            </a:r>
            <a:r>
              <a:rPr lang="cs-CZ" dirty="0" smtClean="0"/>
              <a:t>, </a:t>
            </a:r>
            <a:r>
              <a:rPr lang="cs-CZ" dirty="0" err="1" smtClean="0"/>
              <a:t>average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14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Sekvence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323528" y="764704"/>
            <a:ext cx="7560840" cy="5832648"/>
          </a:xfrm>
        </p:spPr>
        <p:txBody>
          <a:bodyPr/>
          <a:lstStyle/>
          <a:p>
            <a:r>
              <a:rPr lang="cs-CZ" dirty="0" smtClean="0"/>
              <a:t>Základní v</a:t>
            </a:r>
            <a:r>
              <a:rPr lang="en-US" dirty="0" err="1" smtClean="0"/>
              <a:t>lastnosti</a:t>
            </a:r>
            <a:endParaRPr lang="en-US" dirty="0" smtClean="0"/>
          </a:p>
          <a:p>
            <a:pPr lvl="1"/>
            <a:r>
              <a:rPr lang="cs-CZ" dirty="0" smtClean="0"/>
              <a:t>obdoba</a:t>
            </a:r>
            <a:r>
              <a:rPr lang="en-US" dirty="0" smtClean="0"/>
              <a:t> stream</a:t>
            </a:r>
            <a:r>
              <a:rPr lang="cs-CZ" dirty="0" smtClean="0"/>
              <a:t>ů v Javě</a:t>
            </a:r>
          </a:p>
          <a:p>
            <a:pPr lvl="2"/>
            <a:r>
              <a:rPr lang="cs-CZ" dirty="0"/>
              <a:t>b</a:t>
            </a:r>
            <a:r>
              <a:rPr lang="cs-CZ" dirty="0" smtClean="0"/>
              <a:t>yl zvolen nový název Sekvence </a:t>
            </a:r>
          </a:p>
          <a:p>
            <a:pPr lvl="2"/>
            <a:r>
              <a:rPr lang="cs-CZ" dirty="0" smtClean="0"/>
              <a:t>kompatibilita s Java 6, kde </a:t>
            </a:r>
            <a:r>
              <a:rPr lang="cs-CZ" dirty="0" err="1" smtClean="0"/>
              <a:t>streamy</a:t>
            </a:r>
            <a:r>
              <a:rPr lang="cs-CZ" dirty="0" smtClean="0"/>
              <a:t> nejsou</a:t>
            </a:r>
          </a:p>
          <a:p>
            <a:pPr lvl="1"/>
            <a:r>
              <a:rPr lang="cs-CZ" dirty="0" smtClean="0"/>
              <a:t>na rozdíl od Javy nepodporují Sekvence paralelní zpracování</a:t>
            </a:r>
            <a:endParaRPr lang="en-US" dirty="0" smtClean="0"/>
          </a:p>
          <a:p>
            <a:pPr lvl="1"/>
            <a:r>
              <a:rPr lang="cs-CZ" dirty="0" smtClean="0"/>
              <a:t>operace nad sekvencemi (</a:t>
            </a:r>
            <a:r>
              <a:rPr lang="cs-CZ" dirty="0" err="1" smtClean="0"/>
              <a:t>stateless</a:t>
            </a:r>
            <a:r>
              <a:rPr lang="cs-CZ" dirty="0" smtClean="0"/>
              <a:t>, </a:t>
            </a:r>
            <a:r>
              <a:rPr lang="cs-CZ" dirty="0" err="1" smtClean="0"/>
              <a:t>statefull</a:t>
            </a:r>
            <a:r>
              <a:rPr lang="cs-CZ" dirty="0" smtClean="0"/>
              <a:t>, </a:t>
            </a:r>
            <a:r>
              <a:rPr lang="cs-CZ" dirty="0" err="1" smtClean="0"/>
              <a:t>intermediate</a:t>
            </a:r>
            <a:r>
              <a:rPr lang="cs-CZ" dirty="0" smtClean="0"/>
              <a:t>, </a:t>
            </a:r>
            <a:r>
              <a:rPr lang="cs-CZ" dirty="0" err="1" smtClean="0"/>
              <a:t>terminal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smtClean="0"/>
              <a:t>e</a:t>
            </a:r>
            <a:r>
              <a:rPr lang="en-US" dirty="0" err="1" smtClean="0"/>
              <a:t>xistuje</a:t>
            </a:r>
            <a:r>
              <a:rPr lang="en-US" dirty="0" smtClean="0"/>
              <a:t> op</a:t>
            </a:r>
            <a:r>
              <a:rPr lang="cs-CZ" dirty="0" err="1" smtClean="0"/>
              <a:t>ět</a:t>
            </a:r>
            <a:r>
              <a:rPr lang="cs-CZ" dirty="0" smtClean="0"/>
              <a:t> dlouhá řada knihovních funkcí pro operace nad </a:t>
            </a:r>
            <a:r>
              <a:rPr lang="cs-CZ" dirty="0" err="1" smtClean="0"/>
              <a:t>sekevencemi</a:t>
            </a:r>
            <a:endParaRPr lang="cs-CZ" dirty="0" smtClean="0"/>
          </a:p>
          <a:p>
            <a:r>
              <a:rPr lang="cs-CZ" dirty="0" smtClean="0"/>
              <a:t>Vhodné pro scénáře</a:t>
            </a:r>
          </a:p>
          <a:p>
            <a:pPr lvl="1"/>
            <a:r>
              <a:rPr lang="cs-CZ" dirty="0"/>
              <a:t>k</a:t>
            </a:r>
            <a:r>
              <a:rPr lang="cs-CZ" dirty="0" smtClean="0"/>
              <a:t>dy není předem známá velikost kolekce</a:t>
            </a:r>
          </a:p>
          <a:p>
            <a:pPr lvl="2"/>
            <a:r>
              <a:rPr lang="cs-CZ" dirty="0" smtClean="0"/>
              <a:t>př. Načítání dat z databáze, ze souboru atd.</a:t>
            </a:r>
          </a:p>
          <a:p>
            <a:pPr lvl="1"/>
            <a:r>
              <a:rPr lang="cs-CZ" dirty="0"/>
              <a:t>z</a:t>
            </a:r>
            <a:r>
              <a:rPr lang="cs-CZ" dirty="0" smtClean="0"/>
              <a:t>řetězení </a:t>
            </a:r>
            <a:r>
              <a:rPr lang="en-US" dirty="0" smtClean="0"/>
              <a:t>- </a:t>
            </a:r>
            <a:r>
              <a:rPr lang="cs-CZ" dirty="0" smtClean="0"/>
              <a:t>.map </a:t>
            </a:r>
            <a:r>
              <a:rPr lang="en-US" dirty="0" smtClean="0"/>
              <a:t>{}.filter{}.take(). ………</a:t>
            </a:r>
          </a:p>
          <a:p>
            <a:pPr lvl="2"/>
            <a:r>
              <a:rPr lang="en-US" dirty="0" smtClean="0"/>
              <a:t>v</a:t>
            </a:r>
            <a:r>
              <a:rPr lang="cs-CZ" dirty="0" smtClean="0"/>
              <a:t> případě kolekcí se v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cs-CZ" dirty="0" err="1" smtClean="0"/>
              <a:t>ždém</a:t>
            </a:r>
            <a:r>
              <a:rPr lang="cs-CZ" dirty="0" smtClean="0"/>
              <a:t> kroku vytváří nová kolekce</a:t>
            </a:r>
          </a:p>
          <a:p>
            <a:pPr lvl="2"/>
            <a:r>
              <a:rPr lang="cs-CZ" dirty="0" smtClean="0"/>
              <a:t>náročné na paměť, může při náročných </a:t>
            </a:r>
            <a:r>
              <a:rPr lang="cs-CZ" dirty="0" err="1" smtClean="0"/>
              <a:t>opreacích</a:t>
            </a:r>
            <a:r>
              <a:rPr lang="cs-CZ" dirty="0" smtClean="0"/>
              <a:t> být dost pomalé</a:t>
            </a:r>
            <a:endParaRPr lang="en-US" dirty="0"/>
          </a:p>
          <a:p>
            <a:r>
              <a:rPr lang="en-US" dirty="0" err="1" smtClean="0"/>
              <a:t>Vytvo</a:t>
            </a:r>
            <a:r>
              <a:rPr lang="cs-CZ" dirty="0" err="1" smtClean="0"/>
              <a:t>ření</a:t>
            </a:r>
            <a:endParaRPr lang="cs-CZ" dirty="0" smtClean="0"/>
          </a:p>
          <a:p>
            <a:pPr lvl="1"/>
            <a:r>
              <a:rPr lang="cs-CZ" dirty="0" err="1" smtClean="0"/>
              <a:t>sequenceOf</a:t>
            </a:r>
            <a:endParaRPr lang="en-US" dirty="0"/>
          </a:p>
          <a:p>
            <a:pPr lvl="1"/>
            <a:r>
              <a:rPr lang="cs-CZ" dirty="0" err="1" smtClean="0"/>
              <a:t>asSequence</a:t>
            </a:r>
            <a:endParaRPr lang="cs-CZ" dirty="0" smtClean="0"/>
          </a:p>
          <a:p>
            <a:pPr lvl="1"/>
            <a:r>
              <a:rPr lang="cs-CZ" dirty="0" err="1" smtClean="0"/>
              <a:t>generateSequence</a:t>
            </a:r>
            <a:r>
              <a:rPr lang="en-US" dirty="0" smtClean="0"/>
              <a:t>(</a:t>
            </a:r>
            <a:r>
              <a:rPr lang="fr-FR" dirty="0"/>
              <a:t>seed: T?, nextFunction: (T) -&gt; T?</a:t>
            </a:r>
            <a:r>
              <a:rPr lang="en-US" dirty="0" smtClean="0"/>
              <a:t>)</a:t>
            </a:r>
            <a:r>
              <a:rPr lang="cs-CZ" dirty="0"/>
              <a:t> : </a:t>
            </a:r>
            <a:r>
              <a:rPr lang="cs-CZ" dirty="0" err="1"/>
              <a:t>Sequence</a:t>
            </a:r>
            <a:r>
              <a:rPr lang="cs-CZ" dirty="0"/>
              <a:t>&lt;T&gt;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29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NIT_obecny_template_prezentace_01_2017">
  <a:themeElements>
    <a:clrScheme name="Profinit 2016">
      <a:dk1>
        <a:srgbClr val="616365"/>
      </a:dk1>
      <a:lt1>
        <a:srgbClr val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b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36915</TotalTime>
  <Words>692</Words>
  <Application>Microsoft Office PowerPoint</Application>
  <PresentationFormat>Předvádění na obrazovce (4:3)</PresentationFormat>
  <Paragraphs>137</Paragraphs>
  <Slides>11</Slides>
  <Notes>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PROFINIT_obecny_template_prezentace_01_2017</vt:lpstr>
      <vt:lpstr>Kotlin – Collections</vt:lpstr>
      <vt:lpstr>Collections</vt:lpstr>
      <vt:lpstr>Collections</vt:lpstr>
      <vt:lpstr>Collections – Iterable &amp; Collection</vt:lpstr>
      <vt:lpstr>Collections – Iterable</vt:lpstr>
      <vt:lpstr>Collections – List</vt:lpstr>
      <vt:lpstr>Map</vt:lpstr>
      <vt:lpstr>Set, Array</vt:lpstr>
      <vt:lpstr>Sekvence</vt:lpstr>
      <vt:lpstr>Diskuze</vt:lpstr>
      <vt:lpstr>Děkujeme za pozornost</vt:lpstr>
    </vt:vector>
  </TitlesOfParts>
  <Company>KBC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ROKUSEK Jaromír</dc:creator>
  <cp:lastModifiedBy>Vít Kluganost</cp:lastModifiedBy>
  <cp:revision>282</cp:revision>
  <dcterms:created xsi:type="dcterms:W3CDTF">2018-09-14T12:26:03Z</dcterms:created>
  <dcterms:modified xsi:type="dcterms:W3CDTF">2019-02-19T19:28:12Z</dcterms:modified>
  <cp:category>Veřejné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3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4" name="CSOB-DocumentTagging.ClassificationMark.P02">
    <vt:lpwstr>4:46:46.1158622+02:00" /&gt;&lt;recipients /&gt;&lt;documentOwners /&gt;&lt;/ClassificationMark&gt;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Clasification">
    <vt:lpwstr>Veřejné</vt:lpwstr>
  </property>
  <property fmtid="{D5CDD505-2E9C-101B-9397-08002B2CF9AE}" pid="7" name="CSOB-DLP">
    <vt:lpwstr>CSOB-DLP:TAGPublic</vt:lpwstr>
  </property>
</Properties>
</file>