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A952BCF-6F88-467E-B17F-F7050F9719C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828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BA8CCFA-4CC1-48C6-B715-A5017C829CD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152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/>
          <p:nvPr/>
        </p:nvPicPr>
        <p:blipFill>
          <a:blip r:embed="rId14"/>
          <a:srcRect l="90260"/>
          <a:stretch/>
        </p:blipFill>
        <p:spPr>
          <a:xfrm>
            <a:off x="8244360" y="0"/>
            <a:ext cx="896760" cy="6855120"/>
          </a:xfrm>
          <a:prstGeom prst="rect">
            <a:avLst/>
          </a:prstGeom>
          <a:ln w="9360">
            <a:noFill/>
          </a:ln>
        </p:spPr>
      </p:pic>
      <p:pic>
        <p:nvPicPr>
          <p:cNvPr id="7" name="Obrázek 5"/>
          <p:cNvPicPr/>
          <p:nvPr/>
        </p:nvPicPr>
        <p:blipFill>
          <a:blip r:embed="rId15"/>
          <a:stretch/>
        </p:blipFill>
        <p:spPr>
          <a:xfrm rot="16200000">
            <a:off x="7976520" y="991080"/>
            <a:ext cx="1481400" cy="226080"/>
          </a:xfrm>
          <a:prstGeom prst="rect">
            <a:avLst/>
          </a:prstGeom>
          <a:ln>
            <a:noFill/>
          </a:ln>
        </p:spPr>
      </p:pic>
      <p:pic>
        <p:nvPicPr>
          <p:cNvPr id="2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1120" cy="6855120"/>
          </a:xfrm>
          <a:prstGeom prst="rect">
            <a:avLst/>
          </a:prstGeom>
          <a:ln w="9360">
            <a:noFill/>
          </a:ln>
        </p:spPr>
      </p:pic>
      <p:pic>
        <p:nvPicPr>
          <p:cNvPr id="3" name="Obrázek 7"/>
          <p:cNvPicPr/>
          <p:nvPr/>
        </p:nvPicPr>
        <p:blipFill>
          <a:blip r:embed="rId16"/>
          <a:stretch/>
        </p:blipFill>
        <p:spPr>
          <a:xfrm>
            <a:off x="709200" y="0"/>
            <a:ext cx="1865520" cy="19072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/>
          <p:cNvPicPr/>
          <p:nvPr/>
        </p:nvPicPr>
        <p:blipFill>
          <a:blip r:embed="rId14"/>
          <a:srcRect l="90260"/>
          <a:stretch/>
        </p:blipFill>
        <p:spPr>
          <a:xfrm>
            <a:off x="8244360" y="0"/>
            <a:ext cx="896760" cy="6855120"/>
          </a:xfrm>
          <a:prstGeom prst="rect">
            <a:avLst/>
          </a:prstGeom>
          <a:ln w="9360">
            <a:noFill/>
          </a:ln>
        </p:spPr>
      </p:pic>
      <p:pic>
        <p:nvPicPr>
          <p:cNvPr id="43" name="Obrázek 5"/>
          <p:cNvPicPr/>
          <p:nvPr/>
        </p:nvPicPr>
        <p:blipFill>
          <a:blip r:embed="rId15"/>
          <a:stretch/>
        </p:blipFill>
        <p:spPr>
          <a:xfrm rot="16200000">
            <a:off x="7976520" y="991080"/>
            <a:ext cx="1481400" cy="22608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588360" y="5949360"/>
            <a:ext cx="1869480" cy="21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343080" indent="-340200" algn="r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2019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09200" y="2709000"/>
            <a:ext cx="6837120" cy="23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600" b="0" strike="noStrike" spc="-1">
                <a:solidFill>
                  <a:srgbClr val="FFFFFF"/>
                </a:solidFill>
                <a:latin typeface="Arial"/>
                <a:ea typeface="Adobe Gothic Std B"/>
              </a:rPr>
              <a:t>More about Extensions and Lambdas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6840" y="27684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49720" y="1005840"/>
            <a:ext cx="6856200" cy="530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 Controller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private </a:t>
            </a:r>
            <a:r>
              <a:rPr lang="en-US" sz="1800" b="1" strike="noStrike" spc="-1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checkAcess(request: Request): Int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if (!request.hasAccess())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println("No access")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return -1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	return 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1800" b="1" strike="noStrike" spc="-1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blockUser(request: Request): Int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if (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checkAcess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(request) == -1) return -1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...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1800" b="1" strike="noStrike" spc="-1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deleteUser(request: Request): Int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if (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checkAcess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(request) == -1) return -1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...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66840" y="27684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49720" y="1005840"/>
            <a:ext cx="6856200" cy="530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 Controller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private </a:t>
            </a:r>
            <a:r>
              <a:rPr lang="en-US" sz="1800" b="1" strike="noStrike" spc="-1">
                <a:solidFill>
                  <a:srgbClr val="ED1C24"/>
                </a:solidFill>
                <a:latin typeface="Arial"/>
                <a:ea typeface="DejaVu Sans"/>
              </a:rPr>
              <a:t>inline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1" strike="noStrike" spc="-1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withAccess(request: Request, action: () -&gt; Int): Int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if (!request.hasAccess())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println("No access")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return -1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action()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1800" b="1" strike="noStrike" spc="-1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blockUser(request: Request) =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withAccess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(request)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...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return 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1800" b="1" strike="noStrike" spc="-1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deleteUser(request: Request) =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withAccess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(request)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...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return 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Obrázek 112"/>
          <p:cNvPicPr/>
          <p:nvPr/>
        </p:nvPicPr>
        <p:blipFill>
          <a:blip r:embed="rId2"/>
          <a:stretch/>
        </p:blipFill>
        <p:spPr>
          <a:xfrm>
            <a:off x="474840" y="731520"/>
            <a:ext cx="7022520" cy="274248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1005840" y="4206240"/>
            <a:ext cx="3656880" cy="164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1. [ [3, 3], [ ], [5, 5] ]</a:t>
            </a:r>
            <a:endParaRPr lang="en-US" sz="2200" b="0" strike="noStrike" spc="-1" dirty="0">
              <a:latin typeface="Arial"/>
            </a:endParaRPr>
          </a:p>
          <a:p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 [3, 3, 5, 5]</a:t>
            </a:r>
            <a:endParaRPr lang="en-US" sz="2200" b="0" strike="noStrike" spc="-1" dirty="0">
              <a:latin typeface="Arial"/>
            </a:endParaRPr>
          </a:p>
          <a:p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3. [ ]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Obrázek 114"/>
          <p:cNvPicPr/>
          <p:nvPr/>
        </p:nvPicPr>
        <p:blipFill>
          <a:blip r:embed="rId2"/>
          <a:stretch/>
        </p:blipFill>
        <p:spPr>
          <a:xfrm>
            <a:off x="297720" y="1235520"/>
            <a:ext cx="7473960" cy="397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Obrázek 115"/>
          <p:cNvPicPr/>
          <p:nvPr/>
        </p:nvPicPr>
        <p:blipFill>
          <a:blip r:embed="rId2"/>
          <a:stretch/>
        </p:blipFill>
        <p:spPr>
          <a:xfrm>
            <a:off x="412920" y="1463040"/>
            <a:ext cx="6993000" cy="356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Obrázek 116"/>
          <p:cNvPicPr/>
          <p:nvPr/>
        </p:nvPicPr>
        <p:blipFill>
          <a:blip r:embed="rId2"/>
          <a:stretch/>
        </p:blipFill>
        <p:spPr>
          <a:xfrm>
            <a:off x="487440" y="1445040"/>
            <a:ext cx="7542720" cy="367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Obrázek 117"/>
          <p:cNvPicPr/>
          <p:nvPr/>
        </p:nvPicPr>
        <p:blipFill>
          <a:blip r:embed="rId2"/>
          <a:stretch/>
        </p:blipFill>
        <p:spPr>
          <a:xfrm>
            <a:off x="217440" y="1361160"/>
            <a:ext cx="7737120" cy="403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Obrázek 118"/>
          <p:cNvPicPr/>
          <p:nvPr/>
        </p:nvPicPr>
        <p:blipFill>
          <a:blip r:embed="rId2"/>
          <a:stretch/>
        </p:blipFill>
        <p:spPr>
          <a:xfrm>
            <a:off x="91440" y="1188720"/>
            <a:ext cx="7987320" cy="423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Obrázek 119"/>
          <p:cNvPicPr/>
          <p:nvPr/>
        </p:nvPicPr>
        <p:blipFill>
          <a:blip r:embed="rId2"/>
          <a:stretch/>
        </p:blipFill>
        <p:spPr>
          <a:xfrm>
            <a:off x="235080" y="1182960"/>
            <a:ext cx="7761600" cy="402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45720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Extension scopes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48640" y="1098000"/>
            <a:ext cx="6856200" cy="136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Top Level - </a:t>
            </a:r>
            <a:r>
              <a:rPr lang="en-US" sz="1800" b="0" i="1" strike="noStrike" spc="-1" dirty="0">
                <a:solidFill>
                  <a:srgbClr val="808080"/>
                </a:solidFill>
                <a:latin typeface="Arial"/>
                <a:ea typeface="DejaVu Sans"/>
              </a:rPr>
              <a:t>accessible from anywhere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 dirty="0">
                <a:solidFill>
                  <a:srgbClr val="808080"/>
                </a:solidFill>
                <a:latin typeface="Consolas"/>
                <a:ea typeface="DejaVu Sans"/>
              </a:rPr>
              <a:t>in </a:t>
            </a:r>
            <a:r>
              <a:rPr lang="en-US" sz="1600" b="0" i="1" strike="noStrike" spc="-1" dirty="0" err="1">
                <a:solidFill>
                  <a:srgbClr val="808080"/>
                </a:solidFill>
                <a:latin typeface="Consolas"/>
                <a:ea typeface="DejaVu Sans"/>
              </a:rPr>
              <a:t>util.kt</a:t>
            </a:r>
            <a:r>
              <a:rPr lang="en-US" sz="1600" b="0" i="1" strike="noStrike" spc="-1" dirty="0">
                <a:solidFill>
                  <a:srgbClr val="808080"/>
                </a:solidFill>
                <a:latin typeface="Consolas"/>
                <a:ea typeface="DejaVu Sans"/>
              </a:rPr>
              <a:t> file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internal fun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820F71"/>
                </a:solidFill>
                <a:latin typeface="Arial"/>
                <a:ea typeface="DejaVu Sans"/>
              </a:rPr>
              <a:t>Int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.hoursInMillis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=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TimeUnit.HOURS.toMillis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(this)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48640" y="3109680"/>
            <a:ext cx="6856200" cy="1644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i="1" strike="noStrike" spc="-1" dirty="0">
                <a:solidFill>
                  <a:srgbClr val="808080"/>
                </a:solidFill>
                <a:latin typeface="Arial"/>
                <a:ea typeface="DejaVu Sans"/>
              </a:rPr>
              <a:t>decompiled java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public final </a:t>
            </a:r>
            <a:r>
              <a:rPr lang="en-US" sz="1800" b="0" strike="noStrike" spc="-1" dirty="0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UtilKt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public static final long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hoursInMillis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(long $receiver)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return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TimeUnit.HOURS.toMillis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($receiver);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45720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Extension scopes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48640" y="1188720"/>
            <a:ext cx="6856200" cy="237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Member - </a:t>
            </a:r>
            <a:r>
              <a:rPr lang="en-US" sz="1800" b="0" i="1" strike="noStrike" spc="-1" dirty="0">
                <a:solidFill>
                  <a:srgbClr val="808080"/>
                </a:solidFill>
                <a:latin typeface="Arial"/>
                <a:ea typeface="DejaVu Sans"/>
              </a:rPr>
              <a:t>accessible from class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Calculator</a:t>
            </a: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	fun </a:t>
            </a:r>
            <a:r>
              <a:rPr lang="en-US" sz="18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calculate</a:t>
            </a: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(</a:t>
            </a:r>
            <a:r>
              <a:rPr lang="en-US" sz="18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number</a:t>
            </a: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: </a:t>
            </a:r>
            <a:r>
              <a:rPr lang="en-US" sz="1800" b="1" strike="noStrike" spc="-1" dirty="0" err="1">
                <a:solidFill>
                  <a:srgbClr val="182F7C"/>
                </a:solidFill>
                <a:latin typeface="Arial"/>
                <a:ea typeface="DejaVu Sans"/>
              </a:rPr>
              <a:t>Int</a:t>
            </a: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) = </a:t>
            </a:r>
            <a:r>
              <a:rPr lang="en-US" sz="18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number.hoursInMillis</a:t>
            </a:r>
            <a:r>
              <a:rPr lang="en-US" sz="18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()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*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getSomething</a:t>
            </a:r>
            <a:r>
              <a:rPr lang="en-US" sz="18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()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private</a:t>
            </a: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 fun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820F71"/>
                </a:solidFill>
                <a:latin typeface="Arial"/>
                <a:ea typeface="DejaVu Sans"/>
              </a:rPr>
              <a:t>Int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.hoursInMillis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=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TimeUnit.HOURS.toMillis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(this)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458280" y="3567240"/>
            <a:ext cx="6856200" cy="301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 dirty="0">
                <a:solidFill>
                  <a:srgbClr val="808080"/>
                </a:solidFill>
                <a:latin typeface="Arial"/>
                <a:ea typeface="DejaVu Sans"/>
              </a:rPr>
              <a:t>decompiled java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public final </a:t>
            </a:r>
            <a:r>
              <a:rPr lang="en-US" sz="1800" b="0" strike="noStrike" spc="-1" dirty="0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Calculator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public final long calculate(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number)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return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this.hoursInMillis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(number) *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getSomething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private final long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hoursInMillis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$receiver)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return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TimeUnit.HOURS.toMillis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((long)$receiver);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45720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Extension scopes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48640" y="1188720"/>
            <a:ext cx="6856200" cy="237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Local - </a:t>
            </a:r>
            <a:r>
              <a:rPr lang="en-US" sz="1800" b="0" i="1" strike="noStrike" spc="-1" dirty="0">
                <a:solidFill>
                  <a:srgbClr val="808080"/>
                </a:solidFill>
                <a:latin typeface="Arial"/>
                <a:ea typeface="DejaVu Sans"/>
              </a:rPr>
              <a:t>accessible from function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Calculator</a:t>
            </a: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	fun </a:t>
            </a:r>
            <a:r>
              <a:rPr lang="en-US" sz="18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calculate</a:t>
            </a: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(</a:t>
            </a:r>
            <a:r>
              <a:rPr lang="en-US" sz="18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number</a:t>
            </a: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: </a:t>
            </a:r>
            <a:r>
              <a:rPr lang="en-US" sz="1800" b="1" strike="noStrike" spc="-1" dirty="0" err="1">
                <a:solidFill>
                  <a:srgbClr val="182F7C"/>
                </a:solidFill>
                <a:latin typeface="Arial"/>
                <a:ea typeface="DejaVu Sans"/>
              </a:rPr>
              <a:t>Int</a:t>
            </a:r>
            <a:r>
              <a:rPr lang="en-US" sz="1800" b="1" strike="noStrike" spc="-1" dirty="0" smtClean="0">
                <a:solidFill>
                  <a:srgbClr val="182F7C"/>
                </a:solidFill>
                <a:latin typeface="Arial"/>
                <a:ea typeface="DejaVu Sans"/>
              </a:rPr>
              <a:t>): Long { </a:t>
            </a:r>
          </a:p>
          <a:p>
            <a:r>
              <a:rPr lang="en-US" b="1" spc="-1" dirty="0" smtClean="0">
                <a:solidFill>
                  <a:srgbClr val="182F7C"/>
                </a:solidFill>
              </a:rPr>
              <a:t>		fun</a:t>
            </a:r>
            <a:r>
              <a:rPr lang="en-US" spc="-1" dirty="0" smtClean="0">
                <a:solidFill>
                  <a:srgbClr val="000000"/>
                </a:solidFill>
              </a:rPr>
              <a:t> </a:t>
            </a:r>
            <a:r>
              <a:rPr lang="en-US" spc="-1" dirty="0" err="1">
                <a:solidFill>
                  <a:srgbClr val="820F71"/>
                </a:solidFill>
              </a:rPr>
              <a:t>Int</a:t>
            </a:r>
            <a:r>
              <a:rPr lang="en-US" spc="-1" dirty="0" err="1">
                <a:solidFill>
                  <a:srgbClr val="000000"/>
                </a:solidFill>
              </a:rPr>
              <a:t>.hoursInMillis</a:t>
            </a:r>
            <a:r>
              <a:rPr lang="en-US" spc="-1" dirty="0">
                <a:solidFill>
                  <a:srgbClr val="000000"/>
                </a:solidFill>
              </a:rPr>
              <a:t>() = </a:t>
            </a:r>
            <a:r>
              <a:rPr lang="en-US" spc="-1" dirty="0" err="1">
                <a:solidFill>
                  <a:srgbClr val="000000"/>
                </a:solidFill>
              </a:rPr>
              <a:t>TimeUnit.HOURS.toMillis</a:t>
            </a:r>
            <a:r>
              <a:rPr lang="en-US" spc="-1">
                <a:solidFill>
                  <a:srgbClr val="000000"/>
                </a:solidFill>
              </a:rPr>
              <a:t>(this</a:t>
            </a:r>
            <a:r>
              <a:rPr lang="en-US" spc="-1" smtClean="0">
                <a:solidFill>
                  <a:srgbClr val="000000"/>
                </a:solidFill>
              </a:rPr>
              <a:t>)</a:t>
            </a:r>
            <a:endParaRPr lang="en-US" sz="1800" b="1" strike="noStrike" spc="-1" dirty="0" smtClean="0">
              <a:solidFill>
                <a:srgbClr val="182F7C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182F7C"/>
                </a:solidFill>
                <a:latin typeface="Arial"/>
                <a:ea typeface="DejaVu Sans"/>
              </a:rPr>
              <a:t>	</a:t>
            </a:r>
            <a:r>
              <a:rPr lang="en-US" b="1" spc="-1" dirty="0" smtClean="0">
                <a:solidFill>
                  <a:srgbClr val="182F7C"/>
                </a:solidFill>
                <a:latin typeface="Arial"/>
                <a:ea typeface="DejaVu Sans"/>
              </a:rPr>
              <a:t>	</a:t>
            </a:r>
            <a:r>
              <a:rPr lang="en-US" sz="1800" b="0" strike="noStrike" spc="-1" dirty="0" err="1" smtClean="0">
                <a:solidFill>
                  <a:srgbClr val="616365"/>
                </a:solidFill>
                <a:latin typeface="Arial"/>
                <a:ea typeface="DejaVu Sans"/>
              </a:rPr>
              <a:t>number.hoursInMillis</a:t>
            </a:r>
            <a:r>
              <a:rPr lang="en-US" sz="18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()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*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getSomething</a:t>
            </a:r>
            <a:r>
              <a:rPr lang="en-US" sz="1800" b="0" strike="noStrike" spc="-1" dirty="0" smtClean="0">
                <a:solidFill>
                  <a:srgbClr val="616365"/>
                </a:solidFill>
                <a:latin typeface="Arial"/>
                <a:ea typeface="DejaVu Sans"/>
              </a:rPr>
              <a:t>()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182F7C"/>
                </a:solidFill>
                <a:latin typeface="Arial"/>
                <a:ea typeface="DejaVu Sans"/>
              </a:rPr>
              <a:t>	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6840" y="27684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Extension scopes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48640" y="1005840"/>
            <a:ext cx="6856200" cy="4662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Context - </a:t>
            </a:r>
            <a:r>
              <a:rPr lang="en-US" sz="1800" b="0" i="1" strike="noStrike" spc="-1" dirty="0">
                <a:solidFill>
                  <a:srgbClr val="808080"/>
                </a:solidFill>
                <a:latin typeface="Arial"/>
                <a:ea typeface="DejaVu Sans"/>
              </a:rPr>
              <a:t>accessible from class implementing context interface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820F71"/>
                </a:solidFill>
                <a:latin typeface="Arial"/>
                <a:ea typeface="DejaVu Sans"/>
              </a:rPr>
              <a:t>interface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LockScope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{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val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lock: Lock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&lt;R&gt; </a:t>
            </a:r>
            <a:r>
              <a:rPr lang="en-US" sz="18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LockScope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.lock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(timeout: Long, block: () -&gt; R): R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if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lock.</a:t>
            </a:r>
            <a:r>
              <a:rPr lang="en-US" sz="1800" b="0" strike="noStrike" spc="-1" dirty="0" err="1">
                <a:solidFill>
                  <a:srgbClr val="182F7C"/>
                </a:solidFill>
                <a:latin typeface="Arial"/>
                <a:ea typeface="DejaVu Sans"/>
              </a:rPr>
              <a:t>tryLock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(timeout,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TimeUnit.SECONDS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try { return block() } finally {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lock.</a:t>
            </a:r>
            <a:r>
              <a:rPr lang="en-US" sz="1800" b="0" strike="noStrike" spc="-1" dirty="0" err="1">
                <a:solidFill>
                  <a:srgbClr val="182F7C"/>
                </a:solidFill>
                <a:latin typeface="Arial"/>
                <a:ea typeface="DejaVu Sans"/>
              </a:rPr>
              <a:t>unlock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throw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TimeoutException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Service : </a:t>
            </a:r>
            <a:r>
              <a:rPr lang="en-US" sz="18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LockScope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override </a:t>
            </a:r>
            <a:r>
              <a:rPr lang="en-US" sz="1800" b="1" strike="noStrike" spc="-1" dirty="0" err="1">
                <a:solidFill>
                  <a:srgbClr val="182F7C"/>
                </a:solidFill>
                <a:latin typeface="Arial"/>
                <a:ea typeface="DejaVu Sans"/>
              </a:rPr>
              <a:t>val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lock =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ReentrantLock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execute()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en-US" sz="1800" b="1" strike="noStrike" spc="-1" dirty="0">
                <a:solidFill>
                  <a:srgbClr val="ED1C24"/>
                </a:solidFill>
                <a:latin typeface="Arial"/>
                <a:ea typeface="DejaVu Sans"/>
              </a:rPr>
              <a:t>lock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(timeout = 5) {    ...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6840" y="27684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1097280"/>
            <a:ext cx="6856200" cy="1462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endParaRPr lang="en-US" sz="1800" b="0" strike="noStrike" spc="-1" dirty="0">
              <a:latin typeface="Arial"/>
            </a:endParaRPr>
          </a:p>
          <a:p>
            <a:r>
              <a:rPr lang="en-US" sz="1400" b="1" strike="noStrike" spc="-1" dirty="0">
                <a:solidFill>
                  <a:srgbClr val="CC7832"/>
                </a:solidFill>
                <a:latin typeface="DejaVu Sans Mono"/>
                <a:ea typeface="DejaVu Sans Mono"/>
              </a:rPr>
              <a:t>inline fun </a:t>
            </a:r>
            <a:r>
              <a:rPr lang="en-US" sz="1400" b="1" strike="noStrike" spc="-1" dirty="0">
                <a:solidFill>
                  <a:srgbClr val="A9B7C6"/>
                </a:solidFill>
                <a:latin typeface="DejaVu Sans Mono"/>
                <a:ea typeface="DejaVu Sans Mono"/>
              </a:rPr>
              <a:t>&lt;</a:t>
            </a:r>
            <a:r>
              <a:rPr lang="en-US" sz="1400" b="1" strike="noStrike" spc="-1" dirty="0">
                <a:solidFill>
                  <a:srgbClr val="20999D"/>
                </a:solidFill>
                <a:latin typeface="DejaVu Sans Mono"/>
                <a:ea typeface="DejaVu Sans Mono"/>
              </a:rPr>
              <a:t>T</a:t>
            </a:r>
            <a:r>
              <a:rPr lang="en-US" sz="1400" b="1" strike="noStrike" spc="-1" dirty="0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en-US" sz="1400" b="1" strike="noStrike" spc="-1" dirty="0">
                <a:solidFill>
                  <a:srgbClr val="20999D"/>
                </a:solidFill>
                <a:latin typeface="DejaVu Sans Mono"/>
                <a:ea typeface="DejaVu Sans Mono"/>
              </a:rPr>
              <a:t>R</a:t>
            </a:r>
            <a:r>
              <a:rPr lang="en-US" sz="1400" b="1" strike="noStrike" spc="-1" dirty="0">
                <a:solidFill>
                  <a:srgbClr val="A9B7C6"/>
                </a:solidFill>
                <a:latin typeface="DejaVu Sans Mono"/>
                <a:ea typeface="DejaVu Sans Mono"/>
              </a:rPr>
              <a:t>&gt; </a:t>
            </a:r>
            <a:r>
              <a:rPr lang="en-US" sz="1400" b="1" strike="noStrike" spc="-1" dirty="0" err="1">
                <a:solidFill>
                  <a:srgbClr val="666666"/>
                </a:solidFill>
                <a:latin typeface="DejaVu Sans Mono"/>
                <a:ea typeface="DejaVu Sans Mono"/>
              </a:rPr>
              <a:t>Iterable</a:t>
            </a:r>
            <a:r>
              <a:rPr lang="en-US" sz="1400" b="1" strike="noStrike" spc="-1" dirty="0">
                <a:solidFill>
                  <a:srgbClr val="A9B7C6"/>
                </a:solidFill>
                <a:latin typeface="DejaVu Sans Mono"/>
                <a:ea typeface="DejaVu Sans Mono"/>
              </a:rPr>
              <a:t>&lt;</a:t>
            </a:r>
            <a:r>
              <a:rPr lang="en-US" sz="1400" b="1" strike="noStrike" spc="-1" dirty="0">
                <a:solidFill>
                  <a:srgbClr val="20999D"/>
                </a:solidFill>
                <a:latin typeface="DejaVu Sans Mono"/>
                <a:ea typeface="DejaVu Sans Mono"/>
              </a:rPr>
              <a:t>T</a:t>
            </a:r>
            <a:r>
              <a:rPr lang="en-US" sz="1400" b="1" strike="noStrike" spc="-1" dirty="0">
                <a:solidFill>
                  <a:srgbClr val="A9B7C6"/>
                </a:solidFill>
                <a:latin typeface="DejaVu Sans Mono"/>
                <a:ea typeface="DejaVu Sans Mono"/>
              </a:rPr>
              <a:t>&gt;.</a:t>
            </a:r>
            <a:r>
              <a:rPr lang="en-US" sz="1400" b="1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map</a:t>
            </a:r>
            <a:r>
              <a:rPr lang="en-US" sz="1400" b="1" strike="noStrike" spc="-1" dirty="0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 Mono"/>
              </a:rPr>
              <a:t>transform</a:t>
            </a:r>
            <a:r>
              <a:rPr lang="en-US" sz="1400" b="1" strike="noStrike" spc="-1" dirty="0">
                <a:solidFill>
                  <a:srgbClr val="A9B7C6"/>
                </a:solidFill>
                <a:latin typeface="DejaVu Sans Mono"/>
                <a:ea typeface="DejaVu Sans Mono"/>
              </a:rPr>
              <a:t>: (</a:t>
            </a:r>
            <a:r>
              <a:rPr lang="en-US" sz="1400" b="1" strike="noStrike" spc="-1" dirty="0">
                <a:solidFill>
                  <a:srgbClr val="20999D"/>
                </a:solidFill>
                <a:latin typeface="DejaVu Sans Mono"/>
                <a:ea typeface="DejaVu Sans Mono"/>
              </a:rPr>
              <a:t>T</a:t>
            </a:r>
            <a:r>
              <a:rPr lang="en-US" sz="1400" b="1" strike="noStrike" spc="-1" dirty="0">
                <a:solidFill>
                  <a:srgbClr val="A9B7C6"/>
                </a:solidFill>
                <a:latin typeface="DejaVu Sans Mono"/>
                <a:ea typeface="DejaVu Sans Mono"/>
              </a:rPr>
              <a:t>) -&gt; </a:t>
            </a:r>
            <a:r>
              <a:rPr lang="en-US" sz="1400" b="1" strike="noStrike" spc="-1" dirty="0">
                <a:solidFill>
                  <a:srgbClr val="20999D"/>
                </a:solidFill>
                <a:latin typeface="DejaVu Sans Mono"/>
                <a:ea typeface="DejaVu Sans Mono"/>
              </a:rPr>
              <a:t>R</a:t>
            </a:r>
            <a:r>
              <a:rPr lang="en-US" sz="1400" b="1" strike="noStrike" spc="-1" dirty="0">
                <a:solidFill>
                  <a:srgbClr val="A9B7C6"/>
                </a:solidFill>
                <a:latin typeface="DejaVu Sans Mono"/>
                <a:ea typeface="DejaVu Sans Mono"/>
              </a:rPr>
              <a:t>): List&lt;</a:t>
            </a:r>
            <a:r>
              <a:rPr lang="en-US" sz="1400" b="1" strike="noStrike" spc="-1" dirty="0">
                <a:solidFill>
                  <a:srgbClr val="20999D"/>
                </a:solidFill>
                <a:latin typeface="DejaVu Sans Mono"/>
                <a:ea typeface="DejaVu Sans Mono"/>
              </a:rPr>
              <a:t>R</a:t>
            </a:r>
            <a:r>
              <a:rPr lang="en-US" sz="1400" b="1" strike="noStrike" spc="-1" dirty="0">
                <a:solidFill>
                  <a:srgbClr val="A9B7C6"/>
                </a:solidFill>
                <a:latin typeface="DejaVu Sans Mono"/>
                <a:ea typeface="DejaVu Sans Mono"/>
              </a:rPr>
              <a:t>&gt;</a:t>
            </a:r>
            <a:endParaRPr lang="en-US" sz="1400" b="0" strike="noStrike" spc="-1" dirty="0">
              <a:latin typeface="Arial"/>
            </a:endParaRPr>
          </a:p>
          <a:p>
            <a:endParaRPr lang="en-US" sz="1400" b="0" strike="noStrike" spc="-1" dirty="0">
              <a:latin typeface="Arial"/>
            </a:endParaRPr>
          </a:p>
          <a:p>
            <a:endParaRPr lang="en-US" sz="1400" b="0" strike="noStrike" spc="-1" dirty="0">
              <a:latin typeface="Arial"/>
            </a:endParaRPr>
          </a:p>
          <a:p>
            <a:r>
              <a:rPr lang="en-US" sz="1400" b="1" strike="noStrike" spc="-1" dirty="0">
                <a:solidFill>
                  <a:srgbClr val="A9B7C6"/>
                </a:solidFill>
                <a:latin typeface="DejaVu Sans Mono"/>
                <a:ea typeface="DejaVu Sans Mono"/>
              </a:rPr>
              <a:t>// </a:t>
            </a:r>
            <a:r>
              <a:rPr lang="en-US" sz="1400" b="1" strike="noStrike" spc="-1" dirty="0" err="1">
                <a:solidFill>
                  <a:srgbClr val="A9B7C6"/>
                </a:solidFill>
                <a:latin typeface="DejaVu Sans Mono"/>
                <a:ea typeface="DejaVu Sans Mono"/>
              </a:rPr>
              <a:t>kotlin</a:t>
            </a:r>
            <a:endParaRPr lang="en-US" sz="1400" b="0" strike="noStrike" spc="-1" dirty="0">
              <a:latin typeface="Arial"/>
            </a:endParaRPr>
          </a:p>
          <a:p>
            <a:endParaRPr lang="en-US" sz="1400" b="0" strike="noStrike" spc="-1" dirty="0">
              <a:latin typeface="Arial"/>
            </a:endParaRPr>
          </a:p>
          <a:p>
            <a:r>
              <a:rPr lang="en-US" sz="1400" b="1" i="1" strike="noStrike" spc="-1" dirty="0" err="1">
                <a:solidFill>
                  <a:srgbClr val="666666"/>
                </a:solidFill>
                <a:latin typeface="DejaVu Sans Mono"/>
                <a:ea typeface="DejaVu Sans Mono"/>
              </a:rPr>
              <a:t>listOf</a:t>
            </a:r>
            <a:r>
              <a:rPr lang="en-US" sz="1400" b="1" strike="noStrike" spc="-1" dirty="0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en-US" sz="1400" b="1" strike="noStrike" spc="-1" dirty="0">
                <a:solidFill>
                  <a:srgbClr val="6897BB"/>
                </a:solidFill>
                <a:latin typeface="DejaVu Sans Mono"/>
                <a:ea typeface="DejaVu Sans Mono"/>
              </a:rPr>
              <a:t>1</a:t>
            </a:r>
            <a:r>
              <a:rPr lang="en-US" sz="1400" b="1" strike="noStrike" spc="-1" dirty="0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r>
              <a:rPr lang="en-US" sz="1400" b="1" strike="noStrike" spc="-1" dirty="0">
                <a:solidFill>
                  <a:srgbClr val="6897BB"/>
                </a:solidFill>
                <a:latin typeface="DejaVu Sans Mono"/>
                <a:ea typeface="DejaVu Sans Mono"/>
              </a:rPr>
              <a:t>2</a:t>
            </a:r>
            <a:r>
              <a:rPr lang="en-US" sz="1400" b="1" strike="noStrike" spc="-1" dirty="0">
                <a:solidFill>
                  <a:srgbClr val="A9B7C6"/>
                </a:solidFill>
                <a:latin typeface="DejaVu Sans Mono"/>
                <a:ea typeface="DejaVu Sans Mono"/>
              </a:rPr>
              <a:t>).</a:t>
            </a:r>
            <a:r>
              <a:rPr lang="en-US" sz="1400" b="1" i="1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map</a:t>
            </a:r>
            <a:r>
              <a:rPr lang="en-US" sz="1400" b="1" i="1" strike="noStrike" spc="-1" dirty="0">
                <a:solidFill>
                  <a:srgbClr val="FFC66D"/>
                </a:solidFill>
                <a:latin typeface="DejaVu Sans Mono"/>
                <a:ea typeface="DejaVu Sans Mono"/>
              </a:rPr>
              <a:t> </a:t>
            </a: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 Mono"/>
              </a:rPr>
              <a:t>{ it + it }</a:t>
            </a:r>
            <a:endParaRPr lang="en-US" sz="1400" b="0" strike="noStrike" spc="-1" dirty="0">
              <a:latin typeface="Arial"/>
            </a:endParaRPr>
          </a:p>
          <a:p>
            <a:endParaRPr lang="en-US" sz="1400" b="0" strike="noStrike" spc="-1" dirty="0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609840" y="3137400"/>
            <a:ext cx="6613560" cy="27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endParaRPr lang="en-US" sz="1800" b="0" strike="noStrike" spc="-1" dirty="0">
              <a:latin typeface="Arial"/>
            </a:endParaRPr>
          </a:p>
          <a:p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// decompiled java</a:t>
            </a:r>
            <a:endParaRPr lang="en-US" sz="1400" b="0" strike="noStrike" spc="-1" dirty="0">
              <a:latin typeface="Arial"/>
            </a:endParaRPr>
          </a:p>
          <a:p>
            <a:endParaRPr lang="en-US" sz="1400" b="0" strike="noStrike" spc="-1" dirty="0">
              <a:latin typeface="Arial"/>
            </a:endParaRPr>
          </a:p>
          <a:p>
            <a:r>
              <a:rPr lang="en-US" sz="1400" b="1" strike="noStrike" spc="-1" dirty="0" err="1">
                <a:solidFill>
                  <a:srgbClr val="666666"/>
                </a:solidFill>
                <a:latin typeface="DejaVu Sans Mono"/>
                <a:ea typeface="DejaVu Sans"/>
              </a:rPr>
              <a:t>Iterable</a:t>
            </a: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 receiver = </a:t>
            </a:r>
            <a:r>
              <a:rPr lang="en-US" sz="1400" b="1" strike="noStrike" spc="-1" dirty="0" err="1">
                <a:solidFill>
                  <a:srgbClr val="666666"/>
                </a:solidFill>
                <a:latin typeface="DejaVu Sans Mono"/>
                <a:ea typeface="DejaVu Sans"/>
              </a:rPr>
              <a:t>CollectionsKt.listOf</a:t>
            </a: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(new Integer[]{1, 2});</a:t>
            </a:r>
            <a:r>
              <a:rPr dirty="0"/>
              <a:t/>
            </a:r>
            <a:br>
              <a:rPr dirty="0"/>
            </a:b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Collection destination = new </a:t>
            </a:r>
            <a:r>
              <a:rPr lang="en-US" sz="1400" b="1" strike="noStrike" spc="-1" dirty="0" err="1">
                <a:solidFill>
                  <a:srgbClr val="666666"/>
                </a:solidFill>
                <a:latin typeface="DejaVu Sans Mono"/>
                <a:ea typeface="DejaVu Sans"/>
              </a:rPr>
              <a:t>ArrayList</a:t>
            </a: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(...);</a:t>
            </a:r>
            <a:r>
              <a:rPr dirty="0"/>
              <a:t/>
            </a:r>
            <a:br>
              <a:rPr dirty="0"/>
            </a:b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Iterator </a:t>
            </a:r>
            <a:r>
              <a:rPr lang="en-US" sz="1400" b="1" strike="noStrike" spc="-1" dirty="0" err="1">
                <a:solidFill>
                  <a:srgbClr val="666666"/>
                </a:solidFill>
                <a:latin typeface="DejaVu Sans Mono"/>
                <a:ea typeface="DejaVu Sans"/>
              </a:rPr>
              <a:t>iterator</a:t>
            </a: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 = </a:t>
            </a:r>
            <a:r>
              <a:rPr lang="en-US" sz="1400" b="1" strike="noStrike" spc="-1" dirty="0" err="1">
                <a:solidFill>
                  <a:srgbClr val="666666"/>
                </a:solidFill>
                <a:latin typeface="DejaVu Sans Mono"/>
                <a:ea typeface="DejaVu Sans"/>
              </a:rPr>
              <a:t>receiver.iterator</a:t>
            </a: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();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while(</a:t>
            </a:r>
            <a:r>
              <a:rPr lang="en-US" sz="1400" b="1" strike="noStrike" spc="-1" dirty="0" err="1">
                <a:solidFill>
                  <a:srgbClr val="666666"/>
                </a:solidFill>
                <a:latin typeface="DejaVu Sans Mono"/>
                <a:ea typeface="DejaVu Sans"/>
              </a:rPr>
              <a:t>iterator.hasNext</a:t>
            </a: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()) {</a:t>
            </a:r>
            <a:r>
              <a:rPr dirty="0"/>
              <a:t/>
            </a:r>
            <a:br>
              <a:rPr dirty="0"/>
            </a:b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   Object item = </a:t>
            </a:r>
            <a:r>
              <a:rPr lang="en-US" sz="1400" b="1" strike="noStrike" spc="-1" dirty="0" err="1">
                <a:solidFill>
                  <a:srgbClr val="666666"/>
                </a:solidFill>
                <a:latin typeface="DejaVu Sans Mono"/>
                <a:ea typeface="DejaVu Sans"/>
              </a:rPr>
              <a:t>iterator.next</a:t>
            </a: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();</a:t>
            </a:r>
            <a:r>
              <a:rPr dirty="0"/>
              <a:t/>
            </a:r>
            <a:br>
              <a:rPr dirty="0"/>
            </a:b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   </a:t>
            </a:r>
            <a:r>
              <a:rPr lang="en-US" sz="1400" b="1" strike="noStrike" spc="-1" dirty="0" err="1">
                <a:solidFill>
                  <a:srgbClr val="666666"/>
                </a:solidFill>
                <a:latin typeface="DejaVu Sans Mono"/>
                <a:ea typeface="DejaVu Sans"/>
              </a:rPr>
              <a:t>int</a:t>
            </a: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 it = ((Number)item).</a:t>
            </a:r>
            <a:r>
              <a:rPr lang="en-US" sz="1400" b="1" strike="noStrike" spc="-1" dirty="0" err="1">
                <a:solidFill>
                  <a:srgbClr val="666666"/>
                </a:solidFill>
                <a:latin typeface="DejaVu Sans Mono"/>
                <a:ea typeface="DejaVu Sans"/>
              </a:rPr>
              <a:t>intValue</a:t>
            </a: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();</a:t>
            </a:r>
            <a:r>
              <a:rPr dirty="0"/>
              <a:t/>
            </a:r>
            <a:br>
              <a:rPr dirty="0"/>
            </a:b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   </a:t>
            </a:r>
            <a:r>
              <a:rPr lang="en-US" sz="1400" b="1" strike="noStrike" spc="-1" dirty="0" err="1">
                <a:solidFill>
                  <a:srgbClr val="666666"/>
                </a:solidFill>
                <a:latin typeface="DejaVu Sans Mono"/>
                <a:ea typeface="DejaVu Sans"/>
              </a:rPr>
              <a:t>destination.add</a:t>
            </a: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(it + it);</a:t>
            </a:r>
            <a:r>
              <a:rPr dirty="0"/>
              <a:t/>
            </a:r>
            <a:br>
              <a:rPr dirty="0"/>
            </a:b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}</a:t>
            </a:r>
            <a:r>
              <a:rPr dirty="0"/>
              <a:t/>
            </a:r>
            <a:br>
              <a:rPr dirty="0"/>
            </a:b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6840" y="27684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097280"/>
            <a:ext cx="6856200" cy="1462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endParaRPr lang="en-US" sz="1400" b="0" strike="noStrike" spc="-1">
              <a:latin typeface="Arial"/>
            </a:endParaRPr>
          </a:p>
          <a:p>
            <a:r>
              <a:rPr lang="en-US" sz="14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inline fun </a:t>
            </a:r>
            <a:r>
              <a:rPr lang="en-US" sz="14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CharSequence.</a:t>
            </a:r>
            <a:r>
              <a:rPr lang="en-US" sz="14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replace</a:t>
            </a:r>
            <a:r>
              <a:rPr lang="en-US" sz="14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endParaRPr lang="en-US" sz="1400" b="0" strike="noStrike" spc="-1">
              <a:latin typeface="Arial"/>
            </a:endParaRPr>
          </a:p>
          <a:p>
            <a:r>
              <a:rPr lang="en-US" sz="14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	regex: Regex</a:t>
            </a:r>
            <a:r>
              <a:rPr lang="en-US" sz="14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endParaRPr lang="en-US" sz="1400" b="0" strike="noStrike" spc="-1">
              <a:latin typeface="Arial"/>
            </a:endParaRPr>
          </a:p>
          <a:p>
            <a:r>
              <a:rPr lang="en-US" sz="14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	noinline </a:t>
            </a:r>
            <a:r>
              <a:rPr lang="en-US" sz="14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transform: (MatchResult) -&gt; CharSequence): String {</a:t>
            </a:r>
            <a:endParaRPr lang="en-US" sz="1400" b="0" strike="noStrike" spc="-1">
              <a:latin typeface="Arial"/>
            </a:endParaRPr>
          </a:p>
          <a:p>
            <a:endParaRPr lang="en-US" sz="1400" b="0" strike="noStrike" spc="-1">
              <a:latin typeface="Arial"/>
            </a:endParaRPr>
          </a:p>
          <a:p>
            <a:r>
              <a:rPr lang="en-US" sz="1400" b="1" strike="noStrike" spc="-1">
                <a:solidFill>
                  <a:srgbClr val="808080"/>
                </a:solidFill>
                <a:latin typeface="DejaVu Sans Mono"/>
                <a:ea typeface="DejaVu Sans Mono"/>
              </a:rPr>
              <a:t>	// passing to a normal function</a:t>
            </a:r>
            <a:endParaRPr lang="en-US" sz="1400" b="0" strike="noStrike" spc="-1">
              <a:latin typeface="Arial"/>
            </a:endParaRPr>
          </a:p>
          <a:p>
            <a:r>
              <a:rPr lang="en-US" sz="14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	return regex.replace(</a:t>
            </a:r>
            <a:r>
              <a:rPr lang="en-US" sz="14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this, </a:t>
            </a:r>
            <a:r>
              <a:rPr lang="en-US" sz="14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transform) </a:t>
            </a:r>
            <a:endParaRPr lang="en-US" sz="1400" b="0" strike="noStrike" spc="-1">
              <a:latin typeface="Arial"/>
            </a:endParaRPr>
          </a:p>
          <a:p>
            <a:r>
              <a:rPr lang="en-US" sz="14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        </a:t>
            </a:r>
            <a:endParaRPr lang="en-US" sz="1400" b="0" strike="noStrike" spc="-1">
              <a:latin typeface="Arial"/>
            </a:endParaRPr>
          </a:p>
          <a:p>
            <a:endParaRPr lang="en-US" sz="1400" b="0" strike="noStrike" spc="-1"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548640" y="3291840"/>
            <a:ext cx="7131600" cy="164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 dirty="0">
                <a:latin typeface="Arial"/>
              </a:rPr>
              <a:t>we can inline functions with lambda parameters only if </a:t>
            </a:r>
          </a:p>
          <a:p>
            <a:r>
              <a:rPr lang="en-US" sz="1800" b="1" strike="noStrike" spc="-1" dirty="0">
                <a:latin typeface="Arial"/>
              </a:rPr>
              <a:t>-  the lambda is either called directly </a:t>
            </a:r>
          </a:p>
          <a:p>
            <a:r>
              <a:rPr lang="en-US" sz="1800" b="1" strike="noStrike" spc="-1" dirty="0">
                <a:latin typeface="Arial"/>
              </a:rPr>
              <a:t>-  or passed to another inline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6840" y="27684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49720" y="1005840"/>
            <a:ext cx="6856200" cy="4937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 Controller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1800" b="1" strike="noStrike" spc="-1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blockUser(request: Request): Int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if (!request.hasAccess())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println("No access")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return -1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...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1800" b="1" strike="noStrike" spc="-1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deleteUser(request: Request): Int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if (!request.hasAccess())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println("No access")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return -1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...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66840" y="27684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49720" y="1005840"/>
            <a:ext cx="6856200" cy="530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 Controller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private </a:t>
            </a:r>
            <a:r>
              <a:rPr lang="en-US" sz="1800" b="1" strike="noStrike" spc="-1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checkAcess(request: Request): Int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if (!request.hasAccess())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println("No access")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return -1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	return 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1800" b="1" strike="noStrike" spc="-1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blockUser(request: Request): Int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checkAcess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(request)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...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1800" b="1" strike="noStrike" spc="-1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deleteUser(request: Request): Int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checkAcess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(request)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...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D3632"/>
      </a:dk2>
      <a:lt2>
        <a:srgbClr val="FFFFFF"/>
      </a:lt2>
      <a:accent1>
        <a:srgbClr val="77455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D3632"/>
      </a:hlink>
      <a:folHlink>
        <a:srgbClr val="61636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PROFINIT_obecny_template_prezentace</Template>
  <TotalTime>167</TotalTime>
  <Words>512</Words>
  <Application>Microsoft Office PowerPoint</Application>
  <PresentationFormat>On-screen Show (4:3)</PresentationFormat>
  <Paragraphs>174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Adobe Gothic Std B</vt:lpstr>
      <vt:lpstr>Arial</vt:lpstr>
      <vt:lpstr>Consolas</vt:lpstr>
      <vt:lpstr>DejaVu Sans</vt:lpstr>
      <vt:lpstr>DejaVu Sans Mono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subject/>
  <dc:creator>dell</dc:creator>
  <dc:description/>
  <cp:lastModifiedBy>MATULA Marcel</cp:lastModifiedBy>
  <cp:revision>31</cp:revision>
  <dcterms:created xsi:type="dcterms:W3CDTF">2018-09-10T12:32:34Z</dcterms:created>
  <dcterms:modified xsi:type="dcterms:W3CDTF">2019-03-18T11:51:53Z</dcterms:modified>
  <cp:category>Public</cp:category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Předvádění na obrazovce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  <property fmtid="{D5CDD505-2E9C-101B-9397-08002B2CF9AE}" pid="12" name="CSOB-DocumentTagging.ClassificationMark.P00">
    <vt:lpwstr>&lt;ClassificationMark xmlns:xsi="http://www.w3.org/2001/XMLSchema-instance" xmlns:xsd="http://www.w3.org/2001/XMLSchema" margin="NaN" class="C0" owner="dell" position="BottomMiddle" marginX="0" marginY="0" classifiedOn="2019-03-18T12:51:52.9091829+01:0</vt:lpwstr>
  </property>
  <property fmtid="{D5CDD505-2E9C-101B-9397-08002B2CF9AE}" pid="13" name="CSOB-DocumentTagging.ClassificationMark.P01">
    <vt:lpwstr>0" showPrintedBy="false" showPrintDate="false" language="en" ApplicationVersion="Microsoft PowerPoint, 15.0" addinVersion="5.10.4.22" template="CSOB"&gt;&lt;history bulk="false" class="Public" code="C0" user="MATULA Marcel" date="2019-03-18T12:51:52.977440</vt:lpwstr>
  </property>
  <property fmtid="{D5CDD505-2E9C-101B-9397-08002B2CF9AE}" pid="14" name="CSOB-DocumentTagging.ClassificationMark.P02">
    <vt:lpwstr>2+01:00" /&gt;&lt;documentOwners /&gt;&lt;/ClassificationMark&gt;</vt:lpwstr>
  </property>
  <property fmtid="{D5CDD505-2E9C-101B-9397-08002B2CF9AE}" pid="15" name="CSOB-DocumentTagging.ClassificationMark">
    <vt:lpwstr>￼PARTS:3</vt:lpwstr>
  </property>
  <property fmtid="{D5CDD505-2E9C-101B-9397-08002B2CF9AE}" pid="16" name="CSOB-DocumentClasification">
    <vt:lpwstr>Public</vt:lpwstr>
  </property>
  <property fmtid="{D5CDD505-2E9C-101B-9397-08002B2CF9AE}" pid="17" name="CSOB-DLP">
    <vt:lpwstr>CSOB-DLP:TAGPublic</vt:lpwstr>
  </property>
</Properties>
</file>