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315" r:id="rId2"/>
    <p:sldId id="324" r:id="rId3"/>
    <p:sldId id="325" r:id="rId4"/>
    <p:sldId id="326" r:id="rId5"/>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3632"/>
    <a:srgbClr val="FFFFFF"/>
    <a:srgbClr val="616365"/>
    <a:srgbClr val="77455A"/>
    <a:srgbClr val="000000"/>
    <a:srgbClr val="7B2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9"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EC25C-B4E9-458D-8E4B-2C06A129DA19}" type="datetimeFigureOut">
              <a:rPr lang="cs-CZ" smtClean="0"/>
              <a:pPr/>
              <a:t>19.02.2019</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86F17-B5D0-472B-8745-C3F2BDEA3FAA}" type="slidenum">
              <a:rPr lang="cs-CZ" smtClean="0"/>
              <a:pPr/>
              <a:t>‹#›</a:t>
            </a:fld>
            <a:endParaRPr lang="cs-CZ"/>
          </a:p>
        </p:txBody>
      </p:sp>
    </p:spTree>
    <p:extLst>
      <p:ext uri="{BB962C8B-B14F-4D97-AF65-F5344CB8AC3E}">
        <p14:creationId xmlns:p14="http://schemas.microsoft.com/office/powerpoint/2010/main" val="70668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1</a:t>
            </a:fld>
            <a:endParaRPr lang="cs-CZ"/>
          </a:p>
        </p:txBody>
      </p:sp>
    </p:spTree>
    <p:extLst>
      <p:ext uri="{BB962C8B-B14F-4D97-AF65-F5344CB8AC3E}">
        <p14:creationId xmlns:p14="http://schemas.microsoft.com/office/powerpoint/2010/main" val="299123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difference between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and Java exception mechanisms is that all exceptions are unchecked in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In other words, they are not explicitly declared in the function signatures, as they are in Java.</a:t>
            </a:r>
            <a:endParaRPr lang="cs-CZ"/>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2</a:t>
            </a:fld>
            <a:endParaRPr lang="cs-CZ"/>
          </a:p>
        </p:txBody>
      </p:sp>
    </p:spTree>
    <p:extLst>
      <p:ext uri="{BB962C8B-B14F-4D97-AF65-F5344CB8AC3E}">
        <p14:creationId xmlns:p14="http://schemas.microsoft.com/office/powerpoint/2010/main" val="416348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returned value of a try-expression is either the last expression in the try block or the last expression in the catch block (or blocks). Contents of the finally block do not affect the result of the expression.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type of the </a:t>
            </a:r>
            <a:r>
              <a:rPr lang="en-US" dirty="0" smtClean="0"/>
              <a:t>throw</a:t>
            </a:r>
            <a:r>
              <a:rPr lang="en-US" sz="1200" b="0" i="0" kern="1200" dirty="0" smtClean="0">
                <a:solidFill>
                  <a:schemeClr val="tx1"/>
                </a:solidFill>
                <a:effectLst/>
                <a:latin typeface="+mn-lt"/>
                <a:ea typeface="+mn-ea"/>
                <a:cs typeface="+mn-cs"/>
              </a:rPr>
              <a:t> expression is the special type </a:t>
            </a:r>
            <a:r>
              <a:rPr lang="en-US" dirty="0" smtClean="0"/>
              <a:t>Nothing</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3</a:t>
            </a:fld>
            <a:endParaRPr lang="cs-CZ"/>
          </a:p>
        </p:txBody>
      </p:sp>
    </p:spTree>
    <p:extLst>
      <p:ext uri="{BB962C8B-B14F-4D97-AF65-F5344CB8AC3E}">
        <p14:creationId xmlns:p14="http://schemas.microsoft.com/office/powerpoint/2010/main" val="493363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tmav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10" name="Title 1"/>
          <p:cNvSpPr>
            <a:spLocks noGrp="1"/>
          </p:cNvSpPr>
          <p:nvPr>
            <p:ph type="ctrTitle" hasCustomPrompt="1"/>
          </p:nvPr>
        </p:nvSpPr>
        <p:spPr>
          <a:xfrm>
            <a:off x="709200" y="2708920"/>
            <a:ext cx="6840000" cy="2376264"/>
          </a:xfrm>
          <a:prstGeom prst="rect">
            <a:avLst/>
          </a:prstGeom>
        </p:spPr>
        <p:txBody>
          <a:bodyPr lIns="0" tIns="0" rIns="0" bIns="0" anchor="b" anchorCtr="0">
            <a:noAutofit/>
          </a:bodyPr>
          <a:lstStyle>
            <a:lvl1pPr algn="l">
              <a:lnSpc>
                <a:spcPct val="100000"/>
              </a:lnSpc>
              <a:defRPr lang="de-AT" sz="3600" b="0" kern="1200" dirty="0">
                <a:solidFill>
                  <a:schemeClr val="bg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49280"/>
            <a:ext cx="4680520"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bg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sp>
        <p:nvSpPr>
          <p:cNvPr id="18" name="Text Placeholder 7"/>
          <p:cNvSpPr>
            <a:spLocks noGrp="1"/>
          </p:cNvSpPr>
          <p:nvPr>
            <p:ph type="body" sz="quarter" idx="14" hasCustomPrompt="1"/>
          </p:nvPr>
        </p:nvSpPr>
        <p:spPr>
          <a:xfrm>
            <a:off x="6588224" y="594928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8" name="Obrázek 7" descr="claim_logo.emf"/>
          <p:cNvPicPr>
            <a:picLocks noChangeAspect="1"/>
          </p:cNvPicPr>
          <p:nvPr userDrawn="1"/>
        </p:nvPicPr>
        <p:blipFill>
          <a:blip r:embed="rId3" cstate="print"/>
          <a:stretch>
            <a:fillRect/>
          </a:stretch>
        </p:blipFill>
        <p:spPr>
          <a:xfrm>
            <a:off x="709200" y="1"/>
            <a:ext cx="1868372" cy="19102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2 řádky) / prostý tex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 číslování">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18" name="TextovéPole 1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7870685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5"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35279369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 číslování">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14" name="TextovéPole 1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3010337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2449656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 číslování">
    <p:spTree>
      <p:nvGrpSpPr>
        <p:cNvPr id="1" name=""/>
        <p:cNvGrpSpPr/>
        <p:nvPr/>
      </p:nvGrpSpPr>
      <p:grpSpPr>
        <a:xfrm>
          <a:off x="0" y="0"/>
          <a:ext cx="0" cy="0"/>
          <a:chOff x="0" y="0"/>
          <a:chExt cx="0" cy="0"/>
        </a:xfrm>
      </p:grpSpPr>
      <p:sp>
        <p:nvSpPr>
          <p:cNvPr id="6" name="TextovéPole 5"/>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8"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ázdný slide / číslování">
    <p:spTree>
      <p:nvGrpSpPr>
        <p:cNvPr id="1" name=""/>
        <p:cNvGrpSpPr/>
        <p:nvPr/>
      </p:nvGrpSpPr>
      <p:grpSpPr>
        <a:xfrm>
          <a:off x="0" y="0"/>
          <a:ext cx="0" cy="0"/>
          <a:chOff x="0" y="0"/>
          <a:chExt cx="0" cy="0"/>
        </a:xfrm>
      </p:grpSpPr>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30533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světlej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lum/>
          </a:blip>
          <a:stretch>
            <a:fillRect/>
          </a:stretch>
        </p:blipFill>
        <p:spPr bwMode="auto">
          <a:xfrm>
            <a:off x="0" y="0"/>
            <a:ext cx="9144000" cy="6858000"/>
          </a:xfrm>
          <a:prstGeom prst="rect">
            <a:avLst/>
          </a:prstGeom>
          <a:noFill/>
          <a:ln w="9525">
            <a:noFill/>
            <a:miter lim="800000"/>
            <a:headEnd/>
            <a:tailEnd/>
          </a:ln>
        </p:spPr>
      </p:pic>
      <p:sp>
        <p:nvSpPr>
          <p:cNvPr id="8" name="Obdélník 7"/>
          <p:cNvSpPr/>
          <p:nvPr userDrawn="1"/>
        </p:nvSpPr>
        <p:spPr>
          <a:xfrm>
            <a:off x="0" y="0"/>
            <a:ext cx="9144000" cy="6858000"/>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Title 1"/>
          <p:cNvSpPr>
            <a:spLocks noGrp="1"/>
          </p:cNvSpPr>
          <p:nvPr>
            <p:ph type="ctrTitle" hasCustomPrompt="1"/>
          </p:nvPr>
        </p:nvSpPr>
        <p:spPr>
          <a:xfrm>
            <a:off x="709200" y="2709184"/>
            <a:ext cx="6840000" cy="2376000"/>
          </a:xfrm>
          <a:prstGeom prst="rect">
            <a:avLst/>
          </a:prstGeom>
        </p:spPr>
        <p:txBody>
          <a:bodyPr lIns="0" tIns="0" rIns="0" bIns="0" anchor="b" anchorCtr="0">
            <a:noAutofit/>
          </a:bodyPr>
          <a:lstStyle>
            <a:lvl1pPr algn="l">
              <a:lnSpc>
                <a:spcPct val="100000"/>
              </a:lnSpc>
              <a:defRPr lang="de-AT" sz="3600" b="0" kern="1200" dirty="0">
                <a:solidFill>
                  <a:schemeClr val="tx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50800"/>
            <a:ext cx="4860432"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tx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pic>
        <p:nvPicPr>
          <p:cNvPr id="12" name="Obrázek 11" descr="logo_profinit_negative.wmf"/>
          <p:cNvPicPr>
            <a:picLocks noChangeAspect="1"/>
          </p:cNvPicPr>
          <p:nvPr userDrawn="1"/>
        </p:nvPicPr>
        <p:blipFill>
          <a:blip r:embed="rId3" cstate="print"/>
          <a:stretch>
            <a:fillRect/>
          </a:stretch>
        </p:blipFill>
        <p:spPr>
          <a:xfrm>
            <a:off x="616561" y="1052736"/>
            <a:ext cx="1688705" cy="260648"/>
          </a:xfrm>
          <a:prstGeom prst="rect">
            <a:avLst/>
          </a:prstGeom>
        </p:spPr>
      </p:pic>
      <p:sp>
        <p:nvSpPr>
          <p:cNvPr id="18" name="Text Placeholder 7"/>
          <p:cNvSpPr>
            <a:spLocks noGrp="1"/>
          </p:cNvSpPr>
          <p:nvPr>
            <p:ph type="body" sz="quarter" idx="14" hasCustomPrompt="1"/>
          </p:nvPr>
        </p:nvSpPr>
        <p:spPr>
          <a:xfrm>
            <a:off x="6588224" y="595080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tx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9" name="Obrázek 8" descr="claim_logo.emf"/>
          <p:cNvPicPr>
            <a:picLocks noChangeAspect="1"/>
          </p:cNvPicPr>
          <p:nvPr userDrawn="1"/>
        </p:nvPicPr>
        <p:blipFill>
          <a:blip r:embed="rId4" cstate="print"/>
          <a:stretch>
            <a:fillRect/>
          </a:stretch>
        </p:blipFill>
        <p:spPr>
          <a:xfrm>
            <a:off x="709200" y="1"/>
            <a:ext cx="1868372" cy="191024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ázdný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6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kuze / číslování">
    <p:spTree>
      <p:nvGrpSpPr>
        <p:cNvPr id="1" name=""/>
        <p:cNvGrpSpPr/>
        <p:nvPr/>
      </p:nvGrpSpPr>
      <p:grpSpPr>
        <a:xfrm>
          <a:off x="0" y="0"/>
          <a:ext cx="0" cy="0"/>
          <a:chOff x="0" y="0"/>
          <a:chExt cx="0" cy="0"/>
        </a:xfrm>
      </p:grpSpPr>
      <p:grpSp>
        <p:nvGrpSpPr>
          <p:cNvPr id="8" name="Skupina 7"/>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7" name="Obrázek 6"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kuze">
    <p:spTree>
      <p:nvGrpSpPr>
        <p:cNvPr id="1" name=""/>
        <p:cNvGrpSpPr/>
        <p:nvPr/>
      </p:nvGrpSpPr>
      <p:grpSpPr>
        <a:xfrm>
          <a:off x="0" y="0"/>
          <a:ext cx="0" cy="0"/>
          <a:chOff x="0" y="0"/>
          <a:chExt cx="0" cy="0"/>
        </a:xfrm>
      </p:grpSpPr>
      <p:grpSp>
        <p:nvGrpSpPr>
          <p:cNvPr id="4" name="Skupina 3"/>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6" name="Obrázek 5"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 identifikac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3114915"/>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
        <p:nvSpPr>
          <p:cNvPr id="4" name="Elipsa 3"/>
          <p:cNvSpPr/>
          <p:nvPr userDrawn="1"/>
        </p:nvSpPr>
        <p:spPr>
          <a:xfrm>
            <a:off x="4067944" y="1196752"/>
            <a:ext cx="1008112" cy="1008112"/>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60000"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p:spTree>
      <p:nvGrpSpPr>
        <p:cNvPr id="1" name=""/>
        <p:cNvGrpSpPr/>
        <p:nvPr/>
      </p:nvGrpSpPr>
      <p:grpSpPr>
        <a:xfrm>
          <a:off x="0" y="0"/>
          <a:ext cx="0" cy="0"/>
          <a:chOff x="0" y="0"/>
          <a:chExt cx="0" cy="0"/>
        </a:xfrm>
      </p:grpSpPr>
      <p:grpSp>
        <p:nvGrpSpPr>
          <p:cNvPr id="5" name="Skupina 4"/>
          <p:cNvGrpSpPr/>
          <p:nvPr userDrawn="1"/>
        </p:nvGrpSpPr>
        <p:grpSpPr>
          <a:xfrm>
            <a:off x="0" y="-6442"/>
            <a:ext cx="9144000" cy="6864442"/>
            <a:chOff x="0" y="-6442"/>
            <a:chExt cx="9144000" cy="6864442"/>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4" name="Obdélník 3"/>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 identifikace)">
    <p:spTree>
      <p:nvGrpSpPr>
        <p:cNvPr id="1" name=""/>
        <p:cNvGrpSpPr/>
        <p:nvPr/>
      </p:nvGrpSpPr>
      <p:grpSpPr>
        <a:xfrm>
          <a:off x="0" y="0"/>
          <a:ext cx="0" cy="0"/>
          <a:chOff x="0" y="0"/>
          <a:chExt cx="0" cy="0"/>
        </a:xfrm>
      </p:grpSpPr>
      <p:grpSp>
        <p:nvGrpSpPr>
          <p:cNvPr id="10" name="Skupina 9"/>
          <p:cNvGrpSpPr/>
          <p:nvPr userDrawn="1"/>
        </p:nvGrpSpPr>
        <p:grpSpPr>
          <a:xfrm>
            <a:off x="0" y="-6442"/>
            <a:ext cx="9144000" cy="6864442"/>
            <a:chOff x="0" y="-6442"/>
            <a:chExt cx="9144000" cy="6864442"/>
          </a:xfrm>
        </p:grpSpPr>
        <p:pic>
          <p:nvPicPr>
            <p:cNvPr id="11"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13" name="Obdélník 12"/>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4" name="Elipsa 3"/>
          <p:cNvSpPr/>
          <p:nvPr userDrawn="1"/>
        </p:nvSpPr>
        <p:spPr>
          <a:xfrm>
            <a:off x="4067944" y="1196752"/>
            <a:ext cx="1008112" cy="100811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59932"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
        <p:nvSpPr>
          <p:cNvPr id="6" name="Title 1"/>
          <p:cNvSpPr>
            <a:spLocks noGrp="1"/>
          </p:cNvSpPr>
          <p:nvPr>
            <p:ph type="ctrTitle" hasCustomPrompt="1"/>
          </p:nvPr>
        </p:nvSpPr>
        <p:spPr>
          <a:xfrm>
            <a:off x="1205528" y="3114915"/>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ěkujeme za pozornost (end slide)">
    <p:spTree>
      <p:nvGrpSpPr>
        <p:cNvPr id="1" name=""/>
        <p:cNvGrpSpPr/>
        <p:nvPr/>
      </p:nvGrpSpPr>
      <p:grpSpPr>
        <a:xfrm>
          <a:off x="0" y="0"/>
          <a:ext cx="0" cy="0"/>
          <a:chOff x="0" y="0"/>
          <a:chExt cx="0" cy="0"/>
        </a:xfrm>
      </p:grpSpPr>
      <p:pic>
        <p:nvPicPr>
          <p:cNvPr id="23"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29" name="Obdélník 28"/>
          <p:cNvSpPr/>
          <p:nvPr userDrawn="1"/>
        </p:nvSpPr>
        <p:spPr>
          <a:xfrm>
            <a:off x="0" y="4869160"/>
            <a:ext cx="9144000" cy="1988840"/>
          </a:xfrm>
          <a:prstGeom prst="rect">
            <a:avLst/>
          </a:prstGeom>
          <a:solidFill>
            <a:srgbClr val="61636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itle 1"/>
          <p:cNvSpPr>
            <a:spLocks noGrp="1"/>
          </p:cNvSpPr>
          <p:nvPr>
            <p:ph type="ctrTitle" hasCustomPrompt="1"/>
          </p:nvPr>
        </p:nvSpPr>
        <p:spPr>
          <a:xfrm>
            <a:off x="971580" y="1152000"/>
            <a:ext cx="7200840" cy="2664296"/>
          </a:xfrm>
          <a:prstGeom prst="rect">
            <a:avLst/>
          </a:prstGeom>
        </p:spPr>
        <p:txBody>
          <a:bodyPr lIns="0" tIns="0" rIns="0" bIns="0" anchor="ctr" anchorCtr="0">
            <a:noAutofit/>
          </a:bodyPr>
          <a:lstStyle>
            <a:lvl1pPr algn="ctr">
              <a:defRPr lang="de-AT" sz="4200" b="0" kern="1200" dirty="0">
                <a:solidFill>
                  <a:schemeClr val="bg1"/>
                </a:solidFill>
                <a:latin typeface="+mj-lt"/>
                <a:ea typeface="Adobe Gothic Std B" pitchFamily="34" charset="-128"/>
                <a:cs typeface="Georgia" pitchFamily="18" charset="0"/>
              </a:defRPr>
            </a:lvl1pPr>
          </a:lstStyle>
          <a:p>
            <a:r>
              <a:rPr lang="cs-CZ" noProof="0" smtClean="0"/>
              <a:t>Zadejte text</a:t>
            </a:r>
            <a:endParaRPr lang="cs-CZ" noProof="0" dirty="0"/>
          </a:p>
        </p:txBody>
      </p:sp>
      <p:pic>
        <p:nvPicPr>
          <p:cNvPr id="11" name="Obrázek 10" descr="ikona_land_phone_negative.emf"/>
          <p:cNvPicPr>
            <a:picLocks noChangeAspect="1"/>
          </p:cNvPicPr>
          <p:nvPr userDrawn="1"/>
        </p:nvPicPr>
        <p:blipFill>
          <a:blip r:embed="rId3" cstate="print"/>
          <a:stretch>
            <a:fillRect/>
          </a:stretch>
        </p:blipFill>
        <p:spPr>
          <a:xfrm>
            <a:off x="323528" y="6201308"/>
            <a:ext cx="315000" cy="315000"/>
          </a:xfrm>
          <a:prstGeom prst="rect">
            <a:avLst/>
          </a:prstGeom>
        </p:spPr>
      </p:pic>
      <p:pic>
        <p:nvPicPr>
          <p:cNvPr id="12" name="Obrázek 11" descr="ikona_twitter_negative.emf"/>
          <p:cNvPicPr>
            <a:picLocks noChangeAspect="1"/>
          </p:cNvPicPr>
          <p:nvPr userDrawn="1"/>
        </p:nvPicPr>
        <p:blipFill>
          <a:blip r:embed="rId4" cstate="print"/>
          <a:stretch>
            <a:fillRect/>
          </a:stretch>
        </p:blipFill>
        <p:spPr>
          <a:xfrm>
            <a:off x="6948264" y="6201308"/>
            <a:ext cx="315000" cy="315000"/>
          </a:xfrm>
          <a:prstGeom prst="rect">
            <a:avLst/>
          </a:prstGeom>
        </p:spPr>
      </p:pic>
      <p:pic>
        <p:nvPicPr>
          <p:cNvPr id="13" name="Obrázek 12" descr="ikona_linkedin_negative.emf"/>
          <p:cNvPicPr>
            <a:picLocks noChangeAspect="1"/>
          </p:cNvPicPr>
          <p:nvPr userDrawn="1"/>
        </p:nvPicPr>
        <p:blipFill>
          <a:blip r:embed="rId5" cstate="print"/>
          <a:stretch>
            <a:fillRect/>
          </a:stretch>
        </p:blipFill>
        <p:spPr>
          <a:xfrm>
            <a:off x="4211960" y="6201308"/>
            <a:ext cx="315000" cy="315000"/>
          </a:xfrm>
          <a:prstGeom prst="rect">
            <a:avLst/>
          </a:prstGeom>
        </p:spPr>
      </p:pic>
      <p:pic>
        <p:nvPicPr>
          <p:cNvPr id="14" name="Obrázek 13" descr="ikona_globe_negative.emf"/>
          <p:cNvPicPr>
            <a:picLocks noChangeAspect="1"/>
          </p:cNvPicPr>
          <p:nvPr userDrawn="1"/>
        </p:nvPicPr>
        <p:blipFill>
          <a:blip r:embed="rId6" cstate="print"/>
          <a:stretch>
            <a:fillRect/>
          </a:stretch>
        </p:blipFill>
        <p:spPr>
          <a:xfrm>
            <a:off x="2339752" y="6201308"/>
            <a:ext cx="315000" cy="315000"/>
          </a:xfrm>
          <a:prstGeom prst="rect">
            <a:avLst/>
          </a:prstGeom>
        </p:spPr>
      </p:pic>
      <p:sp>
        <p:nvSpPr>
          <p:cNvPr id="16" name="TextovéPole 15"/>
          <p:cNvSpPr txBox="1"/>
          <p:nvPr userDrawn="1"/>
        </p:nvSpPr>
        <p:spPr>
          <a:xfrm>
            <a:off x="4716000" y="5137200"/>
            <a:ext cx="4104456" cy="486800"/>
          </a:xfrm>
          <a:prstGeom prst="rect">
            <a:avLst/>
          </a:prstGeom>
          <a:noFill/>
        </p:spPr>
        <p:txBody>
          <a:bodyPr wrap="square" lIns="0" tIns="0" rIns="0" bIns="0" rtlCol="0">
            <a:spAutoFit/>
          </a:bodyPr>
          <a:lstStyle/>
          <a:p>
            <a:pPr algn="r">
              <a:lnSpc>
                <a:spcPts val="2000"/>
              </a:lnSpc>
            </a:pPr>
            <a:r>
              <a:rPr lang="cs-CZ" sz="1300" b="0" smtClean="0">
                <a:solidFill>
                  <a:schemeClr val="bg1"/>
                </a:solidFill>
                <a:latin typeface="Arial" pitchFamily="34" charset="0"/>
                <a:cs typeface="Arial" pitchFamily="34" charset="0"/>
              </a:rPr>
              <a:t>Profinit EU, s.r.o.</a:t>
            </a:r>
            <a:br>
              <a:rPr lang="cs-CZ" sz="1300" b="0" smtClean="0">
                <a:solidFill>
                  <a:schemeClr val="bg1"/>
                </a:solidFill>
                <a:latin typeface="Arial" pitchFamily="34" charset="0"/>
                <a:cs typeface="Arial" pitchFamily="34" charset="0"/>
              </a:rPr>
            </a:br>
            <a:r>
              <a:rPr lang="cs-CZ" sz="1300" b="0" smtClean="0">
                <a:solidFill>
                  <a:schemeClr val="bg1"/>
                </a:solidFill>
                <a:latin typeface="Arial" pitchFamily="34" charset="0"/>
                <a:cs typeface="Arial" pitchFamily="34" charset="0"/>
              </a:rPr>
              <a:t>Tychonova 2,</a:t>
            </a:r>
            <a:r>
              <a:rPr lang="cs-CZ" sz="1300" b="0" baseline="0" smtClean="0">
                <a:solidFill>
                  <a:schemeClr val="bg1"/>
                </a:solidFill>
                <a:latin typeface="Arial" pitchFamily="34" charset="0"/>
                <a:cs typeface="Arial" pitchFamily="34" charset="0"/>
              </a:rPr>
              <a:t> </a:t>
            </a:r>
            <a:r>
              <a:rPr lang="cs-CZ" sz="1300" b="0" smtClean="0">
                <a:solidFill>
                  <a:schemeClr val="bg1"/>
                </a:solidFill>
                <a:latin typeface="Arial" pitchFamily="34" charset="0"/>
                <a:cs typeface="Arial" pitchFamily="34" charset="0"/>
              </a:rPr>
              <a:t>160 </a:t>
            </a:r>
            <a:r>
              <a:rPr lang="cs-CZ" sz="1300" b="0" dirty="0" smtClean="0">
                <a:solidFill>
                  <a:schemeClr val="bg1"/>
                </a:solidFill>
                <a:latin typeface="Arial" pitchFamily="34" charset="0"/>
                <a:cs typeface="Arial" pitchFamily="34" charset="0"/>
              </a:rPr>
              <a:t>00  </a:t>
            </a:r>
            <a:r>
              <a:rPr lang="cs-CZ" sz="1300" b="0" smtClean="0">
                <a:solidFill>
                  <a:schemeClr val="bg1"/>
                </a:solidFill>
                <a:latin typeface="Arial" pitchFamily="34" charset="0"/>
                <a:cs typeface="Arial" pitchFamily="34" charset="0"/>
              </a:rPr>
              <a:t>Praha 6</a:t>
            </a:r>
            <a:endParaRPr lang="cs-CZ" sz="1300" b="0" dirty="0" smtClean="0">
              <a:solidFill>
                <a:schemeClr val="bg1"/>
              </a:solidFill>
              <a:latin typeface="Arial" pitchFamily="34" charset="0"/>
              <a:cs typeface="Arial" pitchFamily="34" charset="0"/>
            </a:endParaRPr>
          </a:p>
        </p:txBody>
      </p:sp>
      <p:sp>
        <p:nvSpPr>
          <p:cNvPr id="17" name="TextovéPole 16"/>
          <p:cNvSpPr txBox="1"/>
          <p:nvPr userDrawn="1"/>
        </p:nvSpPr>
        <p:spPr>
          <a:xfrm>
            <a:off x="755576" y="6156000"/>
            <a:ext cx="1224136"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Telefon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+ 420 224 316 016</a:t>
            </a:r>
            <a:endParaRPr lang="cs-CZ" sz="1100" b="0" dirty="0">
              <a:solidFill>
                <a:schemeClr val="bg1"/>
              </a:solidFill>
              <a:latin typeface="Arial" pitchFamily="34" charset="0"/>
              <a:cs typeface="Arial" pitchFamily="34" charset="0"/>
            </a:endParaRPr>
          </a:p>
        </p:txBody>
      </p:sp>
      <p:sp>
        <p:nvSpPr>
          <p:cNvPr id="18" name="TextovéPole 17"/>
          <p:cNvSpPr txBox="1"/>
          <p:nvPr userDrawn="1"/>
        </p:nvSpPr>
        <p:spPr>
          <a:xfrm>
            <a:off x="2771800" y="6156000"/>
            <a:ext cx="1008112"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Web</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www.profinit.eu</a:t>
            </a:r>
            <a:endParaRPr lang="cs-CZ" sz="1100" b="0" dirty="0">
              <a:solidFill>
                <a:schemeClr val="bg1"/>
              </a:solidFill>
              <a:latin typeface="Arial" pitchFamily="34" charset="0"/>
              <a:cs typeface="Arial" pitchFamily="34" charset="0"/>
            </a:endParaRPr>
          </a:p>
        </p:txBody>
      </p:sp>
      <p:sp>
        <p:nvSpPr>
          <p:cNvPr id="19" name="TextovéPole 18"/>
          <p:cNvSpPr txBox="1"/>
          <p:nvPr userDrawn="1"/>
        </p:nvSpPr>
        <p:spPr>
          <a:xfrm>
            <a:off x="4644008" y="6156000"/>
            <a:ext cx="1872208"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LinkedIn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linkedin.com/company/profinit</a:t>
            </a:r>
            <a:endParaRPr lang="cs-CZ" sz="1100" b="0" dirty="0">
              <a:solidFill>
                <a:schemeClr val="bg1"/>
              </a:solidFill>
              <a:latin typeface="Arial" pitchFamily="34" charset="0"/>
              <a:cs typeface="Arial" pitchFamily="34" charset="0"/>
            </a:endParaRPr>
          </a:p>
        </p:txBody>
      </p:sp>
      <p:sp>
        <p:nvSpPr>
          <p:cNvPr id="20" name="TextovéPole 19"/>
          <p:cNvSpPr txBox="1"/>
          <p:nvPr userDrawn="1"/>
        </p:nvSpPr>
        <p:spPr>
          <a:xfrm>
            <a:off x="7380312" y="6156000"/>
            <a:ext cx="1440160"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Twitter</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twitter.com/Profinit_EU</a:t>
            </a:r>
            <a:endParaRPr lang="cs-CZ" sz="1100" b="0" dirty="0">
              <a:solidFill>
                <a:schemeClr val="bg1"/>
              </a:solidFill>
              <a:latin typeface="Arial" pitchFamily="34" charset="0"/>
              <a:cs typeface="Arial" pitchFamily="34" charset="0"/>
            </a:endParaRPr>
          </a:p>
        </p:txBody>
      </p:sp>
      <p:cxnSp>
        <p:nvCxnSpPr>
          <p:cNvPr id="25" name="Přímá spojovací čára 24"/>
          <p:cNvCxnSpPr/>
          <p:nvPr userDrawn="1"/>
        </p:nvCxnSpPr>
        <p:spPr>
          <a:xfrm>
            <a:off x="323528" y="5904000"/>
            <a:ext cx="8496944" cy="0"/>
          </a:xfrm>
          <a:prstGeom prst="line">
            <a:avLst/>
          </a:prstGeom>
          <a:ln>
            <a:solidFill>
              <a:srgbClr val="FFFFFF">
                <a:alpha val="14902"/>
              </a:srgbClr>
            </a:solidFill>
          </a:ln>
        </p:spPr>
        <p:style>
          <a:lnRef idx="1">
            <a:schemeClr val="accent1"/>
          </a:lnRef>
          <a:fillRef idx="0">
            <a:schemeClr val="accent1"/>
          </a:fillRef>
          <a:effectRef idx="0">
            <a:schemeClr val="accent1"/>
          </a:effectRef>
          <a:fontRef idx="minor">
            <a:schemeClr val="tx1"/>
          </a:fontRef>
        </p:style>
      </p:cxnSp>
      <p:pic>
        <p:nvPicPr>
          <p:cNvPr id="22" name="Obrázek 21" descr="logo_claim_last_slide.emf"/>
          <p:cNvPicPr>
            <a:picLocks noChangeAspect="1"/>
          </p:cNvPicPr>
          <p:nvPr userDrawn="1"/>
        </p:nvPicPr>
        <p:blipFill>
          <a:blip r:embed="rId7" cstate="print"/>
          <a:stretch>
            <a:fillRect/>
          </a:stretch>
        </p:blipFill>
        <p:spPr>
          <a:xfrm>
            <a:off x="324000" y="5202000"/>
            <a:ext cx="1400400" cy="386953"/>
          </a:xfrm>
          <a:prstGeom prst="rect">
            <a:avLst/>
          </a:prstGeom>
        </p:spPr>
      </p:pic>
    </p:spTree>
    <p:extLst>
      <p:ext uri="{BB962C8B-B14F-4D97-AF65-F5344CB8AC3E}">
        <p14:creationId xmlns:p14="http://schemas.microsoft.com/office/powerpoint/2010/main" val="2855755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2 řádky) / obsah / číslování">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6"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8" name="TextovéPole 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23101978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2 řádky) / obsa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7"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5084492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1 řádek) / obsah / číslování">
    <p:spTree>
      <p:nvGrpSpPr>
        <p:cNvPr id="1" name=""/>
        <p:cNvGrpSpPr/>
        <p:nvPr/>
      </p:nvGrpSpPr>
      <p:grpSpPr>
        <a:xfrm>
          <a:off x="0" y="0"/>
          <a:ext cx="0" cy="0"/>
          <a:chOff x="0" y="0"/>
          <a:chExt cx="0" cy="0"/>
        </a:xfrm>
      </p:grpSpPr>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7560840"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513932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1 řádek) / obsah">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4" name="Text Placeholder 7"/>
          <p:cNvSpPr>
            <a:spLocks noGrp="1"/>
          </p:cNvSpPr>
          <p:nvPr>
            <p:ph type="body" sz="quarter" idx="13"/>
          </p:nvPr>
        </p:nvSpPr>
        <p:spPr>
          <a:xfrm>
            <a:off x="323528" y="1052735"/>
            <a:ext cx="7560840" cy="5472609"/>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1245402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1 řádek) / prostý text / číslování">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1 řádek) / prostý text">
    <p:spTree>
      <p:nvGrpSpPr>
        <p:cNvPr id="1" name=""/>
        <p:cNvGrpSpPr/>
        <p:nvPr/>
      </p:nvGrpSpPr>
      <p:grpSpPr>
        <a:xfrm>
          <a:off x="0" y="0"/>
          <a:ext cx="0" cy="0"/>
          <a:chOff x="0" y="0"/>
          <a:chExt cx="0" cy="0"/>
        </a:xfrm>
      </p:grpSpPr>
      <p:sp>
        <p:nvSpPr>
          <p:cNvPr id="4"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dpis (2 řádky) / prostý text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3"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9" cstate="print"/>
          <a:srcRect l="90162"/>
          <a:stretch>
            <a:fillRect/>
          </a:stretch>
        </p:blipFill>
        <p:spPr bwMode="auto">
          <a:xfrm>
            <a:off x="8244408" y="0"/>
            <a:ext cx="899592" cy="6858000"/>
          </a:xfrm>
          <a:prstGeom prst="rect">
            <a:avLst/>
          </a:prstGeom>
          <a:noFill/>
          <a:ln w="9525">
            <a:noFill/>
            <a:miter lim="800000"/>
            <a:headEnd/>
            <a:tailEnd/>
          </a:ln>
        </p:spPr>
      </p:pic>
      <p:pic>
        <p:nvPicPr>
          <p:cNvPr id="6" name="Obrázek 5" descr="logo_profinit_negative.wmf"/>
          <p:cNvPicPr>
            <a:picLocks noChangeAspect="1"/>
          </p:cNvPicPr>
          <p:nvPr/>
        </p:nvPicPr>
        <p:blipFill>
          <a:blip r:embed="rId30" cstate="print"/>
          <a:stretch>
            <a:fillRect/>
          </a:stretch>
        </p:blipFill>
        <p:spPr>
          <a:xfrm rot="16200000">
            <a:off x="7976787" y="988043"/>
            <a:ext cx="1484442" cy="2291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9" r:id="rId2"/>
    <p:sldLayoutId id="2147483653" r:id="rId3"/>
    <p:sldLayoutId id="2147483654" r:id="rId4"/>
    <p:sldLayoutId id="2147483655" r:id="rId5"/>
    <p:sldLayoutId id="2147483656" r:id="rId6"/>
    <p:sldLayoutId id="2147483657" r:id="rId7"/>
    <p:sldLayoutId id="2147483680" r:id="rId8"/>
    <p:sldLayoutId id="2147483681" r:id="rId9"/>
    <p:sldLayoutId id="2147483682" r:id="rId10"/>
    <p:sldLayoutId id="2147483661" r:id="rId11"/>
    <p:sldLayoutId id="2147483662" r:id="rId12"/>
    <p:sldLayoutId id="2147483663" r:id="rId13"/>
    <p:sldLayoutId id="2147483664" r:id="rId14"/>
    <p:sldLayoutId id="2147483665" r:id="rId15"/>
    <p:sldLayoutId id="2147483666" r:id="rId16"/>
    <p:sldLayoutId id="2147483685" r:id="rId17"/>
    <p:sldLayoutId id="2147483686" r:id="rId18"/>
    <p:sldLayoutId id="2147483683" r:id="rId19"/>
    <p:sldLayoutId id="2147483684" r:id="rId20"/>
    <p:sldLayoutId id="2147483667" r:id="rId21"/>
    <p:sldLayoutId id="2147483688" r:id="rId22"/>
    <p:sldLayoutId id="2147483668" r:id="rId23"/>
    <p:sldLayoutId id="2147483687" r:id="rId24"/>
    <p:sldLayoutId id="2147483690" r:id="rId25"/>
    <p:sldLayoutId id="2147483691" r:id="rId26"/>
    <p:sldLayoutId id="2147483674"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text 3"/>
          <p:cNvSpPr>
            <a:spLocks noGrp="1"/>
          </p:cNvSpPr>
          <p:nvPr>
            <p:ph type="body" sz="quarter" idx="14"/>
          </p:nvPr>
        </p:nvSpPr>
        <p:spPr/>
        <p:txBody>
          <a:bodyPr anchor="b" anchorCtr="0"/>
          <a:lstStyle/>
          <a:p>
            <a:r>
              <a:rPr lang="cs-CZ" dirty="0" smtClean="0"/>
              <a:t>2019</a:t>
            </a:r>
            <a:endParaRPr lang="cs-CZ" dirty="0"/>
          </a:p>
        </p:txBody>
      </p:sp>
      <p:sp>
        <p:nvSpPr>
          <p:cNvPr id="5" name="Nadpis 4"/>
          <p:cNvSpPr>
            <a:spLocks noGrp="1"/>
          </p:cNvSpPr>
          <p:nvPr>
            <p:ph type="ctrTitle"/>
          </p:nvPr>
        </p:nvSpPr>
        <p:spPr/>
        <p:txBody>
          <a:bodyPr/>
          <a:lstStyle/>
          <a:p>
            <a:r>
              <a:rPr lang="cs-CZ" dirty="0" smtClean="0"/>
              <a:t>Kotlin – </a:t>
            </a:r>
            <a:r>
              <a:rPr lang="en-US" dirty="0" smtClean="0"/>
              <a:t>Exceptions</a:t>
            </a:r>
            <a:endParaRPr lang="cs-CZ" dirty="0"/>
          </a:p>
        </p:txBody>
      </p:sp>
    </p:spTree>
    <p:extLst>
      <p:ext uri="{BB962C8B-B14F-4D97-AF65-F5344CB8AC3E}">
        <p14:creationId xmlns:p14="http://schemas.microsoft.com/office/powerpoint/2010/main" val="611752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Exceptions</a:t>
            </a:r>
            <a:endParaRPr lang="cs-CZ" dirty="0"/>
          </a:p>
        </p:txBody>
      </p:sp>
      <p:sp>
        <p:nvSpPr>
          <p:cNvPr id="3" name="Zástupný symbol pro text 2"/>
          <p:cNvSpPr>
            <a:spLocks noGrp="1"/>
          </p:cNvSpPr>
          <p:nvPr>
            <p:ph type="body" sz="quarter" idx="13"/>
          </p:nvPr>
        </p:nvSpPr>
        <p:spPr>
          <a:xfrm>
            <a:off x="323528" y="1052735"/>
            <a:ext cx="7560840" cy="1008113"/>
          </a:xfrm>
        </p:spPr>
        <p:txBody>
          <a:bodyPr/>
          <a:lstStyle/>
          <a:p>
            <a:r>
              <a:rPr lang="en-US" b="1" dirty="0" smtClean="0"/>
              <a:t>Unchecked</a:t>
            </a:r>
          </a:p>
          <a:p>
            <a:r>
              <a:rPr lang="en-US" b="1" dirty="0" err="1" smtClean="0"/>
              <a:t>Throwable</a:t>
            </a:r>
            <a:endParaRPr lang="cs-CZ" b="1" dirty="0"/>
          </a:p>
        </p:txBody>
      </p:sp>
      <p:sp>
        <p:nvSpPr>
          <p:cNvPr id="4" name="Rectangle 1"/>
          <p:cNvSpPr>
            <a:spLocks noChangeArrowheads="1"/>
          </p:cNvSpPr>
          <p:nvPr/>
        </p:nvSpPr>
        <p:spPr bwMode="auto">
          <a:xfrm>
            <a:off x="323528" y="2614044"/>
            <a:ext cx="468052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nsolas" panose="020B0609020204030204" pitchFamily="49" charset="0"/>
              </a:rPr>
              <a:t>throw</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cs-CZ" altLang="cs-CZ" sz="1600" b="1" i="0" u="none" strike="noStrike" cap="none" normalizeH="0" baseline="0" dirty="0" err="1" smtClean="0">
                <a:ln>
                  <a:noFill/>
                </a:ln>
                <a:solidFill>
                  <a:srgbClr val="008000"/>
                </a:solidFill>
                <a:effectLst/>
                <a:latin typeface="Consolas" panose="020B0609020204030204" pitchFamily="49" charset="0"/>
              </a:rPr>
              <a:t>Hi</a:t>
            </a:r>
            <a:r>
              <a:rPr kumimoji="0" lang="cs-CZ" altLang="cs-CZ" sz="1600" b="1" i="0" u="none" strike="noStrike" cap="none" normalizeH="0" baseline="0" dirty="0" smtClean="0">
                <a:ln>
                  <a:noFill/>
                </a:ln>
                <a:solidFill>
                  <a:srgbClr val="008000"/>
                </a:solidFill>
                <a:effectLst/>
                <a:latin typeface="Consolas" panose="020B0609020204030204" pitchFamily="49" charset="0"/>
              </a:rPr>
              <a:t> </a:t>
            </a:r>
            <a:r>
              <a:rPr kumimoji="0" lang="cs-CZ" altLang="cs-CZ" sz="1600" b="1" i="0" u="none" strike="noStrike" cap="none" normalizeH="0" baseline="0" dirty="0" err="1" smtClean="0">
                <a:ln>
                  <a:noFill/>
                </a:ln>
                <a:solidFill>
                  <a:srgbClr val="008000"/>
                </a:solidFill>
                <a:effectLst/>
                <a:latin typeface="Consolas" panose="020B0609020204030204" pitchFamily="49" charset="0"/>
              </a:rPr>
              <a:t>There</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3505794"/>
            <a:ext cx="518457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nsolas" panose="020B0609020204030204" pitchFamily="49" charset="0"/>
              </a:rPr>
              <a:t>try</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some</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code</a:t>
            </a:r>
            <a:r>
              <a:rPr kumimoji="0" lang="cs-CZ" altLang="cs-CZ" sz="1600" b="0" i="1" u="none" strike="noStrike" cap="none" normalizeH="0" baseline="0" dirty="0" smtClean="0">
                <a:ln>
                  <a:noFill/>
                </a:ln>
                <a:solidFill>
                  <a:srgbClr val="808080"/>
                </a:solidFill>
                <a:effectLst/>
                <a:latin typeface="Consolas" panose="020B0609020204030204" pitchFamily="49" charset="0"/>
              </a:rPr>
              <a:t/>
            </a:r>
            <a:br>
              <a:rPr kumimoji="0" lang="cs-CZ" altLang="cs-CZ" sz="1600" b="0" i="1" u="none" strike="noStrike" cap="none" normalizeH="0" baseline="0" dirty="0" smtClean="0">
                <a:ln>
                  <a:noFill/>
                </a:ln>
                <a:solidFill>
                  <a:srgbClr val="80808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1" i="0" u="none" strike="noStrike" cap="none" normalizeH="0" baseline="0" dirty="0" err="1" smtClean="0">
                <a:ln>
                  <a:noFill/>
                </a:ln>
                <a:solidFill>
                  <a:srgbClr val="000080"/>
                </a:solidFill>
                <a:effectLst/>
                <a:latin typeface="Consolas" panose="020B0609020204030204" pitchFamily="49" charset="0"/>
              </a:rPr>
              <a:t>catch</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smtClean="0">
                <a:ln>
                  <a:noFill/>
                </a:ln>
                <a:solidFill>
                  <a:srgbClr val="000000"/>
                </a:solidFill>
                <a:effectLst/>
                <a:latin typeface="Consolas" panose="020B0609020204030204" pitchFamily="49" charset="0"/>
              </a:rPr>
              <a:t>(e: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SomeException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handler</a:t>
            </a:r>
            <a:r>
              <a:rPr kumimoji="0" lang="cs-CZ" altLang="cs-CZ" sz="1600" b="0" i="1" u="none" strike="noStrike" cap="none" normalizeH="0" baseline="0" dirty="0" smtClean="0">
                <a:ln>
                  <a:noFill/>
                </a:ln>
                <a:solidFill>
                  <a:srgbClr val="808080"/>
                </a:solidFill>
                <a:effectLst/>
                <a:latin typeface="Consolas" panose="020B0609020204030204" pitchFamily="49" charset="0"/>
              </a:rPr>
              <a:t/>
            </a:r>
            <a:br>
              <a:rPr kumimoji="0" lang="cs-CZ" altLang="cs-CZ" sz="1600" b="0" i="1" u="none" strike="noStrike" cap="none" normalizeH="0" baseline="0" dirty="0" smtClean="0">
                <a:ln>
                  <a:noFill/>
                </a:ln>
                <a:solidFill>
                  <a:srgbClr val="80808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1" i="0" u="none" strike="noStrike" cap="none" normalizeH="0" baseline="0" dirty="0" err="1" smtClean="0">
                <a:ln>
                  <a:noFill/>
                </a:ln>
                <a:solidFill>
                  <a:srgbClr val="000080"/>
                </a:solidFill>
                <a:effectLst/>
                <a:latin typeface="Consolas" panose="020B0609020204030204" pitchFamily="49" charset="0"/>
              </a:rPr>
              <a:t>finally</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optional</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finally</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block</a:t>
            </a:r>
            <a:r>
              <a:rPr kumimoji="0" lang="cs-CZ" altLang="cs-CZ" sz="1600" b="0" i="1" u="none" strike="noStrike" cap="none" normalizeH="0" baseline="0" dirty="0" smtClean="0">
                <a:ln>
                  <a:noFill/>
                </a:ln>
                <a:solidFill>
                  <a:srgbClr val="808080"/>
                </a:solidFill>
                <a:effectLst/>
                <a:latin typeface="Consolas" panose="020B0609020204030204" pitchFamily="49" charset="0"/>
              </a:rPr>
              <a:t/>
            </a:r>
            <a:br>
              <a:rPr kumimoji="0" lang="cs-CZ" altLang="cs-CZ" sz="1600" b="0" i="1" u="none" strike="noStrike" cap="none" normalizeH="0" baseline="0" dirty="0" smtClean="0">
                <a:ln>
                  <a:noFill/>
                </a:ln>
                <a:solidFill>
                  <a:srgbClr val="80808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0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Exceptions</a:t>
            </a:r>
            <a:endParaRPr lang="cs-CZ" dirty="0"/>
          </a:p>
        </p:txBody>
      </p:sp>
      <p:sp>
        <p:nvSpPr>
          <p:cNvPr id="3" name="Zástupný symbol pro text 2"/>
          <p:cNvSpPr>
            <a:spLocks noGrp="1"/>
          </p:cNvSpPr>
          <p:nvPr>
            <p:ph type="body" sz="quarter" idx="13"/>
          </p:nvPr>
        </p:nvSpPr>
        <p:spPr>
          <a:xfrm>
            <a:off x="323528" y="1052735"/>
            <a:ext cx="7560840" cy="576065"/>
          </a:xfrm>
        </p:spPr>
        <p:txBody>
          <a:bodyPr/>
          <a:lstStyle/>
          <a:p>
            <a:r>
              <a:rPr lang="en-US" b="1" dirty="0" smtClean="0"/>
              <a:t>Try is an expression</a:t>
            </a:r>
            <a:endParaRPr lang="cs-CZ" b="1" dirty="0"/>
          </a:p>
        </p:txBody>
      </p:sp>
      <p:sp>
        <p:nvSpPr>
          <p:cNvPr id="4" name="Rectangle 1"/>
          <p:cNvSpPr>
            <a:spLocks noChangeArrowheads="1"/>
          </p:cNvSpPr>
          <p:nvPr/>
        </p:nvSpPr>
        <p:spPr bwMode="auto">
          <a:xfrm>
            <a:off x="179512" y="1988839"/>
            <a:ext cx="80361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400" b="1" i="0" u="none" strike="noStrike" cap="none" normalizeH="0" baseline="0" dirty="0" smtClean="0">
                <a:ln>
                  <a:noFill/>
                </a:ln>
                <a:solidFill>
                  <a:srgbClr val="000080"/>
                </a:solidFill>
                <a:effectLst/>
                <a:latin typeface="Consolas" panose="020B0609020204030204" pitchFamily="49" charset="0"/>
              </a:rPr>
              <a:t>val </a:t>
            </a:r>
            <a:r>
              <a:rPr kumimoji="0" lang="cs-CZ" altLang="cs-CZ" sz="1400" b="0" i="0" u="none" strike="noStrike" cap="none" normalizeH="0" baseline="0" dirty="0" smtClean="0">
                <a:ln>
                  <a:noFill/>
                </a:ln>
                <a:solidFill>
                  <a:srgbClr val="000000"/>
                </a:solidFill>
                <a:effectLst/>
                <a:latin typeface="Consolas" panose="020B0609020204030204" pitchFamily="49" charset="0"/>
              </a:rPr>
              <a:t>a: </a:t>
            </a:r>
            <a:r>
              <a:rPr kumimoji="0" lang="cs-CZ" altLang="cs-CZ" sz="1400" b="0" i="0" u="none" strike="noStrike" cap="none" normalizeH="0" baseline="0" dirty="0" err="1" smtClean="0">
                <a:ln>
                  <a:noFill/>
                </a:ln>
                <a:solidFill>
                  <a:srgbClr val="000000"/>
                </a:solidFill>
                <a:effectLst/>
                <a:latin typeface="Consolas" panose="020B0609020204030204" pitchFamily="49" charset="0"/>
              </a:rPr>
              <a:t>Int</a:t>
            </a:r>
            <a:r>
              <a:rPr kumimoji="0" lang="cs-CZ" altLang="cs-CZ" sz="1400" b="0" i="0" u="none" strike="noStrike" cap="none" normalizeH="0" baseline="0" dirty="0" smtClean="0">
                <a:ln>
                  <a:noFill/>
                </a:ln>
                <a:solidFill>
                  <a:srgbClr val="000000"/>
                </a:solidFill>
                <a:effectLst/>
                <a:latin typeface="Consolas" panose="020B0609020204030204" pitchFamily="49" charset="0"/>
              </a:rPr>
              <a:t>? = </a:t>
            </a:r>
            <a:r>
              <a:rPr kumimoji="0" lang="cs-CZ" altLang="cs-CZ" sz="1400" b="1" i="0" u="none" strike="noStrike" cap="none" normalizeH="0" baseline="0" dirty="0" err="1" smtClean="0">
                <a:ln>
                  <a:noFill/>
                </a:ln>
                <a:solidFill>
                  <a:srgbClr val="000080"/>
                </a:solidFill>
                <a:effectLst/>
                <a:latin typeface="Consolas" panose="020B0609020204030204" pitchFamily="49" charset="0"/>
              </a:rPr>
              <a:t>try</a:t>
            </a:r>
            <a:r>
              <a:rPr kumimoji="0" lang="cs-CZ" altLang="cs-CZ" sz="1400" b="1" i="0" u="none" strike="noStrike" cap="none" normalizeH="0" baseline="0" dirty="0" smtClean="0">
                <a:ln>
                  <a:noFill/>
                </a:ln>
                <a:solidFill>
                  <a:srgbClr val="000080"/>
                </a:solidFill>
                <a:effectLst/>
                <a:latin typeface="Consolas" panose="020B0609020204030204" pitchFamily="49" charset="0"/>
              </a:rPr>
              <a:t> </a:t>
            </a:r>
            <a:r>
              <a:rPr kumimoji="0" lang="cs-CZ" altLang="cs-CZ" sz="1400" b="0" i="0" u="none" strike="noStrike" cap="none" normalizeH="0" baseline="0" dirty="0" smtClean="0">
                <a:ln>
                  <a:noFill/>
                </a:ln>
                <a:solidFill>
                  <a:srgbClr val="000000"/>
                </a:solidFill>
                <a:effectLst/>
                <a:latin typeface="Consolas" panose="020B0609020204030204" pitchFamily="49" charset="0"/>
              </a:rPr>
              <a:t>{ </a:t>
            </a:r>
            <a:r>
              <a:rPr kumimoji="0" lang="cs-CZ" altLang="cs-CZ" sz="1400" b="0" i="0" u="none" strike="noStrike" cap="none" normalizeH="0" baseline="0" dirty="0" err="1" smtClean="0">
                <a:ln>
                  <a:noFill/>
                </a:ln>
                <a:solidFill>
                  <a:srgbClr val="000000"/>
                </a:solidFill>
                <a:effectLst/>
                <a:latin typeface="Consolas" panose="020B0609020204030204" pitchFamily="49" charset="0"/>
              </a:rPr>
              <a:t>parseInt</a:t>
            </a:r>
            <a:r>
              <a:rPr kumimoji="0" lang="cs-CZ" altLang="cs-CZ" sz="1400" b="0" i="0" u="none" strike="noStrike" cap="none" normalizeH="0" baseline="0" dirty="0" smtClean="0">
                <a:ln>
                  <a:noFill/>
                </a:ln>
                <a:solidFill>
                  <a:srgbClr val="000000"/>
                </a:solidFill>
                <a:effectLst/>
                <a:latin typeface="Consolas" panose="020B0609020204030204" pitchFamily="49" charset="0"/>
              </a:rPr>
              <a:t>(input) } </a:t>
            </a:r>
            <a:r>
              <a:rPr kumimoji="0" lang="cs-CZ" altLang="cs-CZ" sz="1400" b="1" i="0" u="none" strike="noStrike" cap="none" normalizeH="0" baseline="0" dirty="0" err="1" smtClean="0">
                <a:ln>
                  <a:noFill/>
                </a:ln>
                <a:solidFill>
                  <a:srgbClr val="000080"/>
                </a:solidFill>
                <a:effectLst/>
                <a:latin typeface="Consolas" panose="020B0609020204030204" pitchFamily="49" charset="0"/>
              </a:rPr>
              <a:t>catch</a:t>
            </a:r>
            <a:r>
              <a:rPr kumimoji="0" lang="cs-CZ" altLang="cs-CZ" sz="1400" b="1" i="0" u="none" strike="noStrike" cap="none" normalizeH="0" baseline="0" dirty="0" smtClean="0">
                <a:ln>
                  <a:noFill/>
                </a:ln>
                <a:solidFill>
                  <a:srgbClr val="000080"/>
                </a:solidFill>
                <a:effectLst/>
                <a:latin typeface="Consolas" panose="020B0609020204030204" pitchFamily="49" charset="0"/>
              </a:rPr>
              <a:t> </a:t>
            </a:r>
            <a:r>
              <a:rPr kumimoji="0" lang="cs-CZ" altLang="cs-CZ" sz="1400" b="0" i="0" u="none" strike="noStrike" cap="none" normalizeH="0" baseline="0" dirty="0" smtClean="0">
                <a:ln>
                  <a:noFill/>
                </a:ln>
                <a:solidFill>
                  <a:srgbClr val="000000"/>
                </a:solidFill>
                <a:effectLst/>
                <a:latin typeface="Consolas" panose="020B0609020204030204" pitchFamily="49" charset="0"/>
              </a:rPr>
              <a:t>(e: </a:t>
            </a:r>
            <a:r>
              <a:rPr kumimoji="0" lang="cs-CZ" altLang="cs-CZ" sz="1400" b="0" i="0" u="none" strike="noStrike" cap="none" normalizeH="0" baseline="0" dirty="0" err="1" smtClean="0">
                <a:ln>
                  <a:noFill/>
                </a:ln>
                <a:solidFill>
                  <a:srgbClr val="000000"/>
                </a:solidFill>
                <a:effectLst/>
                <a:latin typeface="Consolas" panose="020B0609020204030204" pitchFamily="49" charset="0"/>
              </a:rPr>
              <a:t>NumberFormatException</a:t>
            </a:r>
            <a:r>
              <a:rPr kumimoji="0" lang="cs-CZ" altLang="cs-CZ" sz="1400" b="0" i="0" u="none" strike="noStrike" cap="none" normalizeH="0" baseline="0" dirty="0" smtClean="0">
                <a:ln>
                  <a:noFill/>
                </a:ln>
                <a:solidFill>
                  <a:srgbClr val="000000"/>
                </a:solidFill>
                <a:effectLst/>
                <a:latin typeface="Consolas" panose="020B0609020204030204" pitchFamily="49" charset="0"/>
              </a:rPr>
              <a:t>) { </a:t>
            </a:r>
            <a:r>
              <a:rPr kumimoji="0" lang="cs-CZ" altLang="cs-CZ" sz="1400" b="1" i="0" u="none" strike="noStrike" cap="none" normalizeH="0" baseline="0" dirty="0" err="1" smtClean="0">
                <a:ln>
                  <a:noFill/>
                </a:ln>
                <a:solidFill>
                  <a:srgbClr val="000080"/>
                </a:solidFill>
                <a:effectLst/>
                <a:latin typeface="Consolas" panose="020B0609020204030204" pitchFamily="49" charset="0"/>
              </a:rPr>
              <a:t>null</a:t>
            </a:r>
            <a:r>
              <a:rPr kumimoji="0" lang="cs-CZ" altLang="cs-CZ" sz="1400" b="1" i="0" u="none" strike="noStrike" cap="none" normalizeH="0" baseline="0" dirty="0" smtClean="0">
                <a:ln>
                  <a:noFill/>
                </a:ln>
                <a:solidFill>
                  <a:srgbClr val="000080"/>
                </a:solidFill>
                <a:effectLst/>
                <a:latin typeface="Consolas" panose="020B0609020204030204" pitchFamily="49" charset="0"/>
              </a:rPr>
              <a:t> </a:t>
            </a:r>
            <a:r>
              <a:rPr kumimoji="0" lang="cs-CZ" altLang="cs-CZ" sz="1400" b="0" i="0" u="none" strike="noStrike" cap="none" normalizeH="0" baseline="0" dirty="0" smtClean="0">
                <a:ln>
                  <a:noFill/>
                </a:ln>
                <a:solidFill>
                  <a:srgbClr val="000000"/>
                </a:solidFill>
                <a:effectLst/>
                <a:latin typeface="Consolas" panose="020B0609020204030204" pitchFamily="49" charset="0"/>
              </a:rPr>
              <a:t>}</a:t>
            </a:r>
            <a:endParaRPr kumimoji="0" lang="cs-CZ" altLang="cs-CZ" sz="1400" b="0" i="0" u="none" strike="noStrike" cap="none" normalizeH="0" baseline="0" dirty="0" smtClean="0">
              <a:ln>
                <a:noFill/>
              </a:ln>
              <a:solidFill>
                <a:schemeClr val="tx1"/>
              </a:solidFill>
              <a:effectLst/>
              <a:latin typeface="Arial" panose="020B0604020202020204" pitchFamily="34" charset="0"/>
            </a:endParaRPr>
          </a:p>
        </p:txBody>
      </p:sp>
      <p:sp>
        <p:nvSpPr>
          <p:cNvPr id="6" name="Zástupný symbol pro text 2"/>
          <p:cNvSpPr txBox="1">
            <a:spLocks/>
          </p:cNvSpPr>
          <p:nvPr/>
        </p:nvSpPr>
        <p:spPr>
          <a:xfrm>
            <a:off x="323528" y="3016694"/>
            <a:ext cx="7560840" cy="576065"/>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Nothing</a:t>
            </a:r>
            <a:endParaRPr lang="cs-CZ" dirty="0"/>
          </a:p>
        </p:txBody>
      </p:sp>
    </p:spTree>
    <p:extLst>
      <p:ext uri="{BB962C8B-B14F-4D97-AF65-F5344CB8AC3E}">
        <p14:creationId xmlns:p14="http://schemas.microsoft.com/office/powerpoint/2010/main" val="425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Exceptions</a:t>
            </a:r>
            <a:br>
              <a:rPr lang="en-US" dirty="0" smtClean="0"/>
            </a:br>
            <a:r>
              <a:rPr lang="en-US" dirty="0" smtClean="0"/>
              <a:t>- Java interoperability</a:t>
            </a:r>
            <a:endParaRPr lang="cs-CZ" dirty="0"/>
          </a:p>
        </p:txBody>
      </p:sp>
      <p:sp>
        <p:nvSpPr>
          <p:cNvPr id="3" name="Zástupný symbol pro text 2"/>
          <p:cNvSpPr>
            <a:spLocks noGrp="1"/>
          </p:cNvSpPr>
          <p:nvPr>
            <p:ph type="body" sz="quarter" idx="13"/>
          </p:nvPr>
        </p:nvSpPr>
        <p:spPr>
          <a:xfrm>
            <a:off x="4890230" y="2348880"/>
            <a:ext cx="3096344" cy="387423"/>
          </a:xfrm>
        </p:spPr>
        <p:txBody>
          <a:bodyPr/>
          <a:lstStyle/>
          <a:p>
            <a:r>
              <a:rPr lang="en-US" dirty="0" smtClean="0"/>
              <a:t>Java Checked?</a:t>
            </a:r>
            <a:endParaRPr lang="cs-CZ" dirty="0"/>
          </a:p>
        </p:txBody>
      </p:sp>
      <p:pic>
        <p:nvPicPr>
          <p:cNvPr id="4" name="Obrázek 3" descr="arrow_3.emf"/>
          <p:cNvPicPr>
            <a:picLocks noChangeAspect="1"/>
          </p:cNvPicPr>
          <p:nvPr/>
        </p:nvPicPr>
        <p:blipFill>
          <a:blip r:embed="rId2" cstate="print">
            <a:lum bright="40000"/>
          </a:blip>
          <a:stretch>
            <a:fillRect/>
          </a:stretch>
        </p:blipFill>
        <p:spPr>
          <a:xfrm>
            <a:off x="3579214" y="2471326"/>
            <a:ext cx="557900" cy="128746"/>
          </a:xfrm>
          <a:prstGeom prst="rect">
            <a:avLst/>
          </a:prstGeom>
        </p:spPr>
      </p:pic>
      <p:sp>
        <p:nvSpPr>
          <p:cNvPr id="5" name="Zástupný symbol pro text 2"/>
          <p:cNvSpPr txBox="1">
            <a:spLocks/>
          </p:cNvSpPr>
          <p:nvPr/>
        </p:nvSpPr>
        <p:spPr>
          <a:xfrm>
            <a:off x="287655" y="2348882"/>
            <a:ext cx="3096344" cy="531438"/>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cs-CZ" dirty="0" smtClean="0"/>
              <a:t>Kotlin – </a:t>
            </a:r>
            <a:r>
              <a:rPr lang="cs-CZ" dirty="0" err="1" smtClean="0"/>
              <a:t>Unchecked</a:t>
            </a:r>
            <a:endParaRPr lang="cs-CZ" dirty="0"/>
          </a:p>
        </p:txBody>
      </p:sp>
      <p:sp>
        <p:nvSpPr>
          <p:cNvPr id="6" name="TextovéPole 5"/>
          <p:cNvSpPr txBox="1"/>
          <p:nvPr/>
        </p:nvSpPr>
        <p:spPr>
          <a:xfrm>
            <a:off x="297164" y="1772816"/>
            <a:ext cx="4248472" cy="246221"/>
          </a:xfrm>
          <a:prstGeom prst="rect">
            <a:avLst/>
          </a:prstGeom>
          <a:noFill/>
        </p:spPr>
        <p:txBody>
          <a:bodyPr wrap="square" lIns="0" tIns="0" rIns="0" bIns="0" rtlCol="0">
            <a:spAutoFit/>
          </a:bodyPr>
          <a:lstStyle/>
          <a:p>
            <a:r>
              <a:rPr lang="en-US" sz="1600" b="1" dirty="0" smtClean="0">
                <a:solidFill>
                  <a:srgbClr val="BD3632"/>
                </a:solidFill>
                <a:latin typeface="Arial" pitchFamily="34" charset="0"/>
                <a:cs typeface="Arial" pitchFamily="34" charset="0"/>
              </a:rPr>
              <a:t>Java from </a:t>
            </a:r>
            <a:r>
              <a:rPr lang="en-US" sz="1600" b="1" dirty="0" err="1" smtClean="0">
                <a:solidFill>
                  <a:srgbClr val="BD3632"/>
                </a:solidFill>
                <a:latin typeface="Arial" pitchFamily="34" charset="0"/>
                <a:cs typeface="Arial" pitchFamily="34" charset="0"/>
              </a:rPr>
              <a:t>Kotlin</a:t>
            </a:r>
            <a:endParaRPr lang="cs-CZ" sz="1600" b="1" dirty="0" smtClean="0">
              <a:solidFill>
                <a:srgbClr val="BD3632"/>
              </a:solidFill>
              <a:latin typeface="Arial" pitchFamily="34" charset="0"/>
              <a:cs typeface="Arial" pitchFamily="34" charset="0"/>
            </a:endParaRPr>
          </a:p>
        </p:txBody>
      </p:sp>
      <p:sp>
        <p:nvSpPr>
          <p:cNvPr id="7" name="TextovéPole 6"/>
          <p:cNvSpPr txBox="1"/>
          <p:nvPr/>
        </p:nvSpPr>
        <p:spPr>
          <a:xfrm>
            <a:off x="297164" y="3573016"/>
            <a:ext cx="4248472" cy="246221"/>
          </a:xfrm>
          <a:prstGeom prst="rect">
            <a:avLst/>
          </a:prstGeom>
          <a:noFill/>
        </p:spPr>
        <p:txBody>
          <a:bodyPr wrap="square" lIns="0" tIns="0" rIns="0" bIns="0" rtlCol="0">
            <a:spAutoFit/>
          </a:bodyPr>
          <a:lstStyle/>
          <a:p>
            <a:r>
              <a:rPr lang="en-US" sz="1600" b="1" dirty="0" err="1" smtClean="0">
                <a:solidFill>
                  <a:srgbClr val="BD3632"/>
                </a:solidFill>
                <a:latin typeface="Arial" pitchFamily="34" charset="0"/>
                <a:cs typeface="Arial" pitchFamily="34" charset="0"/>
              </a:rPr>
              <a:t>Kotlin</a:t>
            </a:r>
            <a:r>
              <a:rPr lang="en-US" sz="1600" b="1" dirty="0" smtClean="0">
                <a:solidFill>
                  <a:srgbClr val="BD3632"/>
                </a:solidFill>
                <a:latin typeface="Arial" pitchFamily="34" charset="0"/>
                <a:cs typeface="Arial" pitchFamily="34" charset="0"/>
              </a:rPr>
              <a:t> from Java</a:t>
            </a:r>
            <a:endParaRPr lang="cs-CZ" sz="1600" b="1" dirty="0" smtClean="0">
              <a:solidFill>
                <a:srgbClr val="BD3632"/>
              </a:solidFill>
              <a:latin typeface="Arial" pitchFamily="34" charset="0"/>
              <a:cs typeface="Arial" pitchFamily="34" charset="0"/>
            </a:endParaRPr>
          </a:p>
        </p:txBody>
      </p:sp>
      <p:sp>
        <p:nvSpPr>
          <p:cNvPr id="8" name="Zástupný symbol pro text 2"/>
          <p:cNvSpPr txBox="1">
            <a:spLocks/>
          </p:cNvSpPr>
          <p:nvPr/>
        </p:nvSpPr>
        <p:spPr>
          <a:xfrm>
            <a:off x="289818" y="4077072"/>
            <a:ext cx="3096344" cy="531438"/>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@throws</a:t>
            </a:r>
            <a:endParaRPr lang="cs-CZ" dirty="0"/>
          </a:p>
        </p:txBody>
      </p:sp>
      <p:sp>
        <p:nvSpPr>
          <p:cNvPr id="9" name="Rectangle 1"/>
          <p:cNvSpPr>
            <a:spLocks noChangeArrowheads="1"/>
          </p:cNvSpPr>
          <p:nvPr/>
        </p:nvSpPr>
        <p:spPr bwMode="auto">
          <a:xfrm>
            <a:off x="287655" y="4580716"/>
            <a:ext cx="730300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nsolas" panose="020B0609020204030204" pitchFamily="49" charset="0"/>
              </a:rPr>
              <a:t>@</a:t>
            </a:r>
            <a:r>
              <a:rPr kumimoji="0" lang="cs-CZ" altLang="cs-CZ" sz="1600" b="0" i="0" u="none" strike="noStrike" cap="none" normalizeH="0" baseline="0" dirty="0" err="1" smtClean="0">
                <a:ln>
                  <a:noFill/>
                </a:ln>
                <a:solidFill>
                  <a:srgbClr val="000080"/>
                </a:solidFill>
                <a:effectLst/>
                <a:latin typeface="Consolas" panose="020B0609020204030204" pitchFamily="49" charset="0"/>
              </a:rPr>
              <a:t>Throws</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IllegalArgumentException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class</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1" i="0" u="none" strike="noStrike" cap="none" normalizeH="0" baseline="0" dirty="0" err="1" smtClean="0">
                <a:ln>
                  <a:noFill/>
                </a:ln>
                <a:solidFill>
                  <a:srgbClr val="000080"/>
                </a:solidFill>
                <a:effectLst/>
                <a:latin typeface="Consolas" panose="020B0609020204030204" pitchFamily="49" charset="0"/>
              </a:rPr>
              <a:t>fun</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addNumberToTwo</a:t>
            </a:r>
            <a:r>
              <a:rPr kumimoji="0" lang="cs-CZ" altLang="cs-CZ" sz="1600" b="0" i="0" u="none" strike="noStrike" cap="none" normalizeH="0" baseline="0" dirty="0" smtClean="0">
                <a:ln>
                  <a:noFill/>
                </a:ln>
                <a:solidFill>
                  <a:srgbClr val="000000"/>
                </a:solidFill>
                <a:effectLst/>
                <a:latin typeface="Consolas" panose="020B0609020204030204" pitchFamily="49" charset="0"/>
              </a:rPr>
              <a:t>(a: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Any</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Int</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if</a:t>
            </a:r>
            <a:r>
              <a:rPr kumimoji="0" lang="cs-CZ" altLang="cs-CZ" sz="1600" b="0" i="0" u="none" strike="noStrike" cap="none" normalizeH="0" baseline="0" dirty="0" smtClean="0">
                <a:ln>
                  <a:noFill/>
                </a:ln>
                <a:solidFill>
                  <a:srgbClr val="000000"/>
                </a:solidFill>
                <a:effectLst/>
                <a:latin typeface="Consolas" panose="020B0609020204030204" pitchFamily="49" charset="0"/>
              </a:rPr>
              <a:t>(a </a:t>
            </a:r>
            <a:r>
              <a:rPr kumimoji="0" lang="cs-CZ" altLang="cs-CZ" sz="1600" b="1" i="0" u="none" strike="noStrike" cap="none" normalizeH="0" baseline="0" dirty="0" smtClean="0">
                <a:ln>
                  <a:noFill/>
                </a:ln>
                <a:solidFill>
                  <a:srgbClr val="000080"/>
                </a:solidFill>
                <a:effectLst/>
                <a:latin typeface="Consolas" panose="020B0609020204030204" pitchFamily="49" charset="0"/>
              </a:rPr>
              <a:t>!</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is</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Int</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throw</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IllegalArgumentException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en-US" altLang="cs-CZ" sz="1600" b="1" i="0" u="none" strike="noStrike" cap="none" normalizeH="0" baseline="0" dirty="0" smtClean="0">
                <a:ln>
                  <a:noFill/>
                </a:ln>
                <a:solidFill>
                  <a:srgbClr val="008000"/>
                </a:solidFill>
                <a:effectLst/>
                <a:latin typeface="Consolas" panose="020B0609020204030204" pitchFamily="49" charset="0"/>
              </a:rPr>
              <a:t>Must be Integer</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1" i="0" u="none" strike="noStrike" cap="none" normalizeH="0" baseline="0" dirty="0" smtClean="0">
                <a:ln>
                  <a:noFill/>
                </a:ln>
                <a:solidFill>
                  <a:srgbClr val="000080"/>
                </a:solidFill>
                <a:effectLst/>
                <a:latin typeface="Consolas" panose="020B0609020204030204" pitchFamily="49" charset="0"/>
              </a:rPr>
              <a:t>return </a:t>
            </a:r>
            <a:r>
              <a:rPr kumimoji="0" lang="cs-CZ" altLang="cs-CZ" sz="1600" b="0" i="0" u="none" strike="noStrike" cap="none" normalizeH="0" baseline="0" dirty="0" smtClean="0">
                <a:ln>
                  <a:noFill/>
                </a:ln>
                <a:solidFill>
                  <a:srgbClr val="0000FF"/>
                </a:solidFill>
                <a:effectLst/>
                <a:latin typeface="Consolas" panose="020B0609020204030204" pitchFamily="49" charset="0"/>
              </a:rPr>
              <a:t>2 </a:t>
            </a:r>
            <a:r>
              <a:rPr kumimoji="0" lang="cs-CZ" altLang="cs-CZ" sz="1600" b="0" i="0" u="none" strike="noStrike" cap="none" normalizeH="0" baseline="0" dirty="0" smtClean="0">
                <a:ln>
                  <a:noFill/>
                </a:ln>
                <a:solidFill>
                  <a:srgbClr val="000000"/>
                </a:solidFill>
                <a:effectLst/>
                <a:latin typeface="Consolas" panose="020B0609020204030204" pitchFamily="49" charset="0"/>
              </a:rPr>
              <a:t>+ a</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695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animBg="1"/>
    </p:bldLst>
  </p:timing>
</p:sld>
</file>

<file path=ppt/theme/theme1.xml><?xml version="1.0" encoding="utf-8"?>
<a:theme xmlns:a="http://schemas.openxmlformats.org/drawingml/2006/main" name="PROFINIT_obecny_template_prezentace">
  <a:themeElements>
    <a:clrScheme name="Profinit 2016">
      <a:dk1>
        <a:srgbClr val="616365"/>
      </a:dk1>
      <a:lt1>
        <a:srgbClr val="FFFFFF"/>
      </a:lt1>
      <a:dk2>
        <a:srgbClr val="BD3632"/>
      </a:dk2>
      <a:lt2>
        <a:srgbClr val="FFFFFF"/>
      </a:lt2>
      <a:accent1>
        <a:srgbClr val="77455A"/>
      </a:accent1>
      <a:accent2>
        <a:srgbClr val="FFFFFF"/>
      </a:accent2>
      <a:accent3>
        <a:srgbClr val="FFFFFF"/>
      </a:accent3>
      <a:accent4>
        <a:srgbClr val="FFFFFF"/>
      </a:accent4>
      <a:accent5>
        <a:srgbClr val="FFFFFF"/>
      </a:accent5>
      <a:accent6>
        <a:srgbClr val="FFFFFF"/>
      </a:accent6>
      <a:hlink>
        <a:srgbClr val="BD3632"/>
      </a:hlink>
      <a:folHlink>
        <a:srgbClr val="616365"/>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0" tIns="0" rIns="0" bIns="0" rtlCol="0" anchor="ctr"/>
      <a:lstStyle>
        <a:defPPr algn="ctr">
          <a:defRPr b="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PROFINIT_obecny_template_prezentace</Template>
  <TotalTime>0</TotalTime>
  <Words>107</Words>
  <Application>Microsoft Office PowerPoint</Application>
  <PresentationFormat>Předvádění na obrazovce (4:3)</PresentationFormat>
  <Paragraphs>25</Paragraphs>
  <Slides>4</Slides>
  <Notes>3</Notes>
  <HiddenSlides>0</HiddenSlides>
  <MMClips>0</MMClips>
  <ScaleCrop>false</ScaleCrop>
  <HeadingPairs>
    <vt:vector size="6" baseType="variant">
      <vt:variant>
        <vt:lpstr>Použitá písma</vt:lpstr>
      </vt:variant>
      <vt:variant>
        <vt:i4>7</vt:i4>
      </vt:variant>
      <vt:variant>
        <vt:lpstr>Motiv</vt:lpstr>
      </vt:variant>
      <vt:variant>
        <vt:i4>1</vt:i4>
      </vt:variant>
      <vt:variant>
        <vt:lpstr>Nadpisy snímků</vt:lpstr>
      </vt:variant>
      <vt:variant>
        <vt:i4>4</vt:i4>
      </vt:variant>
    </vt:vector>
  </HeadingPairs>
  <TitlesOfParts>
    <vt:vector size="12" baseType="lpstr">
      <vt:lpstr>Adobe Gothic Std B</vt:lpstr>
      <vt:lpstr>Arial</vt:lpstr>
      <vt:lpstr>Calibri</vt:lpstr>
      <vt:lpstr>Consolas</vt:lpstr>
      <vt:lpstr>Courier New</vt:lpstr>
      <vt:lpstr>Georgia</vt:lpstr>
      <vt:lpstr>Gotham Medium</vt:lpstr>
      <vt:lpstr>PROFINIT_obecny_template_prezentace</vt:lpstr>
      <vt:lpstr>Kotlin – Exceptions</vt:lpstr>
      <vt:lpstr>Exceptions</vt:lpstr>
      <vt:lpstr>Exceptions</vt:lpstr>
      <vt:lpstr>Exceptions - Java interoperability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2018-09-10T12:32:34Z</dcterms:created>
  <dcterms:modified xsi:type="dcterms:W3CDTF">2019-02-19T14:01:13Z</dcterms:modified>
</cp:coreProperties>
</file>