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315" r:id="rId2"/>
    <p:sldId id="316" r:id="rId3"/>
    <p:sldId id="317" r:id="rId4"/>
    <p:sldId id="318" r:id="rId5"/>
    <p:sldId id="326" r:id="rId6"/>
    <p:sldId id="324" r:id="rId7"/>
    <p:sldId id="319" r:id="rId8"/>
    <p:sldId id="321" r:id="rId9"/>
    <p:sldId id="322" r:id="rId10"/>
    <p:sldId id="323" r:id="rId11"/>
    <p:sldId id="325" r:id="rId12"/>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16365"/>
    <a:srgbClr val="77455A"/>
    <a:srgbClr val="BD3632"/>
    <a:srgbClr val="000000"/>
    <a:srgbClr val="7B2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79" autoAdjust="0"/>
  </p:normalViewPr>
  <p:slideViewPr>
    <p:cSldViewPr>
      <p:cViewPr varScale="1">
        <p:scale>
          <a:sx n="71" d="100"/>
          <a:sy n="71" d="100"/>
        </p:scale>
        <p:origin x="1786"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8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CEC25C-B4E9-458D-8E4B-2C06A129DA19}" type="datetimeFigureOut">
              <a:rPr lang="cs-CZ" smtClean="0"/>
              <a:pPr/>
              <a:t>25.01.2019</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86F17-B5D0-472B-8745-C3F2BDEA3FAA}" type="slidenum">
              <a:rPr lang="cs-CZ" smtClean="0"/>
              <a:pPr/>
              <a:t>‹#›</a:t>
            </a:fld>
            <a:endParaRPr lang="cs-CZ"/>
          </a:p>
        </p:txBody>
      </p:sp>
    </p:spTree>
    <p:extLst>
      <p:ext uri="{BB962C8B-B14F-4D97-AF65-F5344CB8AC3E}">
        <p14:creationId xmlns:p14="http://schemas.microsoft.com/office/powerpoint/2010/main" val="70668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171450" indent="-171450">
              <a:buFontTx/>
              <a:buChar char="-"/>
            </a:pPr>
            <a:r>
              <a:rPr lang="cs-CZ" dirty="0" smtClean="0"/>
              <a:t>Mimo třídu – stejně jako obyčejná funkce. Bude z ní statická metoda uvnitř třídy jejíž</a:t>
            </a:r>
            <a:r>
              <a:rPr lang="cs-CZ" baseline="0" dirty="0" smtClean="0"/>
              <a:t> název bude odpovídat názvu souboru, ale bude mít navíc první parametr, kterým bude </a:t>
            </a:r>
            <a:r>
              <a:rPr lang="cs-CZ" baseline="0" dirty="0" err="1" smtClean="0"/>
              <a:t>receiver</a:t>
            </a:r>
            <a:r>
              <a:rPr lang="cs-CZ" baseline="0" dirty="0" smtClean="0"/>
              <a:t>.</a:t>
            </a:r>
          </a:p>
          <a:p>
            <a:pPr marL="171450" indent="-171450">
              <a:buFontTx/>
              <a:buChar char="-"/>
            </a:pPr>
            <a:r>
              <a:rPr lang="cs-CZ" baseline="0" dirty="0" smtClean="0"/>
              <a:t>Uvnitř třídy – stane se z ní normální nestatická metoda, která ale bude mít navíc první parametr, kterým bude </a:t>
            </a:r>
            <a:r>
              <a:rPr lang="cs-CZ" baseline="0" dirty="0" err="1" smtClean="0"/>
              <a:t>recevier</a:t>
            </a:r>
            <a:r>
              <a:rPr lang="cs-CZ" baseline="0" dirty="0" smtClean="0"/>
              <a:t> – použití na nic. Volám na objektu, ale jako parametr musím předat ten samý objekt.</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5</a:t>
            </a:fld>
            <a:endParaRPr lang="cs-CZ"/>
          </a:p>
        </p:txBody>
      </p:sp>
    </p:spTree>
    <p:extLst>
      <p:ext uri="{BB962C8B-B14F-4D97-AF65-F5344CB8AC3E}">
        <p14:creationId xmlns:p14="http://schemas.microsoft.com/office/powerpoint/2010/main" val="185382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smtClean="0"/>
              <a:t>@</a:t>
            </a:r>
            <a:r>
              <a:rPr lang="en-US" dirty="0" err="1" smtClean="0"/>
              <a:t>JvmStatic</a:t>
            </a:r>
            <a:r>
              <a:rPr lang="en-US" sz="1200" b="0" i="0" kern="1200" dirty="0" smtClean="0">
                <a:solidFill>
                  <a:schemeClr val="tx1"/>
                </a:solidFill>
                <a:effectLst/>
                <a:latin typeface="+mn-lt"/>
                <a:ea typeface="+mn-ea"/>
                <a:cs typeface="+mn-cs"/>
              </a:rPr>
              <a:t>. If you use this annotation, the compiler will generate both a static method in the enclosing class of the object and an instance method in the object itself.</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9</a:t>
            </a:fld>
            <a:endParaRPr lang="cs-CZ"/>
          </a:p>
        </p:txBody>
      </p:sp>
    </p:spTree>
    <p:extLst>
      <p:ext uri="{BB962C8B-B14F-4D97-AF65-F5344CB8AC3E}">
        <p14:creationId xmlns:p14="http://schemas.microsoft.com/office/powerpoint/2010/main" val="177092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internal declarations become public in Java. Members of internal classes go through name mangling, to make it harder to accidentally use them from Java and to allow overloading for members with the same signature that don't see each other according to </a:t>
            </a:r>
            <a:r>
              <a:rPr lang="en-US" sz="1200" b="0"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 rules;</a:t>
            </a:r>
            <a:endParaRPr lang="cs-CZ"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smtClean="0">
              <a:solidFill>
                <a:schemeClr val="tx1"/>
              </a:solidFill>
              <a:effectLst/>
              <a:latin typeface="+mn-lt"/>
              <a:ea typeface="+mn-ea"/>
              <a:cs typeface="+mn-cs"/>
            </a:endParaRPr>
          </a:p>
          <a:p>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10</a:t>
            </a:fld>
            <a:endParaRPr lang="cs-CZ"/>
          </a:p>
        </p:txBody>
      </p:sp>
    </p:spTree>
    <p:extLst>
      <p:ext uri="{BB962C8B-B14F-4D97-AF65-F5344CB8AC3E}">
        <p14:creationId xmlns:p14="http://schemas.microsoft.com/office/powerpoint/2010/main" val="2163537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tmav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10" name="Title 1"/>
          <p:cNvSpPr>
            <a:spLocks noGrp="1"/>
          </p:cNvSpPr>
          <p:nvPr>
            <p:ph type="ctrTitle" hasCustomPrompt="1"/>
          </p:nvPr>
        </p:nvSpPr>
        <p:spPr>
          <a:xfrm>
            <a:off x="709200" y="2708920"/>
            <a:ext cx="6840000" cy="2376264"/>
          </a:xfrm>
          <a:prstGeom prst="rect">
            <a:avLst/>
          </a:prstGeom>
        </p:spPr>
        <p:txBody>
          <a:bodyPr lIns="0" tIns="0" rIns="0" bIns="0" anchor="b" anchorCtr="0">
            <a:noAutofit/>
          </a:bodyPr>
          <a:lstStyle>
            <a:lvl1pPr algn="l">
              <a:lnSpc>
                <a:spcPct val="100000"/>
              </a:lnSpc>
              <a:defRPr lang="de-AT" sz="3600" b="0" kern="1200" dirty="0">
                <a:solidFill>
                  <a:schemeClr val="bg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49280"/>
            <a:ext cx="4680520"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bg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sp>
        <p:nvSpPr>
          <p:cNvPr id="18" name="Text Placeholder 7"/>
          <p:cNvSpPr>
            <a:spLocks noGrp="1"/>
          </p:cNvSpPr>
          <p:nvPr>
            <p:ph type="body" sz="quarter" idx="14" hasCustomPrompt="1"/>
          </p:nvPr>
        </p:nvSpPr>
        <p:spPr>
          <a:xfrm>
            <a:off x="6588224" y="594928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8" name="Obrázek 7" descr="claim_logo.emf"/>
          <p:cNvPicPr>
            <a:picLocks noChangeAspect="1"/>
          </p:cNvPicPr>
          <p:nvPr userDrawn="1"/>
        </p:nvPicPr>
        <p:blipFill>
          <a:blip r:embed="rId3" cstate="print"/>
          <a:stretch>
            <a:fillRect/>
          </a:stretch>
        </p:blipFill>
        <p:spPr>
          <a:xfrm>
            <a:off x="709200" y="1"/>
            <a:ext cx="1868372" cy="19102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2 řádky) / prostý tex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 číslování">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18" name="TextovéPole 1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7870685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5"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35279369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 číslování">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14" name="TextovéPole 1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3010337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2449656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 číslování">
    <p:spTree>
      <p:nvGrpSpPr>
        <p:cNvPr id="1" name=""/>
        <p:cNvGrpSpPr/>
        <p:nvPr/>
      </p:nvGrpSpPr>
      <p:grpSpPr>
        <a:xfrm>
          <a:off x="0" y="0"/>
          <a:ext cx="0" cy="0"/>
          <a:chOff x="0" y="0"/>
          <a:chExt cx="0" cy="0"/>
        </a:xfrm>
      </p:grpSpPr>
      <p:sp>
        <p:nvSpPr>
          <p:cNvPr id="6" name="TextovéPole 5"/>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8"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ázdný slide / číslování">
    <p:spTree>
      <p:nvGrpSpPr>
        <p:cNvPr id="1" name=""/>
        <p:cNvGrpSpPr/>
        <p:nvPr/>
      </p:nvGrpSpPr>
      <p:grpSpPr>
        <a:xfrm>
          <a:off x="0" y="0"/>
          <a:ext cx="0" cy="0"/>
          <a:chOff x="0" y="0"/>
          <a:chExt cx="0" cy="0"/>
        </a:xfrm>
      </p:grpSpPr>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30533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světlej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lum/>
          </a:blip>
          <a:stretch>
            <a:fillRect/>
          </a:stretch>
        </p:blipFill>
        <p:spPr bwMode="auto">
          <a:xfrm>
            <a:off x="0" y="0"/>
            <a:ext cx="9144000" cy="6858000"/>
          </a:xfrm>
          <a:prstGeom prst="rect">
            <a:avLst/>
          </a:prstGeom>
          <a:noFill/>
          <a:ln w="9525">
            <a:noFill/>
            <a:miter lim="800000"/>
            <a:headEnd/>
            <a:tailEnd/>
          </a:ln>
        </p:spPr>
      </p:pic>
      <p:sp>
        <p:nvSpPr>
          <p:cNvPr id="8" name="Obdélník 7"/>
          <p:cNvSpPr/>
          <p:nvPr userDrawn="1"/>
        </p:nvSpPr>
        <p:spPr>
          <a:xfrm>
            <a:off x="0" y="0"/>
            <a:ext cx="9144000" cy="6858000"/>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Title 1"/>
          <p:cNvSpPr>
            <a:spLocks noGrp="1"/>
          </p:cNvSpPr>
          <p:nvPr>
            <p:ph type="ctrTitle" hasCustomPrompt="1"/>
          </p:nvPr>
        </p:nvSpPr>
        <p:spPr>
          <a:xfrm>
            <a:off x="709200" y="2709184"/>
            <a:ext cx="6840000" cy="2376000"/>
          </a:xfrm>
          <a:prstGeom prst="rect">
            <a:avLst/>
          </a:prstGeom>
        </p:spPr>
        <p:txBody>
          <a:bodyPr lIns="0" tIns="0" rIns="0" bIns="0" anchor="b" anchorCtr="0">
            <a:noAutofit/>
          </a:bodyPr>
          <a:lstStyle>
            <a:lvl1pPr algn="l">
              <a:lnSpc>
                <a:spcPct val="100000"/>
              </a:lnSpc>
              <a:defRPr lang="de-AT" sz="3600" b="0" kern="1200" dirty="0">
                <a:solidFill>
                  <a:schemeClr val="tx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50800"/>
            <a:ext cx="4860432"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tx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pic>
        <p:nvPicPr>
          <p:cNvPr id="12" name="Obrázek 11" descr="logo_profinit_negative.wmf"/>
          <p:cNvPicPr>
            <a:picLocks noChangeAspect="1"/>
          </p:cNvPicPr>
          <p:nvPr userDrawn="1"/>
        </p:nvPicPr>
        <p:blipFill>
          <a:blip r:embed="rId3" cstate="print"/>
          <a:stretch>
            <a:fillRect/>
          </a:stretch>
        </p:blipFill>
        <p:spPr>
          <a:xfrm>
            <a:off x="616561" y="1052736"/>
            <a:ext cx="1688705" cy="260648"/>
          </a:xfrm>
          <a:prstGeom prst="rect">
            <a:avLst/>
          </a:prstGeom>
        </p:spPr>
      </p:pic>
      <p:sp>
        <p:nvSpPr>
          <p:cNvPr id="18" name="Text Placeholder 7"/>
          <p:cNvSpPr>
            <a:spLocks noGrp="1"/>
          </p:cNvSpPr>
          <p:nvPr>
            <p:ph type="body" sz="quarter" idx="14" hasCustomPrompt="1"/>
          </p:nvPr>
        </p:nvSpPr>
        <p:spPr>
          <a:xfrm>
            <a:off x="6588224" y="595080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tx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9" name="Obrázek 8" descr="claim_logo.emf"/>
          <p:cNvPicPr>
            <a:picLocks noChangeAspect="1"/>
          </p:cNvPicPr>
          <p:nvPr userDrawn="1"/>
        </p:nvPicPr>
        <p:blipFill>
          <a:blip r:embed="rId4" cstate="print"/>
          <a:stretch>
            <a:fillRect/>
          </a:stretch>
        </p:blipFill>
        <p:spPr>
          <a:xfrm>
            <a:off x="709200" y="1"/>
            <a:ext cx="1868372" cy="191024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ázdný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36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kuze / číslování">
    <p:spTree>
      <p:nvGrpSpPr>
        <p:cNvPr id="1" name=""/>
        <p:cNvGrpSpPr/>
        <p:nvPr/>
      </p:nvGrpSpPr>
      <p:grpSpPr>
        <a:xfrm>
          <a:off x="0" y="0"/>
          <a:ext cx="0" cy="0"/>
          <a:chOff x="0" y="0"/>
          <a:chExt cx="0" cy="0"/>
        </a:xfrm>
      </p:grpSpPr>
      <p:grpSp>
        <p:nvGrpSpPr>
          <p:cNvPr id="8" name="Skupina 7"/>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7" name="Obrázek 6"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kuze">
    <p:spTree>
      <p:nvGrpSpPr>
        <p:cNvPr id="1" name=""/>
        <p:cNvGrpSpPr/>
        <p:nvPr/>
      </p:nvGrpSpPr>
      <p:grpSpPr>
        <a:xfrm>
          <a:off x="0" y="0"/>
          <a:ext cx="0" cy="0"/>
          <a:chOff x="0" y="0"/>
          <a:chExt cx="0" cy="0"/>
        </a:xfrm>
      </p:grpSpPr>
      <p:grpSp>
        <p:nvGrpSpPr>
          <p:cNvPr id="4" name="Skupina 3"/>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6" name="Obrázek 5"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 identifikace)">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3114915"/>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
        <p:nvSpPr>
          <p:cNvPr id="4" name="Elipsa 3"/>
          <p:cNvSpPr/>
          <p:nvPr userDrawn="1"/>
        </p:nvSpPr>
        <p:spPr>
          <a:xfrm>
            <a:off x="4067944" y="1196752"/>
            <a:ext cx="1008112" cy="1008112"/>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60000"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p:spTree>
      <p:nvGrpSpPr>
        <p:cNvPr id="1" name=""/>
        <p:cNvGrpSpPr/>
        <p:nvPr/>
      </p:nvGrpSpPr>
      <p:grpSpPr>
        <a:xfrm>
          <a:off x="0" y="0"/>
          <a:ext cx="0" cy="0"/>
          <a:chOff x="0" y="0"/>
          <a:chExt cx="0" cy="0"/>
        </a:xfrm>
      </p:grpSpPr>
      <p:grpSp>
        <p:nvGrpSpPr>
          <p:cNvPr id="5" name="Skupina 4"/>
          <p:cNvGrpSpPr/>
          <p:nvPr userDrawn="1"/>
        </p:nvGrpSpPr>
        <p:grpSpPr>
          <a:xfrm>
            <a:off x="0" y="-6442"/>
            <a:ext cx="9144000" cy="6864442"/>
            <a:chOff x="0" y="-6442"/>
            <a:chExt cx="9144000" cy="6864442"/>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4" name="Obdélník 3"/>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 identifikace)">
    <p:spTree>
      <p:nvGrpSpPr>
        <p:cNvPr id="1" name=""/>
        <p:cNvGrpSpPr/>
        <p:nvPr/>
      </p:nvGrpSpPr>
      <p:grpSpPr>
        <a:xfrm>
          <a:off x="0" y="0"/>
          <a:ext cx="0" cy="0"/>
          <a:chOff x="0" y="0"/>
          <a:chExt cx="0" cy="0"/>
        </a:xfrm>
      </p:grpSpPr>
      <p:grpSp>
        <p:nvGrpSpPr>
          <p:cNvPr id="10" name="Skupina 9"/>
          <p:cNvGrpSpPr/>
          <p:nvPr userDrawn="1"/>
        </p:nvGrpSpPr>
        <p:grpSpPr>
          <a:xfrm>
            <a:off x="0" y="-6442"/>
            <a:ext cx="9144000" cy="6864442"/>
            <a:chOff x="0" y="-6442"/>
            <a:chExt cx="9144000" cy="6864442"/>
          </a:xfrm>
        </p:grpSpPr>
        <p:pic>
          <p:nvPicPr>
            <p:cNvPr id="11"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13" name="Obdélník 12"/>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4" name="Elipsa 3"/>
          <p:cNvSpPr/>
          <p:nvPr userDrawn="1"/>
        </p:nvSpPr>
        <p:spPr>
          <a:xfrm>
            <a:off x="4067944" y="1196752"/>
            <a:ext cx="1008112" cy="100811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59932"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
        <p:nvSpPr>
          <p:cNvPr id="6" name="Title 1"/>
          <p:cNvSpPr>
            <a:spLocks noGrp="1"/>
          </p:cNvSpPr>
          <p:nvPr>
            <p:ph type="ctrTitle" hasCustomPrompt="1"/>
          </p:nvPr>
        </p:nvSpPr>
        <p:spPr>
          <a:xfrm>
            <a:off x="1205528" y="3114915"/>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ěkujeme za pozornost (end slide)">
    <p:spTree>
      <p:nvGrpSpPr>
        <p:cNvPr id="1" name=""/>
        <p:cNvGrpSpPr/>
        <p:nvPr/>
      </p:nvGrpSpPr>
      <p:grpSpPr>
        <a:xfrm>
          <a:off x="0" y="0"/>
          <a:ext cx="0" cy="0"/>
          <a:chOff x="0" y="0"/>
          <a:chExt cx="0" cy="0"/>
        </a:xfrm>
      </p:grpSpPr>
      <p:pic>
        <p:nvPicPr>
          <p:cNvPr id="23"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29" name="Obdélník 28"/>
          <p:cNvSpPr/>
          <p:nvPr userDrawn="1"/>
        </p:nvSpPr>
        <p:spPr>
          <a:xfrm>
            <a:off x="0" y="4869160"/>
            <a:ext cx="9144000" cy="1988840"/>
          </a:xfrm>
          <a:prstGeom prst="rect">
            <a:avLst/>
          </a:prstGeom>
          <a:solidFill>
            <a:srgbClr val="61636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Title 1"/>
          <p:cNvSpPr>
            <a:spLocks noGrp="1"/>
          </p:cNvSpPr>
          <p:nvPr>
            <p:ph type="ctrTitle" hasCustomPrompt="1"/>
          </p:nvPr>
        </p:nvSpPr>
        <p:spPr>
          <a:xfrm>
            <a:off x="971580" y="1152000"/>
            <a:ext cx="7200840" cy="2664296"/>
          </a:xfrm>
          <a:prstGeom prst="rect">
            <a:avLst/>
          </a:prstGeom>
        </p:spPr>
        <p:txBody>
          <a:bodyPr lIns="0" tIns="0" rIns="0" bIns="0" anchor="ctr" anchorCtr="0">
            <a:noAutofit/>
          </a:bodyPr>
          <a:lstStyle>
            <a:lvl1pPr algn="ctr">
              <a:defRPr lang="de-AT" sz="4200" b="0" kern="1200" dirty="0">
                <a:solidFill>
                  <a:schemeClr val="bg1"/>
                </a:solidFill>
                <a:latin typeface="+mj-lt"/>
                <a:ea typeface="Adobe Gothic Std B" pitchFamily="34" charset="-128"/>
                <a:cs typeface="Georgia" pitchFamily="18" charset="0"/>
              </a:defRPr>
            </a:lvl1pPr>
          </a:lstStyle>
          <a:p>
            <a:r>
              <a:rPr lang="cs-CZ" noProof="0" smtClean="0"/>
              <a:t>Zadejte text</a:t>
            </a:r>
            <a:endParaRPr lang="cs-CZ" noProof="0" dirty="0"/>
          </a:p>
        </p:txBody>
      </p:sp>
      <p:pic>
        <p:nvPicPr>
          <p:cNvPr id="11" name="Obrázek 10" descr="ikona_land_phone_negative.emf"/>
          <p:cNvPicPr>
            <a:picLocks noChangeAspect="1"/>
          </p:cNvPicPr>
          <p:nvPr userDrawn="1"/>
        </p:nvPicPr>
        <p:blipFill>
          <a:blip r:embed="rId3" cstate="print"/>
          <a:stretch>
            <a:fillRect/>
          </a:stretch>
        </p:blipFill>
        <p:spPr>
          <a:xfrm>
            <a:off x="323528" y="6201308"/>
            <a:ext cx="315000" cy="315000"/>
          </a:xfrm>
          <a:prstGeom prst="rect">
            <a:avLst/>
          </a:prstGeom>
        </p:spPr>
      </p:pic>
      <p:pic>
        <p:nvPicPr>
          <p:cNvPr id="12" name="Obrázek 11" descr="ikona_twitter_negative.emf"/>
          <p:cNvPicPr>
            <a:picLocks noChangeAspect="1"/>
          </p:cNvPicPr>
          <p:nvPr userDrawn="1"/>
        </p:nvPicPr>
        <p:blipFill>
          <a:blip r:embed="rId4" cstate="print"/>
          <a:stretch>
            <a:fillRect/>
          </a:stretch>
        </p:blipFill>
        <p:spPr>
          <a:xfrm>
            <a:off x="6948264" y="6201308"/>
            <a:ext cx="315000" cy="315000"/>
          </a:xfrm>
          <a:prstGeom prst="rect">
            <a:avLst/>
          </a:prstGeom>
        </p:spPr>
      </p:pic>
      <p:pic>
        <p:nvPicPr>
          <p:cNvPr id="13" name="Obrázek 12" descr="ikona_linkedin_negative.emf"/>
          <p:cNvPicPr>
            <a:picLocks noChangeAspect="1"/>
          </p:cNvPicPr>
          <p:nvPr userDrawn="1"/>
        </p:nvPicPr>
        <p:blipFill>
          <a:blip r:embed="rId5" cstate="print"/>
          <a:stretch>
            <a:fillRect/>
          </a:stretch>
        </p:blipFill>
        <p:spPr>
          <a:xfrm>
            <a:off x="4211960" y="6201308"/>
            <a:ext cx="315000" cy="315000"/>
          </a:xfrm>
          <a:prstGeom prst="rect">
            <a:avLst/>
          </a:prstGeom>
        </p:spPr>
      </p:pic>
      <p:pic>
        <p:nvPicPr>
          <p:cNvPr id="14" name="Obrázek 13" descr="ikona_globe_negative.emf"/>
          <p:cNvPicPr>
            <a:picLocks noChangeAspect="1"/>
          </p:cNvPicPr>
          <p:nvPr userDrawn="1"/>
        </p:nvPicPr>
        <p:blipFill>
          <a:blip r:embed="rId6" cstate="print"/>
          <a:stretch>
            <a:fillRect/>
          </a:stretch>
        </p:blipFill>
        <p:spPr>
          <a:xfrm>
            <a:off x="2339752" y="6201308"/>
            <a:ext cx="315000" cy="315000"/>
          </a:xfrm>
          <a:prstGeom prst="rect">
            <a:avLst/>
          </a:prstGeom>
        </p:spPr>
      </p:pic>
      <p:sp>
        <p:nvSpPr>
          <p:cNvPr id="16" name="TextovéPole 15"/>
          <p:cNvSpPr txBox="1"/>
          <p:nvPr userDrawn="1"/>
        </p:nvSpPr>
        <p:spPr>
          <a:xfrm>
            <a:off x="4716000" y="5137200"/>
            <a:ext cx="4104456" cy="486800"/>
          </a:xfrm>
          <a:prstGeom prst="rect">
            <a:avLst/>
          </a:prstGeom>
          <a:noFill/>
        </p:spPr>
        <p:txBody>
          <a:bodyPr wrap="square" lIns="0" tIns="0" rIns="0" bIns="0" rtlCol="0">
            <a:spAutoFit/>
          </a:bodyPr>
          <a:lstStyle/>
          <a:p>
            <a:pPr algn="r">
              <a:lnSpc>
                <a:spcPts val="2000"/>
              </a:lnSpc>
            </a:pPr>
            <a:r>
              <a:rPr lang="cs-CZ" sz="1300" b="0" smtClean="0">
                <a:solidFill>
                  <a:schemeClr val="bg1"/>
                </a:solidFill>
                <a:latin typeface="Arial" pitchFamily="34" charset="0"/>
                <a:cs typeface="Arial" pitchFamily="34" charset="0"/>
              </a:rPr>
              <a:t>Profinit EU, s.r.o.</a:t>
            </a:r>
            <a:br>
              <a:rPr lang="cs-CZ" sz="1300" b="0" smtClean="0">
                <a:solidFill>
                  <a:schemeClr val="bg1"/>
                </a:solidFill>
                <a:latin typeface="Arial" pitchFamily="34" charset="0"/>
                <a:cs typeface="Arial" pitchFamily="34" charset="0"/>
              </a:rPr>
            </a:br>
            <a:r>
              <a:rPr lang="cs-CZ" sz="1300" b="0" smtClean="0">
                <a:solidFill>
                  <a:schemeClr val="bg1"/>
                </a:solidFill>
                <a:latin typeface="Arial" pitchFamily="34" charset="0"/>
                <a:cs typeface="Arial" pitchFamily="34" charset="0"/>
              </a:rPr>
              <a:t>Tychonova 2,</a:t>
            </a:r>
            <a:r>
              <a:rPr lang="cs-CZ" sz="1300" b="0" baseline="0" smtClean="0">
                <a:solidFill>
                  <a:schemeClr val="bg1"/>
                </a:solidFill>
                <a:latin typeface="Arial" pitchFamily="34" charset="0"/>
                <a:cs typeface="Arial" pitchFamily="34" charset="0"/>
              </a:rPr>
              <a:t> </a:t>
            </a:r>
            <a:r>
              <a:rPr lang="cs-CZ" sz="1300" b="0" smtClean="0">
                <a:solidFill>
                  <a:schemeClr val="bg1"/>
                </a:solidFill>
                <a:latin typeface="Arial" pitchFamily="34" charset="0"/>
                <a:cs typeface="Arial" pitchFamily="34" charset="0"/>
              </a:rPr>
              <a:t>160 </a:t>
            </a:r>
            <a:r>
              <a:rPr lang="cs-CZ" sz="1300" b="0" dirty="0" smtClean="0">
                <a:solidFill>
                  <a:schemeClr val="bg1"/>
                </a:solidFill>
                <a:latin typeface="Arial" pitchFamily="34" charset="0"/>
                <a:cs typeface="Arial" pitchFamily="34" charset="0"/>
              </a:rPr>
              <a:t>00  </a:t>
            </a:r>
            <a:r>
              <a:rPr lang="cs-CZ" sz="1300" b="0" smtClean="0">
                <a:solidFill>
                  <a:schemeClr val="bg1"/>
                </a:solidFill>
                <a:latin typeface="Arial" pitchFamily="34" charset="0"/>
                <a:cs typeface="Arial" pitchFamily="34" charset="0"/>
              </a:rPr>
              <a:t>Praha 6</a:t>
            </a:r>
            <a:endParaRPr lang="cs-CZ" sz="1300" b="0" dirty="0" smtClean="0">
              <a:solidFill>
                <a:schemeClr val="bg1"/>
              </a:solidFill>
              <a:latin typeface="Arial" pitchFamily="34" charset="0"/>
              <a:cs typeface="Arial" pitchFamily="34" charset="0"/>
            </a:endParaRPr>
          </a:p>
        </p:txBody>
      </p:sp>
      <p:sp>
        <p:nvSpPr>
          <p:cNvPr id="17" name="TextovéPole 16"/>
          <p:cNvSpPr txBox="1"/>
          <p:nvPr userDrawn="1"/>
        </p:nvSpPr>
        <p:spPr>
          <a:xfrm>
            <a:off x="755576" y="6156000"/>
            <a:ext cx="1224136"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Telefon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+ 420 224 316 016</a:t>
            </a:r>
            <a:endParaRPr lang="cs-CZ" sz="1100" b="0" dirty="0">
              <a:solidFill>
                <a:schemeClr val="bg1"/>
              </a:solidFill>
              <a:latin typeface="Arial" pitchFamily="34" charset="0"/>
              <a:cs typeface="Arial" pitchFamily="34" charset="0"/>
            </a:endParaRPr>
          </a:p>
        </p:txBody>
      </p:sp>
      <p:sp>
        <p:nvSpPr>
          <p:cNvPr id="18" name="TextovéPole 17"/>
          <p:cNvSpPr txBox="1"/>
          <p:nvPr userDrawn="1"/>
        </p:nvSpPr>
        <p:spPr>
          <a:xfrm>
            <a:off x="2771800" y="6156000"/>
            <a:ext cx="1008112"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Web</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www.profinit.eu</a:t>
            </a:r>
            <a:endParaRPr lang="cs-CZ" sz="1100" b="0" dirty="0">
              <a:solidFill>
                <a:schemeClr val="bg1"/>
              </a:solidFill>
              <a:latin typeface="Arial" pitchFamily="34" charset="0"/>
              <a:cs typeface="Arial" pitchFamily="34" charset="0"/>
            </a:endParaRPr>
          </a:p>
        </p:txBody>
      </p:sp>
      <p:sp>
        <p:nvSpPr>
          <p:cNvPr id="19" name="TextovéPole 18"/>
          <p:cNvSpPr txBox="1"/>
          <p:nvPr userDrawn="1"/>
        </p:nvSpPr>
        <p:spPr>
          <a:xfrm>
            <a:off x="4644008" y="6156000"/>
            <a:ext cx="1872208"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LinkedIn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linkedin.com/company/profinit</a:t>
            </a:r>
            <a:endParaRPr lang="cs-CZ" sz="1100" b="0" dirty="0">
              <a:solidFill>
                <a:schemeClr val="bg1"/>
              </a:solidFill>
              <a:latin typeface="Arial" pitchFamily="34" charset="0"/>
              <a:cs typeface="Arial" pitchFamily="34" charset="0"/>
            </a:endParaRPr>
          </a:p>
        </p:txBody>
      </p:sp>
      <p:sp>
        <p:nvSpPr>
          <p:cNvPr id="20" name="TextovéPole 19"/>
          <p:cNvSpPr txBox="1"/>
          <p:nvPr userDrawn="1"/>
        </p:nvSpPr>
        <p:spPr>
          <a:xfrm>
            <a:off x="7380312" y="6156000"/>
            <a:ext cx="1440160"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Twitter</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twitter.com/Profinit_EU</a:t>
            </a:r>
            <a:endParaRPr lang="cs-CZ" sz="1100" b="0" dirty="0">
              <a:solidFill>
                <a:schemeClr val="bg1"/>
              </a:solidFill>
              <a:latin typeface="Arial" pitchFamily="34" charset="0"/>
              <a:cs typeface="Arial" pitchFamily="34" charset="0"/>
            </a:endParaRPr>
          </a:p>
        </p:txBody>
      </p:sp>
      <p:cxnSp>
        <p:nvCxnSpPr>
          <p:cNvPr id="25" name="Přímá spojovací čára 24"/>
          <p:cNvCxnSpPr/>
          <p:nvPr userDrawn="1"/>
        </p:nvCxnSpPr>
        <p:spPr>
          <a:xfrm>
            <a:off x="323528" y="5904000"/>
            <a:ext cx="8496944" cy="0"/>
          </a:xfrm>
          <a:prstGeom prst="line">
            <a:avLst/>
          </a:prstGeom>
          <a:ln>
            <a:solidFill>
              <a:srgbClr val="FFFFFF">
                <a:alpha val="14902"/>
              </a:srgbClr>
            </a:solidFill>
          </a:ln>
        </p:spPr>
        <p:style>
          <a:lnRef idx="1">
            <a:schemeClr val="accent1"/>
          </a:lnRef>
          <a:fillRef idx="0">
            <a:schemeClr val="accent1"/>
          </a:fillRef>
          <a:effectRef idx="0">
            <a:schemeClr val="accent1"/>
          </a:effectRef>
          <a:fontRef idx="minor">
            <a:schemeClr val="tx1"/>
          </a:fontRef>
        </p:style>
      </p:cxnSp>
      <p:pic>
        <p:nvPicPr>
          <p:cNvPr id="22" name="Obrázek 21" descr="logo_claim_last_slide.emf"/>
          <p:cNvPicPr>
            <a:picLocks noChangeAspect="1"/>
          </p:cNvPicPr>
          <p:nvPr userDrawn="1"/>
        </p:nvPicPr>
        <p:blipFill>
          <a:blip r:embed="rId7" cstate="print"/>
          <a:stretch>
            <a:fillRect/>
          </a:stretch>
        </p:blipFill>
        <p:spPr>
          <a:xfrm>
            <a:off x="324000" y="5202000"/>
            <a:ext cx="1400400" cy="386953"/>
          </a:xfrm>
          <a:prstGeom prst="rect">
            <a:avLst/>
          </a:prstGeom>
        </p:spPr>
      </p:pic>
    </p:spTree>
    <p:extLst>
      <p:ext uri="{BB962C8B-B14F-4D97-AF65-F5344CB8AC3E}">
        <p14:creationId xmlns:p14="http://schemas.microsoft.com/office/powerpoint/2010/main" val="28557558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dpis (2 řádky) / obsah / číslování">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6"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8" name="TextovéPole 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231019789"/>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dpis (2 řádky) / obsa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7"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5084492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adpis (1 řádek) / obsah / číslování">
    <p:spTree>
      <p:nvGrpSpPr>
        <p:cNvPr id="1" name=""/>
        <p:cNvGrpSpPr/>
        <p:nvPr/>
      </p:nvGrpSpPr>
      <p:grpSpPr>
        <a:xfrm>
          <a:off x="0" y="0"/>
          <a:ext cx="0" cy="0"/>
          <a:chOff x="0" y="0"/>
          <a:chExt cx="0" cy="0"/>
        </a:xfrm>
      </p:grpSpPr>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7560840"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513932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adpis (1 řádek) / obsah">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4" name="Text Placeholder 7"/>
          <p:cNvSpPr>
            <a:spLocks noGrp="1"/>
          </p:cNvSpPr>
          <p:nvPr>
            <p:ph type="body" sz="quarter" idx="13"/>
          </p:nvPr>
        </p:nvSpPr>
        <p:spPr>
          <a:xfrm>
            <a:off x="323528" y="1052735"/>
            <a:ext cx="7560840" cy="5472609"/>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1245402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1 řádek) / prostý text / číslování">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adpis (1 řádek) / prostý text">
    <p:spTree>
      <p:nvGrpSpPr>
        <p:cNvPr id="1" name=""/>
        <p:cNvGrpSpPr/>
        <p:nvPr/>
      </p:nvGrpSpPr>
      <p:grpSpPr>
        <a:xfrm>
          <a:off x="0" y="0"/>
          <a:ext cx="0" cy="0"/>
          <a:chOff x="0" y="0"/>
          <a:chExt cx="0" cy="0"/>
        </a:xfrm>
      </p:grpSpPr>
      <p:sp>
        <p:nvSpPr>
          <p:cNvPr id="4"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dpis (2 řádky) / prostý text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3"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9" cstate="print"/>
          <a:srcRect l="90162"/>
          <a:stretch>
            <a:fillRect/>
          </a:stretch>
        </p:blipFill>
        <p:spPr bwMode="auto">
          <a:xfrm>
            <a:off x="8244408" y="0"/>
            <a:ext cx="899592" cy="6858000"/>
          </a:xfrm>
          <a:prstGeom prst="rect">
            <a:avLst/>
          </a:prstGeom>
          <a:noFill/>
          <a:ln w="9525">
            <a:noFill/>
            <a:miter lim="800000"/>
            <a:headEnd/>
            <a:tailEnd/>
          </a:ln>
        </p:spPr>
      </p:pic>
      <p:pic>
        <p:nvPicPr>
          <p:cNvPr id="6" name="Obrázek 5" descr="logo_profinit_negative.wmf"/>
          <p:cNvPicPr>
            <a:picLocks noChangeAspect="1"/>
          </p:cNvPicPr>
          <p:nvPr/>
        </p:nvPicPr>
        <p:blipFill>
          <a:blip r:embed="rId30" cstate="print"/>
          <a:stretch>
            <a:fillRect/>
          </a:stretch>
        </p:blipFill>
        <p:spPr>
          <a:xfrm rot="16200000">
            <a:off x="7976787" y="988043"/>
            <a:ext cx="1484442" cy="2291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89" r:id="rId2"/>
    <p:sldLayoutId id="2147483653" r:id="rId3"/>
    <p:sldLayoutId id="2147483654" r:id="rId4"/>
    <p:sldLayoutId id="2147483655" r:id="rId5"/>
    <p:sldLayoutId id="2147483656" r:id="rId6"/>
    <p:sldLayoutId id="2147483657" r:id="rId7"/>
    <p:sldLayoutId id="2147483680" r:id="rId8"/>
    <p:sldLayoutId id="2147483681" r:id="rId9"/>
    <p:sldLayoutId id="2147483682" r:id="rId10"/>
    <p:sldLayoutId id="2147483661" r:id="rId11"/>
    <p:sldLayoutId id="2147483662" r:id="rId12"/>
    <p:sldLayoutId id="2147483663" r:id="rId13"/>
    <p:sldLayoutId id="2147483664" r:id="rId14"/>
    <p:sldLayoutId id="2147483665" r:id="rId15"/>
    <p:sldLayoutId id="2147483666" r:id="rId16"/>
    <p:sldLayoutId id="2147483685" r:id="rId17"/>
    <p:sldLayoutId id="2147483686" r:id="rId18"/>
    <p:sldLayoutId id="2147483683" r:id="rId19"/>
    <p:sldLayoutId id="2147483684" r:id="rId20"/>
    <p:sldLayoutId id="2147483667" r:id="rId21"/>
    <p:sldLayoutId id="2147483688" r:id="rId22"/>
    <p:sldLayoutId id="2147483668" r:id="rId23"/>
    <p:sldLayoutId id="2147483687" r:id="rId24"/>
    <p:sldLayoutId id="2147483690" r:id="rId25"/>
    <p:sldLayoutId id="2147483691" r:id="rId26"/>
    <p:sldLayoutId id="2147483674"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text 3"/>
          <p:cNvSpPr>
            <a:spLocks noGrp="1"/>
          </p:cNvSpPr>
          <p:nvPr>
            <p:ph type="body" sz="quarter" idx="14"/>
          </p:nvPr>
        </p:nvSpPr>
        <p:spPr/>
        <p:txBody>
          <a:bodyPr anchor="b" anchorCtr="0"/>
          <a:lstStyle/>
          <a:p>
            <a:r>
              <a:rPr lang="cs-CZ" dirty="0" smtClean="0"/>
              <a:t>2019</a:t>
            </a:r>
            <a:endParaRPr lang="cs-CZ" dirty="0"/>
          </a:p>
        </p:txBody>
      </p:sp>
      <p:sp>
        <p:nvSpPr>
          <p:cNvPr id="5" name="Nadpis 4"/>
          <p:cNvSpPr>
            <a:spLocks noGrp="1"/>
          </p:cNvSpPr>
          <p:nvPr>
            <p:ph type="ctrTitle"/>
          </p:nvPr>
        </p:nvSpPr>
        <p:spPr/>
        <p:txBody>
          <a:bodyPr/>
          <a:lstStyle/>
          <a:p>
            <a:r>
              <a:rPr lang="cs-CZ" dirty="0" smtClean="0"/>
              <a:t>Kotlin – Java Interoperability</a:t>
            </a:r>
            <a:endParaRPr lang="cs-CZ" dirty="0"/>
          </a:p>
        </p:txBody>
      </p:sp>
    </p:spTree>
    <p:extLst>
      <p:ext uri="{BB962C8B-B14F-4D97-AF65-F5344CB8AC3E}">
        <p14:creationId xmlns:p14="http://schemas.microsoft.com/office/powerpoint/2010/main" val="611752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896867"/>
            <a:ext cx="7560840" cy="576063"/>
          </a:xfrm>
        </p:spPr>
        <p:txBody>
          <a:bodyPr/>
          <a:lstStyle/>
          <a:p>
            <a:r>
              <a:rPr lang="cs-CZ" dirty="0" smtClean="0"/>
              <a:t>Viditelnost</a:t>
            </a:r>
            <a:endParaRPr lang="cs-CZ" dirty="0"/>
          </a:p>
        </p:txBody>
      </p:sp>
      <p:sp>
        <p:nvSpPr>
          <p:cNvPr id="4" name="TextovéPole 3"/>
          <p:cNvSpPr txBox="1"/>
          <p:nvPr/>
        </p:nvSpPr>
        <p:spPr>
          <a:xfrm>
            <a:off x="323528" y="2188937"/>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rivate</a:t>
            </a:r>
            <a:r>
              <a:rPr lang="cs-CZ" sz="1600" b="1" dirty="0" smtClean="0">
                <a:solidFill>
                  <a:schemeClr val="bg1"/>
                </a:solidFill>
                <a:latin typeface="Arial" pitchFamily="34" charset="0"/>
                <a:cs typeface="Arial" pitchFamily="34" charset="0"/>
              </a:rPr>
              <a:t> </a:t>
            </a:r>
            <a:r>
              <a:rPr lang="cs-CZ" sz="1600" b="1" dirty="0" err="1" smtClean="0">
                <a:solidFill>
                  <a:schemeClr val="bg1"/>
                </a:solidFill>
                <a:latin typeface="Arial" pitchFamily="34" charset="0"/>
                <a:cs typeface="Arial" pitchFamily="34" charset="0"/>
              </a:rPr>
              <a:t>members</a:t>
            </a:r>
            <a:endParaRPr lang="cs-CZ" sz="1600" b="1" dirty="0" smtClean="0">
              <a:solidFill>
                <a:schemeClr val="bg1"/>
              </a:solidFill>
              <a:latin typeface="Arial" pitchFamily="34" charset="0"/>
              <a:cs typeface="Arial" pitchFamily="34" charset="0"/>
            </a:endParaRPr>
          </a:p>
        </p:txBody>
      </p:sp>
      <p:sp>
        <p:nvSpPr>
          <p:cNvPr id="5" name="TextovéPole 4"/>
          <p:cNvSpPr txBox="1"/>
          <p:nvPr/>
        </p:nvSpPr>
        <p:spPr>
          <a:xfrm>
            <a:off x="5397127" y="2188482"/>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rivate</a:t>
            </a:r>
            <a:r>
              <a:rPr lang="cs-CZ" sz="1600" b="1" dirty="0" smtClean="0">
                <a:solidFill>
                  <a:schemeClr val="bg1"/>
                </a:solidFill>
                <a:latin typeface="Arial" pitchFamily="34" charset="0"/>
                <a:cs typeface="Arial" pitchFamily="34" charset="0"/>
              </a:rPr>
              <a:t> </a:t>
            </a:r>
            <a:r>
              <a:rPr lang="cs-CZ" sz="1600" b="1" dirty="0" err="1" smtClean="0">
                <a:solidFill>
                  <a:schemeClr val="bg1"/>
                </a:solidFill>
                <a:latin typeface="Arial" pitchFamily="34" charset="0"/>
                <a:cs typeface="Arial" pitchFamily="34" charset="0"/>
              </a:rPr>
              <a:t>members</a:t>
            </a:r>
            <a:endParaRPr lang="cs-CZ" sz="1600" b="1" dirty="0" smtClean="0">
              <a:solidFill>
                <a:schemeClr val="bg1"/>
              </a:solidFill>
              <a:latin typeface="Arial" pitchFamily="34" charset="0"/>
              <a:cs typeface="Arial" pitchFamily="34" charset="0"/>
            </a:endParaRPr>
          </a:p>
        </p:txBody>
      </p:sp>
      <p:pic>
        <p:nvPicPr>
          <p:cNvPr id="6" name="Obrázek 5" descr="arrow_5.emf"/>
          <p:cNvPicPr>
            <a:picLocks noChangeAspect="1"/>
          </p:cNvPicPr>
          <p:nvPr/>
        </p:nvPicPr>
        <p:blipFill>
          <a:blip r:embed="rId3" cstate="print"/>
          <a:stretch>
            <a:fillRect/>
          </a:stretch>
        </p:blipFill>
        <p:spPr>
          <a:xfrm>
            <a:off x="3367220" y="2387034"/>
            <a:ext cx="1290471" cy="139931"/>
          </a:xfrm>
          <a:prstGeom prst="rect">
            <a:avLst/>
          </a:prstGeom>
        </p:spPr>
      </p:pic>
      <p:sp>
        <p:nvSpPr>
          <p:cNvPr id="7" name="TextovéPole 6"/>
          <p:cNvSpPr txBox="1"/>
          <p:nvPr/>
        </p:nvSpPr>
        <p:spPr>
          <a:xfrm>
            <a:off x="1115616" y="1600887"/>
            <a:ext cx="1368152"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8" name="TextovéPole 7"/>
          <p:cNvSpPr txBox="1"/>
          <p:nvPr/>
        </p:nvSpPr>
        <p:spPr>
          <a:xfrm>
            <a:off x="6228184" y="1600887"/>
            <a:ext cx="1368152"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9" name="TextovéPole 8"/>
          <p:cNvSpPr txBox="1"/>
          <p:nvPr/>
        </p:nvSpPr>
        <p:spPr>
          <a:xfrm>
            <a:off x="323528" y="3131808"/>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rivate</a:t>
            </a:r>
            <a:r>
              <a:rPr lang="cs-CZ" sz="1600" b="1" dirty="0" smtClean="0">
                <a:solidFill>
                  <a:schemeClr val="bg1"/>
                </a:solidFill>
                <a:latin typeface="Arial" pitchFamily="34" charset="0"/>
                <a:cs typeface="Arial" pitchFamily="34" charset="0"/>
              </a:rPr>
              <a:t> top-</a:t>
            </a:r>
            <a:r>
              <a:rPr lang="cs-CZ" sz="1600" b="1" dirty="0" err="1" smtClean="0">
                <a:solidFill>
                  <a:schemeClr val="bg1"/>
                </a:solidFill>
                <a:latin typeface="Arial" pitchFamily="34" charset="0"/>
                <a:cs typeface="Arial" pitchFamily="34" charset="0"/>
              </a:rPr>
              <a:t>level</a:t>
            </a:r>
            <a:endParaRPr lang="cs-CZ" sz="1600" b="1" dirty="0" smtClean="0">
              <a:solidFill>
                <a:schemeClr val="bg1"/>
              </a:solidFill>
              <a:latin typeface="Arial" pitchFamily="34" charset="0"/>
              <a:cs typeface="Arial" pitchFamily="34" charset="0"/>
            </a:endParaRPr>
          </a:p>
        </p:txBody>
      </p:sp>
      <p:sp>
        <p:nvSpPr>
          <p:cNvPr id="10" name="TextovéPole 9"/>
          <p:cNvSpPr txBox="1"/>
          <p:nvPr/>
        </p:nvSpPr>
        <p:spPr>
          <a:xfrm>
            <a:off x="5397127" y="3131353"/>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err="1">
                <a:solidFill>
                  <a:schemeClr val="bg1"/>
                </a:solidFill>
                <a:latin typeface="Arial" pitchFamily="34" charset="0"/>
                <a:cs typeface="Arial" pitchFamily="34" charset="0"/>
              </a:rPr>
              <a:t>p</a:t>
            </a:r>
            <a:r>
              <a:rPr lang="cs-CZ" sz="1600" b="1" dirty="0" err="1" smtClean="0">
                <a:solidFill>
                  <a:schemeClr val="bg1"/>
                </a:solidFill>
                <a:latin typeface="Arial" pitchFamily="34" charset="0"/>
                <a:cs typeface="Arial" pitchFamily="34" charset="0"/>
              </a:rPr>
              <a:t>ackage</a:t>
            </a:r>
            <a:r>
              <a:rPr lang="cs-CZ" sz="1600" b="1" dirty="0" smtClean="0">
                <a:solidFill>
                  <a:schemeClr val="bg1"/>
                </a:solidFill>
                <a:latin typeface="Arial" pitchFamily="34" charset="0"/>
                <a:cs typeface="Arial" pitchFamily="34" charset="0"/>
              </a:rPr>
              <a:t> -</a:t>
            </a:r>
            <a:r>
              <a:rPr lang="cs-CZ" sz="1600" b="1" dirty="0" err="1" smtClean="0">
                <a:solidFill>
                  <a:schemeClr val="bg1"/>
                </a:solidFill>
                <a:latin typeface="Arial" pitchFamily="34" charset="0"/>
                <a:cs typeface="Arial" pitchFamily="34" charset="0"/>
              </a:rPr>
              <a:t>private</a:t>
            </a:r>
            <a:endParaRPr lang="cs-CZ" sz="1600" b="1" dirty="0" smtClean="0">
              <a:solidFill>
                <a:schemeClr val="bg1"/>
              </a:solidFill>
              <a:latin typeface="Arial" pitchFamily="34" charset="0"/>
              <a:cs typeface="Arial" pitchFamily="34" charset="0"/>
            </a:endParaRPr>
          </a:p>
        </p:txBody>
      </p:sp>
      <p:pic>
        <p:nvPicPr>
          <p:cNvPr id="11" name="Obrázek 10" descr="arrow_5.emf"/>
          <p:cNvPicPr>
            <a:picLocks noChangeAspect="1"/>
          </p:cNvPicPr>
          <p:nvPr/>
        </p:nvPicPr>
        <p:blipFill>
          <a:blip r:embed="rId3" cstate="print"/>
          <a:stretch>
            <a:fillRect/>
          </a:stretch>
        </p:blipFill>
        <p:spPr>
          <a:xfrm>
            <a:off x="3367220" y="3329905"/>
            <a:ext cx="1290471" cy="139931"/>
          </a:xfrm>
          <a:prstGeom prst="rect">
            <a:avLst/>
          </a:prstGeom>
        </p:spPr>
      </p:pic>
      <p:sp>
        <p:nvSpPr>
          <p:cNvPr id="12" name="TextovéPole 11"/>
          <p:cNvSpPr txBox="1"/>
          <p:nvPr/>
        </p:nvSpPr>
        <p:spPr>
          <a:xfrm>
            <a:off x="323528" y="4065911"/>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smtClean="0">
                <a:solidFill>
                  <a:schemeClr val="bg1"/>
                </a:solidFill>
                <a:latin typeface="Arial" pitchFamily="34" charset="0"/>
                <a:cs typeface="Arial" pitchFamily="34" charset="0"/>
              </a:rPr>
              <a:t>protected</a:t>
            </a:r>
            <a:endParaRPr lang="cs-CZ" sz="1600" b="1" dirty="0" smtClean="0">
              <a:solidFill>
                <a:schemeClr val="bg1"/>
              </a:solidFill>
              <a:latin typeface="Arial" pitchFamily="34" charset="0"/>
              <a:cs typeface="Arial" pitchFamily="34" charset="0"/>
            </a:endParaRPr>
          </a:p>
        </p:txBody>
      </p:sp>
      <p:sp>
        <p:nvSpPr>
          <p:cNvPr id="13" name="TextovéPole 12"/>
          <p:cNvSpPr txBox="1"/>
          <p:nvPr/>
        </p:nvSpPr>
        <p:spPr>
          <a:xfrm>
            <a:off x="5397127" y="4065456"/>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err="1" smtClean="0">
                <a:solidFill>
                  <a:schemeClr val="bg1"/>
                </a:solidFill>
                <a:latin typeface="Arial" pitchFamily="34" charset="0"/>
                <a:cs typeface="Arial" pitchFamily="34" charset="0"/>
              </a:rPr>
              <a:t>protected</a:t>
            </a:r>
            <a:endParaRPr lang="cs-CZ" sz="1600" b="1" dirty="0" smtClean="0">
              <a:solidFill>
                <a:schemeClr val="bg1"/>
              </a:solidFill>
              <a:latin typeface="Arial" pitchFamily="34" charset="0"/>
              <a:cs typeface="Arial" pitchFamily="34" charset="0"/>
            </a:endParaRPr>
          </a:p>
        </p:txBody>
      </p:sp>
      <p:pic>
        <p:nvPicPr>
          <p:cNvPr id="14" name="Obrázek 13" descr="arrow_5.emf"/>
          <p:cNvPicPr>
            <a:picLocks noChangeAspect="1"/>
          </p:cNvPicPr>
          <p:nvPr/>
        </p:nvPicPr>
        <p:blipFill>
          <a:blip r:embed="rId3" cstate="print"/>
          <a:stretch>
            <a:fillRect/>
          </a:stretch>
        </p:blipFill>
        <p:spPr>
          <a:xfrm>
            <a:off x="3367220" y="4264008"/>
            <a:ext cx="1290471" cy="139931"/>
          </a:xfrm>
          <a:prstGeom prst="rect">
            <a:avLst/>
          </a:prstGeom>
        </p:spPr>
      </p:pic>
      <p:sp>
        <p:nvSpPr>
          <p:cNvPr id="15" name="TextovéPole 14"/>
          <p:cNvSpPr txBox="1"/>
          <p:nvPr/>
        </p:nvSpPr>
        <p:spPr>
          <a:xfrm>
            <a:off x="323528" y="4949247"/>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err="1" smtClean="0">
                <a:solidFill>
                  <a:schemeClr val="bg1"/>
                </a:solidFill>
                <a:latin typeface="Arial" pitchFamily="34" charset="0"/>
                <a:cs typeface="Arial" pitchFamily="34" charset="0"/>
              </a:rPr>
              <a:t>internal</a:t>
            </a:r>
            <a:endParaRPr lang="cs-CZ" sz="1600" b="1" dirty="0" smtClean="0">
              <a:solidFill>
                <a:schemeClr val="bg1"/>
              </a:solidFill>
              <a:latin typeface="Arial" pitchFamily="34" charset="0"/>
              <a:cs typeface="Arial" pitchFamily="34" charset="0"/>
            </a:endParaRPr>
          </a:p>
        </p:txBody>
      </p:sp>
      <p:sp>
        <p:nvSpPr>
          <p:cNvPr id="16" name="TextovéPole 15"/>
          <p:cNvSpPr txBox="1"/>
          <p:nvPr/>
        </p:nvSpPr>
        <p:spPr>
          <a:xfrm>
            <a:off x="5397127" y="4948792"/>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smtClean="0">
                <a:solidFill>
                  <a:schemeClr val="bg1"/>
                </a:solidFill>
                <a:latin typeface="Arial" pitchFamily="34" charset="0"/>
                <a:cs typeface="Arial" pitchFamily="34" charset="0"/>
              </a:rPr>
              <a:t>public</a:t>
            </a:r>
          </a:p>
        </p:txBody>
      </p:sp>
      <p:pic>
        <p:nvPicPr>
          <p:cNvPr id="17" name="Obrázek 16" descr="arrow_5.emf"/>
          <p:cNvPicPr>
            <a:picLocks noChangeAspect="1"/>
          </p:cNvPicPr>
          <p:nvPr/>
        </p:nvPicPr>
        <p:blipFill>
          <a:blip r:embed="rId3" cstate="print"/>
          <a:stretch>
            <a:fillRect/>
          </a:stretch>
        </p:blipFill>
        <p:spPr>
          <a:xfrm>
            <a:off x="3367220" y="5147344"/>
            <a:ext cx="1290471" cy="139931"/>
          </a:xfrm>
          <a:prstGeom prst="rect">
            <a:avLst/>
          </a:prstGeom>
        </p:spPr>
      </p:pic>
      <p:sp>
        <p:nvSpPr>
          <p:cNvPr id="18" name="TextovéPole 17"/>
          <p:cNvSpPr txBox="1"/>
          <p:nvPr/>
        </p:nvSpPr>
        <p:spPr>
          <a:xfrm>
            <a:off x="323528" y="5832583"/>
            <a:ext cx="2304256" cy="537034"/>
          </a:xfrm>
          <a:prstGeom prst="rect">
            <a:avLst/>
          </a:prstGeom>
          <a:solidFill>
            <a:schemeClr val="tx2"/>
          </a:solidFill>
        </p:spPr>
        <p:txBody>
          <a:bodyPr wrap="square" lIns="144000" tIns="144000" rIns="144000" bIns="144000" rtlCol="0" anchor="ctr" anchorCtr="0">
            <a:spAutoFit/>
          </a:bodyPr>
          <a:lstStyle/>
          <a:p>
            <a:pPr algn="ctr"/>
            <a:r>
              <a:rPr lang="cs-CZ" sz="1600" b="1" dirty="0" smtClean="0">
                <a:solidFill>
                  <a:schemeClr val="bg1"/>
                </a:solidFill>
                <a:latin typeface="Arial" pitchFamily="34" charset="0"/>
                <a:cs typeface="Arial" pitchFamily="34" charset="0"/>
              </a:rPr>
              <a:t>public</a:t>
            </a:r>
          </a:p>
        </p:txBody>
      </p:sp>
      <p:sp>
        <p:nvSpPr>
          <p:cNvPr id="19" name="TextovéPole 18"/>
          <p:cNvSpPr txBox="1"/>
          <p:nvPr/>
        </p:nvSpPr>
        <p:spPr>
          <a:xfrm>
            <a:off x="5397127" y="5832128"/>
            <a:ext cx="2304256" cy="537034"/>
          </a:xfrm>
          <a:prstGeom prst="rect">
            <a:avLst/>
          </a:prstGeom>
          <a:solidFill>
            <a:schemeClr val="tx1"/>
          </a:solidFill>
        </p:spPr>
        <p:txBody>
          <a:bodyPr wrap="square" lIns="144000" tIns="144000" rIns="144000" bIns="144000" rtlCol="0" anchor="ctr" anchorCtr="0">
            <a:spAutoFit/>
          </a:bodyPr>
          <a:lstStyle/>
          <a:p>
            <a:pPr algn="ctr"/>
            <a:r>
              <a:rPr lang="cs-CZ" sz="1600" b="1" dirty="0" smtClean="0">
                <a:solidFill>
                  <a:schemeClr val="bg1"/>
                </a:solidFill>
                <a:latin typeface="Arial" pitchFamily="34" charset="0"/>
                <a:cs typeface="Arial" pitchFamily="34" charset="0"/>
              </a:rPr>
              <a:t>public</a:t>
            </a:r>
          </a:p>
        </p:txBody>
      </p:sp>
      <p:pic>
        <p:nvPicPr>
          <p:cNvPr id="20" name="Obrázek 19" descr="arrow_5.emf"/>
          <p:cNvPicPr>
            <a:picLocks noChangeAspect="1"/>
          </p:cNvPicPr>
          <p:nvPr/>
        </p:nvPicPr>
        <p:blipFill>
          <a:blip r:embed="rId3" cstate="print"/>
          <a:stretch>
            <a:fillRect/>
          </a:stretch>
        </p:blipFill>
        <p:spPr>
          <a:xfrm>
            <a:off x="3367220" y="6030680"/>
            <a:ext cx="1290471" cy="139931"/>
          </a:xfrm>
          <a:prstGeom prst="rect">
            <a:avLst/>
          </a:prstGeom>
        </p:spPr>
      </p:pic>
    </p:spTree>
    <p:extLst>
      <p:ext uri="{BB962C8B-B14F-4D97-AF65-F5344CB8AC3E}">
        <p14:creationId xmlns:p14="http://schemas.microsoft.com/office/powerpoint/2010/main" val="37286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10" grpId="0" animBg="1"/>
      <p:bldP spid="13" grpId="0" animBg="1"/>
      <p:bldP spid="16"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980728"/>
            <a:ext cx="7560840" cy="576063"/>
          </a:xfrm>
        </p:spPr>
        <p:txBody>
          <a:bodyPr/>
          <a:lstStyle/>
          <a:p>
            <a:r>
              <a:rPr lang="en-US" b="1" dirty="0" smtClean="0"/>
              <a:t>@</a:t>
            </a:r>
            <a:r>
              <a:rPr lang="en-US" b="1" dirty="0" err="1" smtClean="0"/>
              <a:t>JvmOverloads</a:t>
            </a:r>
            <a:endParaRPr lang="cs-CZ" b="1" dirty="0"/>
          </a:p>
        </p:txBody>
      </p:sp>
      <p:sp>
        <p:nvSpPr>
          <p:cNvPr id="4" name="Rectangle 1"/>
          <p:cNvSpPr>
            <a:spLocks noChangeArrowheads="1"/>
          </p:cNvSpPr>
          <p:nvPr/>
        </p:nvSpPr>
        <p:spPr bwMode="auto">
          <a:xfrm>
            <a:off x="323528" y="1844824"/>
            <a:ext cx="7857625"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JvmOverloads</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constructor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y: Double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0.0</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JvmOverloads</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a:solidFill>
                  <a:srgbClr val="000000"/>
                </a:solidFill>
                <a:latin typeface="Courier New" panose="02070309020205020404" pitchFamily="49" charset="0"/>
                <a:cs typeface="Courier New" panose="02070309020205020404" pitchFamily="49" charset="0"/>
              </a:rPr>
              <a:t> </a:t>
            </a:r>
            <a:r>
              <a:rPr lang="en-US" altLang="cs-CZ" sz="1600" dirty="0" smtClean="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a:solidFill>
                  <a:srgbClr val="000000"/>
                </a:solidFill>
                <a:latin typeface="Courier New" panose="02070309020205020404" pitchFamily="49" charset="0"/>
                <a:cs typeface="Courier New" panose="02070309020205020404" pitchFamily="49" charset="0"/>
              </a:rPr>
              <a:t> </a:t>
            </a:r>
            <a:r>
              <a:rPr lang="en-US" altLang="cs-CZ" sz="1600" dirty="0" smtClean="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abc</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cs-CZ" sz="1600" dirty="0" smtClean="0">
                <a:solidFill>
                  <a:srgbClr val="000000"/>
                </a:solidFill>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23528" y="4194960"/>
            <a:ext cx="5462039"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Constructors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double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Methods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 {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 {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 { }</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37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Kotlin </a:t>
            </a:r>
            <a:r>
              <a:rPr lang="en-US" dirty="0" smtClean="0"/>
              <a:t>– </a:t>
            </a:r>
            <a:r>
              <a:rPr lang="cs-CZ" dirty="0" smtClean="0"/>
              <a:t>Java</a:t>
            </a:r>
            <a:r>
              <a:rPr lang="en-US" dirty="0" smtClean="0"/>
              <a:t> interoperability</a:t>
            </a:r>
            <a:endParaRPr lang="cs-CZ" dirty="0"/>
          </a:p>
        </p:txBody>
      </p:sp>
      <p:sp>
        <p:nvSpPr>
          <p:cNvPr id="3" name="Zástupný symbol pro text 2"/>
          <p:cNvSpPr>
            <a:spLocks noGrp="1"/>
          </p:cNvSpPr>
          <p:nvPr>
            <p:ph type="body" sz="quarter" idx="13"/>
          </p:nvPr>
        </p:nvSpPr>
        <p:spPr>
          <a:xfrm>
            <a:off x="323528" y="1412777"/>
            <a:ext cx="7560840" cy="360039"/>
          </a:xfrm>
        </p:spPr>
        <p:txBody>
          <a:bodyPr/>
          <a:lstStyle/>
          <a:p>
            <a:r>
              <a:rPr lang="cs-CZ" b="1" dirty="0" err="1" smtClean="0"/>
              <a:t>Properties</a:t>
            </a:r>
            <a:endParaRPr lang="cs-CZ" b="1" dirty="0"/>
          </a:p>
        </p:txBody>
      </p:sp>
      <p:sp>
        <p:nvSpPr>
          <p:cNvPr id="4" name="Rectangle 1"/>
          <p:cNvSpPr>
            <a:spLocks noChangeArrowheads="1"/>
          </p:cNvSpPr>
          <p:nvPr/>
        </p:nvSpPr>
        <p:spPr bwMode="auto">
          <a:xfrm>
            <a:off x="1691680" y="2406370"/>
            <a:ext cx="604867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691680" y="3370478"/>
            <a:ext cx="6192688"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7" name="TextovéPole 6"/>
          <p:cNvSpPr txBox="1"/>
          <p:nvPr/>
        </p:nvSpPr>
        <p:spPr>
          <a:xfrm>
            <a:off x="1043608" y="2132856"/>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8" name="TextovéPole 7"/>
          <p:cNvSpPr txBox="1"/>
          <p:nvPr/>
        </p:nvSpPr>
        <p:spPr>
          <a:xfrm>
            <a:off x="1043608" y="3110771"/>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Tree>
    <p:extLst>
      <p:ext uri="{BB962C8B-B14F-4D97-AF65-F5344CB8AC3E}">
        <p14:creationId xmlns:p14="http://schemas.microsoft.com/office/powerpoint/2010/main" val="243751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5" name="Zástupný symbol pro text 2"/>
          <p:cNvSpPr>
            <a:spLocks noGrp="1"/>
          </p:cNvSpPr>
          <p:nvPr>
            <p:ph type="body" sz="quarter" idx="13"/>
          </p:nvPr>
        </p:nvSpPr>
        <p:spPr>
          <a:xfrm>
            <a:off x="323528" y="1412777"/>
            <a:ext cx="7560840" cy="360039"/>
          </a:xfrm>
        </p:spPr>
        <p:txBody>
          <a:bodyPr/>
          <a:lstStyle/>
          <a:p>
            <a:r>
              <a:rPr lang="cs-CZ" b="1" dirty="0" err="1" smtClean="0"/>
              <a:t>Properties</a:t>
            </a:r>
            <a:r>
              <a:rPr lang="en-US" b="1" dirty="0" smtClean="0"/>
              <a:t> - is</a:t>
            </a:r>
            <a:endParaRPr lang="cs-CZ" b="1" dirty="0"/>
          </a:p>
        </p:txBody>
      </p:sp>
      <p:sp>
        <p:nvSpPr>
          <p:cNvPr id="6" name="Rectangle 1"/>
          <p:cNvSpPr>
            <a:spLocks noChangeArrowheads="1"/>
          </p:cNvSpPr>
          <p:nvPr/>
        </p:nvSpPr>
        <p:spPr bwMode="auto">
          <a:xfrm>
            <a:off x="1691680" y="2315542"/>
            <a:ext cx="36004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Boolean</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7" name="TextovéPole 6"/>
          <p:cNvSpPr txBox="1"/>
          <p:nvPr/>
        </p:nvSpPr>
        <p:spPr>
          <a:xfrm>
            <a:off x="1007604" y="2005707"/>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8" name="TextovéPole 7"/>
          <p:cNvSpPr txBox="1"/>
          <p:nvPr/>
        </p:nvSpPr>
        <p:spPr>
          <a:xfrm>
            <a:off x="1007604" y="2919745"/>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9" name="Rectangle 2"/>
          <p:cNvSpPr>
            <a:spLocks noChangeArrowheads="1"/>
          </p:cNvSpPr>
          <p:nvPr/>
        </p:nvSpPr>
        <p:spPr bwMode="auto">
          <a:xfrm>
            <a:off x="1691680" y="3321913"/>
            <a:ext cx="590465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317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487384" y="2427545"/>
            <a:ext cx="7560840" cy="944488"/>
          </a:xfrm>
        </p:spPr>
        <p:txBody>
          <a:bodyPr/>
          <a:lstStyle/>
          <a:p>
            <a:pPr lvl="1"/>
            <a:r>
              <a:rPr lang="cs-CZ" dirty="0"/>
              <a:t>Statické metody ve třídě </a:t>
            </a:r>
            <a:r>
              <a:rPr lang="cs-CZ" dirty="0" smtClean="0"/>
              <a:t>Example.java</a:t>
            </a:r>
          </a:p>
          <a:p>
            <a:pPr lvl="1"/>
            <a:r>
              <a:rPr lang="en-US" b="1" dirty="0" smtClean="0"/>
              <a:t>@</a:t>
            </a:r>
            <a:r>
              <a:rPr lang="en-US" b="1" dirty="0" err="1" smtClean="0"/>
              <a:t>JvmName</a:t>
            </a:r>
            <a:endParaRPr lang="cs-CZ" b="1" dirty="0"/>
          </a:p>
          <a:p>
            <a:pPr lvl="1"/>
            <a:endParaRPr lang="cs-CZ" dirty="0"/>
          </a:p>
        </p:txBody>
      </p:sp>
      <p:sp>
        <p:nvSpPr>
          <p:cNvPr id="4" name="Obdélník 3"/>
          <p:cNvSpPr/>
          <p:nvPr/>
        </p:nvSpPr>
        <p:spPr>
          <a:xfrm>
            <a:off x="372688" y="1793993"/>
            <a:ext cx="3096344"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smtClean="0">
                <a:latin typeface="Arial" pitchFamily="34" charset="0"/>
                <a:cs typeface="Arial" pitchFamily="34" charset="0"/>
              </a:rPr>
              <a:t>com.package</a:t>
            </a:r>
            <a:r>
              <a:rPr lang="en-US" sz="1600" dirty="0" smtClean="0">
                <a:latin typeface="Arial" pitchFamily="34" charset="0"/>
                <a:cs typeface="Arial" pitchFamily="34" charset="0"/>
              </a:rPr>
              <a:t> / </a:t>
            </a:r>
            <a:r>
              <a:rPr lang="en-US" sz="1600" dirty="0" err="1" smtClean="0">
                <a:latin typeface="Arial" pitchFamily="34" charset="0"/>
                <a:cs typeface="Arial" pitchFamily="34" charset="0"/>
              </a:rPr>
              <a:t>example.kt</a:t>
            </a:r>
            <a:endParaRPr lang="cs-CZ" sz="1600" dirty="0">
              <a:latin typeface="Arial" pitchFamily="34" charset="0"/>
              <a:cs typeface="Arial" pitchFamily="34" charset="0"/>
            </a:endParaRPr>
          </a:p>
        </p:txBody>
      </p:sp>
      <p:sp>
        <p:nvSpPr>
          <p:cNvPr id="5" name="Obdélník 4"/>
          <p:cNvSpPr/>
          <p:nvPr/>
        </p:nvSpPr>
        <p:spPr>
          <a:xfrm>
            <a:off x="4735440" y="1793993"/>
            <a:ext cx="3168352" cy="360040"/>
          </a:xfrm>
          <a:prstGeom prst="rect">
            <a:avLst/>
          </a:prstGeom>
          <a:solidFill>
            <a:srgbClr val="61636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smtClean="0">
                <a:latin typeface="Arial" pitchFamily="34" charset="0"/>
                <a:cs typeface="Arial" pitchFamily="34" charset="0"/>
              </a:rPr>
              <a:t>com.package</a:t>
            </a:r>
            <a:r>
              <a:rPr lang="en-US" sz="1600" dirty="0" smtClean="0">
                <a:latin typeface="Arial" pitchFamily="34" charset="0"/>
                <a:cs typeface="Arial" pitchFamily="34" charset="0"/>
              </a:rPr>
              <a:t> / Example.java</a:t>
            </a:r>
            <a:endParaRPr lang="cs-CZ" sz="1600" dirty="0">
              <a:latin typeface="Arial" pitchFamily="34" charset="0"/>
              <a:cs typeface="Arial" pitchFamily="34" charset="0"/>
            </a:endParaRPr>
          </a:p>
        </p:txBody>
      </p:sp>
      <p:pic>
        <p:nvPicPr>
          <p:cNvPr id="7" name="Obrázek 6" descr="arrow_3.emf"/>
          <p:cNvPicPr>
            <a:picLocks noChangeAspect="1"/>
          </p:cNvPicPr>
          <p:nvPr/>
        </p:nvPicPr>
        <p:blipFill>
          <a:blip r:embed="rId2" cstate="print">
            <a:lum bright="40000"/>
          </a:blip>
          <a:stretch>
            <a:fillRect/>
          </a:stretch>
        </p:blipFill>
        <p:spPr>
          <a:xfrm>
            <a:off x="3823286" y="1909640"/>
            <a:ext cx="557900" cy="128746"/>
          </a:xfrm>
          <a:prstGeom prst="rect">
            <a:avLst/>
          </a:prstGeom>
        </p:spPr>
      </p:pic>
      <p:sp>
        <p:nvSpPr>
          <p:cNvPr id="9" name="Zástupný symbol pro text 2"/>
          <p:cNvSpPr txBox="1">
            <a:spLocks/>
          </p:cNvSpPr>
          <p:nvPr/>
        </p:nvSpPr>
        <p:spPr>
          <a:xfrm>
            <a:off x="487384" y="1158270"/>
            <a:ext cx="7560840" cy="504055"/>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cs-CZ" dirty="0" err="1" smtClean="0"/>
              <a:t>Package-Level</a:t>
            </a:r>
            <a:r>
              <a:rPr lang="cs-CZ" dirty="0" smtClean="0"/>
              <a:t> </a:t>
            </a:r>
            <a:r>
              <a:rPr lang="cs-CZ" dirty="0" err="1" smtClean="0"/>
              <a:t>functions</a:t>
            </a:r>
            <a:endParaRPr lang="cs-CZ" dirty="0"/>
          </a:p>
        </p:txBody>
      </p:sp>
      <p:pic>
        <p:nvPicPr>
          <p:cNvPr id="12" name="Obrázek 11" descr="arrow_3.emf"/>
          <p:cNvPicPr>
            <a:picLocks noChangeAspect="1"/>
          </p:cNvPicPr>
          <p:nvPr/>
        </p:nvPicPr>
        <p:blipFill>
          <a:blip r:embed="rId2" cstate="print">
            <a:lum bright="40000"/>
          </a:blip>
          <a:stretch>
            <a:fillRect/>
          </a:stretch>
        </p:blipFill>
        <p:spPr>
          <a:xfrm>
            <a:off x="3809566" y="4199614"/>
            <a:ext cx="557900" cy="128746"/>
          </a:xfrm>
          <a:prstGeom prst="rect">
            <a:avLst/>
          </a:prstGeom>
        </p:spPr>
      </p:pic>
      <p:sp>
        <p:nvSpPr>
          <p:cNvPr id="13" name="Rectangle 2"/>
          <p:cNvSpPr>
            <a:spLocks noChangeArrowheads="1"/>
          </p:cNvSpPr>
          <p:nvPr/>
        </p:nvSpPr>
        <p:spPr bwMode="auto">
          <a:xfrm>
            <a:off x="329232" y="3356046"/>
            <a:ext cx="338437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@file:JvmName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"DemoUtils"</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package</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demo</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bar() { ... }</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3"/>
          <p:cNvSpPr>
            <a:spLocks noChangeArrowheads="1"/>
          </p:cNvSpPr>
          <p:nvPr/>
        </p:nvSpPr>
        <p:spPr bwMode="auto">
          <a:xfrm>
            <a:off x="4735440" y="3370325"/>
            <a:ext cx="280831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demo.Foo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demo.DemoUtils.bar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15" name="Zástupný symbol pro text 2"/>
          <p:cNvSpPr txBox="1">
            <a:spLocks/>
          </p:cNvSpPr>
          <p:nvPr/>
        </p:nvSpPr>
        <p:spPr>
          <a:xfrm>
            <a:off x="487384" y="5439220"/>
            <a:ext cx="7560840" cy="472244"/>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cs-CZ" b="1" dirty="0" smtClean="0"/>
              <a:t>@</a:t>
            </a:r>
            <a:r>
              <a:rPr lang="cs-CZ" b="1" dirty="0" err="1" smtClean="0"/>
              <a:t>Jvm</a:t>
            </a:r>
            <a:r>
              <a:rPr lang="en-US" b="1" dirty="0" err="1" smtClean="0"/>
              <a:t>MultifileClass</a:t>
            </a:r>
            <a:endParaRPr lang="cs-CZ" b="1" dirty="0" smtClean="0"/>
          </a:p>
          <a:p>
            <a:pPr lvl="1"/>
            <a:endParaRPr lang="cs-CZ" dirty="0"/>
          </a:p>
        </p:txBody>
      </p:sp>
      <p:sp>
        <p:nvSpPr>
          <p:cNvPr id="16" name="Rectangle 4"/>
          <p:cNvSpPr>
            <a:spLocks noChangeArrowheads="1"/>
          </p:cNvSpPr>
          <p:nvPr/>
        </p:nvSpPr>
        <p:spPr bwMode="auto">
          <a:xfrm>
            <a:off x="323528" y="5968600"/>
            <a:ext cx="351731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@file:JvmName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lang="cs-CZ" altLang="cs-CZ" sz="1600" b="1" dirty="0" smtClean="0">
                <a:solidFill>
                  <a:srgbClr val="008000"/>
                </a:solidFill>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DemoUtils"</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@file:JvmMultifileClass</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477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animBg="1"/>
      <p:bldP spid="1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p:txBody>
          <a:bodyPr/>
          <a:lstStyle/>
          <a:p>
            <a:r>
              <a:rPr lang="en-US" dirty="0" smtClean="0"/>
              <a:t>Extension functions?</a:t>
            </a:r>
          </a:p>
          <a:p>
            <a:pPr lvl="1"/>
            <a:r>
              <a:rPr lang="cs-CZ" dirty="0" smtClean="0"/>
              <a:t>samostatně mimo třídu?</a:t>
            </a:r>
          </a:p>
          <a:p>
            <a:pPr lvl="1"/>
            <a:r>
              <a:rPr lang="cs-CZ" dirty="0"/>
              <a:t>u</a:t>
            </a:r>
            <a:r>
              <a:rPr lang="cs-CZ" dirty="0" smtClean="0"/>
              <a:t>vnitř třídy?</a:t>
            </a:r>
            <a:endParaRPr lang="cs-CZ" dirty="0"/>
          </a:p>
        </p:txBody>
      </p:sp>
      <p:sp>
        <p:nvSpPr>
          <p:cNvPr id="4" name="Rectangle 1"/>
          <p:cNvSpPr>
            <a:spLocks noChangeArrowheads="1"/>
          </p:cNvSpPr>
          <p:nvPr/>
        </p:nvSpPr>
        <p:spPr bwMode="auto">
          <a:xfrm>
            <a:off x="179512" y="2780928"/>
            <a:ext cx="636219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Person.printName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data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Person(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var </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age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TextovéPole 4"/>
          <p:cNvSpPr txBox="1"/>
          <p:nvPr/>
        </p:nvSpPr>
        <p:spPr>
          <a:xfrm>
            <a:off x="204700" y="2354687"/>
            <a:ext cx="4367300"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 – </a:t>
            </a:r>
            <a:r>
              <a:rPr lang="cs-CZ" sz="1600" dirty="0" smtClean="0">
                <a:solidFill>
                  <a:srgbClr val="C00000"/>
                </a:solidFill>
                <a:latin typeface="Arial" pitchFamily="34" charset="0"/>
                <a:cs typeface="Arial" pitchFamily="34" charset="0"/>
              </a:rPr>
              <a:t>soubor </a:t>
            </a:r>
            <a:r>
              <a:rPr lang="cs-CZ" sz="1600" dirty="0" err="1" smtClean="0">
                <a:solidFill>
                  <a:srgbClr val="C00000"/>
                </a:solidFill>
                <a:latin typeface="Arial" pitchFamily="34" charset="0"/>
                <a:cs typeface="Arial" pitchFamily="34" charset="0"/>
              </a:rPr>
              <a:t>interoperability.kt</a:t>
            </a:r>
            <a:endParaRPr lang="cs-CZ" sz="1600" dirty="0" smtClean="0">
              <a:solidFill>
                <a:srgbClr val="C00000"/>
              </a:solidFill>
              <a:latin typeface="Arial" pitchFamily="34" charset="0"/>
              <a:cs typeface="Arial" pitchFamily="34" charset="0"/>
            </a:endParaRPr>
          </a:p>
        </p:txBody>
      </p:sp>
      <p:sp>
        <p:nvSpPr>
          <p:cNvPr id="6" name="TextovéPole 5"/>
          <p:cNvSpPr txBox="1"/>
          <p:nvPr/>
        </p:nvSpPr>
        <p:spPr>
          <a:xfrm>
            <a:off x="226593" y="4262899"/>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7" name="Rectangle 2"/>
          <p:cNvSpPr>
            <a:spLocks noChangeArrowheads="1"/>
          </p:cNvSpPr>
          <p:nvPr/>
        </p:nvSpPr>
        <p:spPr bwMode="auto">
          <a:xfrm>
            <a:off x="179512" y="4744595"/>
            <a:ext cx="621568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Person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david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Person(</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"David"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15</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InteroperabilityKt.</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david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950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1412777"/>
            <a:ext cx="7560840" cy="576063"/>
          </a:xfrm>
        </p:spPr>
        <p:txBody>
          <a:bodyPr/>
          <a:lstStyle/>
          <a:p>
            <a:r>
              <a:rPr lang="en-US" b="1" dirty="0" smtClean="0"/>
              <a:t>@</a:t>
            </a:r>
            <a:r>
              <a:rPr lang="en-US" b="1" dirty="0" err="1" smtClean="0"/>
              <a:t>JvmName</a:t>
            </a:r>
            <a:endParaRPr lang="en-US" b="1" dirty="0" smtClean="0"/>
          </a:p>
        </p:txBody>
      </p:sp>
      <p:sp>
        <p:nvSpPr>
          <p:cNvPr id="4" name="Rectangle 1"/>
          <p:cNvSpPr>
            <a:spLocks noChangeArrowheads="1"/>
          </p:cNvSpPr>
          <p:nvPr/>
        </p:nvSpPr>
        <p:spPr bwMode="auto">
          <a:xfrm>
            <a:off x="251520" y="1987769"/>
            <a:ext cx="554461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filterValid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filterValidInt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filterValid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51520" y="3747745"/>
            <a:ext cx="4608512"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0"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getX_prop</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get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15</a:t>
            </a:r>
            <a:b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51520" y="5507721"/>
            <a:ext cx="424847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get:JvmName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set:JvmName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changeX</a:t>
            </a:r>
            <a:r>
              <a:rPr kumimoji="0" lang="cs-CZ" altLang="cs-CZ"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var </a:t>
            </a:r>
            <a:r>
              <a:rPr kumimoji="0" lang="cs-CZ" altLang="cs-CZ" sz="1600" b="0"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x</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alt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23</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88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323528" y="1412777"/>
            <a:ext cx="4320480" cy="2232247"/>
          </a:xfrm>
        </p:spPr>
        <p:txBody>
          <a:bodyPr/>
          <a:lstStyle/>
          <a:p>
            <a:r>
              <a:rPr lang="en-US" dirty="0" smtClean="0"/>
              <a:t>@</a:t>
            </a:r>
            <a:r>
              <a:rPr lang="en-US" dirty="0" err="1" smtClean="0"/>
              <a:t>JvmField</a:t>
            </a:r>
            <a:endParaRPr lang="en-US" dirty="0" smtClean="0"/>
          </a:p>
          <a:p>
            <a:pPr lvl="1"/>
            <a:r>
              <a:rPr lang="cs-CZ" dirty="0" smtClean="0"/>
              <a:t>Stejná viditelnost jako původní </a:t>
            </a:r>
            <a:r>
              <a:rPr lang="cs-CZ" dirty="0" err="1" smtClean="0"/>
              <a:t>property</a:t>
            </a:r>
            <a:endParaRPr lang="en-US" dirty="0" smtClean="0"/>
          </a:p>
          <a:p>
            <a:pPr lvl="1"/>
            <a:r>
              <a:rPr lang="en-US" dirty="0" smtClean="0"/>
              <a:t>Mus</a:t>
            </a:r>
            <a:r>
              <a:rPr lang="cs-CZ" dirty="0" smtClean="0"/>
              <a:t>í splňovat následující:</a:t>
            </a:r>
          </a:p>
          <a:p>
            <a:pPr lvl="2"/>
            <a:r>
              <a:rPr lang="cs-CZ" dirty="0" smtClean="0"/>
              <a:t>Má </a:t>
            </a:r>
            <a:r>
              <a:rPr lang="cs-CZ" dirty="0" err="1" smtClean="0"/>
              <a:t>backing</a:t>
            </a:r>
            <a:r>
              <a:rPr lang="cs-CZ" dirty="0" smtClean="0"/>
              <a:t> </a:t>
            </a:r>
            <a:r>
              <a:rPr lang="cs-CZ" dirty="0" err="1" smtClean="0"/>
              <a:t>field</a:t>
            </a:r>
            <a:endParaRPr lang="cs-CZ" dirty="0" smtClean="0"/>
          </a:p>
          <a:p>
            <a:pPr lvl="2"/>
            <a:r>
              <a:rPr lang="cs-CZ" dirty="0" smtClean="0"/>
              <a:t>Nesmí být </a:t>
            </a:r>
            <a:r>
              <a:rPr lang="cs-CZ" dirty="0" err="1" smtClean="0"/>
              <a:t>private</a:t>
            </a:r>
            <a:endParaRPr lang="cs-CZ" dirty="0" smtClean="0"/>
          </a:p>
          <a:p>
            <a:pPr lvl="2"/>
            <a:r>
              <a:rPr lang="cs-CZ" dirty="0" smtClean="0"/>
              <a:t>Není open, </a:t>
            </a:r>
            <a:r>
              <a:rPr lang="cs-CZ" dirty="0" err="1" smtClean="0"/>
              <a:t>override</a:t>
            </a:r>
            <a:r>
              <a:rPr lang="cs-CZ" dirty="0" smtClean="0"/>
              <a:t> nebo </a:t>
            </a:r>
            <a:r>
              <a:rPr lang="cs-CZ" dirty="0" err="1" smtClean="0"/>
              <a:t>const</a:t>
            </a:r>
            <a:endParaRPr lang="cs-CZ" dirty="0" smtClean="0"/>
          </a:p>
          <a:p>
            <a:pPr lvl="2"/>
            <a:r>
              <a:rPr lang="cs-CZ" dirty="0" smtClean="0"/>
              <a:t>Není delegovaná</a:t>
            </a:r>
            <a:endParaRPr lang="cs-CZ" dirty="0"/>
          </a:p>
        </p:txBody>
      </p:sp>
      <p:sp>
        <p:nvSpPr>
          <p:cNvPr id="4" name="Rectangle 1"/>
          <p:cNvSpPr>
            <a:spLocks noChangeArrowheads="1"/>
          </p:cNvSpPr>
          <p:nvPr/>
        </p:nvSpPr>
        <p:spPr bwMode="auto">
          <a:xfrm>
            <a:off x="323528" y="3933056"/>
            <a:ext cx="370899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C(id: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JvmField</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ID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id</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23528" y="5205237"/>
            <a:ext cx="403244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JavaClient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getID</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c)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c.ID;</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6" name="TextovéPole 5"/>
          <p:cNvSpPr txBox="1"/>
          <p:nvPr/>
        </p:nvSpPr>
        <p:spPr>
          <a:xfrm>
            <a:off x="5292080" y="4102333"/>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Kotlin</a:t>
            </a:r>
          </a:p>
        </p:txBody>
      </p:sp>
      <p:sp>
        <p:nvSpPr>
          <p:cNvPr id="7" name="TextovéPole 6"/>
          <p:cNvSpPr txBox="1"/>
          <p:nvPr/>
        </p:nvSpPr>
        <p:spPr>
          <a:xfrm>
            <a:off x="5292080" y="5517232"/>
            <a:ext cx="2952328" cy="246221"/>
          </a:xfrm>
          <a:prstGeom prst="rect">
            <a:avLst/>
          </a:prstGeom>
          <a:noFill/>
        </p:spPr>
        <p:txBody>
          <a:bodyPr wrap="square" lIns="0" tIns="0" rIns="0" bIns="0" rtlCol="0">
            <a:spAutoFit/>
          </a:bodyPr>
          <a:lstStyle/>
          <a:p>
            <a:r>
              <a:rPr lang="cs-CZ" sz="1600" b="1" dirty="0" smtClean="0">
                <a:solidFill>
                  <a:srgbClr val="C00000"/>
                </a:solidFill>
                <a:latin typeface="Arial" pitchFamily="34" charset="0"/>
                <a:cs typeface="Arial" pitchFamily="34" charset="0"/>
              </a:rPr>
              <a:t>Java</a:t>
            </a:r>
          </a:p>
        </p:txBody>
      </p:sp>
      <p:sp>
        <p:nvSpPr>
          <p:cNvPr id="9" name="Zástupný symbol pro text 2"/>
          <p:cNvSpPr txBox="1">
            <a:spLocks/>
          </p:cNvSpPr>
          <p:nvPr/>
        </p:nvSpPr>
        <p:spPr>
          <a:xfrm>
            <a:off x="5004048" y="1412776"/>
            <a:ext cx="2736304" cy="2232247"/>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l</a:t>
            </a:r>
            <a:r>
              <a:rPr lang="en-US" dirty="0" err="1" smtClean="0"/>
              <a:t>ateinit</a:t>
            </a:r>
            <a:endParaRPr lang="en-US" dirty="0" smtClean="0"/>
          </a:p>
          <a:p>
            <a:pPr lvl="1"/>
            <a:r>
              <a:rPr lang="en-US" dirty="0" err="1" smtClean="0"/>
              <a:t>automaticky</a:t>
            </a:r>
            <a:endParaRPr lang="cs-CZ" dirty="0" smtClean="0"/>
          </a:p>
        </p:txBody>
      </p:sp>
      <p:sp>
        <p:nvSpPr>
          <p:cNvPr id="10" name="TextovéPole 9"/>
          <p:cNvSpPr txBox="1"/>
          <p:nvPr/>
        </p:nvSpPr>
        <p:spPr>
          <a:xfrm>
            <a:off x="323528" y="1001633"/>
            <a:ext cx="6408712" cy="276999"/>
          </a:xfrm>
          <a:prstGeom prst="rect">
            <a:avLst/>
          </a:prstGeom>
          <a:noFill/>
        </p:spPr>
        <p:txBody>
          <a:bodyPr wrap="square" lIns="0" tIns="0" rIns="0" bIns="0" rtlCol="0">
            <a:spAutoFit/>
          </a:bodyPr>
          <a:lstStyle/>
          <a:p>
            <a:r>
              <a:rPr lang="cs-CZ" b="1" dirty="0" smtClean="0">
                <a:latin typeface="Arial" pitchFamily="34" charset="0"/>
                <a:cs typeface="Arial" pitchFamily="34" charset="0"/>
              </a:rPr>
              <a:t>Kotlin </a:t>
            </a:r>
            <a:r>
              <a:rPr lang="cs-CZ" b="1" dirty="0" err="1" smtClean="0">
                <a:latin typeface="Arial" pitchFamily="34" charset="0"/>
                <a:cs typeface="Arial" pitchFamily="34" charset="0"/>
              </a:rPr>
              <a:t>property</a:t>
            </a:r>
            <a:r>
              <a:rPr lang="cs-CZ" b="1" dirty="0" smtClean="0">
                <a:latin typeface="Arial" pitchFamily="34" charset="0"/>
                <a:cs typeface="Arial" pitchFamily="34" charset="0"/>
              </a:rPr>
              <a:t> jako </a:t>
            </a:r>
            <a:r>
              <a:rPr lang="cs-CZ" b="1" dirty="0" err="1" smtClean="0">
                <a:latin typeface="Arial" pitchFamily="34" charset="0"/>
                <a:cs typeface="Arial" pitchFamily="34" charset="0"/>
              </a:rPr>
              <a:t>field</a:t>
            </a:r>
            <a:r>
              <a:rPr lang="cs-CZ" b="1" dirty="0" smtClean="0">
                <a:latin typeface="Arial" pitchFamily="34" charset="0"/>
                <a:cs typeface="Arial" pitchFamily="34" charset="0"/>
              </a:rPr>
              <a:t> v Javě</a:t>
            </a:r>
          </a:p>
        </p:txBody>
      </p:sp>
    </p:spTree>
    <p:extLst>
      <p:ext uri="{BB962C8B-B14F-4D97-AF65-F5344CB8AC3E}">
        <p14:creationId xmlns:p14="http://schemas.microsoft.com/office/powerpoint/2010/main" val="108479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3" name="Zástupný symbol pro text 2"/>
          <p:cNvSpPr>
            <a:spLocks noGrp="1"/>
          </p:cNvSpPr>
          <p:nvPr>
            <p:ph type="body" sz="quarter" idx="13"/>
          </p:nvPr>
        </p:nvSpPr>
        <p:spPr>
          <a:xfrm>
            <a:off x="107504" y="1628801"/>
            <a:ext cx="7560840" cy="2016224"/>
          </a:xfrm>
        </p:spPr>
        <p:txBody>
          <a:bodyPr/>
          <a:lstStyle/>
          <a:p>
            <a:pPr lvl="1"/>
            <a:r>
              <a:rPr lang="cs-CZ" dirty="0" smtClean="0"/>
              <a:t>Týká se pouze </a:t>
            </a:r>
            <a:r>
              <a:rPr lang="cs-CZ" dirty="0" err="1" smtClean="0"/>
              <a:t>properties</a:t>
            </a:r>
            <a:r>
              <a:rPr lang="cs-CZ" dirty="0" smtClean="0"/>
              <a:t> deklarovaných v objektech</a:t>
            </a:r>
          </a:p>
          <a:p>
            <a:pPr marL="355050" lvl="1" indent="0">
              <a:buNone/>
            </a:pPr>
            <a:endParaRPr lang="cs-CZ" dirty="0" smtClean="0"/>
          </a:p>
          <a:p>
            <a:pPr lvl="1"/>
            <a:r>
              <a:rPr lang="cs-CZ" dirty="0" smtClean="0"/>
              <a:t>Způsoby:</a:t>
            </a:r>
          </a:p>
          <a:p>
            <a:pPr lvl="2"/>
            <a:r>
              <a:rPr lang="cs-CZ" dirty="0" err="1" smtClean="0"/>
              <a:t>lateinit</a:t>
            </a:r>
            <a:endParaRPr lang="cs-CZ" dirty="0" smtClean="0"/>
          </a:p>
          <a:p>
            <a:pPr lvl="2"/>
            <a:r>
              <a:rPr lang="en-US" dirty="0" smtClean="0"/>
              <a:t>c</a:t>
            </a:r>
            <a:r>
              <a:rPr lang="cs-CZ" dirty="0" err="1" smtClean="0"/>
              <a:t>onst</a:t>
            </a:r>
            <a:endParaRPr lang="cs-CZ" dirty="0" smtClean="0"/>
          </a:p>
          <a:p>
            <a:pPr lvl="2"/>
            <a:r>
              <a:rPr lang="en-US" dirty="0" smtClean="0"/>
              <a:t>@</a:t>
            </a:r>
            <a:r>
              <a:rPr lang="en-US" dirty="0" err="1" smtClean="0"/>
              <a:t>JvmField</a:t>
            </a:r>
            <a:endParaRPr lang="cs-CZ" dirty="0"/>
          </a:p>
        </p:txBody>
      </p:sp>
      <p:sp>
        <p:nvSpPr>
          <p:cNvPr id="4" name="TextovéPole 3"/>
          <p:cNvSpPr txBox="1"/>
          <p:nvPr/>
        </p:nvSpPr>
        <p:spPr>
          <a:xfrm>
            <a:off x="-108520" y="981311"/>
            <a:ext cx="6408712" cy="276999"/>
          </a:xfrm>
          <a:prstGeom prst="rect">
            <a:avLst/>
          </a:prstGeom>
          <a:noFill/>
        </p:spPr>
        <p:txBody>
          <a:bodyPr wrap="square" lIns="0" tIns="0" rIns="0" bIns="0" rtlCol="0">
            <a:spAutoFit/>
          </a:bodyPr>
          <a:lstStyle/>
          <a:p>
            <a:pPr lvl="1"/>
            <a:r>
              <a:rPr lang="en-US" b="1" dirty="0" err="1"/>
              <a:t>Kotlin</a:t>
            </a:r>
            <a:r>
              <a:rPr lang="en-US" b="1" dirty="0"/>
              <a:t> property </a:t>
            </a:r>
            <a:r>
              <a:rPr lang="cs-CZ" b="1" dirty="0" smtClean="0"/>
              <a:t>jako</a:t>
            </a:r>
            <a:r>
              <a:rPr lang="en-US" b="1" dirty="0" smtClean="0"/>
              <a:t> </a:t>
            </a:r>
            <a:r>
              <a:rPr lang="en-US" b="1" dirty="0" err="1"/>
              <a:t>statick</a:t>
            </a:r>
            <a:r>
              <a:rPr lang="cs-CZ" b="1" dirty="0"/>
              <a:t>ý </a:t>
            </a:r>
            <a:r>
              <a:rPr lang="cs-CZ" b="1" dirty="0" err="1"/>
              <a:t>field</a:t>
            </a:r>
            <a:r>
              <a:rPr lang="cs-CZ" b="1" dirty="0"/>
              <a:t> v Javě</a:t>
            </a:r>
          </a:p>
        </p:txBody>
      </p:sp>
      <p:sp>
        <p:nvSpPr>
          <p:cNvPr id="5" name="Rectangle 1"/>
          <p:cNvSpPr>
            <a:spLocks noChangeArrowheads="1"/>
          </p:cNvSpPr>
          <p:nvPr/>
        </p:nvSpPr>
        <p:spPr bwMode="auto">
          <a:xfrm>
            <a:off x="179512" y="3648473"/>
            <a:ext cx="8856984"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value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Int</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companion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object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JvmField</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val </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COMPARATOR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Comparator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 </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compareBy</a:t>
            </a:r>
            <a:r>
              <a:rPr kumimoji="0" lang="cs-CZ" altLang="cs-CZ"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&lt;</a:t>
            </a:r>
            <a:r>
              <a:rPr kumimoji="0" lang="cs-CZ" altLang="cs-CZ" sz="16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Key</a:t>
            </a:r>
            <a:r>
              <a:rPr kumimoji="0" lang="cs-CZ" altLang="cs-CZ" sz="16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&gt; </a:t>
            </a:r>
            <a: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cs-CZ" altLang="cs-CZ" sz="16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value</a:t>
            </a:r>
            <a:r>
              <a:rPr kumimoji="0" lang="cs-CZ" altLang="cs-CZ" sz="16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79512" y="5517232"/>
            <a:ext cx="4534224"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Key.COMPARATOR.compare</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(key1, key2);</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075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Kotlin </a:t>
            </a:r>
            <a:r>
              <a:rPr lang="en-US" dirty="0"/>
              <a:t>– </a:t>
            </a:r>
            <a:r>
              <a:rPr lang="cs-CZ" dirty="0"/>
              <a:t>Java</a:t>
            </a:r>
            <a:r>
              <a:rPr lang="en-US" dirty="0"/>
              <a:t> interoperability</a:t>
            </a:r>
            <a:endParaRPr lang="cs-CZ" dirty="0"/>
          </a:p>
        </p:txBody>
      </p:sp>
      <p:sp>
        <p:nvSpPr>
          <p:cNvPr id="4" name="TextovéPole 3"/>
          <p:cNvSpPr txBox="1"/>
          <p:nvPr/>
        </p:nvSpPr>
        <p:spPr>
          <a:xfrm>
            <a:off x="323528" y="1001633"/>
            <a:ext cx="6408712" cy="276999"/>
          </a:xfrm>
          <a:prstGeom prst="rect">
            <a:avLst/>
          </a:prstGeom>
          <a:noFill/>
        </p:spPr>
        <p:txBody>
          <a:bodyPr wrap="square" lIns="0" tIns="0" rIns="0" bIns="0" rtlCol="0">
            <a:spAutoFit/>
          </a:bodyPr>
          <a:lstStyle/>
          <a:p>
            <a:r>
              <a:rPr lang="cs-CZ" b="1" dirty="0" smtClean="0">
                <a:latin typeface="Arial" pitchFamily="34" charset="0"/>
                <a:cs typeface="Arial" pitchFamily="34" charset="0"/>
              </a:rPr>
              <a:t>Kotlin funkce jako statická metoda v Javě</a:t>
            </a:r>
          </a:p>
        </p:txBody>
      </p:sp>
      <p:sp>
        <p:nvSpPr>
          <p:cNvPr id="5" name="Zástupný symbol pro text 2"/>
          <p:cNvSpPr>
            <a:spLocks noGrp="1"/>
          </p:cNvSpPr>
          <p:nvPr>
            <p:ph type="body" sz="quarter" idx="13"/>
          </p:nvPr>
        </p:nvSpPr>
        <p:spPr>
          <a:xfrm>
            <a:off x="323528" y="1680192"/>
            <a:ext cx="4320480" cy="534831"/>
          </a:xfrm>
        </p:spPr>
        <p:txBody>
          <a:bodyPr/>
          <a:lstStyle/>
          <a:p>
            <a:r>
              <a:rPr lang="en-US" dirty="0" smtClean="0"/>
              <a:t>@</a:t>
            </a:r>
            <a:r>
              <a:rPr lang="en-US" dirty="0" err="1" smtClean="0"/>
              <a:t>Jvm</a:t>
            </a:r>
            <a:r>
              <a:rPr lang="cs-CZ" dirty="0" smtClean="0"/>
              <a:t>Static</a:t>
            </a:r>
            <a:endParaRPr lang="en-US" dirty="0" smtClean="0"/>
          </a:p>
        </p:txBody>
      </p:sp>
      <p:sp>
        <p:nvSpPr>
          <p:cNvPr id="6" name="Rectangle 1"/>
          <p:cNvSpPr>
            <a:spLocks noChangeArrowheads="1"/>
          </p:cNvSpPr>
          <p:nvPr/>
        </p:nvSpPr>
        <p:spPr bwMode="auto">
          <a:xfrm>
            <a:off x="251520" y="2420888"/>
            <a:ext cx="397757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companion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object</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cs-CZ" altLang="cs-CZ" sz="16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JvmStatic</a:t>
            </a:r>
            <a:r>
              <a:rPr kumimoji="0" lang="cs-CZ" altLang="cs-CZ"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fun</a:t>
            </a:r>
            <a:r>
              <a:rPr kumimoji="0" lang="cs-CZ" altLang="cs-CZ"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bar()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251520" y="4591490"/>
            <a:ext cx="5976664"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t>
            </a:r>
            <a:r>
              <a:rPr kumimoji="0" lang="cs-CZ" altLang="cs-CZ"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works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fine</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C.bar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error</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not a static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method</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t>
            </a:r>
            <a:r>
              <a:rPr kumimoji="0" lang="cs-CZ" altLang="cs-CZ"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Companion</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.foo</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instance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method</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remains</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a:t>
            </a:r>
            <a:r>
              <a:rPr kumimoji="0" lang="cs-CZ" altLang="cs-CZ"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Companion</a:t>
            </a:r>
            <a:r>
              <a:rPr kumimoji="0" lang="cs-CZ" altLang="cs-CZ"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.bar</a:t>
            </a:r>
            <a:r>
              <a:rPr kumimoji="0" lang="cs-CZ" alt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the</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only</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way</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it</a:t>
            </a:r>
            <a:r>
              <a:rPr kumimoji="0" lang="cs-CZ" altLang="cs-CZ"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cs-CZ" altLang="cs-CZ"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works</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540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PROFINIT_obecny_template_prezentace">
  <a:themeElements>
    <a:clrScheme name="Profinit 2016">
      <a:dk1>
        <a:srgbClr val="616365"/>
      </a:dk1>
      <a:lt1>
        <a:srgbClr val="FFFFFF"/>
      </a:lt1>
      <a:dk2>
        <a:srgbClr val="BD3632"/>
      </a:dk2>
      <a:lt2>
        <a:srgbClr val="FFFFFF"/>
      </a:lt2>
      <a:accent1>
        <a:srgbClr val="77455A"/>
      </a:accent1>
      <a:accent2>
        <a:srgbClr val="FFFFFF"/>
      </a:accent2>
      <a:accent3>
        <a:srgbClr val="FFFFFF"/>
      </a:accent3>
      <a:accent4>
        <a:srgbClr val="FFFFFF"/>
      </a:accent4>
      <a:accent5>
        <a:srgbClr val="FFFFFF"/>
      </a:accent5>
      <a:accent6>
        <a:srgbClr val="FFFFFF"/>
      </a:accent6>
      <a:hlink>
        <a:srgbClr val="BD3632"/>
      </a:hlink>
      <a:folHlink>
        <a:srgbClr val="616365"/>
      </a:folHlink>
    </a:clrScheme>
    <a:fontScheme name="Office – klasické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0" tIns="0" rIns="0" bIns="0" rtlCol="0" anchor="ctr"/>
      <a:lstStyle>
        <a:defPPr algn="ctr">
          <a:defRPr b="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PROFINIT_obecny_template_prezentace</Template>
  <TotalTime>0</TotalTime>
  <Words>393</Words>
  <Application>Microsoft Office PowerPoint</Application>
  <PresentationFormat>Předvádění na obrazovce (4:3)</PresentationFormat>
  <Paragraphs>98</Paragraphs>
  <Slides>11</Slides>
  <Notes>3</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11</vt:i4>
      </vt:variant>
    </vt:vector>
  </HeadingPairs>
  <TitlesOfParts>
    <vt:vector size="18" baseType="lpstr">
      <vt:lpstr>Adobe Gothic Std B</vt:lpstr>
      <vt:lpstr>Arial</vt:lpstr>
      <vt:lpstr>Calibri</vt:lpstr>
      <vt:lpstr>Courier New</vt:lpstr>
      <vt:lpstr>Georgia</vt:lpstr>
      <vt:lpstr>Gotham Medium</vt:lpstr>
      <vt:lpstr>PROFINIT_obecny_template_prezentace</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lpstr>Kotlin – Java interoperability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2018-09-10T12:32:34Z</dcterms:created>
  <dcterms:modified xsi:type="dcterms:W3CDTF">2019-01-25T07:44:39Z</dcterms:modified>
</cp:coreProperties>
</file>