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0" r:id="rId2"/>
    <p:sldId id="292" r:id="rId3"/>
    <p:sldId id="291" r:id="rId4"/>
    <p:sldId id="295" r:id="rId5"/>
    <p:sldId id="293" r:id="rId6"/>
    <p:sldId id="294" r:id="rId7"/>
    <p:sldId id="296" r:id="rId8"/>
    <p:sldId id="297" r:id="rId9"/>
    <p:sldId id="298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365"/>
    <a:srgbClr val="FFFFFF"/>
    <a:srgbClr val="000000"/>
    <a:srgbClr val="77455A"/>
    <a:srgbClr val="BD3632"/>
    <a:srgbClr val="7B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EC25C-B4E9-458D-8E4B-2C06A129DA19}" type="datetimeFigureOut">
              <a:rPr lang="cs-CZ" smtClean="0"/>
              <a:pPr/>
              <a:t>23.01.2019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86F17-B5D0-472B-8745-C3F2BDEA3FA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5605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519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(tmav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bgd_profile_color.jpg"/>
          <p:cNvPicPr>
            <a:picLocks noChangeAspect="1"/>
          </p:cNvPicPr>
          <p:nvPr userDrawn="1"/>
        </p:nvPicPr>
        <p:blipFill>
          <a:blip r:embed="rId2" cstate="print"/>
          <a:srcRect l="-1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09200" y="2708920"/>
            <a:ext cx="6840000" cy="237626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lang="de-AT" sz="3600" b="0" kern="1200" dirty="0">
                <a:solidFill>
                  <a:schemeClr val="bg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dirty="0" smtClean="0"/>
              <a:t>Název prezentace</a:t>
            </a:r>
            <a:endParaRPr lang="cs-CZ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9200" y="5949280"/>
            <a:ext cx="4680520" cy="2160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600000">
              <a:lnSpc>
                <a:spcPts val="1800"/>
              </a:lnSpc>
              <a:spcBef>
                <a:spcPts val="0"/>
              </a:spcBef>
              <a:buNone/>
              <a:defRPr lang="de-AT" sz="1500" kern="1200" baseline="0" dirty="0">
                <a:solidFill>
                  <a:schemeClr val="bg1"/>
                </a:solidFill>
                <a:latin typeface="+mj-lt"/>
                <a:ea typeface="+mj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 smtClean="0"/>
              <a:t>Jméno Příjmení, Jméno Příjmení</a:t>
            </a:r>
            <a:endParaRPr lang="cs-CZ" noProof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224" y="5949280"/>
            <a:ext cx="1872208" cy="21602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15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08.01.2015</a:t>
            </a:r>
          </a:p>
        </p:txBody>
      </p:sp>
      <p:pic>
        <p:nvPicPr>
          <p:cNvPr id="8" name="Obrázek 7" descr="claim_logo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9200" y="0"/>
            <a:ext cx="1774568" cy="21284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ost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411200"/>
            <a:ext cx="7560368" cy="51861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(2 sloupce)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18" name="TextovéPole 17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78706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(2 sloup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527936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(2 sloupce)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14" name="TextovéPole 1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301033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(2 sloup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24496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(světlej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 descr="bgd_profile_colo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09200" y="2709184"/>
            <a:ext cx="6840000" cy="237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lang="de-AT" sz="3600" b="0" kern="1200" dirty="0">
                <a:solidFill>
                  <a:schemeClr val="tx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dirty="0" smtClean="0"/>
              <a:t>Název prezentace</a:t>
            </a:r>
            <a:endParaRPr lang="cs-CZ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9200" y="5950800"/>
            <a:ext cx="4860432" cy="2160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600000">
              <a:lnSpc>
                <a:spcPts val="1800"/>
              </a:lnSpc>
              <a:spcBef>
                <a:spcPts val="0"/>
              </a:spcBef>
              <a:buNone/>
              <a:defRPr lang="de-AT" sz="1500" kern="1200" baseline="0" dirty="0">
                <a:solidFill>
                  <a:schemeClr val="tx1"/>
                </a:solidFill>
                <a:latin typeface="+mj-lt"/>
                <a:ea typeface="+mj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 smtClean="0"/>
              <a:t>Jméno Příjmení, Jméno Příjmení</a:t>
            </a:r>
            <a:endParaRPr lang="cs-CZ" noProof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224" y="5950800"/>
            <a:ext cx="1872208" cy="21602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15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08.01.2015</a:t>
            </a:r>
          </a:p>
        </p:txBody>
      </p:sp>
      <p:pic>
        <p:nvPicPr>
          <p:cNvPr id="13" name="Obrázek 12" descr="claim_logo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9200" y="1"/>
            <a:ext cx="1774568" cy="21284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kuz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 userDrawn="1"/>
        </p:nvGrpSpPr>
        <p:grpSpPr>
          <a:xfrm>
            <a:off x="2880000" y="1988840"/>
            <a:ext cx="2450121" cy="1800200"/>
            <a:chOff x="2841959" y="1916832"/>
            <a:chExt cx="2450121" cy="1800200"/>
          </a:xfrm>
        </p:grpSpPr>
        <p:pic>
          <p:nvPicPr>
            <p:cNvPr id="5" name="Obrázek 4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2841959" y="1916832"/>
              <a:ext cx="1584176" cy="1584176"/>
            </a:xfrm>
            <a:prstGeom prst="rect">
              <a:avLst/>
            </a:prstGeom>
          </p:spPr>
        </p:pic>
        <p:pic>
          <p:nvPicPr>
            <p:cNvPr id="7" name="Obrázek 6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 bright="30000"/>
            </a:blip>
            <a:stretch>
              <a:fillRect/>
            </a:stretch>
          </p:blipFill>
          <p:spPr>
            <a:xfrm flipH="1">
              <a:off x="3706055" y="2132856"/>
              <a:ext cx="1586025" cy="1584176"/>
            </a:xfrm>
            <a:prstGeom prst="rect">
              <a:avLst/>
            </a:prstGeom>
          </p:spPr>
        </p:pic>
      </p:grp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3789040"/>
            <a:ext cx="7560840" cy="5760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de-AT" sz="3200" b="1" kern="1200" baseline="0" dirty="0">
                <a:solidFill>
                  <a:srgbClr val="BD3632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Nadpis slidu</a:t>
            </a:r>
            <a:endParaRPr lang="cs-CZ" noProof="0" dirty="0"/>
          </a:p>
        </p:txBody>
      </p:sp>
      <p:sp>
        <p:nvSpPr>
          <p:cNvPr id="4" name="TextovéPole 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6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ku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/>
          <p:cNvGrpSpPr/>
          <p:nvPr userDrawn="1"/>
        </p:nvGrpSpPr>
        <p:grpSpPr>
          <a:xfrm>
            <a:off x="2880000" y="1988840"/>
            <a:ext cx="2450121" cy="1800200"/>
            <a:chOff x="2841959" y="1916832"/>
            <a:chExt cx="2450121" cy="1800200"/>
          </a:xfrm>
        </p:grpSpPr>
        <p:pic>
          <p:nvPicPr>
            <p:cNvPr id="5" name="Obrázek 4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2841959" y="1916832"/>
              <a:ext cx="1584176" cy="1584176"/>
            </a:xfrm>
            <a:prstGeom prst="rect">
              <a:avLst/>
            </a:prstGeom>
          </p:spPr>
        </p:pic>
        <p:pic>
          <p:nvPicPr>
            <p:cNvPr id="6" name="Obrázek 5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 bright="30000"/>
            </a:blip>
            <a:stretch>
              <a:fillRect/>
            </a:stretch>
          </p:blipFill>
          <p:spPr>
            <a:xfrm flipH="1">
              <a:off x="3706055" y="2132856"/>
              <a:ext cx="1586025" cy="1584176"/>
            </a:xfrm>
            <a:prstGeom prst="rect">
              <a:avLst/>
            </a:prstGeom>
          </p:spPr>
        </p:pic>
      </p:grp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3789040"/>
            <a:ext cx="7560840" cy="5760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de-AT" sz="3200" b="1" kern="1200" baseline="0" dirty="0">
                <a:solidFill>
                  <a:srgbClr val="BD3632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Nadpis slidu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38106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tmav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2276872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tmavší varianta + identifik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3114915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  <p:sp>
        <p:nvSpPr>
          <p:cNvPr id="4" name="Elipsa 3"/>
          <p:cNvSpPr/>
          <p:nvPr userDrawn="1"/>
        </p:nvSpPr>
        <p:spPr>
          <a:xfrm>
            <a:off x="4067944" y="1196752"/>
            <a:ext cx="1008112" cy="1008112"/>
          </a:xfrm>
          <a:prstGeom prst="ellipse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b="1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0" y="1476016"/>
            <a:ext cx="1224136" cy="43204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ct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28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světlá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bgd_profile_colo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2276872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tx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světlá varianta + identifik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bgd_profile_colo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4" name="Elipsa 3"/>
          <p:cNvSpPr/>
          <p:nvPr userDrawn="1"/>
        </p:nvSpPr>
        <p:spPr>
          <a:xfrm>
            <a:off x="4067944" y="1196752"/>
            <a:ext cx="1008112" cy="100811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b="1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59932" y="1476016"/>
            <a:ext cx="1224136" cy="43204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ct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28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1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5528" y="3114915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tx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ěkujeme za pozornost (end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bdélník 28"/>
          <p:cNvSpPr/>
          <p:nvPr userDrawn="1"/>
        </p:nvSpPr>
        <p:spPr>
          <a:xfrm>
            <a:off x="0" y="4869160"/>
            <a:ext cx="9144000" cy="198884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71580" y="1152000"/>
            <a:ext cx="7200840" cy="266429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Zadejte text</a:t>
            </a:r>
            <a:endParaRPr lang="cs-CZ" noProof="0" dirty="0"/>
          </a:p>
        </p:txBody>
      </p:sp>
      <p:sp>
        <p:nvSpPr>
          <p:cNvPr id="16" name="TextovéPole 15"/>
          <p:cNvSpPr txBox="1"/>
          <p:nvPr userDrawn="1"/>
        </p:nvSpPr>
        <p:spPr>
          <a:xfrm>
            <a:off x="4716000" y="5202000"/>
            <a:ext cx="4104456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Profinit EU, s.r.o.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Tychonova 2,</a:t>
            </a:r>
            <a:r>
              <a:rPr lang="cs-CZ" sz="1100" b="0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160 </a:t>
            </a:r>
            <a:r>
              <a:rPr lang="cs-CZ" sz="11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00  </a:t>
            </a: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Praha 6  |  </a:t>
            </a:r>
            <a:r>
              <a:rPr lang="nb-NO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Telefon + 420 224 316 016</a:t>
            </a:r>
            <a:endParaRPr lang="cs-CZ" sz="1100" b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Přímá spojovací čára 24"/>
          <p:cNvCxnSpPr/>
          <p:nvPr userDrawn="1"/>
        </p:nvCxnSpPr>
        <p:spPr>
          <a:xfrm>
            <a:off x="323528" y="5904000"/>
            <a:ext cx="8496944" cy="0"/>
          </a:xfrm>
          <a:prstGeom prst="line">
            <a:avLst/>
          </a:prstGeom>
          <a:ln>
            <a:solidFill>
              <a:srgbClr val="FFFFF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Obrázek 21" descr="logo_claim_last_slide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4000" y="5202000"/>
            <a:ext cx="1400400" cy="386953"/>
          </a:xfrm>
          <a:prstGeom prst="rect">
            <a:avLst/>
          </a:prstGeom>
        </p:spPr>
      </p:pic>
      <p:pic>
        <p:nvPicPr>
          <p:cNvPr id="28" name="Obrázek 27" descr="ikona_globe_negative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23528" y="6228081"/>
            <a:ext cx="258300" cy="258300"/>
          </a:xfrm>
          <a:prstGeom prst="rect">
            <a:avLst/>
          </a:prstGeom>
        </p:spPr>
      </p:pic>
      <p:pic>
        <p:nvPicPr>
          <p:cNvPr id="30" name="Obrázek 29" descr="ikona_linkedin_negative.emf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835696" y="6228081"/>
            <a:ext cx="258300" cy="258300"/>
          </a:xfrm>
          <a:prstGeom prst="rect">
            <a:avLst/>
          </a:prstGeom>
        </p:spPr>
      </p:pic>
      <p:pic>
        <p:nvPicPr>
          <p:cNvPr id="31" name="Obrázek 30" descr="ikona_twitter_negative.emf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5921720" y="6228081"/>
            <a:ext cx="259200" cy="259200"/>
          </a:xfrm>
          <a:prstGeom prst="rect">
            <a:avLst/>
          </a:prstGeom>
        </p:spPr>
      </p:pic>
      <p:sp>
        <p:nvSpPr>
          <p:cNvPr id="32" name="TextovéPole 31"/>
          <p:cNvSpPr txBox="1"/>
          <p:nvPr userDrawn="1"/>
        </p:nvSpPr>
        <p:spPr>
          <a:xfrm>
            <a:off x="695059" y="6192000"/>
            <a:ext cx="864096" cy="3165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cs-CZ" sz="850" b="0" kern="120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Web</a:t>
            </a:r>
            <a:br>
              <a:rPr lang="cs-CZ" sz="850" b="0" kern="120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cs-CZ" sz="850" b="0" kern="120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www.profinit.eu</a:t>
            </a:r>
            <a:endParaRPr lang="cs-CZ" sz="850" b="0" kern="12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TextovéPole 32"/>
          <p:cNvSpPr txBox="1"/>
          <p:nvPr userDrawn="1"/>
        </p:nvSpPr>
        <p:spPr>
          <a:xfrm>
            <a:off x="2207227" y="6192000"/>
            <a:ext cx="1584176" cy="3165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cs-CZ" sz="85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LinkedIn</a:t>
            </a:r>
            <a:br>
              <a:rPr lang="cs-CZ" sz="85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85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linkedin.com/company/profinit</a:t>
            </a:r>
            <a:endParaRPr lang="cs-CZ" sz="85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5" name="Obrázek 34" descr="ikona_twitter_negative.emf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4050000" y="6228081"/>
            <a:ext cx="258300" cy="258300"/>
          </a:xfrm>
          <a:prstGeom prst="rect">
            <a:avLst/>
          </a:prstGeom>
        </p:spPr>
      </p:pic>
      <p:sp>
        <p:nvSpPr>
          <p:cNvPr id="36" name="TextovéPole 35"/>
          <p:cNvSpPr txBox="1"/>
          <p:nvPr userDrawn="1"/>
        </p:nvSpPr>
        <p:spPr>
          <a:xfrm>
            <a:off x="4428472" y="6192000"/>
            <a:ext cx="1224136" cy="3165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cs-CZ" sz="85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Twitter</a:t>
            </a:r>
            <a:br>
              <a:rPr lang="cs-CZ" sz="85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85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twitter.com/Profinit_EU</a:t>
            </a:r>
            <a:endParaRPr lang="cs-CZ" sz="85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ovéPole 36"/>
          <p:cNvSpPr txBox="1"/>
          <p:nvPr userDrawn="1"/>
        </p:nvSpPr>
        <p:spPr>
          <a:xfrm>
            <a:off x="6300192" y="6192000"/>
            <a:ext cx="1296144" cy="3165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cs-CZ" sz="85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Facebook</a:t>
            </a:r>
          </a:p>
          <a:p>
            <a:pPr>
              <a:lnSpc>
                <a:spcPts val="1300"/>
              </a:lnSpc>
            </a:pPr>
            <a:r>
              <a:rPr lang="cs-CZ" sz="85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facebook.com/Profinit.EU</a:t>
            </a:r>
            <a:endParaRPr lang="cs-CZ" sz="85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8" name="Obrázek 37" descr="ikona_twitter_negative.emf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920000" y="6228081"/>
            <a:ext cx="259200" cy="259200"/>
          </a:xfrm>
          <a:prstGeom prst="rect">
            <a:avLst/>
          </a:prstGeom>
        </p:spPr>
      </p:pic>
      <p:sp>
        <p:nvSpPr>
          <p:cNvPr id="39" name="TextovéPole 38"/>
          <p:cNvSpPr txBox="1"/>
          <p:nvPr userDrawn="1"/>
        </p:nvSpPr>
        <p:spPr>
          <a:xfrm>
            <a:off x="8298472" y="6192000"/>
            <a:ext cx="540568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cs-CZ" sz="85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Youtube</a:t>
            </a:r>
          </a:p>
          <a:p>
            <a:pPr>
              <a:lnSpc>
                <a:spcPts val="1300"/>
              </a:lnSpc>
            </a:pPr>
            <a:r>
              <a:rPr lang="cs-CZ" sz="85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Profinit EU</a:t>
            </a:r>
            <a:endParaRPr lang="cs-CZ" sz="85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5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7560840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8" name="TextovéPole 7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97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7560840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50844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7560840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51393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5"/>
            <a:ext cx="7560840" cy="5472609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124540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ostý text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051200"/>
            <a:ext cx="7560000" cy="547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9" name="TextovéPole 8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ost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051200"/>
            <a:ext cx="7560000" cy="547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ostý text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411200"/>
            <a:ext cx="7560368" cy="51861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bgd_profile_color.jpg"/>
          <p:cNvPicPr>
            <a:picLocks noChangeAspect="1"/>
          </p:cNvPicPr>
          <p:nvPr userDrawn="1"/>
        </p:nvPicPr>
        <p:blipFill>
          <a:blip r:embed="rId29" cstate="print"/>
          <a:srcRect l="90161"/>
          <a:stretch>
            <a:fillRect/>
          </a:stretch>
        </p:blipFill>
        <p:spPr>
          <a:xfrm>
            <a:off x="8244408" y="0"/>
            <a:ext cx="899592" cy="6858000"/>
          </a:xfrm>
          <a:prstGeom prst="rect">
            <a:avLst/>
          </a:prstGeom>
        </p:spPr>
      </p:pic>
      <p:pic>
        <p:nvPicPr>
          <p:cNvPr id="6" name="Obrázek 5" descr="logo_profinit_negative.wmf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 rot="16200000">
            <a:off x="7976787" y="988043"/>
            <a:ext cx="1484442" cy="2291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80" r:id="rId8"/>
    <p:sldLayoutId id="2147483681" r:id="rId9"/>
    <p:sldLayoutId id="2147483682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85" r:id="rId17"/>
    <p:sldLayoutId id="2147483686" r:id="rId18"/>
    <p:sldLayoutId id="2147483683" r:id="rId19"/>
    <p:sldLayoutId id="2147483684" r:id="rId20"/>
    <p:sldLayoutId id="2147483667" r:id="rId21"/>
    <p:sldLayoutId id="2147483688" r:id="rId22"/>
    <p:sldLayoutId id="2147483668" r:id="rId23"/>
    <p:sldLayoutId id="2147483687" r:id="rId24"/>
    <p:sldLayoutId id="2147483690" r:id="rId25"/>
    <p:sldLayoutId id="2147483691" r:id="rId26"/>
    <p:sldLayoutId id="2147483674" r:id="rId2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elye.project/mastering-kotlin-standard-functions-run-with-let-also-and-apply-9cd334b0ef84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quarter" idx="14"/>
          </p:nvPr>
        </p:nvSpPr>
        <p:spPr/>
        <p:txBody>
          <a:bodyPr anchor="b" anchorCtr="0"/>
          <a:lstStyle/>
          <a:p>
            <a:r>
              <a:rPr lang="cs-CZ" dirty="0" smtClean="0"/>
              <a:t>201</a:t>
            </a:r>
            <a:r>
              <a:rPr lang="en-US" dirty="0" smtClean="0"/>
              <a:t>9</a:t>
            </a:r>
            <a:endParaRPr lang="cs-CZ" dirty="0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Standard Extension Functions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19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Standard </a:t>
            </a:r>
            <a:r>
              <a:rPr lang="en-US" dirty="0" smtClean="0"/>
              <a:t>extension </a:t>
            </a:r>
            <a:r>
              <a:rPr lang="en-US" dirty="0"/>
              <a:t>functions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also()</a:t>
            </a:r>
          </a:p>
          <a:p>
            <a:pPr lvl="1"/>
            <a:r>
              <a:rPr lang="en-US" dirty="0"/>
              <a:t>apply()</a:t>
            </a:r>
          </a:p>
          <a:p>
            <a:pPr lvl="1"/>
            <a:r>
              <a:rPr lang="en-US" dirty="0"/>
              <a:t>let()</a:t>
            </a:r>
          </a:p>
          <a:p>
            <a:pPr lvl="1"/>
            <a:r>
              <a:rPr lang="en-US" dirty="0" err="1"/>
              <a:t>takeIf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takeUnless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with()</a:t>
            </a:r>
          </a:p>
          <a:p>
            <a:pPr lvl="1"/>
            <a:r>
              <a:rPr lang="en-US" dirty="0"/>
              <a:t>run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717032"/>
            <a:ext cx="74295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2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Standard </a:t>
            </a:r>
            <a:r>
              <a:rPr lang="en-US" dirty="0"/>
              <a:t>extension functions</a:t>
            </a:r>
            <a:endParaRPr lang="cs-CZ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468" y="1450322"/>
            <a:ext cx="648072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.also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Unit):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9199" y="2692045"/>
            <a:ext cx="672652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.apply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.() -&gt; Unit):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199" y="1954493"/>
            <a:ext cx="679581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647" y="3758425"/>
            <a:ext cx="796083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.() -&gt;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2529" y="3183365"/>
            <a:ext cx="647965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.run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.() -&gt;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1468" y="4837656"/>
            <a:ext cx="781200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.takeIf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1468" y="5412716"/>
            <a:ext cx="821774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.takeUnless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Standard </a:t>
            </a:r>
            <a:r>
              <a:rPr lang="en-US" dirty="0"/>
              <a:t>extension functions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1052735"/>
            <a:ext cx="7560840" cy="432049"/>
          </a:xfrm>
        </p:spPr>
        <p:txBody>
          <a:bodyPr/>
          <a:lstStyle/>
          <a:p>
            <a:r>
              <a:rPr lang="cs-CZ" dirty="0" err="1" smtClean="0"/>
              <a:t>Extension</a:t>
            </a:r>
            <a:r>
              <a:rPr lang="cs-CZ" dirty="0" smtClean="0"/>
              <a:t> </a:t>
            </a:r>
            <a:r>
              <a:rPr lang="cs-CZ" dirty="0" err="1" smtClean="0"/>
              <a:t>function</a:t>
            </a:r>
            <a:r>
              <a:rPr lang="cs-CZ" dirty="0" smtClean="0"/>
              <a:t> a </a:t>
            </a:r>
            <a:r>
              <a:rPr lang="cs-CZ" dirty="0" err="1" smtClean="0"/>
              <a:t>safe</a:t>
            </a:r>
            <a:r>
              <a:rPr lang="cs-CZ" dirty="0" smtClean="0"/>
              <a:t> call</a:t>
            </a:r>
            <a:endParaRPr lang="cs-CZ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2564904"/>
            <a:ext cx="756084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list: List&lt;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 =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listOf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"Kotlin"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list) {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prints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and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ignores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Přímá spojnice 5"/>
          <p:cNvCxnSpPr/>
          <p:nvPr/>
        </p:nvCxnSpPr>
        <p:spPr>
          <a:xfrm>
            <a:off x="1259632" y="3645024"/>
            <a:ext cx="504056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1799692" y="4722242"/>
            <a:ext cx="23042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s-CZ" sz="1600" dirty="0" err="1">
                <a:latin typeface="Arial" pitchFamily="34" charset="0"/>
                <a:cs typeface="Arial" pitchFamily="34" charset="0"/>
              </a:rPr>
              <a:t>s</a:t>
            </a:r>
            <a:r>
              <a:rPr lang="cs-CZ" sz="1600" dirty="0" err="1" smtClean="0">
                <a:latin typeface="Arial" pitchFamily="34" charset="0"/>
                <a:cs typeface="Arial" pitchFamily="34" charset="0"/>
              </a:rPr>
              <a:t>afe</a:t>
            </a:r>
            <a:r>
              <a:rPr lang="cs-CZ" sz="1600" dirty="0" smtClean="0">
                <a:latin typeface="Arial" pitchFamily="34" charset="0"/>
                <a:cs typeface="Arial" pitchFamily="34" charset="0"/>
              </a:rPr>
              <a:t> call</a:t>
            </a:r>
            <a:endParaRPr lang="cs-CZ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Obrázek 8" descr="arrow_4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5156387">
            <a:off x="1273766" y="4159599"/>
            <a:ext cx="834401" cy="13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560840" cy="432047"/>
          </a:xfrm>
        </p:spPr>
        <p:txBody>
          <a:bodyPr/>
          <a:lstStyle/>
          <a:p>
            <a:r>
              <a:rPr lang="cs-CZ" dirty="0"/>
              <a:t>Standard </a:t>
            </a:r>
            <a:r>
              <a:rPr lang="en-US" dirty="0"/>
              <a:t>extension </a:t>
            </a:r>
            <a:r>
              <a:rPr lang="en-US" dirty="0" smtClean="0"/>
              <a:t>functions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2132856"/>
            <a:ext cx="7560840" cy="14401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dirty="0" smtClean="0"/>
              <a:t>Potřebuji rozšiřující funkci?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 smtClean="0"/>
              <a:t>Potřebuji </a:t>
            </a:r>
            <a:r>
              <a:rPr lang="cs-CZ" b="1" dirty="0" err="1" smtClean="0"/>
              <a:t>this</a:t>
            </a:r>
            <a:r>
              <a:rPr lang="cs-CZ" dirty="0" smtClean="0"/>
              <a:t>, nebo </a:t>
            </a:r>
            <a:r>
              <a:rPr lang="cs-CZ" b="1" dirty="0" err="1" smtClean="0"/>
              <a:t>it</a:t>
            </a:r>
            <a:endParaRPr lang="cs-CZ" b="1" dirty="0" smtClean="0"/>
          </a:p>
          <a:p>
            <a:pPr marL="457200" indent="-457200">
              <a:buFont typeface="+mj-lt"/>
              <a:buAutoNum type="arabicPeriod"/>
            </a:pPr>
            <a:r>
              <a:rPr lang="cs-CZ" dirty="0" smtClean="0"/>
              <a:t>Potřebuji vrátit </a:t>
            </a:r>
            <a:r>
              <a:rPr lang="cs-CZ" b="1" dirty="0" err="1" smtClean="0"/>
              <a:t>this</a:t>
            </a:r>
            <a:r>
              <a:rPr lang="cs-CZ" dirty="0" smtClean="0"/>
              <a:t>, nebo ne?</a:t>
            </a:r>
          </a:p>
          <a:p>
            <a:pPr marL="0" indent="0">
              <a:buNone/>
            </a:pPr>
            <a:endParaRPr lang="cs-CZ" dirty="0" smtClean="0"/>
          </a:p>
        </p:txBody>
      </p:sp>
      <p:sp>
        <p:nvSpPr>
          <p:cNvPr id="4" name="TextovéPole 3"/>
          <p:cNvSpPr txBox="1"/>
          <p:nvPr/>
        </p:nvSpPr>
        <p:spPr>
          <a:xfrm>
            <a:off x="323528" y="1191828"/>
            <a:ext cx="74168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s-CZ" sz="2000" b="1" dirty="0" smtClean="0">
                <a:solidFill>
                  <a:srgbClr val="616365"/>
                </a:solidFill>
                <a:latin typeface="Arial" pitchFamily="34" charset="0"/>
                <a:cs typeface="Arial" pitchFamily="34" charset="0"/>
              </a:rPr>
              <a:t>Kdy kterou použít?</a:t>
            </a:r>
            <a:endParaRPr lang="cs-CZ" sz="2000" b="1" dirty="0" smtClean="0">
              <a:solidFill>
                <a:srgbClr val="6163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323528" y="6309320"/>
            <a:ext cx="61206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s-CZ" sz="1600" dirty="0" smtClean="0">
                <a:latin typeface="Arial" pitchFamily="34" charset="0"/>
                <a:cs typeface="Arial" pitchFamily="34" charset="0"/>
                <a:hlinkClick r:id="rId2"/>
              </a:rPr>
              <a:t>Zdroj</a:t>
            </a:r>
            <a:endParaRPr lang="cs-CZ" sz="1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Standard </a:t>
            </a:r>
            <a:r>
              <a:rPr lang="en-US" dirty="0"/>
              <a:t>extension functions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1052735"/>
            <a:ext cx="7560840" cy="432049"/>
          </a:xfrm>
        </p:spPr>
        <p:txBody>
          <a:bodyPr/>
          <a:lstStyle/>
          <a:p>
            <a:r>
              <a:rPr lang="cs-CZ" dirty="0"/>
              <a:t>Potřebuji rozšiřující funkci?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19" y="2562671"/>
            <a:ext cx="647965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webview.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javaScriptEnabled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databaseEnabled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1647473"/>
            <a:ext cx="796083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&lt;T, R&gt;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T,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T.() -&gt; R): R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519" y="4193425"/>
            <a:ext cx="647965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&lt;T, R&gt;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T.run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T.() -&gt; R): R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3528" y="4991199"/>
            <a:ext cx="756084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webview.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javaScriptEnabled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databaseEnabled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3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1052735"/>
            <a:ext cx="7560840" cy="432049"/>
          </a:xfrm>
        </p:spPr>
        <p:txBody>
          <a:bodyPr/>
          <a:lstStyle/>
          <a:p>
            <a:r>
              <a:rPr lang="cs-CZ" dirty="0"/>
              <a:t>Potřebuji </a:t>
            </a:r>
            <a:r>
              <a:rPr lang="cs-CZ" b="1" dirty="0" err="1"/>
              <a:t>this</a:t>
            </a:r>
            <a:r>
              <a:rPr lang="cs-CZ" dirty="0"/>
              <a:t>, nebo </a:t>
            </a:r>
            <a:r>
              <a:rPr lang="cs-CZ" b="1" dirty="0" err="1" smtClean="0"/>
              <a:t>it</a:t>
            </a:r>
            <a:endParaRPr lang="cs-CZ" b="1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Standard </a:t>
            </a:r>
            <a:r>
              <a:rPr lang="en-US" dirty="0"/>
              <a:t>extension functions</a:t>
            </a:r>
            <a:endParaRPr lang="cs-CZ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2415173"/>
            <a:ext cx="7632848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argument"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528" y="4869160"/>
            <a:ext cx="734481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argument"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cs-CZ" altLang="cs-CZ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cs-CZ" altLang="cs-CZ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3528" y="1900188"/>
            <a:ext cx="647965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&lt;T, R&gt;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T.run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T.() -&gt; R): R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4422780"/>
            <a:ext cx="679581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&lt;T, R&gt;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T.let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(T) -&gt; R): R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Přímá spojnice 8"/>
          <p:cNvCxnSpPr/>
          <p:nvPr/>
        </p:nvCxnSpPr>
        <p:spPr>
          <a:xfrm>
            <a:off x="5004048" y="2276872"/>
            <a:ext cx="504056" cy="0"/>
          </a:xfrm>
          <a:prstGeom prst="line">
            <a:avLst/>
          </a:prstGeom>
          <a:ln/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Přímá spojnice 9"/>
          <p:cNvCxnSpPr/>
          <p:nvPr/>
        </p:nvCxnSpPr>
        <p:spPr>
          <a:xfrm>
            <a:off x="5004048" y="4795393"/>
            <a:ext cx="504056" cy="0"/>
          </a:xfrm>
          <a:prstGeom prst="line">
            <a:avLst/>
          </a:prstGeom>
          <a:ln/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ovéPole 10"/>
          <p:cNvSpPr txBox="1"/>
          <p:nvPr/>
        </p:nvSpPr>
        <p:spPr>
          <a:xfrm>
            <a:off x="316895" y="5885939"/>
            <a:ext cx="54726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cs-CZ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ohu použít jiný název než </a:t>
            </a:r>
            <a:r>
              <a:rPr lang="cs-CZ" sz="16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it</a:t>
            </a:r>
            <a:endParaRPr lang="cs-CZ" sz="16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251520" y="3615574"/>
            <a:ext cx="54726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cs-CZ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mohu většinou úplně vynechat</a:t>
            </a:r>
            <a:endParaRPr lang="cs-CZ" sz="16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0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1052735"/>
            <a:ext cx="7560840" cy="360041"/>
          </a:xfrm>
        </p:spPr>
        <p:txBody>
          <a:bodyPr/>
          <a:lstStyle/>
          <a:p>
            <a:r>
              <a:rPr lang="cs-CZ" dirty="0" smtClean="0"/>
              <a:t>Potřebuji vrátit </a:t>
            </a:r>
            <a:r>
              <a:rPr lang="cs-CZ" b="1" dirty="0" err="1" smtClean="0"/>
              <a:t>this</a:t>
            </a:r>
            <a:r>
              <a:rPr lang="cs-CZ" dirty="0" smtClean="0"/>
              <a:t> nebo ne?</a:t>
            </a:r>
            <a:endParaRPr lang="cs-CZ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Standard </a:t>
            </a:r>
            <a:r>
              <a:rPr lang="en-US" dirty="0"/>
              <a:t>extension functions</a:t>
            </a:r>
            <a:endParaRPr lang="cs-CZ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8511" y="1772815"/>
            <a:ext cx="672652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.apply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.() -&gt; Unit):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4868" y="2426320"/>
            <a:ext cx="648072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.also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Unit):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Přímá spojnice 6"/>
          <p:cNvCxnSpPr/>
          <p:nvPr/>
        </p:nvCxnSpPr>
        <p:spPr>
          <a:xfrm>
            <a:off x="2987824" y="2204864"/>
            <a:ext cx="504056" cy="0"/>
          </a:xfrm>
          <a:prstGeom prst="lin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Přímá spojnice 7"/>
          <p:cNvCxnSpPr/>
          <p:nvPr/>
        </p:nvCxnSpPr>
        <p:spPr>
          <a:xfrm>
            <a:off x="6532499" y="2204864"/>
            <a:ext cx="504056" cy="0"/>
          </a:xfrm>
          <a:prstGeom prst="lin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Přímá spojnice 8"/>
          <p:cNvCxnSpPr/>
          <p:nvPr/>
        </p:nvCxnSpPr>
        <p:spPr>
          <a:xfrm>
            <a:off x="2987824" y="2852936"/>
            <a:ext cx="504056" cy="0"/>
          </a:xfrm>
          <a:prstGeom prst="lin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Přímá spojnice 9"/>
          <p:cNvCxnSpPr/>
          <p:nvPr/>
        </p:nvCxnSpPr>
        <p:spPr>
          <a:xfrm>
            <a:off x="6372200" y="2852936"/>
            <a:ext cx="504056" cy="0"/>
          </a:xfrm>
          <a:prstGeom prst="lin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49771" y="3933056"/>
            <a:ext cx="679581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cs-CZ" altLang="cs-CZ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cs-CZ" altLang="cs-CZ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cs-CZ" altLang="cs-CZ" sz="16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kumimoji="0" lang="cs-CZ" altLang="cs-CZ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Přímá spojnice 11"/>
          <p:cNvCxnSpPr/>
          <p:nvPr/>
        </p:nvCxnSpPr>
        <p:spPr>
          <a:xfrm>
            <a:off x="3422574" y="4309250"/>
            <a:ext cx="504056" cy="0"/>
          </a:xfrm>
          <a:prstGeom prst="lin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Přímá spojnice 12"/>
          <p:cNvCxnSpPr/>
          <p:nvPr/>
        </p:nvCxnSpPr>
        <p:spPr>
          <a:xfrm>
            <a:off x="6280471" y="4309250"/>
            <a:ext cx="504056" cy="0"/>
          </a:xfrm>
          <a:prstGeom prst="line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1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Standard </a:t>
            </a:r>
            <a:r>
              <a:rPr lang="en-US" dirty="0"/>
              <a:t>extension functions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" y="1628800"/>
            <a:ext cx="819410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NIT_obecny_template_prezentace_03_2017_CZ">
  <a:themeElements>
    <a:clrScheme name="Profinit 2017">
      <a:dk1>
        <a:srgbClr val="616365"/>
      </a:dk1>
      <a:lt1>
        <a:srgbClr val="FFFFFF"/>
      </a:lt1>
      <a:dk2>
        <a:srgbClr val="BD3632"/>
      </a:dk2>
      <a:lt2>
        <a:srgbClr val="F2F3F5"/>
      </a:lt2>
      <a:accent1>
        <a:srgbClr val="882554"/>
      </a:accent1>
      <a:accent2>
        <a:srgbClr val="523661"/>
      </a:accent2>
      <a:accent3>
        <a:srgbClr val="325584"/>
      </a:accent3>
      <a:accent4>
        <a:srgbClr val="DE8721"/>
      </a:accent4>
      <a:accent5>
        <a:srgbClr val="7E9836"/>
      </a:accent5>
      <a:accent6>
        <a:srgbClr val="13863D"/>
      </a:accent6>
      <a:hlink>
        <a:srgbClr val="BD3632"/>
      </a:hlink>
      <a:folHlink>
        <a:srgbClr val="9FA1A3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lIns="0" tIns="0" rIns="0" bIns="0" rtlCol="0" anchor="ctr"/>
      <a:lstStyle>
        <a:defPPr algn="ctr">
          <a:defRPr b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6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PROFINIT_obecna_sablona_prezentace_CZ</Template>
  <TotalTime>163</TotalTime>
  <Words>360</Words>
  <Application>Microsoft Office PowerPoint</Application>
  <PresentationFormat>Předvádění na obrazovce (4:3)</PresentationFormat>
  <Paragraphs>49</Paragraphs>
  <Slides>9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6" baseType="lpstr">
      <vt:lpstr>Adobe Gothic Std B</vt:lpstr>
      <vt:lpstr>Arial</vt:lpstr>
      <vt:lpstr>Calibri</vt:lpstr>
      <vt:lpstr>Courier New</vt:lpstr>
      <vt:lpstr>Georgia</vt:lpstr>
      <vt:lpstr>Gotham Medium</vt:lpstr>
      <vt:lpstr>PROFINIT_obecny_template_prezentace_03_2017_CZ</vt:lpstr>
      <vt:lpstr>Standard Extension Functions</vt:lpstr>
      <vt:lpstr>Standard extension functions</vt:lpstr>
      <vt:lpstr>Standard extension functions</vt:lpstr>
      <vt:lpstr>Standard extension functions</vt:lpstr>
      <vt:lpstr>Standard extension functions</vt:lpstr>
      <vt:lpstr>Standard extension functions</vt:lpstr>
      <vt:lpstr>Standard extension functions</vt:lpstr>
      <vt:lpstr>Standard extension functions</vt:lpstr>
      <vt:lpstr>Standard extension functions</vt:lpstr>
    </vt:vector>
  </TitlesOfParts>
  <Company>Profinit EU, s.r.o.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Obecný template PPT prezentace společnosti Profinit (prototyp 3 – upravený úvodní slide prezentace)</dc:title>
  <dc:creator>Rokusek Jaromír</dc:creator>
  <cp:lastModifiedBy>Rokusek Jaromír</cp:lastModifiedBy>
  <cp:revision>10</cp:revision>
  <dcterms:created xsi:type="dcterms:W3CDTF">2019-01-18T10:32:26Z</dcterms:created>
  <dcterms:modified xsi:type="dcterms:W3CDTF">2019-01-23T14:02:41Z</dcterms:modified>
</cp:coreProperties>
</file>