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DB4FC4-0A01-4922-95F8-2D45DA0167A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F9A0DD1-5DCF-42CE-8EA0-BC4FDC8A32A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Note that synchronized is a function in Kotlin which returns a value. This makes it more powerful than Java's synchronized keyword.</a:t>
            </a: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Je možné používat vše z java.util.concurrent.atomic – AtomicLong atd.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C791A02-E2D7-4ADB-BC3E-4625D90F827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latin typeface="Arial"/>
              </a:rPr>
              <a:t>The extension withLock works on Lock instances like ReentrentLock, whereas synchronized may be used with any object.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721553F-5DF3-455C-A772-6EB402BC234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latin typeface="Arial"/>
              </a:rPr>
              <a:t>Navic Kotlin ma extensionsReentrantReadWriteLock.read</a:t>
            </a:r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C5AA67E-73BF-4FC4-9369-1CC9B9DA7B4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23640" y="39110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19760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2364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88000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43636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3636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88000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2364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23640" y="332640"/>
            <a:ext cx="7560360" cy="166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2364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19760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23640" y="39110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23640" y="39110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19760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2364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88000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43636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43636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288000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32364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23640" y="332640"/>
            <a:ext cx="7560360" cy="166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2364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19760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23640" y="39110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640" y="39110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19760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2364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88000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436360" y="10526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43636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288000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323640" y="3911040"/>
            <a:ext cx="243432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23640" y="332640"/>
            <a:ext cx="7560360" cy="166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2364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547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197600" y="39110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197600" y="1052640"/>
            <a:ext cx="368928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23640" y="3911040"/>
            <a:ext cx="7560360" cy="261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/>
          <p:nvPr/>
        </p:nvPicPr>
        <p:blipFill>
          <a:blip r:embed="rId14"/>
          <a:srcRect l="90175"/>
          <a:stretch/>
        </p:blipFill>
        <p:spPr>
          <a:xfrm>
            <a:off x="8244360" y="0"/>
            <a:ext cx="899280" cy="6857640"/>
          </a:xfrm>
          <a:prstGeom prst="rect">
            <a:avLst/>
          </a:prstGeom>
          <a:ln w="9360">
            <a:noFill/>
          </a:ln>
        </p:spPr>
      </p:pic>
      <p:pic>
        <p:nvPicPr>
          <p:cNvPr id="7" name="Obrázek 5"/>
          <p:cNvPicPr/>
          <p:nvPr/>
        </p:nvPicPr>
        <p:blipFill>
          <a:blip r:embed="rId15"/>
          <a:stretch/>
        </p:blipFill>
        <p:spPr>
          <a:xfrm rot="16200000">
            <a:off x="7976520" y="988560"/>
            <a:ext cx="1483920" cy="228600"/>
          </a:xfrm>
          <a:prstGeom prst="rect">
            <a:avLst/>
          </a:prstGeom>
          <a:ln>
            <a:noFill/>
          </a:ln>
        </p:spPr>
      </p:pic>
      <p:pic>
        <p:nvPicPr>
          <p:cNvPr id="2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09200" y="2709000"/>
            <a:ext cx="6839640" cy="237600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cs-CZ" sz="3600" b="0" strike="noStrike" spc="-1">
                <a:solidFill>
                  <a:srgbClr val="FFFFFF"/>
                </a:solidFill>
                <a:latin typeface="Arial"/>
                <a:ea typeface="Adobe Gothic Std B"/>
              </a:rPr>
              <a:t>Název prezentace</a:t>
            </a:r>
            <a:endParaRPr lang="cs-CZ" sz="36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588360" y="5949360"/>
            <a:ext cx="1872000" cy="215640"/>
          </a:xfrm>
          <a:prstGeom prst="rect">
            <a:avLst/>
          </a:prstGeom>
        </p:spPr>
        <p:txBody>
          <a:bodyPr lIns="0" tIns="0" rIns="0" bIns="0"/>
          <a:lstStyle/>
          <a:p>
            <a:pPr marL="343080" indent="-342720" algn="r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</a:pPr>
            <a:r>
              <a:rPr lang="cs-CZ" sz="1500" b="0" strike="noStrike" spc="-1">
                <a:solidFill>
                  <a:srgbClr val="FFFFFF"/>
                </a:solidFill>
                <a:latin typeface="Arial"/>
              </a:rPr>
              <a:t>08.01.2015</a:t>
            </a:r>
            <a:endParaRPr lang="cs-CZ" sz="1500" b="0" strike="noStrike" spc="-1">
              <a:solidFill>
                <a:srgbClr val="616365"/>
              </a:solidFill>
              <a:latin typeface="Arial"/>
            </a:endParaRPr>
          </a:p>
        </p:txBody>
      </p:sp>
      <p:pic>
        <p:nvPicPr>
          <p:cNvPr id="5" name="Obrázek 7"/>
          <p:cNvPicPr/>
          <p:nvPr/>
        </p:nvPicPr>
        <p:blipFill>
          <a:blip r:embed="rId16"/>
          <a:stretch/>
        </p:blipFill>
        <p:spPr>
          <a:xfrm>
            <a:off x="709200" y="0"/>
            <a:ext cx="1868040" cy="19098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/>
          <p:cNvPicPr/>
          <p:nvPr/>
        </p:nvPicPr>
        <p:blipFill>
          <a:blip r:embed="rId14"/>
          <a:srcRect l="90175"/>
          <a:stretch/>
        </p:blipFill>
        <p:spPr>
          <a:xfrm>
            <a:off x="8244360" y="0"/>
            <a:ext cx="899280" cy="6857640"/>
          </a:xfrm>
          <a:prstGeom prst="rect">
            <a:avLst/>
          </a:prstGeom>
          <a:ln w="9360">
            <a:noFill/>
          </a:ln>
        </p:spPr>
      </p:pic>
      <p:pic>
        <p:nvPicPr>
          <p:cNvPr id="43" name="Obrázek 5"/>
          <p:cNvPicPr/>
          <p:nvPr/>
        </p:nvPicPr>
        <p:blipFill>
          <a:blip r:embed="rId15"/>
          <a:stretch/>
        </p:blipFill>
        <p:spPr>
          <a:xfrm rot="16200000">
            <a:off x="7976520" y="988560"/>
            <a:ext cx="1483920" cy="22860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8442360" y="6381360"/>
            <a:ext cx="521640" cy="18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EA89D494-B303-4899-85FD-66187FD668D4}" type="slidenum">
              <a:rPr lang="en-US" sz="1200" b="1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Nadpis slidu na jeden řádek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Kliknutím lze upravit styly předlohy textu.</a:t>
            </a: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>
                <a:solidFill>
                  <a:srgbClr val="616365"/>
                </a:solidFill>
                <a:latin typeface="Arial"/>
              </a:rPr>
              <a:t>Druhá úroveň</a:t>
            </a:r>
          </a:p>
          <a:p>
            <a:pPr marL="864000" lvl="2" indent="-22824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BD3632"/>
              </a:buClr>
              <a:buFont typeface="Arial"/>
              <a:buChar char="•"/>
            </a:pPr>
            <a:r>
              <a:rPr lang="cs-CZ" sz="1500" b="0" strike="noStrike" spc="-1">
                <a:solidFill>
                  <a:srgbClr val="616365"/>
                </a:solidFill>
                <a:latin typeface="Arial"/>
              </a:rPr>
              <a:t>Třetí úroveň</a:t>
            </a:r>
          </a:p>
          <a:p>
            <a:pPr marL="1098000" lvl="3" indent="-22824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BD3632"/>
              </a:buClr>
              <a:buFont typeface="Arial"/>
              <a:buChar char="•"/>
            </a:pPr>
            <a:r>
              <a:rPr lang="cs-CZ" sz="1400" b="0" strike="noStrike" spc="-1">
                <a:solidFill>
                  <a:srgbClr val="616365"/>
                </a:solidFill>
                <a:latin typeface="Arial"/>
              </a:rPr>
              <a:t>Čtvrtá úroveň</a:t>
            </a:r>
          </a:p>
          <a:p>
            <a:pPr marL="1332000" lvl="4" indent="-22824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BD3632"/>
              </a:buClr>
              <a:buFont typeface="Arial"/>
              <a:buChar char="•"/>
            </a:pPr>
            <a:r>
              <a:rPr lang="cs-CZ" sz="1300" b="0" strike="noStrike" spc="-1">
                <a:solidFill>
                  <a:srgbClr val="616365"/>
                </a:solidFill>
                <a:latin typeface="Arial"/>
              </a:rPr>
              <a:t>Pátá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/>
          <p:cNvPicPr/>
          <p:nvPr/>
        </p:nvPicPr>
        <p:blipFill>
          <a:blip r:embed="rId14"/>
          <a:srcRect l="90175"/>
          <a:stretch/>
        </p:blipFill>
        <p:spPr>
          <a:xfrm>
            <a:off x="8244360" y="0"/>
            <a:ext cx="899280" cy="6857640"/>
          </a:xfrm>
          <a:prstGeom prst="rect">
            <a:avLst/>
          </a:prstGeom>
          <a:ln w="9360">
            <a:noFill/>
          </a:ln>
        </p:spPr>
      </p:pic>
      <p:pic>
        <p:nvPicPr>
          <p:cNvPr id="84" name="Obrázek 5"/>
          <p:cNvPicPr/>
          <p:nvPr/>
        </p:nvPicPr>
        <p:blipFill>
          <a:blip r:embed="rId15"/>
          <a:stretch/>
        </p:blipFill>
        <p:spPr>
          <a:xfrm rot="16200000">
            <a:off x="7976520" y="988560"/>
            <a:ext cx="1483920" cy="22860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23640" y="332640"/>
            <a:ext cx="7560360" cy="359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Nadpis slidu na jeden řádek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23640" y="1052640"/>
            <a:ext cx="7560360" cy="5472360"/>
          </a:xfrm>
          <a:prstGeom prst="rect">
            <a:avLst/>
          </a:prstGeom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Kliknutím lze upravit styly předlohy textu.</a:t>
            </a: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>
                <a:solidFill>
                  <a:srgbClr val="616365"/>
                </a:solidFill>
                <a:latin typeface="Arial"/>
              </a:rPr>
              <a:t>Druhá úroveň</a:t>
            </a:r>
          </a:p>
          <a:p>
            <a:pPr marL="864000" lvl="2" indent="-22824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BD3632"/>
              </a:buClr>
              <a:buFont typeface="Arial"/>
              <a:buChar char="•"/>
            </a:pPr>
            <a:r>
              <a:rPr lang="cs-CZ" sz="1500" b="0" strike="noStrike" spc="-1">
                <a:solidFill>
                  <a:srgbClr val="616365"/>
                </a:solidFill>
                <a:latin typeface="Arial"/>
              </a:rPr>
              <a:t>Třetí úroveň</a:t>
            </a:r>
          </a:p>
          <a:p>
            <a:pPr marL="1098000" lvl="3" indent="-22824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BD3632"/>
              </a:buClr>
              <a:buFont typeface="Arial"/>
              <a:buChar char="•"/>
            </a:pPr>
            <a:r>
              <a:rPr lang="cs-CZ" sz="1400" b="0" strike="noStrike" spc="-1">
                <a:solidFill>
                  <a:srgbClr val="616365"/>
                </a:solidFill>
                <a:latin typeface="Arial"/>
              </a:rPr>
              <a:t>Čtvrtá úroveň</a:t>
            </a:r>
          </a:p>
          <a:p>
            <a:pPr marL="1332000" lvl="4" indent="-228240">
              <a:lnSpc>
                <a:spcPct val="100000"/>
              </a:lnSpc>
              <a:spcBef>
                <a:spcPts val="99"/>
              </a:spcBef>
              <a:spcAft>
                <a:spcPts val="99"/>
              </a:spcAft>
              <a:buClr>
                <a:srgbClr val="BD3632"/>
              </a:buClr>
              <a:buFont typeface="Arial"/>
              <a:buChar char="•"/>
            </a:pPr>
            <a:r>
              <a:rPr lang="cs-CZ" sz="1300" b="0" strike="noStrike" spc="-1">
                <a:solidFill>
                  <a:srgbClr val="616365"/>
                </a:solidFill>
                <a:latin typeface="Arial"/>
              </a:rPr>
              <a:t>Pátá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588360" y="5949360"/>
            <a:ext cx="1872000" cy="21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343080" indent="-342720" algn="r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</a:pPr>
            <a:r>
              <a:rPr lang="cs-CZ" sz="1500" b="0" strike="noStrike" spc="-1">
                <a:solidFill>
                  <a:srgbClr val="FFFFFF"/>
                </a:solidFill>
                <a:latin typeface="Arial"/>
              </a:rPr>
              <a:t>2019</a:t>
            </a:r>
            <a:endParaRPr lang="cs-CZ" sz="1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709200" y="2709000"/>
            <a:ext cx="6839640" cy="237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cs-CZ" sz="3600" b="0" strike="noStrike" spc="-1">
                <a:solidFill>
                  <a:srgbClr val="FFFFFF"/>
                </a:solidFill>
                <a:latin typeface="Arial"/>
                <a:ea typeface="Adobe Gothic Std B"/>
              </a:rPr>
              <a:t>Kotlin – Concurrency</a:t>
            </a:r>
            <a:endParaRPr lang="cs-CZ" sz="3600" b="0" strike="noStrike" spc="-1">
              <a:solidFill>
                <a:srgbClr val="616365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Concurrency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23640" y="1052640"/>
            <a:ext cx="7560360" cy="547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No synchronized keyword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lang="cs-CZ" sz="1900" b="0" strike="noStrike" spc="-1">
              <a:solidFill>
                <a:srgbClr val="616365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No volatile keyword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lang="cs-CZ" sz="1900" b="0" strike="noStrike" spc="-1">
              <a:solidFill>
                <a:srgbClr val="616365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Any (Object) nemá </a:t>
            </a:r>
          </a:p>
          <a:p>
            <a:pPr marL="640800" lvl="1" indent="-2854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cs-CZ" sz="1600" b="0" strike="noStrike" spc="-1">
                <a:solidFill>
                  <a:srgbClr val="616365"/>
                </a:solidFill>
                <a:latin typeface="Arial"/>
              </a:rPr>
              <a:t>wait(), notify(), notifyAll()</a:t>
            </a:r>
          </a:p>
          <a:p>
            <a:endParaRPr lang="cs-CZ" sz="1600" b="0" strike="noStrike" spc="-1">
              <a:solidFill>
                <a:srgbClr val="616365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java.util.concurrent.atomic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lang="cs-CZ" sz="19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212000" y="1052640"/>
            <a:ext cx="4032000" cy="547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en-US" sz="1900" b="0" strike="noStrike" spc="-1">
                <a:solidFill>
                  <a:srgbClr val="616365"/>
                </a:solidFill>
                <a:latin typeface="Arial"/>
              </a:rPr>
              <a:t>@Synchronized / synchronized()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lang="en-US" sz="19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en-US" sz="1900" b="0" strike="noStrike" spc="-1">
                <a:solidFill>
                  <a:srgbClr val="616365"/>
                </a:solidFill>
                <a:latin typeface="Arial"/>
              </a:rPr>
              <a:t>@Volatile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32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2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32">
                                            <p:txEl>
                                              <p:pRg st="3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46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5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31">
                                            <p:txEl>
                                              <p:pRg st="65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131">
                                            <p:txEl>
                                              <p:pRg st="96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Concurrency - Thread</a:t>
            </a:r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23640" y="1052640"/>
            <a:ext cx="7560360" cy="79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cs-CZ" sz="1900" b="0" strike="noStrike" spc="-1">
                <a:solidFill>
                  <a:srgbClr val="616365"/>
                </a:solidFill>
                <a:latin typeface="Arial"/>
              </a:rPr>
              <a:t>Jak vytvořit vlákno?</a:t>
            </a:r>
          </a:p>
        </p:txBody>
      </p:sp>
      <p:sp>
        <p:nvSpPr>
          <p:cNvPr id="135" name="CustomShape 3"/>
          <p:cNvSpPr/>
          <p:nvPr/>
        </p:nvSpPr>
        <p:spPr>
          <a:xfrm>
            <a:off x="418320" y="2240640"/>
            <a:ext cx="1523880" cy="822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0000"/>
                </a:solidFill>
                <a:latin typeface="Consolas"/>
              </a:rPr>
              <a:t>thread 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</a:rPr>
              <a:t>{ </a:t>
            </a:r>
            <a:br/>
            <a:r>
              <a:rPr lang="en-US" sz="1600" b="1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0" i="1" strike="noStrike" spc="-1">
                <a:solidFill>
                  <a:srgbClr val="000000"/>
                </a:solidFill>
                <a:latin typeface="Consolas"/>
              </a:rPr>
              <a:t>TODO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() </a:t>
            </a:r>
            <a:br/>
            <a:r>
              <a:rPr lang="en-US" sz="1600" b="1" strike="noStrike" spc="-1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.start()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702880" y="2235960"/>
            <a:ext cx="5547240" cy="2039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latin typeface="Consolas"/>
              </a:rPr>
              <a:t>public fun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thread(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   start: Boolean = </a:t>
            </a:r>
            <a:r>
              <a:rPr lang="en-US" sz="1600" b="1" strike="noStrike" spc="-1">
                <a:solidFill>
                  <a:srgbClr val="000080"/>
                </a:solidFill>
                <a:latin typeface="Consolas"/>
              </a:rPr>
              <a:t>true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   isDaemon: Boolean = </a:t>
            </a:r>
            <a:r>
              <a:rPr lang="en-US" sz="1600" b="1" strike="noStrike" spc="-1">
                <a:solidFill>
                  <a:srgbClr val="000080"/>
                </a:solidFill>
                <a:latin typeface="Consolas"/>
              </a:rPr>
              <a:t>false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   contextClassLoader: ClassLoader? = </a:t>
            </a:r>
            <a:r>
              <a:rPr lang="en-US" sz="1600" b="1" strike="noStrike" spc="-1">
                <a:solidFill>
                  <a:srgbClr val="000080"/>
                </a:solidFill>
                <a:latin typeface="Consolas"/>
              </a:rPr>
              <a:t>null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   name: String? = </a:t>
            </a:r>
            <a:r>
              <a:rPr lang="en-US" sz="1600" b="1" strike="noStrike" spc="-1">
                <a:solidFill>
                  <a:srgbClr val="000080"/>
                </a:solidFill>
                <a:latin typeface="Consolas"/>
              </a:rPr>
              <a:t>null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   priority: Int = -</a:t>
            </a: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1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,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   block: () -&gt; Unit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): Thread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Concurrency - Locking</a:t>
            </a:r>
            <a:br/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23640" y="1137240"/>
            <a:ext cx="6187320" cy="22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latin typeface="Consolas"/>
              </a:rPr>
              <a:t>public inline fun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b="0" strike="noStrike" spc="-1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&gt; Lock.withLock(action: () -&gt; </a:t>
            </a:r>
            <a:r>
              <a:rPr lang="en-US" sz="1600" b="0" strike="noStrike" spc="-1">
                <a:solidFill>
                  <a:srgbClr val="20999D"/>
                </a:solidFill>
                <a:latin typeface="Consolas"/>
              </a:rPr>
              <a:t>T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): </a:t>
            </a:r>
            <a:r>
              <a:rPr lang="en-US" sz="1600" b="0" strike="noStrike" spc="-1">
                <a:solidFill>
                  <a:srgbClr val="20999D"/>
                </a:solidFill>
                <a:latin typeface="Consolas"/>
              </a:rPr>
              <a:t>T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{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   lock()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strike="noStrike" spc="-1">
                <a:solidFill>
                  <a:srgbClr val="000080"/>
                </a:solidFill>
                <a:latin typeface="Consolas"/>
              </a:rPr>
              <a:t>try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{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strike="noStrike" spc="-1">
                <a:solidFill>
                  <a:srgbClr val="000080"/>
                </a:solidFill>
                <a:latin typeface="Consolas"/>
              </a:rPr>
              <a:t>return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action()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   } </a:t>
            </a:r>
            <a:r>
              <a:rPr lang="en-US" sz="1600" b="1" strike="noStrike" spc="-1">
                <a:solidFill>
                  <a:srgbClr val="000080"/>
                </a:solidFill>
                <a:latin typeface="Consolas"/>
              </a:rPr>
              <a:t>finally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{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       unlock()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   }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23640" y="4351320"/>
            <a:ext cx="7848360" cy="1308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latin typeface="Consolas"/>
              </a:rPr>
              <a:t>val </a:t>
            </a:r>
            <a:r>
              <a:rPr lang="en-US" sz="1600" b="0" i="1" strike="noStrike" spc="-1">
                <a:solidFill>
                  <a:srgbClr val="660E7A"/>
                </a:solidFill>
                <a:latin typeface="Consolas"/>
              </a:rPr>
              <a:t>lock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= ReentrantLock()</a:t>
            </a:r>
            <a:br/>
            <a:r>
              <a:rPr lang="en-US" sz="1600" b="1" strike="noStrike" spc="-1">
                <a:solidFill>
                  <a:srgbClr val="000080"/>
                </a:solidFill>
                <a:latin typeface="Consolas"/>
              </a:rPr>
              <a:t>fun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syncWithLock(): Int = </a:t>
            </a:r>
            <a:r>
              <a:rPr lang="en-US" sz="1600" b="0" i="1" strike="noStrike" spc="-1">
                <a:solidFill>
                  <a:srgbClr val="660E7A"/>
                </a:solidFill>
                <a:latin typeface="Consolas"/>
              </a:rPr>
              <a:t>lock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.withLock 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</a:rPr>
              <a:t>{ ...</a:t>
            </a: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</a:rPr>
              <a:t>}</a:t>
            </a:r>
            <a:br/>
            <a:br/>
            <a:r>
              <a:rPr lang="en-US" sz="1600" b="1" strike="noStrike" spc="-1">
                <a:solidFill>
                  <a:srgbClr val="000080"/>
                </a:solidFill>
                <a:latin typeface="Consolas"/>
              </a:rPr>
              <a:t>val </a:t>
            </a:r>
            <a:r>
              <a:rPr lang="en-US" sz="1600" b="0" i="1" strike="noStrike" spc="-1">
                <a:solidFill>
                  <a:srgbClr val="660E7A"/>
                </a:solidFill>
                <a:latin typeface="Consolas"/>
              </a:rPr>
              <a:t>anyLock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= Any()</a:t>
            </a:r>
            <a:br/>
            <a:r>
              <a:rPr lang="en-US" sz="1600" b="1" strike="noStrike" spc="-1">
                <a:solidFill>
                  <a:srgbClr val="000080"/>
                </a:solidFill>
                <a:latin typeface="Consolas"/>
              </a:rPr>
              <a:t>fun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syncWithArbitraryObj(): Int = </a:t>
            </a:r>
            <a:r>
              <a:rPr lang="en-US" sz="1600" b="0" i="1" strike="noStrike" spc="-1">
                <a:solidFill>
                  <a:srgbClr val="000000"/>
                </a:solidFill>
                <a:latin typeface="Consolas"/>
              </a:rPr>
              <a:t>synchronized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0" i="1" strike="noStrike" spc="-1">
                <a:solidFill>
                  <a:srgbClr val="660E7A"/>
                </a:solidFill>
                <a:latin typeface="Consolas"/>
              </a:rPr>
              <a:t>anyLock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</a:rPr>
              <a:t>{ ...</a:t>
            </a:r>
            <a:r>
              <a:rPr lang="en-US" sz="1600" b="0" strike="noStrike" spc="-1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b="1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23640" y="332640"/>
            <a:ext cx="756036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cs-CZ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Concurrency - Locking</a:t>
            </a:r>
            <a:br/>
            <a:endParaRPr lang="cs-CZ" sz="2500" b="0" strike="noStrike" spc="-1">
              <a:solidFill>
                <a:srgbClr val="616365"/>
              </a:solid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23640" y="1423800"/>
            <a:ext cx="6768360" cy="2039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latin typeface="Consolas"/>
              </a:rPr>
              <a:t>val </a:t>
            </a:r>
            <a:r>
              <a:rPr lang="en-US" sz="1600" b="0" i="1" strike="noStrike" spc="-1">
                <a:solidFill>
                  <a:srgbClr val="660E7A"/>
                </a:solidFill>
                <a:latin typeface="Consolas"/>
              </a:rPr>
              <a:t>rwLock </a:t>
            </a: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= ReentrantReadWriteLock()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rwLock.read {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0" i="1" strike="noStrike" spc="-1">
                <a:solidFill>
                  <a:srgbClr val="808080"/>
                </a:solidFill>
                <a:latin typeface="Consolas"/>
              </a:rPr>
              <a:t>// whatever code under Read lock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rwLock.write {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0" i="1" strike="noStrike" spc="-1">
                <a:solidFill>
                  <a:srgbClr val="808080"/>
                </a:solidFill>
                <a:latin typeface="Consolas"/>
              </a:rPr>
              <a:t>// whatever code under Write lock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3632"/>
      </a:dk2>
      <a:lt2>
        <a:srgbClr val="FFFFFF"/>
      </a:lt2>
      <a:accent1>
        <a:srgbClr val="77455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D3632"/>
      </a:hlink>
      <a:folHlink>
        <a:srgbClr val="61636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PROFINIT_obecny_template_prezentace</Template>
  <TotalTime>2</TotalTime>
  <Words>151</Words>
  <Application>Microsoft Office PowerPoint</Application>
  <PresentationFormat>Předvádění na obrazovce (4:3)</PresentationFormat>
  <Paragraphs>37</Paragraphs>
  <Slides>5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5</vt:i4>
      </vt:variant>
    </vt:vector>
  </HeadingPairs>
  <TitlesOfParts>
    <vt:vector size="11" baseType="lpstr">
      <vt:lpstr>Arial</vt:lpstr>
      <vt:lpstr>Consolas</vt:lpstr>
      <vt:lpstr>Times New Roman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subject/>
  <dc:creator/>
  <dc:description/>
  <cp:lastModifiedBy>dell</cp:lastModifiedBy>
  <cp:revision>2</cp:revision>
  <dcterms:created xsi:type="dcterms:W3CDTF">2018-09-10T12:32:34Z</dcterms:created>
  <dcterms:modified xsi:type="dcterms:W3CDTF">2019-03-02T11:38:58Z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Předvádění na obrazovce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