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0" r:id="rId2"/>
    <p:sldId id="292" r:id="rId3"/>
    <p:sldId id="291" r:id="rId4"/>
    <p:sldId id="295" r:id="rId5"/>
    <p:sldId id="293" r:id="rId6"/>
    <p:sldId id="294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365"/>
    <a:srgbClr val="FFFFFF"/>
    <a:srgbClr val="000000"/>
    <a:srgbClr val="77455A"/>
    <a:srgbClr val="BD3632"/>
    <a:srgbClr val="7B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C25C-B4E9-458D-8E4B-2C06A129DA19}" type="datetimeFigureOut">
              <a:rPr lang="cs-CZ" smtClean="0"/>
              <a:pPr/>
              <a:t>24.02.2019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6F17-B5D0-472B-8745-C3F2BDEA3FA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560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519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bgd_profile_color.jpg"/>
          <p:cNvPicPr>
            <a:picLocks noChangeAspect="1"/>
          </p:cNvPicPr>
          <p:nvPr userDrawn="1"/>
        </p:nvPicPr>
        <p:blipFill>
          <a:blip r:embed="rId2" cstate="print"/>
          <a:srcRect l="-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8920"/>
            <a:ext cx="6840000" cy="23762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49280"/>
            <a:ext cx="4680520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4928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8" name="Obrázek 7" descr="claim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9200" y="0"/>
            <a:ext cx="1774568" cy="21284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7870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5279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14" name="TextovéPole 1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010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24496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světlej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bgd_profile_colo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9184"/>
            <a:ext cx="6840000" cy="237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tx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50800"/>
            <a:ext cx="4860432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tx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5080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13" name="Obrázek 12" descr="claim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9200" y="1"/>
            <a:ext cx="1774568" cy="21284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7" name="Obrázek 6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6" name="Obrázek 5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0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bgd_profile_colo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bgd_profile_colo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932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5528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ěkujeme za pozornost (end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bdélník 28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580" y="1152000"/>
            <a:ext cx="7200840" cy="26642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Zadejte text</a:t>
            </a:r>
            <a:endParaRPr lang="cs-CZ" noProof="0" dirty="0"/>
          </a:p>
        </p:txBody>
      </p:sp>
      <p:sp>
        <p:nvSpPr>
          <p:cNvPr id="16" name="TextovéPole 15"/>
          <p:cNvSpPr txBox="1"/>
          <p:nvPr userDrawn="1"/>
        </p:nvSpPr>
        <p:spPr>
          <a:xfrm>
            <a:off x="4716000" y="5202000"/>
            <a:ext cx="4104456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 EU, s.r.o.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Tychonova 2,</a:t>
            </a:r>
            <a:r>
              <a:rPr lang="cs-CZ" sz="1100" b="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 </a:t>
            </a:r>
            <a:r>
              <a:rPr lang="cs-CZ" sz="11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  </a:t>
            </a: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Praha 6  |  </a:t>
            </a:r>
            <a:r>
              <a:rPr lang="nb-NO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Telefon + 420 224 316 016</a:t>
            </a:r>
            <a:endParaRPr lang="cs-CZ" sz="11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Přímá spojovací čára 24"/>
          <p:cNvCxnSpPr/>
          <p:nvPr userDrawn="1"/>
        </p:nvCxnSpPr>
        <p:spPr>
          <a:xfrm>
            <a:off x="323528" y="5904000"/>
            <a:ext cx="8496944" cy="0"/>
          </a:xfrm>
          <a:prstGeom prst="line">
            <a:avLst/>
          </a:prstGeom>
          <a:ln>
            <a:solidFill>
              <a:srgbClr val="FFFF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 descr="logo_claim_last_slide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00" y="5202000"/>
            <a:ext cx="1400400" cy="386953"/>
          </a:xfrm>
          <a:prstGeom prst="rect">
            <a:avLst/>
          </a:prstGeom>
        </p:spPr>
      </p:pic>
      <p:pic>
        <p:nvPicPr>
          <p:cNvPr id="28" name="Obrázek 27" descr="ikona_globe_negative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3528" y="6228081"/>
            <a:ext cx="258300" cy="258300"/>
          </a:xfrm>
          <a:prstGeom prst="rect">
            <a:avLst/>
          </a:prstGeom>
        </p:spPr>
      </p:pic>
      <p:pic>
        <p:nvPicPr>
          <p:cNvPr id="30" name="Obrázek 29" descr="ikona_linkedin_negative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835696" y="6228081"/>
            <a:ext cx="258300" cy="258300"/>
          </a:xfrm>
          <a:prstGeom prst="rect">
            <a:avLst/>
          </a:prstGeom>
        </p:spPr>
      </p:pic>
      <p:pic>
        <p:nvPicPr>
          <p:cNvPr id="31" name="Obrázek 30" descr="ikona_twitter_negative.em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921720" y="6228081"/>
            <a:ext cx="259200" cy="259200"/>
          </a:xfrm>
          <a:prstGeom prst="rect">
            <a:avLst/>
          </a:prstGeom>
        </p:spPr>
      </p:pic>
      <p:sp>
        <p:nvSpPr>
          <p:cNvPr id="32" name="TextovéPole 31"/>
          <p:cNvSpPr txBox="1"/>
          <p:nvPr userDrawn="1"/>
        </p:nvSpPr>
        <p:spPr>
          <a:xfrm>
            <a:off x="695059" y="6192000"/>
            <a:ext cx="864096" cy="31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Web</a:t>
            </a:r>
            <a:br>
              <a:rPr lang="cs-CZ" sz="850" b="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cs-CZ" sz="850" b="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www.profinit.eu</a:t>
            </a:r>
            <a:endParaRPr lang="cs-CZ" sz="850" b="0" kern="12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ovéPole 32"/>
          <p:cNvSpPr txBox="1"/>
          <p:nvPr userDrawn="1"/>
        </p:nvSpPr>
        <p:spPr>
          <a:xfrm>
            <a:off x="2207227" y="6192000"/>
            <a:ext cx="1584176" cy="31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</a:t>
            </a:r>
            <a:b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linkedin.com/company/profinit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Obrázek 34" descr="ikona_twitter_negative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050000" y="6228081"/>
            <a:ext cx="258300" cy="258300"/>
          </a:xfrm>
          <a:prstGeom prst="rect">
            <a:avLst/>
          </a:prstGeom>
        </p:spPr>
      </p:pic>
      <p:sp>
        <p:nvSpPr>
          <p:cNvPr id="36" name="TextovéPole 35"/>
          <p:cNvSpPr txBox="1"/>
          <p:nvPr userDrawn="1"/>
        </p:nvSpPr>
        <p:spPr>
          <a:xfrm>
            <a:off x="4428472" y="6192000"/>
            <a:ext cx="1224136" cy="31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</a:t>
            </a:r>
            <a:b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twitter.com/Profinit_EU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ovéPole 36"/>
          <p:cNvSpPr txBox="1"/>
          <p:nvPr userDrawn="1"/>
        </p:nvSpPr>
        <p:spPr>
          <a:xfrm>
            <a:off x="6300192" y="6192000"/>
            <a:ext cx="1296144" cy="31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Facebook</a:t>
            </a:r>
          </a:p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facebook.com/Profinit.EU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Obrázek 37" descr="ikona_twitter_negative.em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920000" y="6228081"/>
            <a:ext cx="259200" cy="259200"/>
          </a:xfrm>
          <a:prstGeom prst="rect">
            <a:avLst/>
          </a:prstGeom>
        </p:spPr>
      </p:pic>
      <p:sp>
        <p:nvSpPr>
          <p:cNvPr id="39" name="TextovéPole 38"/>
          <p:cNvSpPr txBox="1"/>
          <p:nvPr userDrawn="1"/>
        </p:nvSpPr>
        <p:spPr>
          <a:xfrm>
            <a:off x="8298472" y="6192000"/>
            <a:ext cx="54056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Youtube</a:t>
            </a:r>
          </a:p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 EU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8" name="TextovéPole 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0844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7560840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1393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5472609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245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bgd_profile_color.jpg"/>
          <p:cNvPicPr>
            <a:picLocks noChangeAspect="1"/>
          </p:cNvPicPr>
          <p:nvPr userDrawn="1"/>
        </p:nvPicPr>
        <p:blipFill>
          <a:blip r:embed="rId29" cstate="print"/>
          <a:srcRect l="90161"/>
          <a:stretch>
            <a:fillRect/>
          </a:stretch>
        </p:blipFill>
        <p:spPr>
          <a:xfrm>
            <a:off x="8244408" y="0"/>
            <a:ext cx="899592" cy="6858000"/>
          </a:xfrm>
          <a:prstGeom prst="rect">
            <a:avLst/>
          </a:prstGeom>
        </p:spPr>
      </p:pic>
      <p:pic>
        <p:nvPicPr>
          <p:cNvPr id="6" name="Obrázek 5" descr="logo_profinit_negative.wmf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 rot="16200000">
            <a:off x="7976787" y="988043"/>
            <a:ext cx="1484442" cy="229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80" r:id="rId8"/>
    <p:sldLayoutId id="2147483681" r:id="rId9"/>
    <p:sldLayoutId id="2147483682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85" r:id="rId17"/>
    <p:sldLayoutId id="2147483686" r:id="rId18"/>
    <p:sldLayoutId id="2147483683" r:id="rId19"/>
    <p:sldLayoutId id="2147483684" r:id="rId20"/>
    <p:sldLayoutId id="2147483667" r:id="rId21"/>
    <p:sldLayoutId id="2147483688" r:id="rId22"/>
    <p:sldLayoutId id="2147483668" r:id="rId23"/>
    <p:sldLayoutId id="2147483687" r:id="rId24"/>
    <p:sldLayoutId id="2147483690" r:id="rId25"/>
    <p:sldLayoutId id="2147483691" r:id="rId26"/>
    <p:sldLayoutId id="2147483674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elye.project/mastering-kotlin-standard-functions-run-with-let-also-and-apply-9cd334b0ef84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quarter" idx="14"/>
          </p:nvPr>
        </p:nvSpPr>
        <p:spPr/>
        <p:txBody>
          <a:bodyPr anchor="b" anchorCtr="0"/>
          <a:lstStyle/>
          <a:p>
            <a:r>
              <a:rPr lang="cs-CZ" dirty="0" smtClean="0"/>
              <a:t>201</a:t>
            </a:r>
            <a:r>
              <a:rPr lang="en-US" dirty="0" smtClean="0"/>
              <a:t>9</a:t>
            </a:r>
            <a:endParaRPr lang="cs-CZ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Extension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19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Typical</a:t>
            </a:r>
            <a:r>
              <a:rPr lang="cs-CZ" dirty="0" smtClean="0"/>
              <a:t> </a:t>
            </a:r>
            <a:r>
              <a:rPr lang="cs-CZ" dirty="0" err="1" smtClean="0"/>
              <a:t>usecase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- let()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864095"/>
          </a:xfrm>
        </p:spPr>
        <p:txBody>
          <a:bodyPr/>
          <a:lstStyle/>
          <a:p>
            <a:r>
              <a:rPr lang="cs-CZ" dirty="0"/>
              <a:t>p</a:t>
            </a:r>
            <a:r>
              <a:rPr lang="cs-CZ" dirty="0" smtClean="0"/>
              <a:t>řevod z jednoho typu na druhý</a:t>
            </a:r>
          </a:p>
          <a:p>
            <a:r>
              <a:rPr lang="cs-CZ" dirty="0" err="1" smtClean="0"/>
              <a:t>nullability</a:t>
            </a:r>
            <a:r>
              <a:rPr lang="cs-CZ" dirty="0" smtClean="0"/>
              <a:t> </a:t>
            </a:r>
            <a:r>
              <a:rPr lang="cs-CZ" dirty="0" err="1" smtClean="0"/>
              <a:t>handling</a:t>
            </a: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649" y="3055312"/>
            <a:ext cx="65043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answerToUniverse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strBuilder.let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it.append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Douglas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Adams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was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it.append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Life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Universe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Everything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42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157192"/>
            <a:ext cx="58562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?.let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Typical</a:t>
            </a:r>
            <a:r>
              <a:rPr lang="cs-CZ" dirty="0" smtClean="0"/>
              <a:t> </a:t>
            </a:r>
            <a:r>
              <a:rPr lang="cs-CZ" dirty="0" err="1" smtClean="0"/>
              <a:t>usecase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- </a:t>
            </a:r>
            <a:r>
              <a:rPr lang="cs-CZ" dirty="0" err="1" smtClean="0"/>
              <a:t>apply</a:t>
            </a:r>
            <a:r>
              <a:rPr lang="cs-CZ" dirty="0" smtClean="0"/>
              <a:t>()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648071"/>
          </a:xfrm>
        </p:spPr>
        <p:txBody>
          <a:bodyPr/>
          <a:lstStyle/>
          <a:p>
            <a:r>
              <a:rPr lang="cs-CZ" dirty="0"/>
              <a:t>i</a:t>
            </a:r>
            <a:r>
              <a:rPr lang="cs-CZ" dirty="0" smtClean="0"/>
              <a:t>nicializace, nebo konfigurace objektu</a:t>
            </a: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420888"/>
            <a:ext cx="576064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Person()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andre.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andre.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Viacom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andre.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hobby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losing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 ping pong"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4148009"/>
            <a:ext cx="388760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andre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Person().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Viacom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hobby =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losing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 ping pong"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Typical</a:t>
            </a:r>
            <a:r>
              <a:rPr lang="cs-CZ" dirty="0" smtClean="0"/>
              <a:t> </a:t>
            </a:r>
            <a:r>
              <a:rPr lang="cs-CZ" dirty="0" err="1" smtClean="0"/>
              <a:t>usecase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- </a:t>
            </a:r>
            <a:r>
              <a:rPr lang="cs-CZ" dirty="0" err="1" smtClean="0"/>
              <a:t>also</a:t>
            </a:r>
            <a:r>
              <a:rPr lang="cs-CZ" dirty="0" smtClean="0"/>
              <a:t>()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432047"/>
          </a:xfrm>
        </p:spPr>
        <p:txBody>
          <a:bodyPr/>
          <a:lstStyle/>
          <a:p>
            <a:r>
              <a:rPr lang="cs-CZ" dirty="0" smtClean="0"/>
              <a:t>Vedlejší efekty při zřetězených voláních</a:t>
            </a: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416596"/>
            <a:ext cx="511256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api.getData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Log.debug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rawData.map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stuff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 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3819365"/>
            <a:ext cx="411202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api.getData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Log.debug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.map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stuff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Typical</a:t>
            </a:r>
            <a:r>
              <a:rPr lang="cs-CZ" dirty="0" smtClean="0"/>
              <a:t> </a:t>
            </a:r>
            <a:r>
              <a:rPr lang="cs-CZ" dirty="0" err="1" smtClean="0"/>
              <a:t>usecase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- </a:t>
            </a:r>
            <a:r>
              <a:rPr lang="cs-CZ" dirty="0" err="1" smtClean="0"/>
              <a:t>with</a:t>
            </a:r>
            <a:r>
              <a:rPr lang="cs-CZ" dirty="0" smtClean="0"/>
              <a:t>()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432047"/>
          </a:xfrm>
        </p:spPr>
        <p:txBody>
          <a:bodyPr/>
          <a:lstStyle/>
          <a:p>
            <a:r>
              <a:rPr lang="cs-CZ" dirty="0" smtClean="0"/>
              <a:t>Logické seskupení volání operací na objektu</a:t>
            </a:r>
            <a:endParaRPr lang="cs-CZ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2355766"/>
            <a:ext cx="597176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messageBoard.init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(“https: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//url.com”)</a:t>
            </a:r>
            <a:b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messageBoard.login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(token)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messageBoard.post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Kotlin’s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way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life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")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3697705"/>
            <a:ext cx="698396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messageBoard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(“https: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//url.com”)</a:t>
            </a:r>
            <a:b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post(“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Kotlin’s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way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life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bro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")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3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Typical</a:t>
            </a:r>
            <a:r>
              <a:rPr lang="cs-CZ" dirty="0" smtClean="0"/>
              <a:t> </a:t>
            </a:r>
            <a:r>
              <a:rPr lang="cs-CZ" dirty="0" err="1" smtClean="0"/>
              <a:t>usecase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- run()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432047"/>
          </a:xfrm>
        </p:spPr>
        <p:txBody>
          <a:bodyPr/>
          <a:lstStyle/>
          <a:p>
            <a:r>
              <a:rPr lang="cs-CZ" dirty="0" smtClean="0"/>
              <a:t>Stejný jako let, ale umožňuje přístup přes </a:t>
            </a:r>
            <a:r>
              <a:rPr lang="cs-CZ" dirty="0" err="1" smtClean="0"/>
              <a:t>receiver</a:t>
            </a:r>
            <a:endParaRPr lang="cs-CZ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520" y="2035587"/>
            <a:ext cx="679581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520" y="2496066"/>
            <a:ext cx="647965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.run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.() -&gt;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3334186"/>
            <a:ext cx="579517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answerToUniverse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strBuilder.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Douglas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Adams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was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Life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Universe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Everything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42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5157192"/>
            <a:ext cx="545854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answerToUniverse2 =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strBuilder.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Douglas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Adams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was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Life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Universe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Everything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42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Standard </a:t>
            </a:r>
            <a:r>
              <a:rPr lang="en-US" dirty="0" smtClean="0"/>
              <a:t>extension </a:t>
            </a:r>
            <a:r>
              <a:rPr lang="en-US" dirty="0"/>
              <a:t>functions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also()</a:t>
            </a:r>
          </a:p>
          <a:p>
            <a:pPr lvl="1"/>
            <a:r>
              <a:rPr lang="en-US" dirty="0"/>
              <a:t>apply()</a:t>
            </a:r>
          </a:p>
          <a:p>
            <a:pPr lvl="1"/>
            <a:r>
              <a:rPr lang="en-US" dirty="0"/>
              <a:t>let()</a:t>
            </a:r>
          </a:p>
          <a:p>
            <a:pPr lvl="1"/>
            <a:r>
              <a:rPr lang="en-US" dirty="0" err="1"/>
              <a:t>takeIf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takeUnless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with()</a:t>
            </a:r>
          </a:p>
          <a:p>
            <a:pPr lvl="1"/>
            <a:r>
              <a:rPr lang="en-US" dirty="0"/>
              <a:t>run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717032"/>
            <a:ext cx="7429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468" y="1450322"/>
            <a:ext cx="648072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.also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Unit):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199" y="2692045"/>
            <a:ext cx="672652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.() -&gt; Unit):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199" y="1954493"/>
            <a:ext cx="679581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647" y="3758425"/>
            <a:ext cx="796083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.() -&gt;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529" y="3183365"/>
            <a:ext cx="647965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.run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.() -&gt;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1468" y="4837656"/>
            <a:ext cx="781200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.takeIf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1468" y="5412716"/>
            <a:ext cx="821774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.takeUnless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432049"/>
          </a:xfrm>
        </p:spPr>
        <p:txBody>
          <a:bodyPr/>
          <a:lstStyle/>
          <a:p>
            <a:r>
              <a:rPr lang="cs-CZ" dirty="0" err="1" smtClean="0"/>
              <a:t>Extension</a:t>
            </a:r>
            <a:r>
              <a:rPr lang="cs-CZ" dirty="0" smtClean="0"/>
              <a:t> </a:t>
            </a:r>
            <a:r>
              <a:rPr lang="cs-CZ" dirty="0" err="1" smtClean="0"/>
              <a:t>function</a:t>
            </a:r>
            <a:r>
              <a:rPr lang="cs-CZ" dirty="0" smtClean="0"/>
              <a:t> a </a:t>
            </a:r>
            <a:r>
              <a:rPr lang="cs-CZ" dirty="0" err="1" smtClean="0"/>
              <a:t>safe</a:t>
            </a:r>
            <a:r>
              <a:rPr lang="cs-CZ" dirty="0" smtClean="0"/>
              <a:t> call</a:t>
            </a: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564904"/>
            <a:ext cx="756084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list: List&lt;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 =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"Kotlin"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list) {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prints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and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ignores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Přímá spojnice 5"/>
          <p:cNvCxnSpPr/>
          <p:nvPr/>
        </p:nvCxnSpPr>
        <p:spPr>
          <a:xfrm>
            <a:off x="1259632" y="3645024"/>
            <a:ext cx="50405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1799692" y="4722242"/>
            <a:ext cx="23042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16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cs-CZ" sz="1600" dirty="0" err="1" smtClean="0">
                <a:latin typeface="Arial" pitchFamily="34" charset="0"/>
                <a:cs typeface="Arial" pitchFamily="34" charset="0"/>
              </a:rPr>
              <a:t>afe</a:t>
            </a:r>
            <a:r>
              <a:rPr lang="cs-CZ" sz="1600" dirty="0" smtClean="0">
                <a:latin typeface="Arial" pitchFamily="34" charset="0"/>
                <a:cs typeface="Arial" pitchFamily="34" charset="0"/>
              </a:rPr>
              <a:t> call</a:t>
            </a:r>
          </a:p>
        </p:txBody>
      </p:sp>
      <p:pic>
        <p:nvPicPr>
          <p:cNvPr id="9" name="Obrázek 8" descr="arrow_4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156387">
            <a:off x="1273766" y="4159599"/>
            <a:ext cx="834401" cy="1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560840" cy="432047"/>
          </a:xfrm>
        </p:spPr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</a:t>
            </a:r>
            <a:r>
              <a:rPr lang="en-US" dirty="0" smtClean="0"/>
              <a:t>functions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2132856"/>
            <a:ext cx="7560840" cy="14401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 smtClean="0"/>
              <a:t>Potřebuji rozšiřující funkci?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Potřebuji </a:t>
            </a:r>
            <a:r>
              <a:rPr lang="cs-CZ" b="1" dirty="0" err="1" smtClean="0"/>
              <a:t>this</a:t>
            </a:r>
            <a:r>
              <a:rPr lang="cs-CZ" dirty="0" smtClean="0"/>
              <a:t>, nebo </a:t>
            </a:r>
            <a:r>
              <a:rPr lang="cs-CZ" b="1" dirty="0" err="1" smtClean="0"/>
              <a:t>it</a:t>
            </a:r>
            <a:endParaRPr lang="cs-CZ" b="1" dirty="0" smtClean="0"/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Potřebuji vrátit </a:t>
            </a:r>
            <a:r>
              <a:rPr lang="cs-CZ" b="1" dirty="0" err="1" smtClean="0"/>
              <a:t>this</a:t>
            </a:r>
            <a:r>
              <a:rPr lang="cs-CZ" dirty="0" smtClean="0"/>
              <a:t>, nebo ne?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TextovéPole 3"/>
          <p:cNvSpPr txBox="1"/>
          <p:nvPr/>
        </p:nvSpPr>
        <p:spPr>
          <a:xfrm>
            <a:off x="323528" y="1191828"/>
            <a:ext cx="74168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2000" b="1" dirty="0" smtClean="0">
                <a:solidFill>
                  <a:srgbClr val="616365"/>
                </a:solidFill>
                <a:latin typeface="Arial" pitchFamily="34" charset="0"/>
                <a:cs typeface="Arial" pitchFamily="34" charset="0"/>
              </a:rPr>
              <a:t>Kdy kterou použít?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323528" y="6309320"/>
            <a:ext cx="61206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1600" dirty="0" smtClean="0">
                <a:latin typeface="Arial" pitchFamily="34" charset="0"/>
                <a:cs typeface="Arial" pitchFamily="34" charset="0"/>
                <a:hlinkClick r:id="rId2"/>
              </a:rPr>
              <a:t>Zdroj</a:t>
            </a:r>
            <a:endParaRPr lang="cs-CZ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432049"/>
          </a:xfrm>
        </p:spPr>
        <p:txBody>
          <a:bodyPr/>
          <a:lstStyle/>
          <a:p>
            <a:r>
              <a:rPr lang="cs-CZ" dirty="0"/>
              <a:t>Potřebuji rozšiřující funkci?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19" y="2562671"/>
            <a:ext cx="647965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webview.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javaScriptEnabled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databaseEnabled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1647473"/>
            <a:ext cx="796083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R&gt;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T,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T.() -&gt; R): 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19" y="4193425"/>
            <a:ext cx="647965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R&gt;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T.run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T.() -&gt; R): 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4991199"/>
            <a:ext cx="756084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webview.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javaScriptEnabled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databaseEnabled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432049"/>
          </a:xfrm>
        </p:spPr>
        <p:txBody>
          <a:bodyPr/>
          <a:lstStyle/>
          <a:p>
            <a:r>
              <a:rPr lang="cs-CZ" dirty="0"/>
              <a:t>Potřebuji </a:t>
            </a:r>
            <a:r>
              <a:rPr lang="cs-CZ" b="1" dirty="0" err="1"/>
              <a:t>this</a:t>
            </a:r>
            <a:r>
              <a:rPr lang="cs-CZ" dirty="0"/>
              <a:t>, nebo </a:t>
            </a:r>
            <a:r>
              <a:rPr lang="cs-CZ" b="1" dirty="0" err="1" smtClean="0"/>
              <a:t>it</a:t>
            </a:r>
            <a:endParaRPr lang="cs-CZ" b="1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2415173"/>
            <a:ext cx="7632848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argument"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4869160"/>
            <a:ext cx="734481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argument"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1900188"/>
            <a:ext cx="647965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R&gt;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T.run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T.() -&gt; R): 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4422780"/>
            <a:ext cx="679581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R&gt;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T.let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(T) -&gt; R): 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Přímá spojnice 8"/>
          <p:cNvCxnSpPr/>
          <p:nvPr/>
        </p:nvCxnSpPr>
        <p:spPr>
          <a:xfrm>
            <a:off x="5004048" y="2276872"/>
            <a:ext cx="504056" cy="0"/>
          </a:xfrm>
          <a:prstGeom prst="line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>
            <a:off x="5004048" y="4795393"/>
            <a:ext cx="504056" cy="0"/>
          </a:xfrm>
          <a:prstGeom prst="line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316895" y="5885939"/>
            <a:ext cx="5472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cs-CZ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ohu použít jiný název než </a:t>
            </a:r>
            <a:r>
              <a:rPr lang="cs-CZ" sz="1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</a:t>
            </a:r>
            <a:endParaRPr lang="cs-CZ" sz="16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51520" y="3615574"/>
            <a:ext cx="5472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cs-CZ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mohu většinou úplně vynechat</a:t>
            </a:r>
          </a:p>
        </p:txBody>
      </p:sp>
    </p:spTree>
    <p:extLst>
      <p:ext uri="{BB962C8B-B14F-4D97-AF65-F5344CB8AC3E}">
        <p14:creationId xmlns:p14="http://schemas.microsoft.com/office/powerpoint/2010/main" val="406680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360041"/>
          </a:xfrm>
        </p:spPr>
        <p:txBody>
          <a:bodyPr/>
          <a:lstStyle/>
          <a:p>
            <a:r>
              <a:rPr lang="cs-CZ" dirty="0" smtClean="0"/>
              <a:t>Potřebuji vrátit </a:t>
            </a:r>
            <a:r>
              <a:rPr lang="cs-CZ" b="1" dirty="0" err="1" smtClean="0"/>
              <a:t>this</a:t>
            </a:r>
            <a:r>
              <a:rPr lang="cs-CZ" dirty="0" smtClean="0"/>
              <a:t> nebo ne?</a:t>
            </a:r>
            <a:endParaRPr lang="cs-CZ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8511" y="1772815"/>
            <a:ext cx="672652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.() -&gt; Unit):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4868" y="2426320"/>
            <a:ext cx="648072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.also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Unit):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Přímá spojnice 6"/>
          <p:cNvCxnSpPr/>
          <p:nvPr/>
        </p:nvCxnSpPr>
        <p:spPr>
          <a:xfrm>
            <a:off x="2987824" y="2204864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Přímá spojnice 7"/>
          <p:cNvCxnSpPr/>
          <p:nvPr/>
        </p:nvCxnSpPr>
        <p:spPr>
          <a:xfrm>
            <a:off x="6532499" y="2204864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Přímá spojnice 8"/>
          <p:cNvCxnSpPr/>
          <p:nvPr/>
        </p:nvCxnSpPr>
        <p:spPr>
          <a:xfrm>
            <a:off x="2987824" y="2852936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>
            <a:off x="6372200" y="2852936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9771" y="3933056"/>
            <a:ext cx="679581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Přímá spojnice 11"/>
          <p:cNvCxnSpPr/>
          <p:nvPr/>
        </p:nvCxnSpPr>
        <p:spPr>
          <a:xfrm>
            <a:off x="3422574" y="4309250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6280471" y="4309250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" y="1628800"/>
            <a:ext cx="819410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NIT_obecny_template_prezentace_03_2017_CZ">
  <a:themeElements>
    <a:clrScheme name="Profinit 2017">
      <a:dk1>
        <a:srgbClr val="616365"/>
      </a:dk1>
      <a:lt1>
        <a:srgbClr val="FFFFFF"/>
      </a:lt1>
      <a:dk2>
        <a:srgbClr val="BD3632"/>
      </a:dk2>
      <a:lt2>
        <a:srgbClr val="F2F3F5"/>
      </a:lt2>
      <a:accent1>
        <a:srgbClr val="882554"/>
      </a:accent1>
      <a:accent2>
        <a:srgbClr val="523661"/>
      </a:accent2>
      <a:accent3>
        <a:srgbClr val="325584"/>
      </a:accent3>
      <a:accent4>
        <a:srgbClr val="DE8721"/>
      </a:accent4>
      <a:accent5>
        <a:srgbClr val="7E9836"/>
      </a:accent5>
      <a:accent6>
        <a:srgbClr val="13863D"/>
      </a:accent6>
      <a:hlink>
        <a:srgbClr val="BD3632"/>
      </a:hlink>
      <a:folHlink>
        <a:srgbClr val="9FA1A3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6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PROFINIT_obecna_sablona_prezentace_CZ</Template>
  <TotalTime>187</TotalTime>
  <Words>486</Words>
  <Application>Microsoft Office PowerPoint</Application>
  <PresentationFormat>Předvádění na obrazovce (4:3)</PresentationFormat>
  <Paragraphs>72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2" baseType="lpstr">
      <vt:lpstr>Adobe Gothic Std B</vt:lpstr>
      <vt:lpstr>Arial</vt:lpstr>
      <vt:lpstr>Calibri</vt:lpstr>
      <vt:lpstr>Consolas</vt:lpstr>
      <vt:lpstr>Courier New</vt:lpstr>
      <vt:lpstr>Georgia</vt:lpstr>
      <vt:lpstr>Gotham Medium</vt:lpstr>
      <vt:lpstr>PROFINIT_obecny_template_prezentace_03_2017_CZ</vt:lpstr>
      <vt:lpstr>Standard Extension Functions</vt:lpstr>
      <vt:lpstr>Standard extension functions</vt:lpstr>
      <vt:lpstr>Standard extension functions</vt:lpstr>
      <vt:lpstr>Standard extension functions</vt:lpstr>
      <vt:lpstr>Standard extension functions</vt:lpstr>
      <vt:lpstr>Standard extension functions</vt:lpstr>
      <vt:lpstr>Standard extension functions</vt:lpstr>
      <vt:lpstr>Standard extension functions</vt:lpstr>
      <vt:lpstr>Standard extension functions</vt:lpstr>
      <vt:lpstr>Typical usecase - let()</vt:lpstr>
      <vt:lpstr>Typical usecase - apply()</vt:lpstr>
      <vt:lpstr>Typical usecase - also()</vt:lpstr>
      <vt:lpstr>Typical usecase - with()</vt:lpstr>
      <vt:lpstr>Typical usecase - run()</vt:lpstr>
    </vt:vector>
  </TitlesOfParts>
  <Company>Profinit EU, s.r.o.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Obecný template PPT prezentace společnosti Profinit (prototyp 3 – upravený úvodní slide prezentace)</dc:title>
  <dc:creator>Rokusek Jaromír</dc:creator>
  <cp:lastModifiedBy>Rokusek Jaromír</cp:lastModifiedBy>
  <cp:revision>13</cp:revision>
  <dcterms:created xsi:type="dcterms:W3CDTF">2019-01-18T10:32:26Z</dcterms:created>
  <dcterms:modified xsi:type="dcterms:W3CDTF">2019-02-24T17:37:49Z</dcterms:modified>
</cp:coreProperties>
</file>