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214880E-BE65-44A1-B04B-274BBF48519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EEFDE4-C8E3-403B-A66A-F1711D965EB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199"/>
          <a:stretch/>
        </p:blipFill>
        <p:spPr>
          <a:xfrm>
            <a:off x="8244360" y="0"/>
            <a:ext cx="898560" cy="685692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9280"/>
            <a:ext cx="1483200" cy="22788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7320" cy="1909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199"/>
          <a:stretch/>
        </p:blipFill>
        <p:spPr>
          <a:xfrm>
            <a:off x="8244360" y="0"/>
            <a:ext cx="898560" cy="685692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9280"/>
            <a:ext cx="1483200" cy="227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8442360" y="6381360"/>
            <a:ext cx="520920" cy="1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13F72B3-40EC-4F1A-BA1B-DD3F9EF1E048}" type="slidenum">
              <a:rPr lang="en-US" sz="1200" b="1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/>
          <a:srcRect l="90199"/>
          <a:stretch/>
        </p:blipFill>
        <p:spPr>
          <a:xfrm>
            <a:off x="8244360" y="0"/>
            <a:ext cx="898560" cy="6856920"/>
          </a:xfrm>
          <a:prstGeom prst="rect">
            <a:avLst/>
          </a:prstGeom>
          <a:ln w="9360">
            <a:noFill/>
          </a:ln>
        </p:spPr>
      </p:pic>
      <p:pic>
        <p:nvPicPr>
          <p:cNvPr id="84" name="Obrázek 5"/>
          <p:cNvPicPr/>
          <p:nvPr/>
        </p:nvPicPr>
        <p:blipFill>
          <a:blip r:embed="rId15"/>
          <a:stretch/>
        </p:blipFill>
        <p:spPr>
          <a:xfrm rot="16200000">
            <a:off x="7976520" y="989280"/>
            <a:ext cx="1483200" cy="2278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5.0.0.BUILD-SNAPSHOT/kdoc-api/spring-framework/" TargetMode="External"/><Relationship Id="rId2" Type="http://schemas.openxmlformats.org/officeDocument/2006/relationships/hyperlink" Target="https://start.spring.io/#!language=kotlin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88360" y="5949360"/>
            <a:ext cx="187128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343080" indent="-34200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09200" y="2709000"/>
            <a:ext cx="6838920" cy="23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Kotlin – Spring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457200"/>
            <a:ext cx="6858000" cy="5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Spring 5 introduces first-class support for Kotlin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280160"/>
            <a:ext cx="685800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Requirements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Kotlin 1.1+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kotlin-stdlib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-reflect</a:t>
            </a:r>
            <a:br>
              <a:rPr dirty="0"/>
            </a:b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use 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  <a:hlinkClick r:id="rId2"/>
              </a:rPr>
              <a:t>https://start.spring.io/#!language=kotlin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to </a:t>
            </a:r>
            <a:r>
              <a:rPr lang="en-US" sz="1600" b="1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create project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3383280"/>
            <a:ext cx="6858000" cy="265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Extensions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</a:t>
            </a:r>
            <a:r>
              <a:rPr lang="en-US" sz="1600" b="1" strike="noStrike" spc="-1" dirty="0">
                <a:solidFill>
                  <a:srgbClr val="182F7C"/>
                </a:solidFill>
                <a:latin typeface="Consolas"/>
                <a:ea typeface="DejaVu Sans"/>
                <a:hlinkClick r:id="rId3"/>
              </a:rPr>
              <a:t>link</a:t>
            </a:r>
            <a:r>
              <a:rPr lang="en-US" sz="1600" b="1" strike="noStrike" spc="-1" dirty="0">
                <a:solidFill>
                  <a:srgbClr val="182F7C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kdoc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list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kotlin-stdlib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-reflect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Java: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Flux&lt;User&gt; users  =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client.get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().retrieve().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bodyToFlux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User.class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Kotlin: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182F7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users =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client.get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().retrieve().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bodyToFlux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&lt;User&gt;()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48640"/>
            <a:ext cx="7772400" cy="1337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Null-safety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support for JSR 305 annotations + Spring nullability annotations 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provide 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null-safety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for the whole Spring API to Kotlin developers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2011680"/>
            <a:ext cx="68580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-maven-plugin</a:t>
            </a:r>
            <a:endParaRPr lang="en-US" sz="1600" b="0" strike="noStrike" spc="-1" dirty="0">
              <a:solidFill>
                <a:srgbClr val="A9B7C6"/>
              </a:solidFill>
              <a:latin typeface="DejaVu Sans Mono"/>
              <a:ea typeface="DejaVu Sans Mono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-Xjsr305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compiler flag 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strict|warn|ignore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3291840"/>
            <a:ext cx="6858000" cy="31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Final by default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by default, all classes in Kotlin are </a:t>
            </a:r>
            <a:r>
              <a:rPr lang="en-US" sz="1600" b="0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final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Spring beans are normally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proxified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with </a:t>
            </a:r>
            <a:r>
              <a:rPr lang="en-US" sz="1600" b="0" i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CGLIB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Solution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</a:t>
            </a:r>
            <a:r>
              <a:rPr lang="en-US" sz="1600" b="0" strike="sngStrike" spc="-1" dirty="0">
                <a:solidFill>
                  <a:srgbClr val="000000"/>
                </a:solidFill>
                <a:latin typeface="Consolas"/>
                <a:ea typeface="DejaVu Sans"/>
              </a:rPr>
              <a:t>before each bean class put </a:t>
            </a:r>
            <a:r>
              <a:rPr lang="en-US" sz="1600" b="1" i="1" strike="sngStrike" spc="-1" dirty="0">
                <a:solidFill>
                  <a:srgbClr val="000000"/>
                </a:solidFill>
                <a:latin typeface="Consolas"/>
                <a:ea typeface="DejaVu Sans"/>
              </a:rPr>
              <a:t>open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use </a:t>
            </a:r>
            <a:r>
              <a:rPr lang="en-US" sz="1600" b="1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1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-spring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plugin (configured in 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-maven-plugin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br>
              <a:rPr dirty="0"/>
            </a:br>
            <a:br>
              <a:rPr dirty="0"/>
            </a:b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@Component, @Configuration, @Controller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@</a:t>
            </a:r>
            <a:r>
              <a:rPr lang="en-US" sz="1600" b="0" i="1" strike="noStrike" spc="-1" dirty="0" err="1">
                <a:solidFill>
                  <a:srgbClr val="616365"/>
                </a:solidFill>
                <a:latin typeface="Consolas"/>
                <a:ea typeface="DejaVu Sans"/>
              </a:rPr>
              <a:t>RestController</a:t>
            </a: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, @Service or @Repository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@Async, @Transactional, @Cacheable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71965" y="3909060"/>
            <a:ext cx="7333785" cy="109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workaround for this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"default constructor hell"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 use </a:t>
            </a:r>
            <a:r>
              <a:rPr lang="en-US" sz="1600" b="1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kotlin-jpa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plugin (configured in 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-maven-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noarg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71965" y="617445"/>
            <a:ext cx="5486400" cy="1430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immutable class - persistence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class 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Person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name: String, 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age: Int)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JPA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requires a default constructor </a:t>
            </a:r>
          </a:p>
        </p:txBody>
      </p:sp>
      <p:pic>
        <p:nvPicPr>
          <p:cNvPr id="138" name="Obrázek 137"/>
          <p:cNvPicPr/>
          <p:nvPr/>
        </p:nvPicPr>
        <p:blipFill>
          <a:blip r:embed="rId2"/>
          <a:stretch/>
        </p:blipFill>
        <p:spPr>
          <a:xfrm>
            <a:off x="6378405" y="2502450"/>
            <a:ext cx="961560" cy="96156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10A54BC2-0F4C-49A2-B5CF-B93DCD8D1539}"/>
              </a:ext>
            </a:extLst>
          </p:cNvPr>
          <p:cNvSpPr/>
          <p:nvPr/>
        </p:nvSpPr>
        <p:spPr>
          <a:xfrm>
            <a:off x="571965" y="2653890"/>
            <a:ext cx="5486400" cy="775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class 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Person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name: String, 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age: Int) {       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ED1C24"/>
                </a:solidFill>
                <a:latin typeface="Consolas"/>
                <a:ea typeface="DejaVu Sans"/>
              </a:rPr>
              <a:t>constructor() : this("", -1)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endParaRPr lang="en-US" sz="1600" b="0" strike="noStrike" spc="-1" dirty="0">
              <a:solidFill>
                <a:srgbClr val="000000"/>
              </a:solidFill>
              <a:latin typeface="Consolas"/>
              <a:ea typeface="DejaVu Sans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486000"/>
            <a:ext cx="5486400" cy="21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Injecting dependencies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Recommended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- constructor injection with </a:t>
            </a:r>
            <a:r>
              <a:rPr lang="en-US" sz="1600" b="0" i="1" strike="noStrike" spc="-1" dirty="0" err="1">
                <a:solidFill>
                  <a:srgbClr val="616365"/>
                </a:solidFill>
                <a:latin typeface="Consolas"/>
                <a:ea typeface="DejaVu Sans"/>
              </a:rPr>
              <a:t>val</a:t>
            </a: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 read-only properties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@</a:t>
            </a:r>
            <a:r>
              <a:rPr lang="en-US" sz="1600" b="0" i="1" strike="noStrike" spc="-1" dirty="0">
                <a:latin typeface="Consolas"/>
                <a:ea typeface="DejaVu Sans"/>
              </a:rPr>
              <a:t>Component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class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YourBean</a:t>
            </a:r>
            <a:r>
              <a:rPr lang="en-US" sz="1600" b="0" strike="noStrike" spc="-1" dirty="0">
                <a:latin typeface="Consolas"/>
                <a:ea typeface="DejaVu Sans"/>
              </a:rPr>
              <a:t>(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    </a:t>
            </a:r>
            <a:r>
              <a:rPr lang="en-US" sz="1600" b="0" i="1" strike="noStrike" spc="-1" dirty="0">
                <a:latin typeface="Consolas"/>
                <a:ea typeface="DejaVu Sans"/>
              </a:rPr>
              <a:t>private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mongoTemplate</a:t>
            </a:r>
            <a:r>
              <a:rPr lang="en-US" sz="1600" b="0" strike="noStrike" spc="-1" dirty="0">
                <a:latin typeface="Consolas"/>
                <a:ea typeface="DejaVu Sans"/>
              </a:rPr>
              <a:t>: </a:t>
            </a:r>
            <a:r>
              <a:rPr lang="en-US" sz="1600" b="0" strike="noStrike" spc="-1" dirty="0" err="1">
                <a:latin typeface="Consolas"/>
                <a:ea typeface="DejaVu Sans"/>
              </a:rPr>
              <a:t>MongoTemplate</a:t>
            </a:r>
            <a:r>
              <a:rPr lang="en-US" sz="1600" b="0" strike="noStrike" spc="-1" dirty="0">
                <a:latin typeface="Consolas"/>
                <a:ea typeface="DejaVu Sans"/>
              </a:rPr>
              <a:t>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    </a:t>
            </a:r>
            <a:r>
              <a:rPr lang="en-US" sz="1600" b="0" i="1" strike="noStrike" spc="-1" dirty="0">
                <a:latin typeface="Consolas"/>
                <a:ea typeface="DejaVu Sans"/>
              </a:rPr>
              <a:t>private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1B75B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solrClient</a:t>
            </a:r>
            <a:r>
              <a:rPr lang="en-US" sz="1600" b="0" strike="noStrike" spc="-1" dirty="0">
                <a:latin typeface="Consolas"/>
                <a:ea typeface="DejaVu Sans"/>
              </a:rPr>
              <a:t>: </a:t>
            </a:r>
            <a:r>
              <a:rPr lang="en-US" sz="1600" b="0" strike="noStrike" spc="-1" dirty="0" err="1">
                <a:latin typeface="Consolas"/>
                <a:ea typeface="DejaVu Sans"/>
              </a:rPr>
              <a:t>SolrClient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</a:p>
        </p:txBody>
      </p:sp>
      <p:sp>
        <p:nvSpPr>
          <p:cNvPr id="140" name="CustomShape 2"/>
          <p:cNvSpPr/>
          <p:nvPr/>
        </p:nvSpPr>
        <p:spPr>
          <a:xfrm>
            <a:off x="457200" y="3253740"/>
            <a:ext cx="5486400" cy="32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If one really needs to use field injection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- use the </a:t>
            </a:r>
            <a:r>
              <a:rPr lang="en-US" sz="1600" b="0" i="1" strike="noStrike" spc="-1" dirty="0" err="1">
                <a:solidFill>
                  <a:srgbClr val="616365"/>
                </a:solidFill>
                <a:latin typeface="Consolas"/>
                <a:ea typeface="DejaVu Sans"/>
              </a:rPr>
              <a:t>lateinit</a:t>
            </a: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 var construct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@</a:t>
            </a:r>
            <a:r>
              <a:rPr lang="en-US" sz="1600" b="0" i="1" strike="noStrike" spc="-1" dirty="0">
                <a:latin typeface="Consolas"/>
                <a:ea typeface="DejaVu Sans"/>
              </a:rPr>
              <a:t>Component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i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class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YourBean</a:t>
            </a:r>
            <a:r>
              <a:rPr lang="en-US" sz="1600" b="0" strike="noStrike" spc="-1" dirty="0">
                <a:latin typeface="Consolas"/>
                <a:ea typeface="DejaVu Sans"/>
              </a:rPr>
              <a:t>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    @</a:t>
            </a:r>
            <a:r>
              <a:rPr lang="en-US" sz="1600" b="0" i="1" strike="noStrike" spc="-1" dirty="0" err="1">
                <a:latin typeface="Consolas"/>
                <a:ea typeface="DejaVu Sans"/>
              </a:rPr>
              <a:t>Autowired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latin typeface="Consolas"/>
                <a:ea typeface="DejaVu Sans"/>
              </a:rPr>
              <a:t>    </a:t>
            </a:r>
            <a:r>
              <a:rPr lang="en-US" sz="1600" b="0" i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lateinit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1B75BC"/>
                </a:solidFill>
                <a:latin typeface="Consolas"/>
                <a:ea typeface="DejaVu Sans"/>
              </a:rPr>
              <a:t>var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mongoTemplate</a:t>
            </a:r>
            <a:r>
              <a:rPr lang="en-US" sz="1600" b="0" strike="noStrike" spc="-1" dirty="0">
                <a:latin typeface="Consolas"/>
                <a:ea typeface="DejaVu Sans"/>
              </a:rPr>
              <a:t>: </a:t>
            </a:r>
            <a:r>
              <a:rPr lang="en-US" sz="1600" b="0" strike="noStrike" spc="-1" dirty="0" err="1">
                <a:latin typeface="Consolas"/>
                <a:ea typeface="DejaVu Sans"/>
              </a:rPr>
              <a:t>MongoTemplate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    @</a:t>
            </a:r>
            <a:r>
              <a:rPr lang="en-US" sz="1600" b="0" i="1" strike="noStrike" spc="-1" dirty="0" err="1">
                <a:latin typeface="Consolas"/>
                <a:ea typeface="DejaVu Sans"/>
              </a:rPr>
              <a:t>Autowired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latin typeface="Consolas"/>
                <a:ea typeface="DejaVu Sans"/>
              </a:rPr>
              <a:t>    </a:t>
            </a:r>
            <a:r>
              <a:rPr lang="en-US" sz="1600" b="0" i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lateinit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1B75BC"/>
                </a:solidFill>
                <a:latin typeface="Consolas"/>
                <a:ea typeface="DejaVu Sans"/>
              </a:rPr>
              <a:t>var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latin typeface="Consolas"/>
                <a:ea typeface="DejaVu Sans"/>
              </a:rPr>
              <a:t>solrClient</a:t>
            </a:r>
            <a:r>
              <a:rPr lang="en-US" sz="1600" b="0" strike="noStrike" spc="-1" dirty="0">
                <a:latin typeface="Consolas"/>
                <a:ea typeface="DejaVu Sans"/>
              </a:rPr>
              <a:t>: </a:t>
            </a:r>
            <a:r>
              <a:rPr lang="en-US" sz="1600" b="0" strike="noStrike" spc="-1" dirty="0" err="1">
                <a:latin typeface="Consolas"/>
                <a:ea typeface="DejaVu Sans"/>
              </a:rPr>
              <a:t>SolrClient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199" y="640080"/>
            <a:ext cx="7686675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Injecting configuration properties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- Java - inject configuration properties  </a:t>
            </a:r>
            <a:r>
              <a:rPr lang="en-US" sz="1600" b="1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@Value("${property}")</a:t>
            </a:r>
            <a:br>
              <a:rPr dirty="0"/>
            </a:b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- in Kotlin $ is a reserved character - used for string expressions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199" y="2468880"/>
            <a:ext cx="73152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Solution: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1. escaped by writing @Value("\${property}").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DejaVu Sans"/>
              </a:rPr>
              <a:t>class </a:t>
            </a:r>
            <a:r>
              <a:rPr lang="en-US" sz="1600" b="0" strike="noStrike" spc="-1" dirty="0" err="1">
                <a:latin typeface="Consolas"/>
                <a:ea typeface="DejaVu Sans"/>
              </a:rPr>
              <a:t>TokenValidator</a:t>
            </a:r>
            <a:r>
              <a:rPr lang="en-US" sz="1600" b="0" strike="noStrike" spc="-1" dirty="0">
                <a:latin typeface="Consolas"/>
                <a:ea typeface="DejaVu Sans"/>
              </a:rPr>
              <a:t>(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@Value("\${secret}")</a:t>
            </a:r>
            <a:r>
              <a:rPr lang="en-US" sz="1600" b="0" strike="noStrike" spc="-1" dirty="0">
                <a:latin typeface="Consolas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182F7C"/>
                </a:solidFill>
                <a:latin typeface="Consolas"/>
                <a:ea typeface="DejaVu Sans"/>
              </a:rPr>
              <a:t>val</a:t>
            </a:r>
            <a:r>
              <a:rPr lang="en-US" sz="1600" b="0" strike="noStrike" spc="-1" dirty="0">
                <a:latin typeface="Consolas"/>
                <a:ea typeface="DejaVu Sans"/>
              </a:rPr>
              <a:t> secret: String) { ...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616365"/>
                </a:solidFill>
                <a:latin typeface="Consolas"/>
                <a:ea typeface="DejaVu Sans"/>
              </a:rPr>
              <a:t>2. customize the properties placeholder prefix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@Bean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fun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propertyConfigurer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 =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PropertySourcesPlaceholderConfigurer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().apply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setPlaceholderPrefix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("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%{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90" y="582929"/>
            <a:ext cx="7233285" cy="5846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&lt;plugin&gt;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org.jetbrains.kotlin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kotlin</a:t>
            </a:r>
            <a:r>
              <a:rPr lang="en-US" sz="13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-maven-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noarg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&lt;version&gt;${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kotlin.version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}&lt;/version&gt;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&lt;configuration&gt;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300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compilerPlugins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&lt;plugin&gt;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jpa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&lt;/plugin&gt;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compilerPlugins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&lt;/configuration&gt;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&lt;/plugin&gt;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&lt;plugin&gt;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org.jetbrains.kotlin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kotlin</a:t>
            </a:r>
            <a:r>
              <a:rPr lang="en-US" sz="13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-maven-plugin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&lt;configuration&gt;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300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args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arg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&gt;-</a:t>
            </a:r>
            <a:r>
              <a:rPr lang="en-US" sz="13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Xjsr305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=strict&lt;/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arg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args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compilerPlugins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&lt;plugin&gt;</a:t>
            </a:r>
            <a:r>
              <a:rPr lang="en-US" sz="13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spring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&lt;/plugin&gt;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compilerPlugins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&lt;/configuration&gt;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&lt;dependencies&gt;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&lt;dependency&gt;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org.jetbrains.kotlin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groupId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kotlin</a:t>
            </a:r>
            <a:r>
              <a:rPr lang="en-US" sz="13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-maven-</a:t>
            </a:r>
            <a:r>
              <a:rPr lang="en-US" sz="13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allopen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artifactId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	&lt;version&gt;${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kotlin.version</a:t>
            </a: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}&lt;/version&gt;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&lt;/dependency&gt;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&lt;/dependencies&gt;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&lt;/plugin&gt;</a:t>
            </a:r>
            <a:endParaRPr lang="en-US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93</TotalTime>
  <Words>298</Words>
  <Application>Microsoft Office PowerPoint</Application>
  <PresentationFormat>Předvádění na obrazovce (4:3)</PresentationFormat>
  <Paragraphs>115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7</vt:i4>
      </vt:variant>
    </vt:vector>
  </HeadingPairs>
  <TitlesOfParts>
    <vt:vector size="16" baseType="lpstr">
      <vt:lpstr>Arial</vt:lpstr>
      <vt:lpstr>Consolas</vt:lpstr>
      <vt:lpstr>DejaVu Sans Mono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dell</dc:creator>
  <dc:description/>
  <cp:lastModifiedBy>dell</cp:lastModifiedBy>
  <cp:revision>15</cp:revision>
  <dcterms:created xsi:type="dcterms:W3CDTF">2018-09-10T12:32:34Z</dcterms:created>
  <dcterms:modified xsi:type="dcterms:W3CDTF">2019-03-03T10:57:01Z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