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315" r:id="rId2"/>
    <p:sldId id="316" r:id="rId3"/>
    <p:sldId id="317" r:id="rId4"/>
    <p:sldId id="318" r:id="rId5"/>
    <p:sldId id="326" r:id="rId6"/>
    <p:sldId id="324" r:id="rId7"/>
    <p:sldId id="319" r:id="rId8"/>
    <p:sldId id="321" r:id="rId9"/>
    <p:sldId id="322" r:id="rId10"/>
    <p:sldId id="323" r:id="rId11"/>
    <p:sldId id="325" r:id="rId1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16365"/>
    <a:srgbClr val="77455A"/>
    <a:srgbClr val="BD3632"/>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12.02.2019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smtClean="0"/>
              <a:t>Jak</a:t>
            </a:r>
            <a:r>
              <a:rPr lang="en-US" baseline="0" dirty="0" smtClean="0"/>
              <a:t> </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2</a:t>
            </a:fld>
            <a:endParaRPr lang="cs-CZ"/>
          </a:p>
        </p:txBody>
      </p:sp>
    </p:spTree>
    <p:extLst>
      <p:ext uri="{BB962C8B-B14F-4D97-AF65-F5344CB8AC3E}">
        <p14:creationId xmlns:p14="http://schemas.microsoft.com/office/powerpoint/2010/main" val="409441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Tx/>
              <a:buChar char="-"/>
            </a:pPr>
            <a:r>
              <a:rPr lang="cs-CZ" dirty="0" smtClean="0"/>
              <a:t>Mimo třídu – stejně jako obyčejná funkce. Bude z ní statická metoda uvnitř třídy jejíž</a:t>
            </a:r>
            <a:r>
              <a:rPr lang="cs-CZ" baseline="0" dirty="0" smtClean="0"/>
              <a:t> název bude odpovídat názvu souboru, ale bude mít navíc první parametr, kterým bude </a:t>
            </a:r>
            <a:r>
              <a:rPr lang="cs-CZ" baseline="0" dirty="0" err="1" smtClean="0"/>
              <a:t>receiver</a:t>
            </a:r>
            <a:r>
              <a:rPr lang="cs-CZ" baseline="0" dirty="0" smtClean="0"/>
              <a:t>.</a:t>
            </a:r>
          </a:p>
          <a:p>
            <a:pPr marL="171450" indent="-171450">
              <a:buFontTx/>
              <a:buChar char="-"/>
            </a:pPr>
            <a:r>
              <a:rPr lang="cs-CZ" baseline="0" dirty="0" smtClean="0"/>
              <a:t>Uvnitř třídy – stane se z ní normální nestatická metoda, která ale bude mít navíc první parametr, kterým bude </a:t>
            </a:r>
            <a:r>
              <a:rPr lang="cs-CZ" baseline="0" dirty="0" err="1" smtClean="0"/>
              <a:t>recevier</a:t>
            </a:r>
            <a:r>
              <a:rPr lang="cs-CZ" baseline="0" dirty="0" smtClean="0"/>
              <a:t> – použití na nic. Volám na objektu, ale jako parametr musím předat ten samý objekt.</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5</a:t>
            </a:fld>
            <a:endParaRPr lang="cs-CZ"/>
          </a:p>
        </p:txBody>
      </p:sp>
    </p:spTree>
    <p:extLst>
      <p:ext uri="{BB962C8B-B14F-4D97-AF65-F5344CB8AC3E}">
        <p14:creationId xmlns:p14="http://schemas.microsoft.com/office/powerpoint/2010/main" val="18538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smtClean="0"/>
              <a:t>@</a:t>
            </a:r>
            <a:r>
              <a:rPr lang="en-US" dirty="0" err="1" smtClean="0"/>
              <a:t>JvmStatic</a:t>
            </a:r>
            <a:r>
              <a:rPr lang="en-US" sz="1200" b="0" i="0" kern="1200" dirty="0" smtClean="0">
                <a:solidFill>
                  <a:schemeClr val="tx1"/>
                </a:solidFill>
                <a:effectLst/>
                <a:latin typeface="+mn-lt"/>
                <a:ea typeface="+mn-ea"/>
                <a:cs typeface="+mn-cs"/>
              </a:rPr>
              <a:t>. If you use this annotation, the compiler will generate both a static method in the enclosing class of the object and an instance method in the object itself.</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9</a:t>
            </a:fld>
            <a:endParaRPr lang="cs-CZ"/>
          </a:p>
        </p:txBody>
      </p:sp>
    </p:spTree>
    <p:extLst>
      <p:ext uri="{BB962C8B-B14F-4D97-AF65-F5344CB8AC3E}">
        <p14:creationId xmlns:p14="http://schemas.microsoft.com/office/powerpoint/2010/main" val="177092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internal declarations become public in Java. Members of internal classes go through name mangling, to make it harder to accidentally use them from Java and to allow overloading for members with the same signature that don't see each other according to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rules;</a:t>
            </a:r>
            <a:endParaRPr lang="cs-CZ"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10</a:t>
            </a:fld>
            <a:endParaRPr lang="cs-CZ"/>
          </a:p>
        </p:txBody>
      </p:sp>
    </p:spTree>
    <p:extLst>
      <p:ext uri="{BB962C8B-B14F-4D97-AF65-F5344CB8AC3E}">
        <p14:creationId xmlns:p14="http://schemas.microsoft.com/office/powerpoint/2010/main" val="216353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Java Interoperability</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896867"/>
            <a:ext cx="7560840" cy="576063"/>
          </a:xfrm>
        </p:spPr>
        <p:txBody>
          <a:bodyPr/>
          <a:lstStyle/>
          <a:p>
            <a:r>
              <a:rPr lang="cs-CZ" dirty="0" smtClean="0"/>
              <a:t>Viditelnost</a:t>
            </a:r>
            <a:endParaRPr lang="cs-CZ" dirty="0"/>
          </a:p>
        </p:txBody>
      </p:sp>
      <p:sp>
        <p:nvSpPr>
          <p:cNvPr id="4" name="TextovéPole 3"/>
          <p:cNvSpPr txBox="1"/>
          <p:nvPr/>
        </p:nvSpPr>
        <p:spPr>
          <a:xfrm>
            <a:off x="323528" y="218893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sp>
        <p:nvSpPr>
          <p:cNvPr id="5" name="TextovéPole 4"/>
          <p:cNvSpPr txBox="1"/>
          <p:nvPr/>
        </p:nvSpPr>
        <p:spPr>
          <a:xfrm>
            <a:off x="5397127" y="218848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pic>
        <p:nvPicPr>
          <p:cNvPr id="6" name="Obrázek 5" descr="arrow_5.emf"/>
          <p:cNvPicPr>
            <a:picLocks noChangeAspect="1"/>
          </p:cNvPicPr>
          <p:nvPr/>
        </p:nvPicPr>
        <p:blipFill>
          <a:blip r:embed="rId3" cstate="print"/>
          <a:stretch>
            <a:fillRect/>
          </a:stretch>
        </p:blipFill>
        <p:spPr>
          <a:xfrm>
            <a:off x="3367220" y="2387034"/>
            <a:ext cx="1290471" cy="139931"/>
          </a:xfrm>
          <a:prstGeom prst="rect">
            <a:avLst/>
          </a:prstGeom>
        </p:spPr>
      </p:pic>
      <p:sp>
        <p:nvSpPr>
          <p:cNvPr id="7" name="TextovéPole 6"/>
          <p:cNvSpPr txBox="1"/>
          <p:nvPr/>
        </p:nvSpPr>
        <p:spPr>
          <a:xfrm>
            <a:off x="1115616"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6228184"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TextovéPole 8"/>
          <p:cNvSpPr txBox="1"/>
          <p:nvPr/>
        </p:nvSpPr>
        <p:spPr>
          <a:xfrm>
            <a:off x="323528" y="3131808"/>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top-</a:t>
            </a:r>
            <a:r>
              <a:rPr lang="cs-CZ" sz="1600" b="1" dirty="0" err="1" smtClean="0">
                <a:solidFill>
                  <a:schemeClr val="bg1"/>
                </a:solidFill>
                <a:latin typeface="Arial" pitchFamily="34" charset="0"/>
                <a:cs typeface="Arial" pitchFamily="34" charset="0"/>
              </a:rPr>
              <a:t>level</a:t>
            </a:r>
            <a:endParaRPr lang="cs-CZ" sz="1600" b="1" dirty="0" smtClean="0">
              <a:solidFill>
                <a:schemeClr val="bg1"/>
              </a:solidFill>
              <a:latin typeface="Arial" pitchFamily="34" charset="0"/>
              <a:cs typeface="Arial" pitchFamily="34" charset="0"/>
            </a:endParaRPr>
          </a:p>
        </p:txBody>
      </p:sp>
      <p:sp>
        <p:nvSpPr>
          <p:cNvPr id="10" name="TextovéPole 9"/>
          <p:cNvSpPr txBox="1"/>
          <p:nvPr/>
        </p:nvSpPr>
        <p:spPr>
          <a:xfrm>
            <a:off x="5397127" y="3131353"/>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ackage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private</a:t>
            </a:r>
            <a:endParaRPr lang="cs-CZ" sz="1600" b="1" dirty="0" smtClean="0">
              <a:solidFill>
                <a:schemeClr val="bg1"/>
              </a:solidFill>
              <a:latin typeface="Arial" pitchFamily="34" charset="0"/>
              <a:cs typeface="Arial" pitchFamily="34" charset="0"/>
            </a:endParaRPr>
          </a:p>
        </p:txBody>
      </p:sp>
      <p:pic>
        <p:nvPicPr>
          <p:cNvPr id="11" name="Obrázek 10" descr="arrow_5.emf"/>
          <p:cNvPicPr>
            <a:picLocks noChangeAspect="1"/>
          </p:cNvPicPr>
          <p:nvPr/>
        </p:nvPicPr>
        <p:blipFill>
          <a:blip r:embed="rId3" cstate="print"/>
          <a:stretch>
            <a:fillRect/>
          </a:stretch>
        </p:blipFill>
        <p:spPr>
          <a:xfrm>
            <a:off x="3367220" y="3329905"/>
            <a:ext cx="1290471" cy="139931"/>
          </a:xfrm>
          <a:prstGeom prst="rect">
            <a:avLst/>
          </a:prstGeom>
        </p:spPr>
      </p:pic>
      <p:sp>
        <p:nvSpPr>
          <p:cNvPr id="12" name="TextovéPole 11"/>
          <p:cNvSpPr txBox="1"/>
          <p:nvPr/>
        </p:nvSpPr>
        <p:spPr>
          <a:xfrm>
            <a:off x="323528" y="4065911"/>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sp>
        <p:nvSpPr>
          <p:cNvPr id="13" name="TextovéPole 12"/>
          <p:cNvSpPr txBox="1"/>
          <p:nvPr/>
        </p:nvSpPr>
        <p:spPr>
          <a:xfrm>
            <a:off x="5397127" y="4065456"/>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pic>
        <p:nvPicPr>
          <p:cNvPr id="14" name="Obrázek 13" descr="arrow_5.emf"/>
          <p:cNvPicPr>
            <a:picLocks noChangeAspect="1"/>
          </p:cNvPicPr>
          <p:nvPr/>
        </p:nvPicPr>
        <p:blipFill>
          <a:blip r:embed="rId3" cstate="print"/>
          <a:stretch>
            <a:fillRect/>
          </a:stretch>
        </p:blipFill>
        <p:spPr>
          <a:xfrm>
            <a:off x="3367220" y="4264008"/>
            <a:ext cx="1290471" cy="139931"/>
          </a:xfrm>
          <a:prstGeom prst="rect">
            <a:avLst/>
          </a:prstGeom>
        </p:spPr>
      </p:pic>
      <p:sp>
        <p:nvSpPr>
          <p:cNvPr id="15" name="TextovéPole 14"/>
          <p:cNvSpPr txBox="1"/>
          <p:nvPr/>
        </p:nvSpPr>
        <p:spPr>
          <a:xfrm>
            <a:off x="323528" y="494924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internal</a:t>
            </a:r>
            <a:endParaRPr lang="cs-CZ" sz="1600" b="1" dirty="0" smtClean="0">
              <a:solidFill>
                <a:schemeClr val="bg1"/>
              </a:solidFill>
              <a:latin typeface="Arial" pitchFamily="34" charset="0"/>
              <a:cs typeface="Arial" pitchFamily="34" charset="0"/>
            </a:endParaRPr>
          </a:p>
        </p:txBody>
      </p:sp>
      <p:sp>
        <p:nvSpPr>
          <p:cNvPr id="16" name="TextovéPole 15"/>
          <p:cNvSpPr txBox="1"/>
          <p:nvPr/>
        </p:nvSpPr>
        <p:spPr>
          <a:xfrm>
            <a:off x="5397127" y="494879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17" name="Obrázek 16" descr="arrow_5.emf"/>
          <p:cNvPicPr>
            <a:picLocks noChangeAspect="1"/>
          </p:cNvPicPr>
          <p:nvPr/>
        </p:nvPicPr>
        <p:blipFill>
          <a:blip r:embed="rId3" cstate="print"/>
          <a:stretch>
            <a:fillRect/>
          </a:stretch>
        </p:blipFill>
        <p:spPr>
          <a:xfrm>
            <a:off x="3367220" y="5147344"/>
            <a:ext cx="1290471" cy="139931"/>
          </a:xfrm>
          <a:prstGeom prst="rect">
            <a:avLst/>
          </a:prstGeom>
        </p:spPr>
      </p:pic>
      <p:sp>
        <p:nvSpPr>
          <p:cNvPr id="18" name="TextovéPole 17"/>
          <p:cNvSpPr txBox="1"/>
          <p:nvPr/>
        </p:nvSpPr>
        <p:spPr>
          <a:xfrm>
            <a:off x="323528" y="5832583"/>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sp>
        <p:nvSpPr>
          <p:cNvPr id="19" name="TextovéPole 18"/>
          <p:cNvSpPr txBox="1"/>
          <p:nvPr/>
        </p:nvSpPr>
        <p:spPr>
          <a:xfrm>
            <a:off x="5397127" y="5832128"/>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20" name="Obrázek 19" descr="arrow_5.emf"/>
          <p:cNvPicPr>
            <a:picLocks noChangeAspect="1"/>
          </p:cNvPicPr>
          <p:nvPr/>
        </p:nvPicPr>
        <p:blipFill>
          <a:blip r:embed="rId3" cstate="print"/>
          <a:stretch>
            <a:fillRect/>
          </a:stretch>
        </p:blipFill>
        <p:spPr>
          <a:xfrm>
            <a:off x="3367220" y="6030680"/>
            <a:ext cx="1290471" cy="139931"/>
          </a:xfrm>
          <a:prstGeom prst="rect">
            <a:avLst/>
          </a:prstGeom>
        </p:spPr>
      </p:pic>
    </p:spTree>
    <p:extLst>
      <p:ext uri="{BB962C8B-B14F-4D97-AF65-F5344CB8AC3E}">
        <p14:creationId xmlns:p14="http://schemas.microsoft.com/office/powerpoint/2010/main" val="3728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animBg="1"/>
      <p:bldP spid="13"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980728"/>
            <a:ext cx="7560840" cy="576063"/>
          </a:xfrm>
        </p:spPr>
        <p:txBody>
          <a:bodyPr/>
          <a:lstStyle/>
          <a:p>
            <a:r>
              <a:rPr lang="en-US" b="1" dirty="0" smtClean="0"/>
              <a:t>@</a:t>
            </a:r>
            <a:r>
              <a:rPr lang="en-US" b="1" dirty="0" err="1" smtClean="0"/>
              <a:t>JvmOverloads</a:t>
            </a:r>
            <a:endParaRPr lang="cs-CZ" b="1" dirty="0"/>
          </a:p>
        </p:txBody>
      </p:sp>
      <p:sp>
        <p:nvSpPr>
          <p:cNvPr id="4" name="Rectangle 1"/>
          <p:cNvSpPr>
            <a:spLocks noChangeArrowheads="1"/>
          </p:cNvSpPr>
          <p:nvPr/>
        </p:nvSpPr>
        <p:spPr bwMode="auto">
          <a:xfrm>
            <a:off x="323528" y="1844824"/>
            <a:ext cx="785762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constructor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y: Double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abc</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4194960"/>
            <a:ext cx="546203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Constructors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Kotlin </a:t>
            </a:r>
            <a:r>
              <a:rPr lang="en-US" dirty="0" smtClean="0"/>
              <a:t>– </a:t>
            </a:r>
            <a:r>
              <a:rPr lang="cs-CZ" dirty="0" smtClean="0"/>
              <a:t>Java</a:t>
            </a:r>
            <a:r>
              <a:rPr lang="en-US" dirty="0" smtClean="0"/>
              <a:t> interoperability</a:t>
            </a:r>
            <a:endParaRPr lang="cs-CZ" dirty="0"/>
          </a:p>
        </p:txBody>
      </p:sp>
      <p:sp>
        <p:nvSpPr>
          <p:cNvPr id="3" name="Zástupný symbol pro text 2"/>
          <p:cNvSpPr>
            <a:spLocks noGrp="1"/>
          </p:cNvSpPr>
          <p:nvPr>
            <p:ph type="body" sz="quarter" idx="13"/>
          </p:nvPr>
        </p:nvSpPr>
        <p:spPr>
          <a:xfrm>
            <a:off x="323528" y="1412777"/>
            <a:ext cx="7560840" cy="360039"/>
          </a:xfrm>
        </p:spPr>
        <p:txBody>
          <a:bodyPr/>
          <a:lstStyle/>
          <a:p>
            <a:r>
              <a:rPr lang="cs-CZ" b="1" dirty="0" err="1" smtClean="0"/>
              <a:t>Properties</a:t>
            </a:r>
            <a:endParaRPr lang="cs-CZ" b="1" dirty="0"/>
          </a:p>
        </p:txBody>
      </p:sp>
      <p:sp>
        <p:nvSpPr>
          <p:cNvPr id="4" name="Rectangle 1"/>
          <p:cNvSpPr>
            <a:spLocks noChangeArrowheads="1"/>
          </p:cNvSpPr>
          <p:nvPr/>
        </p:nvSpPr>
        <p:spPr bwMode="auto">
          <a:xfrm>
            <a:off x="1691680" y="2406370"/>
            <a:ext cx="60486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91680" y="3370478"/>
            <a:ext cx="619268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43608" y="2132856"/>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43608" y="3110771"/>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Tree>
    <p:extLst>
      <p:ext uri="{BB962C8B-B14F-4D97-AF65-F5344CB8AC3E}">
        <p14:creationId xmlns:p14="http://schemas.microsoft.com/office/powerpoint/2010/main" val="24375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5" name="Zástupný symbol pro text 2"/>
          <p:cNvSpPr>
            <a:spLocks noGrp="1"/>
          </p:cNvSpPr>
          <p:nvPr>
            <p:ph type="body" sz="quarter" idx="13"/>
          </p:nvPr>
        </p:nvSpPr>
        <p:spPr>
          <a:xfrm>
            <a:off x="323528" y="1412777"/>
            <a:ext cx="7560840" cy="360039"/>
          </a:xfrm>
        </p:spPr>
        <p:txBody>
          <a:bodyPr/>
          <a:lstStyle/>
          <a:p>
            <a:r>
              <a:rPr lang="cs-CZ" b="1" dirty="0" err="1" smtClean="0"/>
              <a:t>Properties</a:t>
            </a:r>
            <a:r>
              <a:rPr lang="en-US" b="1" dirty="0" smtClean="0"/>
              <a:t> - is</a:t>
            </a:r>
            <a:endParaRPr lang="cs-CZ" b="1" dirty="0"/>
          </a:p>
        </p:txBody>
      </p:sp>
      <p:sp>
        <p:nvSpPr>
          <p:cNvPr id="6" name="Rectangle 1"/>
          <p:cNvSpPr>
            <a:spLocks noChangeArrowheads="1"/>
          </p:cNvSpPr>
          <p:nvPr/>
        </p:nvSpPr>
        <p:spPr bwMode="auto">
          <a:xfrm>
            <a:off x="1691680" y="2315542"/>
            <a:ext cx="3600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07604" y="2005707"/>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07604" y="2919745"/>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Rectangle 2"/>
          <p:cNvSpPr>
            <a:spLocks noChangeArrowheads="1"/>
          </p:cNvSpPr>
          <p:nvPr/>
        </p:nvSpPr>
        <p:spPr bwMode="auto">
          <a:xfrm>
            <a:off x="1691680" y="3321913"/>
            <a:ext cx="590465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17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487384" y="2427545"/>
            <a:ext cx="7560840" cy="944488"/>
          </a:xfrm>
        </p:spPr>
        <p:txBody>
          <a:bodyPr/>
          <a:lstStyle/>
          <a:p>
            <a:pPr lvl="1"/>
            <a:r>
              <a:rPr lang="cs-CZ" dirty="0"/>
              <a:t>Statické metody ve třídě </a:t>
            </a:r>
            <a:r>
              <a:rPr lang="cs-CZ" dirty="0" smtClean="0"/>
              <a:t>Example.java</a:t>
            </a:r>
          </a:p>
          <a:p>
            <a:pPr lvl="1"/>
            <a:r>
              <a:rPr lang="en-US" b="1" dirty="0" smtClean="0"/>
              <a:t>@</a:t>
            </a:r>
            <a:r>
              <a:rPr lang="en-US" b="1" dirty="0" err="1" smtClean="0"/>
              <a:t>JvmName</a:t>
            </a:r>
            <a:endParaRPr lang="cs-CZ" b="1" dirty="0"/>
          </a:p>
          <a:p>
            <a:pPr lvl="1"/>
            <a:endParaRPr lang="cs-CZ" dirty="0"/>
          </a:p>
        </p:txBody>
      </p:sp>
      <p:sp>
        <p:nvSpPr>
          <p:cNvPr id="4" name="Obdélník 3"/>
          <p:cNvSpPr/>
          <p:nvPr/>
        </p:nvSpPr>
        <p:spPr>
          <a:xfrm>
            <a:off x="372688" y="1793993"/>
            <a:ext cx="30963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example.kt</a:t>
            </a:r>
            <a:endParaRPr lang="cs-CZ" sz="1600" dirty="0">
              <a:latin typeface="Arial" pitchFamily="34" charset="0"/>
              <a:cs typeface="Arial" pitchFamily="34" charset="0"/>
            </a:endParaRPr>
          </a:p>
        </p:txBody>
      </p:sp>
      <p:sp>
        <p:nvSpPr>
          <p:cNvPr id="5" name="Obdélník 4"/>
          <p:cNvSpPr/>
          <p:nvPr/>
        </p:nvSpPr>
        <p:spPr>
          <a:xfrm>
            <a:off x="4735440" y="1793993"/>
            <a:ext cx="3168352" cy="360040"/>
          </a:xfrm>
          <a:prstGeom prst="rect">
            <a:avLst/>
          </a:prstGeom>
          <a:solidFill>
            <a:srgbClr val="616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Example.java</a:t>
            </a:r>
            <a:endParaRPr lang="cs-CZ" sz="1600" dirty="0">
              <a:latin typeface="Arial" pitchFamily="34" charset="0"/>
              <a:cs typeface="Arial" pitchFamily="34" charset="0"/>
            </a:endParaRPr>
          </a:p>
        </p:txBody>
      </p:sp>
      <p:pic>
        <p:nvPicPr>
          <p:cNvPr id="7" name="Obrázek 6" descr="arrow_3.emf"/>
          <p:cNvPicPr>
            <a:picLocks noChangeAspect="1"/>
          </p:cNvPicPr>
          <p:nvPr/>
        </p:nvPicPr>
        <p:blipFill>
          <a:blip r:embed="rId2" cstate="print">
            <a:lum bright="40000"/>
          </a:blip>
          <a:stretch>
            <a:fillRect/>
          </a:stretch>
        </p:blipFill>
        <p:spPr>
          <a:xfrm>
            <a:off x="3823286" y="1909640"/>
            <a:ext cx="557900" cy="128746"/>
          </a:xfrm>
          <a:prstGeom prst="rect">
            <a:avLst/>
          </a:prstGeom>
        </p:spPr>
      </p:pic>
      <p:sp>
        <p:nvSpPr>
          <p:cNvPr id="9" name="Zástupný symbol pro text 2"/>
          <p:cNvSpPr txBox="1">
            <a:spLocks/>
          </p:cNvSpPr>
          <p:nvPr/>
        </p:nvSpPr>
        <p:spPr>
          <a:xfrm>
            <a:off x="487384" y="1158270"/>
            <a:ext cx="7560840" cy="50405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err="1" smtClean="0"/>
              <a:t>Package-Level</a:t>
            </a:r>
            <a:r>
              <a:rPr lang="cs-CZ" dirty="0" smtClean="0"/>
              <a:t> </a:t>
            </a:r>
            <a:r>
              <a:rPr lang="cs-CZ" dirty="0" err="1" smtClean="0"/>
              <a:t>functions</a:t>
            </a:r>
            <a:endParaRPr lang="cs-CZ" dirty="0"/>
          </a:p>
        </p:txBody>
      </p:sp>
      <p:pic>
        <p:nvPicPr>
          <p:cNvPr id="12" name="Obrázek 11" descr="arrow_3.emf"/>
          <p:cNvPicPr>
            <a:picLocks noChangeAspect="1"/>
          </p:cNvPicPr>
          <p:nvPr/>
        </p:nvPicPr>
        <p:blipFill>
          <a:blip r:embed="rId2" cstate="print">
            <a:lum bright="40000"/>
          </a:blip>
          <a:stretch>
            <a:fillRect/>
          </a:stretch>
        </p:blipFill>
        <p:spPr>
          <a:xfrm>
            <a:off x="3809566" y="4199614"/>
            <a:ext cx="557900" cy="128746"/>
          </a:xfrm>
          <a:prstGeom prst="rect">
            <a:avLst/>
          </a:prstGeom>
        </p:spPr>
      </p:pic>
      <p:sp>
        <p:nvSpPr>
          <p:cNvPr id="13" name="Rectangle 2"/>
          <p:cNvSpPr>
            <a:spLocks noChangeArrowheads="1"/>
          </p:cNvSpPr>
          <p:nvPr/>
        </p:nvSpPr>
        <p:spPr bwMode="auto">
          <a:xfrm>
            <a:off x="329232" y="3356046"/>
            <a:ext cx="338437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package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demo</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4735440" y="3370325"/>
            <a:ext cx="280831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demo.DemoUtils.bar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5" name="Zástupný symbol pro text 2"/>
          <p:cNvSpPr txBox="1">
            <a:spLocks/>
          </p:cNvSpPr>
          <p:nvPr/>
        </p:nvSpPr>
        <p:spPr>
          <a:xfrm>
            <a:off x="487384" y="5439220"/>
            <a:ext cx="7560840" cy="472244"/>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b="1" dirty="0" smtClean="0"/>
              <a:t>@</a:t>
            </a:r>
            <a:r>
              <a:rPr lang="cs-CZ" b="1" dirty="0" err="1" smtClean="0"/>
              <a:t>Jvm</a:t>
            </a:r>
            <a:r>
              <a:rPr lang="en-US" b="1" dirty="0" err="1" smtClean="0"/>
              <a:t>MultifileClass</a:t>
            </a:r>
            <a:endParaRPr lang="cs-CZ" b="1" dirty="0" smtClean="0"/>
          </a:p>
          <a:p>
            <a:pPr lvl="1"/>
            <a:endParaRPr lang="cs-CZ" dirty="0"/>
          </a:p>
        </p:txBody>
      </p:sp>
      <p:sp>
        <p:nvSpPr>
          <p:cNvPr id="16" name="Rectangle 4"/>
          <p:cNvSpPr>
            <a:spLocks noChangeArrowheads="1"/>
          </p:cNvSpPr>
          <p:nvPr/>
        </p:nvSpPr>
        <p:spPr bwMode="auto">
          <a:xfrm>
            <a:off x="323528" y="5968600"/>
            <a:ext cx="351731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cs-CZ" altLang="cs-CZ" sz="1600" b="1" dirty="0" smtClean="0">
                <a:solidFill>
                  <a:srgbClr val="008000"/>
                </a:solidFill>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@file:JvmMultifileClass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77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p:txBody>
          <a:bodyPr/>
          <a:lstStyle/>
          <a:p>
            <a:r>
              <a:rPr lang="en-US" dirty="0" smtClean="0"/>
              <a:t>Extension functions?</a:t>
            </a:r>
          </a:p>
          <a:p>
            <a:pPr lvl="1"/>
            <a:r>
              <a:rPr lang="cs-CZ" dirty="0" smtClean="0"/>
              <a:t>samostatně mimo třídu?</a:t>
            </a:r>
          </a:p>
          <a:p>
            <a:pPr lvl="1"/>
            <a:r>
              <a:rPr lang="cs-CZ" dirty="0"/>
              <a:t>u</a:t>
            </a:r>
            <a:r>
              <a:rPr lang="cs-CZ" dirty="0" smtClean="0"/>
              <a:t>vnitř třídy?</a:t>
            </a:r>
            <a:endParaRPr lang="cs-CZ" dirty="0"/>
          </a:p>
        </p:txBody>
      </p:sp>
      <p:sp>
        <p:nvSpPr>
          <p:cNvPr id="4" name="Rectangle 1"/>
          <p:cNvSpPr>
            <a:spLocks noChangeArrowheads="1"/>
          </p:cNvSpPr>
          <p:nvPr/>
        </p:nvSpPr>
        <p:spPr bwMode="auto">
          <a:xfrm>
            <a:off x="179512" y="2780928"/>
            <a:ext cx="636219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data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age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TextovéPole 4"/>
          <p:cNvSpPr txBox="1"/>
          <p:nvPr/>
        </p:nvSpPr>
        <p:spPr>
          <a:xfrm>
            <a:off x="204700" y="2354687"/>
            <a:ext cx="4367300"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 – </a:t>
            </a:r>
            <a:r>
              <a:rPr lang="cs-CZ" sz="1600" dirty="0" smtClean="0">
                <a:solidFill>
                  <a:srgbClr val="C00000"/>
                </a:solidFill>
                <a:latin typeface="Arial" pitchFamily="34" charset="0"/>
                <a:cs typeface="Arial" pitchFamily="34" charset="0"/>
              </a:rPr>
              <a:t>soubor </a:t>
            </a:r>
            <a:r>
              <a:rPr lang="cs-CZ" sz="1600" dirty="0" err="1" smtClean="0">
                <a:solidFill>
                  <a:srgbClr val="C00000"/>
                </a:solidFill>
                <a:latin typeface="Arial" pitchFamily="34" charset="0"/>
                <a:cs typeface="Arial" pitchFamily="34" charset="0"/>
              </a:rPr>
              <a:t>interoperability.kt</a:t>
            </a:r>
            <a:endParaRPr lang="cs-CZ" sz="1600" dirty="0" smtClean="0">
              <a:solidFill>
                <a:srgbClr val="C00000"/>
              </a:solidFill>
              <a:latin typeface="Arial" pitchFamily="34" charset="0"/>
              <a:cs typeface="Arial" pitchFamily="34" charset="0"/>
            </a:endParaRPr>
          </a:p>
        </p:txBody>
      </p:sp>
      <p:sp>
        <p:nvSpPr>
          <p:cNvPr id="6" name="TextovéPole 5"/>
          <p:cNvSpPr txBox="1"/>
          <p:nvPr/>
        </p:nvSpPr>
        <p:spPr>
          <a:xfrm>
            <a:off x="226593" y="4262899"/>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7" name="Rectangle 2"/>
          <p:cNvSpPr>
            <a:spLocks noChangeArrowheads="1"/>
          </p:cNvSpPr>
          <p:nvPr/>
        </p:nvSpPr>
        <p:spPr bwMode="auto">
          <a:xfrm>
            <a:off x="179512" y="4744595"/>
            <a:ext cx="62156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InteroperabilityKt.</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5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7560840" cy="576063"/>
          </a:xfrm>
        </p:spPr>
        <p:txBody>
          <a:bodyPr/>
          <a:lstStyle/>
          <a:p>
            <a:r>
              <a:rPr lang="en-US" b="1" dirty="0" smtClean="0"/>
              <a:t>@</a:t>
            </a:r>
            <a:r>
              <a:rPr lang="en-US" b="1" dirty="0" err="1" smtClean="0"/>
              <a:t>JvmName</a:t>
            </a:r>
            <a:endParaRPr lang="en-US" b="1" dirty="0" smtClean="0"/>
          </a:p>
        </p:txBody>
      </p:sp>
      <p:sp>
        <p:nvSpPr>
          <p:cNvPr id="4" name="Rectangle 1"/>
          <p:cNvSpPr>
            <a:spLocks noChangeArrowheads="1"/>
          </p:cNvSpPr>
          <p:nvPr/>
        </p:nvSpPr>
        <p:spPr bwMode="auto">
          <a:xfrm>
            <a:off x="251520" y="1987769"/>
            <a:ext cx="554461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filterValidInt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1520" y="3747745"/>
            <a:ext cx="460851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getX_prop</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1520" y="5507721"/>
            <a:ext cx="42484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changeX</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23</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8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4320480" cy="2232247"/>
          </a:xfrm>
        </p:spPr>
        <p:txBody>
          <a:bodyPr/>
          <a:lstStyle/>
          <a:p>
            <a:r>
              <a:rPr lang="en-US" dirty="0" smtClean="0"/>
              <a:t>@</a:t>
            </a:r>
            <a:r>
              <a:rPr lang="en-US" dirty="0" err="1" smtClean="0"/>
              <a:t>JvmField</a:t>
            </a:r>
            <a:endParaRPr lang="en-US" dirty="0" smtClean="0"/>
          </a:p>
          <a:p>
            <a:pPr lvl="1"/>
            <a:r>
              <a:rPr lang="cs-CZ" dirty="0" smtClean="0"/>
              <a:t>Stejná viditelnost jako původní </a:t>
            </a:r>
            <a:r>
              <a:rPr lang="cs-CZ" dirty="0" err="1" smtClean="0"/>
              <a:t>property</a:t>
            </a:r>
            <a:endParaRPr lang="en-US" dirty="0" smtClean="0"/>
          </a:p>
          <a:p>
            <a:pPr lvl="1"/>
            <a:r>
              <a:rPr lang="en-US" dirty="0" smtClean="0"/>
              <a:t>Mus</a:t>
            </a:r>
            <a:r>
              <a:rPr lang="cs-CZ" dirty="0" smtClean="0"/>
              <a:t>í splňovat následující:</a:t>
            </a:r>
          </a:p>
          <a:p>
            <a:pPr lvl="2"/>
            <a:r>
              <a:rPr lang="cs-CZ" dirty="0" smtClean="0"/>
              <a:t>Má </a:t>
            </a:r>
            <a:r>
              <a:rPr lang="cs-CZ" dirty="0" err="1" smtClean="0"/>
              <a:t>backing</a:t>
            </a:r>
            <a:r>
              <a:rPr lang="cs-CZ" dirty="0" smtClean="0"/>
              <a:t> </a:t>
            </a:r>
            <a:r>
              <a:rPr lang="cs-CZ" dirty="0" err="1" smtClean="0"/>
              <a:t>field</a:t>
            </a:r>
            <a:endParaRPr lang="cs-CZ" dirty="0" smtClean="0"/>
          </a:p>
          <a:p>
            <a:pPr lvl="2"/>
            <a:r>
              <a:rPr lang="cs-CZ" dirty="0" smtClean="0"/>
              <a:t>Nesmí být </a:t>
            </a:r>
            <a:r>
              <a:rPr lang="cs-CZ" dirty="0" err="1" smtClean="0"/>
              <a:t>private</a:t>
            </a:r>
            <a:endParaRPr lang="cs-CZ" dirty="0" smtClean="0"/>
          </a:p>
          <a:p>
            <a:pPr lvl="2"/>
            <a:r>
              <a:rPr lang="cs-CZ" dirty="0" smtClean="0"/>
              <a:t>Není open, </a:t>
            </a:r>
            <a:r>
              <a:rPr lang="cs-CZ" dirty="0" err="1" smtClean="0"/>
              <a:t>override</a:t>
            </a:r>
            <a:r>
              <a:rPr lang="cs-CZ" dirty="0" smtClean="0"/>
              <a:t> nebo </a:t>
            </a:r>
            <a:r>
              <a:rPr lang="cs-CZ" dirty="0" err="1" smtClean="0"/>
              <a:t>const</a:t>
            </a:r>
            <a:endParaRPr lang="cs-CZ" dirty="0" smtClean="0"/>
          </a:p>
          <a:p>
            <a:pPr lvl="2"/>
            <a:r>
              <a:rPr lang="cs-CZ" dirty="0" smtClean="0"/>
              <a:t>Není delegovaná</a:t>
            </a:r>
            <a:endParaRPr lang="cs-CZ" dirty="0"/>
          </a:p>
        </p:txBody>
      </p:sp>
      <p:sp>
        <p:nvSpPr>
          <p:cNvPr id="4" name="Rectangle 1"/>
          <p:cNvSpPr>
            <a:spLocks noChangeArrowheads="1"/>
          </p:cNvSpPr>
          <p:nvPr/>
        </p:nvSpPr>
        <p:spPr bwMode="auto">
          <a:xfrm>
            <a:off x="323528" y="3933056"/>
            <a:ext cx="370899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5205237"/>
            <a:ext cx="403244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JavaClient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TextovéPole 5"/>
          <p:cNvSpPr txBox="1"/>
          <p:nvPr/>
        </p:nvSpPr>
        <p:spPr>
          <a:xfrm>
            <a:off x="5292080" y="4102333"/>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7" name="TextovéPole 6"/>
          <p:cNvSpPr txBox="1"/>
          <p:nvPr/>
        </p:nvSpPr>
        <p:spPr>
          <a:xfrm>
            <a:off x="5292080" y="5517232"/>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Zástupný symbol pro text 2"/>
          <p:cNvSpPr txBox="1">
            <a:spLocks/>
          </p:cNvSpPr>
          <p:nvPr/>
        </p:nvSpPr>
        <p:spPr>
          <a:xfrm>
            <a:off x="5004048" y="1412776"/>
            <a:ext cx="2736304" cy="2232247"/>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a:t>
            </a:r>
            <a:r>
              <a:rPr lang="en-US" dirty="0" err="1" smtClean="0"/>
              <a:t>ateinit</a:t>
            </a:r>
            <a:endParaRPr lang="en-US" dirty="0" smtClean="0"/>
          </a:p>
          <a:p>
            <a:pPr lvl="1"/>
            <a:r>
              <a:rPr lang="en-US" dirty="0" err="1" smtClean="0"/>
              <a:t>automaticky</a:t>
            </a:r>
            <a:endParaRPr lang="cs-CZ" dirty="0" smtClean="0"/>
          </a:p>
        </p:txBody>
      </p:sp>
      <p:sp>
        <p:nvSpPr>
          <p:cNvPr id="10" name="TextovéPole 9"/>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a:t>
            </a:r>
            <a:r>
              <a:rPr lang="cs-CZ" b="1" dirty="0" err="1" smtClean="0">
                <a:latin typeface="Arial" pitchFamily="34" charset="0"/>
                <a:cs typeface="Arial" pitchFamily="34" charset="0"/>
              </a:rPr>
              <a:t>property</a:t>
            </a:r>
            <a:r>
              <a:rPr lang="cs-CZ" b="1" dirty="0" smtClean="0">
                <a:latin typeface="Arial" pitchFamily="34" charset="0"/>
                <a:cs typeface="Arial" pitchFamily="34" charset="0"/>
              </a:rPr>
              <a:t> jako </a:t>
            </a:r>
            <a:r>
              <a:rPr lang="cs-CZ" b="1" dirty="0" err="1" smtClean="0">
                <a:latin typeface="Arial" pitchFamily="34" charset="0"/>
                <a:cs typeface="Arial" pitchFamily="34" charset="0"/>
              </a:rPr>
              <a:t>field</a:t>
            </a:r>
            <a:r>
              <a:rPr lang="cs-CZ" b="1" dirty="0" smtClean="0">
                <a:latin typeface="Arial" pitchFamily="34" charset="0"/>
                <a:cs typeface="Arial" pitchFamily="34" charset="0"/>
              </a:rPr>
              <a:t> v Javě</a:t>
            </a:r>
          </a:p>
        </p:txBody>
      </p:sp>
    </p:spTree>
    <p:extLst>
      <p:ext uri="{BB962C8B-B14F-4D97-AF65-F5344CB8AC3E}">
        <p14:creationId xmlns:p14="http://schemas.microsoft.com/office/powerpoint/2010/main" val="10847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107504" y="1628801"/>
            <a:ext cx="7560840" cy="2016224"/>
          </a:xfrm>
        </p:spPr>
        <p:txBody>
          <a:bodyPr/>
          <a:lstStyle/>
          <a:p>
            <a:pPr lvl="1"/>
            <a:r>
              <a:rPr lang="cs-CZ" dirty="0" smtClean="0"/>
              <a:t>Týká se pouze </a:t>
            </a:r>
            <a:r>
              <a:rPr lang="cs-CZ" dirty="0" err="1" smtClean="0"/>
              <a:t>properties</a:t>
            </a:r>
            <a:r>
              <a:rPr lang="cs-CZ" dirty="0" smtClean="0"/>
              <a:t> deklarovaných v objektech</a:t>
            </a:r>
          </a:p>
          <a:p>
            <a:pPr marL="355050" lvl="1" indent="0">
              <a:buNone/>
            </a:pPr>
            <a:endParaRPr lang="cs-CZ" dirty="0" smtClean="0"/>
          </a:p>
          <a:p>
            <a:pPr lvl="1"/>
            <a:r>
              <a:rPr lang="cs-CZ" dirty="0" smtClean="0"/>
              <a:t>Způsoby:</a:t>
            </a:r>
          </a:p>
          <a:p>
            <a:pPr lvl="2"/>
            <a:r>
              <a:rPr lang="cs-CZ" dirty="0" err="1" smtClean="0"/>
              <a:t>lateinit</a:t>
            </a:r>
            <a:endParaRPr lang="cs-CZ" dirty="0" smtClean="0"/>
          </a:p>
          <a:p>
            <a:pPr lvl="2"/>
            <a:r>
              <a:rPr lang="en-US" dirty="0" smtClean="0"/>
              <a:t>c</a:t>
            </a:r>
            <a:r>
              <a:rPr lang="cs-CZ" dirty="0" err="1" smtClean="0"/>
              <a:t>onst</a:t>
            </a:r>
            <a:endParaRPr lang="cs-CZ" dirty="0" smtClean="0"/>
          </a:p>
          <a:p>
            <a:pPr lvl="2"/>
            <a:r>
              <a:rPr lang="en-US" dirty="0" smtClean="0"/>
              <a:t>@</a:t>
            </a:r>
            <a:r>
              <a:rPr lang="en-US" dirty="0" err="1" smtClean="0"/>
              <a:t>JvmField</a:t>
            </a:r>
            <a:endParaRPr lang="cs-CZ" dirty="0"/>
          </a:p>
        </p:txBody>
      </p:sp>
      <p:sp>
        <p:nvSpPr>
          <p:cNvPr id="4" name="TextovéPole 3"/>
          <p:cNvSpPr txBox="1"/>
          <p:nvPr/>
        </p:nvSpPr>
        <p:spPr>
          <a:xfrm>
            <a:off x="-108520" y="981311"/>
            <a:ext cx="6408712" cy="276999"/>
          </a:xfrm>
          <a:prstGeom prst="rect">
            <a:avLst/>
          </a:prstGeom>
          <a:noFill/>
        </p:spPr>
        <p:txBody>
          <a:bodyPr wrap="square" lIns="0" tIns="0" rIns="0" bIns="0" rtlCol="0">
            <a:spAutoFit/>
          </a:bodyPr>
          <a:lstStyle/>
          <a:p>
            <a:pPr lvl="1"/>
            <a:r>
              <a:rPr lang="en-US" b="1" dirty="0" err="1"/>
              <a:t>Kotlin</a:t>
            </a:r>
            <a:r>
              <a:rPr lang="en-US" b="1" dirty="0"/>
              <a:t> property </a:t>
            </a:r>
            <a:r>
              <a:rPr lang="cs-CZ" b="1" dirty="0" smtClean="0"/>
              <a:t>jako</a:t>
            </a:r>
            <a:r>
              <a:rPr lang="en-US" b="1" dirty="0" smtClean="0"/>
              <a:t> </a:t>
            </a:r>
            <a:r>
              <a:rPr lang="en-US" b="1" dirty="0" err="1"/>
              <a:t>statick</a:t>
            </a:r>
            <a:r>
              <a:rPr lang="cs-CZ" b="1" dirty="0"/>
              <a:t>ý </a:t>
            </a:r>
            <a:r>
              <a:rPr lang="cs-CZ" b="1" dirty="0" err="1"/>
              <a:t>field</a:t>
            </a:r>
            <a:r>
              <a:rPr lang="cs-CZ" b="1" dirty="0"/>
              <a:t> v Javě</a:t>
            </a:r>
          </a:p>
        </p:txBody>
      </p:sp>
      <p:sp>
        <p:nvSpPr>
          <p:cNvPr id="5" name="Rectangle 1"/>
          <p:cNvSpPr>
            <a:spLocks noChangeArrowheads="1"/>
          </p:cNvSpPr>
          <p:nvPr/>
        </p:nvSpPr>
        <p:spPr bwMode="auto">
          <a:xfrm>
            <a:off x="179512" y="3648473"/>
            <a:ext cx="885698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compareBy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9512" y="5517232"/>
            <a:ext cx="453422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Key.COMPARATOR.compare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(key1, key2);</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7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4" name="TextovéPole 3"/>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funkce jako statická metoda v Javě</a:t>
            </a:r>
          </a:p>
        </p:txBody>
      </p:sp>
      <p:sp>
        <p:nvSpPr>
          <p:cNvPr id="5" name="Zástupný symbol pro text 2"/>
          <p:cNvSpPr>
            <a:spLocks noGrp="1"/>
          </p:cNvSpPr>
          <p:nvPr>
            <p:ph type="body" sz="quarter" idx="13"/>
          </p:nvPr>
        </p:nvSpPr>
        <p:spPr>
          <a:xfrm>
            <a:off x="323528" y="1680192"/>
            <a:ext cx="4320480" cy="534831"/>
          </a:xfrm>
        </p:spPr>
        <p:txBody>
          <a:bodyPr/>
          <a:lstStyle/>
          <a:p>
            <a:r>
              <a:rPr lang="en-US" dirty="0" smtClean="0"/>
              <a:t>@</a:t>
            </a:r>
            <a:r>
              <a:rPr lang="en-US" dirty="0" err="1" smtClean="0"/>
              <a:t>Jvm</a:t>
            </a:r>
            <a:r>
              <a:rPr lang="cs-CZ" dirty="0" smtClean="0"/>
              <a:t>Static</a:t>
            </a:r>
            <a:endParaRPr lang="en-US" dirty="0" smtClean="0"/>
          </a:p>
        </p:txBody>
      </p:sp>
      <p:sp>
        <p:nvSpPr>
          <p:cNvPr id="6" name="Rectangle 1"/>
          <p:cNvSpPr>
            <a:spLocks noChangeArrowheads="1"/>
          </p:cNvSpPr>
          <p:nvPr/>
        </p:nvSpPr>
        <p:spPr bwMode="auto">
          <a:xfrm>
            <a:off x="251520" y="2420888"/>
            <a:ext cx="397757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JvmStatic</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1520" y="4591490"/>
            <a:ext cx="597666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fine</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error</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not a static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instance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remains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only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way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it</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4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398</Words>
  <Application>Microsoft Office PowerPoint</Application>
  <PresentationFormat>Předvádění na obrazovce (4:3)</PresentationFormat>
  <Paragraphs>100</Paragraphs>
  <Slides>11</Slides>
  <Notes>4</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11</vt:i4>
      </vt:variant>
    </vt:vector>
  </HeadingPairs>
  <TitlesOfParts>
    <vt:vector size="18" baseType="lpstr">
      <vt:lpstr>Adobe Gothic Std B</vt:lpstr>
      <vt:lpstr>Arial</vt:lpstr>
      <vt:lpstr>Calibri</vt:lpstr>
      <vt:lpstr>Courier New</vt:lpstr>
      <vt:lpstr>Georgia</vt:lpstr>
      <vt:lpstr>Gotham Medium</vt:lpstr>
      <vt:lpstr>PROFINIT_obecny_template_prezentace</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2019-02-12T10:51:22Z</dcterms:modified>
</cp:coreProperties>
</file>