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3BAB808-5D42-475C-B786-319FCE8F8B4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15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Prerekvizity: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Rozběhnout hello world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Raději mít nejnovější ideu. U starších verzí nemusí být úplná podpora Kotlinu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Pro účely školení použít java jdk. Kotlin SDK se neosvědčil.</a:t>
            </a:r>
          </a:p>
        </p:txBody>
      </p:sp>
      <p:sp>
        <p:nvSpPr>
          <p:cNvPr id="13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2E8584-FCE8-4FE0-BA02-9912563D6E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94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C46348-B10E-4AB9-9638-7F9F5DC3D96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29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Hlavní jsou příklady a vlastní experimentování.</a:t>
            </a:r>
          </a:p>
        </p:txBody>
      </p:sp>
      <p:sp>
        <p:nvSpPr>
          <p:cNvPr id="13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5821016-B088-4558-9FEB-D53A1B2C9BC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09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Extension metody pro zápis, případně pro vytvoření Java writerů, readerů.</a:t>
            </a:r>
          </a:p>
        </p:txBody>
      </p:sp>
      <p:sp>
        <p:nvSpPr>
          <p:cNvPr id="137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33232D-D092-4674-BFE4-B25D4CAC6AD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07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Extension metody pro zápis, případně pro vytvoření Java writerů, readerů.</a:t>
            </a:r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AA0514E-6F5D-487B-AC87-A00D51F783A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29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use</a:t>
            </a:r>
          </a:p>
          <a:p>
            <a:r>
              <a:rPr lang="en-US" sz="2000" b="0" strike="noStrike" spc="-1">
                <a:latin typeface="Arial"/>
              </a:rPr>
              <a:t>  – je generická extension metoda z kotlin.io – lze použít na jakéhokoli potomka Closeable? – zajistí zavření streamu i v případě výjimky</a:t>
            </a:r>
          </a:p>
          <a:p>
            <a:r>
              <a:rPr lang="en-US" sz="2000" b="0" strike="noStrike" spc="-1">
                <a:latin typeface="Arial"/>
              </a:rPr>
              <a:t>  - koltin funkce jako writeText, writeByte, readLines atd. – jí také používají</a:t>
            </a:r>
          </a:p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2DB0EAF-9A7A-48DD-A90B-E4656E927FB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89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rcRect l="90187"/>
          <a:stretch/>
        </p:blipFill>
        <p:spPr>
          <a:xfrm>
            <a:off x="8244360" y="0"/>
            <a:ext cx="898920" cy="6857280"/>
          </a:xfrm>
          <a:prstGeom prst="rect">
            <a:avLst/>
          </a:prstGeom>
          <a:ln w="9360">
            <a:noFill/>
          </a:ln>
        </p:spPr>
      </p:pic>
      <p:pic>
        <p:nvPicPr>
          <p:cNvPr id="7" name="Obrázek 5"/>
          <p:cNvPicPr/>
          <p:nvPr/>
        </p:nvPicPr>
        <p:blipFill>
          <a:blip r:embed="rId15"/>
          <a:stretch/>
        </p:blipFill>
        <p:spPr>
          <a:xfrm rot="16200000">
            <a:off x="7976520" y="988920"/>
            <a:ext cx="1483560" cy="22824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9360">
            <a:noFill/>
          </a:ln>
        </p:spPr>
      </p:pic>
      <p:pic>
        <p:nvPicPr>
          <p:cNvPr id="3" name="Obrázek 7"/>
          <p:cNvPicPr/>
          <p:nvPr/>
        </p:nvPicPr>
        <p:blipFill>
          <a:blip r:embed="rId16"/>
          <a:stretch/>
        </p:blipFill>
        <p:spPr>
          <a:xfrm>
            <a:off x="709200" y="0"/>
            <a:ext cx="1867680" cy="1909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/>
          <p:nvPr/>
        </p:nvPicPr>
        <p:blipFill>
          <a:blip r:embed="rId14"/>
          <a:srcRect l="90187"/>
          <a:stretch/>
        </p:blipFill>
        <p:spPr>
          <a:xfrm>
            <a:off x="8244360" y="0"/>
            <a:ext cx="898920" cy="685728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/>
          <p:cNvPicPr/>
          <p:nvPr/>
        </p:nvPicPr>
        <p:blipFill>
          <a:blip r:embed="rId15"/>
          <a:stretch/>
        </p:blipFill>
        <p:spPr>
          <a:xfrm rot="16200000">
            <a:off x="7976520" y="988920"/>
            <a:ext cx="1483560" cy="2282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88360" y="5949360"/>
            <a:ext cx="1871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343080" indent="-34236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9200" y="2709000"/>
            <a:ext cx="7246440" cy="15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Kotlin – Helpful Extensions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Standardní knihovna Kotlinu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23640" y="1723200"/>
            <a:ext cx="7560000" cy="41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Standardní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knihovna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Kotlinu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obsahuje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širokou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škálu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užitečných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funkcí</a:t>
            </a:r>
            <a:endParaRPr lang="en-US" sz="19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než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začnu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psát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nějakou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vlastní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pomocnou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funkci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je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dobré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se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podívat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zda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nějaká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již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neexistuje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– </a:t>
            </a:r>
            <a:r>
              <a:rPr lang="en-US" sz="1600" b="1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často</a:t>
            </a:r>
            <a:r>
              <a:rPr lang="en-US" sz="1600" b="1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totiž</a:t>
            </a:r>
            <a:r>
              <a:rPr lang="en-US" sz="1600" b="1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již</a:t>
            </a:r>
            <a:r>
              <a:rPr lang="en-US" sz="1600" b="1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1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existuje</a:t>
            </a:r>
            <a:r>
              <a:rPr lang="en-US" sz="1600" b="1" strike="noStrike" spc="-1" dirty="0">
                <a:solidFill>
                  <a:srgbClr val="616365"/>
                </a:solidFill>
                <a:latin typeface="Arial"/>
                <a:ea typeface="DejaVu Sans"/>
              </a:rPr>
              <a:t>!</a:t>
            </a:r>
            <a:endParaRPr lang="en-US" sz="16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z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Javy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jsme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typicky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zvyklí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na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využívání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/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vytváření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nějakých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Util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tříd</a:t>
            </a:r>
            <a:endParaRPr lang="en-US" sz="1600" b="0" strike="noStrike" spc="-1" dirty="0">
              <a:latin typeface="Arial"/>
            </a:endParaRPr>
          </a:p>
          <a:p>
            <a:pPr marL="864000" lvl="2" indent="-2278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BD3632"/>
              </a:buClr>
              <a:buFont typeface="Arial"/>
              <a:buChar char="•"/>
            </a:pP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tyto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potřeby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jsou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v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Koltinu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většinou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pokryty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pomocí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top-level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nebo</a:t>
            </a:r>
            <a:r>
              <a:rPr lang="en-US" sz="15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extension </a:t>
            </a:r>
            <a:r>
              <a:rPr lang="en-US" sz="15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funkcí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Kromě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těch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funkcí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, se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kterými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jsme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se v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kurzu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již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seznámili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se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podíváme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na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užitečné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9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funkce</a:t>
            </a:r>
            <a:r>
              <a:rPr lang="en-US" sz="19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pro:</a:t>
            </a:r>
            <a:endParaRPr lang="en-US" sz="19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String</a:t>
            </a:r>
            <a:endParaRPr lang="en-US" sz="16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File</a:t>
            </a:r>
            <a:endParaRPr lang="en-US" sz="1600" b="0" strike="noStrike" spc="-1" dirty="0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A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jako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bonus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užitečné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funkce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pro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měření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času</a:t>
            </a:r>
            <a:r>
              <a:rPr lang="en-US" sz="16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 z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Timing.kt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StringUtils nejsou potřeba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0240" y="12199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     “”.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isNotEmpty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false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50240" y="175716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   “.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isBlank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     “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abc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isNotBlank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50240" y="270004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“Hello\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nCSOB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lines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[“Hello”, “CSOB”]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650240" y="217782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““.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isNullOrEmpty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     “  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isNullOrBlank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	 // true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650240" y="321946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orEmpty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same as str?:””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650240" y="372999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“3”.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padStart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(3, ‘0’)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“003”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650240" y="42766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“1”.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padEnd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(3, ‘0’) 	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“100”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650240" y="485494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ifEmpty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“...” }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“...”	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  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ifBlank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“...” }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“...”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650240" y="543328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“hot dog”.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commonPrefixWith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(“hot water”)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“hot ”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650240" y="599836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“driver”.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commonSuffixWith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(“water”)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“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 ”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File / kotlin.io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06940" y="169088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>
                <a:solidFill>
                  <a:srgbClr val="820F71"/>
                </a:solidFill>
                <a:latin typeface="Consolas"/>
                <a:ea typeface="DejaVu Sans"/>
              </a:rPr>
              <a:t>outputStream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// FileOutputStream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06940" y="2514840"/>
            <a:ext cx="7223400" cy="342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writeText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(“whatever text ...”)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appendText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806940" y="2951240"/>
            <a:ext cx="7076700" cy="321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test.bin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writeBytes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byteArrayOf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(64, 0, 32))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appendBytes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806940" y="2100980"/>
            <a:ext cx="722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writer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bufferedWriter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(),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printWriter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>
            <a:off x="365760" y="1005840"/>
            <a:ext cx="1645560" cy="49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82F7C"/>
                </a:solidFill>
                <a:latin typeface="Arial"/>
                <a:ea typeface="DejaVu Sans"/>
              </a:rPr>
              <a:t>Write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274320" y="3585600"/>
            <a:ext cx="1645560" cy="49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82F7C"/>
                </a:solidFill>
                <a:latin typeface="Arial"/>
                <a:ea typeface="DejaVu Sans"/>
              </a:rPr>
              <a:t>Read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806940" y="42278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inputStream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FileInputStream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806940" y="507252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readText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readBytes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806940" y="4661140"/>
            <a:ext cx="7335000" cy="29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reader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	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also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bufferedReader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806940" y="54958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readLines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	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	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List&lt;String&gt;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806940" y="592052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useLines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lineSeq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-&gt; ... }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2"/>
          <p:cNvSpPr/>
          <p:nvPr/>
        </p:nvSpPr>
        <p:spPr>
          <a:xfrm>
            <a:off x="806940" y="634328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File / kotlin.io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1371600"/>
            <a:ext cx="659340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File(“/test.txt”).</a:t>
            </a:r>
            <a:r>
              <a:rPr lang="en-US" sz="1600" b="1" strike="noStrike" spc="-1">
                <a:solidFill>
                  <a:srgbClr val="820F71"/>
                </a:solidFill>
                <a:latin typeface="Consolas"/>
                <a:ea typeface="DejaVu Sans"/>
              </a:rPr>
              <a:t>forEachLine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{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line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-&gt; ... } </a:t>
            </a:r>
            <a:r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// using useLines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57200" y="1808280"/>
            <a:ext cx="778212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test.bin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forEachBlock</a:t>
            </a:r>
            <a:r>
              <a:rPr lang="en-US" sz="1600" b="1" strike="noStrike" spc="-1" dirty="0">
                <a:solidFill>
                  <a:srgbClr val="820F71"/>
                </a:solidFill>
                <a:latin typeface="Consola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blockSize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8192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{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buffer,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bytesRead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-&gt; ...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57200" y="2560960"/>
            <a:ext cx="778212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test.bin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copyTo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copy.bin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for files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57200" y="3099240"/>
            <a:ext cx="7507800" cy="132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anyDir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copyRecurcively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for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Arial"/>
                <a:ea typeface="DejaVu Sans"/>
              </a:rPr>
              <a:t>dirs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182F7C"/>
                </a:solidFill>
                <a:latin typeface="Arial"/>
                <a:ea typeface="DejaVu Sans"/>
              </a:rPr>
              <a:t>target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otherDir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182F7C"/>
                </a:solidFill>
                <a:latin typeface="Arial"/>
                <a:ea typeface="DejaVu Sans"/>
              </a:rPr>
              <a:t>overwrite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true,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600" b="0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OnErrorAction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...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457200" y="4734361"/>
            <a:ext cx="7782120" cy="31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File(“/”).</a:t>
            </a:r>
            <a:r>
              <a:rPr lang="en-US" sz="1600" b="1" strike="noStrike" spc="-1" dirty="0" err="1">
                <a:solidFill>
                  <a:srgbClr val="820F71"/>
                </a:solidFill>
                <a:latin typeface="Consolas"/>
                <a:ea typeface="DejaVu Sans"/>
              </a:rPr>
              <a:t>walkBottomUp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().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forEach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 file -&gt; ... } </a:t>
            </a:r>
            <a:r>
              <a:rPr lang="en-US" sz="1800" b="0" strike="noStrike" spc="-1" dirty="0">
                <a:solidFill>
                  <a:srgbClr val="808080"/>
                </a:solidFill>
                <a:latin typeface="Arial"/>
                <a:ea typeface="DejaVu Sans"/>
              </a:rPr>
              <a:t>// </a:t>
            </a:r>
            <a:r>
              <a:rPr lang="en-US" sz="16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walkTopDown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Closeable - use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23640" y="1322280"/>
            <a:ext cx="7848000" cy="17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1" strike="noStrike" spc="-1">
                <a:solidFill>
                  <a:srgbClr val="616365"/>
                </a:solidFill>
                <a:latin typeface="Arial"/>
                <a:ea typeface="DejaVu Sans"/>
              </a:rPr>
              <a:t>.use {}</a:t>
            </a:r>
            <a:endParaRPr lang="en-US" sz="19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generická extension metoda z kotlin.io</a:t>
            </a:r>
            <a:endParaRPr lang="en-US" sz="16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lze použít na jakéhokoli potomka Closeable?</a:t>
            </a:r>
            <a:endParaRPr lang="en-US" sz="16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zajistí zavření streamu i v případě výjimky</a:t>
            </a:r>
            <a:endParaRPr lang="en-US" sz="16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koltin funkce jako writeText, writeByte, readLines atd. jí také interně používají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55640" y="3651480"/>
            <a:ext cx="7056000" cy="14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File(fileName)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.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printWriter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.</a:t>
            </a:r>
            <a:r>
              <a:rPr lang="en-US" sz="1800" b="1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use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{ </a:t>
            </a:r>
            <a:r>
              <a:t/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out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-&gt;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out.println(fileContent) </a:t>
            </a:r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Measure Time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23640" y="1484640"/>
            <a:ext cx="7560000" cy="41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36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BD3632"/>
              </a:buClr>
              <a:buFont typeface="Arial"/>
              <a:buChar char="›"/>
            </a:pPr>
            <a:r>
              <a:rPr lang="en-US" sz="1900" b="0" strike="noStrike" spc="-1">
                <a:solidFill>
                  <a:srgbClr val="616365"/>
                </a:solidFill>
                <a:latin typeface="Arial"/>
                <a:ea typeface="DejaVu Sans"/>
              </a:rPr>
              <a:t>Timing.kt</a:t>
            </a:r>
            <a:endParaRPr lang="en-US" sz="19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measureTimeMillis</a:t>
            </a:r>
            <a:endParaRPr lang="en-US" sz="1600" b="0" strike="noStrike" spc="-1">
              <a:latin typeface="Arial"/>
            </a:endParaRPr>
          </a:p>
          <a:p>
            <a:pPr marL="640800" lvl="1" indent="-28512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BD3632"/>
              </a:buClr>
              <a:buFont typeface="Arial"/>
              <a:buChar char="–"/>
            </a:pPr>
            <a:r>
              <a:rPr lang="en-US" sz="1600" b="0" strike="noStrike" spc="-1">
                <a:solidFill>
                  <a:srgbClr val="616365"/>
                </a:solidFill>
                <a:latin typeface="Arial"/>
                <a:ea typeface="DejaVu Sans"/>
              </a:rPr>
              <a:t>measureNanoTime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99640" y="3219480"/>
            <a:ext cx="6659640" cy="14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measureTimeMillis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r>
              <a:t/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Thread.sleep(</a:t>
            </a:r>
            <a:r>
              <a:rPr lang="en-US" sz="1800" b="0" strike="noStrike" spc="-1">
                <a:solidFill>
                  <a:srgbClr val="0000FF"/>
                </a:solidFill>
                <a:latin typeface="Courier New"/>
                <a:ea typeface="DejaVu Sans"/>
              </a:rPr>
              <a:t>100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t/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also 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r>
              <a:t/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800" b="0" i="1" strike="noStrike" spc="-1">
                <a:solidFill>
                  <a:srgbClr val="000000"/>
                </a:solidFill>
                <a:latin typeface="Courier New"/>
                <a:ea typeface="DejaVu Sans"/>
              </a:rPr>
              <a:t>println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"Operace trvala </a:t>
            </a:r>
            <a:r>
              <a:rPr lang="en-US" sz="1800" b="1" strike="noStrike" spc="-1">
                <a:solidFill>
                  <a:srgbClr val="000080"/>
                </a:solidFill>
                <a:latin typeface="Courier New"/>
                <a:ea typeface="DejaVu Sans"/>
              </a:rPr>
              <a:t>$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it</a:t>
            </a:r>
            <a:r>
              <a:rPr lang="en-US" sz="1800" b="1" strike="noStrike" spc="-1">
                <a:solidFill>
                  <a:srgbClr val="008000"/>
                </a:solidFill>
                <a:latin typeface="Courier New"/>
                <a:ea typeface="DejaVu Sans"/>
              </a:rPr>
              <a:t> ms."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r>
              <a:t/>
            </a:r>
            <a:br/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23640" y="332640"/>
            <a:ext cx="7560000" cy="3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500" b="1" strike="noStrike" spc="-1">
                <a:solidFill>
                  <a:srgbClr val="BD3632"/>
                </a:solidFill>
                <a:latin typeface="Arial"/>
                <a:ea typeface="Georgia"/>
              </a:rPr>
              <a:t>readLine</a:t>
            </a:r>
            <a:endParaRPr lang="en-US" sz="25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89800" y="2651400"/>
            <a:ext cx="6659640" cy="14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1800" b="1" i="1" strike="noStrike" spc="-1" dirty="0" err="1">
                <a:solidFill>
                  <a:srgbClr val="182F7C"/>
                </a:solidFill>
                <a:latin typeface="Courier New"/>
                <a:ea typeface="DejaVu Sans"/>
              </a:rPr>
              <a:t>val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input = 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generateSequence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1800" b="1" i="1" strike="noStrike" spc="-1" dirty="0" err="1">
                <a:solidFill>
                  <a:srgbClr val="820F71"/>
                </a:solidFill>
                <a:latin typeface="Courier New"/>
                <a:ea typeface="DejaVu Sans"/>
              </a:rPr>
              <a:t>readLine</a:t>
            </a:r>
            <a:r>
              <a:rPr lang="en-US" sz="1800" b="1" i="1" strike="noStrike" spc="-1" dirty="0">
                <a:solidFill>
                  <a:srgbClr val="820F71"/>
                </a:solidFill>
                <a:latin typeface="Courier New"/>
                <a:ea typeface="DejaVu Sans"/>
              </a:rPr>
              <a:t>()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.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takeIf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{ 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it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“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exit”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}</a:t>
            </a:r>
            <a:r>
              <a:rPr dirty="0"/>
              <a:t/>
            </a:r>
            <a:br>
              <a:rPr dirty="0"/>
            </a:b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r>
              <a:rPr dirty="0"/>
              <a:t/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  <a:p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println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z="1800" b="0" i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input.toList</a:t>
            </a:r>
            <a:r>
              <a:rPr lang="en-US" sz="1800" b="0" i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())</a:t>
            </a:r>
            <a:r>
              <a:rPr dirty="0"/>
              <a:t/>
            </a:r>
            <a:br>
              <a:rPr dirty="0"/>
            </a:br>
            <a:endParaRPr lang="en-US" sz="1800" b="0" strike="noStrike" spc="-1" dirty="0">
              <a:latin typeface="Arial"/>
            </a:endParaRPr>
          </a:p>
        </p:txBody>
      </p:sp>
      <p:sp>
        <p:nvSpPr>
          <p:cNvPr id="128" name="Line 3"/>
          <p:cNvSpPr/>
          <p:nvPr/>
        </p:nvSpPr>
        <p:spPr>
          <a:xfrm flipH="1">
            <a:off x="4206240" y="1645920"/>
            <a:ext cx="1554480" cy="914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Shape 4"/>
          <p:cNvSpPr txBox="1"/>
          <p:nvPr/>
        </p:nvSpPr>
        <p:spPr>
          <a:xfrm>
            <a:off x="5205240" y="1116720"/>
            <a:ext cx="25124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808080"/>
                </a:solidFill>
                <a:latin typeface="Arial"/>
              </a:rPr>
              <a:t>finish when returns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Kotlin</Template>
  <TotalTime>40139</TotalTime>
  <Words>466</Words>
  <Application>Microsoft Office PowerPoint</Application>
  <PresentationFormat>Předvádění na obrazovce (4:3)</PresentationFormat>
  <Paragraphs>78</Paragraphs>
  <Slides>8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9" baseType="lpstr">
      <vt:lpstr>Adobe Gothic Std B</vt:lpstr>
      <vt:lpstr>Arial</vt:lpstr>
      <vt:lpstr>Consolas</vt:lpstr>
      <vt:lpstr>Courier New</vt:lpstr>
      <vt:lpstr>DejaVu Sans</vt:lpstr>
      <vt:lpstr>Georgia</vt:lpstr>
      <vt:lpstr>Symbol</vt:lpstr>
      <vt:lpstr>Times New Roman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KBC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subject/>
  <dc:creator>ROKUSEK Jaromír</dc:creator>
  <dc:description/>
  <cp:lastModifiedBy>Rokusek Jaromír</cp:lastModifiedBy>
  <cp:revision>312</cp:revision>
  <dcterms:created xsi:type="dcterms:W3CDTF">2018-09-14T12:26:03Z</dcterms:created>
  <dcterms:modified xsi:type="dcterms:W3CDTF">2019-03-06T08:27:33Z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SOB-DLP">
    <vt:lpwstr>CSOB-DLP:TAGPublic</vt:lpwstr>
  </property>
  <property fmtid="{D5CDD505-2E9C-101B-9397-08002B2CF9AE}" pid="4" name="CSOB-DocumentClasification">
    <vt:lpwstr>Veřejné</vt:lpwstr>
  </property>
  <property fmtid="{D5CDD505-2E9C-101B-9397-08002B2CF9AE}" pid="5" name="CSOB-DocumentTagging.ClassificationMark">
    <vt:lpwstr>￼PARTS:3</vt:lpwstr>
  </property>
  <property fmtid="{D5CDD505-2E9C-101B-9397-08002B2CF9AE}" pid="6" name="CSOB-DocumentTagging.ClassificationMark.P00">
    <vt:lpwstr>&lt;ClassificationMark xmlns:xsi="http://www.w3.org/2001/XMLSchema-instance" xmlns:xsd="http://www.w3.org/2001/XMLSchema" margin="NaN" class="C0" owner="ROKUSEK Jaromír" position="BottomMiddle" marginX="0" marginY="0" classifiedOn="2018-09-14T14:46:46.0</vt:lpwstr>
  </property>
  <property fmtid="{D5CDD505-2E9C-101B-9397-08002B2CF9AE}" pid="7" name="CSOB-DocumentTagging.ClassificationMark.P01">
    <vt:lpwstr>535841+02:00" showPrintedBy="false" showPrintDate="false" language="cs" ApplicationVersion="Microsoft PowerPoint, 15.0" addinVersion="5.10.4.22" template="CSOB"&gt;&lt;history bulk="false" class="Veřejné" code="C0" user="ROKUSEK Jaromír" date="2018-09-14T1</vt:lpwstr>
  </property>
  <property fmtid="{D5CDD505-2E9C-101B-9397-08002B2CF9AE}" pid="8" name="CSOB-DocumentTagging.ClassificationMark.P02">
    <vt:lpwstr>4:46:46.1158622+02:00" /&gt;&lt;recipients /&gt;&lt;documentOwners /&gt;&lt;/ClassificationMark&gt;</vt:lpwstr>
  </property>
  <property fmtid="{D5CDD505-2E9C-101B-9397-08002B2CF9AE}" pid="9" name="Company">
    <vt:lpwstr>KBC Group</vt:lpwstr>
  </property>
  <property fmtid="{D5CDD505-2E9C-101B-9397-08002B2CF9AE}" pid="10" name="HiddenSlides">
    <vt:i4>0</vt:i4>
  </property>
  <property fmtid="{D5CDD505-2E9C-101B-9397-08002B2CF9AE}" pid="11" name="HyperlinksChanged">
    <vt:bool>false</vt:bool>
  </property>
  <property fmtid="{D5CDD505-2E9C-101B-9397-08002B2CF9AE}" pid="12" name="LinksUpToDate">
    <vt:bool>false</vt:bool>
  </property>
  <property fmtid="{D5CDD505-2E9C-101B-9397-08002B2CF9AE}" pid="13" name="MMClips">
    <vt:i4>0</vt:i4>
  </property>
  <property fmtid="{D5CDD505-2E9C-101B-9397-08002B2CF9AE}" pid="14" name="Notes">
    <vt:i4>6</vt:i4>
  </property>
  <property fmtid="{D5CDD505-2E9C-101B-9397-08002B2CF9AE}" pid="15" name="PresentationFormat">
    <vt:lpwstr>Předvádění na obrazovce (4:3)</vt:lpwstr>
  </property>
  <property fmtid="{D5CDD505-2E9C-101B-9397-08002B2CF9AE}" pid="16" name="ScaleCrop">
    <vt:bool>false</vt:bool>
  </property>
  <property fmtid="{D5CDD505-2E9C-101B-9397-08002B2CF9AE}" pid="17" name="ShareDoc">
    <vt:bool>false</vt:bool>
  </property>
  <property fmtid="{D5CDD505-2E9C-101B-9397-08002B2CF9AE}" pid="18" name="Slides">
    <vt:i4>7</vt:i4>
  </property>
  <property fmtid="{D5CDD505-2E9C-101B-9397-08002B2CF9AE}" pid="19" name="category">
    <vt:lpwstr>Veřejné</vt:lpwstr>
  </property>
</Properties>
</file>