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11" r:id="rId2"/>
    <p:sldId id="355" r:id="rId3"/>
    <p:sldId id="362" r:id="rId4"/>
    <p:sldId id="361" r:id="rId5"/>
    <p:sldId id="363" r:id="rId6"/>
    <p:sldId id="364" r:id="rId7"/>
    <p:sldId id="365" r:id="rId8"/>
    <p:sldId id="312" r:id="rId9"/>
    <p:sldId id="298" r:id="rId1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KUSEK Jaromír" initials="R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3632"/>
    <a:srgbClr val="616365"/>
    <a:srgbClr val="FFFFFF"/>
    <a:srgbClr val="77455A"/>
    <a:srgbClr val="000000"/>
    <a:srgbClr val="7B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749" autoAdjust="0"/>
  </p:normalViewPr>
  <p:slideViewPr>
    <p:cSldViewPr>
      <p:cViewPr varScale="1">
        <p:scale>
          <a:sx n="64" d="100"/>
          <a:sy n="64" d="100"/>
        </p:scale>
        <p:origin x="-21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EC25C-B4E9-458D-8E4B-2C06A129DA19}" type="datetimeFigureOut">
              <a:rPr lang="cs-CZ" smtClean="0"/>
              <a:pPr/>
              <a:t>20.02.2019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86F17-B5D0-472B-8745-C3F2BDEA3FAA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342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 smtClean="0"/>
              <a:t>Prerekvizity</a:t>
            </a:r>
            <a:r>
              <a:rPr lang="cs-CZ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dirty="0" smtClean="0"/>
              <a:t>Rozběhnout</a:t>
            </a:r>
            <a:r>
              <a:rPr lang="cs-CZ" baseline="0" dirty="0" smtClean="0"/>
              <a:t> </a:t>
            </a:r>
            <a:r>
              <a:rPr lang="cs-CZ" baseline="0" dirty="0" err="1" smtClean="0"/>
              <a:t>hello</a:t>
            </a:r>
            <a:r>
              <a:rPr lang="cs-CZ" baseline="0" dirty="0" smtClean="0"/>
              <a:t> </a:t>
            </a:r>
            <a:r>
              <a:rPr lang="cs-CZ" baseline="0" dirty="0" err="1" smtClean="0"/>
              <a:t>world</a:t>
            </a:r>
            <a:endParaRPr lang="cs-CZ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baseline="0" dirty="0" smtClean="0"/>
              <a:t>Raději mít nejnovější ideu. U starších verzí nemusí být úplná podpora Kotlinu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baseline="0" dirty="0" smtClean="0"/>
              <a:t>Pro účely školení použít </a:t>
            </a:r>
            <a:r>
              <a:rPr lang="cs-CZ" baseline="0" dirty="0" err="1" smtClean="0"/>
              <a:t>java</a:t>
            </a:r>
            <a:r>
              <a:rPr lang="cs-CZ" baseline="0" dirty="0" smtClean="0"/>
              <a:t> </a:t>
            </a:r>
            <a:r>
              <a:rPr lang="cs-CZ" baseline="0" dirty="0" err="1" smtClean="0"/>
              <a:t>jdk</a:t>
            </a:r>
            <a:r>
              <a:rPr lang="cs-CZ" baseline="0" dirty="0" smtClean="0"/>
              <a:t>. Kotlin SDK se neosvědčil.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948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933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Hlavní jsou příklady a vlastní</a:t>
            </a:r>
            <a:r>
              <a:rPr lang="cs-CZ" baseline="0" dirty="0" smtClean="0"/>
              <a:t> experimentování.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692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Extension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metody</a:t>
            </a:r>
            <a:r>
              <a:rPr lang="en-US" baseline="0" dirty="0" smtClean="0"/>
              <a:t> pro z</a:t>
            </a:r>
            <a:r>
              <a:rPr lang="cs-CZ" baseline="0" dirty="0" err="1" smtClean="0"/>
              <a:t>ápis</a:t>
            </a:r>
            <a:r>
              <a:rPr lang="cs-CZ" baseline="0" dirty="0" smtClean="0"/>
              <a:t>, případně pro vytvoření Java </a:t>
            </a:r>
            <a:r>
              <a:rPr lang="cs-CZ" baseline="0" dirty="0" err="1" smtClean="0"/>
              <a:t>writerů</a:t>
            </a:r>
            <a:r>
              <a:rPr lang="cs-CZ" baseline="0" dirty="0" smtClean="0"/>
              <a:t>, </a:t>
            </a:r>
            <a:r>
              <a:rPr lang="cs-CZ" baseline="0" dirty="0" err="1" smtClean="0"/>
              <a:t>readerů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66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aseline="0" dirty="0" smtClean="0"/>
              <a:t>u</a:t>
            </a:r>
            <a:r>
              <a:rPr lang="en-US" baseline="0" dirty="0" smtClean="0"/>
              <a:t>se</a:t>
            </a:r>
            <a:endParaRPr lang="cs-CZ" baseline="0" dirty="0" smtClean="0"/>
          </a:p>
          <a:p>
            <a:r>
              <a:rPr lang="cs-CZ" baseline="0" dirty="0" smtClean="0"/>
              <a:t>  </a:t>
            </a:r>
            <a:r>
              <a:rPr lang="en-US" baseline="0" dirty="0" smtClean="0"/>
              <a:t>– je </a:t>
            </a:r>
            <a:r>
              <a:rPr lang="en-US" baseline="0" dirty="0" err="1" smtClean="0"/>
              <a:t>generick</a:t>
            </a:r>
            <a:r>
              <a:rPr lang="cs-CZ" baseline="0" dirty="0" smtClean="0"/>
              <a:t>á </a:t>
            </a:r>
            <a:r>
              <a:rPr lang="cs-CZ" baseline="0" dirty="0" err="1" smtClean="0"/>
              <a:t>extension</a:t>
            </a:r>
            <a:r>
              <a:rPr lang="cs-CZ" baseline="0" dirty="0" smtClean="0"/>
              <a:t> metoda z kotlin.io – lze použít na jakéhokoli potomka </a:t>
            </a:r>
            <a:r>
              <a:rPr lang="cs-CZ" baseline="0" dirty="0" err="1" smtClean="0"/>
              <a:t>Closeable</a:t>
            </a:r>
            <a:r>
              <a:rPr lang="cs-CZ" baseline="0" dirty="0" smtClean="0"/>
              <a:t>? – zajistí zavření </a:t>
            </a:r>
            <a:r>
              <a:rPr lang="cs-CZ" baseline="0" dirty="0" err="1" smtClean="0"/>
              <a:t>streamu</a:t>
            </a:r>
            <a:r>
              <a:rPr lang="cs-CZ" baseline="0" dirty="0" smtClean="0"/>
              <a:t> i v případě výjimky</a:t>
            </a:r>
          </a:p>
          <a:p>
            <a:r>
              <a:rPr lang="cs-CZ" baseline="0" dirty="0" smtClean="0"/>
              <a:t>  - </a:t>
            </a:r>
            <a:r>
              <a:rPr lang="cs-CZ" baseline="0" dirty="0" err="1" smtClean="0"/>
              <a:t>koltin</a:t>
            </a:r>
            <a:r>
              <a:rPr lang="cs-CZ" baseline="0" dirty="0" smtClean="0"/>
              <a:t> funkce jako </a:t>
            </a:r>
            <a:r>
              <a:rPr lang="cs-CZ" baseline="0" dirty="0" err="1" smtClean="0"/>
              <a:t>writeText</a:t>
            </a:r>
            <a:r>
              <a:rPr lang="cs-CZ" baseline="0" dirty="0" smtClean="0"/>
              <a:t>, </a:t>
            </a:r>
            <a:r>
              <a:rPr lang="cs-CZ" baseline="0" dirty="0" err="1" smtClean="0"/>
              <a:t>writeByte</a:t>
            </a:r>
            <a:r>
              <a:rPr lang="cs-CZ" baseline="0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readLines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atd</a:t>
            </a:r>
            <a:r>
              <a:rPr lang="en-US" baseline="0" dirty="0" smtClean="0"/>
              <a:t>. – j</a:t>
            </a:r>
            <a:r>
              <a:rPr lang="cs-CZ" baseline="0" dirty="0" smtClean="0"/>
              <a:t>í také používají</a:t>
            </a:r>
            <a:endParaRPr lang="en-US" baseline="0" dirty="0" smtClean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3684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(tmavší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09200" y="2708920"/>
            <a:ext cx="6840000" cy="237626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lang="de-AT" sz="3600" b="0" kern="1200" dirty="0">
                <a:solidFill>
                  <a:schemeClr val="bg1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dirty="0" smtClean="0"/>
              <a:t>Název prezentace</a:t>
            </a:r>
            <a:endParaRPr lang="cs-CZ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9200" y="5949280"/>
            <a:ext cx="4680520" cy="2160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600000">
              <a:lnSpc>
                <a:spcPts val="1800"/>
              </a:lnSpc>
              <a:spcBef>
                <a:spcPts val="0"/>
              </a:spcBef>
              <a:buNone/>
              <a:defRPr lang="de-AT" sz="1500" kern="1200" baseline="0" dirty="0">
                <a:solidFill>
                  <a:schemeClr val="bg1"/>
                </a:solidFill>
                <a:latin typeface="+mj-lt"/>
                <a:ea typeface="+mj-e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noProof="0" smtClean="0"/>
              <a:t>Jméno Příjmení, Jméno Příjmení</a:t>
            </a:r>
            <a:endParaRPr lang="cs-CZ" noProof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224" y="5949280"/>
            <a:ext cx="1872208" cy="216024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15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08.01.2015</a:t>
            </a:r>
          </a:p>
        </p:txBody>
      </p:sp>
      <p:pic>
        <p:nvPicPr>
          <p:cNvPr id="8" name="Obrázek 7" descr="claim_logo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9200" y="1"/>
            <a:ext cx="1868372" cy="19102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ost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411200"/>
            <a:ext cx="7560368" cy="51861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 (2 sloupce)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18" name="TextovéPole 17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78706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 (2 sloup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527936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 (2 sloupce)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14" name="TextovéPole 13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301033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 (2 sloup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24496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ázdný slid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053318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ázdn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666362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ázdný slid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053318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ázdn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666362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 slid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1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(světlejší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lum/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délník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09200" y="2709184"/>
            <a:ext cx="6840000" cy="2376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lang="de-AT" sz="3600" b="0" kern="1200" dirty="0">
                <a:solidFill>
                  <a:schemeClr val="tx1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dirty="0" smtClean="0"/>
              <a:t>Název prezentace</a:t>
            </a:r>
            <a:endParaRPr lang="cs-CZ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9200" y="5950800"/>
            <a:ext cx="4860432" cy="2160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600000">
              <a:lnSpc>
                <a:spcPts val="1800"/>
              </a:lnSpc>
              <a:spcBef>
                <a:spcPts val="0"/>
              </a:spcBef>
              <a:buNone/>
              <a:defRPr lang="de-AT" sz="1500" kern="1200" baseline="0" dirty="0">
                <a:solidFill>
                  <a:schemeClr val="tx1"/>
                </a:solidFill>
                <a:latin typeface="+mj-lt"/>
                <a:ea typeface="+mj-e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noProof="0" smtClean="0"/>
              <a:t>Jméno Příjmení, Jméno Příjmení</a:t>
            </a:r>
            <a:endParaRPr lang="cs-CZ" noProof="0"/>
          </a:p>
        </p:txBody>
      </p:sp>
      <p:pic>
        <p:nvPicPr>
          <p:cNvPr id="12" name="Obrázek 11" descr="logo_profinit_negative.w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16561" y="1052736"/>
            <a:ext cx="1688705" cy="260648"/>
          </a:xfrm>
          <a:prstGeom prst="rect">
            <a:avLst/>
          </a:prstGeom>
        </p:spPr>
      </p:pic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224" y="5950800"/>
            <a:ext cx="1872208" cy="216024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15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08.01.2015</a:t>
            </a:r>
          </a:p>
        </p:txBody>
      </p:sp>
      <p:pic>
        <p:nvPicPr>
          <p:cNvPr id="9" name="Obrázek 8" descr="claim_logo.em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9200" y="1"/>
            <a:ext cx="1868372" cy="19102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36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kuz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/>
          <p:nvPr userDrawn="1"/>
        </p:nvGrpSpPr>
        <p:grpSpPr>
          <a:xfrm>
            <a:off x="2880000" y="1988840"/>
            <a:ext cx="2450121" cy="1800200"/>
            <a:chOff x="2841959" y="1916832"/>
            <a:chExt cx="2450121" cy="1800200"/>
          </a:xfrm>
        </p:grpSpPr>
        <p:pic>
          <p:nvPicPr>
            <p:cNvPr id="5" name="Obrázek 4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2841959" y="1916832"/>
              <a:ext cx="1584176" cy="1584176"/>
            </a:xfrm>
            <a:prstGeom prst="rect">
              <a:avLst/>
            </a:prstGeom>
          </p:spPr>
        </p:pic>
        <p:pic>
          <p:nvPicPr>
            <p:cNvPr id="7" name="Obrázek 6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 bright="30000"/>
            </a:blip>
            <a:stretch>
              <a:fillRect/>
            </a:stretch>
          </p:blipFill>
          <p:spPr>
            <a:xfrm flipH="1">
              <a:off x="3706055" y="2132856"/>
              <a:ext cx="1586025" cy="1584176"/>
            </a:xfrm>
            <a:prstGeom prst="rect">
              <a:avLst/>
            </a:prstGeom>
          </p:spPr>
        </p:pic>
      </p:grp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23528" y="3789040"/>
            <a:ext cx="7560840" cy="5760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lang="de-AT" sz="3200" b="1" kern="1200" baseline="0" dirty="0">
                <a:solidFill>
                  <a:srgbClr val="BD3632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smtClean="0"/>
              <a:t>Nadpis slidu</a:t>
            </a:r>
            <a:endParaRPr lang="cs-CZ" noProof="0" dirty="0"/>
          </a:p>
        </p:txBody>
      </p:sp>
      <p:sp>
        <p:nvSpPr>
          <p:cNvPr id="4" name="TextovéPole 3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06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ku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kupina 3"/>
          <p:cNvGrpSpPr/>
          <p:nvPr userDrawn="1"/>
        </p:nvGrpSpPr>
        <p:grpSpPr>
          <a:xfrm>
            <a:off x="2880000" y="1988840"/>
            <a:ext cx="2450121" cy="1800200"/>
            <a:chOff x="2841959" y="1916832"/>
            <a:chExt cx="2450121" cy="1800200"/>
          </a:xfrm>
        </p:grpSpPr>
        <p:pic>
          <p:nvPicPr>
            <p:cNvPr id="5" name="Obrázek 4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2841959" y="1916832"/>
              <a:ext cx="1584176" cy="1584176"/>
            </a:xfrm>
            <a:prstGeom prst="rect">
              <a:avLst/>
            </a:prstGeom>
          </p:spPr>
        </p:pic>
        <p:pic>
          <p:nvPicPr>
            <p:cNvPr id="6" name="Obrázek 5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 bright="30000"/>
            </a:blip>
            <a:stretch>
              <a:fillRect/>
            </a:stretch>
          </p:blipFill>
          <p:spPr>
            <a:xfrm flipH="1">
              <a:off x="3706055" y="2132856"/>
              <a:ext cx="1586025" cy="1584176"/>
            </a:xfrm>
            <a:prstGeom prst="rect">
              <a:avLst/>
            </a:prstGeom>
          </p:spPr>
        </p:pic>
      </p:grp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23528" y="3789040"/>
            <a:ext cx="7560840" cy="5760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lang="de-AT" sz="3200" b="1" kern="1200" baseline="0" dirty="0">
                <a:solidFill>
                  <a:srgbClr val="BD3632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smtClean="0"/>
              <a:t>Nadpis slidu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38106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tmavší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-6442"/>
            <a:ext cx="9144000" cy="686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6000" y="2276872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bg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tmavší varianta + identifika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-6442"/>
            <a:ext cx="9144000" cy="686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6000" y="3114915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bg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  <p:sp>
        <p:nvSpPr>
          <p:cNvPr id="4" name="Elipsa 3"/>
          <p:cNvSpPr/>
          <p:nvPr userDrawn="1"/>
        </p:nvSpPr>
        <p:spPr>
          <a:xfrm>
            <a:off x="4067944" y="1196752"/>
            <a:ext cx="1008112" cy="1008112"/>
          </a:xfrm>
          <a:prstGeom prst="ellipse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b="1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0" y="1476016"/>
            <a:ext cx="1224136" cy="432048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ct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28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světlá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/>
          <p:cNvGrpSpPr/>
          <p:nvPr userDrawn="1"/>
        </p:nvGrpSpPr>
        <p:grpSpPr>
          <a:xfrm>
            <a:off x="0" y="-6442"/>
            <a:ext cx="9144000" cy="6864442"/>
            <a:chOff x="0" y="-6442"/>
            <a:chExt cx="9144000" cy="6864442"/>
          </a:xfrm>
        </p:grpSpPr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0" y="-6442"/>
              <a:ext cx="9144000" cy="6864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Obdélník 3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6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cs-CZ" b="1" smtClean="0"/>
            </a:p>
          </p:txBody>
        </p:sp>
      </p:grp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6000" y="2276872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tx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světlá varianta + identifika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kupina 9"/>
          <p:cNvGrpSpPr/>
          <p:nvPr userDrawn="1"/>
        </p:nvGrpSpPr>
        <p:grpSpPr>
          <a:xfrm>
            <a:off x="0" y="-6442"/>
            <a:ext cx="9144000" cy="6864442"/>
            <a:chOff x="0" y="-6442"/>
            <a:chExt cx="9144000" cy="6864442"/>
          </a:xfrm>
        </p:grpSpPr>
        <p:pic>
          <p:nvPicPr>
            <p:cNvPr id="11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0" y="-6442"/>
              <a:ext cx="9144000" cy="6864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Obdélník 12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6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cs-CZ" b="1" smtClean="0"/>
            </a:p>
          </p:txBody>
        </p:sp>
      </p:grpSp>
      <p:sp>
        <p:nvSpPr>
          <p:cNvPr id="4" name="Elipsa 3"/>
          <p:cNvSpPr/>
          <p:nvPr userDrawn="1"/>
        </p:nvSpPr>
        <p:spPr>
          <a:xfrm>
            <a:off x="4067944" y="1196752"/>
            <a:ext cx="1008112" cy="100811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b="1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959932" y="1476016"/>
            <a:ext cx="1224136" cy="432048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ct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28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1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5528" y="3114915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tx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ěkujeme za pozornost (end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Obdélník 28"/>
          <p:cNvSpPr/>
          <p:nvPr userDrawn="1"/>
        </p:nvSpPr>
        <p:spPr>
          <a:xfrm>
            <a:off x="0" y="4869160"/>
            <a:ext cx="9144000" cy="1988840"/>
          </a:xfrm>
          <a:prstGeom prst="rect">
            <a:avLst/>
          </a:prstGeom>
          <a:solidFill>
            <a:srgbClr val="61636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71580" y="1152000"/>
            <a:ext cx="7200840" cy="266429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bg1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smtClean="0"/>
              <a:t>Zadejte text</a:t>
            </a:r>
            <a:endParaRPr lang="cs-CZ" noProof="0" dirty="0"/>
          </a:p>
        </p:txBody>
      </p:sp>
      <p:pic>
        <p:nvPicPr>
          <p:cNvPr id="11" name="Obrázek 10" descr="ikona_land_phone_negative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23528" y="6201308"/>
            <a:ext cx="315000" cy="315000"/>
          </a:xfrm>
          <a:prstGeom prst="rect">
            <a:avLst/>
          </a:prstGeom>
        </p:spPr>
      </p:pic>
      <p:pic>
        <p:nvPicPr>
          <p:cNvPr id="12" name="Obrázek 11" descr="ikona_twitter_negative.em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948264" y="6201308"/>
            <a:ext cx="315000" cy="315000"/>
          </a:xfrm>
          <a:prstGeom prst="rect">
            <a:avLst/>
          </a:prstGeom>
        </p:spPr>
      </p:pic>
      <p:pic>
        <p:nvPicPr>
          <p:cNvPr id="13" name="Obrázek 12" descr="ikona_linkedin_negative.emf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211960" y="6201308"/>
            <a:ext cx="315000" cy="315000"/>
          </a:xfrm>
          <a:prstGeom prst="rect">
            <a:avLst/>
          </a:prstGeom>
        </p:spPr>
      </p:pic>
      <p:pic>
        <p:nvPicPr>
          <p:cNvPr id="14" name="Obrázek 13" descr="ikona_globe_negative.emf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339752" y="6201308"/>
            <a:ext cx="315000" cy="315000"/>
          </a:xfrm>
          <a:prstGeom prst="rect">
            <a:avLst/>
          </a:prstGeom>
        </p:spPr>
      </p:pic>
      <p:sp>
        <p:nvSpPr>
          <p:cNvPr id="16" name="TextovéPole 15"/>
          <p:cNvSpPr txBox="1"/>
          <p:nvPr userDrawn="1"/>
        </p:nvSpPr>
        <p:spPr>
          <a:xfrm>
            <a:off x="4716000" y="5137200"/>
            <a:ext cx="4104456" cy="486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Profinit EU, s.r.o.</a:t>
            </a:r>
            <a:b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Tychonova 2,</a:t>
            </a:r>
            <a:r>
              <a:rPr lang="cs-CZ" sz="1300" b="0" baseline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160 </a:t>
            </a:r>
            <a:r>
              <a:rPr lang="cs-CZ" sz="13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00  </a:t>
            </a:r>
            <a: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Praha 6</a:t>
            </a:r>
            <a:endParaRPr lang="cs-CZ" sz="1300" b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755576" y="6156000"/>
            <a:ext cx="1224136" cy="391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Telefon</a:t>
            </a:r>
            <a:b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+ 420 224 316 016</a:t>
            </a:r>
            <a:endParaRPr lang="cs-CZ" sz="11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ovéPole 17"/>
          <p:cNvSpPr txBox="1"/>
          <p:nvPr userDrawn="1"/>
        </p:nvSpPr>
        <p:spPr>
          <a:xfrm>
            <a:off x="2771800" y="6156000"/>
            <a:ext cx="1008112" cy="391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Web</a:t>
            </a:r>
            <a:b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www.profinit.eu</a:t>
            </a:r>
            <a:endParaRPr lang="cs-CZ" sz="11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ovéPole 18"/>
          <p:cNvSpPr txBox="1"/>
          <p:nvPr userDrawn="1"/>
        </p:nvSpPr>
        <p:spPr>
          <a:xfrm>
            <a:off x="4644008" y="6156000"/>
            <a:ext cx="1872208" cy="391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LinkedIn</a:t>
            </a:r>
            <a:b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linkedin.com/company/profinit</a:t>
            </a:r>
            <a:endParaRPr lang="cs-CZ" sz="11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ovéPole 19"/>
          <p:cNvSpPr txBox="1"/>
          <p:nvPr userDrawn="1"/>
        </p:nvSpPr>
        <p:spPr>
          <a:xfrm>
            <a:off x="7380312" y="6156000"/>
            <a:ext cx="1440160" cy="391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Twitter</a:t>
            </a:r>
            <a:b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twitter.com/Profinit_EU</a:t>
            </a:r>
            <a:endParaRPr lang="cs-CZ" sz="11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Přímá spojovací čára 24"/>
          <p:cNvCxnSpPr/>
          <p:nvPr userDrawn="1"/>
        </p:nvCxnSpPr>
        <p:spPr>
          <a:xfrm>
            <a:off x="323528" y="5904000"/>
            <a:ext cx="8496944" cy="0"/>
          </a:xfrm>
          <a:prstGeom prst="line">
            <a:avLst/>
          </a:prstGeom>
          <a:ln>
            <a:solidFill>
              <a:srgbClr val="FFFFFF">
                <a:alpha val="1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Obrázek 21" descr="logo_claim_last_slide.emf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24000" y="5202000"/>
            <a:ext cx="1400400" cy="38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5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7560840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8" name="TextovéPole 7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197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7560840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508449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véPole 8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7"/>
            <a:ext cx="7560840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51393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5"/>
            <a:ext cx="7560840" cy="5472609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124540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ostý text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051200"/>
            <a:ext cx="7560000" cy="547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9" name="TextovéPole 8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ost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051200"/>
            <a:ext cx="7560000" cy="547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ostý text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411200"/>
            <a:ext cx="7560368" cy="51861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9" cstate="print"/>
          <a:srcRect l="90162"/>
          <a:stretch>
            <a:fillRect/>
          </a:stretch>
        </p:blipFill>
        <p:spPr bwMode="auto">
          <a:xfrm>
            <a:off x="8244408" y="0"/>
            <a:ext cx="89959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rázek 5" descr="logo_profinit_negative.wmf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 rot="16200000">
            <a:off x="7976787" y="988043"/>
            <a:ext cx="1484442" cy="2291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80" r:id="rId8"/>
    <p:sldLayoutId id="2147483681" r:id="rId9"/>
    <p:sldLayoutId id="2147483682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85" r:id="rId17"/>
    <p:sldLayoutId id="2147483686" r:id="rId18"/>
    <p:sldLayoutId id="2147483683" r:id="rId19"/>
    <p:sldLayoutId id="2147483684" r:id="rId20"/>
    <p:sldLayoutId id="2147483667" r:id="rId21"/>
    <p:sldLayoutId id="2147483688" r:id="rId22"/>
    <p:sldLayoutId id="2147483668" r:id="rId23"/>
    <p:sldLayoutId id="2147483687" r:id="rId24"/>
    <p:sldLayoutId id="2147483690" r:id="rId25"/>
    <p:sldLayoutId id="2147483691" r:id="rId26"/>
    <p:sldLayoutId id="2147483674" r:id="rId2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quarter" idx="14"/>
          </p:nvPr>
        </p:nvSpPr>
        <p:spPr/>
        <p:txBody>
          <a:bodyPr anchor="b" anchorCtr="0"/>
          <a:lstStyle/>
          <a:p>
            <a:r>
              <a:rPr lang="cs-CZ" dirty="0" smtClean="0"/>
              <a:t>2019</a:t>
            </a:r>
            <a:endParaRPr lang="cs-CZ" dirty="0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09200" y="2708920"/>
            <a:ext cx="7247176" cy="1512168"/>
          </a:xfrm>
        </p:spPr>
        <p:txBody>
          <a:bodyPr/>
          <a:lstStyle/>
          <a:p>
            <a:r>
              <a:rPr lang="en-US" dirty="0" err="1" smtClean="0"/>
              <a:t>Kotlin</a:t>
            </a:r>
            <a:r>
              <a:rPr lang="cs-CZ" dirty="0"/>
              <a:t> </a:t>
            </a:r>
            <a:r>
              <a:rPr lang="cs-CZ" dirty="0" smtClean="0"/>
              <a:t>– </a:t>
            </a:r>
            <a:r>
              <a:rPr lang="en-US" dirty="0" smtClean="0"/>
              <a:t>Helpful Extensions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719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Užitečné standardní funkce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9696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Standardní knihovna Kotlinu</a:t>
            </a:r>
            <a:endParaRPr lang="cs-CZ" dirty="0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 smtClean="0"/>
              <a:t>Standardní knihovna Kotlinu obsahuje širokou škálu užitečných funkcí</a:t>
            </a:r>
          </a:p>
          <a:p>
            <a:pPr lvl="1"/>
            <a:r>
              <a:rPr lang="cs-CZ" dirty="0" smtClean="0"/>
              <a:t>než začnu psát nějakou vlastní pomocnou funkci je dobré se podívat zda nějaká již neexistuje – </a:t>
            </a:r>
            <a:r>
              <a:rPr lang="cs-CZ" b="1" dirty="0" smtClean="0"/>
              <a:t>často totiž již existuje!</a:t>
            </a:r>
          </a:p>
          <a:p>
            <a:pPr lvl="1"/>
            <a:r>
              <a:rPr lang="cs-CZ" dirty="0" smtClean="0"/>
              <a:t>z Javy jsme typicky zvyklí na využívání/vytváření nějakých </a:t>
            </a:r>
            <a:r>
              <a:rPr lang="cs-CZ" dirty="0" err="1" smtClean="0"/>
              <a:t>Util</a:t>
            </a:r>
            <a:r>
              <a:rPr lang="cs-CZ" dirty="0" smtClean="0"/>
              <a:t> tříd</a:t>
            </a:r>
          </a:p>
          <a:p>
            <a:pPr lvl="2"/>
            <a:r>
              <a:rPr lang="cs-CZ" dirty="0" smtClean="0"/>
              <a:t>tyto potřeby jsou v </a:t>
            </a:r>
            <a:r>
              <a:rPr lang="cs-CZ" dirty="0" err="1" smtClean="0"/>
              <a:t>Koltinu</a:t>
            </a:r>
            <a:r>
              <a:rPr lang="cs-CZ" dirty="0" smtClean="0"/>
              <a:t> většinou pokryty pomocí top-</a:t>
            </a:r>
            <a:r>
              <a:rPr lang="cs-CZ" dirty="0" err="1" smtClean="0"/>
              <a:t>level</a:t>
            </a:r>
            <a:r>
              <a:rPr lang="cs-CZ" dirty="0"/>
              <a:t> </a:t>
            </a:r>
            <a:r>
              <a:rPr lang="cs-CZ" dirty="0" smtClean="0"/>
              <a:t>nebo </a:t>
            </a:r>
            <a:r>
              <a:rPr lang="cs-CZ" dirty="0" err="1" smtClean="0"/>
              <a:t>extension</a:t>
            </a:r>
            <a:r>
              <a:rPr lang="cs-CZ" dirty="0" smtClean="0"/>
              <a:t> funkcí</a:t>
            </a:r>
          </a:p>
          <a:p>
            <a:pPr lvl="2"/>
            <a:endParaRPr lang="cs-CZ" dirty="0" smtClean="0"/>
          </a:p>
          <a:p>
            <a:r>
              <a:rPr lang="cs-CZ" dirty="0" smtClean="0"/>
              <a:t>Kromě těch funkcí, se kterými jsme se v kurzu již seznámili se podíváme na užitečné funkce pro:</a:t>
            </a:r>
          </a:p>
          <a:p>
            <a:pPr lvl="1"/>
            <a:r>
              <a:rPr lang="cs-CZ" dirty="0" err="1" smtClean="0"/>
              <a:t>String</a:t>
            </a:r>
            <a:endParaRPr lang="cs-CZ" dirty="0" smtClean="0"/>
          </a:p>
          <a:p>
            <a:pPr lvl="1"/>
            <a:r>
              <a:rPr lang="cs-CZ" dirty="0" err="1" smtClean="0"/>
              <a:t>File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jako</a:t>
            </a:r>
            <a:r>
              <a:rPr lang="en-US" dirty="0" smtClean="0"/>
              <a:t> bonus u</a:t>
            </a:r>
            <a:r>
              <a:rPr lang="cs-CZ" dirty="0" err="1" smtClean="0"/>
              <a:t>žitečné</a:t>
            </a:r>
            <a:r>
              <a:rPr lang="cs-CZ" dirty="0" smtClean="0"/>
              <a:t> funkce pro měření </a:t>
            </a:r>
            <a:r>
              <a:rPr lang="cs-CZ" dirty="0" smtClean="0"/>
              <a:t>času z </a:t>
            </a:r>
            <a:r>
              <a:rPr lang="cs-CZ" dirty="0" err="1" smtClean="0"/>
              <a:t>Timing.kt</a:t>
            </a:r>
            <a:endParaRPr lang="cs-CZ" dirty="0" smtClean="0"/>
          </a:p>
          <a:p>
            <a:pPr lvl="2"/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5247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String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 err="1" smtClean="0"/>
              <a:t>StringUtils</a:t>
            </a:r>
            <a:r>
              <a:rPr lang="cs-CZ" dirty="0" smtClean="0"/>
              <a:t> nejsou potřeba</a:t>
            </a:r>
          </a:p>
          <a:p>
            <a:r>
              <a:rPr lang="cs-CZ" dirty="0" err="1" smtClean="0"/>
              <a:t>String</a:t>
            </a:r>
            <a:r>
              <a:rPr lang="cs-CZ" dirty="0" smtClean="0"/>
              <a:t> </a:t>
            </a:r>
            <a:r>
              <a:rPr lang="cs-CZ" dirty="0" err="1" smtClean="0"/>
              <a:t>extensions</a:t>
            </a:r>
            <a:endParaRPr lang="cs-CZ" dirty="0" smtClean="0"/>
          </a:p>
          <a:p>
            <a:pPr lvl="1"/>
            <a:r>
              <a:rPr lang="cs-CZ" dirty="0" smtClean="0"/>
              <a:t>.</a:t>
            </a:r>
            <a:r>
              <a:rPr lang="cs-CZ" dirty="0" err="1"/>
              <a:t>isEmpty</a:t>
            </a:r>
            <a:r>
              <a:rPr lang="cs-CZ" dirty="0" smtClean="0"/>
              <a:t>(), .</a:t>
            </a:r>
            <a:r>
              <a:rPr lang="cs-CZ" dirty="0" err="1" smtClean="0"/>
              <a:t>isNotEmpty</a:t>
            </a:r>
            <a:r>
              <a:rPr lang="cs-CZ" dirty="0"/>
              <a:t>()</a:t>
            </a:r>
          </a:p>
          <a:p>
            <a:pPr lvl="1"/>
            <a:r>
              <a:rPr lang="cs-CZ" dirty="0" smtClean="0"/>
              <a:t>.</a:t>
            </a:r>
            <a:r>
              <a:rPr lang="cs-CZ" dirty="0" err="1" smtClean="0"/>
              <a:t>isBlank</a:t>
            </a:r>
            <a:r>
              <a:rPr lang="cs-CZ" dirty="0" smtClean="0"/>
              <a:t>(), .</a:t>
            </a:r>
            <a:r>
              <a:rPr lang="cs-CZ" dirty="0" err="1" smtClean="0"/>
              <a:t>isNotBlank</a:t>
            </a:r>
            <a:r>
              <a:rPr lang="en-US" dirty="0" smtClean="0"/>
              <a:t>()</a:t>
            </a:r>
            <a:endParaRPr lang="cs-CZ" dirty="0" smtClean="0"/>
          </a:p>
          <a:p>
            <a:pPr lvl="1"/>
            <a:r>
              <a:rPr lang="cs-CZ" dirty="0"/>
              <a:t>.</a:t>
            </a:r>
            <a:r>
              <a:rPr lang="cs-CZ" dirty="0" err="1" smtClean="0"/>
              <a:t>isNullOrEmpty</a:t>
            </a:r>
            <a:r>
              <a:rPr lang="cs-CZ" dirty="0" smtClean="0"/>
              <a:t>()</a:t>
            </a:r>
            <a:r>
              <a:rPr lang="en-US" dirty="0" smtClean="0"/>
              <a:t>, </a:t>
            </a:r>
            <a:r>
              <a:rPr lang="cs-CZ" dirty="0" smtClean="0"/>
              <a:t>.</a:t>
            </a:r>
            <a:r>
              <a:rPr lang="cs-CZ" dirty="0" err="1" smtClean="0"/>
              <a:t>isNullOrBlank</a:t>
            </a:r>
            <a:r>
              <a:rPr lang="cs-CZ" dirty="0"/>
              <a:t>()</a:t>
            </a:r>
          </a:p>
          <a:p>
            <a:pPr lvl="1"/>
            <a:r>
              <a:rPr lang="cs-CZ" dirty="0" smtClean="0"/>
              <a:t>.</a:t>
            </a:r>
            <a:r>
              <a:rPr lang="cs-CZ" dirty="0"/>
              <a:t>lines()</a:t>
            </a:r>
          </a:p>
          <a:p>
            <a:pPr lvl="1"/>
            <a:r>
              <a:rPr lang="cs-CZ" dirty="0" smtClean="0"/>
              <a:t>.</a:t>
            </a:r>
            <a:r>
              <a:rPr lang="cs-CZ" dirty="0" err="1"/>
              <a:t>orEmpty</a:t>
            </a:r>
            <a:r>
              <a:rPr lang="cs-CZ" dirty="0" smtClean="0"/>
              <a:t>()</a:t>
            </a:r>
            <a:endParaRPr lang="en-US" dirty="0" smtClean="0"/>
          </a:p>
          <a:p>
            <a:pPr lvl="1"/>
            <a:r>
              <a:rPr lang="cs-CZ" dirty="0" smtClean="0"/>
              <a:t>.</a:t>
            </a:r>
            <a:r>
              <a:rPr lang="cs-CZ" dirty="0"/>
              <a:t>padStart(3, '0</a:t>
            </a:r>
            <a:r>
              <a:rPr lang="cs-CZ" dirty="0" smtClean="0"/>
              <a:t>')</a:t>
            </a:r>
            <a:r>
              <a:rPr lang="en-US" dirty="0" smtClean="0"/>
              <a:t>, </a:t>
            </a:r>
            <a:r>
              <a:rPr lang="cs-CZ" dirty="0" smtClean="0"/>
              <a:t>.</a:t>
            </a:r>
            <a:r>
              <a:rPr lang="cs-CZ" dirty="0" err="1"/>
              <a:t>padEnd</a:t>
            </a:r>
            <a:r>
              <a:rPr lang="cs-CZ" dirty="0"/>
              <a:t>(9, '0')</a:t>
            </a:r>
          </a:p>
          <a:p>
            <a:pPr lvl="1"/>
            <a:r>
              <a:rPr lang="cs-CZ" dirty="0" smtClean="0"/>
              <a:t>.</a:t>
            </a:r>
            <a:r>
              <a:rPr lang="cs-CZ" dirty="0" err="1"/>
              <a:t>ifEmpty</a:t>
            </a:r>
            <a:r>
              <a:rPr lang="cs-CZ" dirty="0"/>
              <a:t> {  "</a:t>
            </a:r>
            <a:r>
              <a:rPr lang="cs-CZ" dirty="0" err="1"/>
              <a:t>whatever</a:t>
            </a:r>
            <a:r>
              <a:rPr lang="cs-CZ" dirty="0"/>
              <a:t> default" </a:t>
            </a:r>
            <a:r>
              <a:rPr lang="cs-CZ" dirty="0" smtClean="0"/>
              <a:t>}</a:t>
            </a:r>
            <a:r>
              <a:rPr lang="en-US" dirty="0" smtClean="0"/>
              <a:t>, </a:t>
            </a:r>
            <a:r>
              <a:rPr lang="cs-CZ" dirty="0" smtClean="0"/>
              <a:t>.</a:t>
            </a:r>
            <a:r>
              <a:rPr lang="cs-CZ" dirty="0" err="1"/>
              <a:t>ifBlank</a:t>
            </a:r>
            <a:r>
              <a:rPr lang="cs-CZ" dirty="0"/>
              <a:t> { "</a:t>
            </a:r>
            <a:r>
              <a:rPr lang="cs-CZ" dirty="0" err="1"/>
              <a:t>whatever</a:t>
            </a:r>
            <a:r>
              <a:rPr lang="cs-CZ" dirty="0"/>
              <a:t> default" </a:t>
            </a:r>
            <a:r>
              <a:rPr lang="cs-CZ" dirty="0" smtClean="0"/>
              <a:t>}</a:t>
            </a:r>
            <a:endParaRPr lang="en-US" dirty="0" smtClean="0"/>
          </a:p>
          <a:p>
            <a:pPr lvl="1"/>
            <a:r>
              <a:rPr lang="en-US" dirty="0" smtClean="0"/>
              <a:t>matches(regex) – infix</a:t>
            </a:r>
          </a:p>
          <a:p>
            <a:pPr lvl="1"/>
            <a:r>
              <a:rPr lang="cs-CZ" dirty="0" err="1" smtClean="0"/>
              <a:t>commonPrefixWith</a:t>
            </a:r>
            <a:r>
              <a:rPr lang="en-US" dirty="0" smtClean="0"/>
              <a:t>(other), </a:t>
            </a:r>
            <a:r>
              <a:rPr lang="cs-CZ" dirty="0" err="1" smtClean="0"/>
              <a:t>commonSuffixWith</a:t>
            </a:r>
            <a:r>
              <a:rPr lang="en-US" dirty="0" smtClean="0"/>
              <a:t>(other)</a:t>
            </a:r>
          </a:p>
          <a:p>
            <a:pPr lvl="1"/>
            <a:r>
              <a:rPr lang="en-US" dirty="0" smtClean="0"/>
              <a:t>a </a:t>
            </a:r>
            <a:r>
              <a:rPr lang="cs-CZ" dirty="0" smtClean="0"/>
              <a:t>řada dalších……</a:t>
            </a:r>
          </a:p>
        </p:txBody>
      </p:sp>
    </p:spTree>
    <p:extLst>
      <p:ext uri="{BB962C8B-B14F-4D97-AF65-F5344CB8AC3E}">
        <p14:creationId xmlns:p14="http://schemas.microsoft.com/office/powerpoint/2010/main" val="321231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File</a:t>
            </a:r>
            <a:r>
              <a:rPr lang="cs-CZ" dirty="0" smtClean="0"/>
              <a:t> / kotlin.io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 err="1" smtClean="0"/>
              <a:t>Write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outputStream</a:t>
            </a:r>
            <a:r>
              <a:rPr lang="en-US" dirty="0" smtClean="0"/>
              <a:t>()</a:t>
            </a:r>
            <a:endParaRPr lang="cs-CZ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writeText</a:t>
            </a:r>
            <a:r>
              <a:rPr lang="en-US" dirty="0" smtClean="0"/>
              <a:t>(), .</a:t>
            </a:r>
            <a:r>
              <a:rPr lang="en-US" dirty="0" err="1" smtClean="0"/>
              <a:t>writeBytes</a:t>
            </a:r>
            <a:r>
              <a:rPr lang="en-US" dirty="0" smtClean="0"/>
              <a:t>()</a:t>
            </a:r>
            <a:endParaRPr lang="cs-CZ" dirty="0" smtClean="0"/>
          </a:p>
          <a:p>
            <a:pPr lvl="1"/>
            <a:r>
              <a:rPr lang="en-US" dirty="0" smtClean="0"/>
              <a:t>.writer(), .</a:t>
            </a:r>
            <a:r>
              <a:rPr lang="cs-CZ" dirty="0" err="1" smtClean="0"/>
              <a:t>bufferedWriter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</a:t>
            </a:r>
            <a:r>
              <a:rPr lang="cs-CZ" dirty="0" err="1" smtClean="0"/>
              <a:t>printWriter</a:t>
            </a:r>
            <a:r>
              <a:rPr lang="en-US" dirty="0" smtClean="0"/>
              <a:t>(), </a:t>
            </a:r>
            <a:r>
              <a:rPr lang="cs-CZ" dirty="0"/>
              <a:t>.</a:t>
            </a:r>
            <a:r>
              <a:rPr lang="cs-CZ" dirty="0" err="1"/>
              <a:t>bufferedWriter</a:t>
            </a:r>
            <a:r>
              <a:rPr lang="cs-CZ" dirty="0" smtClean="0"/>
              <a:t>()</a:t>
            </a:r>
            <a:endParaRPr lang="en-US" dirty="0" smtClean="0"/>
          </a:p>
          <a:p>
            <a:r>
              <a:rPr lang="cs-CZ" dirty="0" err="1" smtClean="0"/>
              <a:t>Read</a:t>
            </a:r>
            <a:endParaRPr lang="cs-CZ" dirty="0" smtClean="0"/>
          </a:p>
          <a:p>
            <a:pPr lvl="1"/>
            <a:r>
              <a:rPr lang="cs-CZ" dirty="0"/>
              <a:t>.</a:t>
            </a:r>
            <a:r>
              <a:rPr lang="cs-CZ" dirty="0" err="1"/>
              <a:t>inputStream</a:t>
            </a:r>
            <a:r>
              <a:rPr lang="en-US" dirty="0"/>
              <a:t>()</a:t>
            </a:r>
          </a:p>
          <a:p>
            <a:pPr lvl="1"/>
            <a:r>
              <a:rPr lang="en-US" dirty="0" smtClean="0"/>
              <a:t>.</a:t>
            </a:r>
            <a:r>
              <a:rPr lang="cs-CZ" dirty="0" err="1" smtClean="0"/>
              <a:t>readText</a:t>
            </a:r>
            <a:r>
              <a:rPr lang="en-US" dirty="0" smtClean="0"/>
              <a:t>(), .</a:t>
            </a:r>
            <a:r>
              <a:rPr lang="en-US" dirty="0" err="1" smtClean="0"/>
              <a:t>readBytes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.reader(), .</a:t>
            </a:r>
            <a:r>
              <a:rPr lang="en-US" dirty="0" err="1" smtClean="0"/>
              <a:t>bufferedReader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readLines</a:t>
            </a:r>
            <a:r>
              <a:rPr lang="en-US" dirty="0" smtClean="0"/>
              <a:t>()</a:t>
            </a:r>
          </a:p>
          <a:p>
            <a:pPr lvl="1"/>
            <a:r>
              <a:rPr lang="cs-CZ" dirty="0"/>
              <a:t>.</a:t>
            </a:r>
            <a:r>
              <a:rPr lang="cs-CZ" dirty="0" err="1" smtClean="0"/>
              <a:t>forEachLine</a:t>
            </a:r>
            <a:r>
              <a:rPr lang="en-US" dirty="0" smtClean="0"/>
              <a:t>() {}, </a:t>
            </a:r>
            <a:r>
              <a:rPr lang="en-US" dirty="0" err="1" smtClean="0"/>
              <a:t>forEachBlock</a:t>
            </a:r>
            <a:r>
              <a:rPr lang="en-US" dirty="0" smtClean="0"/>
              <a:t>() </a:t>
            </a:r>
            <a:r>
              <a:rPr lang="en-US" dirty="0" smtClean="0"/>
              <a:t>{}</a:t>
            </a:r>
            <a:endParaRPr lang="cs-CZ" sz="2800" b="1" dirty="0" smtClean="0"/>
          </a:p>
          <a:p>
            <a:r>
              <a:rPr lang="cs-CZ" dirty="0" err="1" smtClean="0"/>
              <a:t>Files</a:t>
            </a:r>
            <a:r>
              <a:rPr lang="cs-CZ" dirty="0" smtClean="0"/>
              <a:t> &amp; </a:t>
            </a:r>
            <a:r>
              <a:rPr lang="cs-CZ" dirty="0" err="1" smtClean="0"/>
              <a:t>Dirs</a:t>
            </a:r>
            <a:endParaRPr lang="cs-CZ" dirty="0"/>
          </a:p>
          <a:p>
            <a:pPr lvl="1"/>
            <a:r>
              <a:rPr lang="en-US" dirty="0" smtClean="0"/>
              <a:t>c</a:t>
            </a:r>
            <a:r>
              <a:rPr lang="cs-CZ" dirty="0" err="1" smtClean="0"/>
              <a:t>opyTo</a:t>
            </a:r>
            <a:r>
              <a:rPr lang="en-US" dirty="0" smtClean="0"/>
              <a:t>, </a:t>
            </a:r>
            <a:r>
              <a:rPr lang="en-US" dirty="0" err="1" smtClean="0"/>
              <a:t>copyRecursively</a:t>
            </a:r>
            <a:endParaRPr lang="cs-CZ" dirty="0"/>
          </a:p>
          <a:p>
            <a:pPr lvl="1"/>
            <a:r>
              <a:rPr lang="cs-CZ" dirty="0" err="1" smtClean="0"/>
              <a:t>deleteRecursively</a:t>
            </a:r>
            <a:endParaRPr lang="en-US" dirty="0" smtClean="0"/>
          </a:p>
          <a:p>
            <a:pPr lvl="1"/>
            <a:r>
              <a:rPr lang="en-US" dirty="0" smtClean="0"/>
              <a:t>walk, </a:t>
            </a:r>
            <a:r>
              <a:rPr lang="en-US" dirty="0" err="1" smtClean="0"/>
              <a:t>walkBottomUp</a:t>
            </a:r>
            <a:r>
              <a:rPr lang="en-US" dirty="0" smtClean="0"/>
              <a:t>, </a:t>
            </a:r>
            <a:r>
              <a:rPr lang="en-US" dirty="0" err="1" smtClean="0"/>
              <a:t>walkBottomDown</a:t>
            </a:r>
            <a:endParaRPr lang="en-US" dirty="0" smtClean="0"/>
          </a:p>
          <a:p>
            <a:pPr lvl="1"/>
            <a:endParaRPr lang="en-US" dirty="0"/>
          </a:p>
          <a:p>
            <a:pPr marL="223200" lvl="2" indent="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2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Closeable - use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323528" y="1322183"/>
            <a:ext cx="7848872" cy="1728193"/>
          </a:xfrm>
        </p:spPr>
        <p:txBody>
          <a:bodyPr/>
          <a:lstStyle/>
          <a:p>
            <a:r>
              <a:rPr lang="en-US" b="1" dirty="0" smtClean="0"/>
              <a:t>.use</a:t>
            </a:r>
            <a:r>
              <a:rPr lang="cs-CZ" b="1" dirty="0" smtClean="0"/>
              <a:t> </a:t>
            </a:r>
            <a:r>
              <a:rPr lang="en-US" b="1" dirty="0" smtClean="0"/>
              <a:t>{}</a:t>
            </a:r>
          </a:p>
          <a:p>
            <a:pPr lvl="1"/>
            <a:r>
              <a:rPr lang="en-US" dirty="0" err="1" smtClean="0"/>
              <a:t>generick</a:t>
            </a:r>
            <a:r>
              <a:rPr lang="cs-CZ" dirty="0"/>
              <a:t>á </a:t>
            </a:r>
            <a:r>
              <a:rPr lang="cs-CZ" dirty="0" err="1"/>
              <a:t>extension</a:t>
            </a:r>
            <a:r>
              <a:rPr lang="cs-CZ" dirty="0"/>
              <a:t> metoda z </a:t>
            </a:r>
            <a:r>
              <a:rPr lang="cs-CZ" dirty="0" smtClean="0"/>
              <a:t>kotlin.io</a:t>
            </a:r>
            <a:endParaRPr lang="en-US" dirty="0" smtClean="0"/>
          </a:p>
          <a:p>
            <a:pPr lvl="1"/>
            <a:r>
              <a:rPr lang="cs-CZ" dirty="0" smtClean="0"/>
              <a:t>lze </a:t>
            </a:r>
            <a:r>
              <a:rPr lang="cs-CZ" dirty="0"/>
              <a:t>použít na jakéhokoli potomka </a:t>
            </a:r>
            <a:r>
              <a:rPr lang="cs-CZ" dirty="0" err="1" smtClean="0"/>
              <a:t>Closeable</a:t>
            </a:r>
            <a:r>
              <a:rPr lang="cs-CZ" dirty="0" smtClean="0"/>
              <a:t>?</a:t>
            </a:r>
            <a:endParaRPr lang="en-US" dirty="0" smtClean="0"/>
          </a:p>
          <a:p>
            <a:pPr lvl="1"/>
            <a:r>
              <a:rPr lang="cs-CZ" dirty="0" smtClean="0"/>
              <a:t>zajistí </a:t>
            </a:r>
            <a:r>
              <a:rPr lang="cs-CZ" dirty="0"/>
              <a:t>zavření </a:t>
            </a:r>
            <a:r>
              <a:rPr lang="cs-CZ" dirty="0" err="1"/>
              <a:t>streamu</a:t>
            </a:r>
            <a:r>
              <a:rPr lang="cs-CZ" dirty="0"/>
              <a:t> i v případě </a:t>
            </a:r>
            <a:r>
              <a:rPr lang="cs-CZ" dirty="0" smtClean="0"/>
              <a:t>výjimky</a:t>
            </a:r>
            <a:endParaRPr lang="en-US" dirty="0" smtClean="0"/>
          </a:p>
          <a:p>
            <a:pPr lvl="1"/>
            <a:r>
              <a:rPr lang="cs-CZ" dirty="0" err="1" smtClean="0"/>
              <a:t>koltin</a:t>
            </a:r>
            <a:r>
              <a:rPr lang="cs-CZ" dirty="0" smtClean="0"/>
              <a:t> </a:t>
            </a:r>
            <a:r>
              <a:rPr lang="cs-CZ" dirty="0"/>
              <a:t>funkce jako </a:t>
            </a:r>
            <a:r>
              <a:rPr lang="cs-CZ" dirty="0" err="1"/>
              <a:t>writeText</a:t>
            </a:r>
            <a:r>
              <a:rPr lang="cs-CZ" dirty="0"/>
              <a:t>, </a:t>
            </a:r>
            <a:r>
              <a:rPr lang="cs-CZ" dirty="0" err="1"/>
              <a:t>writeByte</a:t>
            </a:r>
            <a:r>
              <a:rPr lang="cs-CZ" dirty="0"/>
              <a:t>,</a:t>
            </a:r>
            <a:r>
              <a:rPr lang="en-US" dirty="0"/>
              <a:t> </a:t>
            </a:r>
            <a:r>
              <a:rPr lang="en-US" dirty="0" err="1"/>
              <a:t>readLines</a:t>
            </a:r>
            <a:r>
              <a:rPr lang="en-US" dirty="0"/>
              <a:t> </a:t>
            </a:r>
            <a:r>
              <a:rPr lang="en-US" dirty="0" err="1" smtClean="0"/>
              <a:t>atd</a:t>
            </a:r>
            <a:r>
              <a:rPr lang="en-US" dirty="0" smtClean="0"/>
              <a:t>. j</a:t>
            </a:r>
            <a:r>
              <a:rPr lang="cs-CZ" dirty="0"/>
              <a:t>í </a:t>
            </a:r>
            <a:r>
              <a:rPr lang="cs-CZ" dirty="0" smtClean="0"/>
              <a:t>také</a:t>
            </a:r>
            <a:r>
              <a:rPr lang="en-US" dirty="0" smtClean="0"/>
              <a:t> intern</a:t>
            </a:r>
            <a:r>
              <a:rPr lang="cs-CZ" dirty="0" smtClean="0"/>
              <a:t>ě používají</a:t>
            </a:r>
            <a:endParaRPr lang="en-US" dirty="0"/>
          </a:p>
          <a:p>
            <a:pPr lvl="1"/>
            <a:endParaRPr lang="cs-CZ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5576" y="3645024"/>
            <a:ext cx="705678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File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cs-CZ" altLang="cs-CZ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fileName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cs-CZ" altLang="cs-CZ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printWriter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cs-CZ" altLang="cs-CZ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use</a:t>
            </a:r>
            <a:r>
              <a:rPr kumimoji="0" lang="cs-CZ" altLang="cs-CZ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cs-CZ" altLang="cs-CZ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 </a:t>
            </a:r>
            <a:br>
              <a:rPr kumimoji="0" lang="cs-CZ" altLang="cs-CZ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cs-CZ" altLang="cs-CZ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cs-CZ" altLang="cs-CZ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cs-CZ" altLang="cs-CZ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-&gt; </a:t>
            </a:r>
            <a:r>
              <a:rPr kumimoji="0" lang="cs-CZ" altLang="cs-CZ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out.println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cs-CZ" altLang="cs-CZ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fileContent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b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cs-CZ" altLang="cs-CZ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44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Measure</a:t>
            </a:r>
            <a:r>
              <a:rPr lang="cs-CZ" dirty="0" smtClean="0"/>
              <a:t> </a:t>
            </a:r>
            <a:r>
              <a:rPr lang="cs-CZ" dirty="0" err="1" smtClean="0"/>
              <a:t>Time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323528" y="1484783"/>
            <a:ext cx="7560840" cy="4176465"/>
          </a:xfrm>
        </p:spPr>
        <p:txBody>
          <a:bodyPr/>
          <a:lstStyle/>
          <a:p>
            <a:r>
              <a:rPr lang="cs-CZ" dirty="0" err="1" smtClean="0"/>
              <a:t>Timing.kt</a:t>
            </a:r>
            <a:endParaRPr lang="cs-CZ" dirty="0" smtClean="0"/>
          </a:p>
          <a:p>
            <a:pPr lvl="1"/>
            <a:r>
              <a:rPr lang="cs-CZ" dirty="0" err="1" smtClean="0"/>
              <a:t>measureTimeMillis</a:t>
            </a:r>
            <a:endParaRPr lang="cs-CZ" dirty="0" smtClean="0"/>
          </a:p>
          <a:p>
            <a:pPr lvl="1"/>
            <a:r>
              <a:rPr lang="cs-CZ" dirty="0" err="1"/>
              <a:t>measureNanoTime</a:t>
            </a:r>
            <a:endParaRPr lang="cs-CZ" dirty="0" smtClean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9592" y="3212976"/>
            <a:ext cx="6660232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measureTimeMillis</a:t>
            </a:r>
            <a:r>
              <a:rPr kumimoji="0" lang="cs-CZ" altLang="cs-CZ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cs-CZ" altLang="cs-CZ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cs-CZ" altLang="cs-CZ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cs-CZ" altLang="cs-CZ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cs-CZ" altLang="cs-CZ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Thread.sleep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cs-CZ" altLang="cs-CZ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cs-CZ" altLang="cs-CZ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also</a:t>
            </a:r>
            <a:r>
              <a:rPr kumimoji="0" lang="cs-CZ" altLang="cs-CZ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cs-CZ" altLang="cs-CZ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cs-CZ" altLang="cs-CZ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cs-CZ" altLang="cs-CZ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cs-CZ" altLang="cs-CZ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println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cs-CZ" altLang="cs-CZ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"Operace trvala </a:t>
            </a:r>
            <a:r>
              <a:rPr kumimoji="0" lang="cs-CZ" altLang="cs-CZ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$</a:t>
            </a:r>
            <a:r>
              <a:rPr kumimoji="0" lang="cs-CZ" altLang="cs-CZ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</a:t>
            </a:r>
            <a:r>
              <a:rPr kumimoji="0" lang="cs-CZ" altLang="cs-CZ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cs-CZ" altLang="cs-CZ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ms</a:t>
            </a:r>
            <a:r>
              <a:rPr kumimoji="0" lang="cs-CZ" altLang="cs-CZ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."</a:t>
            </a:r>
            <a: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cs-CZ" altLang="cs-CZ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cs-CZ" altLang="cs-CZ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1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mtClean="0"/>
              <a:t>Diskuze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604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Nadpis 4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mtClean="0"/>
              <a:t>Děkujeme</a:t>
            </a:r>
            <a:br>
              <a:rPr lang="cs-CZ" smtClean="0"/>
            </a:br>
            <a:r>
              <a:rPr lang="cs-CZ" smtClean="0"/>
              <a:t>za pozornost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NIT_obecny_template_prezentace_01_2017">
  <a:themeElements>
    <a:clrScheme name="Profinit 2016">
      <a:dk1>
        <a:srgbClr val="616365"/>
      </a:dk1>
      <a:lt1>
        <a:srgbClr val="FFFFFF"/>
      </a:lt1>
      <a:dk2>
        <a:srgbClr val="BD3632"/>
      </a:dk2>
      <a:lt2>
        <a:srgbClr val="FFFFFF"/>
      </a:lt2>
      <a:accent1>
        <a:srgbClr val="77455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D3632"/>
      </a:hlink>
      <a:folHlink>
        <a:srgbClr val="616365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lIns="0" tIns="0" rIns="0" bIns="0" rtlCol="0" anchor="ctr"/>
      <a:lstStyle>
        <a:defPPr algn="ctr">
          <a:defRPr b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6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Kotlin</Template>
  <TotalTime>40053</TotalTime>
  <Words>384</Words>
  <Application>Microsoft Office PowerPoint</Application>
  <PresentationFormat>Předvádění na obrazovce (4:3)</PresentationFormat>
  <Paragraphs>70</Paragraphs>
  <Slides>9</Slides>
  <Notes>5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PROFINIT_obecny_template_prezentace_01_2017</vt:lpstr>
      <vt:lpstr>Kotlin – Helpful Extensions</vt:lpstr>
      <vt:lpstr>Užitečné standardní funkce</vt:lpstr>
      <vt:lpstr>Standardní knihovna Kotlinu</vt:lpstr>
      <vt:lpstr>String</vt:lpstr>
      <vt:lpstr>File / kotlin.io</vt:lpstr>
      <vt:lpstr>Closeable - use</vt:lpstr>
      <vt:lpstr>Measure Time</vt:lpstr>
      <vt:lpstr>Diskuze</vt:lpstr>
      <vt:lpstr>Děkujeme za pozornost</vt:lpstr>
    </vt:vector>
  </TitlesOfParts>
  <Company>KBC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dc:creator>ROKUSEK Jaromír</dc:creator>
  <cp:lastModifiedBy>Vít Kluganost</cp:lastModifiedBy>
  <cp:revision>297</cp:revision>
  <dcterms:created xsi:type="dcterms:W3CDTF">2018-09-14T12:26:03Z</dcterms:created>
  <dcterms:modified xsi:type="dcterms:W3CDTF">2019-02-20T16:35:48Z</dcterms:modified>
  <cp:category>Veřejné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SOB-DocumentTagging.ClassificationMark.P00">
    <vt:lpwstr>&lt;ClassificationMark xmlns:xsi="http://www.w3.org/2001/XMLSchema-instance" xmlns:xsd="http://www.w3.org/2001/XMLSchema" margin="NaN" class="C0" owner="ROKUSEK Jaromír" position="BottomMiddle" marginX="0" marginY="0" classifiedOn="2018-09-14T14:46:46.0</vt:lpwstr>
  </property>
  <property fmtid="{D5CDD505-2E9C-101B-9397-08002B2CF9AE}" pid="3" name="CSOB-DocumentTagging.ClassificationMark.P01">
    <vt:lpwstr>535841+02:00" showPrintedBy="false" showPrintDate="false" language="cs" ApplicationVersion="Microsoft PowerPoint, 15.0" addinVersion="5.10.4.22" template="CSOB"&gt;&lt;history bulk="false" class="Veřejné" code="C0" user="ROKUSEK Jaromír" date="2018-09-14T1</vt:lpwstr>
  </property>
  <property fmtid="{D5CDD505-2E9C-101B-9397-08002B2CF9AE}" pid="4" name="CSOB-DocumentTagging.ClassificationMark.P02">
    <vt:lpwstr>4:46:46.1158622+02:00" /&gt;&lt;recipients /&gt;&lt;documentOwners /&gt;&lt;/ClassificationMark&gt;</vt:lpwstr>
  </property>
  <property fmtid="{D5CDD505-2E9C-101B-9397-08002B2CF9AE}" pid="5" name="CSOB-DocumentTagging.ClassificationMark">
    <vt:lpwstr>￼PARTS:3</vt:lpwstr>
  </property>
  <property fmtid="{D5CDD505-2E9C-101B-9397-08002B2CF9AE}" pid="6" name="CSOB-DocumentClasification">
    <vt:lpwstr>Veřejné</vt:lpwstr>
  </property>
  <property fmtid="{D5CDD505-2E9C-101B-9397-08002B2CF9AE}" pid="7" name="CSOB-DLP">
    <vt:lpwstr>CSOB-DLP:TAGPublic</vt:lpwstr>
  </property>
</Properties>
</file>