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2A8BBDC-43B9-44F2-96F6-8DD294315F1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Prerekvizity: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Rozběhnout hello world</a:t>
            </a:r>
          </a:p>
          <a:p>
            <a:pPr marL="62856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Raději mít nejnovější ideu. U starších verzí nemusí být úplná podpora Kotlinu</a:t>
            </a:r>
          </a:p>
          <a:p>
            <a:pPr marL="62856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Pro účely školení použít java jdk. Kotlin SDK se neosvědčil.</a:t>
            </a:r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DF827E-AE71-4E44-839E-C77EEFBE570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B2BC3A-8AE5-4336-8EF0-72782F27AC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Hlavní jsou příklady a vlastní experimentování.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EA369F-1025-40A0-B740-4E363802143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Extension metody pro zápis, případně pro vytvoření Java writerů, readerů.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9B98E1-DEDA-4B93-A9CA-D8071E0A37B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Extension metody pro zápis, případně pro vytvoření Java writerů, readerů.</a:t>
            </a:r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30BD44-2E8D-40FC-9757-D4818D79C3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use</a:t>
            </a:r>
          </a:p>
          <a:p>
            <a:r>
              <a:rPr lang="en-US" sz="2000" b="0" strike="noStrike" spc="-1">
                <a:latin typeface="Arial"/>
              </a:rPr>
              <a:t>  – je generická extension metoda z kotlin.io – lze použít na jakéhokoli potomka Closeable? – zajistí zavření streamu i v případě výjimky</a:t>
            </a:r>
          </a:p>
          <a:p>
            <a:r>
              <a:rPr lang="en-US" sz="2000" b="0" strike="noStrike" spc="-1">
                <a:latin typeface="Arial"/>
              </a:rPr>
              <a:t>  - koltin funkce jako writeText, writeByte, readLines atd. – jí také používají</a:t>
            </a:r>
          </a:p>
          <a:p>
            <a:endParaRPr lang="en-US" sz="2000" b="0" strike="noStrike" spc="-1"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D7A440-368A-4DC3-84F2-292571E85B1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8.wmf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6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9.wmf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09200" y="2709000"/>
            <a:ext cx="6839640" cy="23760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cs-CZ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Název prezentace</a:t>
            </a:r>
            <a:endParaRPr lang="cs-CZ" sz="36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588360" y="5949360"/>
            <a:ext cx="1872000" cy="21564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cs-CZ" sz="1500" b="0" strike="noStrike" spc="-1">
                <a:solidFill>
                  <a:srgbClr val="FFFFFF"/>
                </a:solidFill>
                <a:latin typeface="Arial"/>
              </a:rPr>
              <a:t>08.01.2015</a:t>
            </a:r>
            <a:endParaRPr lang="cs-CZ" sz="1500" b="0" strike="noStrike" spc="-1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5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8040" cy="19098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6"/>
          <a:stretch/>
        </p:blipFill>
        <p:spPr>
          <a:xfrm>
            <a:off x="0" y="-6480"/>
            <a:ext cx="9143640" cy="6864120"/>
          </a:xfrm>
          <a:prstGeom prst="rect">
            <a:avLst/>
          </a:prstGeom>
          <a:ln w="936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06000" y="2277000"/>
            <a:ext cx="6732720" cy="240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2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Kapitola / chapter</a:t>
            </a:r>
            <a:endParaRPr lang="cs-CZ" sz="4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solidFill>
                  <a:srgbClr val="616365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616365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84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Nadpis slidu na jeden řádek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Kliknutím lze upravit styly předlohy textu.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Druhá úroveň</a:t>
            </a:r>
          </a:p>
          <a:p>
            <a:pPr marL="864000" lvl="2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500" b="0" strike="noStrike" spc="-1">
                <a:solidFill>
                  <a:srgbClr val="616365"/>
                </a:solidFill>
                <a:latin typeface="Arial"/>
              </a:rPr>
              <a:t>Třetí úroveň</a:t>
            </a:r>
          </a:p>
          <a:p>
            <a:pPr marL="1098000" lvl="3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400" b="0" strike="noStrike" spc="-1">
                <a:solidFill>
                  <a:srgbClr val="616365"/>
                </a:solidFill>
                <a:latin typeface="Arial"/>
              </a:rPr>
              <a:t>Čtvrtá úroveň</a:t>
            </a:r>
          </a:p>
          <a:p>
            <a:pPr marL="1332000" lvl="4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lang="cs-CZ" sz="1300" b="0" strike="noStrike" spc="-1">
                <a:solidFill>
                  <a:srgbClr val="616365"/>
                </a:solidFill>
                <a:latin typeface="Arial"/>
              </a:rPr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124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125" name="Obrázek 4"/>
          <p:cNvPicPr/>
          <p:nvPr/>
        </p:nvPicPr>
        <p:blipFill>
          <a:blip r:embed="rId16"/>
          <a:stretch/>
        </p:blipFill>
        <p:spPr>
          <a:xfrm>
            <a:off x="2880000" y="1989000"/>
            <a:ext cx="1583640" cy="1583640"/>
          </a:xfrm>
          <a:prstGeom prst="rect">
            <a:avLst/>
          </a:prstGeom>
          <a:ln>
            <a:noFill/>
          </a:ln>
        </p:spPr>
      </p:pic>
      <p:pic>
        <p:nvPicPr>
          <p:cNvPr id="126" name="Obrázek 6"/>
          <p:cNvPicPr/>
          <p:nvPr/>
        </p:nvPicPr>
        <p:blipFill>
          <a:blip r:embed="rId16">
            <a:lum bright="30000"/>
          </a:blip>
          <a:stretch/>
        </p:blipFill>
        <p:spPr>
          <a:xfrm>
            <a:off x="3744360" y="2205000"/>
            <a:ext cx="1585800" cy="158364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3640" y="3789000"/>
            <a:ext cx="7560360" cy="575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3200" b="1" strike="noStrike" spc="-1">
                <a:solidFill>
                  <a:srgbClr val="BD3632"/>
                </a:solidFill>
                <a:latin typeface="Arial"/>
                <a:ea typeface="Adobe Gothic Std B"/>
              </a:rPr>
              <a:t>Nadpis slidu</a:t>
            </a:r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442360" y="6381360"/>
            <a:ext cx="52164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DEB1781-94D7-41FC-8FF7-87425D51AF93}" type="slidenum">
              <a:rPr lang="en-US" sz="12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solidFill>
                  <a:srgbClr val="616365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616365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167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168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4869000"/>
            <a:ext cx="9143640" cy="19886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971640" y="1152000"/>
            <a:ext cx="7200360" cy="266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2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Zadejte text</a:t>
            </a:r>
            <a:endParaRPr lang="cs-CZ" sz="4200" b="0" strike="noStrike" spc="-1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171" name="Obrázek 10"/>
          <p:cNvPicPr/>
          <p:nvPr/>
        </p:nvPicPr>
        <p:blipFill>
          <a:blip r:embed="rId16"/>
          <a:stretch/>
        </p:blipFill>
        <p:spPr>
          <a:xfrm>
            <a:off x="323640" y="6201360"/>
            <a:ext cx="314640" cy="314640"/>
          </a:xfrm>
          <a:prstGeom prst="rect">
            <a:avLst/>
          </a:prstGeom>
          <a:ln>
            <a:noFill/>
          </a:ln>
        </p:spPr>
      </p:pic>
      <p:pic>
        <p:nvPicPr>
          <p:cNvPr id="172" name="Obrázek 11"/>
          <p:cNvPicPr/>
          <p:nvPr/>
        </p:nvPicPr>
        <p:blipFill>
          <a:blip r:embed="rId17"/>
          <a:stretch/>
        </p:blipFill>
        <p:spPr>
          <a:xfrm>
            <a:off x="6948360" y="6201360"/>
            <a:ext cx="314640" cy="314640"/>
          </a:xfrm>
          <a:prstGeom prst="rect">
            <a:avLst/>
          </a:prstGeom>
          <a:ln>
            <a:noFill/>
          </a:ln>
        </p:spPr>
      </p:pic>
      <p:pic>
        <p:nvPicPr>
          <p:cNvPr id="173" name="Obrázek 12"/>
          <p:cNvPicPr/>
          <p:nvPr/>
        </p:nvPicPr>
        <p:blipFill>
          <a:blip r:embed="rId18"/>
          <a:stretch/>
        </p:blipFill>
        <p:spPr>
          <a:xfrm>
            <a:off x="4212000" y="6201360"/>
            <a:ext cx="314640" cy="314640"/>
          </a:xfrm>
          <a:prstGeom prst="rect">
            <a:avLst/>
          </a:prstGeom>
          <a:ln>
            <a:noFill/>
          </a:ln>
        </p:spPr>
      </p:pic>
      <p:pic>
        <p:nvPicPr>
          <p:cNvPr id="174" name="Obrázek 13"/>
          <p:cNvPicPr/>
          <p:nvPr/>
        </p:nvPicPr>
        <p:blipFill>
          <a:blip r:embed="rId19"/>
          <a:stretch/>
        </p:blipFill>
        <p:spPr>
          <a:xfrm>
            <a:off x="2339640" y="6201360"/>
            <a:ext cx="314640" cy="31464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4716000" y="5137200"/>
            <a:ext cx="410400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001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</a:rPr>
              <a:t>Profinit EU, s.r.o.</a:t>
            </a:r>
            <a:br/>
            <a:r>
              <a:rPr lang="en-US" sz="1300" b="0" strike="noStrike" spc="-1">
                <a:solidFill>
                  <a:srgbClr val="FFFFFF"/>
                </a:solidFill>
                <a:latin typeface="Arial"/>
              </a:rPr>
              <a:t>Tychonova 2, 160 00  Praha 6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55640" y="6156000"/>
            <a:ext cx="122364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599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Telefon</a:t>
            </a:r>
            <a:br/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+ 420 224 316 016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2771640" y="6156000"/>
            <a:ext cx="100764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599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Web</a:t>
            </a:r>
            <a:br/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www.profinit.eu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644000" y="6156000"/>
            <a:ext cx="187200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599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LinkedIn</a:t>
            </a:r>
            <a:br/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linkedin.com/company/profinit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7380360" y="6156000"/>
            <a:ext cx="143964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599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Twitter</a:t>
            </a:r>
            <a:br/>
            <a:r>
              <a:rPr lang="en-US" sz="1100" b="0" strike="noStrike" spc="-1">
                <a:solidFill>
                  <a:srgbClr val="FFFFFF"/>
                </a:solidFill>
                <a:latin typeface="Arial"/>
              </a:rPr>
              <a:t>twitter.com/Profinit_EU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0" name="Line 8"/>
          <p:cNvSpPr/>
          <p:nvPr/>
        </p:nvSpPr>
        <p:spPr>
          <a:xfrm>
            <a:off x="323280" y="5904000"/>
            <a:ext cx="849708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Obrázek 21"/>
          <p:cNvPicPr/>
          <p:nvPr/>
        </p:nvPicPr>
        <p:blipFill>
          <a:blip r:embed="rId20"/>
          <a:stretch/>
        </p:blipFill>
        <p:spPr>
          <a:xfrm>
            <a:off x="324000" y="5202000"/>
            <a:ext cx="1400040" cy="386640"/>
          </a:xfrm>
          <a:prstGeom prst="rect">
            <a:avLst/>
          </a:prstGeom>
          <a:ln>
            <a:noFill/>
          </a:ln>
        </p:spPr>
      </p:pic>
      <p:sp>
        <p:nvSpPr>
          <p:cNvPr id="18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solidFill>
                  <a:srgbClr val="616365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616365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616365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588360" y="5949360"/>
            <a:ext cx="18720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cs-CZ" sz="1500" b="0" strike="noStrike" spc="-1">
                <a:solidFill>
                  <a:srgbClr val="FFFFFF"/>
                </a:solidFill>
                <a:latin typeface="Arial"/>
              </a:rPr>
              <a:t>2019</a:t>
            </a:r>
            <a:endParaRPr lang="cs-CZ" sz="1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709200" y="2709000"/>
            <a:ext cx="7246800" cy="151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cs-CZ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Kotlin – Helpful Extensions</a:t>
            </a:r>
            <a:endParaRPr lang="cs-CZ" sz="36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Standardní knihovna Kotlinu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23640" y="1052640"/>
            <a:ext cx="7560360" cy="418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>
                <a:solidFill>
                  <a:srgbClr val="616365"/>
                </a:solidFill>
                <a:latin typeface="Arial"/>
              </a:rPr>
              <a:t>Standardní knihovna Kotlinu obsahuje širokou škálu užitečných funkcí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než začnu psát nějakou vlastní pomocnou funkci je dobré se podívat zda nějaká již neexistuje – </a:t>
            </a:r>
            <a:r>
              <a:rPr lang="cs-CZ" sz="1600" b="1" strike="noStrike" spc="-1" dirty="0">
                <a:solidFill>
                  <a:srgbClr val="616365"/>
                </a:solidFill>
                <a:latin typeface="Arial"/>
              </a:rPr>
              <a:t>často totiž již existuje!</a:t>
            </a:r>
            <a:endParaRPr lang="cs-CZ" sz="1600" b="0" strike="noStrike" spc="-1" dirty="0">
              <a:solidFill>
                <a:srgbClr val="616365"/>
              </a:solidFill>
              <a:latin typeface="Arial"/>
            </a:endParaRP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z Javy jsme typicky zvyklí na využívání/vytváření nějakých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Util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 tříd</a:t>
            </a:r>
          </a:p>
          <a:p>
            <a:pPr marL="864000" lvl="2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500" b="0" strike="noStrike" spc="-1" dirty="0">
                <a:solidFill>
                  <a:srgbClr val="616365"/>
                </a:solidFill>
                <a:latin typeface="Arial"/>
              </a:rPr>
              <a:t>tyto potřeby jsou v </a:t>
            </a:r>
            <a:r>
              <a:rPr lang="cs-CZ" sz="1500" b="0" strike="noStrike" spc="-1" dirty="0" err="1">
                <a:solidFill>
                  <a:srgbClr val="616365"/>
                </a:solidFill>
                <a:latin typeface="Arial"/>
              </a:rPr>
              <a:t>Koltinu</a:t>
            </a:r>
            <a:r>
              <a:rPr lang="cs-CZ" sz="1500" b="0" strike="noStrike" spc="-1" dirty="0">
                <a:solidFill>
                  <a:srgbClr val="616365"/>
                </a:solidFill>
                <a:latin typeface="Arial"/>
              </a:rPr>
              <a:t> většinou pokryty pomocí top-level nebo </a:t>
            </a:r>
            <a:r>
              <a:rPr lang="cs-CZ" sz="1500" b="0" strike="noStrike" spc="-1" dirty="0" err="1">
                <a:solidFill>
                  <a:srgbClr val="616365"/>
                </a:solidFill>
                <a:latin typeface="Arial"/>
              </a:rPr>
              <a:t>extension</a:t>
            </a:r>
            <a:r>
              <a:rPr lang="cs-CZ" sz="1500" b="0" strike="noStrike" spc="-1" dirty="0">
                <a:solidFill>
                  <a:srgbClr val="616365"/>
                </a:solidFill>
                <a:latin typeface="Arial"/>
              </a:rPr>
              <a:t> funkcí</a:t>
            </a:r>
          </a:p>
          <a:p>
            <a:endParaRPr lang="cs-CZ" sz="1500" b="0" strike="noStrike" spc="-1" dirty="0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 dirty="0">
                <a:solidFill>
                  <a:srgbClr val="616365"/>
                </a:solidFill>
                <a:latin typeface="Arial"/>
              </a:rPr>
              <a:t>Kromě těch funkcí, se kterými jsme se v kurzu již seznámili se podíváme na užitečné funkce pro: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String</a:t>
            </a:r>
            <a:endParaRPr lang="cs-CZ" sz="1600" b="0" strike="noStrike" spc="-1" dirty="0">
              <a:solidFill>
                <a:srgbClr val="616365"/>
              </a:solidFill>
              <a:latin typeface="Arial"/>
            </a:endParaRP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File</a:t>
            </a:r>
            <a:endParaRPr lang="cs-CZ" sz="1600" b="0" strike="noStrike" spc="-1" dirty="0">
              <a:solidFill>
                <a:srgbClr val="616365"/>
              </a:solidFill>
              <a:latin typeface="Arial"/>
            </a:endParaRP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A jako bonus užitečné funkce pro měření času z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Timing.kt</a:t>
            </a:r>
            <a:endParaRPr lang="cs-CZ" sz="1600" b="0" strike="noStrike" spc="-1" dirty="0">
              <a:solidFill>
                <a:srgbClr val="616365"/>
              </a:solidFill>
              <a:latin typeface="Arial"/>
            </a:endParaRPr>
          </a:p>
          <a:p>
            <a:endParaRPr lang="cs-CZ" sz="1600" b="0" strike="noStrike" spc="-1" dirty="0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StringUtils nejsou potřeba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91440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     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isNotEmpty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false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47120" y="146304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  “.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 “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isNotBlank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538560" y="237744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“Hello\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nCSOB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lines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[“Hello”, “CSOB”]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457200" y="187884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““.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isNullOrEmpty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 “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isNullOrBlank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548640" y="297612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orEmpty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same as str?:””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640080" y="347472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“3”.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padStart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‘0’)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“003”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640080" y="398196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“1”.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padEnd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‘0’)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“100”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640080" y="462204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ifEmpty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“...”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“...”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ifBlank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“...”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“...”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721440" y="517068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“hot dog”.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commonPrefixWith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(“hot water”)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“hot 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731520" y="576072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“driver”.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commonSuffixWith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(“water”)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”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File / kotlin.io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40080" y="155448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outputStream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FileOutputStream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40080" y="2468880"/>
            <a:ext cx="758952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writeText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(“whatever text ...”)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appendText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640080" y="2884680"/>
            <a:ext cx="749808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writeBytes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byteArrayOf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(64, 0, 32))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appendBytes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40080" y="2011680"/>
            <a:ext cx="722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writer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bufferedWriter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printWriter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365760" y="1005840"/>
            <a:ext cx="1645920" cy="49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82F7C"/>
                </a:solidFill>
                <a:latin typeface="Arial"/>
              </a:rPr>
              <a:t>Write</a:t>
            </a:r>
          </a:p>
        </p:txBody>
      </p:sp>
      <p:sp>
        <p:nvSpPr>
          <p:cNvPr id="245" name="CustomShape 7"/>
          <p:cNvSpPr/>
          <p:nvPr/>
        </p:nvSpPr>
        <p:spPr>
          <a:xfrm>
            <a:off x="274320" y="3585600"/>
            <a:ext cx="1645920" cy="49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82F7C"/>
                </a:solidFill>
                <a:latin typeface="Arial"/>
              </a:rPr>
              <a:t>Read</a:t>
            </a:r>
          </a:p>
        </p:txBody>
      </p:sp>
      <p:sp>
        <p:nvSpPr>
          <p:cNvPr id="246" name="CustomShape 8"/>
          <p:cNvSpPr/>
          <p:nvPr/>
        </p:nvSpPr>
        <p:spPr>
          <a:xfrm>
            <a:off x="538560" y="417348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inputStream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FileInputStream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538560" y="503784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readText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readBytes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28480" y="4634600"/>
            <a:ext cx="7335360" cy="29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reader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bufferedReader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447120" y="544500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readLines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	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List&lt;String&gt;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0" name="CustomShape 12"/>
          <p:cNvSpPr/>
          <p:nvPr/>
        </p:nvSpPr>
        <p:spPr>
          <a:xfrm>
            <a:off x="437040" y="590220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useLines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lineSeq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-&gt; ... }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File / kotlin.io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371600"/>
            <a:ext cx="659376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forEachLine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-&gt; ...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using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useLines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47120" y="1828800"/>
            <a:ext cx="778248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forEachBlock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blockSize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8192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{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buffer,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bytesRead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-&gt; ...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57200" y="2560320"/>
            <a:ext cx="778248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copyTo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copy.bin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for files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447120" y="3067560"/>
            <a:ext cx="7508160" cy="132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anyDir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copyRecurcively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for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dirs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182F7C"/>
                </a:solidFill>
                <a:latin typeface="Arial"/>
                <a:ea typeface="DejaVu Sans"/>
              </a:rPr>
              <a:t>target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otherDir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182F7C"/>
                </a:solidFill>
                <a:latin typeface="Arial"/>
                <a:ea typeface="DejaVu Sans"/>
              </a:rPr>
              <a:t>overwrite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true,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OnErrorAction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...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47120" y="4754880"/>
            <a:ext cx="7782480" cy="3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File(“/”).</a:t>
            </a:r>
            <a:r>
              <a:rPr lang="en-US" sz="1600" b="1" strike="noStrike" spc="-1">
                <a:solidFill>
                  <a:srgbClr val="820F71"/>
                </a:solidFill>
                <a:latin typeface="Consolas"/>
                <a:ea typeface="DejaVu Sans"/>
              </a:rPr>
              <a:t>walkBottomUp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().forEach { file -&gt; ... } 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walkTopDown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 animBg="1"/>
      <p:bldP spid="254" grpId="0" animBg="1"/>
      <p:bldP spid="255" grpId="0" animBg="1"/>
      <p:bldP spid="2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Closeable - use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23640" y="1322280"/>
            <a:ext cx="784836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1" strike="noStrike" spc="-1" dirty="0">
                <a:solidFill>
                  <a:srgbClr val="616365"/>
                </a:solidFill>
                <a:latin typeface="Arial"/>
              </a:rPr>
              <a:t>.use {}</a:t>
            </a:r>
            <a:endParaRPr lang="cs-CZ" sz="1900" b="0" strike="noStrike" spc="-1" dirty="0">
              <a:solidFill>
                <a:srgbClr val="616365"/>
              </a:solidFill>
              <a:latin typeface="Arial"/>
            </a:endParaRP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generická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extension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 metoda z kotlin.io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lze použít na jakéhokoli potomka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Closeable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?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zajistí zavření streamu i v případě výjimky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koltin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 funkce jako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writeText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,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writeByte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, </a:t>
            </a:r>
            <a:r>
              <a:rPr lang="cs-CZ" sz="1600" b="0" strike="noStrike" spc="-1" dirty="0" err="1">
                <a:solidFill>
                  <a:srgbClr val="616365"/>
                </a:solidFill>
                <a:latin typeface="Arial"/>
              </a:rPr>
              <a:t>readLines</a:t>
            </a:r>
            <a:r>
              <a:rPr lang="cs-CZ" sz="1600" b="0" strike="noStrike" spc="-1" dirty="0">
                <a:solidFill>
                  <a:srgbClr val="616365"/>
                </a:solidFill>
                <a:latin typeface="Arial"/>
              </a:rPr>
              <a:t> atd. jí také interně používají</a:t>
            </a:r>
          </a:p>
          <a:p>
            <a:endParaRPr lang="cs-CZ" sz="1600" b="0" strike="noStrike" spc="-1" dirty="0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55640" y="3651480"/>
            <a:ext cx="7056360" cy="146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File(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fileName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</a:rPr>
              <a:t>printWriter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800" b="1" i="1" strike="noStrike" spc="-1" dirty="0">
                <a:solidFill>
                  <a:srgbClr val="000000"/>
                </a:solidFill>
                <a:latin typeface="Courier New"/>
              </a:rPr>
              <a:t>use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{ 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out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-&gt;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out.println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fileContent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 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Measure Time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23640" y="1484640"/>
            <a:ext cx="756036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Timing.kt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measureTimeMillis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measureNanoTime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cs-CZ" sz="16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99640" y="3219480"/>
            <a:ext cx="6660000" cy="146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</a:rPr>
              <a:t>measureTimeMillis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Thread.sleep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 dirty="0">
                <a:solidFill>
                  <a:srgbClr val="0000FF"/>
                </a:solidFill>
                <a:latin typeface="Courier New"/>
              </a:rPr>
              <a:t>100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</a:rPr>
              <a:t>also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/>
              </a:rPr>
              <a:t>Operace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/>
              </a:rPr>
              <a:t>trvala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800" b="1" strike="noStrike" spc="-1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it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/>
              </a:rPr>
              <a:t>ms.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40112</TotalTime>
  <Words>513</Words>
  <Application>Microsoft Office PowerPoint</Application>
  <PresentationFormat>Předvádění na obrazovce (4:3)</PresentationFormat>
  <Paragraphs>73</Paragraphs>
  <Slides>7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5</vt:i4>
      </vt:variant>
      <vt:variant>
        <vt:lpstr>Nadpisy snímků</vt:lpstr>
      </vt:variant>
      <vt:variant>
        <vt:i4>7</vt:i4>
      </vt:variant>
    </vt:vector>
  </HeadingPairs>
  <TitlesOfParts>
    <vt:vector size="18" baseType="lpstr">
      <vt:lpstr>Arial</vt:lpstr>
      <vt:lpstr>Consolas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KBC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subject/>
  <dc:creator>ROKUSEK Jaromír</dc:creator>
  <dc:description/>
  <cp:lastModifiedBy>dell</cp:lastModifiedBy>
  <cp:revision>308</cp:revision>
  <dcterms:created xsi:type="dcterms:W3CDTF">2018-09-14T12:26:03Z</dcterms:created>
  <dcterms:modified xsi:type="dcterms:W3CDTF">2019-02-26T17:15:29Z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SOB-DLP">
    <vt:lpwstr>CSOB-DLP:TAGPublic</vt:lpwstr>
  </property>
  <property fmtid="{D5CDD505-2E9C-101B-9397-08002B2CF9AE}" pid="4" name="CSOB-DocumentClasification">
    <vt:lpwstr>Veřejné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7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8" name="CSOB-DocumentTagging.ClassificationMark.P02">
    <vt:lpwstr>4:46:46.1158622+02:00" /&gt;&lt;recipients /&gt;&lt;documentOwners /&gt;&lt;/ClassificationMark&gt;</vt:lpwstr>
  </property>
  <property fmtid="{D5CDD505-2E9C-101B-9397-08002B2CF9AE}" pid="9" name="Company">
    <vt:lpwstr>KBC Group</vt:lpwstr>
  </property>
  <property fmtid="{D5CDD505-2E9C-101B-9397-08002B2CF9AE}" pid="10" name="HiddenSlides">
    <vt:i4>0</vt:i4>
  </property>
  <property fmtid="{D5CDD505-2E9C-101B-9397-08002B2CF9AE}" pid="11" name="HyperlinksChanged">
    <vt:bool>false</vt:bool>
  </property>
  <property fmtid="{D5CDD505-2E9C-101B-9397-08002B2CF9AE}" pid="12" name="LinksUpToDate">
    <vt:bool>false</vt:bool>
  </property>
  <property fmtid="{D5CDD505-2E9C-101B-9397-08002B2CF9AE}" pid="13" name="MMClips">
    <vt:i4>0</vt:i4>
  </property>
  <property fmtid="{D5CDD505-2E9C-101B-9397-08002B2CF9AE}" pid="14" name="Notes">
    <vt:i4>5</vt:i4>
  </property>
  <property fmtid="{D5CDD505-2E9C-101B-9397-08002B2CF9AE}" pid="15" name="PresentationFormat">
    <vt:lpwstr>Předvádění na obrazovce (4:3)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9</vt:i4>
  </property>
  <property fmtid="{D5CDD505-2E9C-101B-9397-08002B2CF9AE}" pid="19" name="category">
    <vt:lpwstr>Veřejné</vt:lpwstr>
  </property>
</Properties>
</file>