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sldIdLst>
    <p:sldId id="315" r:id="rId2"/>
    <p:sldId id="324" r:id="rId3"/>
    <p:sldId id="325" r:id="rId4"/>
    <p:sldId id="326" r:id="rId5"/>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D3632"/>
    <a:srgbClr val="FFFFFF"/>
    <a:srgbClr val="616365"/>
    <a:srgbClr val="77455A"/>
    <a:srgbClr val="000000"/>
    <a:srgbClr val="7B2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79"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8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EC25C-B4E9-458D-8E4B-2C06A129DA19}" type="datetimeFigureOut">
              <a:rPr lang="cs-CZ" smtClean="0"/>
              <a:pPr/>
              <a:t>19.02.2019</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86F17-B5D0-472B-8745-C3F2BDEA3FAA}" type="slidenum">
              <a:rPr lang="cs-CZ" smtClean="0"/>
              <a:pPr/>
              <a:t>‹#›</a:t>
            </a:fld>
            <a:endParaRPr lang="cs-CZ"/>
          </a:p>
        </p:txBody>
      </p:sp>
    </p:spTree>
    <p:extLst>
      <p:ext uri="{BB962C8B-B14F-4D97-AF65-F5344CB8AC3E}">
        <p14:creationId xmlns:p14="http://schemas.microsoft.com/office/powerpoint/2010/main" val="70668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returned value of a try-expression is either the last expression in the try block or the last expression in the catch block (or blocks). Contents of the finally block do not affect the result of the expression.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type of the </a:t>
            </a:r>
            <a:r>
              <a:rPr lang="en-US" dirty="0" smtClean="0"/>
              <a:t>throw</a:t>
            </a:r>
            <a:r>
              <a:rPr lang="en-US" sz="1200" b="0" i="0" kern="1200" dirty="0" smtClean="0">
                <a:solidFill>
                  <a:schemeClr val="tx1"/>
                </a:solidFill>
                <a:effectLst/>
                <a:latin typeface="+mn-lt"/>
                <a:ea typeface="+mn-ea"/>
                <a:cs typeface="+mn-cs"/>
              </a:rPr>
              <a:t> expression is the special type </a:t>
            </a:r>
            <a:r>
              <a:rPr lang="en-US" dirty="0" smtClean="0"/>
              <a:t>Nothing</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3</a:t>
            </a:fld>
            <a:endParaRPr lang="cs-CZ"/>
          </a:p>
        </p:txBody>
      </p:sp>
    </p:spTree>
    <p:extLst>
      <p:ext uri="{BB962C8B-B14F-4D97-AF65-F5344CB8AC3E}">
        <p14:creationId xmlns:p14="http://schemas.microsoft.com/office/powerpoint/2010/main" val="493363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tmav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10" name="Title 1"/>
          <p:cNvSpPr>
            <a:spLocks noGrp="1"/>
          </p:cNvSpPr>
          <p:nvPr>
            <p:ph type="ctrTitle" hasCustomPrompt="1"/>
          </p:nvPr>
        </p:nvSpPr>
        <p:spPr>
          <a:xfrm>
            <a:off x="709200" y="2708920"/>
            <a:ext cx="6840000" cy="2376264"/>
          </a:xfrm>
          <a:prstGeom prst="rect">
            <a:avLst/>
          </a:prstGeom>
        </p:spPr>
        <p:txBody>
          <a:bodyPr lIns="0" tIns="0" rIns="0" bIns="0" anchor="b" anchorCtr="0">
            <a:noAutofit/>
          </a:bodyPr>
          <a:lstStyle>
            <a:lvl1pPr algn="l">
              <a:lnSpc>
                <a:spcPct val="100000"/>
              </a:lnSpc>
              <a:defRPr lang="de-AT" sz="3600" b="0" kern="1200" dirty="0">
                <a:solidFill>
                  <a:schemeClr val="bg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49280"/>
            <a:ext cx="4680520"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bg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sp>
        <p:nvSpPr>
          <p:cNvPr id="18" name="Text Placeholder 7"/>
          <p:cNvSpPr>
            <a:spLocks noGrp="1"/>
          </p:cNvSpPr>
          <p:nvPr>
            <p:ph type="body" sz="quarter" idx="14" hasCustomPrompt="1"/>
          </p:nvPr>
        </p:nvSpPr>
        <p:spPr>
          <a:xfrm>
            <a:off x="6588224" y="594928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8" name="Obrázek 7" descr="claim_logo.emf"/>
          <p:cNvPicPr>
            <a:picLocks noChangeAspect="1"/>
          </p:cNvPicPr>
          <p:nvPr userDrawn="1"/>
        </p:nvPicPr>
        <p:blipFill>
          <a:blip r:embed="rId3" cstate="print"/>
          <a:stretch>
            <a:fillRect/>
          </a:stretch>
        </p:blipFill>
        <p:spPr>
          <a:xfrm>
            <a:off x="709200" y="1"/>
            <a:ext cx="1868372" cy="19102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2 řádky) / prostý tex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 číslování">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18" name="TextovéPole 1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7870685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5"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35279369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 číslování">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14" name="TextovéPole 1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3010337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2449656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 číslování">
    <p:spTree>
      <p:nvGrpSpPr>
        <p:cNvPr id="1" name=""/>
        <p:cNvGrpSpPr/>
        <p:nvPr/>
      </p:nvGrpSpPr>
      <p:grpSpPr>
        <a:xfrm>
          <a:off x="0" y="0"/>
          <a:ext cx="0" cy="0"/>
          <a:chOff x="0" y="0"/>
          <a:chExt cx="0" cy="0"/>
        </a:xfrm>
      </p:grpSpPr>
      <p:sp>
        <p:nvSpPr>
          <p:cNvPr id="6" name="TextovéPole 5"/>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8"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ázdný slide / číslování">
    <p:spTree>
      <p:nvGrpSpPr>
        <p:cNvPr id="1" name=""/>
        <p:cNvGrpSpPr/>
        <p:nvPr/>
      </p:nvGrpSpPr>
      <p:grpSpPr>
        <a:xfrm>
          <a:off x="0" y="0"/>
          <a:ext cx="0" cy="0"/>
          <a:chOff x="0" y="0"/>
          <a:chExt cx="0" cy="0"/>
        </a:xfrm>
      </p:grpSpPr>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30533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světlej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lum/>
          </a:blip>
          <a:stretch>
            <a:fillRect/>
          </a:stretch>
        </p:blipFill>
        <p:spPr bwMode="auto">
          <a:xfrm>
            <a:off x="0" y="0"/>
            <a:ext cx="9144000" cy="6858000"/>
          </a:xfrm>
          <a:prstGeom prst="rect">
            <a:avLst/>
          </a:prstGeom>
          <a:noFill/>
          <a:ln w="9525">
            <a:noFill/>
            <a:miter lim="800000"/>
            <a:headEnd/>
            <a:tailEnd/>
          </a:ln>
        </p:spPr>
      </p:pic>
      <p:sp>
        <p:nvSpPr>
          <p:cNvPr id="8" name="Obdélník 7"/>
          <p:cNvSpPr/>
          <p:nvPr userDrawn="1"/>
        </p:nvSpPr>
        <p:spPr>
          <a:xfrm>
            <a:off x="0" y="0"/>
            <a:ext cx="9144000" cy="6858000"/>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Title 1"/>
          <p:cNvSpPr>
            <a:spLocks noGrp="1"/>
          </p:cNvSpPr>
          <p:nvPr>
            <p:ph type="ctrTitle" hasCustomPrompt="1"/>
          </p:nvPr>
        </p:nvSpPr>
        <p:spPr>
          <a:xfrm>
            <a:off x="709200" y="2709184"/>
            <a:ext cx="6840000" cy="2376000"/>
          </a:xfrm>
          <a:prstGeom prst="rect">
            <a:avLst/>
          </a:prstGeom>
        </p:spPr>
        <p:txBody>
          <a:bodyPr lIns="0" tIns="0" rIns="0" bIns="0" anchor="b" anchorCtr="0">
            <a:noAutofit/>
          </a:bodyPr>
          <a:lstStyle>
            <a:lvl1pPr algn="l">
              <a:lnSpc>
                <a:spcPct val="100000"/>
              </a:lnSpc>
              <a:defRPr lang="de-AT" sz="3600" b="0" kern="1200" dirty="0">
                <a:solidFill>
                  <a:schemeClr val="tx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50800"/>
            <a:ext cx="4860432"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tx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pic>
        <p:nvPicPr>
          <p:cNvPr id="12" name="Obrázek 11" descr="logo_profinit_negative.wmf"/>
          <p:cNvPicPr>
            <a:picLocks noChangeAspect="1"/>
          </p:cNvPicPr>
          <p:nvPr userDrawn="1"/>
        </p:nvPicPr>
        <p:blipFill>
          <a:blip r:embed="rId3" cstate="print"/>
          <a:stretch>
            <a:fillRect/>
          </a:stretch>
        </p:blipFill>
        <p:spPr>
          <a:xfrm>
            <a:off x="616561" y="1052736"/>
            <a:ext cx="1688705" cy="260648"/>
          </a:xfrm>
          <a:prstGeom prst="rect">
            <a:avLst/>
          </a:prstGeom>
        </p:spPr>
      </p:pic>
      <p:sp>
        <p:nvSpPr>
          <p:cNvPr id="18" name="Text Placeholder 7"/>
          <p:cNvSpPr>
            <a:spLocks noGrp="1"/>
          </p:cNvSpPr>
          <p:nvPr>
            <p:ph type="body" sz="quarter" idx="14" hasCustomPrompt="1"/>
          </p:nvPr>
        </p:nvSpPr>
        <p:spPr>
          <a:xfrm>
            <a:off x="6588224" y="595080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tx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9" name="Obrázek 8" descr="claim_logo.emf"/>
          <p:cNvPicPr>
            <a:picLocks noChangeAspect="1"/>
          </p:cNvPicPr>
          <p:nvPr userDrawn="1"/>
        </p:nvPicPr>
        <p:blipFill>
          <a:blip r:embed="rId4" cstate="print"/>
          <a:stretch>
            <a:fillRect/>
          </a:stretch>
        </p:blipFill>
        <p:spPr>
          <a:xfrm>
            <a:off x="709200" y="1"/>
            <a:ext cx="1868372" cy="191024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ázdný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6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kuze / číslování">
    <p:spTree>
      <p:nvGrpSpPr>
        <p:cNvPr id="1" name=""/>
        <p:cNvGrpSpPr/>
        <p:nvPr/>
      </p:nvGrpSpPr>
      <p:grpSpPr>
        <a:xfrm>
          <a:off x="0" y="0"/>
          <a:ext cx="0" cy="0"/>
          <a:chOff x="0" y="0"/>
          <a:chExt cx="0" cy="0"/>
        </a:xfrm>
      </p:grpSpPr>
      <p:grpSp>
        <p:nvGrpSpPr>
          <p:cNvPr id="8" name="Skupina 7"/>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7" name="Obrázek 6"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kuze">
    <p:spTree>
      <p:nvGrpSpPr>
        <p:cNvPr id="1" name=""/>
        <p:cNvGrpSpPr/>
        <p:nvPr/>
      </p:nvGrpSpPr>
      <p:grpSpPr>
        <a:xfrm>
          <a:off x="0" y="0"/>
          <a:ext cx="0" cy="0"/>
          <a:chOff x="0" y="0"/>
          <a:chExt cx="0" cy="0"/>
        </a:xfrm>
      </p:grpSpPr>
      <p:grpSp>
        <p:nvGrpSpPr>
          <p:cNvPr id="4" name="Skupina 3"/>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6" name="Obrázek 5"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 identifikace)">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3114915"/>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
        <p:nvSpPr>
          <p:cNvPr id="4" name="Elipsa 3"/>
          <p:cNvSpPr/>
          <p:nvPr userDrawn="1"/>
        </p:nvSpPr>
        <p:spPr>
          <a:xfrm>
            <a:off x="4067944" y="1196752"/>
            <a:ext cx="1008112" cy="1008112"/>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60000"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p:spTree>
      <p:nvGrpSpPr>
        <p:cNvPr id="1" name=""/>
        <p:cNvGrpSpPr/>
        <p:nvPr/>
      </p:nvGrpSpPr>
      <p:grpSpPr>
        <a:xfrm>
          <a:off x="0" y="0"/>
          <a:ext cx="0" cy="0"/>
          <a:chOff x="0" y="0"/>
          <a:chExt cx="0" cy="0"/>
        </a:xfrm>
      </p:grpSpPr>
      <p:grpSp>
        <p:nvGrpSpPr>
          <p:cNvPr id="5" name="Skupina 4"/>
          <p:cNvGrpSpPr/>
          <p:nvPr userDrawn="1"/>
        </p:nvGrpSpPr>
        <p:grpSpPr>
          <a:xfrm>
            <a:off x="0" y="-6442"/>
            <a:ext cx="9144000" cy="6864442"/>
            <a:chOff x="0" y="-6442"/>
            <a:chExt cx="9144000" cy="6864442"/>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4" name="Obdélník 3"/>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 identifikace)">
    <p:spTree>
      <p:nvGrpSpPr>
        <p:cNvPr id="1" name=""/>
        <p:cNvGrpSpPr/>
        <p:nvPr/>
      </p:nvGrpSpPr>
      <p:grpSpPr>
        <a:xfrm>
          <a:off x="0" y="0"/>
          <a:ext cx="0" cy="0"/>
          <a:chOff x="0" y="0"/>
          <a:chExt cx="0" cy="0"/>
        </a:xfrm>
      </p:grpSpPr>
      <p:grpSp>
        <p:nvGrpSpPr>
          <p:cNvPr id="10" name="Skupina 9"/>
          <p:cNvGrpSpPr/>
          <p:nvPr userDrawn="1"/>
        </p:nvGrpSpPr>
        <p:grpSpPr>
          <a:xfrm>
            <a:off x="0" y="-6442"/>
            <a:ext cx="9144000" cy="6864442"/>
            <a:chOff x="0" y="-6442"/>
            <a:chExt cx="9144000" cy="6864442"/>
          </a:xfrm>
        </p:grpSpPr>
        <p:pic>
          <p:nvPicPr>
            <p:cNvPr id="11"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13" name="Obdélník 12"/>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4" name="Elipsa 3"/>
          <p:cNvSpPr/>
          <p:nvPr userDrawn="1"/>
        </p:nvSpPr>
        <p:spPr>
          <a:xfrm>
            <a:off x="4067944" y="1196752"/>
            <a:ext cx="1008112" cy="100811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59932"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
        <p:nvSpPr>
          <p:cNvPr id="6" name="Title 1"/>
          <p:cNvSpPr>
            <a:spLocks noGrp="1"/>
          </p:cNvSpPr>
          <p:nvPr>
            <p:ph type="ctrTitle" hasCustomPrompt="1"/>
          </p:nvPr>
        </p:nvSpPr>
        <p:spPr>
          <a:xfrm>
            <a:off x="1205528" y="3114915"/>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ěkujeme za pozornost (end slide)">
    <p:spTree>
      <p:nvGrpSpPr>
        <p:cNvPr id="1" name=""/>
        <p:cNvGrpSpPr/>
        <p:nvPr/>
      </p:nvGrpSpPr>
      <p:grpSpPr>
        <a:xfrm>
          <a:off x="0" y="0"/>
          <a:ext cx="0" cy="0"/>
          <a:chOff x="0" y="0"/>
          <a:chExt cx="0" cy="0"/>
        </a:xfrm>
      </p:grpSpPr>
      <p:pic>
        <p:nvPicPr>
          <p:cNvPr id="23"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29" name="Obdélník 28"/>
          <p:cNvSpPr/>
          <p:nvPr userDrawn="1"/>
        </p:nvSpPr>
        <p:spPr>
          <a:xfrm>
            <a:off x="0" y="4869160"/>
            <a:ext cx="9144000" cy="1988840"/>
          </a:xfrm>
          <a:prstGeom prst="rect">
            <a:avLst/>
          </a:prstGeom>
          <a:solidFill>
            <a:srgbClr val="61636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Title 1"/>
          <p:cNvSpPr>
            <a:spLocks noGrp="1"/>
          </p:cNvSpPr>
          <p:nvPr>
            <p:ph type="ctrTitle" hasCustomPrompt="1"/>
          </p:nvPr>
        </p:nvSpPr>
        <p:spPr>
          <a:xfrm>
            <a:off x="971580" y="1152000"/>
            <a:ext cx="7200840" cy="2664296"/>
          </a:xfrm>
          <a:prstGeom prst="rect">
            <a:avLst/>
          </a:prstGeom>
        </p:spPr>
        <p:txBody>
          <a:bodyPr lIns="0" tIns="0" rIns="0" bIns="0" anchor="ctr" anchorCtr="0">
            <a:noAutofit/>
          </a:bodyPr>
          <a:lstStyle>
            <a:lvl1pPr algn="ctr">
              <a:defRPr lang="de-AT" sz="4200" b="0" kern="1200" dirty="0">
                <a:solidFill>
                  <a:schemeClr val="bg1"/>
                </a:solidFill>
                <a:latin typeface="+mj-lt"/>
                <a:ea typeface="Adobe Gothic Std B" pitchFamily="34" charset="-128"/>
                <a:cs typeface="Georgia" pitchFamily="18" charset="0"/>
              </a:defRPr>
            </a:lvl1pPr>
          </a:lstStyle>
          <a:p>
            <a:r>
              <a:rPr lang="cs-CZ" noProof="0" smtClean="0"/>
              <a:t>Zadejte text</a:t>
            </a:r>
            <a:endParaRPr lang="cs-CZ" noProof="0" dirty="0"/>
          </a:p>
        </p:txBody>
      </p:sp>
      <p:pic>
        <p:nvPicPr>
          <p:cNvPr id="11" name="Obrázek 10" descr="ikona_land_phone_negative.emf"/>
          <p:cNvPicPr>
            <a:picLocks noChangeAspect="1"/>
          </p:cNvPicPr>
          <p:nvPr userDrawn="1"/>
        </p:nvPicPr>
        <p:blipFill>
          <a:blip r:embed="rId3" cstate="print"/>
          <a:stretch>
            <a:fillRect/>
          </a:stretch>
        </p:blipFill>
        <p:spPr>
          <a:xfrm>
            <a:off x="323528" y="6201308"/>
            <a:ext cx="315000" cy="315000"/>
          </a:xfrm>
          <a:prstGeom prst="rect">
            <a:avLst/>
          </a:prstGeom>
        </p:spPr>
      </p:pic>
      <p:pic>
        <p:nvPicPr>
          <p:cNvPr id="12" name="Obrázek 11" descr="ikona_twitter_negative.emf"/>
          <p:cNvPicPr>
            <a:picLocks noChangeAspect="1"/>
          </p:cNvPicPr>
          <p:nvPr userDrawn="1"/>
        </p:nvPicPr>
        <p:blipFill>
          <a:blip r:embed="rId4" cstate="print"/>
          <a:stretch>
            <a:fillRect/>
          </a:stretch>
        </p:blipFill>
        <p:spPr>
          <a:xfrm>
            <a:off x="6948264" y="6201308"/>
            <a:ext cx="315000" cy="315000"/>
          </a:xfrm>
          <a:prstGeom prst="rect">
            <a:avLst/>
          </a:prstGeom>
        </p:spPr>
      </p:pic>
      <p:pic>
        <p:nvPicPr>
          <p:cNvPr id="13" name="Obrázek 12" descr="ikona_linkedin_negative.emf"/>
          <p:cNvPicPr>
            <a:picLocks noChangeAspect="1"/>
          </p:cNvPicPr>
          <p:nvPr userDrawn="1"/>
        </p:nvPicPr>
        <p:blipFill>
          <a:blip r:embed="rId5" cstate="print"/>
          <a:stretch>
            <a:fillRect/>
          </a:stretch>
        </p:blipFill>
        <p:spPr>
          <a:xfrm>
            <a:off x="4211960" y="6201308"/>
            <a:ext cx="315000" cy="315000"/>
          </a:xfrm>
          <a:prstGeom prst="rect">
            <a:avLst/>
          </a:prstGeom>
        </p:spPr>
      </p:pic>
      <p:pic>
        <p:nvPicPr>
          <p:cNvPr id="14" name="Obrázek 13" descr="ikona_globe_negative.emf"/>
          <p:cNvPicPr>
            <a:picLocks noChangeAspect="1"/>
          </p:cNvPicPr>
          <p:nvPr userDrawn="1"/>
        </p:nvPicPr>
        <p:blipFill>
          <a:blip r:embed="rId6" cstate="print"/>
          <a:stretch>
            <a:fillRect/>
          </a:stretch>
        </p:blipFill>
        <p:spPr>
          <a:xfrm>
            <a:off x="2339752" y="6201308"/>
            <a:ext cx="315000" cy="315000"/>
          </a:xfrm>
          <a:prstGeom prst="rect">
            <a:avLst/>
          </a:prstGeom>
        </p:spPr>
      </p:pic>
      <p:sp>
        <p:nvSpPr>
          <p:cNvPr id="16" name="TextovéPole 15"/>
          <p:cNvSpPr txBox="1"/>
          <p:nvPr userDrawn="1"/>
        </p:nvSpPr>
        <p:spPr>
          <a:xfrm>
            <a:off x="4716000" y="5137200"/>
            <a:ext cx="4104456" cy="486800"/>
          </a:xfrm>
          <a:prstGeom prst="rect">
            <a:avLst/>
          </a:prstGeom>
          <a:noFill/>
        </p:spPr>
        <p:txBody>
          <a:bodyPr wrap="square" lIns="0" tIns="0" rIns="0" bIns="0" rtlCol="0">
            <a:spAutoFit/>
          </a:bodyPr>
          <a:lstStyle/>
          <a:p>
            <a:pPr algn="r">
              <a:lnSpc>
                <a:spcPts val="2000"/>
              </a:lnSpc>
            </a:pPr>
            <a:r>
              <a:rPr lang="cs-CZ" sz="1300" b="0" smtClean="0">
                <a:solidFill>
                  <a:schemeClr val="bg1"/>
                </a:solidFill>
                <a:latin typeface="Arial" pitchFamily="34" charset="0"/>
                <a:cs typeface="Arial" pitchFamily="34" charset="0"/>
              </a:rPr>
              <a:t>Profinit EU, s.r.o.</a:t>
            </a:r>
            <a:br>
              <a:rPr lang="cs-CZ" sz="1300" b="0" smtClean="0">
                <a:solidFill>
                  <a:schemeClr val="bg1"/>
                </a:solidFill>
                <a:latin typeface="Arial" pitchFamily="34" charset="0"/>
                <a:cs typeface="Arial" pitchFamily="34" charset="0"/>
              </a:rPr>
            </a:br>
            <a:r>
              <a:rPr lang="cs-CZ" sz="1300" b="0" smtClean="0">
                <a:solidFill>
                  <a:schemeClr val="bg1"/>
                </a:solidFill>
                <a:latin typeface="Arial" pitchFamily="34" charset="0"/>
                <a:cs typeface="Arial" pitchFamily="34" charset="0"/>
              </a:rPr>
              <a:t>Tychonova 2,</a:t>
            </a:r>
            <a:r>
              <a:rPr lang="cs-CZ" sz="1300" b="0" baseline="0" smtClean="0">
                <a:solidFill>
                  <a:schemeClr val="bg1"/>
                </a:solidFill>
                <a:latin typeface="Arial" pitchFamily="34" charset="0"/>
                <a:cs typeface="Arial" pitchFamily="34" charset="0"/>
              </a:rPr>
              <a:t> </a:t>
            </a:r>
            <a:r>
              <a:rPr lang="cs-CZ" sz="1300" b="0" smtClean="0">
                <a:solidFill>
                  <a:schemeClr val="bg1"/>
                </a:solidFill>
                <a:latin typeface="Arial" pitchFamily="34" charset="0"/>
                <a:cs typeface="Arial" pitchFamily="34" charset="0"/>
              </a:rPr>
              <a:t>160 </a:t>
            </a:r>
            <a:r>
              <a:rPr lang="cs-CZ" sz="1300" b="0" dirty="0" smtClean="0">
                <a:solidFill>
                  <a:schemeClr val="bg1"/>
                </a:solidFill>
                <a:latin typeface="Arial" pitchFamily="34" charset="0"/>
                <a:cs typeface="Arial" pitchFamily="34" charset="0"/>
              </a:rPr>
              <a:t>00  </a:t>
            </a:r>
            <a:r>
              <a:rPr lang="cs-CZ" sz="1300" b="0" smtClean="0">
                <a:solidFill>
                  <a:schemeClr val="bg1"/>
                </a:solidFill>
                <a:latin typeface="Arial" pitchFamily="34" charset="0"/>
                <a:cs typeface="Arial" pitchFamily="34" charset="0"/>
              </a:rPr>
              <a:t>Praha 6</a:t>
            </a:r>
            <a:endParaRPr lang="cs-CZ" sz="1300" b="0" dirty="0" smtClean="0">
              <a:solidFill>
                <a:schemeClr val="bg1"/>
              </a:solidFill>
              <a:latin typeface="Arial" pitchFamily="34" charset="0"/>
              <a:cs typeface="Arial" pitchFamily="34" charset="0"/>
            </a:endParaRPr>
          </a:p>
        </p:txBody>
      </p:sp>
      <p:sp>
        <p:nvSpPr>
          <p:cNvPr id="17" name="TextovéPole 16"/>
          <p:cNvSpPr txBox="1"/>
          <p:nvPr userDrawn="1"/>
        </p:nvSpPr>
        <p:spPr>
          <a:xfrm>
            <a:off x="755576" y="6156000"/>
            <a:ext cx="1224136"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Telefon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+ 420 224 316 016</a:t>
            </a:r>
            <a:endParaRPr lang="cs-CZ" sz="1100" b="0" dirty="0">
              <a:solidFill>
                <a:schemeClr val="bg1"/>
              </a:solidFill>
              <a:latin typeface="Arial" pitchFamily="34" charset="0"/>
              <a:cs typeface="Arial" pitchFamily="34" charset="0"/>
            </a:endParaRPr>
          </a:p>
        </p:txBody>
      </p:sp>
      <p:sp>
        <p:nvSpPr>
          <p:cNvPr id="18" name="TextovéPole 17"/>
          <p:cNvSpPr txBox="1"/>
          <p:nvPr userDrawn="1"/>
        </p:nvSpPr>
        <p:spPr>
          <a:xfrm>
            <a:off x="2771800" y="6156000"/>
            <a:ext cx="1008112"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Web</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www.profinit.eu</a:t>
            </a:r>
            <a:endParaRPr lang="cs-CZ" sz="1100" b="0" dirty="0">
              <a:solidFill>
                <a:schemeClr val="bg1"/>
              </a:solidFill>
              <a:latin typeface="Arial" pitchFamily="34" charset="0"/>
              <a:cs typeface="Arial" pitchFamily="34" charset="0"/>
            </a:endParaRPr>
          </a:p>
        </p:txBody>
      </p:sp>
      <p:sp>
        <p:nvSpPr>
          <p:cNvPr id="19" name="TextovéPole 18"/>
          <p:cNvSpPr txBox="1"/>
          <p:nvPr userDrawn="1"/>
        </p:nvSpPr>
        <p:spPr>
          <a:xfrm>
            <a:off x="4644008" y="6156000"/>
            <a:ext cx="1872208"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LinkedIn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linkedin.com/company/profinit</a:t>
            </a:r>
            <a:endParaRPr lang="cs-CZ" sz="1100" b="0" dirty="0">
              <a:solidFill>
                <a:schemeClr val="bg1"/>
              </a:solidFill>
              <a:latin typeface="Arial" pitchFamily="34" charset="0"/>
              <a:cs typeface="Arial" pitchFamily="34" charset="0"/>
            </a:endParaRPr>
          </a:p>
        </p:txBody>
      </p:sp>
      <p:sp>
        <p:nvSpPr>
          <p:cNvPr id="20" name="TextovéPole 19"/>
          <p:cNvSpPr txBox="1"/>
          <p:nvPr userDrawn="1"/>
        </p:nvSpPr>
        <p:spPr>
          <a:xfrm>
            <a:off x="7380312" y="6156000"/>
            <a:ext cx="1440160"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Twitter</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twitter.com/Profinit_EU</a:t>
            </a:r>
            <a:endParaRPr lang="cs-CZ" sz="1100" b="0" dirty="0">
              <a:solidFill>
                <a:schemeClr val="bg1"/>
              </a:solidFill>
              <a:latin typeface="Arial" pitchFamily="34" charset="0"/>
              <a:cs typeface="Arial" pitchFamily="34" charset="0"/>
            </a:endParaRPr>
          </a:p>
        </p:txBody>
      </p:sp>
      <p:cxnSp>
        <p:nvCxnSpPr>
          <p:cNvPr id="25" name="Přímá spojovací čára 24"/>
          <p:cNvCxnSpPr/>
          <p:nvPr userDrawn="1"/>
        </p:nvCxnSpPr>
        <p:spPr>
          <a:xfrm>
            <a:off x="323528" y="5904000"/>
            <a:ext cx="8496944" cy="0"/>
          </a:xfrm>
          <a:prstGeom prst="line">
            <a:avLst/>
          </a:prstGeom>
          <a:ln>
            <a:solidFill>
              <a:srgbClr val="FFFFFF">
                <a:alpha val="14902"/>
              </a:srgbClr>
            </a:solidFill>
          </a:ln>
        </p:spPr>
        <p:style>
          <a:lnRef idx="1">
            <a:schemeClr val="accent1"/>
          </a:lnRef>
          <a:fillRef idx="0">
            <a:schemeClr val="accent1"/>
          </a:fillRef>
          <a:effectRef idx="0">
            <a:schemeClr val="accent1"/>
          </a:effectRef>
          <a:fontRef idx="minor">
            <a:schemeClr val="tx1"/>
          </a:fontRef>
        </p:style>
      </p:cxnSp>
      <p:pic>
        <p:nvPicPr>
          <p:cNvPr id="22" name="Obrázek 21" descr="logo_claim_last_slide.emf"/>
          <p:cNvPicPr>
            <a:picLocks noChangeAspect="1"/>
          </p:cNvPicPr>
          <p:nvPr userDrawn="1"/>
        </p:nvPicPr>
        <p:blipFill>
          <a:blip r:embed="rId7" cstate="print"/>
          <a:stretch>
            <a:fillRect/>
          </a:stretch>
        </p:blipFill>
        <p:spPr>
          <a:xfrm>
            <a:off x="324000" y="5202000"/>
            <a:ext cx="1400400" cy="386953"/>
          </a:xfrm>
          <a:prstGeom prst="rect">
            <a:avLst/>
          </a:prstGeom>
        </p:spPr>
      </p:pic>
    </p:spTree>
    <p:extLst>
      <p:ext uri="{BB962C8B-B14F-4D97-AF65-F5344CB8AC3E}">
        <p14:creationId xmlns:p14="http://schemas.microsoft.com/office/powerpoint/2010/main" val="28557558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dpis (2 řádky) / obsah / číslování">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6"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8" name="TextovéPole 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23101978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2 řádky) / obsa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7"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5084492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dpis (1 řádek) / obsah / číslování">
    <p:spTree>
      <p:nvGrpSpPr>
        <p:cNvPr id="1" name=""/>
        <p:cNvGrpSpPr/>
        <p:nvPr/>
      </p:nvGrpSpPr>
      <p:grpSpPr>
        <a:xfrm>
          <a:off x="0" y="0"/>
          <a:ext cx="0" cy="0"/>
          <a:chOff x="0" y="0"/>
          <a:chExt cx="0" cy="0"/>
        </a:xfrm>
      </p:grpSpPr>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7560840"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513932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dpis (1 řádek) / obsah">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4" name="Text Placeholder 7"/>
          <p:cNvSpPr>
            <a:spLocks noGrp="1"/>
          </p:cNvSpPr>
          <p:nvPr>
            <p:ph type="body" sz="quarter" idx="13"/>
          </p:nvPr>
        </p:nvSpPr>
        <p:spPr>
          <a:xfrm>
            <a:off x="323528" y="1052735"/>
            <a:ext cx="7560840" cy="5472609"/>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1245402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1 řádek) / prostý text / číslování">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dpis (1 řádek) / prostý text">
    <p:spTree>
      <p:nvGrpSpPr>
        <p:cNvPr id="1" name=""/>
        <p:cNvGrpSpPr/>
        <p:nvPr/>
      </p:nvGrpSpPr>
      <p:grpSpPr>
        <a:xfrm>
          <a:off x="0" y="0"/>
          <a:ext cx="0" cy="0"/>
          <a:chOff x="0" y="0"/>
          <a:chExt cx="0" cy="0"/>
        </a:xfrm>
      </p:grpSpPr>
      <p:sp>
        <p:nvSpPr>
          <p:cNvPr id="4"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dpis (2 řádky) / prostý text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3"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9" cstate="print"/>
          <a:srcRect l="90162"/>
          <a:stretch>
            <a:fillRect/>
          </a:stretch>
        </p:blipFill>
        <p:spPr bwMode="auto">
          <a:xfrm>
            <a:off x="8244408" y="0"/>
            <a:ext cx="899592" cy="6858000"/>
          </a:xfrm>
          <a:prstGeom prst="rect">
            <a:avLst/>
          </a:prstGeom>
          <a:noFill/>
          <a:ln w="9525">
            <a:noFill/>
            <a:miter lim="800000"/>
            <a:headEnd/>
            <a:tailEnd/>
          </a:ln>
        </p:spPr>
      </p:pic>
      <p:pic>
        <p:nvPicPr>
          <p:cNvPr id="6" name="Obrázek 5" descr="logo_profinit_negative.wmf"/>
          <p:cNvPicPr>
            <a:picLocks noChangeAspect="1"/>
          </p:cNvPicPr>
          <p:nvPr/>
        </p:nvPicPr>
        <p:blipFill>
          <a:blip r:embed="rId30" cstate="print"/>
          <a:stretch>
            <a:fillRect/>
          </a:stretch>
        </p:blipFill>
        <p:spPr>
          <a:xfrm rot="16200000">
            <a:off x="7976787" y="988043"/>
            <a:ext cx="1484442" cy="2291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9" r:id="rId2"/>
    <p:sldLayoutId id="2147483653" r:id="rId3"/>
    <p:sldLayoutId id="2147483654" r:id="rId4"/>
    <p:sldLayoutId id="2147483655" r:id="rId5"/>
    <p:sldLayoutId id="2147483656" r:id="rId6"/>
    <p:sldLayoutId id="2147483657" r:id="rId7"/>
    <p:sldLayoutId id="2147483680" r:id="rId8"/>
    <p:sldLayoutId id="2147483681" r:id="rId9"/>
    <p:sldLayoutId id="2147483682" r:id="rId10"/>
    <p:sldLayoutId id="2147483661" r:id="rId11"/>
    <p:sldLayoutId id="2147483662" r:id="rId12"/>
    <p:sldLayoutId id="2147483663" r:id="rId13"/>
    <p:sldLayoutId id="2147483664" r:id="rId14"/>
    <p:sldLayoutId id="2147483665" r:id="rId15"/>
    <p:sldLayoutId id="2147483666" r:id="rId16"/>
    <p:sldLayoutId id="2147483685" r:id="rId17"/>
    <p:sldLayoutId id="2147483686" r:id="rId18"/>
    <p:sldLayoutId id="2147483683" r:id="rId19"/>
    <p:sldLayoutId id="2147483684" r:id="rId20"/>
    <p:sldLayoutId id="2147483667" r:id="rId21"/>
    <p:sldLayoutId id="2147483688" r:id="rId22"/>
    <p:sldLayoutId id="2147483668" r:id="rId23"/>
    <p:sldLayoutId id="2147483687" r:id="rId24"/>
    <p:sldLayoutId id="2147483690" r:id="rId25"/>
    <p:sldLayoutId id="2147483691" r:id="rId26"/>
    <p:sldLayoutId id="2147483674"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text 3"/>
          <p:cNvSpPr>
            <a:spLocks noGrp="1"/>
          </p:cNvSpPr>
          <p:nvPr>
            <p:ph type="body" sz="quarter" idx="14"/>
          </p:nvPr>
        </p:nvSpPr>
        <p:spPr/>
        <p:txBody>
          <a:bodyPr anchor="b" anchorCtr="0"/>
          <a:lstStyle/>
          <a:p>
            <a:r>
              <a:rPr lang="cs-CZ" dirty="0" smtClean="0"/>
              <a:t>2019</a:t>
            </a:r>
            <a:endParaRPr lang="cs-CZ" dirty="0"/>
          </a:p>
        </p:txBody>
      </p:sp>
      <p:sp>
        <p:nvSpPr>
          <p:cNvPr id="5" name="Nadpis 4"/>
          <p:cNvSpPr>
            <a:spLocks noGrp="1"/>
          </p:cNvSpPr>
          <p:nvPr>
            <p:ph type="ctrTitle"/>
          </p:nvPr>
        </p:nvSpPr>
        <p:spPr/>
        <p:txBody>
          <a:bodyPr/>
          <a:lstStyle/>
          <a:p>
            <a:r>
              <a:rPr lang="cs-CZ" dirty="0" smtClean="0"/>
              <a:t>Kotlin – </a:t>
            </a:r>
            <a:r>
              <a:rPr lang="en-US" dirty="0" smtClean="0"/>
              <a:t>Exceptions</a:t>
            </a:r>
            <a:endParaRPr lang="cs-CZ" dirty="0"/>
          </a:p>
        </p:txBody>
      </p:sp>
    </p:spTree>
    <p:extLst>
      <p:ext uri="{BB962C8B-B14F-4D97-AF65-F5344CB8AC3E}">
        <p14:creationId xmlns:p14="http://schemas.microsoft.com/office/powerpoint/2010/main" val="611752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Exceptions</a:t>
            </a:r>
            <a:endParaRPr lang="cs-CZ" dirty="0"/>
          </a:p>
        </p:txBody>
      </p:sp>
      <p:sp>
        <p:nvSpPr>
          <p:cNvPr id="3" name="Zástupný symbol pro text 2"/>
          <p:cNvSpPr>
            <a:spLocks noGrp="1"/>
          </p:cNvSpPr>
          <p:nvPr>
            <p:ph type="body" sz="quarter" idx="13"/>
          </p:nvPr>
        </p:nvSpPr>
        <p:spPr>
          <a:xfrm>
            <a:off x="323528" y="1052735"/>
            <a:ext cx="7560840" cy="1008113"/>
          </a:xfrm>
        </p:spPr>
        <p:txBody>
          <a:bodyPr/>
          <a:lstStyle/>
          <a:p>
            <a:r>
              <a:rPr lang="en-US" b="1" dirty="0" smtClean="0"/>
              <a:t>Unchecked</a:t>
            </a:r>
          </a:p>
          <a:p>
            <a:r>
              <a:rPr lang="en-US" b="1" dirty="0" err="1" smtClean="0"/>
              <a:t>Throwable</a:t>
            </a:r>
            <a:endParaRPr lang="cs-CZ" b="1" dirty="0"/>
          </a:p>
        </p:txBody>
      </p:sp>
      <p:sp>
        <p:nvSpPr>
          <p:cNvPr id="4" name="Rectangle 1"/>
          <p:cNvSpPr>
            <a:spLocks noChangeArrowheads="1"/>
          </p:cNvSpPr>
          <p:nvPr/>
        </p:nvSpPr>
        <p:spPr bwMode="auto">
          <a:xfrm>
            <a:off x="323528" y="2614044"/>
            <a:ext cx="468052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nsolas" panose="020B0609020204030204" pitchFamily="49" charset="0"/>
              </a:rPr>
              <a:t>throw</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cs-CZ" altLang="cs-CZ" sz="1600" b="1" i="0" u="none" strike="noStrike" cap="none" normalizeH="0" baseline="0" dirty="0" err="1" smtClean="0">
                <a:ln>
                  <a:noFill/>
                </a:ln>
                <a:solidFill>
                  <a:srgbClr val="008000"/>
                </a:solidFill>
                <a:effectLst/>
                <a:latin typeface="Consolas" panose="020B0609020204030204" pitchFamily="49" charset="0"/>
              </a:rPr>
              <a:t>Hi</a:t>
            </a:r>
            <a:r>
              <a:rPr kumimoji="0" lang="cs-CZ" altLang="cs-CZ" sz="1600" b="1" i="0" u="none" strike="noStrike" cap="none" normalizeH="0" baseline="0" dirty="0" smtClean="0">
                <a:ln>
                  <a:noFill/>
                </a:ln>
                <a:solidFill>
                  <a:srgbClr val="008000"/>
                </a:solidFill>
                <a:effectLst/>
                <a:latin typeface="Consolas" panose="020B0609020204030204" pitchFamily="49" charset="0"/>
              </a:rPr>
              <a:t> </a:t>
            </a:r>
            <a:r>
              <a:rPr kumimoji="0" lang="cs-CZ" altLang="cs-CZ" sz="1600" b="1" i="0" u="none" strike="noStrike" cap="none" normalizeH="0" baseline="0" dirty="0" err="1" smtClean="0">
                <a:ln>
                  <a:noFill/>
                </a:ln>
                <a:solidFill>
                  <a:srgbClr val="008000"/>
                </a:solidFill>
                <a:effectLst/>
                <a:latin typeface="Consolas" panose="020B0609020204030204" pitchFamily="49" charset="0"/>
              </a:rPr>
              <a:t>There</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3505794"/>
            <a:ext cx="518457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nsolas" panose="020B0609020204030204" pitchFamily="49" charset="0"/>
              </a:rPr>
              <a:t>try</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some</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code</a:t>
            </a:r>
            <a:r>
              <a:rPr kumimoji="0" lang="cs-CZ" altLang="cs-CZ" sz="1600" b="0" i="1" u="none" strike="noStrike" cap="none" normalizeH="0" baseline="0" dirty="0" smtClean="0">
                <a:ln>
                  <a:noFill/>
                </a:ln>
                <a:solidFill>
                  <a:srgbClr val="808080"/>
                </a:solidFill>
                <a:effectLst/>
                <a:latin typeface="Consolas" panose="020B0609020204030204" pitchFamily="49" charset="0"/>
              </a:rPr>
              <a:t/>
            </a:r>
            <a:br>
              <a:rPr kumimoji="0" lang="cs-CZ" altLang="cs-CZ" sz="1600" b="0" i="1" u="none" strike="noStrike" cap="none" normalizeH="0" baseline="0" dirty="0" smtClean="0">
                <a:ln>
                  <a:noFill/>
                </a:ln>
                <a:solidFill>
                  <a:srgbClr val="80808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1" i="0" u="none" strike="noStrike" cap="none" normalizeH="0" baseline="0" dirty="0" err="1" smtClean="0">
                <a:ln>
                  <a:noFill/>
                </a:ln>
                <a:solidFill>
                  <a:srgbClr val="000080"/>
                </a:solidFill>
                <a:effectLst/>
                <a:latin typeface="Consolas" panose="020B0609020204030204" pitchFamily="49" charset="0"/>
              </a:rPr>
              <a:t>catch</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smtClean="0">
                <a:ln>
                  <a:noFill/>
                </a:ln>
                <a:solidFill>
                  <a:srgbClr val="000000"/>
                </a:solidFill>
                <a:effectLst/>
                <a:latin typeface="Consolas" panose="020B0609020204030204" pitchFamily="49" charset="0"/>
              </a:rPr>
              <a:t>(e: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SomeException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handler</a:t>
            </a:r>
            <a:r>
              <a:rPr kumimoji="0" lang="cs-CZ" altLang="cs-CZ" sz="1600" b="0" i="1" u="none" strike="noStrike" cap="none" normalizeH="0" baseline="0" dirty="0" smtClean="0">
                <a:ln>
                  <a:noFill/>
                </a:ln>
                <a:solidFill>
                  <a:srgbClr val="808080"/>
                </a:solidFill>
                <a:effectLst/>
                <a:latin typeface="Consolas" panose="020B0609020204030204" pitchFamily="49" charset="0"/>
              </a:rPr>
              <a:t/>
            </a:r>
            <a:br>
              <a:rPr kumimoji="0" lang="cs-CZ" altLang="cs-CZ" sz="1600" b="0" i="1" u="none" strike="noStrike" cap="none" normalizeH="0" baseline="0" dirty="0" smtClean="0">
                <a:ln>
                  <a:noFill/>
                </a:ln>
                <a:solidFill>
                  <a:srgbClr val="80808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1" i="0" u="none" strike="noStrike" cap="none" normalizeH="0" baseline="0" dirty="0" err="1" smtClean="0">
                <a:ln>
                  <a:noFill/>
                </a:ln>
                <a:solidFill>
                  <a:srgbClr val="000080"/>
                </a:solidFill>
                <a:effectLst/>
                <a:latin typeface="Consolas" panose="020B0609020204030204" pitchFamily="49" charset="0"/>
              </a:rPr>
              <a:t>finally</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optional</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finally</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block</a:t>
            </a:r>
            <a:r>
              <a:rPr kumimoji="0" lang="cs-CZ" altLang="cs-CZ" sz="1600" b="0" i="1" u="none" strike="noStrike" cap="none" normalizeH="0" baseline="0" dirty="0" smtClean="0">
                <a:ln>
                  <a:noFill/>
                </a:ln>
                <a:solidFill>
                  <a:srgbClr val="808080"/>
                </a:solidFill>
                <a:effectLst/>
                <a:latin typeface="Consolas" panose="020B0609020204030204" pitchFamily="49" charset="0"/>
              </a:rPr>
              <a:t/>
            </a:r>
            <a:br>
              <a:rPr kumimoji="0" lang="cs-CZ" altLang="cs-CZ" sz="1600" b="0" i="1" u="none" strike="noStrike" cap="none" normalizeH="0" baseline="0" dirty="0" smtClean="0">
                <a:ln>
                  <a:noFill/>
                </a:ln>
                <a:solidFill>
                  <a:srgbClr val="80808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0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Exceptions</a:t>
            </a:r>
            <a:endParaRPr lang="cs-CZ" dirty="0"/>
          </a:p>
        </p:txBody>
      </p:sp>
      <p:sp>
        <p:nvSpPr>
          <p:cNvPr id="3" name="Zástupný symbol pro text 2"/>
          <p:cNvSpPr>
            <a:spLocks noGrp="1"/>
          </p:cNvSpPr>
          <p:nvPr>
            <p:ph type="body" sz="quarter" idx="13"/>
          </p:nvPr>
        </p:nvSpPr>
        <p:spPr>
          <a:xfrm>
            <a:off x="323528" y="1052735"/>
            <a:ext cx="7560840" cy="576065"/>
          </a:xfrm>
        </p:spPr>
        <p:txBody>
          <a:bodyPr/>
          <a:lstStyle/>
          <a:p>
            <a:r>
              <a:rPr lang="en-US" b="1" dirty="0" smtClean="0"/>
              <a:t>Try is an expression</a:t>
            </a:r>
            <a:endParaRPr lang="cs-CZ" b="1" dirty="0"/>
          </a:p>
        </p:txBody>
      </p:sp>
      <p:sp>
        <p:nvSpPr>
          <p:cNvPr id="4" name="Rectangle 1"/>
          <p:cNvSpPr>
            <a:spLocks noChangeArrowheads="1"/>
          </p:cNvSpPr>
          <p:nvPr/>
        </p:nvSpPr>
        <p:spPr bwMode="auto">
          <a:xfrm>
            <a:off x="179512" y="1988839"/>
            <a:ext cx="80361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400" b="1" i="0" u="none" strike="noStrike" cap="none" normalizeH="0" baseline="0" dirty="0" smtClean="0">
                <a:ln>
                  <a:noFill/>
                </a:ln>
                <a:solidFill>
                  <a:srgbClr val="000080"/>
                </a:solidFill>
                <a:effectLst/>
                <a:latin typeface="Consolas" panose="020B0609020204030204" pitchFamily="49" charset="0"/>
              </a:rPr>
              <a:t>val </a:t>
            </a:r>
            <a:r>
              <a:rPr kumimoji="0" lang="cs-CZ" altLang="cs-CZ" sz="1400" b="0" i="0" u="none" strike="noStrike" cap="none" normalizeH="0" baseline="0" dirty="0" smtClean="0">
                <a:ln>
                  <a:noFill/>
                </a:ln>
                <a:solidFill>
                  <a:srgbClr val="000000"/>
                </a:solidFill>
                <a:effectLst/>
                <a:latin typeface="Consolas" panose="020B0609020204030204" pitchFamily="49" charset="0"/>
              </a:rPr>
              <a:t>a: </a:t>
            </a:r>
            <a:r>
              <a:rPr kumimoji="0" lang="cs-CZ" altLang="cs-CZ" sz="1400" b="0" i="0" u="none" strike="noStrike" cap="none" normalizeH="0" baseline="0" dirty="0" err="1" smtClean="0">
                <a:ln>
                  <a:noFill/>
                </a:ln>
                <a:solidFill>
                  <a:srgbClr val="000000"/>
                </a:solidFill>
                <a:effectLst/>
                <a:latin typeface="Consolas" panose="020B0609020204030204" pitchFamily="49" charset="0"/>
              </a:rPr>
              <a:t>Int</a:t>
            </a:r>
            <a:r>
              <a:rPr kumimoji="0" lang="cs-CZ" altLang="cs-CZ" sz="1400" b="0" i="0" u="none" strike="noStrike" cap="none" normalizeH="0" baseline="0" dirty="0" smtClean="0">
                <a:ln>
                  <a:noFill/>
                </a:ln>
                <a:solidFill>
                  <a:srgbClr val="000000"/>
                </a:solidFill>
                <a:effectLst/>
                <a:latin typeface="Consolas" panose="020B0609020204030204" pitchFamily="49" charset="0"/>
              </a:rPr>
              <a:t>? = </a:t>
            </a:r>
            <a:r>
              <a:rPr kumimoji="0" lang="cs-CZ" altLang="cs-CZ" sz="1400" b="1" i="0" u="none" strike="noStrike" cap="none" normalizeH="0" baseline="0" dirty="0" err="1" smtClean="0">
                <a:ln>
                  <a:noFill/>
                </a:ln>
                <a:solidFill>
                  <a:srgbClr val="000080"/>
                </a:solidFill>
                <a:effectLst/>
                <a:latin typeface="Consolas" panose="020B0609020204030204" pitchFamily="49" charset="0"/>
              </a:rPr>
              <a:t>try</a:t>
            </a:r>
            <a:r>
              <a:rPr kumimoji="0" lang="cs-CZ" altLang="cs-CZ" sz="1400" b="1" i="0" u="none" strike="noStrike" cap="none" normalizeH="0" baseline="0" dirty="0" smtClean="0">
                <a:ln>
                  <a:noFill/>
                </a:ln>
                <a:solidFill>
                  <a:srgbClr val="000080"/>
                </a:solidFill>
                <a:effectLst/>
                <a:latin typeface="Consolas" panose="020B0609020204030204" pitchFamily="49" charset="0"/>
              </a:rPr>
              <a:t> </a:t>
            </a:r>
            <a:r>
              <a:rPr kumimoji="0" lang="cs-CZ" altLang="cs-CZ" sz="1400" b="0" i="0" u="none" strike="noStrike" cap="none" normalizeH="0" baseline="0" dirty="0" smtClean="0">
                <a:ln>
                  <a:noFill/>
                </a:ln>
                <a:solidFill>
                  <a:srgbClr val="000000"/>
                </a:solidFill>
                <a:effectLst/>
                <a:latin typeface="Consolas" panose="020B0609020204030204" pitchFamily="49" charset="0"/>
              </a:rPr>
              <a:t>{ </a:t>
            </a:r>
            <a:r>
              <a:rPr kumimoji="0" lang="cs-CZ" altLang="cs-CZ" sz="1400" b="0" i="0" u="none" strike="noStrike" cap="none" normalizeH="0" baseline="0" dirty="0" err="1" smtClean="0">
                <a:ln>
                  <a:noFill/>
                </a:ln>
                <a:solidFill>
                  <a:srgbClr val="000000"/>
                </a:solidFill>
                <a:effectLst/>
                <a:latin typeface="Consolas" panose="020B0609020204030204" pitchFamily="49" charset="0"/>
              </a:rPr>
              <a:t>parseInt</a:t>
            </a:r>
            <a:r>
              <a:rPr kumimoji="0" lang="cs-CZ" altLang="cs-CZ" sz="1400" b="0" i="0" u="none" strike="noStrike" cap="none" normalizeH="0" baseline="0" dirty="0" smtClean="0">
                <a:ln>
                  <a:noFill/>
                </a:ln>
                <a:solidFill>
                  <a:srgbClr val="000000"/>
                </a:solidFill>
                <a:effectLst/>
                <a:latin typeface="Consolas" panose="020B0609020204030204" pitchFamily="49" charset="0"/>
              </a:rPr>
              <a:t>(input) } </a:t>
            </a:r>
            <a:r>
              <a:rPr kumimoji="0" lang="cs-CZ" altLang="cs-CZ" sz="1400" b="1" i="0" u="none" strike="noStrike" cap="none" normalizeH="0" baseline="0" dirty="0" err="1" smtClean="0">
                <a:ln>
                  <a:noFill/>
                </a:ln>
                <a:solidFill>
                  <a:srgbClr val="000080"/>
                </a:solidFill>
                <a:effectLst/>
                <a:latin typeface="Consolas" panose="020B0609020204030204" pitchFamily="49" charset="0"/>
              </a:rPr>
              <a:t>catch</a:t>
            </a:r>
            <a:r>
              <a:rPr kumimoji="0" lang="cs-CZ" altLang="cs-CZ" sz="1400" b="1" i="0" u="none" strike="noStrike" cap="none" normalizeH="0" baseline="0" dirty="0" smtClean="0">
                <a:ln>
                  <a:noFill/>
                </a:ln>
                <a:solidFill>
                  <a:srgbClr val="000080"/>
                </a:solidFill>
                <a:effectLst/>
                <a:latin typeface="Consolas" panose="020B0609020204030204" pitchFamily="49" charset="0"/>
              </a:rPr>
              <a:t> </a:t>
            </a:r>
            <a:r>
              <a:rPr kumimoji="0" lang="cs-CZ" altLang="cs-CZ" sz="1400" b="0" i="0" u="none" strike="noStrike" cap="none" normalizeH="0" baseline="0" dirty="0" smtClean="0">
                <a:ln>
                  <a:noFill/>
                </a:ln>
                <a:solidFill>
                  <a:srgbClr val="000000"/>
                </a:solidFill>
                <a:effectLst/>
                <a:latin typeface="Consolas" panose="020B0609020204030204" pitchFamily="49" charset="0"/>
              </a:rPr>
              <a:t>(e: </a:t>
            </a:r>
            <a:r>
              <a:rPr kumimoji="0" lang="cs-CZ" altLang="cs-CZ" sz="1400" b="0" i="0" u="none" strike="noStrike" cap="none" normalizeH="0" baseline="0" dirty="0" err="1" smtClean="0">
                <a:ln>
                  <a:noFill/>
                </a:ln>
                <a:solidFill>
                  <a:srgbClr val="000000"/>
                </a:solidFill>
                <a:effectLst/>
                <a:latin typeface="Consolas" panose="020B0609020204030204" pitchFamily="49" charset="0"/>
              </a:rPr>
              <a:t>NumberFormatException</a:t>
            </a:r>
            <a:r>
              <a:rPr kumimoji="0" lang="cs-CZ" altLang="cs-CZ" sz="1400" b="0" i="0" u="none" strike="noStrike" cap="none" normalizeH="0" baseline="0" dirty="0" smtClean="0">
                <a:ln>
                  <a:noFill/>
                </a:ln>
                <a:solidFill>
                  <a:srgbClr val="000000"/>
                </a:solidFill>
                <a:effectLst/>
                <a:latin typeface="Consolas" panose="020B0609020204030204" pitchFamily="49" charset="0"/>
              </a:rPr>
              <a:t>) { </a:t>
            </a:r>
            <a:r>
              <a:rPr kumimoji="0" lang="cs-CZ" altLang="cs-CZ" sz="1400" b="1" i="0" u="none" strike="noStrike" cap="none" normalizeH="0" baseline="0" dirty="0" err="1" smtClean="0">
                <a:ln>
                  <a:noFill/>
                </a:ln>
                <a:solidFill>
                  <a:srgbClr val="000080"/>
                </a:solidFill>
                <a:effectLst/>
                <a:latin typeface="Consolas" panose="020B0609020204030204" pitchFamily="49" charset="0"/>
              </a:rPr>
              <a:t>null</a:t>
            </a:r>
            <a:r>
              <a:rPr kumimoji="0" lang="cs-CZ" altLang="cs-CZ" sz="1400" b="1" i="0" u="none" strike="noStrike" cap="none" normalizeH="0" baseline="0" dirty="0" smtClean="0">
                <a:ln>
                  <a:noFill/>
                </a:ln>
                <a:solidFill>
                  <a:srgbClr val="000080"/>
                </a:solidFill>
                <a:effectLst/>
                <a:latin typeface="Consolas" panose="020B0609020204030204" pitchFamily="49" charset="0"/>
              </a:rPr>
              <a:t> </a:t>
            </a:r>
            <a:r>
              <a:rPr kumimoji="0" lang="cs-CZ" altLang="cs-CZ" sz="1400" b="0" i="0" u="none" strike="noStrike" cap="none" normalizeH="0" baseline="0" dirty="0" smtClean="0">
                <a:ln>
                  <a:noFill/>
                </a:ln>
                <a:solidFill>
                  <a:srgbClr val="000000"/>
                </a:solidFill>
                <a:effectLst/>
                <a:latin typeface="Consolas" panose="020B0609020204030204" pitchFamily="49" charset="0"/>
              </a:rPr>
              <a:t>}</a:t>
            </a:r>
            <a:endParaRPr kumimoji="0" lang="cs-CZ" altLang="cs-CZ" sz="1400" b="0" i="0" u="none" strike="noStrike" cap="none" normalizeH="0" baseline="0" dirty="0" smtClean="0">
              <a:ln>
                <a:noFill/>
              </a:ln>
              <a:solidFill>
                <a:schemeClr val="tx1"/>
              </a:solidFill>
              <a:effectLst/>
              <a:latin typeface="Arial" panose="020B0604020202020204" pitchFamily="34" charset="0"/>
            </a:endParaRPr>
          </a:p>
        </p:txBody>
      </p:sp>
      <p:sp>
        <p:nvSpPr>
          <p:cNvPr id="6" name="Zástupný symbol pro text 2"/>
          <p:cNvSpPr txBox="1">
            <a:spLocks/>
          </p:cNvSpPr>
          <p:nvPr/>
        </p:nvSpPr>
        <p:spPr>
          <a:xfrm>
            <a:off x="323528" y="3016694"/>
            <a:ext cx="7560840" cy="576065"/>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Nothing</a:t>
            </a:r>
            <a:endParaRPr lang="cs-CZ" dirty="0"/>
          </a:p>
        </p:txBody>
      </p:sp>
    </p:spTree>
    <p:extLst>
      <p:ext uri="{BB962C8B-B14F-4D97-AF65-F5344CB8AC3E}">
        <p14:creationId xmlns:p14="http://schemas.microsoft.com/office/powerpoint/2010/main" val="425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Exceptions</a:t>
            </a:r>
            <a:br>
              <a:rPr lang="en-US" dirty="0" smtClean="0"/>
            </a:br>
            <a:r>
              <a:rPr lang="en-US" dirty="0" smtClean="0"/>
              <a:t>- Java interoperability</a:t>
            </a:r>
            <a:endParaRPr lang="cs-CZ" dirty="0"/>
          </a:p>
        </p:txBody>
      </p:sp>
      <p:sp>
        <p:nvSpPr>
          <p:cNvPr id="3" name="Zástupný symbol pro text 2"/>
          <p:cNvSpPr>
            <a:spLocks noGrp="1"/>
          </p:cNvSpPr>
          <p:nvPr>
            <p:ph type="body" sz="quarter" idx="13"/>
          </p:nvPr>
        </p:nvSpPr>
        <p:spPr>
          <a:xfrm>
            <a:off x="4890230" y="2348880"/>
            <a:ext cx="3096344" cy="387423"/>
          </a:xfrm>
        </p:spPr>
        <p:txBody>
          <a:bodyPr/>
          <a:lstStyle/>
          <a:p>
            <a:r>
              <a:rPr lang="en-US" dirty="0" smtClean="0"/>
              <a:t>Java Checked?</a:t>
            </a:r>
            <a:endParaRPr lang="cs-CZ" dirty="0"/>
          </a:p>
        </p:txBody>
      </p:sp>
      <p:pic>
        <p:nvPicPr>
          <p:cNvPr id="4" name="Obrázek 3" descr="arrow_3.emf"/>
          <p:cNvPicPr>
            <a:picLocks noChangeAspect="1"/>
          </p:cNvPicPr>
          <p:nvPr/>
        </p:nvPicPr>
        <p:blipFill>
          <a:blip r:embed="rId2" cstate="print">
            <a:lum bright="40000"/>
          </a:blip>
          <a:stretch>
            <a:fillRect/>
          </a:stretch>
        </p:blipFill>
        <p:spPr>
          <a:xfrm>
            <a:off x="3579214" y="2471326"/>
            <a:ext cx="557900" cy="128746"/>
          </a:xfrm>
          <a:prstGeom prst="rect">
            <a:avLst/>
          </a:prstGeom>
        </p:spPr>
      </p:pic>
      <p:sp>
        <p:nvSpPr>
          <p:cNvPr id="5" name="Zástupný symbol pro text 2"/>
          <p:cNvSpPr txBox="1">
            <a:spLocks/>
          </p:cNvSpPr>
          <p:nvPr/>
        </p:nvSpPr>
        <p:spPr>
          <a:xfrm>
            <a:off x="287655" y="2348882"/>
            <a:ext cx="3096344" cy="531438"/>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cs-CZ" dirty="0" smtClean="0"/>
              <a:t>Kotlin – </a:t>
            </a:r>
            <a:r>
              <a:rPr lang="cs-CZ" dirty="0" err="1" smtClean="0"/>
              <a:t>Unchecked</a:t>
            </a:r>
            <a:endParaRPr lang="cs-CZ" dirty="0"/>
          </a:p>
        </p:txBody>
      </p:sp>
      <p:sp>
        <p:nvSpPr>
          <p:cNvPr id="6" name="TextovéPole 5"/>
          <p:cNvSpPr txBox="1"/>
          <p:nvPr/>
        </p:nvSpPr>
        <p:spPr>
          <a:xfrm>
            <a:off x="297164" y="1772816"/>
            <a:ext cx="4248472" cy="246221"/>
          </a:xfrm>
          <a:prstGeom prst="rect">
            <a:avLst/>
          </a:prstGeom>
          <a:noFill/>
        </p:spPr>
        <p:txBody>
          <a:bodyPr wrap="square" lIns="0" tIns="0" rIns="0" bIns="0" rtlCol="0">
            <a:spAutoFit/>
          </a:bodyPr>
          <a:lstStyle/>
          <a:p>
            <a:r>
              <a:rPr lang="en-US" sz="1600" b="1" dirty="0" smtClean="0">
                <a:solidFill>
                  <a:srgbClr val="BD3632"/>
                </a:solidFill>
                <a:latin typeface="Arial" pitchFamily="34" charset="0"/>
                <a:cs typeface="Arial" pitchFamily="34" charset="0"/>
              </a:rPr>
              <a:t>Java from </a:t>
            </a:r>
            <a:r>
              <a:rPr lang="en-US" sz="1600" b="1" dirty="0" err="1" smtClean="0">
                <a:solidFill>
                  <a:srgbClr val="BD3632"/>
                </a:solidFill>
                <a:latin typeface="Arial" pitchFamily="34" charset="0"/>
                <a:cs typeface="Arial" pitchFamily="34" charset="0"/>
              </a:rPr>
              <a:t>Kotlin</a:t>
            </a:r>
            <a:endParaRPr lang="cs-CZ" sz="1600" b="1" dirty="0" smtClean="0">
              <a:solidFill>
                <a:srgbClr val="BD3632"/>
              </a:solidFill>
              <a:latin typeface="Arial" pitchFamily="34" charset="0"/>
              <a:cs typeface="Arial" pitchFamily="34" charset="0"/>
            </a:endParaRPr>
          </a:p>
        </p:txBody>
      </p:sp>
      <p:sp>
        <p:nvSpPr>
          <p:cNvPr id="7" name="TextovéPole 6"/>
          <p:cNvSpPr txBox="1"/>
          <p:nvPr/>
        </p:nvSpPr>
        <p:spPr>
          <a:xfrm>
            <a:off x="297164" y="3573016"/>
            <a:ext cx="4248472" cy="246221"/>
          </a:xfrm>
          <a:prstGeom prst="rect">
            <a:avLst/>
          </a:prstGeom>
          <a:noFill/>
        </p:spPr>
        <p:txBody>
          <a:bodyPr wrap="square" lIns="0" tIns="0" rIns="0" bIns="0" rtlCol="0">
            <a:spAutoFit/>
          </a:bodyPr>
          <a:lstStyle/>
          <a:p>
            <a:r>
              <a:rPr lang="en-US" sz="1600" b="1" dirty="0" err="1" smtClean="0">
                <a:solidFill>
                  <a:srgbClr val="BD3632"/>
                </a:solidFill>
                <a:latin typeface="Arial" pitchFamily="34" charset="0"/>
                <a:cs typeface="Arial" pitchFamily="34" charset="0"/>
              </a:rPr>
              <a:t>Kotlin</a:t>
            </a:r>
            <a:r>
              <a:rPr lang="en-US" sz="1600" b="1" dirty="0" smtClean="0">
                <a:solidFill>
                  <a:srgbClr val="BD3632"/>
                </a:solidFill>
                <a:latin typeface="Arial" pitchFamily="34" charset="0"/>
                <a:cs typeface="Arial" pitchFamily="34" charset="0"/>
              </a:rPr>
              <a:t> from Java</a:t>
            </a:r>
            <a:endParaRPr lang="cs-CZ" sz="1600" b="1" dirty="0" smtClean="0">
              <a:solidFill>
                <a:srgbClr val="BD3632"/>
              </a:solidFill>
              <a:latin typeface="Arial" pitchFamily="34" charset="0"/>
              <a:cs typeface="Arial" pitchFamily="34" charset="0"/>
            </a:endParaRPr>
          </a:p>
        </p:txBody>
      </p:sp>
      <p:sp>
        <p:nvSpPr>
          <p:cNvPr id="8" name="Zástupný symbol pro text 2"/>
          <p:cNvSpPr txBox="1">
            <a:spLocks/>
          </p:cNvSpPr>
          <p:nvPr/>
        </p:nvSpPr>
        <p:spPr>
          <a:xfrm>
            <a:off x="289818" y="4077072"/>
            <a:ext cx="3096344" cy="531438"/>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@throws</a:t>
            </a:r>
            <a:endParaRPr lang="cs-CZ" dirty="0"/>
          </a:p>
        </p:txBody>
      </p:sp>
      <p:sp>
        <p:nvSpPr>
          <p:cNvPr id="9" name="Rectangle 1"/>
          <p:cNvSpPr>
            <a:spLocks noChangeArrowheads="1"/>
          </p:cNvSpPr>
          <p:nvPr/>
        </p:nvSpPr>
        <p:spPr bwMode="auto">
          <a:xfrm>
            <a:off x="287655" y="4580716"/>
            <a:ext cx="730300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nsolas" panose="020B0609020204030204" pitchFamily="49" charset="0"/>
              </a:rPr>
              <a:t>@</a:t>
            </a:r>
            <a:r>
              <a:rPr kumimoji="0" lang="cs-CZ" altLang="cs-CZ" sz="1600" b="0" i="0" u="none" strike="noStrike" cap="none" normalizeH="0" baseline="0" dirty="0" err="1" smtClean="0">
                <a:ln>
                  <a:noFill/>
                </a:ln>
                <a:solidFill>
                  <a:srgbClr val="000080"/>
                </a:solidFill>
                <a:effectLst/>
                <a:latin typeface="Consolas" panose="020B0609020204030204" pitchFamily="49" charset="0"/>
              </a:rPr>
              <a:t>Throws</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IllegalArgumentException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class</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1" i="0" u="none" strike="noStrike" cap="none" normalizeH="0" baseline="0" dirty="0" err="1" smtClean="0">
                <a:ln>
                  <a:noFill/>
                </a:ln>
                <a:solidFill>
                  <a:srgbClr val="000080"/>
                </a:solidFill>
                <a:effectLst/>
                <a:latin typeface="Consolas" panose="020B0609020204030204" pitchFamily="49" charset="0"/>
              </a:rPr>
              <a:t>fun</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addNumberToTwo</a:t>
            </a:r>
            <a:r>
              <a:rPr kumimoji="0" lang="cs-CZ" altLang="cs-CZ" sz="1600" b="0" i="0" u="none" strike="noStrike" cap="none" normalizeH="0" baseline="0" dirty="0" smtClean="0">
                <a:ln>
                  <a:noFill/>
                </a:ln>
                <a:solidFill>
                  <a:srgbClr val="000000"/>
                </a:solidFill>
                <a:effectLst/>
                <a:latin typeface="Consolas" panose="020B0609020204030204" pitchFamily="49" charset="0"/>
              </a:rPr>
              <a:t>(a: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Any</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Int</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if</a:t>
            </a:r>
            <a:r>
              <a:rPr kumimoji="0" lang="cs-CZ" altLang="cs-CZ" sz="1600" b="0" i="0" u="none" strike="noStrike" cap="none" normalizeH="0" baseline="0" dirty="0" smtClean="0">
                <a:ln>
                  <a:noFill/>
                </a:ln>
                <a:solidFill>
                  <a:srgbClr val="000000"/>
                </a:solidFill>
                <a:effectLst/>
                <a:latin typeface="Consolas" panose="020B0609020204030204" pitchFamily="49" charset="0"/>
              </a:rPr>
              <a:t>(a </a:t>
            </a:r>
            <a:r>
              <a:rPr kumimoji="0" lang="cs-CZ" altLang="cs-CZ" sz="1600" b="1" i="0" u="none" strike="noStrike" cap="none" normalizeH="0" baseline="0" dirty="0" smtClean="0">
                <a:ln>
                  <a:noFill/>
                </a:ln>
                <a:solidFill>
                  <a:srgbClr val="000080"/>
                </a:solidFill>
                <a:effectLst/>
                <a:latin typeface="Consolas" panose="020B0609020204030204" pitchFamily="49" charset="0"/>
              </a:rPr>
              <a:t>!</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is</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Int</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throw</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IllegalArgumentException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en-US" altLang="cs-CZ" sz="1600" b="1" i="0" u="none" strike="noStrike" cap="none" normalizeH="0" baseline="0" dirty="0" smtClean="0">
                <a:ln>
                  <a:noFill/>
                </a:ln>
                <a:solidFill>
                  <a:srgbClr val="008000"/>
                </a:solidFill>
                <a:effectLst/>
                <a:latin typeface="Consolas" panose="020B0609020204030204" pitchFamily="49" charset="0"/>
              </a:rPr>
              <a:t>Must be Integer</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1" i="0" u="none" strike="noStrike" cap="none" normalizeH="0" baseline="0" dirty="0" smtClean="0">
                <a:ln>
                  <a:noFill/>
                </a:ln>
                <a:solidFill>
                  <a:srgbClr val="000080"/>
                </a:solidFill>
                <a:effectLst/>
                <a:latin typeface="Consolas" panose="020B0609020204030204" pitchFamily="49" charset="0"/>
              </a:rPr>
              <a:t>return </a:t>
            </a:r>
            <a:r>
              <a:rPr kumimoji="0" lang="cs-CZ" altLang="cs-CZ" sz="1600" b="0" i="0" u="none" strike="noStrike" cap="none" normalizeH="0" baseline="0" dirty="0" smtClean="0">
                <a:ln>
                  <a:noFill/>
                </a:ln>
                <a:solidFill>
                  <a:srgbClr val="0000FF"/>
                </a:solidFill>
                <a:effectLst/>
                <a:latin typeface="Consolas" panose="020B0609020204030204" pitchFamily="49" charset="0"/>
              </a:rPr>
              <a:t>2 </a:t>
            </a:r>
            <a:r>
              <a:rPr kumimoji="0" lang="cs-CZ" altLang="cs-CZ" sz="1600" b="0" i="0" u="none" strike="noStrike" cap="none" normalizeH="0" baseline="0" dirty="0" smtClean="0">
                <a:ln>
                  <a:noFill/>
                </a:ln>
                <a:solidFill>
                  <a:srgbClr val="000000"/>
                </a:solidFill>
                <a:effectLst/>
                <a:latin typeface="Consolas" panose="020B0609020204030204" pitchFamily="49" charset="0"/>
              </a:rPr>
              <a:t>+ a</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695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animBg="1"/>
    </p:bldLst>
  </p:timing>
</p:sld>
</file>

<file path=ppt/theme/theme1.xml><?xml version="1.0" encoding="utf-8"?>
<a:theme xmlns:a="http://schemas.openxmlformats.org/drawingml/2006/main" name="PROFINIT_obecny_template_prezentace">
  <a:themeElements>
    <a:clrScheme name="Profinit 2016">
      <a:dk1>
        <a:srgbClr val="616365"/>
      </a:dk1>
      <a:lt1>
        <a:srgbClr val="FFFFFF"/>
      </a:lt1>
      <a:dk2>
        <a:srgbClr val="BD3632"/>
      </a:dk2>
      <a:lt2>
        <a:srgbClr val="FFFFFF"/>
      </a:lt2>
      <a:accent1>
        <a:srgbClr val="77455A"/>
      </a:accent1>
      <a:accent2>
        <a:srgbClr val="FFFFFF"/>
      </a:accent2>
      <a:accent3>
        <a:srgbClr val="FFFFFF"/>
      </a:accent3>
      <a:accent4>
        <a:srgbClr val="FFFFFF"/>
      </a:accent4>
      <a:accent5>
        <a:srgbClr val="FFFFFF"/>
      </a:accent5>
      <a:accent6>
        <a:srgbClr val="FFFFFF"/>
      </a:accent6>
      <a:hlink>
        <a:srgbClr val="BD3632"/>
      </a:hlink>
      <a:folHlink>
        <a:srgbClr val="616365"/>
      </a:folHlink>
    </a:clrScheme>
    <a:fontScheme name="Office – klasické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0" tIns="0" rIns="0" bIns="0" rtlCol="0" anchor="ctr"/>
      <a:lstStyle>
        <a:defPPr algn="ctr">
          <a:defRPr b="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PROFINIT_obecny_template_prezentace</Template>
  <TotalTime>0</TotalTime>
  <Words>67</Words>
  <Application>Microsoft Office PowerPoint</Application>
  <PresentationFormat>Předvádění na obrazovce (4:3)</PresentationFormat>
  <Paragraphs>22</Paragraphs>
  <Slides>4</Slides>
  <Notes>1</Notes>
  <HiddenSlides>0</HiddenSlides>
  <MMClips>0</MMClips>
  <ScaleCrop>false</ScaleCrop>
  <HeadingPairs>
    <vt:vector size="6" baseType="variant">
      <vt:variant>
        <vt:lpstr>Použitá písma</vt:lpstr>
      </vt:variant>
      <vt:variant>
        <vt:i4>7</vt:i4>
      </vt:variant>
      <vt:variant>
        <vt:lpstr>Motiv</vt:lpstr>
      </vt:variant>
      <vt:variant>
        <vt:i4>1</vt:i4>
      </vt:variant>
      <vt:variant>
        <vt:lpstr>Nadpisy snímků</vt:lpstr>
      </vt:variant>
      <vt:variant>
        <vt:i4>4</vt:i4>
      </vt:variant>
    </vt:vector>
  </HeadingPairs>
  <TitlesOfParts>
    <vt:vector size="12" baseType="lpstr">
      <vt:lpstr>Adobe Gothic Std B</vt:lpstr>
      <vt:lpstr>Arial</vt:lpstr>
      <vt:lpstr>Calibri</vt:lpstr>
      <vt:lpstr>Consolas</vt:lpstr>
      <vt:lpstr>Courier New</vt:lpstr>
      <vt:lpstr>Georgia</vt:lpstr>
      <vt:lpstr>Gotham Medium</vt:lpstr>
      <vt:lpstr>PROFINIT_obecny_template_prezentace</vt:lpstr>
      <vt:lpstr>Kotlin – Exceptions</vt:lpstr>
      <vt:lpstr>Exceptions</vt:lpstr>
      <vt:lpstr>Exceptions</vt:lpstr>
      <vt:lpstr>Exceptions - Java interoperability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2018-09-10T12:32:34Z</dcterms:created>
  <dcterms:modified xsi:type="dcterms:W3CDTF">2019-02-19T08:58:27Z</dcterms:modified>
</cp:coreProperties>
</file>