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6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58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706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664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13110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905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921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393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7966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20688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0241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3969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3499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80301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278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3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080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38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5081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656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2304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46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37E8-67F3-40AB-BC35-596DAE829AF6}" type="datetimeFigureOut">
              <a:rPr lang="sl-SI" smtClean="0"/>
              <a:t>23. 03. 2023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CD67-7C1C-427E-813C-41291ECC172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49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Identifikacija navad strank v namen povečanja ponovnih nakupov strank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4089718"/>
            <a:ext cx="9144000" cy="1655762"/>
          </a:xfrm>
        </p:spPr>
        <p:txBody>
          <a:bodyPr/>
          <a:lstStyle/>
          <a:p>
            <a:pPr algn="l"/>
            <a:endParaRPr lang="sl-SI" dirty="0" smtClean="0"/>
          </a:p>
          <a:p>
            <a:pPr algn="l"/>
            <a:r>
              <a:rPr lang="sl-SI" dirty="0" smtClean="0"/>
              <a:t>Rok Zupan</a:t>
            </a:r>
          </a:p>
          <a:p>
            <a:pPr algn="l"/>
            <a:r>
              <a:rPr lang="sl-SI" dirty="0" smtClean="0"/>
              <a:t>23.03.2023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2083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9973"/>
          </a:xfrm>
        </p:spPr>
        <p:txBody>
          <a:bodyPr/>
          <a:lstStyle/>
          <a:p>
            <a:r>
              <a:rPr lang="sl-SI" dirty="0" smtClean="0"/>
              <a:t>Uvod in poslovno upravičenje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97280" y="1798655"/>
            <a:ext cx="9604215" cy="407043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sl-SI" sz="2400" dirty="0" smtClean="0"/>
              <a:t>Razumeti navade strank in prepoznati vzorce nakupov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l-SI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sz="2400" dirty="0" smtClean="0"/>
              <a:t>Povečanje ponovnih nakupov: zmanjša stroške oglaševanja in trženja, poveča prihodke</a:t>
            </a:r>
            <a:endParaRPr lang="sl-SI" sz="2400" dirty="0"/>
          </a:p>
          <a:p>
            <a:pPr lvl="1">
              <a:buFont typeface="Arial" panose="020B0604020202020204" pitchFamily="34" charset="0"/>
              <a:buChar char="•"/>
            </a:pPr>
            <a:endParaRPr lang="sl-SI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sz="2400" dirty="0" smtClean="0"/>
              <a:t>Primerjava vračajočih se strank in vseh strank po različnih atributih prodaje (kategorija, sub-kategorija, segment stranke, način pošiljanja, časovna komponenta)</a:t>
            </a:r>
            <a:endParaRPr lang="sl-SI" sz="2400" dirty="0"/>
          </a:p>
          <a:p>
            <a:pPr lvl="1">
              <a:buFont typeface="Arial" panose="020B0604020202020204" pitchFamily="34" charset="0"/>
              <a:buChar char="•"/>
            </a:pPr>
            <a:endParaRPr lang="sl-SI" sz="2400" dirty="0" smtClean="0"/>
          </a:p>
        </p:txBody>
      </p:sp>
    </p:spTree>
    <p:extLst>
      <p:ext uri="{BB962C8B-B14F-4D97-AF65-F5344CB8AC3E}">
        <p14:creationId xmlns:p14="http://schemas.microsoft.com/office/powerpoint/2010/main" val="319791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/>
          <p:cNvSpPr>
            <a:spLocks noGrp="1"/>
          </p:cNvSpPr>
          <p:nvPr>
            <p:ph type="title"/>
          </p:nvPr>
        </p:nvSpPr>
        <p:spPr>
          <a:xfrm>
            <a:off x="267295" y="276556"/>
            <a:ext cx="10739678" cy="627796"/>
          </a:xfrm>
        </p:spPr>
        <p:txBody>
          <a:bodyPr>
            <a:normAutofit/>
          </a:bodyPr>
          <a:lstStyle/>
          <a:p>
            <a:r>
              <a:rPr lang="sl-SI" sz="3600" dirty="0" smtClean="0"/>
              <a:t>Primerjava vsote prodaje po segmentu strank</a:t>
            </a:r>
            <a:endParaRPr lang="sl-SI" sz="3600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7" y="1029329"/>
            <a:ext cx="8977188" cy="5667898"/>
          </a:xfrm>
          <a:prstGeom prst="rect">
            <a:avLst/>
          </a:prstGeom>
        </p:spPr>
      </p:pic>
      <p:sp>
        <p:nvSpPr>
          <p:cNvPr id="9" name="PoljeZBesedilom 8"/>
          <p:cNvSpPr txBox="1"/>
          <p:nvPr/>
        </p:nvSpPr>
        <p:spPr>
          <a:xfrm>
            <a:off x="9455499" y="1668026"/>
            <a:ext cx="2592475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l-SI" sz="2400" dirty="0" smtClean="0">
                <a:solidFill>
                  <a:schemeClr val="tx2"/>
                </a:solidFill>
              </a:rPr>
              <a:t>Segment Home Office – Domača Pisarna</a:t>
            </a:r>
            <a:endParaRPr lang="sl-SI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7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/>
          <p:cNvSpPr>
            <a:spLocks noGrp="1"/>
          </p:cNvSpPr>
          <p:nvPr>
            <p:ph type="title"/>
          </p:nvPr>
        </p:nvSpPr>
        <p:spPr>
          <a:xfrm>
            <a:off x="207005" y="186121"/>
            <a:ext cx="10739678" cy="627796"/>
          </a:xfrm>
        </p:spPr>
        <p:txBody>
          <a:bodyPr>
            <a:normAutofit/>
          </a:bodyPr>
          <a:lstStyle/>
          <a:p>
            <a:r>
              <a:rPr lang="sl-SI" sz="3600" dirty="0" smtClean="0"/>
              <a:t>Primerjava vsote prodaje po načinu pošiljanja</a:t>
            </a:r>
            <a:endParaRPr lang="sl-SI" sz="3600" dirty="0"/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5" y="1210460"/>
            <a:ext cx="11629953" cy="3934296"/>
          </a:xfrm>
          <a:prstGeom prst="rect">
            <a:avLst/>
          </a:prstGeom>
        </p:spPr>
      </p:pic>
      <p:sp>
        <p:nvSpPr>
          <p:cNvPr id="3" name="PoljeZBesedilom 2"/>
          <p:cNvSpPr txBox="1"/>
          <p:nvPr/>
        </p:nvSpPr>
        <p:spPr>
          <a:xfrm>
            <a:off x="394904" y="5345722"/>
            <a:ext cx="1125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>
                <a:solidFill>
                  <a:srgbClr val="FF5050"/>
                </a:solidFill>
              </a:rPr>
              <a:t>Izboljšave: Standard </a:t>
            </a:r>
            <a:r>
              <a:rPr lang="sl-SI" sz="2400" dirty="0" err="1" smtClean="0">
                <a:solidFill>
                  <a:srgbClr val="FF5050"/>
                </a:solidFill>
              </a:rPr>
              <a:t>Class</a:t>
            </a:r>
            <a:r>
              <a:rPr lang="sl-SI" sz="2400" dirty="0" smtClean="0">
                <a:solidFill>
                  <a:srgbClr val="FF5050"/>
                </a:solidFill>
              </a:rPr>
              <a:t>, First </a:t>
            </a:r>
            <a:r>
              <a:rPr lang="sl-SI" sz="2400" dirty="0" err="1" smtClean="0">
                <a:solidFill>
                  <a:srgbClr val="FF5050"/>
                </a:solidFill>
              </a:rPr>
              <a:t>Class</a:t>
            </a:r>
            <a:r>
              <a:rPr lang="sl-SI" sz="2400" dirty="0" smtClean="0">
                <a:solidFill>
                  <a:srgbClr val="FF5050"/>
                </a:solidFill>
              </a:rPr>
              <a:t>, Same </a:t>
            </a:r>
            <a:r>
              <a:rPr lang="sl-SI" sz="2400" dirty="0" err="1" smtClean="0">
                <a:solidFill>
                  <a:srgbClr val="FF5050"/>
                </a:solidFill>
              </a:rPr>
              <a:t>Day</a:t>
            </a:r>
            <a:endParaRPr lang="sl-SI" sz="2400" dirty="0" smtClean="0">
              <a:solidFill>
                <a:srgbClr val="FF5050"/>
              </a:solidFill>
            </a:endParaRPr>
          </a:p>
          <a:p>
            <a:endParaRPr lang="sl-SI" sz="2400" dirty="0"/>
          </a:p>
          <a:p>
            <a:r>
              <a:rPr lang="sl-SI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Nadaljna</a:t>
            </a:r>
            <a:r>
              <a:rPr lang="sl-SI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analiza: kaj deluje dobro v </a:t>
            </a:r>
            <a:r>
              <a:rPr lang="sl-SI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Second</a:t>
            </a:r>
            <a:r>
              <a:rPr lang="sl-SI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sl-SI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</a:t>
            </a:r>
            <a:endParaRPr lang="sl-SI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0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/>
          <p:cNvSpPr>
            <a:spLocks noGrp="1"/>
          </p:cNvSpPr>
          <p:nvPr>
            <p:ph type="title"/>
          </p:nvPr>
        </p:nvSpPr>
        <p:spPr>
          <a:xfrm>
            <a:off x="136667" y="186121"/>
            <a:ext cx="10739678" cy="627796"/>
          </a:xfrm>
        </p:spPr>
        <p:txBody>
          <a:bodyPr>
            <a:normAutofit/>
          </a:bodyPr>
          <a:lstStyle/>
          <a:p>
            <a:r>
              <a:rPr lang="sl-SI" sz="3600" dirty="0" smtClean="0"/>
              <a:t>Primerjava vsote prodaje skozi mesece</a:t>
            </a:r>
            <a:endParaRPr lang="sl-SI" sz="3600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5" y="959875"/>
            <a:ext cx="9594814" cy="5687475"/>
          </a:xfrm>
          <a:prstGeom prst="rect">
            <a:avLst/>
          </a:prstGeom>
        </p:spPr>
      </p:pic>
      <p:sp>
        <p:nvSpPr>
          <p:cNvPr id="7" name="PoljeZBesedilom 6"/>
          <p:cNvSpPr txBox="1"/>
          <p:nvPr/>
        </p:nvSpPr>
        <p:spPr>
          <a:xfrm>
            <a:off x="9897626" y="1567543"/>
            <a:ext cx="2140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Meseci večjih razlik:</a:t>
            </a:r>
          </a:p>
          <a:p>
            <a:endParaRPr lang="sl-SI" sz="2800" dirty="0" smtClean="0"/>
          </a:p>
          <a:p>
            <a:pPr marL="342900" indent="-342900">
              <a:buAutoNum type="arabicPeriod"/>
            </a:pPr>
            <a:r>
              <a:rPr lang="sl-SI" sz="2800" dirty="0" smtClean="0">
                <a:solidFill>
                  <a:srgbClr val="FF5050"/>
                </a:solidFill>
              </a:rPr>
              <a:t>Februar</a:t>
            </a:r>
          </a:p>
          <a:p>
            <a:endParaRPr lang="sl-SI" sz="2800" dirty="0" smtClean="0"/>
          </a:p>
          <a:p>
            <a:r>
              <a:rPr lang="sl-SI" sz="2800" dirty="0" smtClean="0"/>
              <a:t>2. </a:t>
            </a:r>
            <a:r>
              <a:rPr lang="sl-SI" sz="2800" dirty="0" smtClean="0">
                <a:solidFill>
                  <a:schemeClr val="accent4">
                    <a:lumMod val="75000"/>
                  </a:schemeClr>
                </a:solidFill>
              </a:rPr>
              <a:t>Marec</a:t>
            </a:r>
            <a:endParaRPr lang="sl-SI" sz="2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sl-SI" sz="2800" dirty="0" smtClean="0"/>
          </a:p>
          <a:p>
            <a:r>
              <a:rPr lang="sl-SI" sz="2800" dirty="0" smtClean="0"/>
              <a:t>3. </a:t>
            </a:r>
            <a:r>
              <a:rPr lang="sl-SI" sz="2800" dirty="0" smtClean="0">
                <a:solidFill>
                  <a:srgbClr val="FF5050"/>
                </a:solidFill>
              </a:rPr>
              <a:t>Maj</a:t>
            </a:r>
          </a:p>
        </p:txBody>
      </p:sp>
    </p:spTree>
    <p:extLst>
      <p:ext uri="{BB962C8B-B14F-4D97-AF65-F5344CB8AC3E}">
        <p14:creationId xmlns:p14="http://schemas.microsoft.com/office/powerpoint/2010/main" val="326666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/>
          <p:cNvSpPr>
            <a:spLocks noGrp="1"/>
          </p:cNvSpPr>
          <p:nvPr>
            <p:ph type="title"/>
          </p:nvPr>
        </p:nvSpPr>
        <p:spPr>
          <a:xfrm>
            <a:off x="136667" y="186121"/>
            <a:ext cx="10739678" cy="627796"/>
          </a:xfrm>
        </p:spPr>
        <p:txBody>
          <a:bodyPr>
            <a:normAutofit/>
          </a:bodyPr>
          <a:lstStyle/>
          <a:p>
            <a:r>
              <a:rPr lang="sl-SI" sz="3600" dirty="0" smtClean="0"/>
              <a:t>Primerjava povprečne prodaje izdelka skozi mesece</a:t>
            </a:r>
            <a:endParaRPr lang="sl-SI" sz="3600" dirty="0"/>
          </a:p>
        </p:txBody>
      </p:sp>
      <p:sp>
        <p:nvSpPr>
          <p:cNvPr id="7" name="PoljeZBesedilom 6"/>
          <p:cNvSpPr txBox="1"/>
          <p:nvPr/>
        </p:nvSpPr>
        <p:spPr>
          <a:xfrm>
            <a:off x="10051701" y="1557494"/>
            <a:ext cx="2140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Meseci večjih razlik:</a:t>
            </a:r>
          </a:p>
          <a:p>
            <a:endParaRPr lang="sl-SI" sz="2800" dirty="0" smtClean="0"/>
          </a:p>
          <a:p>
            <a:pPr marL="342900" indent="-342900">
              <a:buAutoNum type="arabicPeriod"/>
            </a:pPr>
            <a:r>
              <a:rPr lang="sl-SI" sz="2800" dirty="0" smtClean="0">
                <a:solidFill>
                  <a:schemeClr val="bg2">
                    <a:lumMod val="75000"/>
                  </a:schemeClr>
                </a:solidFill>
              </a:rPr>
              <a:t>Februar</a:t>
            </a:r>
          </a:p>
          <a:p>
            <a:endParaRPr lang="sl-SI" sz="2800" dirty="0" smtClean="0"/>
          </a:p>
          <a:p>
            <a:r>
              <a:rPr lang="sl-SI" sz="2800" dirty="0" smtClean="0"/>
              <a:t>2. </a:t>
            </a:r>
            <a:r>
              <a:rPr lang="sl-SI" sz="2800" dirty="0" smtClean="0">
                <a:solidFill>
                  <a:schemeClr val="bg2">
                    <a:lumMod val="75000"/>
                  </a:schemeClr>
                </a:solidFill>
              </a:rPr>
              <a:t>Marec</a:t>
            </a:r>
            <a:endParaRPr lang="sl-SI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sl-SI" sz="2800" dirty="0" smtClean="0"/>
          </a:p>
          <a:p>
            <a:r>
              <a:rPr lang="sl-SI" sz="2800" dirty="0" smtClean="0"/>
              <a:t>3. </a:t>
            </a:r>
            <a:r>
              <a:rPr lang="sl-SI" sz="2800" dirty="0" smtClean="0">
                <a:solidFill>
                  <a:srgbClr val="FF5050"/>
                </a:solidFill>
              </a:rPr>
              <a:t>Maj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7" y="954594"/>
            <a:ext cx="9840603" cy="55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/>
          <p:cNvSpPr>
            <a:spLocks noGrp="1"/>
          </p:cNvSpPr>
          <p:nvPr>
            <p:ph type="title"/>
          </p:nvPr>
        </p:nvSpPr>
        <p:spPr>
          <a:xfrm>
            <a:off x="0" y="0"/>
            <a:ext cx="10739678" cy="627796"/>
          </a:xfrm>
        </p:spPr>
        <p:txBody>
          <a:bodyPr>
            <a:normAutofit/>
          </a:bodyPr>
          <a:lstStyle/>
          <a:p>
            <a:r>
              <a:rPr lang="sl-SI" sz="3600" dirty="0" smtClean="0"/>
              <a:t>Primerjava vsote prodaje po sub-kategoriji strank</a:t>
            </a:r>
            <a:endParaRPr lang="sl-SI" sz="3600" dirty="0"/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60" y="773722"/>
            <a:ext cx="10565819" cy="59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2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677"/>
          </a:xfrm>
        </p:spPr>
        <p:txBody>
          <a:bodyPr/>
          <a:lstStyle/>
          <a:p>
            <a:r>
              <a:rPr lang="sl-SI" dirty="0" smtClean="0"/>
              <a:t>Tabela popularnih izdelkov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442357"/>
            <a:ext cx="103917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5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Ugotovitve in predlogi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199" y="1690688"/>
            <a:ext cx="10777695" cy="4760353"/>
          </a:xfrm>
        </p:spPr>
        <p:txBody>
          <a:bodyPr>
            <a:normAutofit/>
          </a:bodyPr>
          <a:lstStyle/>
          <a:p>
            <a:r>
              <a:rPr lang="sl-SI" dirty="0" smtClean="0"/>
              <a:t>Izboljšati uporabniško izkušnjo nakupa za stranke segmenta Home Office</a:t>
            </a:r>
          </a:p>
          <a:p>
            <a:r>
              <a:rPr lang="sl-SI" dirty="0" err="1" smtClean="0"/>
              <a:t>Second</a:t>
            </a:r>
            <a:r>
              <a:rPr lang="sl-SI" dirty="0"/>
              <a:t> </a:t>
            </a:r>
            <a:r>
              <a:rPr lang="sl-SI" dirty="0" err="1" smtClean="0"/>
              <a:t>Class</a:t>
            </a:r>
            <a:r>
              <a:rPr lang="sl-SI" dirty="0" smtClean="0"/>
              <a:t> se procentualno največ spremeni v primerjavi z drugimi načini pošiljanja </a:t>
            </a:r>
            <a:r>
              <a:rPr lang="sl-SI" dirty="0" smtClean="0">
                <a:sym typeface="Wingdings" panose="05000000000000000000" pitchFamily="2" charset="2"/>
              </a:rPr>
              <a:t> Dodatna Analiza te vrste pošiljanja</a:t>
            </a:r>
          </a:p>
          <a:p>
            <a:r>
              <a:rPr lang="sl-SI" dirty="0" smtClean="0"/>
              <a:t>Marketinška kampanja meseca februarja, da ne bo prišlo upada prodaje</a:t>
            </a:r>
          </a:p>
          <a:p>
            <a:r>
              <a:rPr lang="sl-SI" dirty="0" smtClean="0"/>
              <a:t>Poostrena pomoč strankam v mesecu marcu (največ povprečno zapravile za izdelek, najboljše razmerje v prodaji s top vračajočimi strankami)</a:t>
            </a:r>
          </a:p>
          <a:p>
            <a:r>
              <a:rPr lang="sl-SI" dirty="0" smtClean="0"/>
              <a:t>Stoli in mape so najboljša podkategorija:</a:t>
            </a:r>
          </a:p>
          <a:p>
            <a:pPr lvl="1"/>
            <a:r>
              <a:rPr lang="sl-SI" dirty="0" smtClean="0"/>
              <a:t>Nizko-cenovne izdelke ponudimo ob zaključku naročila</a:t>
            </a:r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2812287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215</Words>
  <Application>Microsoft Office PowerPoint</Application>
  <PresentationFormat>Širokozaslonsko</PresentationFormat>
  <Paragraphs>41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2</vt:i4>
      </vt:variant>
      <vt:variant>
        <vt:lpstr>Naslovi diapozitivov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Retrospektiva</vt:lpstr>
      <vt:lpstr>Officeova tema</vt:lpstr>
      <vt:lpstr>Identifikacija navad strank v namen povečanja ponovnih nakupov strank</vt:lpstr>
      <vt:lpstr>Uvod in poslovno upravičenje</vt:lpstr>
      <vt:lpstr>Primerjava vsote prodaje po segmentu strank</vt:lpstr>
      <vt:lpstr>Primerjava vsote prodaje po načinu pošiljanja</vt:lpstr>
      <vt:lpstr>Primerjava vsote prodaje skozi mesece</vt:lpstr>
      <vt:lpstr>Primerjava povprečne prodaje izdelka skozi mesece</vt:lpstr>
      <vt:lpstr>Primerjava vsote prodaje po sub-kategoriji strank</vt:lpstr>
      <vt:lpstr>Tabela popularnih izdelkov</vt:lpstr>
      <vt:lpstr>Ugotovitve in predlogi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Identifikacija navad strank v namen povečanja ponovnih nakupov strank</dc:title>
  <dc:creator>Rok Zupan</dc:creator>
  <cp:lastModifiedBy>Rok Zupan</cp:lastModifiedBy>
  <cp:revision>11</cp:revision>
  <dcterms:created xsi:type="dcterms:W3CDTF">2023-03-23T11:11:03Z</dcterms:created>
  <dcterms:modified xsi:type="dcterms:W3CDTF">2023-03-23T13:19:06Z</dcterms:modified>
</cp:coreProperties>
</file>