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3" r:id="rId1"/>
  </p:sldMasterIdLst>
  <p:notesMasterIdLst>
    <p:notesMasterId r:id="rId15"/>
  </p:notesMasterIdLst>
  <p:sldIdLst>
    <p:sldId id="674" r:id="rId2"/>
    <p:sldId id="675" r:id="rId3"/>
    <p:sldId id="676" r:id="rId4"/>
    <p:sldId id="677" r:id="rId5"/>
    <p:sldId id="686" r:id="rId6"/>
    <p:sldId id="678" r:id="rId7"/>
    <p:sldId id="679" r:id="rId8"/>
    <p:sldId id="680" r:id="rId9"/>
    <p:sldId id="681" r:id="rId10"/>
    <p:sldId id="682" r:id="rId11"/>
    <p:sldId id="685" r:id="rId12"/>
    <p:sldId id="683" r:id="rId13"/>
    <p:sldId id="684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0" autoAdjust="0"/>
    <p:restoredTop sz="94679" autoAdjust="0"/>
  </p:normalViewPr>
  <p:slideViewPr>
    <p:cSldViewPr>
      <p:cViewPr varScale="1">
        <p:scale>
          <a:sx n="134" d="100"/>
          <a:sy n="134" d="100"/>
        </p:scale>
        <p:origin x="115" y="5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-2196" y="-96"/>
      </p:cViewPr>
      <p:guideLst>
        <p:guide orient="horz" pos="2880"/>
        <p:guide pos="2160"/>
      </p:guideLst>
    </p:cSldViewPr>
  </p:notesViewPr>
  <p:gridSpacing cx="90012" cy="90012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3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43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43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fld id="{2F2EA09C-F934-41F1-B2A7-E1450936DA3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835038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2EA09C-F934-41F1-B2A7-E1450936DA3C}" type="slidenum">
              <a:rPr lang="en-GB" altLang="en-US" smtClean="0"/>
              <a:pPr/>
              <a:t>12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064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5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/>
              <a:ahLst/>
              <a:cxnLst>
                <a:cxn ang="0">
                  <a:pos x="329" y="66"/>
                </a:cxn>
                <a:cxn ang="0">
                  <a:pos x="161" y="3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161" y="42"/>
                </a:cxn>
                <a:cxn ang="0">
                  <a:pos x="323" y="78"/>
                </a:cxn>
                <a:cxn ang="0">
                  <a:pos x="556" y="150"/>
                </a:cxn>
                <a:cxn ang="0">
                  <a:pos x="777" y="245"/>
                </a:cxn>
                <a:cxn ang="0">
                  <a:pos x="993" y="365"/>
                </a:cxn>
                <a:cxn ang="0">
                  <a:pos x="1196" y="503"/>
                </a:cxn>
                <a:cxn ang="0">
                  <a:pos x="1381" y="653"/>
                </a:cxn>
                <a:cxn ang="0">
                  <a:pos x="1555" y="827"/>
                </a:cxn>
                <a:cxn ang="0">
                  <a:pos x="1710" y="1019"/>
                </a:cxn>
                <a:cxn ang="0">
                  <a:pos x="1854" y="1229"/>
                </a:cxn>
                <a:cxn ang="0">
                  <a:pos x="1937" y="1366"/>
                </a:cxn>
                <a:cxn ang="0">
                  <a:pos x="2009" y="1510"/>
                </a:cxn>
                <a:cxn ang="0">
                  <a:pos x="2069" y="1654"/>
                </a:cxn>
                <a:cxn ang="0">
                  <a:pos x="2123" y="1804"/>
                </a:cxn>
                <a:cxn ang="0">
                  <a:pos x="2135" y="1804"/>
                </a:cxn>
                <a:cxn ang="0">
                  <a:pos x="2081" y="1654"/>
                </a:cxn>
                <a:cxn ang="0">
                  <a:pos x="2021" y="1510"/>
                </a:cxn>
                <a:cxn ang="0">
                  <a:pos x="1949" y="1366"/>
                </a:cxn>
                <a:cxn ang="0">
                  <a:pos x="1866" y="1223"/>
                </a:cxn>
                <a:cxn ang="0">
                  <a:pos x="1722" y="1013"/>
                </a:cxn>
                <a:cxn ang="0">
                  <a:pos x="1561" y="821"/>
                </a:cxn>
                <a:cxn ang="0">
                  <a:pos x="1387" y="647"/>
                </a:cxn>
                <a:cxn ang="0">
                  <a:pos x="1202" y="491"/>
                </a:cxn>
                <a:cxn ang="0">
                  <a:pos x="999" y="353"/>
                </a:cxn>
                <a:cxn ang="0">
                  <a:pos x="783" y="239"/>
                </a:cxn>
                <a:cxn ang="0">
                  <a:pos x="562" y="138"/>
                </a:cxn>
                <a:cxn ang="0">
                  <a:pos x="329" y="66"/>
                </a:cxn>
                <a:cxn ang="0">
                  <a:pos x="329" y="66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latin typeface="Arial" charset="0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/>
              <a:ahLst/>
              <a:cxnLst>
                <a:cxn ang="0">
                  <a:pos x="1854" y="1858"/>
                </a:cxn>
                <a:cxn ang="0">
                  <a:pos x="0" y="1858"/>
                </a:cxn>
                <a:cxn ang="0">
                  <a:pos x="0" y="0"/>
                </a:cxn>
                <a:cxn ang="0">
                  <a:pos x="1854" y="1858"/>
                </a:cxn>
                <a:cxn ang="0">
                  <a:pos x="1854" y="1858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latin typeface="Arial" charset="0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/>
              <a:ahLst/>
              <a:cxnLst>
                <a:cxn ang="0">
                  <a:pos x="1640" y="1377"/>
                </a:cxn>
                <a:cxn ang="0">
                  <a:pos x="1692" y="1479"/>
                </a:cxn>
                <a:cxn ang="0">
                  <a:pos x="1732" y="1577"/>
                </a:cxn>
                <a:cxn ang="0">
                  <a:pos x="1745" y="1577"/>
                </a:cxn>
                <a:cxn ang="0">
                  <a:pos x="1703" y="1469"/>
                </a:cxn>
                <a:cxn ang="0">
                  <a:pos x="1649" y="1367"/>
                </a:cxn>
                <a:cxn ang="0">
                  <a:pos x="1535" y="1157"/>
                </a:cxn>
                <a:cxn ang="0">
                  <a:pos x="1395" y="951"/>
                </a:cxn>
                <a:cxn ang="0">
                  <a:pos x="1236" y="756"/>
                </a:cxn>
                <a:cxn ang="0">
                  <a:pos x="1061" y="582"/>
                </a:cxn>
                <a:cxn ang="0">
                  <a:pos x="876" y="426"/>
                </a:cxn>
                <a:cxn ang="0">
                  <a:pos x="672" y="294"/>
                </a:cxn>
                <a:cxn ang="0">
                  <a:pos x="455" y="174"/>
                </a:cxn>
                <a:cxn ang="0">
                  <a:pos x="234" y="78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22" y="89"/>
                </a:cxn>
                <a:cxn ang="0">
                  <a:pos x="446" y="185"/>
                </a:cxn>
                <a:cxn ang="0">
                  <a:pos x="662" y="305"/>
                </a:cxn>
                <a:cxn ang="0">
                  <a:pos x="866" y="437"/>
                </a:cxn>
                <a:cxn ang="0">
                  <a:pos x="1052" y="593"/>
                </a:cxn>
                <a:cxn ang="0">
                  <a:pos x="1226" y="767"/>
                </a:cxn>
                <a:cxn ang="0">
                  <a:pos x="1385" y="960"/>
                </a:cxn>
                <a:cxn ang="0">
                  <a:pos x="1526" y="1167"/>
                </a:cxn>
                <a:cxn ang="0">
                  <a:pos x="1640" y="1377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latin typeface="Arial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210" y="88"/>
                </a:cxn>
                <a:cxn ang="0">
                  <a:pos x="426" y="190"/>
                </a:cxn>
                <a:cxn ang="0">
                  <a:pos x="630" y="304"/>
                </a:cxn>
                <a:cxn ang="0">
                  <a:pos x="818" y="442"/>
                </a:cxn>
                <a:cxn ang="0">
                  <a:pos x="998" y="592"/>
                </a:cxn>
                <a:cxn ang="0">
                  <a:pos x="1164" y="766"/>
                </a:cxn>
                <a:cxn ang="0">
                  <a:pos x="1310" y="942"/>
                </a:cxn>
                <a:cxn ang="0">
                  <a:pos x="1454" y="1146"/>
                </a:cxn>
                <a:cxn ang="0">
                  <a:pos x="1536" y="1298"/>
                </a:cxn>
                <a:cxn ang="0">
                  <a:pos x="1614" y="1456"/>
                </a:cxn>
                <a:cxn ang="0">
                  <a:pos x="1682" y="1616"/>
                </a:cxn>
                <a:cxn ang="0">
                  <a:pos x="1733" y="1768"/>
                </a:cxn>
                <a:cxn ang="0">
                  <a:pos x="1745" y="1768"/>
                </a:cxn>
                <a:cxn ang="0">
                  <a:pos x="1691" y="1606"/>
                </a:cxn>
                <a:cxn ang="0">
                  <a:pos x="1623" y="1445"/>
                </a:cxn>
                <a:cxn ang="0">
                  <a:pos x="1547" y="1288"/>
                </a:cxn>
                <a:cxn ang="0">
                  <a:pos x="1463" y="1136"/>
                </a:cxn>
                <a:cxn ang="0">
                  <a:pos x="1320" y="932"/>
                </a:cxn>
                <a:cxn ang="0">
                  <a:pos x="1173" y="755"/>
                </a:cxn>
                <a:cxn ang="0">
                  <a:pos x="1008" y="581"/>
                </a:cxn>
                <a:cxn ang="0">
                  <a:pos x="827" y="431"/>
                </a:cxn>
                <a:cxn ang="0">
                  <a:pos x="642" y="293"/>
                </a:cxn>
                <a:cxn ang="0">
                  <a:pos x="437" y="179"/>
                </a:cxn>
                <a:cxn ang="0">
                  <a:pos x="222" y="7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latin typeface="Arial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</p:grpSp>
      <p:sp>
        <p:nvSpPr>
          <p:cNvPr id="342026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42027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8873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23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3050" y="188913"/>
            <a:ext cx="2063750" cy="61198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188913"/>
            <a:ext cx="6038850" cy="61198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193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4015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467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7925"/>
            <a:ext cx="4038600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7925"/>
            <a:ext cx="4038600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025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129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4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050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314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544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340995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/>
              <a:ahLst/>
              <a:cxnLst>
                <a:cxn ang="0">
                  <a:pos x="329" y="66"/>
                </a:cxn>
                <a:cxn ang="0">
                  <a:pos x="161" y="3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161" y="42"/>
                </a:cxn>
                <a:cxn ang="0">
                  <a:pos x="323" y="78"/>
                </a:cxn>
                <a:cxn ang="0">
                  <a:pos x="556" y="150"/>
                </a:cxn>
                <a:cxn ang="0">
                  <a:pos x="777" y="245"/>
                </a:cxn>
                <a:cxn ang="0">
                  <a:pos x="993" y="365"/>
                </a:cxn>
                <a:cxn ang="0">
                  <a:pos x="1196" y="503"/>
                </a:cxn>
                <a:cxn ang="0">
                  <a:pos x="1381" y="653"/>
                </a:cxn>
                <a:cxn ang="0">
                  <a:pos x="1555" y="827"/>
                </a:cxn>
                <a:cxn ang="0">
                  <a:pos x="1710" y="1019"/>
                </a:cxn>
                <a:cxn ang="0">
                  <a:pos x="1854" y="1229"/>
                </a:cxn>
                <a:cxn ang="0">
                  <a:pos x="1937" y="1366"/>
                </a:cxn>
                <a:cxn ang="0">
                  <a:pos x="2009" y="1510"/>
                </a:cxn>
                <a:cxn ang="0">
                  <a:pos x="2069" y="1654"/>
                </a:cxn>
                <a:cxn ang="0">
                  <a:pos x="2123" y="1804"/>
                </a:cxn>
                <a:cxn ang="0">
                  <a:pos x="2135" y="1804"/>
                </a:cxn>
                <a:cxn ang="0">
                  <a:pos x="2081" y="1654"/>
                </a:cxn>
                <a:cxn ang="0">
                  <a:pos x="2021" y="1510"/>
                </a:cxn>
                <a:cxn ang="0">
                  <a:pos x="1949" y="1366"/>
                </a:cxn>
                <a:cxn ang="0">
                  <a:pos x="1866" y="1223"/>
                </a:cxn>
                <a:cxn ang="0">
                  <a:pos x="1722" y="1013"/>
                </a:cxn>
                <a:cxn ang="0">
                  <a:pos x="1561" y="821"/>
                </a:cxn>
                <a:cxn ang="0">
                  <a:pos x="1387" y="647"/>
                </a:cxn>
                <a:cxn ang="0">
                  <a:pos x="1202" y="491"/>
                </a:cxn>
                <a:cxn ang="0">
                  <a:pos x="999" y="353"/>
                </a:cxn>
                <a:cxn ang="0">
                  <a:pos x="783" y="239"/>
                </a:cxn>
                <a:cxn ang="0">
                  <a:pos x="562" y="138"/>
                </a:cxn>
                <a:cxn ang="0">
                  <a:pos x="329" y="66"/>
                </a:cxn>
                <a:cxn ang="0">
                  <a:pos x="329" y="66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latin typeface="Arial" charset="0"/>
              </a:endParaRPr>
            </a:p>
          </p:txBody>
        </p:sp>
        <p:sp>
          <p:nvSpPr>
            <p:cNvPr id="340996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/>
              <a:ahLst/>
              <a:cxnLst>
                <a:cxn ang="0">
                  <a:pos x="1854" y="1858"/>
                </a:cxn>
                <a:cxn ang="0">
                  <a:pos x="0" y="1858"/>
                </a:cxn>
                <a:cxn ang="0">
                  <a:pos x="0" y="0"/>
                </a:cxn>
                <a:cxn ang="0">
                  <a:pos x="1854" y="1858"/>
                </a:cxn>
                <a:cxn ang="0">
                  <a:pos x="1854" y="1858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latin typeface="Arial" charset="0"/>
              </a:endParaRPr>
            </a:p>
          </p:txBody>
        </p:sp>
        <p:sp>
          <p:nvSpPr>
            <p:cNvPr id="340997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/>
              <a:ahLst/>
              <a:cxnLst>
                <a:cxn ang="0">
                  <a:pos x="1640" y="1377"/>
                </a:cxn>
                <a:cxn ang="0">
                  <a:pos x="1692" y="1479"/>
                </a:cxn>
                <a:cxn ang="0">
                  <a:pos x="1732" y="1577"/>
                </a:cxn>
                <a:cxn ang="0">
                  <a:pos x="1745" y="1577"/>
                </a:cxn>
                <a:cxn ang="0">
                  <a:pos x="1703" y="1469"/>
                </a:cxn>
                <a:cxn ang="0">
                  <a:pos x="1649" y="1367"/>
                </a:cxn>
                <a:cxn ang="0">
                  <a:pos x="1535" y="1157"/>
                </a:cxn>
                <a:cxn ang="0">
                  <a:pos x="1395" y="951"/>
                </a:cxn>
                <a:cxn ang="0">
                  <a:pos x="1236" y="756"/>
                </a:cxn>
                <a:cxn ang="0">
                  <a:pos x="1061" y="582"/>
                </a:cxn>
                <a:cxn ang="0">
                  <a:pos x="876" y="426"/>
                </a:cxn>
                <a:cxn ang="0">
                  <a:pos x="672" y="294"/>
                </a:cxn>
                <a:cxn ang="0">
                  <a:pos x="455" y="174"/>
                </a:cxn>
                <a:cxn ang="0">
                  <a:pos x="234" y="78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22" y="89"/>
                </a:cxn>
                <a:cxn ang="0">
                  <a:pos x="446" y="185"/>
                </a:cxn>
                <a:cxn ang="0">
                  <a:pos x="662" y="305"/>
                </a:cxn>
                <a:cxn ang="0">
                  <a:pos x="866" y="437"/>
                </a:cxn>
                <a:cxn ang="0">
                  <a:pos x="1052" y="593"/>
                </a:cxn>
                <a:cxn ang="0">
                  <a:pos x="1226" y="767"/>
                </a:cxn>
                <a:cxn ang="0">
                  <a:pos x="1385" y="960"/>
                </a:cxn>
                <a:cxn ang="0">
                  <a:pos x="1526" y="1167"/>
                </a:cxn>
                <a:cxn ang="0">
                  <a:pos x="1640" y="1377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latin typeface="Arial" charset="0"/>
              </a:endParaRPr>
            </a:p>
          </p:txBody>
        </p:sp>
        <p:sp>
          <p:nvSpPr>
            <p:cNvPr id="340998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210" y="88"/>
                </a:cxn>
                <a:cxn ang="0">
                  <a:pos x="426" y="190"/>
                </a:cxn>
                <a:cxn ang="0">
                  <a:pos x="630" y="304"/>
                </a:cxn>
                <a:cxn ang="0">
                  <a:pos x="818" y="442"/>
                </a:cxn>
                <a:cxn ang="0">
                  <a:pos x="998" y="592"/>
                </a:cxn>
                <a:cxn ang="0">
                  <a:pos x="1164" y="766"/>
                </a:cxn>
                <a:cxn ang="0">
                  <a:pos x="1310" y="942"/>
                </a:cxn>
                <a:cxn ang="0">
                  <a:pos x="1454" y="1146"/>
                </a:cxn>
                <a:cxn ang="0">
                  <a:pos x="1536" y="1298"/>
                </a:cxn>
                <a:cxn ang="0">
                  <a:pos x="1614" y="1456"/>
                </a:cxn>
                <a:cxn ang="0">
                  <a:pos x="1682" y="1616"/>
                </a:cxn>
                <a:cxn ang="0">
                  <a:pos x="1733" y="1768"/>
                </a:cxn>
                <a:cxn ang="0">
                  <a:pos x="1745" y="1768"/>
                </a:cxn>
                <a:cxn ang="0">
                  <a:pos x="1691" y="1606"/>
                </a:cxn>
                <a:cxn ang="0">
                  <a:pos x="1623" y="1445"/>
                </a:cxn>
                <a:cxn ang="0">
                  <a:pos x="1547" y="1288"/>
                </a:cxn>
                <a:cxn ang="0">
                  <a:pos x="1463" y="1136"/>
                </a:cxn>
                <a:cxn ang="0">
                  <a:pos x="1320" y="932"/>
                </a:cxn>
                <a:cxn ang="0">
                  <a:pos x="1173" y="755"/>
                </a:cxn>
                <a:cxn ang="0">
                  <a:pos x="1008" y="581"/>
                </a:cxn>
                <a:cxn ang="0">
                  <a:pos x="827" y="431"/>
                </a:cxn>
                <a:cxn ang="0">
                  <a:pos x="642" y="293"/>
                </a:cxn>
                <a:cxn ang="0">
                  <a:pos x="437" y="179"/>
                </a:cxn>
                <a:cxn ang="0">
                  <a:pos x="222" y="7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latin typeface="Arial" charset="0"/>
              </a:endParaRPr>
            </a:p>
          </p:txBody>
        </p:sp>
        <p:sp>
          <p:nvSpPr>
            <p:cNvPr id="1036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37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  <p:sp>
          <p:nvSpPr>
            <p:cNvPr id="1038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GB" altLang="en-US"/>
            </a:p>
          </p:txBody>
        </p:sp>
      </p:grpSp>
      <p:sp>
        <p:nvSpPr>
          <p:cNvPr id="341002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188913"/>
            <a:ext cx="8229600" cy="811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341003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77925"/>
            <a:ext cx="8229600" cy="513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41004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08725"/>
            <a:ext cx="213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41005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9213"/>
            <a:ext cx="28956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1" name="Text Box 17"/>
          <p:cNvSpPr txBox="1">
            <a:spLocks noChangeArrowheads="1"/>
          </p:cNvSpPr>
          <p:nvPr userDrawn="1"/>
        </p:nvSpPr>
        <p:spPr bwMode="auto">
          <a:xfrm>
            <a:off x="6462713" y="6489700"/>
            <a:ext cx="21605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GB" sz="1000" dirty="0"/>
              <a:t>Keith Ditchburn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38" r:id="rId1"/>
    <p:sldLayoutId id="2147484139" r:id="rId2"/>
    <p:sldLayoutId id="2147484129" r:id="rId3"/>
    <p:sldLayoutId id="2147484130" r:id="rId4"/>
    <p:sldLayoutId id="2147484131" r:id="rId5"/>
    <p:sldLayoutId id="2147484132" r:id="rId6"/>
    <p:sldLayoutId id="2147484133" r:id="rId7"/>
    <p:sldLayoutId id="2147484134" r:id="rId8"/>
    <p:sldLayoutId id="2147484135" r:id="rId9"/>
    <p:sldLayoutId id="2147484136" r:id="rId10"/>
    <p:sldLayoutId id="214748413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Press Start" pitchFamily="49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Press Start" pitchFamily="49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Press Start" pitchFamily="49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Press Start" pitchFamily="49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Press Start" pitchFamily="49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Press Start" pitchFamily="49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Press Start" pitchFamily="49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Press Start" pitchFamily="49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l"/>
        <a:defRPr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l"/>
        <a:defRPr sz="16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buChar char="l"/>
        <a:defRPr sz="16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14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14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14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14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14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acton.smugmug.com/Other/2008-07-15-by-Eye-Fi/n-xmKDH/i-BrHWXdJ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amedevelopment.tutsplus.com/articles/what-is-data-oriented-game-engine-design--cms-21052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cowboyprogramming.com/2007/01/05/evolve-your-heirachy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elephant.codeplex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900112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/>
              <a:t>Game Systems</a:t>
            </a:r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457200" y="1330325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defRPr/>
            </a:pPr>
            <a:endParaRPr lang="en-US" sz="2400">
              <a:effectLst>
                <a:outerShdw blurRad="38100" dist="38100" dir="2700000" algn="tl">
                  <a:srgbClr val="010199"/>
                </a:outerShdw>
              </a:effectLst>
              <a:latin typeface="Arial" charset="0"/>
            </a:endParaRPr>
          </a:p>
        </p:txBody>
      </p:sp>
      <p:grpSp>
        <p:nvGrpSpPr>
          <p:cNvPr id="14341" name="Group 5"/>
          <p:cNvGrpSpPr>
            <a:grpSpLocks/>
          </p:cNvGrpSpPr>
          <p:nvPr/>
        </p:nvGrpSpPr>
        <p:grpSpPr bwMode="auto">
          <a:xfrm>
            <a:off x="3492500" y="2709687"/>
            <a:ext cx="1730375" cy="695325"/>
            <a:chOff x="930" y="1616"/>
            <a:chExt cx="1090" cy="438"/>
          </a:xfrm>
        </p:grpSpPr>
        <p:sp>
          <p:nvSpPr>
            <p:cNvPr id="14380" name="Text Box 6"/>
            <p:cNvSpPr txBox="1">
              <a:spLocks noChangeArrowheads="1"/>
            </p:cNvSpPr>
            <p:nvPr/>
          </p:nvSpPr>
          <p:spPr bwMode="auto">
            <a:xfrm>
              <a:off x="930" y="1760"/>
              <a:ext cx="1090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>
                  <a:latin typeface="Times New Roman" panose="02020603050405020304" pitchFamily="18" charset="0"/>
                </a:rPr>
                <a:t>World</a:t>
              </a:r>
            </a:p>
          </p:txBody>
        </p:sp>
        <p:sp>
          <p:nvSpPr>
            <p:cNvPr id="14381" name="Rectangle 7"/>
            <p:cNvSpPr>
              <a:spLocks noChangeArrowheads="1"/>
            </p:cNvSpPr>
            <p:nvPr/>
          </p:nvSpPr>
          <p:spPr bwMode="auto">
            <a:xfrm>
              <a:off x="930" y="1616"/>
              <a:ext cx="38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4342" name="Group 8"/>
          <p:cNvGrpSpPr>
            <a:grpSpLocks/>
          </p:cNvGrpSpPr>
          <p:nvPr/>
        </p:nvGrpSpPr>
        <p:grpSpPr bwMode="auto">
          <a:xfrm>
            <a:off x="341313" y="2619199"/>
            <a:ext cx="1730375" cy="695325"/>
            <a:chOff x="567" y="2334"/>
            <a:chExt cx="1090" cy="438"/>
          </a:xfrm>
        </p:grpSpPr>
        <p:sp>
          <p:nvSpPr>
            <p:cNvPr id="14378" name="Text Box 9"/>
            <p:cNvSpPr txBox="1">
              <a:spLocks noChangeArrowheads="1"/>
            </p:cNvSpPr>
            <p:nvPr/>
          </p:nvSpPr>
          <p:spPr bwMode="auto">
            <a:xfrm>
              <a:off x="567" y="2478"/>
              <a:ext cx="1090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>
                  <a:latin typeface="Times New Roman" panose="02020603050405020304" pitchFamily="18" charset="0"/>
                </a:rPr>
                <a:t>AI</a:t>
              </a:r>
            </a:p>
          </p:txBody>
        </p:sp>
        <p:sp>
          <p:nvSpPr>
            <p:cNvPr id="14379" name="Rectangle 10"/>
            <p:cNvSpPr>
              <a:spLocks noChangeArrowheads="1"/>
            </p:cNvSpPr>
            <p:nvPr/>
          </p:nvSpPr>
          <p:spPr bwMode="auto">
            <a:xfrm>
              <a:off x="567" y="2334"/>
              <a:ext cx="38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4343" name="Group 11"/>
          <p:cNvGrpSpPr>
            <a:grpSpLocks/>
          </p:cNvGrpSpPr>
          <p:nvPr/>
        </p:nvGrpSpPr>
        <p:grpSpPr bwMode="auto">
          <a:xfrm>
            <a:off x="341313" y="1628599"/>
            <a:ext cx="1730375" cy="695325"/>
            <a:chOff x="2472" y="1608"/>
            <a:chExt cx="1090" cy="438"/>
          </a:xfrm>
        </p:grpSpPr>
        <p:sp>
          <p:nvSpPr>
            <p:cNvPr id="14376" name="Text Box 12"/>
            <p:cNvSpPr txBox="1">
              <a:spLocks noChangeArrowheads="1"/>
            </p:cNvSpPr>
            <p:nvPr/>
          </p:nvSpPr>
          <p:spPr bwMode="auto">
            <a:xfrm>
              <a:off x="2472" y="1752"/>
              <a:ext cx="1090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>
                  <a:latin typeface="Times New Roman" panose="02020603050405020304" pitchFamily="18" charset="0"/>
                </a:rPr>
                <a:t>Network</a:t>
              </a:r>
            </a:p>
          </p:txBody>
        </p:sp>
        <p:sp>
          <p:nvSpPr>
            <p:cNvPr id="14377" name="Rectangle 13"/>
            <p:cNvSpPr>
              <a:spLocks noChangeArrowheads="1"/>
            </p:cNvSpPr>
            <p:nvPr/>
          </p:nvSpPr>
          <p:spPr bwMode="auto">
            <a:xfrm>
              <a:off x="2472" y="1608"/>
              <a:ext cx="38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4344" name="Group 14"/>
          <p:cNvGrpSpPr>
            <a:grpSpLocks/>
          </p:cNvGrpSpPr>
          <p:nvPr/>
        </p:nvGrpSpPr>
        <p:grpSpPr bwMode="auto">
          <a:xfrm>
            <a:off x="5292725" y="5049662"/>
            <a:ext cx="1730375" cy="695325"/>
            <a:chOff x="3605" y="3159"/>
            <a:chExt cx="1090" cy="438"/>
          </a:xfrm>
        </p:grpSpPr>
        <p:sp>
          <p:nvSpPr>
            <p:cNvPr id="14374" name="Text Box 15"/>
            <p:cNvSpPr txBox="1">
              <a:spLocks noChangeArrowheads="1"/>
            </p:cNvSpPr>
            <p:nvPr/>
          </p:nvSpPr>
          <p:spPr bwMode="auto">
            <a:xfrm>
              <a:off x="3605" y="3303"/>
              <a:ext cx="1090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>
                  <a:latin typeface="Times New Roman" panose="02020603050405020304" pitchFamily="18" charset="0"/>
                </a:rPr>
                <a:t>Physics</a:t>
              </a:r>
            </a:p>
          </p:txBody>
        </p:sp>
        <p:sp>
          <p:nvSpPr>
            <p:cNvPr id="14375" name="Rectangle 16"/>
            <p:cNvSpPr>
              <a:spLocks noChangeArrowheads="1"/>
            </p:cNvSpPr>
            <p:nvPr/>
          </p:nvSpPr>
          <p:spPr bwMode="auto">
            <a:xfrm>
              <a:off x="3605" y="3159"/>
              <a:ext cx="38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4345" name="Group 17"/>
          <p:cNvGrpSpPr>
            <a:grpSpLocks/>
          </p:cNvGrpSpPr>
          <p:nvPr/>
        </p:nvGrpSpPr>
        <p:grpSpPr bwMode="auto">
          <a:xfrm>
            <a:off x="341313" y="3609799"/>
            <a:ext cx="1730375" cy="682625"/>
            <a:chOff x="2064" y="2251"/>
            <a:chExt cx="1090" cy="430"/>
          </a:xfrm>
        </p:grpSpPr>
        <p:sp>
          <p:nvSpPr>
            <p:cNvPr id="14372" name="Text Box 18"/>
            <p:cNvSpPr txBox="1">
              <a:spLocks noChangeArrowheads="1"/>
            </p:cNvSpPr>
            <p:nvPr/>
          </p:nvSpPr>
          <p:spPr bwMode="auto">
            <a:xfrm>
              <a:off x="2064" y="2387"/>
              <a:ext cx="1090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>
                  <a:latin typeface="Times New Roman" panose="02020603050405020304" pitchFamily="18" charset="0"/>
                </a:rPr>
                <a:t>UI</a:t>
              </a:r>
            </a:p>
          </p:txBody>
        </p:sp>
        <p:sp>
          <p:nvSpPr>
            <p:cNvPr id="14373" name="Rectangle 19"/>
            <p:cNvSpPr>
              <a:spLocks noChangeArrowheads="1"/>
            </p:cNvSpPr>
            <p:nvPr/>
          </p:nvSpPr>
          <p:spPr bwMode="auto">
            <a:xfrm>
              <a:off x="2064" y="2251"/>
              <a:ext cx="384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4346" name="Group 20"/>
          <p:cNvGrpSpPr>
            <a:grpSpLocks/>
          </p:cNvGrpSpPr>
          <p:nvPr/>
        </p:nvGrpSpPr>
        <p:grpSpPr bwMode="auto">
          <a:xfrm>
            <a:off x="6823075" y="2439812"/>
            <a:ext cx="1871663" cy="695325"/>
            <a:chOff x="2245" y="2969"/>
            <a:chExt cx="1179" cy="438"/>
          </a:xfrm>
        </p:grpSpPr>
        <p:sp>
          <p:nvSpPr>
            <p:cNvPr id="14370" name="Text Box 21"/>
            <p:cNvSpPr txBox="1">
              <a:spLocks noChangeArrowheads="1"/>
            </p:cNvSpPr>
            <p:nvPr/>
          </p:nvSpPr>
          <p:spPr bwMode="auto">
            <a:xfrm>
              <a:off x="2245" y="3113"/>
              <a:ext cx="117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>
                  <a:latin typeface="Times New Roman" panose="02020603050405020304" pitchFamily="18" charset="0"/>
                </a:rPr>
                <a:t>Visualisation</a:t>
              </a:r>
            </a:p>
          </p:txBody>
        </p:sp>
        <p:sp>
          <p:nvSpPr>
            <p:cNvPr id="14371" name="Rectangle 22"/>
            <p:cNvSpPr>
              <a:spLocks noChangeArrowheads="1"/>
            </p:cNvSpPr>
            <p:nvPr/>
          </p:nvSpPr>
          <p:spPr bwMode="auto">
            <a:xfrm>
              <a:off x="2245" y="2969"/>
              <a:ext cx="38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4347" name="Group 23"/>
          <p:cNvGrpSpPr>
            <a:grpSpLocks/>
          </p:cNvGrpSpPr>
          <p:nvPr/>
        </p:nvGrpSpPr>
        <p:grpSpPr bwMode="auto">
          <a:xfrm>
            <a:off x="3492500" y="1358724"/>
            <a:ext cx="1730375" cy="695325"/>
            <a:chOff x="3923" y="1835"/>
            <a:chExt cx="1090" cy="438"/>
          </a:xfrm>
        </p:grpSpPr>
        <p:sp>
          <p:nvSpPr>
            <p:cNvPr id="14368" name="Text Box 24"/>
            <p:cNvSpPr txBox="1">
              <a:spLocks noChangeArrowheads="1"/>
            </p:cNvSpPr>
            <p:nvPr/>
          </p:nvSpPr>
          <p:spPr bwMode="auto">
            <a:xfrm>
              <a:off x="3923" y="1979"/>
              <a:ext cx="1090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>
                  <a:latin typeface="Times New Roman" panose="02020603050405020304" pitchFamily="18" charset="0"/>
                </a:rPr>
                <a:t>Game Shell</a:t>
              </a:r>
            </a:p>
          </p:txBody>
        </p:sp>
        <p:sp>
          <p:nvSpPr>
            <p:cNvPr id="14369" name="Rectangle 25"/>
            <p:cNvSpPr>
              <a:spLocks noChangeArrowheads="1"/>
            </p:cNvSpPr>
            <p:nvPr/>
          </p:nvSpPr>
          <p:spPr bwMode="auto">
            <a:xfrm>
              <a:off x="3923" y="1835"/>
              <a:ext cx="38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4348" name="Group 26"/>
          <p:cNvGrpSpPr>
            <a:grpSpLocks/>
          </p:cNvGrpSpPr>
          <p:nvPr/>
        </p:nvGrpSpPr>
        <p:grpSpPr bwMode="auto">
          <a:xfrm>
            <a:off x="6642100" y="3428824"/>
            <a:ext cx="1730375" cy="695325"/>
            <a:chOff x="3515" y="2516"/>
            <a:chExt cx="1090" cy="438"/>
          </a:xfrm>
        </p:grpSpPr>
        <p:sp>
          <p:nvSpPr>
            <p:cNvPr id="14366" name="Text Box 27"/>
            <p:cNvSpPr txBox="1">
              <a:spLocks noChangeArrowheads="1"/>
            </p:cNvSpPr>
            <p:nvPr/>
          </p:nvSpPr>
          <p:spPr bwMode="auto">
            <a:xfrm>
              <a:off x="3515" y="2660"/>
              <a:ext cx="1090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>
                  <a:latin typeface="Times New Roman" panose="02020603050405020304" pitchFamily="18" charset="0"/>
                </a:rPr>
                <a:t>Sound</a:t>
              </a:r>
            </a:p>
          </p:txBody>
        </p:sp>
        <p:sp>
          <p:nvSpPr>
            <p:cNvPr id="14367" name="Rectangle 28"/>
            <p:cNvSpPr>
              <a:spLocks noChangeArrowheads="1"/>
            </p:cNvSpPr>
            <p:nvPr/>
          </p:nvSpPr>
          <p:spPr bwMode="auto">
            <a:xfrm>
              <a:off x="3515" y="2516"/>
              <a:ext cx="38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4349" name="Group 32"/>
          <p:cNvGrpSpPr>
            <a:grpSpLocks/>
          </p:cNvGrpSpPr>
          <p:nvPr/>
        </p:nvGrpSpPr>
        <p:grpSpPr bwMode="auto">
          <a:xfrm>
            <a:off x="3041650" y="5049662"/>
            <a:ext cx="1730375" cy="695325"/>
            <a:chOff x="4127" y="1165"/>
            <a:chExt cx="1090" cy="438"/>
          </a:xfrm>
        </p:grpSpPr>
        <p:sp>
          <p:nvSpPr>
            <p:cNvPr id="14364" name="Text Box 33"/>
            <p:cNvSpPr txBox="1">
              <a:spLocks noChangeArrowheads="1"/>
            </p:cNvSpPr>
            <p:nvPr/>
          </p:nvSpPr>
          <p:spPr bwMode="auto">
            <a:xfrm>
              <a:off x="4127" y="1309"/>
              <a:ext cx="1090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>
                  <a:latin typeface="Times New Roman" panose="02020603050405020304" pitchFamily="18" charset="0"/>
                </a:rPr>
                <a:t>Rules</a:t>
              </a:r>
            </a:p>
          </p:txBody>
        </p:sp>
        <p:sp>
          <p:nvSpPr>
            <p:cNvPr id="14365" name="Rectangle 34"/>
            <p:cNvSpPr>
              <a:spLocks noChangeArrowheads="1"/>
            </p:cNvSpPr>
            <p:nvPr/>
          </p:nvSpPr>
          <p:spPr bwMode="auto">
            <a:xfrm>
              <a:off x="4127" y="1165"/>
              <a:ext cx="38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14350" name="Line 35"/>
          <p:cNvSpPr>
            <a:spLocks noChangeShapeType="1"/>
          </p:cNvSpPr>
          <p:nvPr/>
        </p:nvSpPr>
        <p:spPr bwMode="auto">
          <a:xfrm>
            <a:off x="2141538" y="2079449"/>
            <a:ext cx="1260475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351" name="Line 36"/>
          <p:cNvSpPr>
            <a:spLocks noChangeShapeType="1"/>
          </p:cNvSpPr>
          <p:nvPr/>
        </p:nvSpPr>
        <p:spPr bwMode="auto">
          <a:xfrm>
            <a:off x="2141538" y="3158949"/>
            <a:ext cx="1169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352" name="Line 37"/>
          <p:cNvSpPr>
            <a:spLocks noChangeShapeType="1"/>
          </p:cNvSpPr>
          <p:nvPr/>
        </p:nvSpPr>
        <p:spPr bwMode="auto">
          <a:xfrm flipV="1">
            <a:off x="2141538" y="3249437"/>
            <a:ext cx="1169987" cy="809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353" name="Line 38"/>
          <p:cNvSpPr>
            <a:spLocks noChangeShapeType="1"/>
          </p:cNvSpPr>
          <p:nvPr/>
        </p:nvSpPr>
        <p:spPr bwMode="auto">
          <a:xfrm flipV="1">
            <a:off x="5292725" y="2979562"/>
            <a:ext cx="1439863" cy="179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354" name="Line 39"/>
          <p:cNvSpPr>
            <a:spLocks noChangeShapeType="1"/>
          </p:cNvSpPr>
          <p:nvPr/>
        </p:nvSpPr>
        <p:spPr bwMode="auto">
          <a:xfrm>
            <a:off x="5327438" y="3259755"/>
            <a:ext cx="1203537" cy="6193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355" name="Line 40"/>
          <p:cNvSpPr>
            <a:spLocks noChangeShapeType="1"/>
          </p:cNvSpPr>
          <p:nvPr/>
        </p:nvSpPr>
        <p:spPr bwMode="auto">
          <a:xfrm>
            <a:off x="4481513" y="2079449"/>
            <a:ext cx="0" cy="809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356" name="Line 41"/>
          <p:cNvSpPr>
            <a:spLocks noChangeShapeType="1"/>
          </p:cNvSpPr>
          <p:nvPr/>
        </p:nvSpPr>
        <p:spPr bwMode="auto">
          <a:xfrm flipH="1">
            <a:off x="3221038" y="3428824"/>
            <a:ext cx="811212" cy="144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357" name="Line 42"/>
          <p:cNvSpPr>
            <a:spLocks noChangeShapeType="1"/>
          </p:cNvSpPr>
          <p:nvPr/>
        </p:nvSpPr>
        <p:spPr bwMode="auto">
          <a:xfrm>
            <a:off x="4751388" y="3428824"/>
            <a:ext cx="990600" cy="144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358" name="Text Box 43"/>
          <p:cNvSpPr txBox="1">
            <a:spLocks noChangeArrowheads="1"/>
          </p:cNvSpPr>
          <p:nvPr/>
        </p:nvSpPr>
        <p:spPr bwMode="auto">
          <a:xfrm>
            <a:off x="1781175" y="4779787"/>
            <a:ext cx="1044575" cy="3762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/>
              <a:t>Look Up</a:t>
            </a:r>
          </a:p>
        </p:txBody>
      </p:sp>
      <p:sp>
        <p:nvSpPr>
          <p:cNvPr id="14359" name="Text Box 44"/>
          <p:cNvSpPr txBox="1">
            <a:spLocks noChangeArrowheads="1"/>
          </p:cNvSpPr>
          <p:nvPr/>
        </p:nvSpPr>
        <p:spPr bwMode="auto">
          <a:xfrm>
            <a:off x="2141538" y="1539699"/>
            <a:ext cx="701675" cy="3762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/>
              <a:t>Input</a:t>
            </a:r>
          </a:p>
        </p:txBody>
      </p:sp>
      <p:sp>
        <p:nvSpPr>
          <p:cNvPr id="14360" name="Text Box 45"/>
          <p:cNvSpPr txBox="1">
            <a:spLocks noChangeArrowheads="1"/>
          </p:cNvSpPr>
          <p:nvPr/>
        </p:nvSpPr>
        <p:spPr bwMode="auto">
          <a:xfrm>
            <a:off x="6102350" y="1809574"/>
            <a:ext cx="879475" cy="3762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/>
              <a:t>Output</a:t>
            </a:r>
          </a:p>
        </p:txBody>
      </p:sp>
      <p:sp>
        <p:nvSpPr>
          <p:cNvPr id="14361" name="Rectangle 46"/>
          <p:cNvSpPr>
            <a:spLocks noChangeArrowheads="1"/>
          </p:cNvSpPr>
          <p:nvPr/>
        </p:nvSpPr>
        <p:spPr bwMode="auto">
          <a:xfrm>
            <a:off x="1692275" y="4689299"/>
            <a:ext cx="5400675" cy="11699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4362" name="Rectangle 47"/>
          <p:cNvSpPr>
            <a:spLocks noChangeArrowheads="1"/>
          </p:cNvSpPr>
          <p:nvPr/>
        </p:nvSpPr>
        <p:spPr bwMode="auto">
          <a:xfrm>
            <a:off x="161925" y="1449212"/>
            <a:ext cx="2789238" cy="29702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4363" name="Rectangle 48"/>
          <p:cNvSpPr>
            <a:spLocks noChangeArrowheads="1"/>
          </p:cNvSpPr>
          <p:nvPr/>
        </p:nvSpPr>
        <p:spPr bwMode="auto">
          <a:xfrm>
            <a:off x="6011863" y="1628599"/>
            <a:ext cx="2970212" cy="28813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2394403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Component 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Positives</a:t>
            </a:r>
          </a:p>
          <a:p>
            <a:pPr lvl="1">
              <a:defRPr/>
            </a:pPr>
            <a:r>
              <a:rPr lang="en-GB" dirty="0"/>
              <a:t>Removes hierarchical problems</a:t>
            </a:r>
          </a:p>
          <a:p>
            <a:pPr lvl="1">
              <a:defRPr/>
            </a:pPr>
            <a:r>
              <a:rPr lang="en-GB" dirty="0"/>
              <a:t>Allows more data driven games</a:t>
            </a:r>
          </a:p>
          <a:p>
            <a:pPr lvl="1">
              <a:defRPr/>
            </a:pPr>
            <a:r>
              <a:rPr lang="en-GB" dirty="0"/>
              <a:t>More efficient and often faster</a:t>
            </a:r>
          </a:p>
          <a:p>
            <a:pPr>
              <a:defRPr/>
            </a:pPr>
            <a:r>
              <a:rPr lang="en-GB" dirty="0"/>
              <a:t>Problems</a:t>
            </a:r>
          </a:p>
          <a:p>
            <a:pPr lvl="1">
              <a:defRPr/>
            </a:pPr>
            <a:r>
              <a:rPr lang="en-GB" dirty="0"/>
              <a:t>In practice components do often need to know about each other. To communicate they could go via a component manager or directly via pointers</a:t>
            </a:r>
          </a:p>
          <a:p>
            <a:pPr lvl="1">
              <a:defRPr/>
            </a:pPr>
            <a:r>
              <a:rPr lang="en-GB" dirty="0"/>
              <a:t>Order of components is important across entities e.g. Each should update physics before animation etc.</a:t>
            </a:r>
          </a:p>
        </p:txBody>
      </p:sp>
    </p:spTree>
    <p:extLst>
      <p:ext uri="{BB962C8B-B14F-4D97-AF65-F5344CB8AC3E}">
        <p14:creationId xmlns:p14="http://schemas.microsoft.com/office/powerpoint/2010/main" val="428022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DCFCD-BCEC-474E-AAE0-F1B58217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32073-C089-49FA-8D8E-54793C53C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6087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 Oriented Design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Threading issues due to keeping state within object</a:t>
            </a:r>
          </a:p>
          <a:p>
            <a:pPr lvl="1"/>
            <a:r>
              <a:rPr lang="en-GB" dirty="0"/>
              <a:t>Requires synchronisation</a:t>
            </a:r>
          </a:p>
          <a:p>
            <a:r>
              <a:rPr lang="en-GB" dirty="0"/>
              <a:t>Virtual functions causing late binding</a:t>
            </a:r>
          </a:p>
          <a:p>
            <a:r>
              <a:rPr lang="en-GB" dirty="0"/>
              <a:t>Poor memory access patterns</a:t>
            </a:r>
          </a:p>
          <a:p>
            <a:pPr lvl="1"/>
            <a:r>
              <a:rPr lang="en-GB" dirty="0"/>
              <a:t>E.g. </a:t>
            </a:r>
            <a:r>
              <a:rPr lang="en-GB"/>
              <a:t>see</a:t>
            </a:r>
            <a:r>
              <a:rPr lang="en-GB" dirty="0"/>
              <a:t>: </a:t>
            </a:r>
            <a:r>
              <a:rPr lang="en-GB" dirty="0">
                <a:hlinkClick r:id="rId3"/>
              </a:rPr>
              <a:t>https://macton.smugmug.com/Other/2008-07-15-by-Eye-Fi/n-xmKDH/i-BrHWXdJ</a:t>
            </a:r>
            <a:endParaRPr lang="en-GB" dirty="0"/>
          </a:p>
          <a:p>
            <a:pPr lvl="1"/>
            <a:r>
              <a:rPr lang="en-GB" dirty="0"/>
              <a:t>Data-Oriented Design</a:t>
            </a:r>
          </a:p>
          <a:p>
            <a:pPr lvl="1"/>
            <a:r>
              <a:rPr lang="en-GB" dirty="0"/>
              <a:t>Works by constructing code around the data</a:t>
            </a:r>
          </a:p>
          <a:p>
            <a:pPr lvl="1"/>
            <a:r>
              <a:rPr lang="en-GB" dirty="0"/>
              <a:t>Work on blocks of data improves cache coherency and allows for parallelization and vectorization</a:t>
            </a:r>
          </a:p>
          <a:p>
            <a:pPr lvl="1"/>
            <a:r>
              <a:rPr lang="en-GB" dirty="0"/>
              <a:t>See: </a:t>
            </a:r>
            <a:r>
              <a:rPr lang="en-GB" dirty="0">
                <a:hlinkClick r:id="rId4"/>
              </a:rPr>
              <a:t>http://gamedevelopment.tutsplus.com/articles/what-is-data-oriented-game-engine-design--cms-21052</a:t>
            </a:r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0209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effectLst/>
              </a:rPr>
              <a:t>Game Engine Architecture, Second Edition, Jason Gregory, 2014, ISBN: 978-1466560017</a:t>
            </a:r>
          </a:p>
          <a:p>
            <a:pPr lvl="1"/>
            <a:r>
              <a:rPr lang="en-GB" dirty="0">
                <a:effectLst/>
              </a:rPr>
              <a:t>The best book for engine construction</a:t>
            </a:r>
          </a:p>
          <a:p>
            <a:endParaRPr lang="en-GB" dirty="0">
              <a:effectLst/>
            </a:endParaRPr>
          </a:p>
          <a:p>
            <a:r>
              <a:rPr lang="en-GB" dirty="0">
                <a:effectLst/>
              </a:rPr>
              <a:t>Game Programming Patterns, 2014, R. Nystrom, ISBN: 978-0990582908</a:t>
            </a:r>
          </a:p>
          <a:p>
            <a:pPr lvl="1"/>
            <a:r>
              <a:rPr lang="en-GB" dirty="0">
                <a:effectLst/>
              </a:rPr>
              <a:t>Solutions to common game design issues</a:t>
            </a:r>
          </a:p>
          <a:p>
            <a:endParaRPr lang="en-GB" dirty="0">
              <a:effectLst/>
            </a:endParaRPr>
          </a:p>
          <a:p>
            <a:r>
              <a:rPr lang="en-GB" dirty="0">
                <a:effectLst/>
              </a:rPr>
              <a:t>Game Coding Complete, Fourth Edition, Mike </a:t>
            </a:r>
            <a:r>
              <a:rPr lang="en-GB" dirty="0" err="1">
                <a:effectLst/>
              </a:rPr>
              <a:t>McShaffry</a:t>
            </a:r>
            <a:r>
              <a:rPr lang="en-GB" dirty="0">
                <a:effectLst/>
              </a:rPr>
              <a:t>, 2012, Delmar, ISBN:978-1133776574. </a:t>
            </a:r>
          </a:p>
          <a:p>
            <a:pPr lvl="1"/>
            <a:r>
              <a:rPr lang="en-GB" dirty="0">
                <a:effectLst/>
              </a:rPr>
              <a:t>A general all rounder for games programmers</a:t>
            </a:r>
          </a:p>
          <a:p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9804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/>
              <a:t>Message System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GB" altLang="en-US" sz="2000" dirty="0">
                <a:effectLst/>
              </a:rPr>
              <a:t>A message system provides a common language with which multiple systems can communicate to the world model (and optionally other systems)</a:t>
            </a:r>
          </a:p>
        </p:txBody>
      </p:sp>
      <p:sp>
        <p:nvSpPr>
          <p:cNvPr id="563204" name="Rectangle 4"/>
          <p:cNvSpPr>
            <a:spLocks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defRPr/>
            </a:pPr>
            <a:endParaRPr lang="en-US" sz="2400">
              <a:effectLst>
                <a:outerShdw blurRad="38100" dist="38100" dir="2700000" algn="tl">
                  <a:srgbClr val="010199"/>
                </a:outerShdw>
              </a:effectLst>
              <a:latin typeface="Arial" charset="0"/>
            </a:endParaRPr>
          </a:p>
        </p:txBody>
      </p:sp>
      <p:grpSp>
        <p:nvGrpSpPr>
          <p:cNvPr id="15365" name="Group 5"/>
          <p:cNvGrpSpPr>
            <a:grpSpLocks/>
          </p:cNvGrpSpPr>
          <p:nvPr/>
        </p:nvGrpSpPr>
        <p:grpSpPr bwMode="auto">
          <a:xfrm>
            <a:off x="6642100" y="3789363"/>
            <a:ext cx="1730375" cy="695325"/>
            <a:chOff x="930" y="1616"/>
            <a:chExt cx="1090" cy="438"/>
          </a:xfrm>
        </p:grpSpPr>
        <p:sp>
          <p:nvSpPr>
            <p:cNvPr id="15385" name="Text Box 6"/>
            <p:cNvSpPr txBox="1">
              <a:spLocks noChangeArrowheads="1"/>
            </p:cNvSpPr>
            <p:nvPr/>
          </p:nvSpPr>
          <p:spPr bwMode="auto">
            <a:xfrm>
              <a:off x="930" y="1760"/>
              <a:ext cx="1090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>
                  <a:latin typeface="Times New Roman" panose="02020603050405020304" pitchFamily="18" charset="0"/>
                </a:rPr>
                <a:t>World</a:t>
              </a:r>
            </a:p>
          </p:txBody>
        </p:sp>
        <p:sp>
          <p:nvSpPr>
            <p:cNvPr id="15386" name="Rectangle 7"/>
            <p:cNvSpPr>
              <a:spLocks noChangeArrowheads="1"/>
            </p:cNvSpPr>
            <p:nvPr/>
          </p:nvSpPr>
          <p:spPr bwMode="auto">
            <a:xfrm>
              <a:off x="930" y="1616"/>
              <a:ext cx="38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5366" name="Group 8"/>
          <p:cNvGrpSpPr>
            <a:grpSpLocks/>
          </p:cNvGrpSpPr>
          <p:nvPr/>
        </p:nvGrpSpPr>
        <p:grpSpPr bwMode="auto">
          <a:xfrm>
            <a:off x="4300538" y="3698875"/>
            <a:ext cx="1730375" cy="695325"/>
            <a:chOff x="567" y="2334"/>
            <a:chExt cx="1090" cy="438"/>
          </a:xfrm>
        </p:grpSpPr>
        <p:sp>
          <p:nvSpPr>
            <p:cNvPr id="15383" name="Text Box 9"/>
            <p:cNvSpPr txBox="1">
              <a:spLocks noChangeArrowheads="1"/>
            </p:cNvSpPr>
            <p:nvPr/>
          </p:nvSpPr>
          <p:spPr bwMode="auto">
            <a:xfrm>
              <a:off x="567" y="2478"/>
              <a:ext cx="1090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>
                  <a:latin typeface="Times New Roman" panose="02020603050405020304" pitchFamily="18" charset="0"/>
                </a:rPr>
                <a:t>Messages</a:t>
              </a:r>
            </a:p>
          </p:txBody>
        </p:sp>
        <p:sp>
          <p:nvSpPr>
            <p:cNvPr id="15384" name="Rectangle 10"/>
            <p:cNvSpPr>
              <a:spLocks noChangeArrowheads="1"/>
            </p:cNvSpPr>
            <p:nvPr/>
          </p:nvSpPr>
          <p:spPr bwMode="auto">
            <a:xfrm>
              <a:off x="567" y="2334"/>
              <a:ext cx="38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5367" name="Group 11"/>
          <p:cNvGrpSpPr>
            <a:grpSpLocks/>
          </p:cNvGrpSpPr>
          <p:nvPr/>
        </p:nvGrpSpPr>
        <p:grpSpPr bwMode="auto">
          <a:xfrm>
            <a:off x="790575" y="2708275"/>
            <a:ext cx="1730375" cy="695325"/>
            <a:chOff x="2472" y="1608"/>
            <a:chExt cx="1090" cy="438"/>
          </a:xfrm>
        </p:grpSpPr>
        <p:sp>
          <p:nvSpPr>
            <p:cNvPr id="15381" name="Text Box 12"/>
            <p:cNvSpPr txBox="1">
              <a:spLocks noChangeArrowheads="1"/>
            </p:cNvSpPr>
            <p:nvPr/>
          </p:nvSpPr>
          <p:spPr bwMode="auto">
            <a:xfrm>
              <a:off x="2472" y="1752"/>
              <a:ext cx="1090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>
                  <a:latin typeface="Times New Roman" panose="02020603050405020304" pitchFamily="18" charset="0"/>
                </a:rPr>
                <a:t>Network</a:t>
              </a:r>
            </a:p>
          </p:txBody>
        </p:sp>
        <p:sp>
          <p:nvSpPr>
            <p:cNvPr id="15382" name="Rectangle 13"/>
            <p:cNvSpPr>
              <a:spLocks noChangeArrowheads="1"/>
            </p:cNvSpPr>
            <p:nvPr/>
          </p:nvSpPr>
          <p:spPr bwMode="auto">
            <a:xfrm>
              <a:off x="2472" y="1608"/>
              <a:ext cx="38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5368" name="Group 17"/>
          <p:cNvGrpSpPr>
            <a:grpSpLocks/>
          </p:cNvGrpSpPr>
          <p:nvPr/>
        </p:nvGrpSpPr>
        <p:grpSpPr bwMode="auto">
          <a:xfrm>
            <a:off x="790575" y="4689475"/>
            <a:ext cx="1730375" cy="682625"/>
            <a:chOff x="2064" y="2251"/>
            <a:chExt cx="1090" cy="430"/>
          </a:xfrm>
        </p:grpSpPr>
        <p:sp>
          <p:nvSpPr>
            <p:cNvPr id="15379" name="Text Box 18"/>
            <p:cNvSpPr txBox="1">
              <a:spLocks noChangeArrowheads="1"/>
            </p:cNvSpPr>
            <p:nvPr/>
          </p:nvSpPr>
          <p:spPr bwMode="auto">
            <a:xfrm>
              <a:off x="2064" y="2387"/>
              <a:ext cx="1090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>
                  <a:latin typeface="Times New Roman" panose="02020603050405020304" pitchFamily="18" charset="0"/>
                </a:rPr>
                <a:t>UI</a:t>
              </a:r>
            </a:p>
          </p:txBody>
        </p:sp>
        <p:sp>
          <p:nvSpPr>
            <p:cNvPr id="15380" name="Rectangle 19"/>
            <p:cNvSpPr>
              <a:spLocks noChangeArrowheads="1"/>
            </p:cNvSpPr>
            <p:nvPr/>
          </p:nvSpPr>
          <p:spPr bwMode="auto">
            <a:xfrm>
              <a:off x="2064" y="2251"/>
              <a:ext cx="384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15369" name="Line 32"/>
          <p:cNvSpPr>
            <a:spLocks noChangeShapeType="1"/>
          </p:cNvSpPr>
          <p:nvPr/>
        </p:nvSpPr>
        <p:spPr bwMode="auto">
          <a:xfrm>
            <a:off x="2590800" y="3159125"/>
            <a:ext cx="1620838" cy="900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70" name="Line 33"/>
          <p:cNvSpPr>
            <a:spLocks noChangeShapeType="1"/>
          </p:cNvSpPr>
          <p:nvPr/>
        </p:nvSpPr>
        <p:spPr bwMode="auto">
          <a:xfrm flipV="1">
            <a:off x="2590800" y="4149725"/>
            <a:ext cx="1620838" cy="88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71" name="Line 34"/>
          <p:cNvSpPr>
            <a:spLocks noChangeShapeType="1"/>
          </p:cNvSpPr>
          <p:nvPr/>
        </p:nvSpPr>
        <p:spPr bwMode="auto">
          <a:xfrm flipV="1">
            <a:off x="2590800" y="4238625"/>
            <a:ext cx="1620838" cy="900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72" name="Text Box 41"/>
          <p:cNvSpPr txBox="1">
            <a:spLocks noChangeArrowheads="1"/>
          </p:cNvSpPr>
          <p:nvPr/>
        </p:nvSpPr>
        <p:spPr bwMode="auto">
          <a:xfrm>
            <a:off x="2590800" y="2619375"/>
            <a:ext cx="701675" cy="3762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/>
              <a:t>Input</a:t>
            </a:r>
          </a:p>
        </p:txBody>
      </p:sp>
      <p:sp>
        <p:nvSpPr>
          <p:cNvPr id="15373" name="Rectangle 44"/>
          <p:cNvSpPr>
            <a:spLocks noChangeArrowheads="1"/>
          </p:cNvSpPr>
          <p:nvPr/>
        </p:nvSpPr>
        <p:spPr bwMode="auto">
          <a:xfrm>
            <a:off x="611188" y="2528888"/>
            <a:ext cx="2789237" cy="29702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pSp>
        <p:nvGrpSpPr>
          <p:cNvPr id="15374" name="Group 46"/>
          <p:cNvGrpSpPr>
            <a:grpSpLocks/>
          </p:cNvGrpSpPr>
          <p:nvPr/>
        </p:nvGrpSpPr>
        <p:grpSpPr bwMode="auto">
          <a:xfrm>
            <a:off x="881063" y="3698875"/>
            <a:ext cx="1730375" cy="695325"/>
            <a:chOff x="567" y="2334"/>
            <a:chExt cx="1090" cy="438"/>
          </a:xfrm>
        </p:grpSpPr>
        <p:sp>
          <p:nvSpPr>
            <p:cNvPr id="15377" name="Text Box 47"/>
            <p:cNvSpPr txBox="1">
              <a:spLocks noChangeArrowheads="1"/>
            </p:cNvSpPr>
            <p:nvPr/>
          </p:nvSpPr>
          <p:spPr bwMode="auto">
            <a:xfrm>
              <a:off x="567" y="2478"/>
              <a:ext cx="1090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>
                  <a:latin typeface="Times New Roman" panose="02020603050405020304" pitchFamily="18" charset="0"/>
                </a:rPr>
                <a:t>AI</a:t>
              </a:r>
            </a:p>
          </p:txBody>
        </p:sp>
        <p:sp>
          <p:nvSpPr>
            <p:cNvPr id="15378" name="Rectangle 48"/>
            <p:cNvSpPr>
              <a:spLocks noChangeArrowheads="1"/>
            </p:cNvSpPr>
            <p:nvPr/>
          </p:nvSpPr>
          <p:spPr bwMode="auto">
            <a:xfrm>
              <a:off x="567" y="2334"/>
              <a:ext cx="38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15375" name="Line 49"/>
          <p:cNvSpPr>
            <a:spLocks noChangeShapeType="1"/>
          </p:cNvSpPr>
          <p:nvPr/>
        </p:nvSpPr>
        <p:spPr bwMode="auto">
          <a:xfrm>
            <a:off x="6011863" y="4149725"/>
            <a:ext cx="630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76" name="Text Box 50"/>
          <p:cNvSpPr txBox="1">
            <a:spLocks noChangeArrowheads="1"/>
          </p:cNvSpPr>
          <p:nvPr/>
        </p:nvSpPr>
        <p:spPr bwMode="auto">
          <a:xfrm>
            <a:off x="341313" y="5768975"/>
            <a:ext cx="85518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GB" altLang="en-US" sz="1800"/>
              <a:t>  The world model does not need to know where the message originates</a:t>
            </a:r>
          </a:p>
        </p:txBody>
      </p:sp>
    </p:spTree>
    <p:extLst>
      <p:ext uri="{BB962C8B-B14F-4D97-AF65-F5344CB8AC3E}">
        <p14:creationId xmlns:p14="http://schemas.microsoft.com/office/powerpoint/2010/main" val="3304839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/>
              <a:t>Message System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/>
              <a:t>Another view: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GB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GB" dirty="0"/>
          </a:p>
        </p:txBody>
      </p:sp>
      <p:grpSp>
        <p:nvGrpSpPr>
          <p:cNvPr id="16388" name="Group 4"/>
          <p:cNvGrpSpPr>
            <a:grpSpLocks/>
          </p:cNvGrpSpPr>
          <p:nvPr/>
        </p:nvGrpSpPr>
        <p:grpSpPr bwMode="auto">
          <a:xfrm>
            <a:off x="701675" y="2438400"/>
            <a:ext cx="1730375" cy="695325"/>
            <a:chOff x="2472" y="1608"/>
            <a:chExt cx="1090" cy="438"/>
          </a:xfrm>
        </p:grpSpPr>
        <p:sp>
          <p:nvSpPr>
            <p:cNvPr id="16410" name="Text Box 5"/>
            <p:cNvSpPr txBox="1">
              <a:spLocks noChangeArrowheads="1"/>
            </p:cNvSpPr>
            <p:nvPr/>
          </p:nvSpPr>
          <p:spPr bwMode="auto">
            <a:xfrm>
              <a:off x="2472" y="1752"/>
              <a:ext cx="1090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>
                  <a:latin typeface="Times New Roman" panose="02020603050405020304" pitchFamily="18" charset="0"/>
                </a:rPr>
                <a:t>Network</a:t>
              </a:r>
            </a:p>
          </p:txBody>
        </p:sp>
        <p:sp>
          <p:nvSpPr>
            <p:cNvPr id="16411" name="Rectangle 6"/>
            <p:cNvSpPr>
              <a:spLocks noChangeArrowheads="1"/>
            </p:cNvSpPr>
            <p:nvPr/>
          </p:nvSpPr>
          <p:spPr bwMode="auto">
            <a:xfrm>
              <a:off x="2472" y="1608"/>
              <a:ext cx="38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6389" name="Group 7"/>
          <p:cNvGrpSpPr>
            <a:grpSpLocks/>
          </p:cNvGrpSpPr>
          <p:nvPr/>
        </p:nvGrpSpPr>
        <p:grpSpPr bwMode="auto">
          <a:xfrm>
            <a:off x="2681288" y="2438400"/>
            <a:ext cx="1730375" cy="695325"/>
            <a:chOff x="567" y="2334"/>
            <a:chExt cx="1090" cy="438"/>
          </a:xfrm>
        </p:grpSpPr>
        <p:sp>
          <p:nvSpPr>
            <p:cNvPr id="16408" name="Text Box 8"/>
            <p:cNvSpPr txBox="1">
              <a:spLocks noChangeArrowheads="1"/>
            </p:cNvSpPr>
            <p:nvPr/>
          </p:nvSpPr>
          <p:spPr bwMode="auto">
            <a:xfrm>
              <a:off x="567" y="2478"/>
              <a:ext cx="1090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>
                  <a:latin typeface="Times New Roman" panose="02020603050405020304" pitchFamily="18" charset="0"/>
                </a:rPr>
                <a:t>AI</a:t>
              </a:r>
            </a:p>
          </p:txBody>
        </p:sp>
        <p:sp>
          <p:nvSpPr>
            <p:cNvPr id="16409" name="Rectangle 9"/>
            <p:cNvSpPr>
              <a:spLocks noChangeArrowheads="1"/>
            </p:cNvSpPr>
            <p:nvPr/>
          </p:nvSpPr>
          <p:spPr bwMode="auto">
            <a:xfrm>
              <a:off x="567" y="2334"/>
              <a:ext cx="38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6390" name="Group 10"/>
          <p:cNvGrpSpPr>
            <a:grpSpLocks/>
          </p:cNvGrpSpPr>
          <p:nvPr/>
        </p:nvGrpSpPr>
        <p:grpSpPr bwMode="auto">
          <a:xfrm>
            <a:off x="4841875" y="2438400"/>
            <a:ext cx="1730375" cy="682625"/>
            <a:chOff x="2064" y="2251"/>
            <a:chExt cx="1090" cy="430"/>
          </a:xfrm>
        </p:grpSpPr>
        <p:sp>
          <p:nvSpPr>
            <p:cNvPr id="16406" name="Text Box 11"/>
            <p:cNvSpPr txBox="1">
              <a:spLocks noChangeArrowheads="1"/>
            </p:cNvSpPr>
            <p:nvPr/>
          </p:nvSpPr>
          <p:spPr bwMode="auto">
            <a:xfrm>
              <a:off x="2064" y="2387"/>
              <a:ext cx="1090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>
                  <a:latin typeface="Times New Roman" panose="02020603050405020304" pitchFamily="18" charset="0"/>
                </a:rPr>
                <a:t>UI</a:t>
              </a:r>
            </a:p>
          </p:txBody>
        </p:sp>
        <p:sp>
          <p:nvSpPr>
            <p:cNvPr id="16407" name="Rectangle 12"/>
            <p:cNvSpPr>
              <a:spLocks noChangeArrowheads="1"/>
            </p:cNvSpPr>
            <p:nvPr/>
          </p:nvSpPr>
          <p:spPr bwMode="auto">
            <a:xfrm>
              <a:off x="2064" y="2251"/>
              <a:ext cx="384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6391" name="Group 13"/>
          <p:cNvGrpSpPr>
            <a:grpSpLocks/>
          </p:cNvGrpSpPr>
          <p:nvPr/>
        </p:nvGrpSpPr>
        <p:grpSpPr bwMode="auto">
          <a:xfrm>
            <a:off x="6911975" y="2438400"/>
            <a:ext cx="1730375" cy="682625"/>
            <a:chOff x="2064" y="2251"/>
            <a:chExt cx="1090" cy="430"/>
          </a:xfrm>
        </p:grpSpPr>
        <p:sp>
          <p:nvSpPr>
            <p:cNvPr id="16404" name="Text Box 14"/>
            <p:cNvSpPr txBox="1">
              <a:spLocks noChangeArrowheads="1"/>
            </p:cNvSpPr>
            <p:nvPr/>
          </p:nvSpPr>
          <p:spPr bwMode="auto">
            <a:xfrm>
              <a:off x="2064" y="2387"/>
              <a:ext cx="1090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>
                  <a:latin typeface="Times New Roman" panose="02020603050405020304" pitchFamily="18" charset="0"/>
                </a:rPr>
                <a:t>??</a:t>
              </a:r>
            </a:p>
          </p:txBody>
        </p:sp>
        <p:sp>
          <p:nvSpPr>
            <p:cNvPr id="16405" name="Rectangle 15"/>
            <p:cNvSpPr>
              <a:spLocks noChangeArrowheads="1"/>
            </p:cNvSpPr>
            <p:nvPr/>
          </p:nvSpPr>
          <p:spPr bwMode="auto">
            <a:xfrm>
              <a:off x="2064" y="2251"/>
              <a:ext cx="384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16392" name="Rectangle 16"/>
          <p:cNvSpPr>
            <a:spLocks noChangeArrowheads="1"/>
          </p:cNvSpPr>
          <p:nvPr/>
        </p:nvSpPr>
        <p:spPr bwMode="auto">
          <a:xfrm>
            <a:off x="701675" y="3608388"/>
            <a:ext cx="7921625" cy="88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6393" name="Text Box 17"/>
          <p:cNvSpPr txBox="1">
            <a:spLocks noChangeArrowheads="1"/>
          </p:cNvSpPr>
          <p:nvPr/>
        </p:nvSpPr>
        <p:spPr bwMode="auto">
          <a:xfrm>
            <a:off x="701675" y="3700463"/>
            <a:ext cx="7921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Message Queue Exposed				Message System</a:t>
            </a:r>
          </a:p>
        </p:txBody>
      </p:sp>
      <p:sp>
        <p:nvSpPr>
          <p:cNvPr id="16394" name="Line 18"/>
          <p:cNvSpPr>
            <a:spLocks noChangeShapeType="1"/>
          </p:cNvSpPr>
          <p:nvPr/>
        </p:nvSpPr>
        <p:spPr bwMode="auto">
          <a:xfrm>
            <a:off x="1601788" y="3159125"/>
            <a:ext cx="0" cy="449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395" name="Line 22"/>
          <p:cNvSpPr>
            <a:spLocks noChangeShapeType="1"/>
          </p:cNvSpPr>
          <p:nvPr/>
        </p:nvSpPr>
        <p:spPr bwMode="auto">
          <a:xfrm>
            <a:off x="3492500" y="3159125"/>
            <a:ext cx="0" cy="449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396" name="Line 23"/>
          <p:cNvSpPr>
            <a:spLocks noChangeShapeType="1"/>
          </p:cNvSpPr>
          <p:nvPr/>
        </p:nvSpPr>
        <p:spPr bwMode="auto">
          <a:xfrm>
            <a:off x="5651500" y="3159125"/>
            <a:ext cx="0" cy="449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397" name="Line 24"/>
          <p:cNvSpPr>
            <a:spLocks noChangeShapeType="1"/>
          </p:cNvSpPr>
          <p:nvPr/>
        </p:nvSpPr>
        <p:spPr bwMode="auto">
          <a:xfrm>
            <a:off x="7723188" y="3159125"/>
            <a:ext cx="0" cy="449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398" name="Rectangle 25"/>
          <p:cNvSpPr>
            <a:spLocks noChangeArrowheads="1"/>
          </p:cNvSpPr>
          <p:nvPr/>
        </p:nvSpPr>
        <p:spPr bwMode="auto">
          <a:xfrm>
            <a:off x="611188" y="3429000"/>
            <a:ext cx="8101012" cy="7207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pSp>
        <p:nvGrpSpPr>
          <p:cNvPr id="16399" name="Group 26"/>
          <p:cNvGrpSpPr>
            <a:grpSpLocks/>
          </p:cNvGrpSpPr>
          <p:nvPr/>
        </p:nvGrpSpPr>
        <p:grpSpPr bwMode="auto">
          <a:xfrm>
            <a:off x="4211638" y="4959350"/>
            <a:ext cx="1730375" cy="695325"/>
            <a:chOff x="930" y="1616"/>
            <a:chExt cx="1090" cy="438"/>
          </a:xfrm>
        </p:grpSpPr>
        <p:sp>
          <p:nvSpPr>
            <p:cNvPr id="16402" name="Text Box 27"/>
            <p:cNvSpPr txBox="1">
              <a:spLocks noChangeArrowheads="1"/>
            </p:cNvSpPr>
            <p:nvPr/>
          </p:nvSpPr>
          <p:spPr bwMode="auto">
            <a:xfrm>
              <a:off x="930" y="1760"/>
              <a:ext cx="1090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>
                  <a:latin typeface="Times New Roman" panose="02020603050405020304" pitchFamily="18" charset="0"/>
                </a:rPr>
                <a:t>World</a:t>
              </a:r>
            </a:p>
          </p:txBody>
        </p:sp>
        <p:sp>
          <p:nvSpPr>
            <p:cNvPr id="16403" name="Rectangle 28"/>
            <p:cNvSpPr>
              <a:spLocks noChangeArrowheads="1"/>
            </p:cNvSpPr>
            <p:nvPr/>
          </p:nvSpPr>
          <p:spPr bwMode="auto">
            <a:xfrm>
              <a:off x="930" y="1616"/>
              <a:ext cx="38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16400" name="Line 30"/>
          <p:cNvSpPr>
            <a:spLocks noChangeShapeType="1"/>
          </p:cNvSpPr>
          <p:nvPr/>
        </p:nvSpPr>
        <p:spPr bwMode="auto">
          <a:xfrm flipV="1">
            <a:off x="5202238" y="3698875"/>
            <a:ext cx="0" cy="143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01" name="Text Box 31"/>
          <p:cNvSpPr txBox="1">
            <a:spLocks noChangeArrowheads="1"/>
          </p:cNvSpPr>
          <p:nvPr/>
        </p:nvSpPr>
        <p:spPr bwMode="auto">
          <a:xfrm>
            <a:off x="250825" y="4689475"/>
            <a:ext cx="34210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1800"/>
              <a:t>A bit like a network system…</a:t>
            </a:r>
          </a:p>
        </p:txBody>
      </p:sp>
    </p:spTree>
    <p:extLst>
      <p:ext uri="{BB962C8B-B14F-4D97-AF65-F5344CB8AC3E}">
        <p14:creationId xmlns:p14="http://schemas.microsoft.com/office/powerpoint/2010/main" val="281561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Hierarchical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Hierarchical model</a:t>
            </a:r>
          </a:p>
          <a:p>
            <a:pPr lvl="1">
              <a:defRPr/>
            </a:pPr>
            <a:r>
              <a:rPr lang="en-GB" dirty="0"/>
              <a:t>Builds an OO structure of world entities inheriting functionality</a:t>
            </a:r>
          </a:p>
          <a:p>
            <a:pPr lvl="1">
              <a:defRPr/>
            </a:pPr>
            <a:r>
              <a:rPr lang="en-GB" dirty="0"/>
              <a:t>A logical way of modelling the world</a:t>
            </a:r>
          </a:p>
          <a:p>
            <a:pPr>
              <a:defRPr/>
            </a:pPr>
            <a:r>
              <a:rPr lang="en-GB" dirty="0"/>
              <a:t>Some problems though</a:t>
            </a:r>
          </a:p>
          <a:p>
            <a:pPr lvl="1">
              <a:defRPr/>
            </a:pPr>
            <a:r>
              <a:rPr lang="en-GB" dirty="0"/>
              <a:t>Functionality tends to drift to the top (into the base) meaning every entity, however simple, can carry around a lot of useless data and functionality</a:t>
            </a:r>
          </a:p>
          <a:p>
            <a:pPr lvl="1">
              <a:defRPr/>
            </a:pPr>
            <a:r>
              <a:rPr lang="en-GB" dirty="0"/>
              <a:t>If we keep it at the bottom we have problems re-using functionality between entities</a:t>
            </a:r>
          </a:p>
          <a:p>
            <a:pPr>
              <a:defRPr/>
            </a:pPr>
            <a:r>
              <a:rPr lang="en-GB" dirty="0"/>
              <a:t>My experience</a:t>
            </a:r>
          </a:p>
          <a:p>
            <a:pPr lvl="1">
              <a:defRPr/>
            </a:pPr>
            <a:r>
              <a:rPr lang="en-GB" dirty="0"/>
              <a:t>Used in Dune and it did work but became a bit tangled and hence tricky to debug in the beta phase</a:t>
            </a:r>
          </a:p>
          <a:p>
            <a:pPr lvl="1"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295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E7C42-AE29-460A-B579-EBD44BCA7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76BC7A-09A7-4D0C-9ADC-03AE899668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975" y="1562100"/>
            <a:ext cx="5734050" cy="4362450"/>
          </a:xfrm>
        </p:spPr>
      </p:pic>
    </p:spTree>
    <p:extLst>
      <p:ext uri="{BB962C8B-B14F-4D97-AF65-F5344CB8AC3E}">
        <p14:creationId xmlns:p14="http://schemas.microsoft.com/office/powerpoint/2010/main" val="3676362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Component 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Rather than use a hierarchy we create a game entity from an aggregation of components</a:t>
            </a:r>
          </a:p>
          <a:p>
            <a:pPr lvl="1">
              <a:defRPr/>
            </a:pPr>
            <a:r>
              <a:rPr lang="en-GB" dirty="0"/>
              <a:t>Each component implements some functionality</a:t>
            </a:r>
          </a:p>
          <a:p>
            <a:pPr lvl="2">
              <a:defRPr/>
            </a:pPr>
            <a:r>
              <a:rPr lang="en-GB" dirty="0"/>
              <a:t>Components should be independent of each other*</a:t>
            </a:r>
          </a:p>
          <a:p>
            <a:pPr lvl="1">
              <a:defRPr/>
            </a:pPr>
            <a:r>
              <a:rPr lang="en-GB" dirty="0"/>
              <a:t>A game entity is made by adding required components</a:t>
            </a:r>
          </a:p>
          <a:p>
            <a:pPr lvl="1">
              <a:defRPr/>
            </a:pPr>
            <a:r>
              <a:rPr lang="en-GB" dirty="0"/>
              <a:t>Unity uses this structure</a:t>
            </a:r>
          </a:p>
          <a:p>
            <a:pPr>
              <a:defRPr/>
            </a:pPr>
            <a:r>
              <a:rPr lang="en-GB" dirty="0"/>
              <a:t>Example components</a:t>
            </a:r>
          </a:p>
          <a:p>
            <a:pPr lvl="1">
              <a:defRPr/>
            </a:pPr>
            <a:r>
              <a:rPr lang="en-GB" dirty="0"/>
              <a:t>Movement</a:t>
            </a:r>
          </a:p>
          <a:p>
            <a:pPr lvl="1">
              <a:defRPr/>
            </a:pPr>
            <a:r>
              <a:rPr lang="en-GB" dirty="0"/>
              <a:t>Render</a:t>
            </a:r>
          </a:p>
          <a:p>
            <a:pPr lvl="1">
              <a:defRPr/>
            </a:pPr>
            <a:r>
              <a:rPr lang="en-GB" dirty="0"/>
              <a:t>Run script</a:t>
            </a:r>
          </a:p>
          <a:p>
            <a:pPr lvl="1">
              <a:defRPr/>
            </a:pPr>
            <a:r>
              <a:rPr lang="en-GB" dirty="0"/>
              <a:t>Physics etc.</a:t>
            </a:r>
          </a:p>
          <a:p>
            <a:pPr>
              <a:defRPr/>
            </a:pPr>
            <a:endParaRPr lang="en-GB" dirty="0"/>
          </a:p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483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Component 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Fits the ‘prefer composition to inheritance’ rule and game requirements of shallow hierarchies</a:t>
            </a:r>
          </a:p>
          <a:p>
            <a:pPr>
              <a:defRPr/>
            </a:pPr>
            <a:r>
              <a:rPr lang="en-GB" dirty="0"/>
              <a:t>You could store a collection of pointers to components in an entity</a:t>
            </a:r>
          </a:p>
          <a:p>
            <a:pPr>
              <a:defRPr/>
            </a:pPr>
            <a:r>
              <a:rPr lang="en-GB" dirty="0"/>
              <a:t>Further extension of this could actually remove the entity wrapper completely</a:t>
            </a:r>
          </a:p>
          <a:p>
            <a:pPr lvl="1">
              <a:defRPr/>
            </a:pPr>
            <a:r>
              <a:rPr lang="en-GB" dirty="0"/>
              <a:t>See figure 2: </a:t>
            </a:r>
            <a:r>
              <a:rPr lang="en-GB" dirty="0">
                <a:hlinkClick r:id="rId2"/>
              </a:rPr>
              <a:t>http://cowboyprogramming.com/2007/01/05/evolve-your-heirachy/</a:t>
            </a:r>
            <a:r>
              <a:rPr lang="en-GB" dirty="0"/>
              <a:t> (next slide)</a:t>
            </a:r>
          </a:p>
          <a:p>
            <a:pPr lvl="1">
              <a:defRPr/>
            </a:pPr>
            <a:r>
              <a:rPr lang="en-GB" dirty="0"/>
              <a:t>Data driven capabilities now exist by adding components based on data written by the designers</a:t>
            </a:r>
          </a:p>
        </p:txBody>
      </p:sp>
    </p:spTree>
    <p:extLst>
      <p:ext uri="{BB962C8B-B14F-4D97-AF65-F5344CB8AC3E}">
        <p14:creationId xmlns:p14="http://schemas.microsoft.com/office/powerpoint/2010/main" val="238481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Object as pure aggregation</a:t>
            </a:r>
          </a:p>
        </p:txBody>
      </p:sp>
      <p:pic>
        <p:nvPicPr>
          <p:cNvPr id="20483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50938" y="1358900"/>
            <a:ext cx="6096000" cy="5057775"/>
          </a:xfrm>
        </p:spPr>
      </p:pic>
      <p:sp>
        <p:nvSpPr>
          <p:cNvPr id="20484" name="TextBox 4"/>
          <p:cNvSpPr txBox="1">
            <a:spLocks noChangeArrowheads="1"/>
          </p:cNvSpPr>
          <p:nvPr/>
        </p:nvSpPr>
        <p:spPr bwMode="auto">
          <a:xfrm>
            <a:off x="341313" y="6303963"/>
            <a:ext cx="75580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/>
              <a:t>From: http://cowboyprogramming.com/2007/01/05/evolve-your-heirachy/</a:t>
            </a:r>
          </a:p>
        </p:txBody>
      </p:sp>
    </p:spTree>
    <p:extLst>
      <p:ext uri="{BB962C8B-B14F-4D97-AF65-F5344CB8AC3E}">
        <p14:creationId xmlns:p14="http://schemas.microsoft.com/office/powerpoint/2010/main" val="1149223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Component 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In practice we could have a component manager that manages the components</a:t>
            </a:r>
          </a:p>
          <a:p>
            <a:pPr>
              <a:defRPr/>
            </a:pPr>
            <a:r>
              <a:rPr lang="en-GB" dirty="0"/>
              <a:t>We could also have an interface class to define a component with at least</a:t>
            </a:r>
          </a:p>
          <a:p>
            <a:pPr lvl="1">
              <a:defRPr/>
            </a:pPr>
            <a:r>
              <a:rPr lang="en-GB" dirty="0"/>
              <a:t>An Update function</a:t>
            </a:r>
          </a:p>
          <a:p>
            <a:pPr>
              <a:defRPr/>
            </a:pPr>
            <a:r>
              <a:rPr lang="en-GB" dirty="0"/>
              <a:t>For a practical example see the, rather old but still relevant, Elephant game framework: </a:t>
            </a:r>
            <a:r>
              <a:rPr lang="en-GB" dirty="0">
                <a:hlinkClick r:id="rId2"/>
              </a:rPr>
              <a:t>http://elephant.codeplex.com/</a:t>
            </a:r>
            <a:endParaRPr lang="en-GB" dirty="0"/>
          </a:p>
          <a:p>
            <a:pPr>
              <a:buFont typeface="Wingdings" panose="05000000000000000000" pitchFamily="2" charset="2"/>
              <a:buNone/>
              <a:defRPr/>
            </a:pPr>
            <a:endParaRPr lang="en-GB" dirty="0"/>
          </a:p>
        </p:txBody>
      </p:sp>
      <p:pic>
        <p:nvPicPr>
          <p:cNvPr id="4" name="Picture 3" descr="elephant_composi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038" y="4238625"/>
            <a:ext cx="3330575" cy="212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4760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rbit">
  <a:themeElements>
    <a:clrScheme name="Orbit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Orbit">
      <a:majorFont>
        <a:latin typeface="Press Star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rbit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3459</TotalTime>
  <Words>578</Words>
  <Application>Microsoft Office PowerPoint</Application>
  <PresentationFormat>On-screen Show (4:3)</PresentationFormat>
  <Paragraphs>93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Press Start</vt:lpstr>
      <vt:lpstr>Times New Roman</vt:lpstr>
      <vt:lpstr>Wingdings</vt:lpstr>
      <vt:lpstr>Orbit</vt:lpstr>
      <vt:lpstr>Game Systems</vt:lpstr>
      <vt:lpstr>Message System</vt:lpstr>
      <vt:lpstr>Message System</vt:lpstr>
      <vt:lpstr>Hierarchical Model</vt:lpstr>
      <vt:lpstr>PowerPoint Presentation</vt:lpstr>
      <vt:lpstr>Component Based</vt:lpstr>
      <vt:lpstr>Component Based</vt:lpstr>
      <vt:lpstr>Object as pure aggregation</vt:lpstr>
      <vt:lpstr>Component Based</vt:lpstr>
      <vt:lpstr>Component Based</vt:lpstr>
      <vt:lpstr>End</vt:lpstr>
      <vt:lpstr>Object Oriented Design Problems</vt:lpstr>
      <vt:lpstr>Further 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Keith</dc:creator>
  <cp:lastModifiedBy>Ditchburn, Keith</cp:lastModifiedBy>
  <cp:revision>294</cp:revision>
  <dcterms:created xsi:type="dcterms:W3CDTF">1601-01-01T00:00:00Z</dcterms:created>
  <dcterms:modified xsi:type="dcterms:W3CDTF">2018-11-25T23:32:56Z</dcterms:modified>
</cp:coreProperties>
</file>