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7" r:id="rId19"/>
    <p:sldId id="279" r:id="rId20"/>
    <p:sldId id="280" r:id="rId21"/>
    <p:sldId id="281" r:id="rId22"/>
    <p:sldId id="282" r:id="rId23"/>
    <p:sldId id="284" r:id="rId24"/>
    <p:sldId id="28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50" d="100"/>
          <a:sy n="50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Color codes: https://mycolor.space/?hex=%23F7F9F7&amp;sub=1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WRFT flyball csapat elmúlt évi eredményeinek feldolgozása egy általános összefoglaló céljából, szem előtt tartva </a:t>
            </a:r>
          </a:p>
          <a:p>
            <a:r>
              <a:t>általános képet kapni a saját csapatainak és kutyáinak az elmúlt évi teljesítményéről.</a:t>
            </a:r>
          </a:p>
          <a:p>
            <a:r>
              <a:t>A cél, hogy az elemzéseket felhasználva a jövőben még jobb teljesítményt nyújthasson a csapat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WRFT flyball csapat elmúlt évi eredményeinek feldolgozása egy általános összefoglaló céljából, szem előtt tartva </a:t>
            </a:r>
          </a:p>
          <a:p>
            <a:r>
              <a:t>általános képet kapni a saját csapatainak és kutyáinak az elmúlt évi teljesítményéről.</a:t>
            </a:r>
          </a:p>
          <a:p>
            <a:r>
              <a:t>A cél, hogy az elemzéseket felhasználva a jövőben még jobb teljesítményt nyújthasson a csapat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Lead idő alapú szegmentálás:</a:t>
            </a:r>
          </a:p>
          <a:p>
            <a:r>
              <a:t>	Last minute: &lt; 7 nap</a:t>
            </a:r>
          </a:p>
          <a:p>
            <a:r>
              <a:t>	Rövidtávú: 7 és 30 nap között</a:t>
            </a:r>
          </a:p>
          <a:p>
            <a:r>
              <a:t>	Középtávú: 30 és 90 nap között</a:t>
            </a:r>
          </a:p>
          <a:p>
            <a:r>
              <a:t>	Hosszútávú: &gt; 90 nap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rossz napokon, amikor kevés a foglalás az ár alacsonyabb jóval, mint amikor sok a foglalás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Ünnepnapokon és hétvégén rendszerint magasabb kategóriájú szobát választanak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- a továbbiakban megnéztem, hogy mi okozhatta ezen eltéréseket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Meta összevonás: Facebook, instagram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Meta összevonás: Facebook, instagram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ím">
    <p:bg>
      <p:bgPr>
        <a:solidFill>
          <a:srgbClr val="F7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erző és dá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Szerző és dátum</a:t>
            </a:r>
          </a:p>
        </p:txBody>
      </p:sp>
      <p:sp>
        <p:nvSpPr>
          <p:cNvPr id="13" name="Prezentáció cím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11600" spc="-23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Prezentáció címe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Prezentáció alcíme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egállap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Megállapítás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gadhatatlan té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Tényadatok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Tényadatok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Közreműködő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Közreműködő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„Figyelemre méltó idézet“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énykép - hár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ím és fot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666699290_02_crop_3159x1892.jpe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Prezentáció cím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11600" spc="-232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Prezentáció címe</a:t>
            </a:r>
          </a:p>
        </p:txBody>
      </p:sp>
      <p:sp>
        <p:nvSpPr>
          <p:cNvPr id="24" name="Szerző és dá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Szerző és dátum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Prezentáció alcíme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ásik cím és fotó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910457886_1434x1669.jpe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Dia cím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Dia címe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Dia alcíme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ím és listaje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ia cím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 címe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 felsorolásjeles szövege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elsorolásje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Dia felsorolásjeles szövege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ím, listajelek és fény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Dia felsorolásjeles szövege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660384004_1290x1720.jpeg"/>
          <p:cNvSpPr>
            <a:spLocks noGrp="1"/>
          </p:cNvSpPr>
          <p:nvPr>
            <p:ph type="pic" sz="half" idx="21"/>
          </p:nvPr>
        </p:nvSpPr>
        <p:spPr>
          <a:xfrm>
            <a:off x="13803453" y="3208988"/>
            <a:ext cx="7684723" cy="102462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Dia címe"/>
          <p:cNvSpPr txBox="1">
            <a:spLocks noGrp="1"/>
          </p:cNvSpPr>
          <p:nvPr>
            <p:ph type="body" sz="quarter" idx="22"/>
          </p:nvPr>
        </p:nvSpPr>
        <p:spPr>
          <a:xfrm>
            <a:off x="2908300" y="1079500"/>
            <a:ext cx="20267360" cy="14331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9100"/>
              </a:lnSpc>
              <a:spcBef>
                <a:spcPts val="0"/>
              </a:spcBef>
              <a:buSzTx/>
              <a:buNone/>
              <a:defRPr sz="8500" b="1" spc="-170"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Dia címe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zaka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zakaszcím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Szakaszcím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ia cím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Dia címe</a:t>
            </a:r>
          </a:p>
        </p:txBody>
      </p:sp>
      <p:sp>
        <p:nvSpPr>
          <p:cNvPr id="79" name="Dia alcím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Dia alcíme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pir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Napirend cím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Napirend címe</a:t>
            </a:r>
          </a:p>
        </p:txBody>
      </p:sp>
      <p:sp>
        <p:nvSpPr>
          <p:cNvPr id="88" name="Napirend alcím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Napirend alcíme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Napirendi témák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címe"/>
          <p:cNvSpPr txBox="1">
            <a:spLocks noGrp="1"/>
          </p:cNvSpPr>
          <p:nvPr>
            <p:ph type="title" hasCustomPrompt="1"/>
          </p:nvPr>
        </p:nvSpPr>
        <p:spPr>
          <a:xfrm>
            <a:off x="2908300" y="1079500"/>
            <a:ext cx="2026736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Dia címe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r>
              <a:t>Dia felsorolásjeles szövege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Rectangle"/>
          <p:cNvSpPr/>
          <p:nvPr/>
        </p:nvSpPr>
        <p:spPr>
          <a:xfrm>
            <a:off x="1202656" y="2499533"/>
            <a:ext cx="21978689" cy="646084"/>
          </a:xfrm>
          <a:prstGeom prst="rect">
            <a:avLst/>
          </a:prstGeom>
          <a:solidFill>
            <a:srgbClr val="D2DFC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1pPr>
      <a:lvl2pPr marL="0" marR="0" indent="4572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2pPr>
      <a:lvl3pPr marL="0" marR="0" indent="9144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3pPr>
      <a:lvl4pPr marL="0" marR="0" indent="13716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4pPr>
      <a:lvl5pPr marL="0" marR="0" indent="18288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5pPr>
      <a:lvl6pPr marL="0" marR="0" indent="22860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6pPr>
      <a:lvl7pPr marL="0" marR="0" indent="27432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7pPr>
      <a:lvl8pPr marL="0" marR="0" indent="32004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8pPr>
      <a:lvl9pPr marL="0" marR="0" indent="3657600" algn="l" defTabSz="2438338" latinLnBrk="0">
        <a:lnSpc>
          <a:spcPts val="91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DM Sans Bold"/>
          <a:ea typeface="DM Sans Bold"/>
          <a:cs typeface="DM Sans Bold"/>
          <a:sym typeface="DM Sans Bold"/>
        </a:defRPr>
      </a:lvl9pPr>
    </p:titleStyle>
    <p:bodyStyle>
      <a:lvl1pPr marL="609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1176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7272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3368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9464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5560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1656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7752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384800" marR="0" indent="-508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"/>
          <p:cNvSpPr/>
          <p:nvPr/>
        </p:nvSpPr>
        <p:spPr>
          <a:xfrm>
            <a:off x="922468" y="10641828"/>
            <a:ext cx="16483766" cy="2171524"/>
          </a:xfrm>
          <a:prstGeom prst="rect">
            <a:avLst/>
          </a:prstGeom>
          <a:solidFill>
            <a:srgbClr val="D2DFC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1" name="Elemzés és prezentáció: Nagy Roland…"/>
          <p:cNvSpPr txBox="1">
            <a:spLocks noGrp="1"/>
          </p:cNvSpPr>
          <p:nvPr>
            <p:ph type="body" idx="21"/>
          </p:nvPr>
        </p:nvSpPr>
        <p:spPr>
          <a:xfrm>
            <a:off x="1161313" y="10832867"/>
            <a:ext cx="12248413" cy="17894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ctr"/>
          <a:lstStyle/>
          <a:p>
            <a:pPr defTabSz="12700">
              <a:spcBef>
                <a:spcPts val="17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/>
            </a:pPr>
            <a:r>
              <a:rPr lang="hu-HU" dirty="0" err="1"/>
              <a:t>Analysis</a:t>
            </a:r>
            <a:r>
              <a:rPr lang="hu-HU" dirty="0"/>
              <a:t> and </a:t>
            </a:r>
            <a:r>
              <a:rPr lang="hu-HU" dirty="0" err="1"/>
              <a:t>presentation</a:t>
            </a:r>
            <a:r>
              <a:rPr dirty="0"/>
              <a:t>: </a:t>
            </a:r>
            <a:r>
              <a:rPr b="0" dirty="0"/>
              <a:t>Roland</a:t>
            </a:r>
            <a:r>
              <a:rPr lang="hu-HU" b="0" dirty="0"/>
              <a:t> Nagy</a:t>
            </a:r>
            <a:endParaRPr b="0" dirty="0"/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100"/>
            </a:pPr>
            <a:r>
              <a:rPr lang="hu-HU" dirty="0" err="1"/>
              <a:t>Date</a:t>
            </a:r>
            <a:r>
              <a:rPr dirty="0"/>
              <a:t>: </a:t>
            </a:r>
            <a:r>
              <a:rPr lang="hu-HU" b="0" dirty="0"/>
              <a:t>12. 02.</a:t>
            </a:r>
            <a:r>
              <a:rPr lang="hu-HU" dirty="0"/>
              <a:t> </a:t>
            </a:r>
            <a:r>
              <a:rPr b="0" dirty="0"/>
              <a:t>2024.</a:t>
            </a:r>
          </a:p>
        </p:txBody>
      </p:sp>
      <p:sp>
        <p:nvSpPr>
          <p:cNvPr id="152" name="Szállodák foglalási és marketing adatainak feltáró elemzése"/>
          <p:cNvSpPr txBox="1">
            <a:spLocks noGrp="1"/>
          </p:cNvSpPr>
          <p:nvPr>
            <p:ph type="ctrTitle"/>
          </p:nvPr>
        </p:nvSpPr>
        <p:spPr>
          <a:xfrm>
            <a:off x="1206496" y="2574991"/>
            <a:ext cx="14642729" cy="4648201"/>
          </a:xfrm>
          <a:prstGeom prst="rect">
            <a:avLst/>
          </a:prstGeom>
        </p:spPr>
        <p:txBody>
          <a:bodyPr/>
          <a:lstStyle>
            <a:lvl1pPr>
              <a:defRPr sz="8000" spc="-159"/>
            </a:lvl1pPr>
          </a:lstStyle>
          <a:p>
            <a:r>
              <a:t>Exploratory Analysis of Hotel Booking and Marketing Data</a:t>
            </a:r>
          </a:p>
        </p:txBody>
      </p:sp>
      <p:sp>
        <p:nvSpPr>
          <p:cNvPr id="153" name="Rectangle"/>
          <p:cNvSpPr/>
          <p:nvPr/>
        </p:nvSpPr>
        <p:spPr>
          <a:xfrm>
            <a:off x="17548020" y="-24447"/>
            <a:ext cx="6874563" cy="13764894"/>
          </a:xfrm>
          <a:prstGeom prst="rect">
            <a:avLst/>
          </a:prstGeom>
          <a:solidFill>
            <a:srgbClr val="83C0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 kiválasztott szobaár korrelációja a legmagasabb kínálati árral…"/>
          <p:cNvSpPr txBox="1">
            <a:spLocks noGrp="1"/>
          </p:cNvSpPr>
          <p:nvPr>
            <p:ph type="body" sz="half" idx="1"/>
          </p:nvPr>
        </p:nvSpPr>
        <p:spPr>
          <a:xfrm>
            <a:off x="1203685" y="3762444"/>
            <a:ext cx="9779001" cy="8256631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rPr lang="en-GB" dirty="0"/>
              <a:t>Correlation of the selected room price with the highest available price</a:t>
            </a:r>
          </a:p>
          <a:p>
            <a:pPr>
              <a:defRPr sz="3500"/>
            </a:pPr>
            <a:r>
              <a:rPr lang="en-GB" dirty="0"/>
              <a:t>For hotel 1, book first for low rates with long lead times</a:t>
            </a:r>
            <a:endParaRPr dirty="0"/>
          </a:p>
        </p:txBody>
      </p:sp>
      <p:sp>
        <p:nvSpPr>
          <p:cNvPr id="219" name="Lead idő alapú szegmentál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Lead Time-Based Segmentation</a:t>
            </a:r>
          </a:p>
        </p:txBody>
      </p:sp>
      <p:sp>
        <p:nvSpPr>
          <p:cNvPr id="220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4258122"/>
            <a:ext cx="9148225" cy="8130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Minél hosszabb időszakot foglalnak, annál korábban érkezik a foglalás…"/>
          <p:cNvSpPr txBox="1">
            <a:spLocks noGrp="1"/>
          </p:cNvSpPr>
          <p:nvPr>
            <p:ph type="body" sz="half" idx="1"/>
          </p:nvPr>
        </p:nvSpPr>
        <p:spPr>
          <a:xfrm>
            <a:off x="1206500" y="3829524"/>
            <a:ext cx="7746883" cy="86756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The longer the booking period, the earlier the reservation is made.</a:t>
            </a:r>
          </a:p>
          <a:p>
            <a:r>
              <a:t>Last-minute bookings have a low probability of including children.</a:t>
            </a:r>
          </a:p>
          <a:p>
            <a:pPr lvl="1"/>
            <a:r>
              <a:t>Families with children generally book earlier.</a:t>
            </a:r>
          </a:p>
          <a:p>
            <a:pPr marL="508000" indent="-508000"/>
            <a:r>
              <a:t>Conversion rates improve the earlier a booking is made.</a:t>
            </a:r>
          </a:p>
          <a:p>
            <a:pPr marL="1117600" lvl="1" indent="-508000"/>
            <a:r>
              <a:t>Last minute keresés esetén a legrosszabb</a:t>
            </a:r>
          </a:p>
        </p:txBody>
      </p:sp>
      <p:sp>
        <p:nvSpPr>
          <p:cNvPr id="238" name="Lead idő alapú szegmentál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Lead Time-Based Segmentation</a:t>
            </a:r>
          </a:p>
        </p:txBody>
      </p:sp>
      <p:sp>
        <p:nvSpPr>
          <p:cNvPr id="239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aphicFrame>
        <p:nvGraphicFramePr>
          <p:cNvPr id="240" name="Table"/>
          <p:cNvGraphicFramePr/>
          <p:nvPr>
            <p:extLst>
              <p:ext uri="{D42A27DB-BD31-4B8C-83A1-F6EECF244321}">
                <p14:modId xmlns:p14="http://schemas.microsoft.com/office/powerpoint/2010/main" val="3434881394"/>
              </p:ext>
            </p:extLst>
          </p:nvPr>
        </p:nvGraphicFramePr>
        <p:xfrm>
          <a:off x="10472730" y="5423432"/>
          <a:ext cx="12219550" cy="57993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4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1832">
                <a:tc>
                  <a:txBody>
                    <a:bodyPr/>
                    <a:lstStyle/>
                    <a:p>
                      <a:pPr defTabSz="914400"/>
                      <a:r>
                        <a:t>Hotel ID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/>
                        <a:t>Lead </a:t>
                      </a:r>
                      <a:r>
                        <a:rPr lang="hu-HU" dirty="0" err="1"/>
                        <a:t>time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category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Number</a:t>
                      </a:r>
                      <a:r>
                        <a:rPr lang="hu-HU" dirty="0"/>
                        <a:t> of </a:t>
                      </a:r>
                      <a:r>
                        <a:rPr lang="hu-HU" dirty="0" err="1"/>
                        <a:t>nights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dirty="0"/>
                        <a:t>Probability of having a child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Average</a:t>
                      </a:r>
                      <a:r>
                        <a:rPr lang="hu-HU" dirty="0"/>
                        <a:t> conversion </a:t>
                      </a:r>
                      <a:r>
                        <a:rPr dirty="0"/>
                        <a:t>[%]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74">
                <a:tc rowSpan="4">
                  <a:txBody>
                    <a:bodyPr/>
                    <a:lstStyle/>
                    <a:p>
                      <a:pPr defTabSz="914400"/>
                      <a:r>
                        <a:t>Hotel 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Last minute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2,0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0,2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6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Short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5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Medium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8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/>
                        <a:t>Long </a:t>
                      </a:r>
                      <a:r>
                        <a:rPr lang="hu-HU" dirty="0" err="1"/>
                        <a:t>term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2,9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0,4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13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308">
                <a:tc rowSpan="4">
                  <a:txBody>
                    <a:bodyPr/>
                    <a:lstStyle/>
                    <a:p>
                      <a:pPr defTabSz="914400"/>
                      <a:r>
                        <a:t>Hotel 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Last minute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1,7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0,2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4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Short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5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Medium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2,6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9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Long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2,9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0,3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8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308">
                <a:tc rowSpan="4">
                  <a:txBody>
                    <a:bodyPr/>
                    <a:lstStyle/>
                    <a:p>
                      <a:pPr defTabSz="914400"/>
                      <a:r>
                        <a:t>Hotel 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Last minute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1,9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0,1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Short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0,3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4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err="1"/>
                        <a:t>Medium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2,6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6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1308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Long </a:t>
                      </a:r>
                      <a:r>
                        <a:rPr lang="hu-HU" dirty="0" err="1"/>
                        <a:t>term</a:t>
                      </a:r>
                      <a:endParaRPr lang="hu-HU"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2,8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0,2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8</a:t>
                      </a:r>
                    </a:p>
                  </a:txBody>
                  <a:tcPr marL="50800" marR="50800" marT="50800" marB="50800" anchor="ctr" horzOverflow="overflow"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 kiválasztott szobaár / éj mediánja rendszerint alacsonyabb a medián ajánlati árnál…"/>
          <p:cNvSpPr txBox="1">
            <a:spLocks noGrp="1"/>
          </p:cNvSpPr>
          <p:nvPr>
            <p:ph type="body" sz="quarter" idx="1"/>
          </p:nvPr>
        </p:nvSpPr>
        <p:spPr>
          <a:xfrm>
            <a:off x="1206500" y="3829524"/>
            <a:ext cx="6645731" cy="8675610"/>
          </a:xfrm>
          <a:prstGeom prst="rect">
            <a:avLst/>
          </a:prstGeom>
        </p:spPr>
        <p:txBody>
          <a:bodyPr anchor="ctr"/>
          <a:lstStyle/>
          <a:p>
            <a:r>
              <a:rPr lang="en-GB" dirty="0"/>
              <a:t>The median price per night of the selected room is usually lower than the median offer price</a:t>
            </a:r>
          </a:p>
          <a:p>
            <a:r>
              <a:rPr lang="en-GB" dirty="0"/>
              <a:t>What influences the booking price and the choice between offers?</a:t>
            </a:r>
            <a:endParaRPr dirty="0"/>
          </a:p>
        </p:txBody>
      </p:sp>
      <p:sp>
        <p:nvSpPr>
          <p:cNvPr id="245" name="Ajánlatok közötti választ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Choice between offers</a:t>
            </a:r>
            <a:endParaRPr dirty="0"/>
          </a:p>
        </p:txBody>
      </p:sp>
      <p:sp>
        <p:nvSpPr>
          <p:cNvPr id="246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080" y="5534852"/>
            <a:ext cx="15733846" cy="5576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3C253C-533B-CA4D-AFBB-6E35B166E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03" y="5421807"/>
            <a:ext cx="16052800" cy="568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Monetáris szegmentálás:…"/>
          <p:cNvSpPr txBox="1">
            <a:spLocks noGrp="1"/>
          </p:cNvSpPr>
          <p:nvPr>
            <p:ph type="body" sz="half" idx="1"/>
          </p:nvPr>
        </p:nvSpPr>
        <p:spPr>
          <a:xfrm>
            <a:off x="1203685" y="3789765"/>
            <a:ext cx="9265332" cy="8256630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rPr lang="en-GB" dirty="0"/>
              <a:t>Monetary segmentation:</a:t>
            </a:r>
          </a:p>
          <a:p>
            <a:pPr lvl="1">
              <a:defRPr sz="3500"/>
            </a:pPr>
            <a:r>
              <a:rPr lang="en-GB" dirty="0"/>
              <a:t>Selected based on average room price per night:</a:t>
            </a:r>
          </a:p>
          <a:p>
            <a:pPr lvl="1">
              <a:defRPr sz="3500"/>
            </a:pPr>
            <a:r>
              <a:rPr lang="en-GB" dirty="0"/>
              <a:t>By quartile, into 4 parts</a:t>
            </a:r>
            <a:endParaRPr dirty="0"/>
          </a:p>
        </p:txBody>
      </p:sp>
      <p:sp>
        <p:nvSpPr>
          <p:cNvPr id="252" name="Monetáris szegmentál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Monetary segmentation</a:t>
            </a:r>
            <a:endParaRPr dirty="0"/>
          </a:p>
        </p:txBody>
      </p:sp>
      <p:sp>
        <p:nvSpPr>
          <p:cNvPr id="253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254" name="Alacsony"/>
          <p:cNvSpPr txBox="1"/>
          <p:nvPr/>
        </p:nvSpPr>
        <p:spPr>
          <a:xfrm rot="19800000">
            <a:off x="12168845" y="4542094"/>
            <a:ext cx="68448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rPr lang="hu-HU" dirty="0" err="1"/>
              <a:t>Low</a:t>
            </a:r>
            <a:endParaRPr dirty="0"/>
          </a:p>
        </p:txBody>
      </p:sp>
      <p:sp>
        <p:nvSpPr>
          <p:cNvPr id="255" name="Közép"/>
          <p:cNvSpPr txBox="1"/>
          <p:nvPr/>
        </p:nvSpPr>
        <p:spPr>
          <a:xfrm rot="19800000">
            <a:off x="12972353" y="4554896"/>
            <a:ext cx="1221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rPr lang="hu-HU" dirty="0" err="1"/>
              <a:t>Medium</a:t>
            </a:r>
            <a:endParaRPr dirty="0"/>
          </a:p>
        </p:txBody>
      </p:sp>
      <p:sp>
        <p:nvSpPr>
          <p:cNvPr id="256" name="Magas"/>
          <p:cNvSpPr txBox="1"/>
          <p:nvPr/>
        </p:nvSpPr>
        <p:spPr>
          <a:xfrm rot="19800000">
            <a:off x="14316407" y="4542094"/>
            <a:ext cx="74219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rPr lang="hu-HU" dirty="0" err="1"/>
              <a:t>High</a:t>
            </a:r>
            <a:endParaRPr dirty="0"/>
          </a:p>
        </p:txBody>
      </p:sp>
      <p:sp>
        <p:nvSpPr>
          <p:cNvPr id="257" name="Prémium"/>
          <p:cNvSpPr txBox="1"/>
          <p:nvPr/>
        </p:nvSpPr>
        <p:spPr>
          <a:xfrm rot="19800000">
            <a:off x="17671177" y="4536607"/>
            <a:ext cx="133530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rPr lang="hu-HU" dirty="0" err="1"/>
              <a:t>Premium</a:t>
            </a:r>
            <a:endParaRPr dirty="0"/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76" y="5236455"/>
            <a:ext cx="11581270" cy="6173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B8C651-C113-1541-935D-9AFEA7CB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016" y="5250882"/>
            <a:ext cx="11806783" cy="630261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Monetáris szegmentálá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Monetary segmentation</a:t>
            </a:r>
          </a:p>
        </p:txBody>
      </p:sp>
      <p:sp>
        <p:nvSpPr>
          <p:cNvPr id="266" name="Leginkább a gyermekek számától függ, hogy mely monetáris kategóriába esik a foglalás…"/>
          <p:cNvSpPr txBox="1">
            <a:spLocks noGrp="1"/>
          </p:cNvSpPr>
          <p:nvPr>
            <p:ph type="body" sz="quarter" idx="1"/>
          </p:nvPr>
        </p:nvSpPr>
        <p:spPr>
          <a:xfrm>
            <a:off x="1165995" y="4248504"/>
            <a:ext cx="10008582" cy="5126327"/>
          </a:xfrm>
          <a:prstGeom prst="rect">
            <a:avLst/>
          </a:prstGeom>
        </p:spPr>
        <p:txBody>
          <a:bodyPr/>
          <a:lstStyle/>
          <a:p>
            <a:pPr>
              <a:defRPr sz="3500"/>
            </a:pPr>
            <a:r>
              <a:rPr lang="en-GB" dirty="0"/>
              <a:t>The monetary category of the reservation depends mainly on the number of children</a:t>
            </a:r>
          </a:p>
          <a:p>
            <a:pPr lvl="1">
              <a:defRPr sz="3500"/>
            </a:pPr>
            <a:r>
              <a:rPr lang="en-GB" dirty="0"/>
              <a:t>If you have at least 1 child, the chances of choosing a room in the top category increase significantly</a:t>
            </a:r>
          </a:p>
          <a:p>
            <a:pPr lvl="1">
              <a:defRPr sz="3500"/>
            </a:pPr>
            <a:r>
              <a:rPr lang="en-GB" dirty="0"/>
              <a:t>This is a common phenomenon, but mostly for hotel 1</a:t>
            </a:r>
            <a:endParaRPr dirty="0"/>
          </a:p>
        </p:txBody>
      </p:sp>
      <p:sp>
        <p:nvSpPr>
          <p:cNvPr id="267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pSp>
        <p:nvGrpSpPr>
          <p:cNvPr id="270" name="Arrow"/>
          <p:cNvGrpSpPr/>
          <p:nvPr/>
        </p:nvGrpSpPr>
        <p:grpSpPr>
          <a:xfrm rot="5400000">
            <a:off x="5632407" y="9342128"/>
            <a:ext cx="1075757" cy="1141160"/>
            <a:chOff x="0" y="0"/>
            <a:chExt cx="1075755" cy="1141158"/>
          </a:xfrm>
        </p:grpSpPr>
        <p:sp>
          <p:nvSpPr>
            <p:cNvPr id="269" name="Arrow"/>
            <p:cNvSpPr/>
            <p:nvPr/>
          </p:nvSpPr>
          <p:spPr>
            <a:xfrm>
              <a:off x="19050" y="48147"/>
              <a:ext cx="1030584" cy="1044865"/>
            </a:xfrm>
            <a:prstGeom prst="rightArrow">
              <a:avLst>
                <a:gd name="adj1" fmla="val 32177"/>
                <a:gd name="adj2" fmla="val 47559"/>
              </a:avLst>
            </a:prstGeom>
            <a:solidFill>
              <a:srgbClr val="D2DFC0"/>
            </a:solidFill>
            <a:ln>
              <a:noFill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268" name="Arrow Arrow" descr="Arrow Arrow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075756" cy="1141160"/>
            </a:xfrm>
            <a:prstGeom prst="rect">
              <a:avLst/>
            </a:prstGeom>
            <a:effectLst/>
          </p:spPr>
        </p:pic>
      </p:grpSp>
      <p:sp>
        <p:nvSpPr>
          <p:cNvPr id="271" name="A gyerekek meghatározóak a foglalásnál"/>
          <p:cNvSpPr txBox="1"/>
          <p:nvPr/>
        </p:nvSpPr>
        <p:spPr>
          <a:xfrm>
            <a:off x="1165995" y="10224758"/>
            <a:ext cx="10008582" cy="192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lnSpc>
                <a:spcPct val="90000"/>
              </a:lnSpc>
              <a:spcBef>
                <a:spcPts val="4500"/>
              </a:spcBef>
              <a:defRPr sz="3500">
                <a:solidFill>
                  <a:srgbClr val="000000"/>
                </a:solidFill>
              </a:defRPr>
            </a:lvl1pPr>
          </a:lstStyle>
          <a:p>
            <a:r>
              <a:rPr lang="en-GB" dirty="0"/>
              <a:t>Children make the difference when booking</a:t>
            </a:r>
            <a:endParaRPr dirty="0"/>
          </a:p>
        </p:txBody>
      </p:sp>
      <p:pic>
        <p:nvPicPr>
          <p:cNvPr id="27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241" y="4655090"/>
            <a:ext cx="11203103" cy="7442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BC8F49-AA3A-2548-8B23-210967225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4655089"/>
            <a:ext cx="11688864" cy="744283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yermekes foglalás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Bookings with children</a:t>
            </a:r>
            <a:endParaRPr dirty="0"/>
          </a:p>
        </p:txBody>
      </p:sp>
      <p:sp>
        <p:nvSpPr>
          <p:cNvPr id="275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276" name="A gyermek minél idősebb, annál inkább valószínűbb a nagy értékű foglalás…"/>
          <p:cNvSpPr txBox="1">
            <a:spLocks noGrp="1"/>
          </p:cNvSpPr>
          <p:nvPr>
            <p:ph type="body" sz="half" idx="1"/>
          </p:nvPr>
        </p:nvSpPr>
        <p:spPr>
          <a:xfrm>
            <a:off x="1165995" y="4248504"/>
            <a:ext cx="10008582" cy="8256012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t>The older the child, the more likely a high-value booking is.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Conversion rates are higher without children.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The average upsell rate is also higher without children.</a:t>
            </a:r>
          </a:p>
          <a:p>
            <a:pPr lvl="1">
              <a:defRPr sz="3500">
                <a:solidFill>
                  <a:srgbClr val="FFFFFF"/>
                </a:solidFill>
              </a:defRPr>
            </a:pPr>
            <a:r>
              <a:t>A 2. és 3. hotel esetén több, mint kétszeres a különbség</a:t>
            </a:r>
          </a:p>
        </p:txBody>
      </p:sp>
      <p:pic>
        <p:nvPicPr>
          <p:cNvPr id="277" name="Image" descr="Ima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041979" y="4353418"/>
            <a:ext cx="8547704" cy="7257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151279-7342-374A-9A64-2EFD9C5A9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083" y="4174186"/>
            <a:ext cx="8991600" cy="76156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yermekes foglalás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Bookings with children</a:t>
            </a:r>
            <a:endParaRPr dirty="0"/>
          </a:p>
        </p:txBody>
      </p:sp>
      <p:sp>
        <p:nvSpPr>
          <p:cNvPr id="280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2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081" y="5079967"/>
            <a:ext cx="7944804" cy="6593085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A gyermek minél idősebb, annál inkább valószínűbb a nagy értékű foglalás…"/>
          <p:cNvSpPr txBox="1">
            <a:spLocks noGrp="1"/>
          </p:cNvSpPr>
          <p:nvPr>
            <p:ph type="body" sz="half" idx="1"/>
          </p:nvPr>
        </p:nvSpPr>
        <p:spPr>
          <a:xfrm>
            <a:off x="1165995" y="4248504"/>
            <a:ext cx="10008582" cy="8256012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t>The older the child, the more likely a high-value booking is.</a:t>
            </a:r>
          </a:p>
          <a:p>
            <a:pPr>
              <a:defRPr sz="3500"/>
            </a:pPr>
            <a:r>
              <a:t>Conversion rates are higher without children.</a:t>
            </a:r>
          </a:p>
          <a:p>
            <a:pPr>
              <a:defRPr sz="3500">
                <a:solidFill>
                  <a:srgbClr val="FFFFFF"/>
                </a:solidFill>
              </a:defRPr>
            </a:pPr>
            <a:r>
              <a:t>The average upsell rate is also higher without children.</a:t>
            </a:r>
          </a:p>
          <a:p>
            <a:pPr lvl="1">
              <a:defRPr sz="3500">
                <a:solidFill>
                  <a:srgbClr val="FFFFFF"/>
                </a:solidFill>
              </a:defRPr>
            </a:pPr>
            <a:r>
              <a:t>A 2. és 3. hotel esetén több, mint kétszeres a különbség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3C44E-7E42-3841-BCF5-82C699F6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080" y="5079966"/>
            <a:ext cx="7978187" cy="65930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yermekes foglalás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Bookings with children</a:t>
            </a:r>
            <a:endParaRPr dirty="0"/>
          </a:p>
        </p:txBody>
      </p:sp>
      <p:sp>
        <p:nvSpPr>
          <p:cNvPr id="285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2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550" y="5018466"/>
            <a:ext cx="8269182" cy="6716087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A gyermek minél idősebb, annál inkább valószínűbb a nagy értékű foglalás…"/>
          <p:cNvSpPr txBox="1">
            <a:spLocks noGrp="1"/>
          </p:cNvSpPr>
          <p:nvPr>
            <p:ph type="body" sz="half" idx="1"/>
          </p:nvPr>
        </p:nvSpPr>
        <p:spPr>
          <a:xfrm>
            <a:off x="1165995" y="4248504"/>
            <a:ext cx="10008582" cy="8256012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rPr dirty="0"/>
              <a:t>The older the child, the more likely a high-value booking is.</a:t>
            </a:r>
          </a:p>
          <a:p>
            <a:pPr>
              <a:defRPr sz="3500"/>
            </a:pPr>
            <a:r>
              <a:rPr dirty="0"/>
              <a:t>Conversion rates are higher without children.</a:t>
            </a:r>
          </a:p>
          <a:p>
            <a:pPr>
              <a:defRPr sz="3500"/>
            </a:pPr>
            <a:r>
              <a:rPr dirty="0"/>
              <a:t>The average upsell rate is also higher without children.</a:t>
            </a:r>
          </a:p>
          <a:p>
            <a:pPr lvl="1">
              <a:defRPr sz="3500"/>
            </a:pPr>
            <a:r>
              <a:rPr lang="en-GB" dirty="0"/>
              <a:t>The difference is more than double for hotels 2 and 3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42F3EA-B833-9347-B1C4-F5AC34C7A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550" y="5018465"/>
            <a:ext cx="8269182" cy="6682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PC hirdetési költségek - látogatószá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PPC Advertising Costs - Visitors</a:t>
            </a:r>
          </a:p>
        </p:txBody>
      </p:sp>
      <p:sp>
        <p:nvSpPr>
          <p:cNvPr id="298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299" name="Korreláció a PPC költés és a dátumválasztó felület elérése között…"/>
          <p:cNvSpPr txBox="1">
            <a:spLocks noGrp="1"/>
          </p:cNvSpPr>
          <p:nvPr>
            <p:ph type="body" sz="quarter" idx="1"/>
          </p:nvPr>
        </p:nvSpPr>
        <p:spPr>
          <a:xfrm>
            <a:off x="1267257" y="3891152"/>
            <a:ext cx="6980523" cy="8331379"/>
          </a:xfrm>
          <a:prstGeom prst="rect">
            <a:avLst/>
          </a:prstGeom>
        </p:spPr>
        <p:txBody>
          <a:bodyPr anchor="ctr"/>
          <a:lstStyle/>
          <a:p>
            <a:pPr marL="609599" indent="-609599">
              <a:defRPr sz="3500"/>
            </a:pPr>
            <a:r>
              <a:rPr lang="en-GB" dirty="0"/>
              <a:t>Correlation between PPC spending and access to date picker interface</a:t>
            </a:r>
          </a:p>
          <a:p>
            <a:pPr marL="609599" indent="-609599">
              <a:defRPr sz="3500"/>
            </a:pPr>
            <a:r>
              <a:rPr lang="en-GB" dirty="0"/>
              <a:t>The best correlation between PPC spend and reach rate of date selection platform is Meta, followed by Google, then Microsoft</a:t>
            </a:r>
            <a:endParaRPr dirty="0"/>
          </a:p>
        </p:txBody>
      </p:sp>
      <p:pic>
        <p:nvPicPr>
          <p:cNvPr id="3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5192412"/>
            <a:ext cx="8669308" cy="6368196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Arrow"/>
          <p:cNvSpPr/>
          <p:nvPr/>
        </p:nvSpPr>
        <p:spPr>
          <a:xfrm rot="5400000">
            <a:off x="15510367" y="4043265"/>
            <a:ext cx="1270001" cy="965773"/>
          </a:xfrm>
          <a:prstGeom prst="rightArrow">
            <a:avLst>
              <a:gd name="adj1" fmla="val 32000"/>
              <a:gd name="adj2" fmla="val 84161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Konverziós arányokat tekintve a Meta kiemelkedően rosszul teljesít…"/>
          <p:cNvSpPr txBox="1">
            <a:spLocks noGrp="1"/>
          </p:cNvSpPr>
          <p:nvPr>
            <p:ph type="body" sz="half" idx="1"/>
          </p:nvPr>
        </p:nvSpPr>
        <p:spPr>
          <a:xfrm>
            <a:off x="1206500" y="3829524"/>
            <a:ext cx="7746883" cy="8675610"/>
          </a:xfrm>
          <a:prstGeom prst="rect">
            <a:avLst/>
          </a:prstGeom>
        </p:spPr>
        <p:txBody>
          <a:bodyPr anchor="ctr"/>
          <a:lstStyle/>
          <a:p>
            <a:r>
              <a:t>In terms of conversion rates, Meta performs exceptionally poorly.</a:t>
            </a:r>
          </a:p>
          <a:p>
            <a:r>
              <a:t>Additionally, the PPC cost per conversion is extremely high for Meta.</a:t>
            </a:r>
          </a:p>
        </p:txBody>
      </p:sp>
      <p:sp>
        <p:nvSpPr>
          <p:cNvPr id="313" name="PPC hirdetési költségek - konverzió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PPC </a:t>
            </a:r>
            <a:r>
              <a:rPr lang="en-GB" dirty="0"/>
              <a:t>Advertising Costs </a:t>
            </a:r>
            <a:r>
              <a:rPr dirty="0"/>
              <a:t>- </a:t>
            </a:r>
            <a:r>
              <a:rPr lang="hu-HU" dirty="0"/>
              <a:t>Conversion</a:t>
            </a:r>
            <a:endParaRPr dirty="0"/>
          </a:p>
        </p:txBody>
      </p:sp>
      <p:sp>
        <p:nvSpPr>
          <p:cNvPr id="314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aphicFrame>
        <p:nvGraphicFramePr>
          <p:cNvPr id="315" name="Table"/>
          <p:cNvGraphicFramePr/>
          <p:nvPr>
            <p:extLst>
              <p:ext uri="{D42A27DB-BD31-4B8C-83A1-F6EECF244321}">
                <p14:modId xmlns:p14="http://schemas.microsoft.com/office/powerpoint/2010/main" val="3965575635"/>
              </p:ext>
            </p:extLst>
          </p:nvPr>
        </p:nvGraphicFramePr>
        <p:xfrm>
          <a:off x="9761821" y="5423432"/>
          <a:ext cx="12219552" cy="57993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05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4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8562">
                <a:tc>
                  <a:txBody>
                    <a:bodyPr/>
                    <a:lstStyle/>
                    <a:p>
                      <a:pPr defTabSz="914400"/>
                      <a:r>
                        <a:t>Hotel ID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UTM </a:t>
                      </a:r>
                      <a:r>
                        <a:rPr lang="hu-HU" dirty="0" err="1"/>
                        <a:t>source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hu-HU" dirty="0" err="1"/>
                        <a:t>Average</a:t>
                      </a:r>
                      <a:r>
                        <a:rPr lang="hu-HU" dirty="0"/>
                        <a:t> conversion </a:t>
                      </a:r>
                      <a:r>
                        <a:rPr dirty="0"/>
                        <a:t>[%]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dirty="0"/>
                        <a:t>PPC spend per conversion </a:t>
                      </a:r>
                      <a:r>
                        <a:rPr dirty="0"/>
                        <a:t>[HUF]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02">
                <a:tc rowSpan="3">
                  <a:txBody>
                    <a:bodyPr/>
                    <a:lstStyle/>
                    <a:p>
                      <a:pPr defTabSz="914400"/>
                      <a:r>
                        <a:t>Hotel 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6,7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13 085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0,6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373 032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10,1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29 909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716">
                <a:tc rowSpan="3">
                  <a:txBody>
                    <a:bodyPr/>
                    <a:lstStyle/>
                    <a:p>
                      <a:pPr defTabSz="914400"/>
                      <a:r>
                        <a:t>Hotel 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5,8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15 581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482 741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9,3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18 735</a:t>
                      </a:r>
                    </a:p>
                  </a:txBody>
                  <a:tcPr marL="50800" marR="50800" marT="50800" marB="50800" anchor="ctr" horzOverflow="overflow"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716">
                <a:tc rowSpan="3">
                  <a:txBody>
                    <a:bodyPr/>
                    <a:lstStyle/>
                    <a:p>
                      <a:pPr defTabSz="914400"/>
                      <a:r>
                        <a:t>Hotel 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3,8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15 588</a:t>
                      </a:r>
                    </a:p>
                  </a:txBody>
                  <a:tcPr marL="50800" marR="50800" marT="50800" marB="50800" anchor="ctr" horzOverflow="overflow"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0,6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235 354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9781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3,2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91 901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6" name="Arrow"/>
          <p:cNvSpPr/>
          <p:nvPr/>
        </p:nvSpPr>
        <p:spPr>
          <a:xfrm rot="10800000">
            <a:off x="22293846" y="6881783"/>
            <a:ext cx="1270001" cy="508001"/>
          </a:xfrm>
          <a:prstGeom prst="rightArrow">
            <a:avLst>
              <a:gd name="adj1" fmla="val 32000"/>
              <a:gd name="adj2" fmla="val 16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7" name="Arrow"/>
          <p:cNvSpPr/>
          <p:nvPr/>
        </p:nvSpPr>
        <p:spPr>
          <a:xfrm rot="10800000">
            <a:off x="22293846" y="8534562"/>
            <a:ext cx="1270001" cy="508001"/>
          </a:xfrm>
          <a:prstGeom prst="rightArrow">
            <a:avLst>
              <a:gd name="adj1" fmla="val 32000"/>
              <a:gd name="adj2" fmla="val 16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8" name="Arrow"/>
          <p:cNvSpPr/>
          <p:nvPr/>
        </p:nvSpPr>
        <p:spPr>
          <a:xfrm rot="10800000">
            <a:off x="22293846" y="10161940"/>
            <a:ext cx="1270001" cy="508001"/>
          </a:xfrm>
          <a:prstGeom prst="rightArrow">
            <a:avLst>
              <a:gd name="adj1" fmla="val 32000"/>
              <a:gd name="adj2" fmla="val 160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artalo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Contents</a:t>
            </a:r>
          </a:p>
        </p:txBody>
      </p:sp>
      <p:sp>
        <p:nvSpPr>
          <p:cNvPr id="156" name="Rectangle"/>
          <p:cNvSpPr/>
          <p:nvPr/>
        </p:nvSpPr>
        <p:spPr>
          <a:xfrm>
            <a:off x="1202656" y="2486290"/>
            <a:ext cx="21978689" cy="672570"/>
          </a:xfrm>
          <a:prstGeom prst="rect">
            <a:avLst/>
          </a:prstGeom>
          <a:solidFill>
            <a:srgbClr val="D2DFC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7" name="TextBox 4"/>
          <p:cNvSpPr txBox="1"/>
          <p:nvPr/>
        </p:nvSpPr>
        <p:spPr>
          <a:xfrm>
            <a:off x="1426444" y="4195191"/>
            <a:ext cx="1938412" cy="95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6000">
                <a:solidFill>
                  <a:srgbClr val="83C076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01.</a:t>
            </a:r>
          </a:p>
        </p:txBody>
      </p:sp>
      <p:sp>
        <p:nvSpPr>
          <p:cNvPr id="158" name="TextBox 5"/>
          <p:cNvSpPr txBox="1"/>
          <p:nvPr/>
        </p:nvSpPr>
        <p:spPr>
          <a:xfrm>
            <a:off x="1426444" y="5900434"/>
            <a:ext cx="1938412" cy="957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6000">
                <a:solidFill>
                  <a:srgbClr val="83C076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159" name="TextBox 6"/>
          <p:cNvSpPr txBox="1"/>
          <p:nvPr/>
        </p:nvSpPr>
        <p:spPr>
          <a:xfrm>
            <a:off x="2769240" y="4509503"/>
            <a:ext cx="6726444" cy="643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5000"/>
              </a:lnSpc>
              <a:defRPr sz="5000">
                <a:solidFill>
                  <a:srgbClr val="737373"/>
                </a:solidFill>
              </a:defRPr>
            </a:lvl1pPr>
          </a:lstStyle>
          <a:p>
            <a:r>
              <a:t>Goals</a:t>
            </a:r>
          </a:p>
        </p:txBody>
      </p:sp>
      <p:sp>
        <p:nvSpPr>
          <p:cNvPr id="160" name="TextBox 7"/>
          <p:cNvSpPr txBox="1"/>
          <p:nvPr/>
        </p:nvSpPr>
        <p:spPr>
          <a:xfrm>
            <a:off x="2800627" y="6127236"/>
            <a:ext cx="10348607" cy="64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5000"/>
              </a:lnSpc>
              <a:defRPr sz="5000">
                <a:solidFill>
                  <a:srgbClr val="737373"/>
                </a:solidFill>
              </a:defRPr>
            </a:lvl1pPr>
          </a:lstStyle>
          <a:p>
            <a:r>
              <a:t>Analysis Results</a:t>
            </a:r>
          </a:p>
        </p:txBody>
      </p:sp>
      <p:sp>
        <p:nvSpPr>
          <p:cNvPr id="161" name="TextBox 9"/>
          <p:cNvSpPr txBox="1"/>
          <p:nvPr/>
        </p:nvSpPr>
        <p:spPr>
          <a:xfrm>
            <a:off x="1426444" y="9375047"/>
            <a:ext cx="1938412" cy="957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6000">
                <a:solidFill>
                  <a:srgbClr val="83C076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03.</a:t>
            </a:r>
          </a:p>
        </p:txBody>
      </p:sp>
      <p:sp>
        <p:nvSpPr>
          <p:cNvPr id="162" name="TextBox 10"/>
          <p:cNvSpPr txBox="1"/>
          <p:nvPr/>
        </p:nvSpPr>
        <p:spPr>
          <a:xfrm>
            <a:off x="2832013" y="9620791"/>
            <a:ext cx="9081771" cy="64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5000"/>
              </a:lnSpc>
              <a:defRPr sz="5000">
                <a:solidFill>
                  <a:srgbClr val="737373"/>
                </a:solidFill>
              </a:defRPr>
            </a:lvl1pPr>
          </a:lstStyle>
          <a:p>
            <a:r>
              <a:rPr lang="hu-HU" dirty="0" err="1"/>
              <a:t>Proposals</a:t>
            </a:r>
            <a:endParaRPr dirty="0"/>
          </a:p>
        </p:txBody>
      </p:sp>
      <p:sp>
        <p:nvSpPr>
          <p:cNvPr id="163" name="TextBox 7"/>
          <p:cNvSpPr txBox="1"/>
          <p:nvPr/>
        </p:nvSpPr>
        <p:spPr>
          <a:xfrm>
            <a:off x="3161080" y="8335774"/>
            <a:ext cx="10348608" cy="61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635000" indent="-635000" algn="l" defTabSz="914400">
              <a:lnSpc>
                <a:spcPts val="5000"/>
              </a:lnSpc>
              <a:buSzPct val="123000"/>
              <a:buChar char="•"/>
              <a:defRPr sz="4000">
                <a:solidFill>
                  <a:srgbClr val="737373"/>
                </a:solidFill>
              </a:defRPr>
            </a:lvl1pPr>
          </a:lstStyle>
          <a:p>
            <a:r>
              <a:t>PPC Cost Analysis</a:t>
            </a:r>
          </a:p>
        </p:txBody>
      </p:sp>
      <p:sp>
        <p:nvSpPr>
          <p:cNvPr id="164" name="TextBox 7"/>
          <p:cNvSpPr txBox="1"/>
          <p:nvPr/>
        </p:nvSpPr>
        <p:spPr>
          <a:xfrm>
            <a:off x="3161080" y="7296501"/>
            <a:ext cx="17945901" cy="61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635000" indent="-635000" algn="l" defTabSz="914400">
              <a:lnSpc>
                <a:spcPts val="5000"/>
              </a:lnSpc>
              <a:buSzPct val="123000"/>
              <a:buChar char="•"/>
              <a:defRPr sz="4000">
                <a:solidFill>
                  <a:srgbClr val="737373"/>
                </a:solidFill>
              </a:defRPr>
            </a:lvl1pPr>
          </a:lstStyle>
          <a:p>
            <a:r>
              <a:t>Search Data and Conversion Analysis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A Meta UTM forrásból érkező vendégek átlagos foglalási ára magasabb, azonban még nem kompenzálja a magasabb PPC költséget"/>
          <p:cNvSpPr txBox="1">
            <a:spLocks noGrp="1"/>
          </p:cNvSpPr>
          <p:nvPr>
            <p:ph type="body" sz="half" idx="1"/>
          </p:nvPr>
        </p:nvSpPr>
        <p:spPr>
          <a:xfrm>
            <a:off x="1206500" y="3829524"/>
            <a:ext cx="10128585" cy="8675610"/>
          </a:xfrm>
          <a:prstGeom prst="rect">
            <a:avLst/>
          </a:prstGeom>
        </p:spPr>
        <p:txBody>
          <a:bodyPr anchor="ctr"/>
          <a:lstStyle/>
          <a:p>
            <a:r>
              <a:t>Guests from Meta UTM sources have higher average booking prices, but this does not offset the higher PPC costs.</a:t>
            </a:r>
          </a:p>
        </p:txBody>
      </p:sp>
      <p:sp>
        <p:nvSpPr>
          <p:cNvPr id="323" name="PPC hirdetési költségek - konverzió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PPC Advertising Costs - Conversion</a:t>
            </a:r>
          </a:p>
        </p:txBody>
      </p:sp>
      <p:sp>
        <p:nvSpPr>
          <p:cNvPr id="324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graphicFrame>
        <p:nvGraphicFramePr>
          <p:cNvPr id="325" name="Table"/>
          <p:cNvGraphicFramePr/>
          <p:nvPr>
            <p:extLst>
              <p:ext uri="{D42A27DB-BD31-4B8C-83A1-F6EECF244321}">
                <p14:modId xmlns:p14="http://schemas.microsoft.com/office/powerpoint/2010/main" val="3800605273"/>
              </p:ext>
            </p:extLst>
          </p:nvPr>
        </p:nvGraphicFramePr>
        <p:xfrm>
          <a:off x="12551236" y="5423432"/>
          <a:ext cx="9310105" cy="57993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88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8562">
                <a:tc>
                  <a:txBody>
                    <a:bodyPr/>
                    <a:lstStyle/>
                    <a:p>
                      <a:pPr defTabSz="914400"/>
                      <a:r>
                        <a:t>Hotel ID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UTM </a:t>
                      </a:r>
                      <a:r>
                        <a:rPr lang="hu-HU" dirty="0" err="1"/>
                        <a:t>source</a:t>
                      </a:r>
                      <a:endParaRPr dirty="0"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GB" dirty="0"/>
                        <a:t>Average final booking price </a:t>
                      </a:r>
                      <a:r>
                        <a:rPr dirty="0"/>
                        <a:t>[HUF]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02">
                <a:tc rowSpan="3">
                  <a:txBody>
                    <a:bodyPr/>
                    <a:lstStyle/>
                    <a:p>
                      <a:pPr defTabSz="914400"/>
                      <a:r>
                        <a:t>Hotel 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161 158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243 574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113 912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716">
                <a:tc rowSpan="3">
                  <a:txBody>
                    <a:bodyPr/>
                    <a:lstStyle/>
                    <a:p>
                      <a:pPr defTabSz="914400"/>
                      <a:r>
                        <a:t>Hotel 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170 883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185 734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168 323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716">
                <a:tc rowSpan="3">
                  <a:txBody>
                    <a:bodyPr/>
                    <a:lstStyle/>
                    <a:p>
                      <a:pPr defTabSz="914400"/>
                      <a:r>
                        <a:t>Hotel 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Google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157 867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T w="50800">
                      <a:solidFill>
                        <a:srgbClr val="000000"/>
                      </a:solidFill>
                      <a:miter lim="400000"/>
                    </a:lnT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Meta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t>175 604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AFE489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8716">
                <a:tc vMerge="1">
                  <a:txBody>
                    <a:bodyPr/>
                    <a:lstStyle/>
                    <a:p>
                      <a:endParaRPr lang="en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t>Microsoft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dirty="0"/>
                        <a:t>110 283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solidFill>
                      <a:srgbClr val="FFFC98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03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03.</a:t>
            </a:r>
          </a:p>
        </p:txBody>
      </p:sp>
      <p:sp>
        <p:nvSpPr>
          <p:cNvPr id="330" name="JAVASLATOK"/>
          <p:cNvSpPr txBox="1"/>
          <p:nvPr/>
        </p:nvSpPr>
        <p:spPr>
          <a:xfrm>
            <a:off x="3995278" y="4533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hu-HU" dirty="0"/>
              <a:t>PROPOSALS</a:t>
            </a: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ő javaslat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proposal</a:t>
            </a:r>
            <a:r>
              <a:rPr lang="hu-HU" dirty="0"/>
              <a:t> 1</a:t>
            </a:r>
            <a:endParaRPr dirty="0"/>
          </a:p>
        </p:txBody>
      </p:sp>
      <p:sp>
        <p:nvSpPr>
          <p:cNvPr id="333" name="1"/>
          <p:cNvSpPr/>
          <p:nvPr/>
        </p:nvSpPr>
        <p:spPr>
          <a:xfrm>
            <a:off x="3139683" y="5272262"/>
            <a:ext cx="1604489" cy="1585738"/>
          </a:xfrm>
          <a:prstGeom prst="ellipse">
            <a:avLst/>
          </a:prstGeom>
          <a:ln w="63500">
            <a:solidFill>
              <a:srgbClr val="83C07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83C0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335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03.</a:t>
            </a:r>
          </a:p>
        </p:txBody>
      </p:sp>
      <p:sp>
        <p:nvSpPr>
          <p:cNvPr id="336" name="Meta és Microsoft hirdetések vizsgálata, majd optimalizálása"/>
          <p:cNvSpPr txBox="1"/>
          <p:nvPr/>
        </p:nvSpPr>
        <p:spPr>
          <a:xfrm>
            <a:off x="1190395" y="8004337"/>
            <a:ext cx="20267360" cy="322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228600" indent="-228600">
              <a:buSzPct val="100000"/>
              <a:buChar char="➡"/>
              <a:defRPr sz="3000">
                <a:solidFill>
                  <a:srgbClr val="000000"/>
                </a:solidFill>
              </a:defRPr>
            </a:lvl1pPr>
          </a:lstStyle>
          <a:p>
            <a:pPr marL="547688" indent="-547688" algn="l">
              <a:spcAft>
                <a:spcPts val="3000"/>
              </a:spcAft>
              <a:buFont typeface="System Font Regular"/>
              <a:buChar char="→"/>
            </a:pPr>
            <a:r>
              <a:rPr lang="hu-HU" sz="3200" b="1" dirty="0" err="1"/>
              <a:t>When</a:t>
            </a:r>
            <a:r>
              <a:rPr lang="hu-HU" sz="3200" b="1" dirty="0"/>
              <a:t> </a:t>
            </a:r>
            <a:r>
              <a:rPr lang="hu-HU" sz="3200" b="1" dirty="0" err="1"/>
              <a:t>not</a:t>
            </a:r>
            <a:r>
              <a:rPr lang="hu-HU" sz="3200" b="1" dirty="0"/>
              <a:t> </a:t>
            </a:r>
            <a:r>
              <a:rPr lang="hu-HU" sz="3200" b="1" dirty="0" err="1"/>
              <a:t>to</a:t>
            </a:r>
            <a:r>
              <a:rPr lang="hu-HU" sz="3200" b="1" dirty="0"/>
              <a:t> </a:t>
            </a:r>
            <a:r>
              <a:rPr lang="hu-HU" sz="3200" b="1" dirty="0" err="1"/>
              <a:t>advertise</a:t>
            </a:r>
            <a:r>
              <a:rPr lang="hu-HU" sz="3200" b="1" dirty="0"/>
              <a:t> </a:t>
            </a:r>
            <a:r>
              <a:rPr lang="hu-HU" sz="3200" dirty="0"/>
              <a:t>– </a:t>
            </a:r>
            <a:r>
              <a:rPr lang="hu-HU" sz="3200" dirty="0" err="1"/>
              <a:t>As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lang="hu-HU" sz="3200" dirty="0" err="1"/>
              <a:t>rooms</a:t>
            </a:r>
            <a:r>
              <a:rPr lang="hu-HU" sz="3200" dirty="0"/>
              <a:t> </a:t>
            </a:r>
            <a:r>
              <a:rPr lang="hu-HU" sz="3200" dirty="0" err="1"/>
              <a:t>will</a:t>
            </a:r>
            <a:r>
              <a:rPr lang="hu-HU" sz="3200" dirty="0"/>
              <a:t> </a:t>
            </a:r>
            <a:r>
              <a:rPr lang="hu-HU" sz="3200" dirty="0" err="1"/>
              <a:t>fill</a:t>
            </a:r>
            <a:r>
              <a:rPr lang="hu-HU" sz="3200" dirty="0"/>
              <a:t> </a:t>
            </a:r>
            <a:r>
              <a:rPr lang="hu-HU" sz="3200" dirty="0" err="1"/>
              <a:t>up</a:t>
            </a:r>
            <a:r>
              <a:rPr lang="hu-HU" sz="3200" dirty="0"/>
              <a:t> </a:t>
            </a:r>
            <a:r>
              <a:rPr lang="hu-HU" sz="3200" dirty="0" err="1"/>
              <a:t>automatically</a:t>
            </a:r>
            <a:r>
              <a:rPr lang="hu-HU" sz="3200" dirty="0"/>
              <a:t> in </a:t>
            </a:r>
            <a:r>
              <a:rPr lang="hu-HU" sz="3200" dirty="0" err="1"/>
              <a:t>high</a:t>
            </a:r>
            <a:r>
              <a:rPr lang="hu-HU" sz="3200" dirty="0"/>
              <a:t> </a:t>
            </a:r>
            <a:r>
              <a:rPr lang="hu-HU" sz="3200" dirty="0" err="1"/>
              <a:t>demand</a:t>
            </a:r>
            <a:r>
              <a:rPr lang="hu-HU" sz="3200" dirty="0"/>
              <a:t> </a:t>
            </a:r>
            <a:r>
              <a:rPr lang="hu-HU" sz="3200" dirty="0" err="1"/>
              <a:t>periods</a:t>
            </a:r>
            <a:endParaRPr lang="hu-HU" sz="3200" dirty="0"/>
          </a:p>
          <a:p>
            <a:pPr marL="547688" indent="-547688" algn="l">
              <a:spcAft>
                <a:spcPts val="3000"/>
              </a:spcAft>
              <a:buFont typeface="System Font Regular"/>
              <a:buChar char="→"/>
            </a:pPr>
            <a:r>
              <a:rPr lang="hu-HU" sz="3200" b="1" dirty="0" err="1"/>
              <a:t>Advertise</a:t>
            </a:r>
            <a:r>
              <a:rPr lang="hu-HU" sz="3200" dirty="0"/>
              <a:t> </a:t>
            </a:r>
            <a:r>
              <a:rPr lang="hu-HU" sz="3200" dirty="0" err="1"/>
              <a:t>between</a:t>
            </a:r>
            <a:r>
              <a:rPr lang="hu-HU" sz="3200" dirty="0"/>
              <a:t> </a:t>
            </a:r>
            <a:r>
              <a:rPr lang="hu-HU" sz="3200" b="1" dirty="0"/>
              <a:t>10 and 50 </a:t>
            </a:r>
            <a:r>
              <a:rPr lang="hu-HU" sz="3200" b="1" dirty="0" err="1"/>
              <a:t>days</a:t>
            </a:r>
            <a:r>
              <a:rPr lang="hu-HU" sz="3200" b="1" dirty="0"/>
              <a:t> in lead </a:t>
            </a:r>
            <a:r>
              <a:rPr lang="hu-HU" sz="3200" b="1" dirty="0" err="1"/>
              <a:t>time</a:t>
            </a:r>
            <a:endParaRPr lang="hu-HU" sz="3200" b="1" dirty="0"/>
          </a:p>
          <a:p>
            <a:pPr marL="547688" indent="-547688" algn="l">
              <a:spcAft>
                <a:spcPts val="3000"/>
              </a:spcAft>
              <a:buFont typeface="System Font Regular"/>
              <a:buChar char="→"/>
            </a:pPr>
            <a:r>
              <a:rPr lang="hu-HU" sz="3200" dirty="0"/>
              <a:t>Meta is an </a:t>
            </a:r>
            <a:r>
              <a:rPr lang="hu-HU" sz="3200" dirty="0" err="1"/>
              <a:t>informing</a:t>
            </a:r>
            <a:r>
              <a:rPr lang="hu-HU" sz="3200" dirty="0"/>
              <a:t> and </a:t>
            </a:r>
            <a:r>
              <a:rPr lang="hu-HU" sz="3200" dirty="0" err="1"/>
              <a:t>demand</a:t>
            </a:r>
            <a:r>
              <a:rPr lang="hu-HU" sz="3200" dirty="0"/>
              <a:t> </a:t>
            </a:r>
            <a:r>
              <a:rPr lang="hu-HU" sz="3200" dirty="0" err="1"/>
              <a:t>generator</a:t>
            </a:r>
            <a:r>
              <a:rPr lang="hu-HU" sz="3200" dirty="0"/>
              <a:t> site, </a:t>
            </a:r>
            <a:r>
              <a:rPr lang="hu-HU" sz="3200" dirty="0" err="1"/>
              <a:t>where</a:t>
            </a:r>
            <a:r>
              <a:rPr lang="hu-HU" sz="3200" dirty="0"/>
              <a:t> </a:t>
            </a:r>
            <a:r>
              <a:rPr lang="hu-HU" sz="3200" dirty="0" err="1"/>
              <a:t>the</a:t>
            </a:r>
            <a:r>
              <a:rPr lang="hu-HU" sz="3200" dirty="0"/>
              <a:t> PPC </a:t>
            </a:r>
            <a:r>
              <a:rPr lang="hu-HU" sz="3200" dirty="0" err="1"/>
              <a:t>costs</a:t>
            </a:r>
            <a:r>
              <a:rPr lang="hu-HU" sz="3200" dirty="0"/>
              <a:t> </a:t>
            </a:r>
            <a:r>
              <a:rPr lang="hu-HU" sz="3200" dirty="0" err="1"/>
              <a:t>can</a:t>
            </a:r>
            <a:r>
              <a:rPr lang="hu-HU" sz="3200" dirty="0"/>
              <a:t> be </a:t>
            </a:r>
            <a:r>
              <a:rPr lang="hu-HU" sz="3200" dirty="0" err="1"/>
              <a:t>much</a:t>
            </a:r>
            <a:r>
              <a:rPr lang="hu-HU" sz="3200" dirty="0"/>
              <a:t> </a:t>
            </a:r>
            <a:r>
              <a:rPr lang="hu-HU" sz="3200" dirty="0" err="1"/>
              <a:t>higher</a:t>
            </a:r>
            <a:endParaRPr lang="hu-HU" sz="3200" dirty="0"/>
          </a:p>
          <a:p>
            <a:pPr marL="547688" indent="-547688" algn="l">
              <a:spcAft>
                <a:spcPts val="3000"/>
              </a:spcAft>
              <a:buFont typeface="System Font Regular"/>
              <a:buChar char="→"/>
            </a:pPr>
            <a:r>
              <a:rPr lang="hu-HU" sz="3200" dirty="0" err="1"/>
              <a:t>However</a:t>
            </a:r>
            <a:r>
              <a:rPr lang="hu-HU" sz="3200" dirty="0"/>
              <a:t>, </a:t>
            </a:r>
            <a:r>
              <a:rPr lang="hu-HU" sz="3200" dirty="0" err="1"/>
              <a:t>the</a:t>
            </a:r>
            <a:r>
              <a:rPr lang="hu-HU" sz="3200" dirty="0"/>
              <a:t> </a:t>
            </a:r>
            <a:r>
              <a:rPr sz="3200" b="1" dirty="0" err="1"/>
              <a:t>optimiz</a:t>
            </a:r>
            <a:r>
              <a:rPr lang="hu-HU" sz="3200" b="1" dirty="0" err="1"/>
              <a:t>ation</a:t>
            </a:r>
            <a:r>
              <a:rPr lang="hu-HU" sz="3200" b="1" dirty="0"/>
              <a:t> of</a:t>
            </a:r>
            <a:r>
              <a:rPr sz="3200" b="1" dirty="0"/>
              <a:t> Meta and Microsoft advertisements</a:t>
            </a:r>
            <a:r>
              <a:rPr lang="hu-HU" sz="3200" dirty="0"/>
              <a:t> </a:t>
            </a:r>
            <a:r>
              <a:rPr lang="hu-HU" sz="3200" dirty="0" err="1"/>
              <a:t>are</a:t>
            </a:r>
            <a:r>
              <a:rPr lang="hu-HU" sz="3200" dirty="0"/>
              <a:t> </a:t>
            </a:r>
            <a:r>
              <a:rPr lang="hu-HU" sz="3200" dirty="0" err="1"/>
              <a:t>recommended</a:t>
            </a:r>
            <a:endParaRPr sz="3200" dirty="0"/>
          </a:p>
        </p:txBody>
      </p:sp>
      <p:sp>
        <p:nvSpPr>
          <p:cNvPr id="338" name="PPC hirdetések"/>
          <p:cNvSpPr txBox="1"/>
          <p:nvPr/>
        </p:nvSpPr>
        <p:spPr>
          <a:xfrm>
            <a:off x="6364524" y="5398282"/>
            <a:ext cx="386078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hu-HU" dirty="0" err="1"/>
              <a:t>Regarding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dirty="0"/>
              <a:t>PPC </a:t>
            </a:r>
            <a:r>
              <a:rPr lang="hu-HU" dirty="0" err="1"/>
              <a:t>Advertising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ő javaslato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Main </a:t>
            </a:r>
            <a:r>
              <a:rPr lang="hu-HU" dirty="0" err="1"/>
              <a:t>proposal</a:t>
            </a:r>
            <a:r>
              <a:rPr lang="hu-HU" dirty="0"/>
              <a:t> 2</a:t>
            </a:r>
            <a:endParaRPr dirty="0"/>
          </a:p>
        </p:txBody>
      </p:sp>
      <p:sp>
        <p:nvSpPr>
          <p:cNvPr id="334" name="2"/>
          <p:cNvSpPr/>
          <p:nvPr/>
        </p:nvSpPr>
        <p:spPr>
          <a:xfrm>
            <a:off x="3188563" y="5332594"/>
            <a:ext cx="1604489" cy="1585738"/>
          </a:xfrm>
          <a:prstGeom prst="ellipse">
            <a:avLst/>
          </a:prstGeom>
          <a:ln w="63500">
            <a:solidFill>
              <a:srgbClr val="83C076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5000">
                <a:solidFill>
                  <a:srgbClr val="83C076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335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03.</a:t>
            </a:r>
          </a:p>
        </p:txBody>
      </p:sp>
      <p:sp>
        <p:nvSpPr>
          <p:cNvPr id="337" name="Gyerek nélkül érkező vendégeknél a drágább szoba ajánlat ösztönzése…"/>
          <p:cNvSpPr txBox="1"/>
          <p:nvPr/>
        </p:nvSpPr>
        <p:spPr>
          <a:xfrm>
            <a:off x="1201271" y="8359154"/>
            <a:ext cx="17889148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22300" indent="-622300" algn="l">
              <a:spcBef>
                <a:spcPts val="3200"/>
              </a:spcBef>
              <a:buSzPct val="100000"/>
              <a:buFont typeface="System Font Regular"/>
              <a:buChar char="→"/>
              <a:defRPr sz="3000">
                <a:solidFill>
                  <a:srgbClr val="000000"/>
                </a:solidFill>
              </a:defRPr>
            </a:pPr>
            <a:r>
              <a:rPr sz="3200" dirty="0"/>
              <a:t>Encourage </a:t>
            </a:r>
            <a:r>
              <a:rPr sz="3200" b="1" dirty="0"/>
              <a:t>higher-priced room offers </a:t>
            </a:r>
            <a:r>
              <a:rPr sz="3200" dirty="0"/>
              <a:t>for guests </a:t>
            </a:r>
            <a:r>
              <a:rPr sz="3200" b="1" dirty="0"/>
              <a:t>without children</a:t>
            </a:r>
          </a:p>
          <a:p>
            <a:pPr marL="622300" indent="-622300" algn="l">
              <a:spcBef>
                <a:spcPts val="3200"/>
              </a:spcBef>
              <a:buSzPct val="100000"/>
              <a:buFont typeface="System Font Regular"/>
              <a:buChar char="→"/>
              <a:defRPr sz="3000">
                <a:solidFill>
                  <a:srgbClr val="000000"/>
                </a:solidFill>
              </a:defRPr>
            </a:pPr>
            <a:r>
              <a:rPr sz="3200" b="1" dirty="0"/>
              <a:t>Improve conversion rates </a:t>
            </a:r>
            <a:r>
              <a:rPr sz="3200" dirty="0"/>
              <a:t>for families </a:t>
            </a:r>
            <a:r>
              <a:rPr sz="3200" b="1" dirty="0"/>
              <a:t>with children</a:t>
            </a:r>
          </a:p>
          <a:p>
            <a:pPr marL="622300" indent="-622300" algn="l">
              <a:spcBef>
                <a:spcPts val="3200"/>
              </a:spcBef>
              <a:buSzPct val="100000"/>
              <a:buFont typeface="System Font Regular"/>
              <a:buChar char="→"/>
              <a:defRPr sz="3000">
                <a:solidFill>
                  <a:srgbClr val="000000"/>
                </a:solidFill>
              </a:defRPr>
            </a:pPr>
            <a:r>
              <a:rPr sz="3200" b="1" dirty="0"/>
              <a:t>Develop upsell products </a:t>
            </a:r>
            <a:r>
              <a:rPr sz="3200" dirty="0"/>
              <a:t>tailored to the needs </a:t>
            </a:r>
            <a:r>
              <a:rPr sz="3200" b="1" dirty="0"/>
              <a:t>of families with children</a:t>
            </a:r>
            <a:r>
              <a:rPr sz="3200" dirty="0"/>
              <a:t> (Hotel 2 and 3)</a:t>
            </a:r>
            <a:endParaRPr lang="hu-HU" sz="3200" dirty="0"/>
          </a:p>
        </p:txBody>
      </p:sp>
      <p:sp>
        <p:nvSpPr>
          <p:cNvPr id="339" name="Gyerekes foglalások"/>
          <p:cNvSpPr txBox="1"/>
          <p:nvPr/>
        </p:nvSpPr>
        <p:spPr>
          <a:xfrm>
            <a:off x="6555712" y="5458614"/>
            <a:ext cx="5636288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rPr lang="hu-HU" dirty="0" err="1"/>
              <a:t>Regarding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booking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children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44148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Köszönöm a figyelmet!"/>
          <p:cNvSpPr txBox="1">
            <a:spLocks noGrp="1"/>
          </p:cNvSpPr>
          <p:nvPr>
            <p:ph type="ctrTitle"/>
          </p:nvPr>
        </p:nvSpPr>
        <p:spPr>
          <a:xfrm>
            <a:off x="1140683" y="4533900"/>
            <a:ext cx="14642729" cy="4648200"/>
          </a:xfrm>
          <a:prstGeom prst="rect">
            <a:avLst/>
          </a:prstGeom>
        </p:spPr>
        <p:txBody>
          <a:bodyPr anchor="ctr"/>
          <a:lstStyle>
            <a:lvl1pPr>
              <a:defRPr sz="8000" spc="-159"/>
            </a:lvl1pPr>
          </a:lstStyle>
          <a:p>
            <a:r>
              <a:t>Thank you for your attention!</a:t>
            </a:r>
          </a:p>
        </p:txBody>
      </p:sp>
      <p:sp>
        <p:nvSpPr>
          <p:cNvPr id="342" name="Rectangle"/>
          <p:cNvSpPr/>
          <p:nvPr/>
        </p:nvSpPr>
        <p:spPr>
          <a:xfrm>
            <a:off x="17548020" y="-24447"/>
            <a:ext cx="6874563" cy="13764894"/>
          </a:xfrm>
          <a:prstGeom prst="rect">
            <a:avLst/>
          </a:prstGeom>
          <a:solidFill>
            <a:srgbClr val="83C07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01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01.</a:t>
            </a:r>
          </a:p>
        </p:txBody>
      </p:sp>
      <p:sp>
        <p:nvSpPr>
          <p:cNvPr id="169" name="CÉLOK"/>
          <p:cNvSpPr txBox="1"/>
          <p:nvPr/>
        </p:nvSpPr>
        <p:spPr>
          <a:xfrm>
            <a:off x="3995278" y="4533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hu-HU" dirty="0" err="1"/>
              <a:t>Goals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élok"/>
          <p:cNvSpPr txBox="1">
            <a:spLocks noGrp="1"/>
          </p:cNvSpPr>
          <p:nvPr>
            <p:ph type="title"/>
          </p:nvPr>
        </p:nvSpPr>
        <p:spPr>
          <a:xfrm>
            <a:off x="2912547" y="1084368"/>
            <a:ext cx="20267361" cy="1433164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</p:txBody>
      </p:sp>
      <p:sp>
        <p:nvSpPr>
          <p:cNvPr id="172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01.</a:t>
            </a:r>
          </a:p>
        </p:txBody>
      </p:sp>
      <p:sp>
        <p:nvSpPr>
          <p:cNvPr id="173" name="A MORGENS vállalattól kapott, különböző hotelek marketing és foglalási adatainak feldolgozása és elemzése, a szállásfoglalás optimalizálási lehetőségeinek céljából."/>
          <p:cNvSpPr txBox="1"/>
          <p:nvPr/>
        </p:nvSpPr>
        <p:spPr>
          <a:xfrm>
            <a:off x="4056517" y="4248504"/>
            <a:ext cx="1627096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lnSpc>
                <a:spcPct val="110000"/>
              </a:lnSpc>
              <a:spcBef>
                <a:spcPts val="4500"/>
              </a:spcBef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GB" sz="4000" dirty="0">
                <a:solidFill>
                  <a:srgbClr val="00BD95"/>
                </a:solidFill>
                <a:latin typeface="Helvetica Neue Medium"/>
                <a:ea typeface="Helvetica Neue Medium"/>
                <a:cs typeface="Helvetica Neue Medium"/>
              </a:rPr>
              <a:t>Processing and analysis</a:t>
            </a:r>
            <a:r>
              <a:rPr lang="en-GB" dirty="0">
                <a:latin typeface="+mn-lt"/>
                <a:ea typeface="+mn-ea"/>
                <a:cs typeface="+mn-cs"/>
                <a:sym typeface="Helvetica Neue"/>
              </a:rPr>
              <a:t> of marketing and booking data </a:t>
            </a:r>
            <a:r>
              <a:rPr lang="en-GB" sz="4000" dirty="0">
                <a:solidFill>
                  <a:srgbClr val="E8773B"/>
                </a:solidFill>
                <a:latin typeface="Helvetica Neue Medium"/>
                <a:ea typeface="Helvetica Neue Medium"/>
                <a:cs typeface="Helvetica Neue Medium"/>
              </a:rPr>
              <a:t>from MORGENS</a:t>
            </a:r>
            <a:r>
              <a:rPr lang="en-GB" dirty="0">
                <a:latin typeface="+mn-lt"/>
                <a:ea typeface="+mn-ea"/>
                <a:cs typeface="+mn-cs"/>
                <a:sym typeface="Helvetica Neue"/>
              </a:rPr>
              <a:t> for various hotels, with a view </a:t>
            </a:r>
            <a:r>
              <a:rPr lang="en-GB" sz="4000" dirty="0">
                <a:solidFill>
                  <a:srgbClr val="989B65"/>
                </a:solidFill>
                <a:latin typeface="Helvetica Neue Medium"/>
                <a:ea typeface="Helvetica Neue Medium"/>
                <a:cs typeface="Helvetica Neue Medium"/>
              </a:rPr>
              <a:t>to optimising hotel booking </a:t>
            </a:r>
            <a:r>
              <a:rPr lang="en-GB" dirty="0">
                <a:latin typeface="+mn-lt"/>
                <a:ea typeface="+mn-ea"/>
                <a:cs typeface="+mn-cs"/>
                <a:sym typeface="Helvetica Neue"/>
              </a:rPr>
              <a:t>opportunities.</a:t>
            </a:r>
            <a:endParaRPr dirty="0"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élok"/>
          <p:cNvSpPr txBox="1">
            <a:spLocks noGrp="1"/>
          </p:cNvSpPr>
          <p:nvPr>
            <p:ph type="title"/>
          </p:nvPr>
        </p:nvSpPr>
        <p:spPr>
          <a:xfrm>
            <a:off x="2912547" y="1084368"/>
            <a:ext cx="20267361" cy="1433164"/>
          </a:xfrm>
          <a:prstGeom prst="rect">
            <a:avLst/>
          </a:prstGeom>
        </p:spPr>
        <p:txBody>
          <a:bodyPr/>
          <a:lstStyle/>
          <a:p>
            <a:r>
              <a:t>Goals</a:t>
            </a:r>
          </a:p>
        </p:txBody>
      </p:sp>
      <p:sp>
        <p:nvSpPr>
          <p:cNvPr id="178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01.</a:t>
            </a:r>
          </a:p>
        </p:txBody>
      </p:sp>
      <p:sp>
        <p:nvSpPr>
          <p:cNvPr id="179" name="Eredmények értelmezése:…"/>
          <p:cNvSpPr txBox="1"/>
          <p:nvPr/>
        </p:nvSpPr>
        <p:spPr>
          <a:xfrm>
            <a:off x="4056517" y="4248504"/>
            <a:ext cx="16270966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lnSpc>
                <a:spcPct val="110000"/>
              </a:lnSpc>
              <a:spcBef>
                <a:spcPts val="4500"/>
              </a:spcBef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GB" i="1" u="sng" dirty="0">
                <a:latin typeface="+mn-lt"/>
                <a:ea typeface="+mn-ea"/>
                <a:cs typeface="+mn-cs"/>
                <a:sym typeface="Helvetica Neue"/>
              </a:rPr>
              <a:t>Interpreting results:</a:t>
            </a:r>
          </a:p>
          <a:p>
            <a:pPr>
              <a:lnSpc>
                <a:spcPct val="110000"/>
              </a:lnSpc>
              <a:spcBef>
                <a:spcPts val="4500"/>
              </a:spcBef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GB" dirty="0">
                <a:latin typeface="+mn-lt"/>
                <a:ea typeface="+mn-ea"/>
                <a:cs typeface="+mn-cs"/>
                <a:sym typeface="Helvetica Neue"/>
              </a:rPr>
              <a:t>The observation presented is generally true for all three hotels, if no further separation is made</a:t>
            </a:r>
            <a:endParaRPr dirty="0"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02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02.</a:t>
            </a:r>
          </a:p>
        </p:txBody>
      </p:sp>
      <p:sp>
        <p:nvSpPr>
          <p:cNvPr id="184" name="ELEMZÉSEK EREDMÉNYEI"/>
          <p:cNvSpPr txBox="1"/>
          <p:nvPr/>
        </p:nvSpPr>
        <p:spPr>
          <a:xfrm>
            <a:off x="3995278" y="4533900"/>
            <a:ext cx="21971004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lnSpc>
                <a:spcPct val="80000"/>
              </a:lnSpc>
              <a:defRPr sz="11600" spc="-232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results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Átlagosan maximum a következő 100 napra foglalnak előre…"/>
          <p:cNvSpPr txBox="1">
            <a:spLocks noGrp="1"/>
          </p:cNvSpPr>
          <p:nvPr>
            <p:ph type="body" sz="half" idx="1"/>
          </p:nvPr>
        </p:nvSpPr>
        <p:spPr>
          <a:xfrm>
            <a:off x="1203685" y="3964969"/>
            <a:ext cx="10515935" cy="8256630"/>
          </a:xfrm>
          <a:prstGeom prst="rect">
            <a:avLst/>
          </a:prstGeom>
        </p:spPr>
        <p:txBody>
          <a:bodyPr anchor="ctr"/>
          <a:lstStyle/>
          <a:p>
            <a:pPr>
              <a:defRPr sz="3500"/>
            </a:pPr>
            <a:r>
              <a:t>On average, bookings are made up to 100 days in advance.</a:t>
            </a:r>
          </a:p>
          <a:p>
            <a:pPr>
              <a:defRPr sz="3500"/>
            </a:pPr>
            <a:r>
              <a:t>Arrivals most often fall on Thursday or Friday.</a:t>
            </a:r>
          </a:p>
          <a:p>
            <a:pPr>
              <a:defRPr sz="3500"/>
            </a:pPr>
            <a:r>
              <a:t>Longer vacations are booked earlier.</a:t>
            </a:r>
          </a:p>
        </p:txBody>
      </p:sp>
      <p:sp>
        <p:nvSpPr>
          <p:cNvPr id="187" name="Keresési trendek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trends</a:t>
            </a:r>
            <a:endParaRPr dirty="0"/>
          </a:p>
        </p:txBody>
      </p:sp>
      <p:sp>
        <p:nvSpPr>
          <p:cNvPr id="188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572" y="4439736"/>
            <a:ext cx="9518453" cy="7307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E38033-04BE-774C-BB9A-D03B8F85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6572" y="4439735"/>
            <a:ext cx="9719428" cy="74575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okan napok múlva térnek vissza a foglalási oldalra és véglegesítik a foglalásukat"/>
          <p:cNvSpPr txBox="1">
            <a:spLocks noGrp="1"/>
          </p:cNvSpPr>
          <p:nvPr>
            <p:ph type="body" sz="half" idx="1"/>
          </p:nvPr>
        </p:nvSpPr>
        <p:spPr>
          <a:xfrm>
            <a:off x="1203685" y="3789765"/>
            <a:ext cx="9265332" cy="8256630"/>
          </a:xfrm>
          <a:prstGeom prst="rect">
            <a:avLst/>
          </a:prstGeom>
        </p:spPr>
        <p:txBody>
          <a:bodyPr anchor="ctr"/>
          <a:lstStyle>
            <a:lvl1pPr>
              <a:defRPr sz="3500"/>
            </a:lvl1pPr>
          </a:lstStyle>
          <a:p>
            <a:r>
              <a:t>Many users return to the booking site days later to finalize their reservations.</a:t>
            </a:r>
          </a:p>
        </p:txBody>
      </p:sp>
      <p:sp>
        <p:nvSpPr>
          <p:cNvPr id="192" name="Keresési trendek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trends</a:t>
            </a:r>
            <a:endParaRPr lang="hu-HU" dirty="0"/>
          </a:p>
        </p:txBody>
      </p:sp>
      <p:sp>
        <p:nvSpPr>
          <p:cNvPr id="193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354" y="4223450"/>
            <a:ext cx="8573342" cy="738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45ACA8-6015-4F4F-A019-6CD5D822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359" y="3926361"/>
            <a:ext cx="9265331" cy="79834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ead idő alapú szegmentálás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Lead Time-Based Segmentation</a:t>
            </a:r>
          </a:p>
        </p:txBody>
      </p:sp>
      <p:sp>
        <p:nvSpPr>
          <p:cNvPr id="197" name="TextBox 4"/>
          <p:cNvSpPr txBox="1"/>
          <p:nvPr/>
        </p:nvSpPr>
        <p:spPr>
          <a:xfrm>
            <a:off x="1201271" y="1285657"/>
            <a:ext cx="1938412" cy="1030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l" defTabSz="914400">
              <a:lnSpc>
                <a:spcPts val="7700"/>
              </a:lnSpc>
              <a:defRPr sz="8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defRPr>
            </a:lvl1pPr>
          </a:lstStyle>
          <a:p>
            <a:r>
              <a:t>02.</a:t>
            </a:r>
          </a:p>
        </p:txBody>
      </p:sp>
      <p:sp>
        <p:nvSpPr>
          <p:cNvPr id="198" name="Arrow"/>
          <p:cNvSpPr/>
          <p:nvPr/>
        </p:nvSpPr>
        <p:spPr>
          <a:xfrm>
            <a:off x="4688812" y="7442931"/>
            <a:ext cx="14849093" cy="815984"/>
          </a:xfrm>
          <a:prstGeom prst="rightArrow">
            <a:avLst>
              <a:gd name="adj1" fmla="val 47786"/>
              <a:gd name="adj2" fmla="val 91522"/>
            </a:avLst>
          </a:prstGeom>
          <a:solidFill>
            <a:srgbClr val="D6DD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 flipV="1">
            <a:off x="4688812" y="7442931"/>
            <a:ext cx="1" cy="81598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0" name="Last minute"/>
          <p:cNvSpPr txBox="1"/>
          <p:nvPr/>
        </p:nvSpPr>
        <p:spPr>
          <a:xfrm>
            <a:off x="4765012" y="8329099"/>
            <a:ext cx="1384708" cy="905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Last Minute</a:t>
            </a:r>
          </a:p>
        </p:txBody>
      </p:sp>
      <p:sp>
        <p:nvSpPr>
          <p:cNvPr id="201" name="Rövidtávú"/>
          <p:cNvSpPr txBox="1"/>
          <p:nvPr/>
        </p:nvSpPr>
        <p:spPr>
          <a:xfrm>
            <a:off x="6905566" y="8532299"/>
            <a:ext cx="1594257" cy="49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Short Term</a:t>
            </a:r>
          </a:p>
        </p:txBody>
      </p:sp>
      <p:sp>
        <p:nvSpPr>
          <p:cNvPr id="202" name="Középtávú"/>
          <p:cNvSpPr txBox="1"/>
          <p:nvPr/>
        </p:nvSpPr>
        <p:spPr>
          <a:xfrm>
            <a:off x="10171052" y="8532299"/>
            <a:ext cx="1685722" cy="49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Medium Term</a:t>
            </a:r>
          </a:p>
        </p:txBody>
      </p:sp>
      <p:sp>
        <p:nvSpPr>
          <p:cNvPr id="203" name="Hosszútávú"/>
          <p:cNvSpPr txBox="1"/>
          <p:nvPr/>
        </p:nvSpPr>
        <p:spPr>
          <a:xfrm>
            <a:off x="15144455" y="8532299"/>
            <a:ext cx="1844549" cy="498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Long Term</a:t>
            </a:r>
          </a:p>
        </p:txBody>
      </p:sp>
      <p:sp>
        <p:nvSpPr>
          <p:cNvPr id="204" name="7 nap"/>
          <p:cNvSpPr txBox="1"/>
          <p:nvPr/>
        </p:nvSpPr>
        <p:spPr>
          <a:xfrm>
            <a:off x="5805830" y="6837332"/>
            <a:ext cx="96180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lang="hu-HU" dirty="0"/>
              <a:t>Day </a:t>
            </a:r>
            <a:r>
              <a:rPr dirty="0"/>
              <a:t>7</a:t>
            </a:r>
          </a:p>
        </p:txBody>
      </p:sp>
      <p:sp>
        <p:nvSpPr>
          <p:cNvPr id="205" name="30 nap"/>
          <p:cNvSpPr txBox="1"/>
          <p:nvPr/>
        </p:nvSpPr>
        <p:spPr>
          <a:xfrm>
            <a:off x="8534659" y="6837332"/>
            <a:ext cx="114775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lang="hu-HU" dirty="0"/>
              <a:t>Day </a:t>
            </a:r>
            <a:r>
              <a:rPr dirty="0"/>
              <a:t>30</a:t>
            </a:r>
          </a:p>
        </p:txBody>
      </p:sp>
      <p:sp>
        <p:nvSpPr>
          <p:cNvPr id="206" name="90 nap"/>
          <p:cNvSpPr txBox="1"/>
          <p:nvPr/>
        </p:nvSpPr>
        <p:spPr>
          <a:xfrm>
            <a:off x="12477570" y="6837332"/>
            <a:ext cx="1147750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lang="hu-HU" dirty="0"/>
              <a:t>Day </a:t>
            </a:r>
            <a:r>
              <a:rPr dirty="0"/>
              <a:t>90</a:t>
            </a:r>
          </a:p>
        </p:txBody>
      </p:sp>
      <p:sp>
        <p:nvSpPr>
          <p:cNvPr id="207" name="Lead idő:"/>
          <p:cNvSpPr txBox="1"/>
          <p:nvPr/>
        </p:nvSpPr>
        <p:spPr>
          <a:xfrm>
            <a:off x="2644845" y="7601545"/>
            <a:ext cx="1490575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Lead Time:</a:t>
            </a:r>
          </a:p>
        </p:txBody>
      </p:sp>
      <p:sp>
        <p:nvSpPr>
          <p:cNvPr id="208" name="0 nap"/>
          <p:cNvSpPr txBox="1"/>
          <p:nvPr/>
        </p:nvSpPr>
        <p:spPr>
          <a:xfrm>
            <a:off x="4233312" y="6837332"/>
            <a:ext cx="96180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lang="hu-HU" dirty="0"/>
              <a:t>Day </a:t>
            </a:r>
            <a:r>
              <a:rPr dirty="0"/>
              <a:t>0</a:t>
            </a:r>
          </a:p>
        </p:txBody>
      </p:sp>
      <p:sp>
        <p:nvSpPr>
          <p:cNvPr id="209" name="Rectangle"/>
          <p:cNvSpPr/>
          <p:nvPr/>
        </p:nvSpPr>
        <p:spPr>
          <a:xfrm>
            <a:off x="4714212" y="7649314"/>
            <a:ext cx="1572519" cy="403218"/>
          </a:xfrm>
          <a:prstGeom prst="rect">
            <a:avLst/>
          </a:prstGeom>
          <a:solidFill>
            <a:srgbClr val="38888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6312130" y="7649314"/>
            <a:ext cx="2771004" cy="403218"/>
          </a:xfrm>
          <a:prstGeom prst="rect">
            <a:avLst/>
          </a:prstGeom>
          <a:solidFill>
            <a:srgbClr val="5CA78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9108533" y="7649314"/>
            <a:ext cx="3917510" cy="403218"/>
          </a:xfrm>
          <a:prstGeom prst="rect">
            <a:avLst/>
          </a:prstGeom>
          <a:solidFill>
            <a:srgbClr val="92C4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9083133" y="7442931"/>
            <a:ext cx="1" cy="81598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13026042" y="7442931"/>
            <a:ext cx="1" cy="81598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6312130" y="7442931"/>
            <a:ext cx="1" cy="815984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1090</Words>
  <Application>Microsoft Macintosh PowerPoint</Application>
  <PresentationFormat>Custom</PresentationFormat>
  <Paragraphs>250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DM Sans Bold</vt:lpstr>
      <vt:lpstr>Helvetica Neue</vt:lpstr>
      <vt:lpstr>Helvetica Neue Medium</vt:lpstr>
      <vt:lpstr>System Font Regular</vt:lpstr>
      <vt:lpstr>21_BasicWhite</vt:lpstr>
      <vt:lpstr>Exploratory Analysis of Hotel Booking and Marketing Data</vt:lpstr>
      <vt:lpstr>Contents</vt:lpstr>
      <vt:lpstr>01.</vt:lpstr>
      <vt:lpstr>Goals</vt:lpstr>
      <vt:lpstr>Goals</vt:lpstr>
      <vt:lpstr>02.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Monetary segmentation</vt:lpstr>
      <vt:lpstr>Bookings with children</vt:lpstr>
      <vt:lpstr>Bookings with children</vt:lpstr>
      <vt:lpstr>Bookings with children</vt:lpstr>
      <vt:lpstr>PPC Advertising Costs - Visitors</vt:lpstr>
      <vt:lpstr>PowerPoint Presentation</vt:lpstr>
      <vt:lpstr>PowerPoint Presentation</vt:lpstr>
      <vt:lpstr>03.</vt:lpstr>
      <vt:lpstr>Main proposal 1</vt:lpstr>
      <vt:lpstr>Main proposal 2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Hotel Booking and Marketing Data</dc:title>
  <cp:lastModifiedBy>Nagy Roland</cp:lastModifiedBy>
  <cp:revision>12</cp:revision>
  <dcterms:modified xsi:type="dcterms:W3CDTF">2025-01-07T14:20:41Z</dcterms:modified>
</cp:coreProperties>
</file>