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Bernoru Condensed" panose="020B0604020202020204" charset="0"/>
      <p:regular r:id="rId16"/>
    </p:embeddedFont>
    <p:embeddedFont>
      <p:font typeface="Calibri" panose="020F0502020204030204" pitchFamily="34" charset="0"/>
      <p:regular r:id="rId17"/>
      <p:bold r:id="rId18"/>
      <p:italic r:id="rId19"/>
      <p:boldItalic r:id="rId20"/>
    </p:embeddedFont>
    <p:embeddedFont>
      <p:font typeface="Canva Sans" panose="020B0604020202020204" charset="0"/>
      <p:regular r:id="rId21"/>
    </p:embeddedFont>
    <p:embeddedFont>
      <p:font typeface="DM Sans" panose="020B0604020202020204" charset="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44" d="100"/>
          <a:sy n="44" d="100"/>
        </p:scale>
        <p:origin x="87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6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7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7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6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10" Type="http://schemas.openxmlformats.org/officeDocument/2006/relationships/image" Target="../media/image20.svg"/><Relationship Id="rId4" Type="http://schemas.openxmlformats.org/officeDocument/2006/relationships/image" Target="../media/image26.png"/><Relationship Id="rId9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40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10" Type="http://schemas.openxmlformats.org/officeDocument/2006/relationships/image" Target="../media/image41.jpeg"/><Relationship Id="rId4" Type="http://schemas.openxmlformats.org/officeDocument/2006/relationships/image" Target="../media/image26.png"/><Relationship Id="rId9" Type="http://schemas.openxmlformats.org/officeDocument/2006/relationships/image" Target="../media/image20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6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27.svg"/><Relationship Id="rId4" Type="http://schemas.openxmlformats.org/officeDocument/2006/relationships/image" Target="../media/image26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10.svg"/><Relationship Id="rId7" Type="http://schemas.openxmlformats.org/officeDocument/2006/relationships/image" Target="../media/image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20.svg"/><Relationship Id="rId3" Type="http://schemas.openxmlformats.org/officeDocument/2006/relationships/image" Target="../media/image14.svg"/><Relationship Id="rId7" Type="http://schemas.openxmlformats.org/officeDocument/2006/relationships/image" Target="../media/image18.svg"/><Relationship Id="rId12" Type="http://schemas.openxmlformats.org/officeDocument/2006/relationships/image" Target="../media/image19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6.svg"/><Relationship Id="rId5" Type="http://schemas.openxmlformats.org/officeDocument/2006/relationships/image" Target="../media/image16.svg"/><Relationship Id="rId10" Type="http://schemas.openxmlformats.org/officeDocument/2006/relationships/image" Target="../media/image5.png"/><Relationship Id="rId4" Type="http://schemas.openxmlformats.org/officeDocument/2006/relationships/image" Target="../media/image15.png"/><Relationship Id="rId9" Type="http://schemas.openxmlformats.org/officeDocument/2006/relationships/image" Target="../media/image8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svg"/><Relationship Id="rId3" Type="http://schemas.openxmlformats.org/officeDocument/2006/relationships/image" Target="../media/image4.svg"/><Relationship Id="rId7" Type="http://schemas.openxmlformats.org/officeDocument/2006/relationships/image" Target="../media/image29.svg"/><Relationship Id="rId12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svg"/><Relationship Id="rId5" Type="http://schemas.openxmlformats.org/officeDocument/2006/relationships/image" Target="../media/image27.sv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9502011" y="1530970"/>
            <a:ext cx="7477423" cy="7225060"/>
          </a:xfrm>
          <a:custGeom>
            <a:avLst/>
            <a:gdLst/>
            <a:ahLst/>
            <a:cxnLst/>
            <a:rect l="l" t="t" r="r" b="b"/>
            <a:pathLst>
              <a:path w="7477423" h="7225060">
                <a:moveTo>
                  <a:pt x="0" y="0"/>
                </a:moveTo>
                <a:lnTo>
                  <a:pt x="7477423" y="0"/>
                </a:lnTo>
                <a:lnTo>
                  <a:pt x="7477423" y="7225060"/>
                </a:lnTo>
                <a:lnTo>
                  <a:pt x="0" y="722506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028700" y="7417403"/>
            <a:ext cx="7640260" cy="803835"/>
            <a:chOff x="0" y="0"/>
            <a:chExt cx="2012250" cy="21171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2012250" cy="211710"/>
            </a:xfrm>
            <a:custGeom>
              <a:avLst/>
              <a:gdLst/>
              <a:ahLst/>
              <a:cxnLst/>
              <a:rect l="l" t="t" r="r" b="b"/>
              <a:pathLst>
                <a:path w="2012250" h="211710">
                  <a:moveTo>
                    <a:pt x="101331" y="0"/>
                  </a:moveTo>
                  <a:lnTo>
                    <a:pt x="1910919" y="0"/>
                  </a:lnTo>
                  <a:cubicBezTo>
                    <a:pt x="1937794" y="0"/>
                    <a:pt x="1963567" y="10676"/>
                    <a:pt x="1982571" y="29679"/>
                  </a:cubicBezTo>
                  <a:cubicBezTo>
                    <a:pt x="2001574" y="48682"/>
                    <a:pt x="2012250" y="74456"/>
                    <a:pt x="2012250" y="101331"/>
                  </a:cubicBezTo>
                  <a:lnTo>
                    <a:pt x="2012250" y="110379"/>
                  </a:lnTo>
                  <a:cubicBezTo>
                    <a:pt x="2012250" y="137254"/>
                    <a:pt x="2001574" y="163027"/>
                    <a:pt x="1982571" y="182031"/>
                  </a:cubicBezTo>
                  <a:cubicBezTo>
                    <a:pt x="1963567" y="201034"/>
                    <a:pt x="1937794" y="211710"/>
                    <a:pt x="1910919" y="211710"/>
                  </a:cubicBezTo>
                  <a:lnTo>
                    <a:pt x="101331" y="211710"/>
                  </a:lnTo>
                  <a:cubicBezTo>
                    <a:pt x="74456" y="211710"/>
                    <a:pt x="48682" y="201034"/>
                    <a:pt x="29679" y="182031"/>
                  </a:cubicBezTo>
                  <a:cubicBezTo>
                    <a:pt x="10676" y="163027"/>
                    <a:pt x="0" y="137254"/>
                    <a:pt x="0" y="110379"/>
                  </a:cubicBezTo>
                  <a:lnTo>
                    <a:pt x="0" y="101331"/>
                  </a:lnTo>
                  <a:cubicBezTo>
                    <a:pt x="0" y="74456"/>
                    <a:pt x="10676" y="48682"/>
                    <a:pt x="29679" y="29679"/>
                  </a:cubicBezTo>
                  <a:cubicBezTo>
                    <a:pt x="48682" y="10676"/>
                    <a:pt x="74456" y="0"/>
                    <a:pt x="10133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38100"/>
              <a:ext cx="2012250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6" name="Freeform 6"/>
          <p:cNvSpPr/>
          <p:nvPr/>
        </p:nvSpPr>
        <p:spPr>
          <a:xfrm rot="5400000">
            <a:off x="14587559" y="-18595"/>
            <a:ext cx="3681846" cy="3719036"/>
          </a:xfrm>
          <a:custGeom>
            <a:avLst/>
            <a:gdLst/>
            <a:ahLst/>
            <a:cxnLst/>
            <a:rect l="l" t="t" r="r" b="b"/>
            <a:pathLst>
              <a:path w="3681846" h="3719036">
                <a:moveTo>
                  <a:pt x="0" y="0"/>
                </a:moveTo>
                <a:lnTo>
                  <a:pt x="3681846" y="0"/>
                </a:lnTo>
                <a:lnTo>
                  <a:pt x="3681846" y="3719036"/>
                </a:lnTo>
                <a:lnTo>
                  <a:pt x="0" y="371903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0957223" y="83404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-1325784" y="8756030"/>
            <a:ext cx="3086100" cy="3086100"/>
            <a:chOff x="0" y="0"/>
            <a:chExt cx="812800" cy="812800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C4D8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11" name="Freeform 11"/>
          <p:cNvSpPr/>
          <p:nvPr/>
        </p:nvSpPr>
        <p:spPr>
          <a:xfrm>
            <a:off x="-825583" y="9258300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2" name="TextBox 12"/>
          <p:cNvSpPr txBox="1"/>
          <p:nvPr/>
        </p:nvSpPr>
        <p:spPr>
          <a:xfrm>
            <a:off x="1097325" y="1171575"/>
            <a:ext cx="7827375" cy="30892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000"/>
              </a:lnSpc>
            </a:pPr>
            <a:r>
              <a:rPr lang="en-US" sz="8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E-COMMERCE WEBSITE RECOMMENDATION SYSTEM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503740" y="7590721"/>
            <a:ext cx="5494392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Presented By : Rolanda Azeem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8327" y="4586317"/>
            <a:ext cx="3257561" cy="3037495"/>
            <a:chOff x="0" y="0"/>
            <a:chExt cx="4343415" cy="4049993"/>
          </a:xfrm>
        </p:grpSpPr>
        <p:grpSp>
          <p:nvGrpSpPr>
            <p:cNvPr id="10" name="Group 10"/>
            <p:cNvGrpSpPr/>
            <p:nvPr/>
          </p:nvGrpSpPr>
          <p:grpSpPr>
            <a:xfrm>
              <a:off x="1090888" y="0"/>
              <a:ext cx="1979893" cy="197989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550841" y="493078"/>
              <a:ext cx="1059987" cy="993738"/>
            </a:xfrm>
            <a:custGeom>
              <a:avLst/>
              <a:gdLst/>
              <a:ahLst/>
              <a:cxnLst/>
              <a:rect l="l" t="t" r="r" b="b"/>
              <a:pathLst>
                <a:path w="1059987" h="993738">
                  <a:moveTo>
                    <a:pt x="0" y="0"/>
                  </a:moveTo>
                  <a:lnTo>
                    <a:pt x="1059987" y="0"/>
                  </a:lnTo>
                  <a:lnTo>
                    <a:pt x="1059987" y="993737"/>
                  </a:lnTo>
                  <a:lnTo>
                    <a:pt x="0" y="993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2564093"/>
              <a:ext cx="4343415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POPULARITY-BASED RECOMMENDATION (BASELINE)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711273" y="4586317"/>
            <a:ext cx="3257561" cy="3037495"/>
            <a:chOff x="0" y="0"/>
            <a:chExt cx="4343415" cy="4049993"/>
          </a:xfrm>
        </p:grpSpPr>
        <p:grpSp>
          <p:nvGrpSpPr>
            <p:cNvPr id="16" name="Group 16"/>
            <p:cNvGrpSpPr/>
            <p:nvPr/>
          </p:nvGrpSpPr>
          <p:grpSpPr>
            <a:xfrm>
              <a:off x="1075345" y="0"/>
              <a:ext cx="1979893" cy="197989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1660263" y="521696"/>
              <a:ext cx="810057" cy="852691"/>
            </a:xfrm>
            <a:custGeom>
              <a:avLst/>
              <a:gdLst/>
              <a:ahLst/>
              <a:cxnLst/>
              <a:rect l="l" t="t" r="r" b="b"/>
              <a:pathLst>
                <a:path w="810057" h="852691">
                  <a:moveTo>
                    <a:pt x="0" y="0"/>
                  </a:moveTo>
                  <a:lnTo>
                    <a:pt x="810057" y="0"/>
                  </a:lnTo>
                  <a:lnTo>
                    <a:pt x="810057" y="852691"/>
                  </a:lnTo>
                  <a:lnTo>
                    <a:pt x="0" y="85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564093"/>
              <a:ext cx="4343415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BAYESIAN PERSONALIZED RANKING (BPR)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764219" y="4586317"/>
            <a:ext cx="3257561" cy="2666020"/>
            <a:chOff x="0" y="0"/>
            <a:chExt cx="4343415" cy="3554693"/>
          </a:xfrm>
        </p:grpSpPr>
        <p:grpSp>
          <p:nvGrpSpPr>
            <p:cNvPr id="22" name="Group 22"/>
            <p:cNvGrpSpPr/>
            <p:nvPr/>
          </p:nvGrpSpPr>
          <p:grpSpPr>
            <a:xfrm>
              <a:off x="1059802" y="0"/>
              <a:ext cx="1979893" cy="197989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1551622" y="521696"/>
              <a:ext cx="996252" cy="965119"/>
            </a:xfrm>
            <a:custGeom>
              <a:avLst/>
              <a:gdLst/>
              <a:ahLst/>
              <a:cxnLst/>
              <a:rect l="l" t="t" r="r" b="b"/>
              <a:pathLst>
                <a:path w="996252" h="965119">
                  <a:moveTo>
                    <a:pt x="0" y="0"/>
                  </a:moveTo>
                  <a:lnTo>
                    <a:pt x="996252" y="0"/>
                  </a:lnTo>
                  <a:lnTo>
                    <a:pt x="996252" y="965119"/>
                  </a:lnTo>
                  <a:lnTo>
                    <a:pt x="0" y="965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564093"/>
              <a:ext cx="4343415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ALTERNATING LEAST SQUARES (ALS)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5687588" y="5091558"/>
            <a:ext cx="1251985" cy="979679"/>
          </a:xfrm>
          <a:custGeom>
            <a:avLst/>
            <a:gdLst/>
            <a:ahLst/>
            <a:cxnLst/>
            <a:rect l="l" t="t" r="r" b="b"/>
            <a:pathLst>
              <a:path w="1251985" h="979679">
                <a:moveTo>
                  <a:pt x="0" y="0"/>
                </a:moveTo>
                <a:lnTo>
                  <a:pt x="1251985" y="0"/>
                </a:lnTo>
                <a:lnTo>
                  <a:pt x="1251985" y="979678"/>
                </a:lnTo>
                <a:lnTo>
                  <a:pt x="0" y="9796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MODELING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740359" y="5091558"/>
            <a:ext cx="1251985" cy="979679"/>
          </a:xfrm>
          <a:custGeom>
            <a:avLst/>
            <a:gdLst/>
            <a:ahLst/>
            <a:cxnLst/>
            <a:rect l="l" t="t" r="r" b="b"/>
            <a:pathLst>
              <a:path w="1251985" h="979679">
                <a:moveTo>
                  <a:pt x="0" y="0"/>
                </a:moveTo>
                <a:lnTo>
                  <a:pt x="1251986" y="0"/>
                </a:lnTo>
                <a:lnTo>
                  <a:pt x="1251986" y="979678"/>
                </a:lnTo>
                <a:lnTo>
                  <a:pt x="0" y="979678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35712" y="683578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6914640" y="1889701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268434" y="178256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1126080" y="3919200"/>
            <a:ext cx="8321767" cy="4092875"/>
          </a:xfrm>
          <a:custGeom>
            <a:avLst/>
            <a:gdLst/>
            <a:ahLst/>
            <a:cxnLst/>
            <a:rect l="l" t="t" r="r" b="b"/>
            <a:pathLst>
              <a:path w="8321767" h="4092875">
                <a:moveTo>
                  <a:pt x="0" y="0"/>
                </a:moveTo>
                <a:lnTo>
                  <a:pt x="8321766" y="0"/>
                </a:lnTo>
                <a:lnTo>
                  <a:pt x="8321766" y="4092875"/>
                </a:lnTo>
                <a:lnTo>
                  <a:pt x="0" y="409287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10" name="TextBox 10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IMPROVING ALS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10450621" y="4100792"/>
            <a:ext cx="6571159" cy="674598"/>
            <a:chOff x="0" y="0"/>
            <a:chExt cx="8761545" cy="899464"/>
          </a:xfrm>
        </p:grpSpPr>
        <p:grpSp>
          <p:nvGrpSpPr>
            <p:cNvPr id="12" name="Group 12"/>
            <p:cNvGrpSpPr/>
            <p:nvPr/>
          </p:nvGrpSpPr>
          <p:grpSpPr>
            <a:xfrm>
              <a:off x="0" y="0"/>
              <a:ext cx="899464" cy="899464"/>
              <a:chOff x="0" y="0"/>
              <a:chExt cx="812800" cy="812800"/>
            </a:xfrm>
          </p:grpSpPr>
          <p:sp>
            <p:nvSpPr>
              <p:cNvPr id="13" name="Freeform 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4" name="TextBox 1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5" name="Freeform 15"/>
            <p:cNvSpPr/>
            <p:nvPr/>
          </p:nvSpPr>
          <p:spPr>
            <a:xfrm>
              <a:off x="219689" y="279788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9"/>
                  </a:lnTo>
                  <a:lnTo>
                    <a:pt x="0" y="339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6" name="TextBox 16"/>
            <p:cNvSpPr txBox="1"/>
            <p:nvPr/>
          </p:nvSpPr>
          <p:spPr>
            <a:xfrm>
              <a:off x="1305807" y="202082"/>
              <a:ext cx="7455738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BM25 WEIGHTING TO REDUCE BIAS</a:t>
              </a:r>
            </a:p>
          </p:txBody>
        </p:sp>
      </p:grpSp>
      <p:grpSp>
        <p:nvGrpSpPr>
          <p:cNvPr id="17" name="Group 17"/>
          <p:cNvGrpSpPr/>
          <p:nvPr/>
        </p:nvGrpSpPr>
        <p:grpSpPr>
          <a:xfrm>
            <a:off x="10450621" y="5965637"/>
            <a:ext cx="6167065" cy="674598"/>
            <a:chOff x="0" y="0"/>
            <a:chExt cx="8222753" cy="899464"/>
          </a:xfrm>
        </p:grpSpPr>
        <p:grpSp>
          <p:nvGrpSpPr>
            <p:cNvPr id="18" name="Group 18"/>
            <p:cNvGrpSpPr/>
            <p:nvPr/>
          </p:nvGrpSpPr>
          <p:grpSpPr>
            <a:xfrm>
              <a:off x="0" y="0"/>
              <a:ext cx="899464" cy="899464"/>
              <a:chOff x="0" y="0"/>
              <a:chExt cx="812800" cy="812800"/>
            </a:xfrm>
          </p:grpSpPr>
          <p:sp>
            <p:nvSpPr>
              <p:cNvPr id="19" name="Freeform 19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0" name="TextBox 20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1" name="Freeform 21"/>
            <p:cNvSpPr/>
            <p:nvPr/>
          </p:nvSpPr>
          <p:spPr>
            <a:xfrm>
              <a:off x="219689" y="279788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9"/>
                  </a:lnTo>
                  <a:lnTo>
                    <a:pt x="0" y="33988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>
                <a:extLst>
                  <a:ext uri="{96DAC541-7B7A-43D3-8B79-37D633B846F1}">
                    <asvg:svgBlip xmlns:asvg="http://schemas.microsoft.com/office/drawing/2016/SVG/main" r:embed="rId10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2" name="TextBox 22"/>
            <p:cNvSpPr txBox="1"/>
            <p:nvPr/>
          </p:nvSpPr>
          <p:spPr>
            <a:xfrm>
              <a:off x="1305807" y="202082"/>
              <a:ext cx="6916946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HYPER-PARAMETER TUNING</a:t>
              </a:r>
            </a:p>
          </p:txBody>
        </p:sp>
      </p:grpSp>
      <p:sp>
        <p:nvSpPr>
          <p:cNvPr id="23" name="TextBox 23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10442101" y="6835784"/>
            <a:ext cx="6184106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(factors=50, reg=0.05, iterations=20)      </a:t>
            </a:r>
          </a:p>
          <a:p>
            <a:pPr algn="ctr">
              <a:lnSpc>
                <a:spcPts val="29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[Precision@10= 0.0028, MAP@10=  0.1944]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1658327" y="4806682"/>
            <a:ext cx="3257561" cy="2294545"/>
            <a:chOff x="0" y="0"/>
            <a:chExt cx="4343415" cy="3059393"/>
          </a:xfrm>
        </p:grpSpPr>
        <p:grpSp>
          <p:nvGrpSpPr>
            <p:cNvPr id="10" name="Group 10"/>
            <p:cNvGrpSpPr/>
            <p:nvPr/>
          </p:nvGrpSpPr>
          <p:grpSpPr>
            <a:xfrm>
              <a:off x="1090888" y="0"/>
              <a:ext cx="1979893" cy="1979893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1550841" y="493078"/>
              <a:ext cx="1059987" cy="993738"/>
            </a:xfrm>
            <a:custGeom>
              <a:avLst/>
              <a:gdLst/>
              <a:ahLst/>
              <a:cxnLst/>
              <a:rect l="l" t="t" r="r" b="b"/>
              <a:pathLst>
                <a:path w="1059987" h="993738">
                  <a:moveTo>
                    <a:pt x="0" y="0"/>
                  </a:moveTo>
                  <a:lnTo>
                    <a:pt x="1059987" y="0"/>
                  </a:lnTo>
                  <a:lnTo>
                    <a:pt x="1059987" y="993737"/>
                  </a:lnTo>
                  <a:lnTo>
                    <a:pt x="0" y="993737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0" y="2564093"/>
              <a:ext cx="43434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ALS (60%)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60746" y="4806682"/>
            <a:ext cx="3257561" cy="2294545"/>
            <a:chOff x="0" y="0"/>
            <a:chExt cx="4343415" cy="3059393"/>
          </a:xfrm>
        </p:grpSpPr>
        <p:grpSp>
          <p:nvGrpSpPr>
            <p:cNvPr id="16" name="Group 16"/>
            <p:cNvGrpSpPr/>
            <p:nvPr/>
          </p:nvGrpSpPr>
          <p:grpSpPr>
            <a:xfrm>
              <a:off x="1075345" y="0"/>
              <a:ext cx="1979893" cy="1979893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1660263" y="521696"/>
              <a:ext cx="810057" cy="852691"/>
            </a:xfrm>
            <a:custGeom>
              <a:avLst/>
              <a:gdLst/>
              <a:ahLst/>
              <a:cxnLst/>
              <a:rect l="l" t="t" r="r" b="b"/>
              <a:pathLst>
                <a:path w="810057" h="852691">
                  <a:moveTo>
                    <a:pt x="0" y="0"/>
                  </a:moveTo>
                  <a:lnTo>
                    <a:pt x="810057" y="0"/>
                  </a:lnTo>
                  <a:lnTo>
                    <a:pt x="810057" y="852691"/>
                  </a:lnTo>
                  <a:lnTo>
                    <a:pt x="0" y="85269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0" name="TextBox 20"/>
            <p:cNvSpPr txBox="1"/>
            <p:nvPr/>
          </p:nvSpPr>
          <p:spPr>
            <a:xfrm>
              <a:off x="0" y="2564093"/>
              <a:ext cx="4343415" cy="4953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POPULARITY (30%)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3463164" y="4620944"/>
            <a:ext cx="3257561" cy="2666020"/>
            <a:chOff x="0" y="0"/>
            <a:chExt cx="4343415" cy="3554693"/>
          </a:xfrm>
        </p:grpSpPr>
        <p:grpSp>
          <p:nvGrpSpPr>
            <p:cNvPr id="22" name="Group 22"/>
            <p:cNvGrpSpPr/>
            <p:nvPr/>
          </p:nvGrpSpPr>
          <p:grpSpPr>
            <a:xfrm>
              <a:off x="1059802" y="0"/>
              <a:ext cx="1979893" cy="1979893"/>
              <a:chOff x="0" y="0"/>
              <a:chExt cx="812800" cy="812800"/>
            </a:xfrm>
          </p:grpSpPr>
          <p:sp>
            <p:nvSpPr>
              <p:cNvPr id="23" name="Freeform 2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4" name="TextBox 24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5" name="Freeform 25"/>
            <p:cNvSpPr/>
            <p:nvPr/>
          </p:nvSpPr>
          <p:spPr>
            <a:xfrm>
              <a:off x="1551622" y="521696"/>
              <a:ext cx="996252" cy="965119"/>
            </a:xfrm>
            <a:custGeom>
              <a:avLst/>
              <a:gdLst/>
              <a:ahLst/>
              <a:cxnLst/>
              <a:rect l="l" t="t" r="r" b="b"/>
              <a:pathLst>
                <a:path w="996252" h="965119">
                  <a:moveTo>
                    <a:pt x="0" y="0"/>
                  </a:moveTo>
                  <a:lnTo>
                    <a:pt x="996252" y="0"/>
                  </a:lnTo>
                  <a:lnTo>
                    <a:pt x="996252" y="965119"/>
                  </a:lnTo>
                  <a:lnTo>
                    <a:pt x="0" y="965119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0">
                <a:extLst>
                  <a:ext uri="{96DAC541-7B7A-43D3-8B79-37D633B846F1}">
                    <asvg:svgBlip xmlns:asvg="http://schemas.microsoft.com/office/drawing/2016/SVG/main" r:embed="rId11"/>
                  </a:ext>
                </a:extLst>
              </a:blip>
              <a:stretch>
                <a:fillRect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id="26" name="TextBox 26"/>
            <p:cNvSpPr txBox="1"/>
            <p:nvPr/>
          </p:nvSpPr>
          <p:spPr>
            <a:xfrm>
              <a:off x="0" y="2564093"/>
              <a:ext cx="4343415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ctr">
                <a:lnSpc>
                  <a:spcPts val="2999"/>
                </a:lnSpc>
              </a:pPr>
              <a:r>
                <a:rPr lang="en-US" sz="2499" dirty="0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META-DATA SIMILARITY (10%)</a:t>
              </a:r>
            </a:p>
          </p:txBody>
        </p:sp>
      </p:grpSp>
      <p:sp>
        <p:nvSpPr>
          <p:cNvPr id="27" name="Freeform 27"/>
          <p:cNvSpPr/>
          <p:nvPr/>
        </p:nvSpPr>
        <p:spPr>
          <a:xfrm>
            <a:off x="5317081" y="5015605"/>
            <a:ext cx="1055631" cy="1055631"/>
          </a:xfrm>
          <a:custGeom>
            <a:avLst/>
            <a:gdLst/>
            <a:ahLst/>
            <a:cxnLst/>
            <a:rect l="l" t="t" r="r" b="b"/>
            <a:pathLst>
              <a:path w="1055631" h="1055631">
                <a:moveTo>
                  <a:pt x="0" y="0"/>
                </a:moveTo>
                <a:lnTo>
                  <a:pt x="1055631" y="0"/>
                </a:lnTo>
                <a:lnTo>
                  <a:pt x="1055631" y="1055631"/>
                </a:lnTo>
                <a:lnTo>
                  <a:pt x="0" y="1055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28" name="TextBox 28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FINAL MODEL (HYBRID)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30" name="Freeform 30"/>
          <p:cNvSpPr/>
          <p:nvPr/>
        </p:nvSpPr>
        <p:spPr>
          <a:xfrm>
            <a:off x="11816297" y="5015605"/>
            <a:ext cx="1055631" cy="1055631"/>
          </a:xfrm>
          <a:custGeom>
            <a:avLst/>
            <a:gdLst/>
            <a:ahLst/>
            <a:cxnLst/>
            <a:rect l="l" t="t" r="r" b="b"/>
            <a:pathLst>
              <a:path w="1055631" h="1055631">
                <a:moveTo>
                  <a:pt x="0" y="0"/>
                </a:moveTo>
                <a:lnTo>
                  <a:pt x="1055631" y="0"/>
                </a:lnTo>
                <a:lnTo>
                  <a:pt x="1055631" y="1055631"/>
                </a:lnTo>
                <a:lnTo>
                  <a:pt x="0" y="1055631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</p:spPr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DFE8A2C-FA91-4ED6-B464-AE2499138854}"/>
              </a:ext>
            </a:extLst>
          </p:cNvPr>
          <p:cNvSpPr txBox="1"/>
          <p:nvPr/>
        </p:nvSpPr>
        <p:spPr>
          <a:xfrm>
            <a:off x="13463164" y="7292407"/>
            <a:ext cx="34940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*pending because of memory error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-3635712" y="683578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5400000">
            <a:off x="16914640" y="1889701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7" name="TextBox 7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8" name="Freeform 8"/>
          <p:cNvSpPr/>
          <p:nvPr/>
        </p:nvSpPr>
        <p:spPr>
          <a:xfrm>
            <a:off x="15268434" y="178256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grpSp>
        <p:nvGrpSpPr>
          <p:cNvPr id="9" name="Group 9"/>
          <p:cNvGrpSpPr/>
          <p:nvPr/>
        </p:nvGrpSpPr>
        <p:grpSpPr>
          <a:xfrm>
            <a:off x="10462650" y="6835784"/>
            <a:ext cx="6506225" cy="1114425"/>
            <a:chOff x="0" y="0"/>
            <a:chExt cx="8674966" cy="1485900"/>
          </a:xfrm>
        </p:grpSpPr>
        <p:grpSp>
          <p:nvGrpSpPr>
            <p:cNvPr id="10" name="Group 10"/>
            <p:cNvGrpSpPr/>
            <p:nvPr/>
          </p:nvGrpSpPr>
          <p:grpSpPr>
            <a:xfrm>
              <a:off x="0" y="293218"/>
              <a:ext cx="899464" cy="899464"/>
              <a:chOff x="0" y="0"/>
              <a:chExt cx="812800" cy="812800"/>
            </a:xfrm>
          </p:grpSpPr>
          <p:sp>
            <p:nvSpPr>
              <p:cNvPr id="11" name="Freeform 1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2" name="TextBox 1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3" name="Freeform 13"/>
            <p:cNvSpPr/>
            <p:nvPr/>
          </p:nvSpPr>
          <p:spPr>
            <a:xfrm>
              <a:off x="219689" y="573006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8"/>
                  </a:lnTo>
                  <a:lnTo>
                    <a:pt x="0" y="339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14" name="TextBox 14"/>
            <p:cNvSpPr txBox="1"/>
            <p:nvPr/>
          </p:nvSpPr>
          <p:spPr>
            <a:xfrm>
              <a:off x="1501394" y="0"/>
              <a:ext cx="7173572" cy="14859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TRACK PRECISION@K AND MAP@K OVER TIME WITH A/B TESTING.</a:t>
              </a:r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430182" y="3885024"/>
            <a:ext cx="6571159" cy="742950"/>
            <a:chOff x="0" y="0"/>
            <a:chExt cx="8761545" cy="990600"/>
          </a:xfrm>
        </p:grpSpPr>
        <p:grpSp>
          <p:nvGrpSpPr>
            <p:cNvPr id="16" name="Group 16"/>
            <p:cNvGrpSpPr/>
            <p:nvPr/>
          </p:nvGrpSpPr>
          <p:grpSpPr>
            <a:xfrm>
              <a:off x="0" y="45568"/>
              <a:ext cx="899464" cy="899464"/>
              <a:chOff x="0" y="0"/>
              <a:chExt cx="812800" cy="812800"/>
            </a:xfrm>
          </p:grpSpPr>
          <p:sp>
            <p:nvSpPr>
              <p:cNvPr id="17" name="Freeform 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8" name="TextBox 18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9" name="Freeform 19"/>
            <p:cNvSpPr/>
            <p:nvPr/>
          </p:nvSpPr>
          <p:spPr>
            <a:xfrm>
              <a:off x="219689" y="325356"/>
              <a:ext cx="460086" cy="339889"/>
            </a:xfrm>
            <a:custGeom>
              <a:avLst/>
              <a:gdLst/>
              <a:ahLst/>
              <a:cxnLst/>
              <a:rect l="l" t="t" r="r" b="b"/>
              <a:pathLst>
                <a:path w="460086" h="339889">
                  <a:moveTo>
                    <a:pt x="0" y="0"/>
                  </a:moveTo>
                  <a:lnTo>
                    <a:pt x="460086" y="0"/>
                  </a:lnTo>
                  <a:lnTo>
                    <a:pt x="460086" y="339888"/>
                  </a:lnTo>
                  <a:lnTo>
                    <a:pt x="0" y="33988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20" name="TextBox 20"/>
            <p:cNvSpPr txBox="1"/>
            <p:nvPr/>
          </p:nvSpPr>
          <p:spPr>
            <a:xfrm>
              <a:off x="1305807" y="0"/>
              <a:ext cx="7455738" cy="99060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marL="0" lvl="0" indent="0" algn="l">
                <a:lnSpc>
                  <a:spcPts val="2999"/>
                </a:lnSpc>
              </a:pPr>
              <a:r>
                <a:rPr lang="en-US" sz="2499">
                  <a:solidFill>
                    <a:srgbClr val="2A294B"/>
                  </a:solidFill>
                  <a:latin typeface="Canva Sans"/>
                  <a:ea typeface="Canva Sans"/>
                  <a:cs typeface="Canva Sans"/>
                  <a:sym typeface="Canva Sans"/>
                </a:rPr>
                <a:t>SERVE THE MODEL IN E-COMMERCE WEB APPLICATION</a:t>
              </a:r>
            </a:p>
          </p:txBody>
        </p:sp>
      </p:grpSp>
      <p:grpSp>
        <p:nvGrpSpPr>
          <p:cNvPr id="21" name="Group 21"/>
          <p:cNvGrpSpPr/>
          <p:nvPr/>
        </p:nvGrpSpPr>
        <p:grpSpPr>
          <a:xfrm>
            <a:off x="10430182" y="5267121"/>
            <a:ext cx="674598" cy="674598"/>
            <a:chOff x="0" y="0"/>
            <a:chExt cx="812800" cy="812800"/>
          </a:xfrm>
        </p:grpSpPr>
        <p:sp>
          <p:nvSpPr>
            <p:cNvPr id="22" name="Freeform 22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23" name="TextBox 23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4" name="Freeform 24"/>
          <p:cNvSpPr/>
          <p:nvPr/>
        </p:nvSpPr>
        <p:spPr>
          <a:xfrm>
            <a:off x="10594949" y="5476962"/>
            <a:ext cx="345065" cy="254917"/>
          </a:xfrm>
          <a:custGeom>
            <a:avLst/>
            <a:gdLst/>
            <a:ahLst/>
            <a:cxnLst/>
            <a:rect l="l" t="t" r="r" b="b"/>
            <a:pathLst>
              <a:path w="345065" h="254917">
                <a:moveTo>
                  <a:pt x="0" y="0"/>
                </a:moveTo>
                <a:lnTo>
                  <a:pt x="345065" y="0"/>
                </a:lnTo>
                <a:lnTo>
                  <a:pt x="345065" y="254917"/>
                </a:lnTo>
                <a:lnTo>
                  <a:pt x="0" y="25491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25" name="Freeform 25"/>
          <p:cNvSpPr/>
          <p:nvPr/>
        </p:nvSpPr>
        <p:spPr>
          <a:xfrm>
            <a:off x="1505069" y="3045241"/>
            <a:ext cx="8095331" cy="5373276"/>
          </a:xfrm>
          <a:custGeom>
            <a:avLst/>
            <a:gdLst/>
            <a:ahLst/>
            <a:cxnLst/>
            <a:rect l="l" t="t" r="r" b="b"/>
            <a:pathLst>
              <a:path w="8095331" h="5373276">
                <a:moveTo>
                  <a:pt x="0" y="0"/>
                </a:moveTo>
                <a:lnTo>
                  <a:pt x="8095331" y="0"/>
                </a:lnTo>
                <a:lnTo>
                  <a:pt x="8095331" y="5373276"/>
                </a:lnTo>
                <a:lnTo>
                  <a:pt x="0" y="5373276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/>
            </a:stretch>
          </a:blipFill>
        </p:spPr>
      </p:sp>
      <p:sp>
        <p:nvSpPr>
          <p:cNvPr id="26" name="TextBox 26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NEXT STEPS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1409538" y="5174666"/>
            <a:ext cx="5612242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WEEKLY UPDATES TO DATA AND MODEL TRAINING WITH UPDATED DATA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>
            <a:off x="13239733" y="-568383"/>
            <a:ext cx="5683180" cy="5740586"/>
          </a:xfrm>
          <a:custGeom>
            <a:avLst/>
            <a:gdLst/>
            <a:ahLst/>
            <a:cxnLst/>
            <a:rect l="l" t="t" r="r" b="b"/>
            <a:pathLst>
              <a:path w="5683180" h="5740586">
                <a:moveTo>
                  <a:pt x="0" y="0"/>
                </a:moveTo>
                <a:lnTo>
                  <a:pt x="5683180" y="0"/>
                </a:lnTo>
                <a:lnTo>
                  <a:pt x="5683180" y="5740586"/>
                </a:lnTo>
                <a:lnTo>
                  <a:pt x="0" y="574058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 flipH="1" flipV="1">
            <a:off x="-28532" y="5496505"/>
            <a:ext cx="5683180" cy="5740586"/>
          </a:xfrm>
          <a:custGeom>
            <a:avLst/>
            <a:gdLst/>
            <a:ahLst/>
            <a:cxnLst/>
            <a:rect l="l" t="t" r="r" b="b"/>
            <a:pathLst>
              <a:path w="5683180" h="5740586">
                <a:moveTo>
                  <a:pt x="5683180" y="5740587"/>
                </a:moveTo>
                <a:lnTo>
                  <a:pt x="0" y="5740587"/>
                </a:lnTo>
                <a:lnTo>
                  <a:pt x="0" y="0"/>
                </a:lnTo>
                <a:lnTo>
                  <a:pt x="5683180" y="0"/>
                </a:lnTo>
                <a:lnTo>
                  <a:pt x="5683180" y="5740587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rot="-5400000">
            <a:off x="-3733092" y="-5419460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4" y="0"/>
                </a:lnTo>
                <a:lnTo>
                  <a:pt x="9523584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rot="5400000">
            <a:off x="14633524" y="5632349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2"/>
                </a:lnTo>
                <a:lnTo>
                  <a:pt x="0" y="930930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5595133" y="566069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463806" y="465381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80"/>
                </a:lnTo>
                <a:lnTo>
                  <a:pt x="0" y="100688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987935" y="3481885"/>
            <a:ext cx="10312131" cy="20097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000"/>
              </a:lnSpc>
            </a:pPr>
            <a:r>
              <a:rPr lang="en-US" sz="15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THANK YOU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128540" y="5840601"/>
            <a:ext cx="14030920" cy="11804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Visit Online Repository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https://github.com/rolanda4/ecommerce_recommendation_system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28700" y="1839157"/>
            <a:ext cx="7353300" cy="6271752"/>
          </a:xfrm>
          <a:custGeom>
            <a:avLst/>
            <a:gdLst/>
            <a:ahLst/>
            <a:cxnLst/>
            <a:rect l="l" t="t" r="r" b="b"/>
            <a:pathLst>
              <a:path w="7353300" h="6271752">
                <a:moveTo>
                  <a:pt x="0" y="0"/>
                </a:moveTo>
                <a:lnTo>
                  <a:pt x="7353300" y="0"/>
                </a:lnTo>
                <a:lnTo>
                  <a:pt x="7353300" y="6271753"/>
                </a:lnTo>
                <a:lnTo>
                  <a:pt x="0" y="627175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9144000" y="1181100"/>
            <a:ext cx="6280238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GOAL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8814278" y="2759334"/>
            <a:ext cx="8115300" cy="392502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Build a recommendation system for e-commerce website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Personalize product discovery for users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Handle sparse interactions &amp; popularity bias</a:t>
            </a:r>
          </a:p>
          <a:p>
            <a:pPr algn="just">
              <a:lnSpc>
                <a:spcPts val="3463"/>
              </a:lnSpc>
            </a:pPr>
            <a:endParaRPr lang="en-US" sz="2474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534147" lvl="1" indent="-267074" algn="just">
              <a:lnSpc>
                <a:spcPts val="3463"/>
              </a:lnSpc>
              <a:buFont typeface="Arial"/>
              <a:buChar char="•"/>
            </a:pPr>
            <a:r>
              <a:rPr lang="en-US" sz="2474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Improve coverage and recommendations for new users</a:t>
            </a:r>
          </a:p>
        </p:txBody>
      </p:sp>
      <p:sp>
        <p:nvSpPr>
          <p:cNvPr id="5" name="Freeform 5"/>
          <p:cNvSpPr/>
          <p:nvPr/>
        </p:nvSpPr>
        <p:spPr>
          <a:xfrm>
            <a:off x="16022826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6184253" y="1028700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-674626" y="4975034"/>
            <a:ext cx="1349252" cy="1006879"/>
          </a:xfrm>
          <a:custGeom>
            <a:avLst/>
            <a:gdLst/>
            <a:ahLst/>
            <a:cxnLst/>
            <a:rect l="l" t="t" r="r" b="b"/>
            <a:pathLst>
              <a:path w="1349252" h="1006879">
                <a:moveTo>
                  <a:pt x="0" y="0"/>
                </a:moveTo>
                <a:lnTo>
                  <a:pt x="1349252" y="0"/>
                </a:lnTo>
                <a:lnTo>
                  <a:pt x="1349252" y="1006879"/>
                </a:lnTo>
                <a:lnTo>
                  <a:pt x="0" y="10068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-1889598" y="864661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-1565026" y="-8449344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-3762094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1" name="Group 11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0738447" y="1543946"/>
            <a:ext cx="6147672" cy="6531391"/>
          </a:xfrm>
          <a:custGeom>
            <a:avLst/>
            <a:gdLst/>
            <a:ahLst/>
            <a:cxnLst/>
            <a:rect l="l" t="t" r="r" b="b"/>
            <a:pathLst>
              <a:path w="6147672" h="6531391">
                <a:moveTo>
                  <a:pt x="0" y="0"/>
                </a:moveTo>
                <a:lnTo>
                  <a:pt x="6147672" y="0"/>
                </a:lnTo>
                <a:lnTo>
                  <a:pt x="6147672" y="6531391"/>
                </a:lnTo>
                <a:lnTo>
                  <a:pt x="0" y="653139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004659" y="1543946"/>
            <a:ext cx="866560" cy="866560"/>
            <a:chOff x="0" y="0"/>
            <a:chExt cx="812800" cy="81280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10483139" y="4276940"/>
            <a:ext cx="866560" cy="866560"/>
            <a:chOff x="0" y="0"/>
            <a:chExt cx="812800" cy="81280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9" name="Freeform 9"/>
          <p:cNvSpPr/>
          <p:nvPr/>
        </p:nvSpPr>
        <p:spPr>
          <a:xfrm>
            <a:off x="13329417" y="1770024"/>
            <a:ext cx="217044" cy="414404"/>
          </a:xfrm>
          <a:custGeom>
            <a:avLst/>
            <a:gdLst/>
            <a:ahLst/>
            <a:cxnLst/>
            <a:rect l="l" t="t" r="r" b="b"/>
            <a:pathLst>
              <a:path w="217044" h="414404">
                <a:moveTo>
                  <a:pt x="0" y="0"/>
                </a:moveTo>
                <a:lnTo>
                  <a:pt x="217045" y="0"/>
                </a:lnTo>
                <a:lnTo>
                  <a:pt x="217045" y="414404"/>
                </a:lnTo>
                <a:lnTo>
                  <a:pt x="0" y="41440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0747043" y="4519810"/>
            <a:ext cx="376059" cy="380820"/>
          </a:xfrm>
          <a:custGeom>
            <a:avLst/>
            <a:gdLst/>
            <a:ahLst/>
            <a:cxnLst/>
            <a:rect l="l" t="t" r="r" b="b"/>
            <a:pathLst>
              <a:path w="376059" h="380820">
                <a:moveTo>
                  <a:pt x="0" y="0"/>
                </a:moveTo>
                <a:lnTo>
                  <a:pt x="376059" y="0"/>
                </a:lnTo>
                <a:lnTo>
                  <a:pt x="376059" y="380820"/>
                </a:lnTo>
                <a:lnTo>
                  <a:pt x="0" y="380820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11" name="TextBox 11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DATA UNDERSTANDING</a:t>
            </a:r>
          </a:p>
        </p:txBody>
      </p:sp>
      <p:sp>
        <p:nvSpPr>
          <p:cNvPr id="12" name="Freeform 12"/>
          <p:cNvSpPr/>
          <p:nvPr/>
        </p:nvSpPr>
        <p:spPr>
          <a:xfrm>
            <a:off x="16022826" y="-2275643"/>
            <a:ext cx="5836596" cy="4114800"/>
          </a:xfrm>
          <a:custGeom>
            <a:avLst/>
            <a:gdLst/>
            <a:ahLst/>
            <a:cxnLst/>
            <a:rect l="l" t="t" r="r" b="b"/>
            <a:pathLst>
              <a:path w="5836596" h="4114800">
                <a:moveTo>
                  <a:pt x="0" y="0"/>
                </a:moveTo>
                <a:lnTo>
                  <a:pt x="5836596" y="0"/>
                </a:lnTo>
                <a:lnTo>
                  <a:pt x="5836596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10381119" y="943249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</p:spPr>
      </p:sp>
      <p:grpSp>
        <p:nvGrpSpPr>
          <p:cNvPr id="14" name="Group 14"/>
          <p:cNvGrpSpPr/>
          <p:nvPr/>
        </p:nvGrpSpPr>
        <p:grpSpPr>
          <a:xfrm>
            <a:off x="1028700" y="4900630"/>
            <a:ext cx="731616" cy="731616"/>
            <a:chOff x="0" y="0"/>
            <a:chExt cx="975488" cy="975488"/>
          </a:xfrm>
        </p:grpSpPr>
        <p:grpSp>
          <p:nvGrpSpPr>
            <p:cNvPr id="15" name="Group 15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16" name="Freeform 1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17" name="TextBox 1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18" name="Freeform 18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19" name="Group 19"/>
          <p:cNvGrpSpPr/>
          <p:nvPr/>
        </p:nvGrpSpPr>
        <p:grpSpPr>
          <a:xfrm>
            <a:off x="1028700" y="5982541"/>
            <a:ext cx="731616" cy="731616"/>
            <a:chOff x="0" y="0"/>
            <a:chExt cx="975488" cy="975488"/>
          </a:xfrm>
        </p:grpSpPr>
        <p:grpSp>
          <p:nvGrpSpPr>
            <p:cNvPr id="20" name="Group 20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21" name="Freeform 2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2" name="TextBox 22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3" name="Freeform 23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grpSp>
        <p:nvGrpSpPr>
          <p:cNvPr id="24" name="Group 24"/>
          <p:cNvGrpSpPr/>
          <p:nvPr/>
        </p:nvGrpSpPr>
        <p:grpSpPr>
          <a:xfrm>
            <a:off x="1028700" y="7218982"/>
            <a:ext cx="731616" cy="731616"/>
            <a:chOff x="0" y="0"/>
            <a:chExt cx="975488" cy="975488"/>
          </a:xfrm>
        </p:grpSpPr>
        <p:grpSp>
          <p:nvGrpSpPr>
            <p:cNvPr id="25" name="Group 25"/>
            <p:cNvGrpSpPr/>
            <p:nvPr/>
          </p:nvGrpSpPr>
          <p:grpSpPr>
            <a:xfrm>
              <a:off x="0" y="0"/>
              <a:ext cx="975488" cy="975488"/>
              <a:chOff x="0" y="0"/>
              <a:chExt cx="812800" cy="812800"/>
            </a:xfrm>
          </p:grpSpPr>
          <p:sp>
            <p:nvSpPr>
              <p:cNvPr id="26" name="Freeform 26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EF6F9D"/>
              </a:solidFill>
            </p:spPr>
          </p:sp>
          <p:sp>
            <p:nvSpPr>
              <p:cNvPr id="27" name="TextBox 27"/>
              <p:cNvSpPr txBox="1"/>
              <p:nvPr/>
            </p:nvSpPr>
            <p:spPr>
              <a:xfrm>
                <a:off x="76200" y="76200"/>
                <a:ext cx="660400" cy="660400"/>
              </a:xfrm>
              <a:prstGeom prst="rect">
                <a:avLst/>
              </a:prstGeom>
            </p:spPr>
            <p:txBody>
              <a:bodyPr lIns="50800" tIns="50800" rIns="50800" bIns="50800" rtlCol="0" anchor="ctr"/>
              <a:lstStyle/>
              <a:p>
                <a:pPr algn="ctr">
                  <a:lnSpc>
                    <a:spcPts val="2999"/>
                  </a:lnSpc>
                </a:pPr>
                <a:endParaRPr/>
              </a:p>
            </p:txBody>
          </p:sp>
        </p:grpSp>
        <p:sp>
          <p:nvSpPr>
            <p:cNvPr id="28" name="Freeform 28"/>
            <p:cNvSpPr/>
            <p:nvPr/>
          </p:nvSpPr>
          <p:spPr>
            <a:xfrm>
              <a:off x="238257" y="303436"/>
              <a:ext cx="498973" cy="368616"/>
            </a:xfrm>
            <a:custGeom>
              <a:avLst/>
              <a:gdLst/>
              <a:ahLst/>
              <a:cxnLst/>
              <a:rect l="l" t="t" r="r" b="b"/>
              <a:pathLst>
                <a:path w="498973" h="368616">
                  <a:moveTo>
                    <a:pt x="0" y="0"/>
                  </a:moveTo>
                  <a:lnTo>
                    <a:pt x="498973" y="0"/>
                  </a:lnTo>
                  <a:lnTo>
                    <a:pt x="498973" y="368616"/>
                  </a:lnTo>
                  <a:lnTo>
                    <a:pt x="0" y="36861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12">
                <a:extLst>
                  <a:ext uri="{96DAC541-7B7A-43D3-8B79-37D633B846F1}">
                    <asvg:svgBlip xmlns:asvg="http://schemas.microsoft.com/office/drawing/2016/SVG/main" r:embed="rId13"/>
                  </a:ext>
                </a:extLst>
              </a:blip>
              <a:stretch>
                <a:fillRect/>
              </a:stretch>
            </a:blipFill>
          </p:spPr>
        </p:sp>
      </p:grpSp>
      <p:sp>
        <p:nvSpPr>
          <p:cNvPr id="29" name="TextBox 29"/>
          <p:cNvSpPr txBox="1"/>
          <p:nvPr/>
        </p:nvSpPr>
        <p:spPr>
          <a:xfrm>
            <a:off x="1028700" y="3359691"/>
            <a:ext cx="3473812" cy="9172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7679"/>
              </a:lnSpc>
            </a:pPr>
            <a:r>
              <a:rPr lang="en-US" sz="5485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Dataset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869005" y="5105337"/>
            <a:ext cx="485917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EVENTS (</a:t>
            </a:r>
            <a:r>
              <a:rPr lang="en-US" sz="2499" u="none" strike="noStrike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USER BEHAVIOR)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869005" y="6162612"/>
            <a:ext cx="5267015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ITEM PROPERTIES (METADATA)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1869005" y="7399052"/>
            <a:ext cx="5150451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CATEGORY TREE (HIERARCHY)</a:t>
            </a:r>
          </a:p>
        </p:txBody>
      </p:sp>
      <p:grpSp>
        <p:nvGrpSpPr>
          <p:cNvPr id="33" name="Group 33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4" name="Freeform 34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35" name="TextBox 35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36" name="TextBox 36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431474" y="2901461"/>
            <a:ext cx="11827826" cy="5051844"/>
          </a:xfrm>
          <a:custGeom>
            <a:avLst/>
            <a:gdLst/>
            <a:ahLst/>
            <a:cxnLst/>
            <a:rect l="l" t="t" r="r" b="b"/>
            <a:pathLst>
              <a:path w="11827826" h="5051844">
                <a:moveTo>
                  <a:pt x="0" y="0"/>
                </a:moveTo>
                <a:lnTo>
                  <a:pt x="11827826" y="0"/>
                </a:lnTo>
                <a:lnTo>
                  <a:pt x="11827826" y="5051844"/>
                </a:lnTo>
                <a:lnTo>
                  <a:pt x="0" y="5051844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OBSERVATIONS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744875"/>
            <a:ext cx="8115300" cy="220111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View &gt; </a:t>
            </a:r>
          </a:p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addtocart &gt; </a:t>
            </a:r>
          </a:p>
          <a:p>
            <a:pPr algn="just">
              <a:lnSpc>
                <a:spcPts val="5945"/>
              </a:lnSpc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transaction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5323388" y="3339825"/>
            <a:ext cx="11935912" cy="4391294"/>
          </a:xfrm>
          <a:custGeom>
            <a:avLst/>
            <a:gdLst/>
            <a:ahLst/>
            <a:cxnLst/>
            <a:rect l="l" t="t" r="r" b="b"/>
            <a:pathLst>
              <a:path w="11935912" h="4391294">
                <a:moveTo>
                  <a:pt x="0" y="0"/>
                </a:moveTo>
                <a:lnTo>
                  <a:pt x="11935912" y="0"/>
                </a:lnTo>
                <a:lnTo>
                  <a:pt x="11935912" y="4391295"/>
                </a:lnTo>
                <a:lnTo>
                  <a:pt x="0" y="4391295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OBSERVATIONS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028700" y="3992519"/>
            <a:ext cx="4294688" cy="22257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6840" lvl="1" indent="-458420" algn="just">
              <a:lnSpc>
                <a:spcPts val="5945"/>
              </a:lnSpc>
              <a:buFont typeface="Arial"/>
              <a:buChar char="•"/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later hours </a:t>
            </a:r>
          </a:p>
          <a:p>
            <a:pPr marL="916840" lvl="1" indent="-458420" algn="just">
              <a:lnSpc>
                <a:spcPts val="5945"/>
              </a:lnSpc>
              <a:buFont typeface="Arial"/>
              <a:buChar char="•"/>
            </a:pPr>
            <a:r>
              <a:rPr lang="en-US" sz="424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early in the week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890284" y="3452681"/>
            <a:ext cx="14507433" cy="4700813"/>
          </a:xfrm>
          <a:custGeom>
            <a:avLst/>
            <a:gdLst/>
            <a:ahLst/>
            <a:cxnLst/>
            <a:rect l="l" t="t" r="r" b="b"/>
            <a:pathLst>
              <a:path w="14507433" h="4700813">
                <a:moveTo>
                  <a:pt x="0" y="0"/>
                </a:moveTo>
                <a:lnTo>
                  <a:pt x="14507432" y="0"/>
                </a:lnTo>
                <a:lnTo>
                  <a:pt x="14507432" y="4700813"/>
                </a:lnTo>
                <a:lnTo>
                  <a:pt x="0" y="4700813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TOP 5 ITEMS BY EVENT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3151662" y="2917623"/>
            <a:ext cx="11984675" cy="5019518"/>
          </a:xfrm>
          <a:custGeom>
            <a:avLst/>
            <a:gdLst/>
            <a:ahLst/>
            <a:cxnLst/>
            <a:rect l="l" t="t" r="r" b="b"/>
            <a:pathLst>
              <a:path w="11984675" h="5019518">
                <a:moveTo>
                  <a:pt x="0" y="0"/>
                </a:moveTo>
                <a:lnTo>
                  <a:pt x="11984676" y="0"/>
                </a:lnTo>
                <a:lnTo>
                  <a:pt x="11984676" y="5019519"/>
                </a:lnTo>
                <a:lnTo>
                  <a:pt x="0" y="5019519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  <a:ln w="19050" cap="sq">
            <a:solidFill>
              <a:srgbClr val="EF6F9D"/>
            </a:solidFill>
            <a:prstDash val="solid"/>
            <a:miter/>
          </a:ln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TOP 10 CATEGORIES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sp>
        <p:nvSpPr>
          <p:cNvPr id="5" name="Freeform 5"/>
          <p:cNvSpPr/>
          <p:nvPr/>
        </p:nvSpPr>
        <p:spPr>
          <a:xfrm rot="5400000">
            <a:off x="14447627" y="-19298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1"/>
                </a:lnTo>
                <a:lnTo>
                  <a:pt x="0" y="385967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2450706" y="848678"/>
            <a:ext cx="1107906" cy="826775"/>
          </a:xfrm>
          <a:custGeom>
            <a:avLst/>
            <a:gdLst/>
            <a:ahLst/>
            <a:cxnLst/>
            <a:rect l="l" t="t" r="r" b="b"/>
            <a:pathLst>
              <a:path w="1107906" h="826775">
                <a:moveTo>
                  <a:pt x="0" y="0"/>
                </a:moveTo>
                <a:lnTo>
                  <a:pt x="1107906" y="0"/>
                </a:lnTo>
                <a:lnTo>
                  <a:pt x="1107906" y="826775"/>
                </a:lnTo>
                <a:lnTo>
                  <a:pt x="0" y="82677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886935" y="2901941"/>
            <a:ext cx="7969987" cy="4483118"/>
          </a:xfrm>
          <a:custGeom>
            <a:avLst/>
            <a:gdLst/>
            <a:ahLst/>
            <a:cxnLst/>
            <a:rect l="l" t="t" r="r" b="b"/>
            <a:pathLst>
              <a:path w="7969987" h="4483118">
                <a:moveTo>
                  <a:pt x="0" y="0"/>
                </a:moveTo>
                <a:lnTo>
                  <a:pt x="7969987" y="0"/>
                </a:lnTo>
                <a:lnTo>
                  <a:pt x="7969987" y="4483118"/>
                </a:lnTo>
                <a:lnTo>
                  <a:pt x="0" y="448311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1028700" y="1181100"/>
            <a:ext cx="9718343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LIMITATIONS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1028700" y="3108917"/>
            <a:ext cx="7555268" cy="39929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User-item matrix is sparse</a:t>
            </a:r>
          </a:p>
          <a:p>
            <a:pPr algn="just">
              <a:lnSpc>
                <a:spcPts val="5343"/>
              </a:lnSpc>
            </a:pPr>
            <a:endParaRPr lang="en-US" sz="3816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Many items have very few interaction</a:t>
            </a:r>
          </a:p>
          <a:p>
            <a:pPr algn="just">
              <a:lnSpc>
                <a:spcPts val="5343"/>
              </a:lnSpc>
            </a:pPr>
            <a:endParaRPr lang="en-US" sz="3816">
              <a:solidFill>
                <a:srgbClr val="2A294B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marL="824071" lvl="1" indent="-412036" algn="just">
              <a:lnSpc>
                <a:spcPts val="5343"/>
              </a:lnSpc>
              <a:buFont typeface="Arial"/>
              <a:buChar char="•"/>
            </a:pPr>
            <a:r>
              <a:rPr lang="en-US" sz="3816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Implicit 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7E2F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5400000" flipV="1">
            <a:off x="-644318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3859672"/>
                </a:moveTo>
                <a:lnTo>
                  <a:pt x="3821075" y="3859672"/>
                </a:lnTo>
                <a:lnTo>
                  <a:pt x="3821075" y="0"/>
                </a:lnTo>
                <a:lnTo>
                  <a:pt x="0" y="0"/>
                </a:lnTo>
                <a:lnTo>
                  <a:pt x="0" y="385967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rot="5400000">
            <a:off x="15111243" y="-558979"/>
            <a:ext cx="3821075" cy="3859671"/>
          </a:xfrm>
          <a:custGeom>
            <a:avLst/>
            <a:gdLst/>
            <a:ahLst/>
            <a:cxnLst/>
            <a:rect l="l" t="t" r="r" b="b"/>
            <a:pathLst>
              <a:path w="3821075" h="3859671">
                <a:moveTo>
                  <a:pt x="0" y="0"/>
                </a:moveTo>
                <a:lnTo>
                  <a:pt x="3821075" y="0"/>
                </a:lnTo>
                <a:lnTo>
                  <a:pt x="3821075" y="3859672"/>
                </a:lnTo>
                <a:lnTo>
                  <a:pt x="0" y="38596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-4801874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0" y="0"/>
                </a:moveTo>
                <a:lnTo>
                  <a:pt x="9523583" y="0"/>
                </a:lnTo>
                <a:lnTo>
                  <a:pt x="9523583" y="9309303"/>
                </a:lnTo>
                <a:lnTo>
                  <a:pt x="0" y="93093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 flipH="1">
            <a:off x="13566291" y="6071236"/>
            <a:ext cx="9523583" cy="9309303"/>
          </a:xfrm>
          <a:custGeom>
            <a:avLst/>
            <a:gdLst/>
            <a:ahLst/>
            <a:cxnLst/>
            <a:rect l="l" t="t" r="r" b="b"/>
            <a:pathLst>
              <a:path w="9523583" h="9309303">
                <a:moveTo>
                  <a:pt x="9523583" y="0"/>
                </a:moveTo>
                <a:lnTo>
                  <a:pt x="0" y="0"/>
                </a:lnTo>
                <a:lnTo>
                  <a:pt x="0" y="9309303"/>
                </a:lnTo>
                <a:lnTo>
                  <a:pt x="9523583" y="9309303"/>
                </a:lnTo>
                <a:lnTo>
                  <a:pt x="9523583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028700" y="8454465"/>
            <a:ext cx="16230600" cy="803835"/>
            <a:chOff x="0" y="0"/>
            <a:chExt cx="4274726" cy="211710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4274726" cy="211710"/>
            </a:xfrm>
            <a:custGeom>
              <a:avLst/>
              <a:gdLst/>
              <a:ahLst/>
              <a:cxnLst/>
              <a:rect l="l" t="t" r="r" b="b"/>
              <a:pathLst>
                <a:path w="4274726" h="211710">
                  <a:moveTo>
                    <a:pt x="47700" y="0"/>
                  </a:moveTo>
                  <a:lnTo>
                    <a:pt x="4227026" y="0"/>
                  </a:lnTo>
                  <a:cubicBezTo>
                    <a:pt x="4239677" y="0"/>
                    <a:pt x="4251809" y="5025"/>
                    <a:pt x="4260755" y="13971"/>
                  </a:cubicBezTo>
                  <a:cubicBezTo>
                    <a:pt x="4269700" y="22916"/>
                    <a:pt x="4274726" y="35049"/>
                    <a:pt x="4274726" y="47700"/>
                  </a:cubicBezTo>
                  <a:lnTo>
                    <a:pt x="4274726" y="164010"/>
                  </a:lnTo>
                  <a:cubicBezTo>
                    <a:pt x="4274726" y="176661"/>
                    <a:pt x="4269700" y="188793"/>
                    <a:pt x="4260755" y="197739"/>
                  </a:cubicBezTo>
                  <a:cubicBezTo>
                    <a:pt x="4251809" y="206684"/>
                    <a:pt x="4239677" y="211710"/>
                    <a:pt x="4227026" y="211710"/>
                  </a:cubicBezTo>
                  <a:lnTo>
                    <a:pt x="47700" y="211710"/>
                  </a:lnTo>
                  <a:cubicBezTo>
                    <a:pt x="35049" y="211710"/>
                    <a:pt x="22916" y="206684"/>
                    <a:pt x="13971" y="197739"/>
                  </a:cubicBezTo>
                  <a:cubicBezTo>
                    <a:pt x="5025" y="188793"/>
                    <a:pt x="0" y="176661"/>
                    <a:pt x="0" y="164010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8" name="TextBox 8"/>
            <p:cNvSpPr txBox="1"/>
            <p:nvPr/>
          </p:nvSpPr>
          <p:spPr>
            <a:xfrm>
              <a:off x="0" y="-38100"/>
              <a:ext cx="4274726" cy="24981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2476493" y="4586317"/>
            <a:ext cx="1484920" cy="1484920"/>
            <a:chOff x="0" y="0"/>
            <a:chExt cx="812800" cy="81280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1" name="TextBox 11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6434157" y="4586317"/>
            <a:ext cx="1484920" cy="1484920"/>
            <a:chOff x="0" y="0"/>
            <a:chExt cx="812800" cy="812800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4" name="TextBox 14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10391821" y="4586317"/>
            <a:ext cx="1484920" cy="1484920"/>
            <a:chOff x="0" y="0"/>
            <a:chExt cx="812800" cy="812800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17" name="TextBox 17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>
            <a:off x="14349485" y="4586317"/>
            <a:ext cx="1484920" cy="1484920"/>
            <a:chOff x="0" y="0"/>
            <a:chExt cx="812800" cy="812800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EF6F9D"/>
            </a:solidFill>
          </p:spPr>
        </p:sp>
        <p:sp>
          <p:nvSpPr>
            <p:cNvPr id="20" name="TextBox 20"/>
            <p:cNvSpPr txBox="1"/>
            <p:nvPr/>
          </p:nvSpPr>
          <p:spPr>
            <a:xfrm>
              <a:off x="76200" y="76200"/>
              <a:ext cx="660400" cy="66040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999"/>
                </a:lnSpc>
              </a:pPr>
              <a:endParaRPr/>
            </a:p>
          </p:txBody>
        </p:sp>
      </p:grpSp>
      <p:sp>
        <p:nvSpPr>
          <p:cNvPr id="21" name="Freeform 21"/>
          <p:cNvSpPr/>
          <p:nvPr/>
        </p:nvSpPr>
        <p:spPr>
          <a:xfrm>
            <a:off x="2821458" y="4956125"/>
            <a:ext cx="794990" cy="745303"/>
          </a:xfrm>
          <a:custGeom>
            <a:avLst/>
            <a:gdLst/>
            <a:ahLst/>
            <a:cxnLst/>
            <a:rect l="l" t="t" r="r" b="b"/>
            <a:pathLst>
              <a:path w="794990" h="745303">
                <a:moveTo>
                  <a:pt x="0" y="0"/>
                </a:moveTo>
                <a:lnTo>
                  <a:pt x="794990" y="0"/>
                </a:lnTo>
                <a:lnTo>
                  <a:pt x="794990" y="745303"/>
                </a:lnTo>
                <a:lnTo>
                  <a:pt x="0" y="74530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2" name="Freeform 22"/>
          <p:cNvSpPr/>
          <p:nvPr/>
        </p:nvSpPr>
        <p:spPr>
          <a:xfrm>
            <a:off x="6872846" y="4977589"/>
            <a:ext cx="607543" cy="639518"/>
          </a:xfrm>
          <a:custGeom>
            <a:avLst/>
            <a:gdLst/>
            <a:ahLst/>
            <a:cxnLst/>
            <a:rect l="l" t="t" r="r" b="b"/>
            <a:pathLst>
              <a:path w="607543" h="639518">
                <a:moveTo>
                  <a:pt x="0" y="0"/>
                </a:moveTo>
                <a:lnTo>
                  <a:pt x="607542" y="0"/>
                </a:lnTo>
                <a:lnTo>
                  <a:pt x="607542" y="639518"/>
                </a:lnTo>
                <a:lnTo>
                  <a:pt x="0" y="6395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3" name="Freeform 23"/>
          <p:cNvSpPr/>
          <p:nvPr/>
        </p:nvSpPr>
        <p:spPr>
          <a:xfrm>
            <a:off x="10760686" y="4977589"/>
            <a:ext cx="747189" cy="723839"/>
          </a:xfrm>
          <a:custGeom>
            <a:avLst/>
            <a:gdLst/>
            <a:ahLst/>
            <a:cxnLst/>
            <a:rect l="l" t="t" r="r" b="b"/>
            <a:pathLst>
              <a:path w="747189" h="723839">
                <a:moveTo>
                  <a:pt x="0" y="0"/>
                </a:moveTo>
                <a:lnTo>
                  <a:pt x="747189" y="0"/>
                </a:lnTo>
                <a:lnTo>
                  <a:pt x="747189" y="723839"/>
                </a:lnTo>
                <a:lnTo>
                  <a:pt x="0" y="723839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4" name="Freeform 24"/>
          <p:cNvSpPr/>
          <p:nvPr/>
        </p:nvSpPr>
        <p:spPr>
          <a:xfrm>
            <a:off x="14761453" y="5009017"/>
            <a:ext cx="660982" cy="660982"/>
          </a:xfrm>
          <a:custGeom>
            <a:avLst/>
            <a:gdLst/>
            <a:ahLst/>
            <a:cxnLst/>
            <a:rect l="l" t="t" r="r" b="b"/>
            <a:pathLst>
              <a:path w="660982" h="660982">
                <a:moveTo>
                  <a:pt x="0" y="0"/>
                </a:moveTo>
                <a:lnTo>
                  <a:pt x="660983" y="0"/>
                </a:lnTo>
                <a:lnTo>
                  <a:pt x="660983" y="660983"/>
                </a:lnTo>
                <a:lnTo>
                  <a:pt x="0" y="660983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25" name="TextBox 25"/>
          <p:cNvSpPr txBox="1"/>
          <p:nvPr/>
        </p:nvSpPr>
        <p:spPr>
          <a:xfrm>
            <a:off x="3790122" y="1181100"/>
            <a:ext cx="10707757" cy="1219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00"/>
              </a:lnSpc>
            </a:pPr>
            <a:r>
              <a:rPr lang="en-US" sz="9000">
                <a:solidFill>
                  <a:srgbClr val="5067B2"/>
                </a:solidFill>
                <a:latin typeface="Bernoru Condensed"/>
                <a:ea typeface="Bernoru Condensed"/>
                <a:cs typeface="Bernoru Condensed"/>
                <a:sym typeface="Bernoru Condensed"/>
              </a:rPr>
              <a:t>DATA PREPARATION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1658327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CHRONOLOGICAL TRAIN-TEST SPLIT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5627648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BUILT SPARSE USER–ITEM MATRIX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3566291" y="6509386"/>
            <a:ext cx="3257561" cy="742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WINSORIZATION TO CAP OUTLIERS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9596970" y="6509386"/>
            <a:ext cx="3257561" cy="11144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ct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EXPANDED CATEGORY HIERARCHY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2871928" y="8670645"/>
            <a:ext cx="3938228" cy="37147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r">
              <a:lnSpc>
                <a:spcPts val="2999"/>
              </a:lnSpc>
            </a:pPr>
            <a:r>
              <a:rPr lang="en-US" sz="2499">
                <a:solidFill>
                  <a:srgbClr val="2A294B"/>
                </a:solidFill>
                <a:latin typeface="Canva Sans"/>
                <a:ea typeface="Canva Sans"/>
                <a:cs typeface="Canva Sans"/>
                <a:sym typeface="Canva Sans"/>
              </a:rPr>
              <a:t>www.rolanda4.github.io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318</Words>
  <Application>Microsoft Office PowerPoint</Application>
  <PresentationFormat>Custom</PresentationFormat>
  <Paragraphs>68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Calibri</vt:lpstr>
      <vt:lpstr>Arial</vt:lpstr>
      <vt:lpstr>Bernoru Condensed</vt:lpstr>
      <vt:lpstr>Canva Sans</vt:lpstr>
      <vt:lpstr>DM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RolandaAzeem_Ecommerce Recommendation System</dc:title>
  <cp:lastModifiedBy>Rolanda Azeem</cp:lastModifiedBy>
  <cp:revision>2</cp:revision>
  <dcterms:created xsi:type="dcterms:W3CDTF">2006-08-16T00:00:00Z</dcterms:created>
  <dcterms:modified xsi:type="dcterms:W3CDTF">2025-08-25T20:56:58Z</dcterms:modified>
  <dc:identifier>DAGwzWEwJOQ</dc:identifier>
</cp:coreProperties>
</file>