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33"/>
    <a:srgbClr val="F36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225" autoAdjust="0"/>
    <p:restoredTop sz="94660"/>
  </p:normalViewPr>
  <p:slideViewPr>
    <p:cSldViewPr snapToGrid="0">
      <p:cViewPr varScale="1">
        <p:scale>
          <a:sx n="35" d="100"/>
          <a:sy n="35" d="100"/>
        </p:scale>
        <p:origin x="1212" y="102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7155B-4ACF-44A7-9784-1AFAC827F7F6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A7883-9CE8-49CD-B56F-94CC06ED6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85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33356" rtl="0" eaLnBrk="1" latinLnBrk="0" hangingPunct="1">
      <a:defRPr sz="3455" kern="1200">
        <a:solidFill>
          <a:schemeClr val="tx1"/>
        </a:solidFill>
        <a:latin typeface="+mn-lt"/>
        <a:ea typeface="+mn-ea"/>
        <a:cs typeface="+mn-cs"/>
      </a:defRPr>
    </a:lvl1pPr>
    <a:lvl2pPr marL="1316677" algn="l" defTabSz="2633356" rtl="0" eaLnBrk="1" latinLnBrk="0" hangingPunct="1">
      <a:defRPr sz="3455" kern="1200">
        <a:solidFill>
          <a:schemeClr val="tx1"/>
        </a:solidFill>
        <a:latin typeface="+mn-lt"/>
        <a:ea typeface="+mn-ea"/>
        <a:cs typeface="+mn-cs"/>
      </a:defRPr>
    </a:lvl2pPr>
    <a:lvl3pPr marL="2633356" algn="l" defTabSz="2633356" rtl="0" eaLnBrk="1" latinLnBrk="0" hangingPunct="1">
      <a:defRPr sz="3455" kern="1200">
        <a:solidFill>
          <a:schemeClr val="tx1"/>
        </a:solidFill>
        <a:latin typeface="+mn-lt"/>
        <a:ea typeface="+mn-ea"/>
        <a:cs typeface="+mn-cs"/>
      </a:defRPr>
    </a:lvl3pPr>
    <a:lvl4pPr marL="3950033" algn="l" defTabSz="2633356" rtl="0" eaLnBrk="1" latinLnBrk="0" hangingPunct="1">
      <a:defRPr sz="3455" kern="1200">
        <a:solidFill>
          <a:schemeClr val="tx1"/>
        </a:solidFill>
        <a:latin typeface="+mn-lt"/>
        <a:ea typeface="+mn-ea"/>
        <a:cs typeface="+mn-cs"/>
      </a:defRPr>
    </a:lvl4pPr>
    <a:lvl5pPr marL="5266712" algn="l" defTabSz="2633356" rtl="0" eaLnBrk="1" latinLnBrk="0" hangingPunct="1">
      <a:defRPr sz="3455" kern="1200">
        <a:solidFill>
          <a:schemeClr val="tx1"/>
        </a:solidFill>
        <a:latin typeface="+mn-lt"/>
        <a:ea typeface="+mn-ea"/>
        <a:cs typeface="+mn-cs"/>
      </a:defRPr>
    </a:lvl5pPr>
    <a:lvl6pPr marL="6583389" algn="l" defTabSz="2633356" rtl="0" eaLnBrk="1" latinLnBrk="0" hangingPunct="1">
      <a:defRPr sz="3455" kern="1200">
        <a:solidFill>
          <a:schemeClr val="tx1"/>
        </a:solidFill>
        <a:latin typeface="+mn-lt"/>
        <a:ea typeface="+mn-ea"/>
        <a:cs typeface="+mn-cs"/>
      </a:defRPr>
    </a:lvl6pPr>
    <a:lvl7pPr marL="7900067" algn="l" defTabSz="2633356" rtl="0" eaLnBrk="1" latinLnBrk="0" hangingPunct="1">
      <a:defRPr sz="3455" kern="1200">
        <a:solidFill>
          <a:schemeClr val="tx1"/>
        </a:solidFill>
        <a:latin typeface="+mn-lt"/>
        <a:ea typeface="+mn-ea"/>
        <a:cs typeface="+mn-cs"/>
      </a:defRPr>
    </a:lvl7pPr>
    <a:lvl8pPr marL="9216745" algn="l" defTabSz="2633356" rtl="0" eaLnBrk="1" latinLnBrk="0" hangingPunct="1">
      <a:defRPr sz="3455" kern="1200">
        <a:solidFill>
          <a:schemeClr val="tx1"/>
        </a:solidFill>
        <a:latin typeface="+mn-lt"/>
        <a:ea typeface="+mn-ea"/>
        <a:cs typeface="+mn-cs"/>
      </a:defRPr>
    </a:lvl8pPr>
    <a:lvl9pPr marL="10533423" algn="l" defTabSz="2633356" rtl="0" eaLnBrk="1" latinLnBrk="0" hangingPunct="1">
      <a:defRPr sz="34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2213-02A9-4892-B32D-D48865849C95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B8F8C-ED1D-40F4-A38B-E9AE21044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6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2213-02A9-4892-B32D-D48865849C95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B8F8C-ED1D-40F4-A38B-E9AE21044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1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2213-02A9-4892-B32D-D48865849C95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B8F8C-ED1D-40F4-A38B-E9AE21044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2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2213-02A9-4892-B32D-D48865849C95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B8F8C-ED1D-40F4-A38B-E9AE21044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9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2213-02A9-4892-B32D-D48865849C95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B8F8C-ED1D-40F4-A38B-E9AE21044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2213-02A9-4892-B32D-D48865849C95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B8F8C-ED1D-40F4-A38B-E9AE21044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6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2213-02A9-4892-B32D-D48865849C95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B8F8C-ED1D-40F4-A38B-E9AE21044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8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2213-02A9-4892-B32D-D48865849C95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B8F8C-ED1D-40F4-A38B-E9AE21044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6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2213-02A9-4892-B32D-D48865849C95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B8F8C-ED1D-40F4-A38B-E9AE21044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2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2213-02A9-4892-B32D-D48865849C95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B8F8C-ED1D-40F4-A38B-E9AE21044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3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2213-02A9-4892-B32D-D48865849C95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B8F8C-ED1D-40F4-A38B-E9AE21044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8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82213-02A9-4892-B32D-D48865849C95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B8F8C-ED1D-40F4-A38B-E9AE21044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hyperlink" Target="http://www.flaticon.com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hyperlink" Target="http://www.freepik.com/" TargetMode="External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53883C-A9BE-48AD-B910-7301D0EDD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9016" y="235132"/>
            <a:ext cx="4544784" cy="284259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466D6B-9CF1-47AB-B237-4274A98690F8}"/>
              </a:ext>
            </a:extLst>
          </p:cNvPr>
          <p:cNvCxnSpPr>
            <a:cxnSpLocks/>
          </p:cNvCxnSpPr>
          <p:nvPr/>
        </p:nvCxnSpPr>
        <p:spPr>
          <a:xfrm>
            <a:off x="209006" y="3317965"/>
            <a:ext cx="32525424" cy="0"/>
          </a:xfrm>
          <a:prstGeom prst="line">
            <a:avLst/>
          </a:prstGeom>
          <a:ln>
            <a:solidFill>
              <a:srgbClr val="F36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1B6B25-78C0-4D8A-9F50-4CB845F5699E}"/>
              </a:ext>
            </a:extLst>
          </p:cNvPr>
          <p:cNvSpPr txBox="1"/>
          <p:nvPr/>
        </p:nvSpPr>
        <p:spPr>
          <a:xfrm>
            <a:off x="4466951" y="335574"/>
            <a:ext cx="235920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cap="small" dirty="0">
                <a:solidFill>
                  <a:srgbClr val="F36E21"/>
                </a:solidFill>
              </a:rPr>
              <a:t>EZ Grader – iOS App for Grading Structured Assignments</a:t>
            </a:r>
          </a:p>
        </p:txBody>
      </p:sp>
      <p:pic>
        <p:nvPicPr>
          <p:cNvPr id="1028" name="Picture 4" descr="How to use Echo effect in Messages on iOS 11">
            <a:extLst>
              <a:ext uri="{FF2B5EF4-FFF2-40B4-BE49-F238E27FC236}">
                <a16:creationId xmlns:a16="http://schemas.microsoft.com/office/drawing/2014/main" id="{BA8E4759-CF18-41BD-9BBE-2A65162A6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3099" y="1790485"/>
            <a:ext cx="2148673" cy="104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C994B6-717B-4675-8420-367F59814EB0}"/>
              </a:ext>
            </a:extLst>
          </p:cNvPr>
          <p:cNvSpPr txBox="1"/>
          <p:nvPr/>
        </p:nvSpPr>
        <p:spPr>
          <a:xfrm>
            <a:off x="4809767" y="1929505"/>
            <a:ext cx="91136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cap="small" dirty="0"/>
              <a:t>Rolandas Burbulis        </a:t>
            </a:r>
            <a:r>
              <a:rPr lang="en-US" sz="4400" cap="small" dirty="0">
                <a:solidFill>
                  <a:srgbClr val="F36E21"/>
                </a:solidFill>
              </a:rPr>
              <a:t>rxb4548@rit.edu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22F9F4-C2DB-403D-8A77-5B098D21BCC9}"/>
              </a:ext>
            </a:extLst>
          </p:cNvPr>
          <p:cNvSpPr txBox="1"/>
          <p:nvPr/>
        </p:nvSpPr>
        <p:spPr>
          <a:xfrm>
            <a:off x="19917711" y="1929505"/>
            <a:ext cx="6260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cap="small" dirty="0"/>
              <a:t>Advisor:  Dr. James Heliotis</a:t>
            </a:r>
            <a:endParaRPr lang="en-US" sz="4400" cap="small" dirty="0">
              <a:solidFill>
                <a:srgbClr val="F36E2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831DDF-2BED-428D-86E4-762FF225CD0E}"/>
              </a:ext>
            </a:extLst>
          </p:cNvPr>
          <p:cNvSpPr txBox="1"/>
          <p:nvPr/>
        </p:nvSpPr>
        <p:spPr>
          <a:xfrm>
            <a:off x="391707" y="3541926"/>
            <a:ext cx="7112562" cy="1905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36E21"/>
                </a:solidFill>
              </a:rPr>
              <a:t>What is EZ Grader?</a:t>
            </a:r>
          </a:p>
          <a:p>
            <a:r>
              <a:rPr lang="en-US" sz="2800" dirty="0"/>
              <a:t>EZ Grader is an iPad/iPhone application that allows instructors to grade structured student assignments.</a:t>
            </a:r>
          </a:p>
          <a:p>
            <a:endParaRPr lang="en-US" sz="2800" b="1" dirty="0">
              <a:solidFill>
                <a:srgbClr val="F36E21"/>
              </a:solidFill>
            </a:endParaRPr>
          </a:p>
          <a:p>
            <a:r>
              <a:rPr lang="en-US" sz="2800" b="1" dirty="0">
                <a:solidFill>
                  <a:srgbClr val="F36E21"/>
                </a:solidFill>
              </a:rPr>
              <a:t>What is a structured assignment?</a:t>
            </a:r>
          </a:p>
          <a:p>
            <a:r>
              <a:rPr lang="en-US" sz="2800" dirty="0"/>
              <a:t>Structured content assignments are assignments where each student’s assignment consists of the same number of pages, and the questions, question order, question positioning, and space to write/select the answers is identical in the corresponding pages of all students.  Most exams and quizzes are structured.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F36E21"/>
                </a:solidFill>
              </a:rPr>
              <a:t>How can EZ Grader help instructors improve the course experience?</a:t>
            </a:r>
          </a:p>
          <a:p>
            <a:r>
              <a:rPr lang="en-US" sz="2800" dirty="0"/>
              <a:t>Instructors often rely on memory when it comes to tracking how well the students did against specific questions.  EZ Grader provides a tabular view of each student’s performance against each question, allowing  instructors to quickly identify potentially problematic questions.  This insight may lead to re-visiting problematic topics in class, grading particular questions on a curve and/or modifying those questions in future assignments, leading to an improved course experience for all.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F36E21"/>
                </a:solidFill>
              </a:rPr>
              <a:t>Do the assignments to be graded need to be in a certain file format?</a:t>
            </a:r>
          </a:p>
          <a:p>
            <a:r>
              <a:rPr lang="en-US" sz="2800" dirty="0"/>
              <a:t>Yes, EZ Grader expects assignments to be graded to be in PDF format.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F36E21"/>
                </a:solidFill>
              </a:rPr>
              <a:t>How do I import PDF files into EZ Grader?</a:t>
            </a:r>
          </a:p>
          <a:p>
            <a:r>
              <a:rPr lang="en-US" sz="2800" dirty="0"/>
              <a:t>EZ Grader allows the user to select files to be graded from iCloud Drive.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F36E21"/>
                </a:solidFill>
              </a:rPr>
              <a:t>What is the framework that EZ Grader uses to display and manipulated PDFs?</a:t>
            </a:r>
          </a:p>
          <a:p>
            <a:r>
              <a:rPr lang="en-US" sz="2800" dirty="0"/>
              <a:t>EZ Grader uses </a:t>
            </a:r>
            <a:r>
              <a:rPr lang="en-US" sz="2800" dirty="0" err="1"/>
              <a:t>PDFKit</a:t>
            </a:r>
            <a:r>
              <a:rPr lang="en-US" sz="2800" dirty="0"/>
              <a:t>, released for iOS in WWDC 2017.</a:t>
            </a:r>
            <a:endParaRPr lang="en-US" sz="2800" b="1" dirty="0">
              <a:solidFill>
                <a:srgbClr val="F36E21"/>
              </a:solidFill>
            </a:endParaRP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1032" name="Picture 8" descr="Image result for rit logo with tiger">
            <a:extLst>
              <a:ext uri="{FF2B5EF4-FFF2-40B4-BE49-F238E27FC236}">
                <a16:creationId xmlns:a16="http://schemas.microsoft.com/office/drawing/2014/main" id="{409880C3-BB64-41EA-8E8A-A9F70BA8B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44" y="343598"/>
            <a:ext cx="3658533" cy="262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C33A86C-B7BA-430A-9595-B665F9BB3488}"/>
              </a:ext>
            </a:extLst>
          </p:cNvPr>
          <p:cNvSpPr txBox="1"/>
          <p:nvPr/>
        </p:nvSpPr>
        <p:spPr>
          <a:xfrm>
            <a:off x="15899332" y="5622022"/>
            <a:ext cx="5496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 selects PDF documents to grade from iCloud Drive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103AF4-90A9-4BBB-BFD3-9C2CA2887D0B}"/>
              </a:ext>
            </a:extLst>
          </p:cNvPr>
          <p:cNvSpPr txBox="1"/>
          <p:nvPr/>
        </p:nvSpPr>
        <p:spPr>
          <a:xfrm>
            <a:off x="13734203" y="11145083"/>
            <a:ext cx="3261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EZ Grader navigation bar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6426FA-4DF9-4A0E-9E83-BA53C04CBA0F}"/>
              </a:ext>
            </a:extLst>
          </p:cNvPr>
          <p:cNvSpPr txBox="1"/>
          <p:nvPr/>
        </p:nvSpPr>
        <p:spPr>
          <a:xfrm>
            <a:off x="8814543" y="9595888"/>
            <a:ext cx="3490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 free-hand annotating</a:t>
            </a:r>
          </a:p>
        </p:txBody>
      </p:sp>
      <p:sp>
        <p:nvSpPr>
          <p:cNvPr id="1040" name="Rectangle: Rounded Corners 1039">
            <a:extLst>
              <a:ext uri="{FF2B5EF4-FFF2-40B4-BE49-F238E27FC236}">
                <a16:creationId xmlns:a16="http://schemas.microsoft.com/office/drawing/2014/main" id="{555C291E-42AF-4D2E-A3DE-6CADD7943F47}"/>
              </a:ext>
            </a:extLst>
          </p:cNvPr>
          <p:cNvSpPr/>
          <p:nvPr/>
        </p:nvSpPr>
        <p:spPr>
          <a:xfrm>
            <a:off x="7703943" y="3518291"/>
            <a:ext cx="3703320" cy="2828236"/>
          </a:xfrm>
          <a:prstGeom prst="roundRect">
            <a:avLst/>
          </a:prstGeom>
          <a:solidFill>
            <a:srgbClr val="FF9933">
              <a:alpha val="72157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Instructor scans in student assignments to be graded as PDF documents and places them in their iCloud Drive</a:t>
            </a:r>
          </a:p>
          <a:p>
            <a:pPr algn="ctr"/>
            <a:endParaRPr lang="en-US" dirty="0"/>
          </a:p>
        </p:txBody>
      </p:sp>
      <p:pic>
        <p:nvPicPr>
          <p:cNvPr id="1041" name="Picture 1040">
            <a:extLst>
              <a:ext uri="{FF2B5EF4-FFF2-40B4-BE49-F238E27FC236}">
                <a16:creationId xmlns:a16="http://schemas.microsoft.com/office/drawing/2014/main" id="{8F0A4A9E-9D30-4DB5-B798-A07B8D10D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8802" y="3536009"/>
            <a:ext cx="2197208" cy="28001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1B5E4EC-E29F-4F5F-9E7A-81EB8763DD10}"/>
              </a:ext>
            </a:extLst>
          </p:cNvPr>
          <p:cNvSpPr txBox="1"/>
          <p:nvPr/>
        </p:nvSpPr>
        <p:spPr>
          <a:xfrm>
            <a:off x="16022298" y="8589680"/>
            <a:ext cx="4596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 erasing free-hand annotations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E0CEA1D-95E8-46FD-8972-6B01C4D80348}"/>
              </a:ext>
            </a:extLst>
          </p:cNvPr>
          <p:cNvCxnSpPr>
            <a:cxnSpLocks/>
            <a:endCxn id="1041" idx="1"/>
          </p:cNvCxnSpPr>
          <p:nvPr/>
        </p:nvCxnSpPr>
        <p:spPr>
          <a:xfrm>
            <a:off x="11502495" y="4932409"/>
            <a:ext cx="1086307" cy="3650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45BB702-A115-480A-BA10-6D7D47C0068D}"/>
              </a:ext>
            </a:extLst>
          </p:cNvPr>
          <p:cNvCxnSpPr>
            <a:cxnSpLocks/>
            <a:stCxn id="1041" idx="3"/>
          </p:cNvCxnSpPr>
          <p:nvPr/>
        </p:nvCxnSpPr>
        <p:spPr>
          <a:xfrm flipV="1">
            <a:off x="14786010" y="4932409"/>
            <a:ext cx="1023487" cy="3650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011FE08-46F7-4F5D-8189-D736D38A867C}"/>
              </a:ext>
            </a:extLst>
          </p:cNvPr>
          <p:cNvSpPr txBox="1"/>
          <p:nvPr/>
        </p:nvSpPr>
        <p:spPr>
          <a:xfrm>
            <a:off x="8769052" y="13917746"/>
            <a:ext cx="3676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 adding text annotation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249B89D-107E-4D67-A882-72E89DC0B8A3}"/>
              </a:ext>
            </a:extLst>
          </p:cNvPr>
          <p:cNvSpPr txBox="1"/>
          <p:nvPr/>
        </p:nvSpPr>
        <p:spPr>
          <a:xfrm>
            <a:off x="7886052" y="17372962"/>
            <a:ext cx="5347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Text annotation added to tapped location</a:t>
            </a: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D36EBA08-BD77-4442-84FF-FBF7FB375171}"/>
              </a:ext>
            </a:extLst>
          </p:cNvPr>
          <p:cNvSpPr txBox="1"/>
          <p:nvPr/>
        </p:nvSpPr>
        <p:spPr>
          <a:xfrm>
            <a:off x="13687407" y="6778703"/>
            <a:ext cx="15828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 taps when done</a:t>
            </a:r>
          </a:p>
          <a:p>
            <a:r>
              <a:rPr lang="en-US" sz="2400" dirty="0"/>
              <a:t>free-hand annotating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F5B68D5-5291-47F2-AAE0-8A897366BC39}"/>
              </a:ext>
            </a:extLst>
          </p:cNvPr>
          <p:cNvSpPr txBox="1"/>
          <p:nvPr/>
        </p:nvSpPr>
        <p:spPr>
          <a:xfrm>
            <a:off x="21410165" y="6794160"/>
            <a:ext cx="16821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 taps when done</a:t>
            </a:r>
          </a:p>
          <a:p>
            <a:r>
              <a:rPr lang="en-US" sz="2400" dirty="0"/>
              <a:t>erasing free-hand annotations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94EDC314-D00C-4157-8CEC-C382AC61F6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9321" y="3546501"/>
            <a:ext cx="5791595" cy="209643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1121555-A028-412B-982D-FCA542C40F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709" y="10387264"/>
            <a:ext cx="15300456" cy="776976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FFF2052A-64F8-4E39-947A-C74F78C6D3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709" y="6803986"/>
            <a:ext cx="5809335" cy="2821461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B8BDD34C-C506-4B18-BE38-18567E1192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1764" y="6817112"/>
            <a:ext cx="5809335" cy="1792725"/>
          </a:xfrm>
          <a:prstGeom prst="rect">
            <a:avLst/>
          </a:prstGeom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40DDBE9-24F5-4488-83E6-EA0039E88DA2}"/>
              </a:ext>
            </a:extLst>
          </p:cNvPr>
          <p:cNvCxnSpPr>
            <a:cxnSpLocks/>
          </p:cNvCxnSpPr>
          <p:nvPr/>
        </p:nvCxnSpPr>
        <p:spPr>
          <a:xfrm>
            <a:off x="7693152" y="8076265"/>
            <a:ext cx="248205" cy="128721"/>
          </a:xfrm>
          <a:prstGeom prst="straightConnector1">
            <a:avLst/>
          </a:prstGeom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6E46C26-BAEE-4620-97A7-3810D7B0B840}"/>
              </a:ext>
            </a:extLst>
          </p:cNvPr>
          <p:cNvCxnSpPr>
            <a:cxnSpLocks/>
          </p:cNvCxnSpPr>
          <p:nvPr/>
        </p:nvCxnSpPr>
        <p:spPr>
          <a:xfrm flipH="1" flipV="1">
            <a:off x="13376006" y="6973477"/>
            <a:ext cx="348700" cy="227748"/>
          </a:xfrm>
          <a:prstGeom prst="straightConnector1">
            <a:avLst/>
          </a:prstGeom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EE85B12-D2FE-47EB-99B3-3EB70BD4B1A4}"/>
              </a:ext>
            </a:extLst>
          </p:cNvPr>
          <p:cNvCxnSpPr>
            <a:cxnSpLocks/>
          </p:cNvCxnSpPr>
          <p:nvPr/>
        </p:nvCxnSpPr>
        <p:spPr>
          <a:xfrm flipH="1" flipV="1">
            <a:off x="21138648" y="7012077"/>
            <a:ext cx="348700" cy="227748"/>
          </a:xfrm>
          <a:prstGeom prst="straightConnector1">
            <a:avLst/>
          </a:prstGeom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6042ED8-284C-409C-AE35-4845BA9371F7}"/>
              </a:ext>
            </a:extLst>
          </p:cNvPr>
          <p:cNvCxnSpPr>
            <a:cxnSpLocks/>
            <a:endCxn id="77" idx="3"/>
          </p:cNvCxnSpPr>
          <p:nvPr/>
        </p:nvCxnSpPr>
        <p:spPr>
          <a:xfrm rot="16200000" flipH="1">
            <a:off x="18532392" y="6304979"/>
            <a:ext cx="6981330" cy="1960216"/>
          </a:xfrm>
          <a:prstGeom prst="bentConnector4">
            <a:avLst>
              <a:gd name="adj1" fmla="val 3819"/>
              <a:gd name="adj2" fmla="val 111662"/>
            </a:avLst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052ED59D-0856-4610-B390-1B60B80B90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730" y="11878571"/>
            <a:ext cx="5797175" cy="2041844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76D8B492-4A30-490C-A196-C954CC6AF9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870" y="14607682"/>
            <a:ext cx="5797175" cy="2792910"/>
          </a:xfrm>
          <a:prstGeom prst="rect">
            <a:avLst/>
          </a:prstGeom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3AFAB774-B9C7-4079-B8E0-0576DBA6EEC9}"/>
              </a:ext>
            </a:extLst>
          </p:cNvPr>
          <p:cNvCxnSpPr>
            <a:cxnSpLocks/>
            <a:stCxn id="103" idx="1"/>
          </p:cNvCxnSpPr>
          <p:nvPr/>
        </p:nvCxnSpPr>
        <p:spPr>
          <a:xfrm>
            <a:off x="7714870" y="16004137"/>
            <a:ext cx="354990" cy="86845"/>
          </a:xfrm>
          <a:prstGeom prst="straightConnector1">
            <a:avLst/>
          </a:prstGeom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1B3FAC61-41A6-4447-BE8B-8B8F6076FC1E}"/>
              </a:ext>
            </a:extLst>
          </p:cNvPr>
          <p:cNvSpPr txBox="1"/>
          <p:nvPr/>
        </p:nvSpPr>
        <p:spPr>
          <a:xfrm>
            <a:off x="11826197" y="15201742"/>
            <a:ext cx="16821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 taps when done</a:t>
            </a:r>
          </a:p>
          <a:p>
            <a:r>
              <a:rPr lang="en-US" sz="2400" dirty="0"/>
              <a:t>adding text annotations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C57CF8BB-1C10-47C6-9ED8-1160F054D9D2}"/>
              </a:ext>
            </a:extLst>
          </p:cNvPr>
          <p:cNvCxnSpPr>
            <a:cxnSpLocks/>
          </p:cNvCxnSpPr>
          <p:nvPr/>
        </p:nvCxnSpPr>
        <p:spPr>
          <a:xfrm flipV="1">
            <a:off x="13148000" y="14810885"/>
            <a:ext cx="133153" cy="731365"/>
          </a:xfrm>
          <a:prstGeom prst="straightConnector1">
            <a:avLst/>
          </a:prstGeom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5" name="Picture 114">
            <a:extLst>
              <a:ext uri="{FF2B5EF4-FFF2-40B4-BE49-F238E27FC236}">
                <a16:creationId xmlns:a16="http://schemas.microsoft.com/office/drawing/2014/main" id="{E91B7FFD-6F10-40A9-96EE-F4EC281069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870" y="18104518"/>
            <a:ext cx="5809335" cy="3086209"/>
          </a:xfrm>
          <a:prstGeom prst="rect">
            <a:avLst/>
          </a:prstGeom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A79E1787-0AF2-41A3-AE49-E8DBEBDA87C7}"/>
              </a:ext>
            </a:extLst>
          </p:cNvPr>
          <p:cNvSpPr txBox="1"/>
          <p:nvPr/>
        </p:nvSpPr>
        <p:spPr>
          <a:xfrm>
            <a:off x="7670413" y="21190727"/>
            <a:ext cx="586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 tapped text annotation to edit/remove it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F074BE10-641C-4506-A3CA-87654F8AC4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599" y="11881229"/>
            <a:ext cx="5797174" cy="2389070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FEF8D4A2-50A0-4BE3-A1A5-1299A9DE3369}"/>
              </a:ext>
            </a:extLst>
          </p:cNvPr>
          <p:cNvSpPr txBox="1"/>
          <p:nvPr/>
        </p:nvSpPr>
        <p:spPr>
          <a:xfrm>
            <a:off x="15517586" y="14245023"/>
            <a:ext cx="2457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 adding grade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8FC04F2-965E-4F38-AD85-EBA489076D74}"/>
              </a:ext>
            </a:extLst>
          </p:cNvPr>
          <p:cNvCxnSpPr>
            <a:cxnSpLocks/>
          </p:cNvCxnSpPr>
          <p:nvPr/>
        </p:nvCxnSpPr>
        <p:spPr>
          <a:xfrm>
            <a:off x="10137125" y="10185989"/>
            <a:ext cx="8515985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B4D0B8C6-6FBD-4A86-A152-446B08B5CD3E}"/>
              </a:ext>
            </a:extLst>
          </p:cNvPr>
          <p:cNvCxnSpPr>
            <a:cxnSpLocks/>
          </p:cNvCxnSpPr>
          <p:nvPr/>
        </p:nvCxnSpPr>
        <p:spPr>
          <a:xfrm flipV="1">
            <a:off x="18647711" y="8953027"/>
            <a:ext cx="0" cy="1248953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404C82EB-CCAC-42C8-945B-050B5DD0F5D1}"/>
              </a:ext>
            </a:extLst>
          </p:cNvPr>
          <p:cNvCxnSpPr>
            <a:cxnSpLocks/>
          </p:cNvCxnSpPr>
          <p:nvPr/>
        </p:nvCxnSpPr>
        <p:spPr>
          <a:xfrm flipV="1">
            <a:off x="9199891" y="10056215"/>
            <a:ext cx="0" cy="523898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CB5E76BF-04A8-4CAA-8B03-7B04DAE50A05}"/>
              </a:ext>
            </a:extLst>
          </p:cNvPr>
          <p:cNvCxnSpPr>
            <a:cxnSpLocks/>
          </p:cNvCxnSpPr>
          <p:nvPr/>
        </p:nvCxnSpPr>
        <p:spPr>
          <a:xfrm flipV="1">
            <a:off x="10147173" y="10173009"/>
            <a:ext cx="7337" cy="407104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D11C50B4-6B77-4832-8BF7-822AA4215DDC}"/>
              </a:ext>
            </a:extLst>
          </p:cNvPr>
          <p:cNvCxnSpPr>
            <a:cxnSpLocks/>
          </p:cNvCxnSpPr>
          <p:nvPr/>
        </p:nvCxnSpPr>
        <p:spPr>
          <a:xfrm>
            <a:off x="11407264" y="13490595"/>
            <a:ext cx="1259985" cy="1097135"/>
          </a:xfrm>
          <a:prstGeom prst="bentConnector3">
            <a:avLst>
              <a:gd name="adj1" fmla="val 100397"/>
            </a:avLst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F10E1A6E-7D6A-4135-B3B1-E12E51C31D2C}"/>
              </a:ext>
            </a:extLst>
          </p:cNvPr>
          <p:cNvCxnSpPr>
            <a:cxnSpLocks/>
          </p:cNvCxnSpPr>
          <p:nvPr/>
        </p:nvCxnSpPr>
        <p:spPr>
          <a:xfrm>
            <a:off x="11028944" y="10959966"/>
            <a:ext cx="0" cy="918152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9" name="Picture 218">
            <a:extLst>
              <a:ext uri="{FF2B5EF4-FFF2-40B4-BE49-F238E27FC236}">
                <a16:creationId xmlns:a16="http://schemas.microsoft.com/office/drawing/2014/main" id="{8B88B56A-4AB4-4EA7-A8A1-09D76F7D92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00" y="17834627"/>
            <a:ext cx="5793082" cy="2987497"/>
          </a:xfrm>
          <a:prstGeom prst="rect">
            <a:avLst/>
          </a:prstGeom>
        </p:spPr>
      </p:pic>
      <p:sp>
        <p:nvSpPr>
          <p:cNvPr id="261" name="TextBox 260">
            <a:extLst>
              <a:ext uri="{FF2B5EF4-FFF2-40B4-BE49-F238E27FC236}">
                <a16:creationId xmlns:a16="http://schemas.microsoft.com/office/drawing/2014/main" id="{573984D7-D9FE-4D57-9B63-CCD9E4B227A0}"/>
              </a:ext>
            </a:extLst>
          </p:cNvPr>
          <p:cNvSpPr txBox="1"/>
          <p:nvPr/>
        </p:nvSpPr>
        <p:spPr>
          <a:xfrm>
            <a:off x="19691470" y="15054990"/>
            <a:ext cx="26643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Grade added to tapped location; maximum points portion of the grade is also added for all students</a:t>
            </a:r>
          </a:p>
        </p:txBody>
      </p:sp>
      <p:pic>
        <p:nvPicPr>
          <p:cNvPr id="237" name="Picture 236">
            <a:extLst>
              <a:ext uri="{FF2B5EF4-FFF2-40B4-BE49-F238E27FC236}">
                <a16:creationId xmlns:a16="http://schemas.microsoft.com/office/drawing/2014/main" id="{9423D891-A42B-4E95-8252-02C93223C8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599" y="14998407"/>
            <a:ext cx="5794871" cy="2460028"/>
          </a:xfrm>
          <a:prstGeom prst="rect">
            <a:avLst/>
          </a:prstGeom>
        </p:spPr>
      </p:pic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3BE2561D-4028-4E14-89B2-CFFD19C04E7A}"/>
              </a:ext>
            </a:extLst>
          </p:cNvPr>
          <p:cNvCxnSpPr>
            <a:cxnSpLocks/>
          </p:cNvCxnSpPr>
          <p:nvPr/>
        </p:nvCxnSpPr>
        <p:spPr>
          <a:xfrm>
            <a:off x="14114414" y="15433741"/>
            <a:ext cx="562128" cy="308679"/>
          </a:xfrm>
          <a:prstGeom prst="straightConnector1">
            <a:avLst/>
          </a:prstGeom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AEAF3E1C-CB06-4EB6-B4FC-718C76847BC8}"/>
              </a:ext>
            </a:extLst>
          </p:cNvPr>
          <p:cNvCxnSpPr>
            <a:cxnSpLocks/>
          </p:cNvCxnSpPr>
          <p:nvPr/>
        </p:nvCxnSpPr>
        <p:spPr>
          <a:xfrm>
            <a:off x="14099581" y="16750136"/>
            <a:ext cx="562128" cy="308679"/>
          </a:xfrm>
          <a:prstGeom prst="straightConnector1">
            <a:avLst/>
          </a:prstGeom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0096FB12-2159-4C64-95EE-CDE96ACACEBC}"/>
              </a:ext>
            </a:extLst>
          </p:cNvPr>
          <p:cNvSpPr txBox="1"/>
          <p:nvPr/>
        </p:nvSpPr>
        <p:spPr>
          <a:xfrm>
            <a:off x="13813271" y="20881556"/>
            <a:ext cx="6062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 tapped grade to edit this grade or remove it from all students</a:t>
            </a:r>
          </a:p>
        </p:txBody>
      </p:sp>
      <p:cxnSp>
        <p:nvCxnSpPr>
          <p:cNvPr id="280" name="Connector: Elbow 279">
            <a:extLst>
              <a:ext uri="{FF2B5EF4-FFF2-40B4-BE49-F238E27FC236}">
                <a16:creationId xmlns:a16="http://schemas.microsoft.com/office/drawing/2014/main" id="{661C959D-9625-4212-B647-F1E58A24BCA3}"/>
              </a:ext>
            </a:extLst>
          </p:cNvPr>
          <p:cNvCxnSpPr>
            <a:cxnSpLocks/>
          </p:cNvCxnSpPr>
          <p:nvPr/>
        </p:nvCxnSpPr>
        <p:spPr>
          <a:xfrm>
            <a:off x="17470188" y="13809720"/>
            <a:ext cx="1384930" cy="1176655"/>
          </a:xfrm>
          <a:prstGeom prst="bentConnector3">
            <a:avLst>
              <a:gd name="adj1" fmla="val 99977"/>
            </a:avLst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4637422D-FFB9-494F-9566-857BC2B3FEC3}"/>
              </a:ext>
            </a:extLst>
          </p:cNvPr>
          <p:cNvCxnSpPr>
            <a:cxnSpLocks/>
          </p:cNvCxnSpPr>
          <p:nvPr/>
        </p:nvCxnSpPr>
        <p:spPr>
          <a:xfrm>
            <a:off x="11950573" y="11077927"/>
            <a:ext cx="5154563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1B2DF6C8-29E7-4196-8F45-B23ECC68A49E}"/>
              </a:ext>
            </a:extLst>
          </p:cNvPr>
          <p:cNvCxnSpPr>
            <a:cxnSpLocks/>
          </p:cNvCxnSpPr>
          <p:nvPr/>
        </p:nvCxnSpPr>
        <p:spPr>
          <a:xfrm flipV="1">
            <a:off x="11957910" y="10997229"/>
            <a:ext cx="0" cy="97884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7744B71A-ED29-4F42-846E-FC0D67D2D220}"/>
              </a:ext>
            </a:extLst>
          </p:cNvPr>
          <p:cNvCxnSpPr>
            <a:cxnSpLocks/>
          </p:cNvCxnSpPr>
          <p:nvPr/>
        </p:nvCxnSpPr>
        <p:spPr>
          <a:xfrm>
            <a:off x="17098408" y="11060380"/>
            <a:ext cx="0" cy="810427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angle: Rounded Corners 303">
            <a:extLst>
              <a:ext uri="{FF2B5EF4-FFF2-40B4-BE49-F238E27FC236}">
                <a16:creationId xmlns:a16="http://schemas.microsoft.com/office/drawing/2014/main" id="{3EFA4322-06F2-4048-B446-85E9E65F26A7}"/>
              </a:ext>
            </a:extLst>
          </p:cNvPr>
          <p:cNvSpPr/>
          <p:nvPr/>
        </p:nvSpPr>
        <p:spPr>
          <a:xfrm>
            <a:off x="21055887" y="12553207"/>
            <a:ext cx="4400318" cy="2046939"/>
          </a:xfrm>
          <a:prstGeom prst="roundRect">
            <a:avLst/>
          </a:prstGeom>
          <a:solidFill>
            <a:srgbClr val="FF9933">
              <a:alpha val="72157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chemeClr val="tx1"/>
                </a:solidFill>
              </a:rPr>
              <a:t>Per page view mode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(default) </a:t>
            </a:r>
            <a:r>
              <a:rPr lang="en-US" sz="2800" dirty="0"/>
              <a:t>- page one of all students is presented first, followed by page two, etc.</a:t>
            </a:r>
          </a:p>
          <a:p>
            <a:pPr algn="ctr"/>
            <a:endParaRPr lang="en-US" dirty="0"/>
          </a:p>
        </p:txBody>
      </p:sp>
      <p:sp>
        <p:nvSpPr>
          <p:cNvPr id="305" name="Rectangle: Rounded Corners 304">
            <a:extLst>
              <a:ext uri="{FF2B5EF4-FFF2-40B4-BE49-F238E27FC236}">
                <a16:creationId xmlns:a16="http://schemas.microsoft.com/office/drawing/2014/main" id="{22F55F17-B607-4FFD-9E9B-C02CEC164DCB}"/>
              </a:ext>
            </a:extLst>
          </p:cNvPr>
          <p:cNvSpPr/>
          <p:nvPr/>
        </p:nvSpPr>
        <p:spPr>
          <a:xfrm>
            <a:off x="26233963" y="12553207"/>
            <a:ext cx="5601590" cy="2046939"/>
          </a:xfrm>
          <a:prstGeom prst="roundRect">
            <a:avLst/>
          </a:prstGeom>
          <a:solidFill>
            <a:srgbClr val="FF9933">
              <a:alpha val="72157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n-US" sz="2800" dirty="0">
                <a:solidFill>
                  <a:schemeClr val="tx1"/>
                </a:solidFill>
              </a:rPr>
              <a:t>Per student view mode </a:t>
            </a:r>
            <a:r>
              <a:rPr lang="en-US" sz="2800" dirty="0"/>
              <a:t>– entire assignment of a student is presented, followed by the entire assignment of the next student, etc.</a:t>
            </a:r>
          </a:p>
          <a:p>
            <a:pPr algn="ctr"/>
            <a:endParaRPr lang="en-US" dirty="0"/>
          </a:p>
        </p:txBody>
      </p: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F710E712-6D98-421F-BCF9-9B1A1BE0B541}"/>
              </a:ext>
            </a:extLst>
          </p:cNvPr>
          <p:cNvCxnSpPr>
            <a:cxnSpLocks/>
          </p:cNvCxnSpPr>
          <p:nvPr/>
        </p:nvCxnSpPr>
        <p:spPr>
          <a:xfrm>
            <a:off x="21530092" y="10997229"/>
            <a:ext cx="0" cy="1542597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193960D0-86CF-4475-8D38-742E7EC8059B}"/>
              </a:ext>
            </a:extLst>
          </p:cNvPr>
          <p:cNvCxnSpPr>
            <a:cxnSpLocks/>
          </p:cNvCxnSpPr>
          <p:nvPr/>
        </p:nvCxnSpPr>
        <p:spPr>
          <a:xfrm flipV="1">
            <a:off x="22439630" y="12238247"/>
            <a:ext cx="6602806" cy="7632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60904456-2F46-477F-AC73-57CF40F16784}"/>
              </a:ext>
            </a:extLst>
          </p:cNvPr>
          <p:cNvCxnSpPr>
            <a:cxnSpLocks/>
          </p:cNvCxnSpPr>
          <p:nvPr/>
        </p:nvCxnSpPr>
        <p:spPr>
          <a:xfrm flipV="1">
            <a:off x="22453277" y="10997230"/>
            <a:ext cx="1" cy="1257917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94D639A1-8C98-4B8D-BA01-55D658E2C2FA}"/>
              </a:ext>
            </a:extLst>
          </p:cNvPr>
          <p:cNvCxnSpPr>
            <a:cxnSpLocks/>
          </p:cNvCxnSpPr>
          <p:nvPr/>
        </p:nvCxnSpPr>
        <p:spPr>
          <a:xfrm>
            <a:off x="29021111" y="12239055"/>
            <a:ext cx="0" cy="314152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8" name="Picture 287">
            <a:extLst>
              <a:ext uri="{FF2B5EF4-FFF2-40B4-BE49-F238E27FC236}">
                <a16:creationId xmlns:a16="http://schemas.microsoft.com/office/drawing/2014/main" id="{D0BBBACC-4342-4962-844D-207A91763B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9629" y="16454216"/>
            <a:ext cx="10149840" cy="3181524"/>
          </a:xfrm>
          <a:prstGeom prst="rect">
            <a:avLst/>
          </a:prstGeom>
        </p:spPr>
      </p:pic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6D4CB968-1B38-48EC-B3E2-2AEFA19BE737}"/>
              </a:ext>
            </a:extLst>
          </p:cNvPr>
          <p:cNvCxnSpPr>
            <a:cxnSpLocks/>
          </p:cNvCxnSpPr>
          <p:nvPr/>
        </p:nvCxnSpPr>
        <p:spPr>
          <a:xfrm>
            <a:off x="13121356" y="10765302"/>
            <a:ext cx="7127898" cy="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9CD5AFC-8ACE-4B71-9AEE-65CF488044A6}"/>
              </a:ext>
            </a:extLst>
          </p:cNvPr>
          <p:cNvCxnSpPr>
            <a:cxnSpLocks/>
          </p:cNvCxnSpPr>
          <p:nvPr/>
        </p:nvCxnSpPr>
        <p:spPr>
          <a:xfrm flipH="1" flipV="1">
            <a:off x="20230493" y="10765305"/>
            <a:ext cx="18761" cy="4221070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F3D0D48-358D-4C81-A2DD-433E1A038C5E}"/>
              </a:ext>
            </a:extLst>
          </p:cNvPr>
          <p:cNvCxnSpPr>
            <a:cxnSpLocks/>
          </p:cNvCxnSpPr>
          <p:nvPr/>
        </p:nvCxnSpPr>
        <p:spPr>
          <a:xfrm>
            <a:off x="20249254" y="14970914"/>
            <a:ext cx="7156530" cy="20201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90A861EC-0056-409C-B4BC-2D52176311C9}"/>
              </a:ext>
            </a:extLst>
          </p:cNvPr>
          <p:cNvCxnSpPr>
            <a:cxnSpLocks/>
          </p:cNvCxnSpPr>
          <p:nvPr/>
        </p:nvCxnSpPr>
        <p:spPr>
          <a:xfrm>
            <a:off x="27385112" y="14986375"/>
            <a:ext cx="0" cy="1467843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>
            <a:extLst>
              <a:ext uri="{FF2B5EF4-FFF2-40B4-BE49-F238E27FC236}">
                <a16:creationId xmlns:a16="http://schemas.microsoft.com/office/drawing/2014/main" id="{D09D024D-F9A4-4E49-8844-F0D47D315B9D}"/>
              </a:ext>
            </a:extLst>
          </p:cNvPr>
          <p:cNvSpPr txBox="1"/>
          <p:nvPr/>
        </p:nvSpPr>
        <p:spPr>
          <a:xfrm>
            <a:off x="22439630" y="19668613"/>
            <a:ext cx="9597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combined document is split into its constituent student documents and each document is saved.  A CSV file is also created tabulating the entered grades for each student (? means the grader did not yet enter a grade)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2ED99BD0-02C9-4A15-9A0D-1F599D8DF054}"/>
              </a:ext>
            </a:extLst>
          </p:cNvPr>
          <p:cNvSpPr txBox="1"/>
          <p:nvPr/>
        </p:nvSpPr>
        <p:spPr>
          <a:xfrm>
            <a:off x="24300873" y="21190726"/>
            <a:ext cx="843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 navigation bar icons made by </a:t>
            </a:r>
            <a:r>
              <a:rPr lang="en-US" sz="2400" dirty="0" err="1">
                <a:hlinkClick r:id="rId17" tooltip="Freepik"/>
              </a:rPr>
              <a:t>Freepik</a:t>
            </a:r>
            <a:r>
              <a:rPr lang="en-US" sz="2400" dirty="0"/>
              <a:t> from </a:t>
            </a:r>
            <a:r>
              <a:rPr lang="en-US" sz="2400" dirty="0">
                <a:hlinkClick r:id="rId18" tooltip="Flaticon"/>
              </a:rPr>
              <a:t>www.flaticon.com</a:t>
            </a:r>
            <a:r>
              <a:rPr lang="en-US" sz="2400" dirty="0"/>
              <a:t> 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712B36C1-80F9-4DC2-AA35-40FE04CC73DC}"/>
              </a:ext>
            </a:extLst>
          </p:cNvPr>
          <p:cNvSpPr txBox="1"/>
          <p:nvPr/>
        </p:nvSpPr>
        <p:spPr>
          <a:xfrm>
            <a:off x="23454395" y="3430679"/>
            <a:ext cx="9135074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rgbClr val="F36E21"/>
                </a:solidFill>
              </a:rPr>
              <a:t>PDFKit</a:t>
            </a:r>
            <a:endParaRPr lang="en-US" sz="3000" b="1" dirty="0">
              <a:solidFill>
                <a:srgbClr val="F36E21"/>
              </a:solidFill>
            </a:endParaRPr>
          </a:p>
          <a:p>
            <a:r>
              <a:rPr lang="en-US" sz="3000" dirty="0"/>
              <a:t>PDFKit provides a PDFView, which holds a PDFDocument, which holds the pages as PDFPage types, to which PDFAnnotation types can be added.</a:t>
            </a:r>
          </a:p>
          <a:p>
            <a:endParaRPr lang="en-US" sz="3000" dirty="0"/>
          </a:p>
          <a:p>
            <a:r>
              <a:rPr lang="en-US" sz="3000" b="1" dirty="0" err="1">
                <a:solidFill>
                  <a:srgbClr val="F36E21"/>
                </a:solidFill>
              </a:rPr>
              <a:t>PDFAnnotation</a:t>
            </a:r>
            <a:r>
              <a:rPr lang="en-US" sz="3000" b="1" dirty="0">
                <a:solidFill>
                  <a:srgbClr val="F36E21"/>
                </a:solidFill>
              </a:rPr>
              <a:t> types</a:t>
            </a:r>
          </a:p>
          <a:p>
            <a:r>
              <a:rPr lang="en-US" sz="3000" dirty="0"/>
              <a:t>Ink, free text, circle, highlight, line, many others.</a:t>
            </a:r>
            <a:endParaRPr lang="en-US" sz="3000" b="1" dirty="0">
              <a:solidFill>
                <a:srgbClr val="F36E21"/>
              </a:solidFill>
            </a:endParaRPr>
          </a:p>
          <a:p>
            <a:endParaRPr lang="en-US" sz="3000" dirty="0"/>
          </a:p>
          <a:p>
            <a:r>
              <a:rPr lang="en-US" sz="3000" b="1" dirty="0">
                <a:solidFill>
                  <a:srgbClr val="F36E21"/>
                </a:solidFill>
              </a:rPr>
              <a:t>Bezier path</a:t>
            </a:r>
          </a:p>
          <a:p>
            <a:r>
              <a:rPr lang="en-US" sz="3000" dirty="0"/>
              <a:t>EZ Grader uses ink </a:t>
            </a:r>
            <a:r>
              <a:rPr lang="en-US" sz="3000" dirty="0" err="1"/>
              <a:t>PDFAnnotation</a:t>
            </a:r>
            <a:r>
              <a:rPr lang="en-US" sz="3000" dirty="0"/>
              <a:t> for free-hand annotations.  An ink annotation is represented by a Bezier path, which is essentially just a set of coordinates which are connected to form a curve.  When user begins to touch the screen a “move” to a point is performed on the Bezier path.  As the user’s touch moves, a line is drawn from the previous touch location to the current touch location, creating a curve representing the user’s screen trace. </a:t>
            </a:r>
          </a:p>
          <a:p>
            <a:endParaRPr lang="en-US" sz="3600" dirty="0"/>
          </a:p>
          <a:p>
            <a:endParaRPr lang="en-US" sz="3600" dirty="0"/>
          </a:p>
        </p:txBody>
      </p:sp>
      <p:pic>
        <p:nvPicPr>
          <p:cNvPr id="316" name="Picture 315">
            <a:extLst>
              <a:ext uri="{FF2B5EF4-FFF2-40B4-BE49-F238E27FC236}">
                <a16:creationId xmlns:a16="http://schemas.microsoft.com/office/drawing/2014/main" id="{3E2D0E6A-BA8B-4E4C-862C-FA3B5762D73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0331870" y="20012093"/>
            <a:ext cx="1613556" cy="162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5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1592</TotalTime>
  <Words>609</Words>
  <Application>Microsoft Office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Burbulis, Roland (TR Technology &amp; Ops)</dc:creator>
  <cp:lastModifiedBy>Burbulis, Roland (TR Technology &amp; Ops)</cp:lastModifiedBy>
  <cp:revision>63</cp:revision>
  <dcterms:created xsi:type="dcterms:W3CDTF">2018-04-20T19:50:14Z</dcterms:created>
  <dcterms:modified xsi:type="dcterms:W3CDTF">2018-05-08T03:40:21Z</dcterms:modified>
</cp:coreProperties>
</file>