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6"/>
  </p:notesMasterIdLst>
  <p:sldIdLst>
    <p:sldId id="256" r:id="rId2"/>
    <p:sldId id="257" r:id="rId3"/>
    <p:sldId id="258" r:id="rId4"/>
    <p:sldId id="259" r:id="rId5"/>
    <p:sldId id="263" r:id="rId6"/>
    <p:sldId id="260" r:id="rId7"/>
    <p:sldId id="262" r:id="rId8"/>
    <p:sldId id="264" r:id="rId9"/>
    <p:sldId id="267" r:id="rId10"/>
    <p:sldId id="261" r:id="rId11"/>
    <p:sldId id="266" r:id="rId12"/>
    <p:sldId id="268" r:id="rId13"/>
    <p:sldId id="269" r:id="rId14"/>
    <p:sldId id="270" r:id="rId15"/>
    <p:sldId id="271" r:id="rId16"/>
    <p:sldId id="272" r:id="rId17"/>
    <p:sldId id="273" r:id="rId18"/>
    <p:sldId id="274" r:id="rId19"/>
    <p:sldId id="277" r:id="rId20"/>
    <p:sldId id="276" r:id="rId21"/>
    <p:sldId id="278" r:id="rId22"/>
    <p:sldId id="275" r:id="rId23"/>
    <p:sldId id="279"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9661" autoAdjust="0"/>
  </p:normalViewPr>
  <p:slideViewPr>
    <p:cSldViewPr snapToGrid="0">
      <p:cViewPr varScale="1">
        <p:scale>
          <a:sx n="88" d="100"/>
          <a:sy n="88" d="100"/>
        </p:scale>
        <p:origin x="147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7BDF81-F7F8-474E-A7D5-FE5ADB628F4D}" type="datetimeFigureOut">
              <a:rPr lang="en-CA" smtClean="0"/>
              <a:t>2024-04-05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944FC0-55AB-40FA-9330-DFF07A34CD6C}" type="slidenum">
              <a:rPr lang="en-CA" smtClean="0"/>
              <a:t>‹#›</a:t>
            </a:fld>
            <a:endParaRPr lang="en-CA"/>
          </a:p>
        </p:txBody>
      </p:sp>
    </p:spTree>
    <p:extLst>
      <p:ext uri="{BB962C8B-B14F-4D97-AF65-F5344CB8AC3E}">
        <p14:creationId xmlns:p14="http://schemas.microsoft.com/office/powerpoint/2010/main" val="2071557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Tokenizer-Tool </a:t>
            </a:r>
            <a:r>
              <a:rPr lang="en-US" b="0" i="0" dirty="0">
                <a:solidFill>
                  <a:srgbClr val="0D0D0D"/>
                </a:solidFill>
                <a:effectLst/>
                <a:latin typeface="Söhne"/>
              </a:rPr>
              <a:t>that helps us break down a piece of text into smaller parts</a:t>
            </a:r>
          </a:p>
          <a:p>
            <a:r>
              <a:rPr lang="en-US" b="0" i="0" dirty="0" err="1">
                <a:solidFill>
                  <a:srgbClr val="0D0D0D"/>
                </a:solidFill>
                <a:effectLst/>
                <a:latin typeface="Söhne"/>
              </a:rPr>
              <a:t>Stopword</a:t>
            </a:r>
            <a:r>
              <a:rPr lang="en-US" b="0" i="0" dirty="0">
                <a:solidFill>
                  <a:srgbClr val="0D0D0D"/>
                </a:solidFill>
                <a:effectLst/>
                <a:latin typeface="Söhne"/>
              </a:rPr>
              <a:t>-These words don't typically carry significant meaning on their own and are thus removed to focus on the more relevant content. Examples of stop words in English include "the," "is," "and," "but," "of," "in," etc.</a:t>
            </a:r>
          </a:p>
          <a:p>
            <a:r>
              <a:rPr lang="en-US" b="0" i="0" dirty="0">
                <a:solidFill>
                  <a:srgbClr val="0D0D0D"/>
                </a:solidFill>
                <a:effectLst/>
                <a:latin typeface="Söhne"/>
              </a:rPr>
              <a:t>Cleaning-.lower</a:t>
            </a:r>
            <a:endParaRPr lang="en-CA" dirty="0"/>
          </a:p>
        </p:txBody>
      </p:sp>
      <p:sp>
        <p:nvSpPr>
          <p:cNvPr id="4" name="Slide Number Placeholder 3"/>
          <p:cNvSpPr>
            <a:spLocks noGrp="1"/>
          </p:cNvSpPr>
          <p:nvPr>
            <p:ph type="sldNum" sz="quarter" idx="5"/>
          </p:nvPr>
        </p:nvSpPr>
        <p:spPr/>
        <p:txBody>
          <a:bodyPr/>
          <a:lstStyle/>
          <a:p>
            <a:fld id="{12944FC0-55AB-40FA-9330-DFF07A34CD6C}" type="slidenum">
              <a:rPr lang="en-CA" smtClean="0"/>
              <a:t>16</a:t>
            </a:fld>
            <a:endParaRPr lang="en-CA"/>
          </a:p>
        </p:txBody>
      </p:sp>
    </p:spTree>
    <p:extLst>
      <p:ext uri="{BB962C8B-B14F-4D97-AF65-F5344CB8AC3E}">
        <p14:creationId xmlns:p14="http://schemas.microsoft.com/office/powerpoint/2010/main" val="298173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latin typeface="Söhne"/>
              </a:rPr>
              <a:t>Support Vector Machine (SVM) is like drawing the best line or curve that helps us separate different groups of things as clearly as possible.</a:t>
            </a:r>
          </a:p>
          <a:p>
            <a:endParaRPr lang="en-US" b="0" i="0" dirty="0">
              <a:solidFill>
                <a:srgbClr val="0D0D0D"/>
              </a:solidFill>
              <a:effectLst/>
              <a:latin typeface="Söhne"/>
            </a:endParaRPr>
          </a:p>
          <a:p>
            <a:r>
              <a:rPr lang="en-US" b="0" i="0" dirty="0">
                <a:solidFill>
                  <a:srgbClr val="0D0D0D"/>
                </a:solidFill>
                <a:effectLst/>
                <a:latin typeface="Söhne"/>
              </a:rPr>
              <a:t>Logistic Regression is like making a guess based on some clues, but instead of just guessing "yes" or "no," it calculates the probability of something happening based on the information available.</a:t>
            </a:r>
            <a:br>
              <a:rPr lang="en-US" b="0" i="0" dirty="0">
                <a:solidFill>
                  <a:srgbClr val="0D0D0D"/>
                </a:solidFill>
                <a:effectLst/>
                <a:latin typeface="Söhne"/>
              </a:rPr>
            </a:br>
            <a:br>
              <a:rPr lang="en-US" b="0" i="0" dirty="0">
                <a:solidFill>
                  <a:srgbClr val="0D0D0D"/>
                </a:solidFill>
                <a:effectLst/>
                <a:latin typeface="Söhne"/>
              </a:rPr>
            </a:br>
            <a:br>
              <a:rPr lang="en-US" dirty="0"/>
            </a:br>
            <a:endParaRPr lang="en-CA" dirty="0"/>
          </a:p>
        </p:txBody>
      </p:sp>
      <p:sp>
        <p:nvSpPr>
          <p:cNvPr id="4" name="Slide Number Placeholder 3"/>
          <p:cNvSpPr>
            <a:spLocks noGrp="1"/>
          </p:cNvSpPr>
          <p:nvPr>
            <p:ph type="sldNum" sz="quarter" idx="5"/>
          </p:nvPr>
        </p:nvSpPr>
        <p:spPr/>
        <p:txBody>
          <a:bodyPr/>
          <a:lstStyle/>
          <a:p>
            <a:fld id="{12944FC0-55AB-40FA-9330-DFF07A34CD6C}" type="slidenum">
              <a:rPr lang="en-CA" smtClean="0"/>
              <a:t>17</a:t>
            </a:fld>
            <a:endParaRPr lang="en-CA"/>
          </a:p>
        </p:txBody>
      </p:sp>
    </p:spTree>
    <p:extLst>
      <p:ext uri="{BB962C8B-B14F-4D97-AF65-F5344CB8AC3E}">
        <p14:creationId xmlns:p14="http://schemas.microsoft.com/office/powerpoint/2010/main" val="1973103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Pros</a:t>
            </a:r>
          </a:p>
          <a:p>
            <a:r>
              <a:rPr lang="en-US" dirty="0"/>
              <a:t>Works well even when dealing with a lot of different factors.</a:t>
            </a:r>
          </a:p>
          <a:p>
            <a:r>
              <a:rPr lang="en-US" dirty="0"/>
              <a:t>Can handle different types of data patterns, whether they're straight lines or more complex shapes.</a:t>
            </a:r>
          </a:p>
          <a:p>
            <a:r>
              <a:rPr lang="en-US" dirty="0"/>
              <a:t>Performs reliably even with a small amount of data.</a:t>
            </a:r>
          </a:p>
          <a:p>
            <a:r>
              <a:rPr lang="en-US" dirty="0"/>
              <a:t>Doesn't get easily fooled by irrelevant information, which can be a problem with other methods.</a:t>
            </a:r>
          </a:p>
          <a:p>
            <a:r>
              <a:rPr lang="en-US" dirty="0"/>
              <a:t>Efficiently handles situations where there are many different factors to consider.</a:t>
            </a:r>
          </a:p>
          <a:p>
            <a:endParaRPr lang="en-US" dirty="0"/>
          </a:p>
          <a:p>
            <a:r>
              <a:rPr lang="en-US" dirty="0"/>
              <a:t>Cons</a:t>
            </a:r>
          </a:p>
          <a:p>
            <a:r>
              <a:rPr lang="en-US" dirty="0"/>
              <a:t>SVM might not work well if we don't pick the right settings.</a:t>
            </a:r>
          </a:p>
          <a:p>
            <a:r>
              <a:rPr lang="en-US" dirty="0"/>
              <a:t>It can be slow when we have lots of data.</a:t>
            </a:r>
          </a:p>
          <a:p>
            <a:r>
              <a:rPr lang="en-US" dirty="0"/>
              <a:t>Sometimes it's hard to understand how it makes decisions.</a:t>
            </a:r>
          </a:p>
          <a:p>
            <a:r>
              <a:rPr lang="en-US" dirty="0"/>
              <a:t>If our data is messy, SVM might not perform well.</a:t>
            </a:r>
          </a:p>
          <a:p>
            <a:r>
              <a:rPr lang="en-US" dirty="0"/>
              <a:t>SVM might struggle if our groups overlap a lot.</a:t>
            </a:r>
            <a:endParaRPr lang="en-CA" dirty="0"/>
          </a:p>
        </p:txBody>
      </p:sp>
      <p:sp>
        <p:nvSpPr>
          <p:cNvPr id="4" name="Slide Number Placeholder 3"/>
          <p:cNvSpPr>
            <a:spLocks noGrp="1"/>
          </p:cNvSpPr>
          <p:nvPr>
            <p:ph type="sldNum" sz="quarter" idx="5"/>
          </p:nvPr>
        </p:nvSpPr>
        <p:spPr/>
        <p:txBody>
          <a:bodyPr/>
          <a:lstStyle/>
          <a:p>
            <a:fld id="{12944FC0-55AB-40FA-9330-DFF07A34CD6C}" type="slidenum">
              <a:rPr lang="en-CA" smtClean="0"/>
              <a:t>18</a:t>
            </a:fld>
            <a:endParaRPr lang="en-CA"/>
          </a:p>
        </p:txBody>
      </p:sp>
    </p:spTree>
    <p:extLst>
      <p:ext uri="{BB962C8B-B14F-4D97-AF65-F5344CB8AC3E}">
        <p14:creationId xmlns:p14="http://schemas.microsoft.com/office/powerpoint/2010/main" val="3967655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Pros</a:t>
            </a:r>
          </a:p>
          <a:p>
            <a:r>
              <a:rPr lang="en-US" dirty="0"/>
              <a:t>Logistic Regression is straightforward to understand and apply.</a:t>
            </a:r>
          </a:p>
          <a:p>
            <a:r>
              <a:rPr lang="en-US" dirty="0"/>
              <a:t>It gives understandable results, providing probabilities for predictions.</a:t>
            </a:r>
          </a:p>
          <a:p>
            <a:r>
              <a:rPr lang="en-US" dirty="0"/>
              <a:t>Works well when the relationship between features and target is linear.</a:t>
            </a:r>
          </a:p>
          <a:p>
            <a:r>
              <a:rPr lang="en-US" dirty="0"/>
              <a:t>Suitable for small datasets and doesn't need extensive computational resources.</a:t>
            </a:r>
          </a:p>
          <a:p>
            <a:r>
              <a:rPr lang="en-US" dirty="0"/>
              <a:t>Less likely to overfit, making it reliable for many real-world scenarios.</a:t>
            </a:r>
          </a:p>
          <a:p>
            <a:endParaRPr lang="en-US" dirty="0"/>
          </a:p>
          <a:p>
            <a:r>
              <a:rPr lang="en-US" dirty="0"/>
              <a:t>Cons</a:t>
            </a:r>
          </a:p>
          <a:p>
            <a:pPr algn="l">
              <a:buFont typeface="Arial" panose="020B0604020202020204" pitchFamily="34" charset="0"/>
              <a:buChar char="•"/>
            </a:pPr>
            <a:r>
              <a:rPr lang="en-US" b="0" i="0" dirty="0">
                <a:solidFill>
                  <a:srgbClr val="0D0D0D"/>
                </a:solidFill>
                <a:effectLst/>
                <a:latin typeface="Söhne"/>
              </a:rPr>
              <a:t>Assumes linear relationships, which may not reflect real-world complexity</a:t>
            </a:r>
          </a:p>
          <a:p>
            <a:pPr algn="l">
              <a:buFont typeface="Arial" panose="020B0604020202020204" pitchFamily="34" charset="0"/>
              <a:buChar char="•"/>
            </a:pPr>
            <a:r>
              <a:rPr lang="en-US" b="0" i="0" dirty="0">
                <a:solidFill>
                  <a:srgbClr val="0D0D0D"/>
                </a:solidFill>
                <a:effectLst/>
                <a:latin typeface="Söhne"/>
              </a:rPr>
              <a:t>Less effective for complex, non-linear data patterns</a:t>
            </a:r>
          </a:p>
          <a:p>
            <a:pPr algn="l">
              <a:buFont typeface="Arial" panose="020B0604020202020204" pitchFamily="34" charset="0"/>
              <a:buChar char="•"/>
            </a:pPr>
            <a:r>
              <a:rPr lang="en-US" b="0" i="0" dirty="0">
                <a:solidFill>
                  <a:srgbClr val="0D0D0D"/>
                </a:solidFill>
                <a:effectLst/>
                <a:latin typeface="Söhne"/>
              </a:rPr>
              <a:t>Sensitive to outliers and multicollinearity</a:t>
            </a:r>
          </a:p>
          <a:p>
            <a:pPr algn="l">
              <a:buFont typeface="Arial" panose="020B0604020202020204" pitchFamily="34" charset="0"/>
              <a:buChar char="•"/>
            </a:pPr>
            <a:r>
              <a:rPr lang="en-US" b="0" i="0" dirty="0">
                <a:solidFill>
                  <a:srgbClr val="0D0D0D"/>
                </a:solidFill>
                <a:effectLst/>
                <a:latin typeface="Söhne"/>
              </a:rPr>
              <a:t>Challenges with high-dimensional or categorical data</a:t>
            </a:r>
          </a:p>
          <a:p>
            <a:pPr algn="l">
              <a:buFont typeface="Arial" panose="020B0604020202020204" pitchFamily="34" charset="0"/>
              <a:buChar char="•"/>
            </a:pPr>
            <a:r>
              <a:rPr lang="en-US" b="0" i="0" dirty="0">
                <a:solidFill>
                  <a:srgbClr val="0D0D0D"/>
                </a:solidFill>
                <a:effectLst/>
                <a:latin typeface="Söhne"/>
              </a:rPr>
              <a:t>Requires careful feature selection to prevent underfitting or overfitting</a:t>
            </a:r>
          </a:p>
          <a:p>
            <a:pPr algn="l">
              <a:buFont typeface="Arial" panose="020B0604020202020204" pitchFamily="34" charset="0"/>
              <a:buNone/>
            </a:pPr>
            <a:endParaRPr lang="en-US" b="0" i="0" dirty="0">
              <a:solidFill>
                <a:srgbClr val="0D0D0D"/>
              </a:solidFill>
              <a:effectLst/>
              <a:latin typeface="Söhne"/>
            </a:endParaRPr>
          </a:p>
        </p:txBody>
      </p:sp>
      <p:sp>
        <p:nvSpPr>
          <p:cNvPr id="4" name="Slide Number Placeholder 3"/>
          <p:cNvSpPr>
            <a:spLocks noGrp="1"/>
          </p:cNvSpPr>
          <p:nvPr>
            <p:ph type="sldNum" sz="quarter" idx="5"/>
          </p:nvPr>
        </p:nvSpPr>
        <p:spPr/>
        <p:txBody>
          <a:bodyPr/>
          <a:lstStyle/>
          <a:p>
            <a:fld id="{12944FC0-55AB-40FA-9330-DFF07A34CD6C}" type="slidenum">
              <a:rPr lang="en-CA" smtClean="0"/>
              <a:t>20</a:t>
            </a:fld>
            <a:endParaRPr lang="en-CA"/>
          </a:p>
        </p:txBody>
      </p:sp>
    </p:spTree>
    <p:extLst>
      <p:ext uri="{BB962C8B-B14F-4D97-AF65-F5344CB8AC3E}">
        <p14:creationId xmlns:p14="http://schemas.microsoft.com/office/powerpoint/2010/main" val="411033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12944FC0-55AB-40FA-9330-DFF07A34CD6C}" type="slidenum">
              <a:rPr lang="en-CA" smtClean="0"/>
              <a:t>22</a:t>
            </a:fld>
            <a:endParaRPr lang="en-CA"/>
          </a:p>
        </p:txBody>
      </p:sp>
    </p:spTree>
    <p:extLst>
      <p:ext uri="{BB962C8B-B14F-4D97-AF65-F5344CB8AC3E}">
        <p14:creationId xmlns:p14="http://schemas.microsoft.com/office/powerpoint/2010/main" val="514234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br>
              <a:rPr lang="en-US" dirty="0"/>
            </a:br>
            <a:r>
              <a:rPr lang="en-US" b="0" i="0" dirty="0">
                <a:solidFill>
                  <a:srgbClr val="0D0D0D"/>
                </a:solidFill>
                <a:effectLst/>
                <a:latin typeface="Söhne"/>
              </a:rPr>
              <a:t>In the confusion matrix for SVM:</a:t>
            </a:r>
          </a:p>
          <a:p>
            <a:pPr algn="l">
              <a:buFont typeface="Arial" panose="020B0604020202020204" pitchFamily="34" charset="0"/>
              <a:buChar char="•"/>
            </a:pPr>
            <a:r>
              <a:rPr lang="en-US" b="0" i="0" dirty="0">
                <a:solidFill>
                  <a:srgbClr val="0D0D0D"/>
                </a:solidFill>
                <a:effectLst/>
                <a:latin typeface="Söhne"/>
              </a:rPr>
              <a:t>In the first row, the model correctly predicted 1 sample as negative, misclassifying 62 negative samples as positive.</a:t>
            </a:r>
          </a:p>
          <a:p>
            <a:pPr algn="l">
              <a:buFont typeface="Arial" panose="020B0604020202020204" pitchFamily="34" charset="0"/>
              <a:buChar char="•"/>
            </a:pPr>
            <a:r>
              <a:rPr lang="en-US" b="0" i="0" dirty="0">
                <a:solidFill>
                  <a:srgbClr val="0D0D0D"/>
                </a:solidFill>
                <a:effectLst/>
                <a:latin typeface="Söhne"/>
              </a:rPr>
              <a:t>In the second row, the model correctly predicted 3 neutral samples, misclassifying 1 neutral sample as negative and 129 neutral samples as positive.</a:t>
            </a:r>
          </a:p>
          <a:p>
            <a:pPr algn="l">
              <a:buFont typeface="Arial" panose="020B0604020202020204" pitchFamily="34" charset="0"/>
              <a:buChar char="•"/>
            </a:pPr>
            <a:r>
              <a:rPr lang="en-US" b="0" i="0" dirty="0">
                <a:solidFill>
                  <a:srgbClr val="0D0D0D"/>
                </a:solidFill>
                <a:effectLst/>
                <a:latin typeface="Söhne"/>
              </a:rPr>
              <a:t>In the third row, the model correctly predicted 431 positive samples, misclassifying 3 positive samples as neutral.</a:t>
            </a:r>
          </a:p>
          <a:p>
            <a:pPr algn="l"/>
            <a:endParaRPr lang="en-US" b="0" i="0" dirty="0">
              <a:solidFill>
                <a:srgbClr val="0D0D0D"/>
              </a:solidFill>
              <a:effectLst/>
              <a:latin typeface="Söhne"/>
            </a:endParaRPr>
          </a:p>
          <a:p>
            <a:pPr algn="l"/>
            <a:r>
              <a:rPr lang="en-US" b="0" i="0" dirty="0">
                <a:solidFill>
                  <a:srgbClr val="0D0D0D"/>
                </a:solidFill>
                <a:effectLst/>
                <a:latin typeface="Söhne"/>
              </a:rPr>
              <a:t>the colors in the matrix show how many predictions were made for each category. Darker colors, such as red, mean there were more predictions, while lighter colors, like green, mean there were fewer predictions. This helps us see which categories had more or fewer predictions at a glance.</a:t>
            </a:r>
          </a:p>
          <a:p>
            <a:pPr algn="l"/>
            <a:endParaRPr lang="en-US" b="0" i="0" dirty="0">
              <a:solidFill>
                <a:srgbClr val="0D0D0D"/>
              </a:solidFill>
              <a:effectLst/>
              <a:latin typeface="Söhne"/>
            </a:endParaRPr>
          </a:p>
          <a:p>
            <a:pPr algn="l"/>
            <a:r>
              <a:rPr lang="en-US" b="0" i="0" dirty="0">
                <a:solidFill>
                  <a:srgbClr val="0D0D0D"/>
                </a:solidFill>
                <a:effectLst/>
                <a:latin typeface="Söhne"/>
              </a:rPr>
              <a:t>In the confusion matrix for Logistic Regression:</a:t>
            </a:r>
          </a:p>
          <a:p>
            <a:pPr algn="l">
              <a:buFont typeface="Arial" panose="020B0604020202020204" pitchFamily="34" charset="0"/>
              <a:buChar char="•"/>
            </a:pPr>
            <a:r>
              <a:rPr lang="en-US" b="0" i="0" dirty="0">
                <a:solidFill>
                  <a:srgbClr val="0D0D0D"/>
                </a:solidFill>
                <a:effectLst/>
                <a:latin typeface="Söhne"/>
              </a:rPr>
              <a:t>In the first row, the model correctly predicted 6 negative samples, misclassifying 3 negative samples as neutral and 54 negative samples as positive.</a:t>
            </a:r>
          </a:p>
          <a:p>
            <a:pPr algn="l">
              <a:buFont typeface="Arial" panose="020B0604020202020204" pitchFamily="34" charset="0"/>
              <a:buChar char="•"/>
            </a:pPr>
            <a:r>
              <a:rPr lang="en-US" b="0" i="0" dirty="0">
                <a:solidFill>
                  <a:srgbClr val="0D0D0D"/>
                </a:solidFill>
                <a:effectLst/>
                <a:latin typeface="Söhne"/>
              </a:rPr>
              <a:t>In the second row, the model correctly predicted 20 neutral samples, misclassifying 113 neutral samples as positive.</a:t>
            </a:r>
          </a:p>
          <a:p>
            <a:pPr algn="l">
              <a:buFont typeface="Arial" panose="020B0604020202020204" pitchFamily="34" charset="0"/>
              <a:buChar char="•"/>
            </a:pPr>
            <a:r>
              <a:rPr lang="en-US" b="0" i="0" dirty="0">
                <a:solidFill>
                  <a:srgbClr val="0D0D0D"/>
                </a:solidFill>
                <a:effectLst/>
                <a:latin typeface="Söhne"/>
              </a:rPr>
              <a:t>In the third row, the model correctly predicted 426 positive samples, misclassifying 8 positive samples as neutral.</a:t>
            </a:r>
          </a:p>
          <a:p>
            <a:pPr algn="l"/>
            <a:r>
              <a:rPr lang="en-US" b="0" i="0" dirty="0">
                <a:solidFill>
                  <a:srgbClr val="0D0D0D"/>
                </a:solidFill>
                <a:effectLst/>
                <a:latin typeface="Söhne"/>
              </a:rPr>
              <a:t>Summary:</a:t>
            </a:r>
          </a:p>
          <a:p>
            <a:pPr algn="l">
              <a:buFont typeface="Arial" panose="020B0604020202020204" pitchFamily="34" charset="0"/>
              <a:buChar char="•"/>
            </a:pPr>
            <a:r>
              <a:rPr lang="en-US" b="0" i="0" dirty="0">
                <a:solidFill>
                  <a:srgbClr val="0D0D0D"/>
                </a:solidFill>
                <a:effectLst/>
                <a:latin typeface="Söhne"/>
              </a:rPr>
              <a:t>Both models had challenges with false positive predictions, especially for neutral and negative classes.</a:t>
            </a:r>
          </a:p>
          <a:p>
            <a:pPr algn="l">
              <a:buFont typeface="Arial" panose="020B0604020202020204" pitchFamily="34" charset="0"/>
              <a:buChar char="•"/>
            </a:pPr>
            <a:r>
              <a:rPr lang="en-US" b="0" i="0" dirty="0">
                <a:solidFill>
                  <a:srgbClr val="0D0D0D"/>
                </a:solidFill>
                <a:effectLst/>
                <a:latin typeface="Söhne"/>
              </a:rPr>
              <a:t>SVM misclassified more negative and neutral samples compared to Logistic Regression.</a:t>
            </a:r>
          </a:p>
          <a:p>
            <a:pPr algn="l">
              <a:buFont typeface="Arial" panose="020B0604020202020204" pitchFamily="34" charset="0"/>
              <a:buChar char="•"/>
            </a:pPr>
            <a:r>
              <a:rPr lang="en-US" b="0" i="0" dirty="0">
                <a:solidFill>
                  <a:srgbClr val="0D0D0D"/>
                </a:solidFill>
                <a:effectLst/>
                <a:latin typeface="Söhne"/>
              </a:rPr>
              <a:t>Logistic Regression had a higher number of false positive predictions for negative and neutral classes compared to SVM.</a:t>
            </a:r>
          </a:p>
          <a:p>
            <a:endParaRPr lang="en-CA" dirty="0"/>
          </a:p>
        </p:txBody>
      </p:sp>
      <p:sp>
        <p:nvSpPr>
          <p:cNvPr id="4" name="Slide Number Placeholder 3"/>
          <p:cNvSpPr>
            <a:spLocks noGrp="1"/>
          </p:cNvSpPr>
          <p:nvPr>
            <p:ph type="sldNum" sz="quarter" idx="5"/>
          </p:nvPr>
        </p:nvSpPr>
        <p:spPr/>
        <p:txBody>
          <a:bodyPr/>
          <a:lstStyle/>
          <a:p>
            <a:fld id="{12944FC0-55AB-40FA-9330-DFF07A34CD6C}" type="slidenum">
              <a:rPr lang="en-CA" smtClean="0"/>
              <a:t>23</a:t>
            </a:fld>
            <a:endParaRPr lang="en-CA"/>
          </a:p>
        </p:txBody>
      </p:sp>
    </p:spTree>
    <p:extLst>
      <p:ext uri="{BB962C8B-B14F-4D97-AF65-F5344CB8AC3E}">
        <p14:creationId xmlns:p14="http://schemas.microsoft.com/office/powerpoint/2010/main" val="27284242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EE5FBECB-8E52-4421-B7A5-C7F2D66B48F6}" type="datetimeFigureOut">
              <a:rPr lang="en-US" smtClean="0"/>
              <a:t>4/5/2024</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D41C63CA-0645-404F-8256-21BF0D8E60F9}" type="slidenum">
              <a:rPr lang="en-US" smtClean="0"/>
              <a:t>‹#›</a:t>
            </a:fld>
            <a:endParaRPr lang="en-US"/>
          </a:p>
        </p:txBody>
      </p:sp>
    </p:spTree>
    <p:extLst>
      <p:ext uri="{BB962C8B-B14F-4D97-AF65-F5344CB8AC3E}">
        <p14:creationId xmlns:p14="http://schemas.microsoft.com/office/powerpoint/2010/main" val="1539409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5FBECB-8E52-4421-B7A5-C7F2D66B48F6}"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1C63CA-0645-404F-8256-21BF0D8E60F9}" type="slidenum">
              <a:rPr lang="en-US" smtClean="0"/>
              <a:t>‹#›</a:t>
            </a:fld>
            <a:endParaRPr lang="en-US"/>
          </a:p>
        </p:txBody>
      </p:sp>
    </p:spTree>
    <p:extLst>
      <p:ext uri="{BB962C8B-B14F-4D97-AF65-F5344CB8AC3E}">
        <p14:creationId xmlns:p14="http://schemas.microsoft.com/office/powerpoint/2010/main" val="3806549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E5FBECB-8E52-4421-B7A5-C7F2D66B48F6}" type="datetimeFigureOut">
              <a:rPr lang="en-US" smtClean="0"/>
              <a:t>4/5/2024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D41C63CA-0645-404F-8256-21BF0D8E60F9}" type="slidenum">
              <a:rPr lang="en-US" smtClean="0"/>
              <a:t>‹#›</a:t>
            </a:fld>
            <a:endParaRPr lang="en-US"/>
          </a:p>
        </p:txBody>
      </p:sp>
    </p:spTree>
    <p:extLst>
      <p:ext uri="{BB962C8B-B14F-4D97-AF65-F5344CB8AC3E}">
        <p14:creationId xmlns:p14="http://schemas.microsoft.com/office/powerpoint/2010/main" val="19373621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E5FBECB-8E52-4421-B7A5-C7F2D66B48F6}" type="datetimeFigureOut">
              <a:rPr lang="en-US" smtClean="0"/>
              <a:t>4/5/2024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D41C63CA-0645-404F-8256-21BF0D8E60F9}"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470212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EE5FBECB-8E52-4421-B7A5-C7F2D66B48F6}" type="datetimeFigureOut">
              <a:rPr lang="en-US" smtClean="0"/>
              <a:t>4/5/2024</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D41C63CA-0645-404F-8256-21BF0D8E60F9}" type="slidenum">
              <a:rPr lang="en-US" smtClean="0"/>
              <a:t>‹#›</a:t>
            </a:fld>
            <a:endParaRPr lang="en-US"/>
          </a:p>
        </p:txBody>
      </p:sp>
    </p:spTree>
    <p:extLst>
      <p:ext uri="{BB962C8B-B14F-4D97-AF65-F5344CB8AC3E}">
        <p14:creationId xmlns:p14="http://schemas.microsoft.com/office/powerpoint/2010/main" val="4701092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E5FBECB-8E52-4421-B7A5-C7F2D66B48F6}" type="datetimeFigureOut">
              <a:rPr lang="en-US" smtClean="0"/>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1C63CA-0645-404F-8256-21BF0D8E60F9}" type="slidenum">
              <a:rPr lang="en-US" smtClean="0"/>
              <a:t>‹#›</a:t>
            </a:fld>
            <a:endParaRPr lang="en-US"/>
          </a:p>
        </p:txBody>
      </p:sp>
    </p:spTree>
    <p:extLst>
      <p:ext uri="{BB962C8B-B14F-4D97-AF65-F5344CB8AC3E}">
        <p14:creationId xmlns:p14="http://schemas.microsoft.com/office/powerpoint/2010/main" val="3567468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E5FBECB-8E52-4421-B7A5-C7F2D66B48F6}" type="datetimeFigureOut">
              <a:rPr lang="en-US" smtClean="0"/>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1C63CA-0645-404F-8256-21BF0D8E60F9}" type="slidenum">
              <a:rPr lang="en-US" smtClean="0"/>
              <a:t>‹#›</a:t>
            </a:fld>
            <a:endParaRPr lang="en-US"/>
          </a:p>
        </p:txBody>
      </p:sp>
    </p:spTree>
    <p:extLst>
      <p:ext uri="{BB962C8B-B14F-4D97-AF65-F5344CB8AC3E}">
        <p14:creationId xmlns:p14="http://schemas.microsoft.com/office/powerpoint/2010/main" val="18501766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5FBECB-8E52-4421-B7A5-C7F2D66B48F6}"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1C63CA-0645-404F-8256-21BF0D8E60F9}" type="slidenum">
              <a:rPr lang="en-US" smtClean="0"/>
              <a:t>‹#›</a:t>
            </a:fld>
            <a:endParaRPr lang="en-US"/>
          </a:p>
        </p:txBody>
      </p:sp>
    </p:spTree>
    <p:extLst>
      <p:ext uri="{BB962C8B-B14F-4D97-AF65-F5344CB8AC3E}">
        <p14:creationId xmlns:p14="http://schemas.microsoft.com/office/powerpoint/2010/main" val="38928279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EE5FBECB-8E52-4421-B7A5-C7F2D66B48F6}" type="datetimeFigureOut">
              <a:rPr lang="en-US" smtClean="0"/>
              <a:t>4/5/2024</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D41C63CA-0645-404F-8256-21BF0D8E60F9}" type="slidenum">
              <a:rPr lang="en-US" smtClean="0"/>
              <a:t>‹#›</a:t>
            </a:fld>
            <a:endParaRPr lang="en-US"/>
          </a:p>
        </p:txBody>
      </p:sp>
    </p:spTree>
    <p:extLst>
      <p:ext uri="{BB962C8B-B14F-4D97-AF65-F5344CB8AC3E}">
        <p14:creationId xmlns:p14="http://schemas.microsoft.com/office/powerpoint/2010/main" val="3955342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5FBECB-8E52-4421-B7A5-C7F2D66B48F6}"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1C63CA-0645-404F-8256-21BF0D8E60F9}" type="slidenum">
              <a:rPr lang="en-US" smtClean="0"/>
              <a:t>‹#›</a:t>
            </a:fld>
            <a:endParaRPr lang="en-US"/>
          </a:p>
        </p:txBody>
      </p:sp>
    </p:spTree>
    <p:extLst>
      <p:ext uri="{BB962C8B-B14F-4D97-AF65-F5344CB8AC3E}">
        <p14:creationId xmlns:p14="http://schemas.microsoft.com/office/powerpoint/2010/main" val="4032392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EE5FBECB-8E52-4421-B7A5-C7F2D66B48F6}" type="datetimeFigureOut">
              <a:rPr lang="en-US" smtClean="0"/>
              <a:t>4/5/2024</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D41C63CA-0645-404F-8256-21BF0D8E60F9}" type="slidenum">
              <a:rPr lang="en-US" smtClean="0"/>
              <a:t>‹#›</a:t>
            </a:fld>
            <a:endParaRPr lang="en-US"/>
          </a:p>
        </p:txBody>
      </p:sp>
    </p:spTree>
    <p:extLst>
      <p:ext uri="{BB962C8B-B14F-4D97-AF65-F5344CB8AC3E}">
        <p14:creationId xmlns:p14="http://schemas.microsoft.com/office/powerpoint/2010/main" val="417836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5FBECB-8E52-4421-B7A5-C7F2D66B48F6}"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1C63CA-0645-404F-8256-21BF0D8E60F9}" type="slidenum">
              <a:rPr lang="en-US" smtClean="0"/>
              <a:t>‹#›</a:t>
            </a:fld>
            <a:endParaRPr lang="en-US"/>
          </a:p>
        </p:txBody>
      </p:sp>
    </p:spTree>
    <p:extLst>
      <p:ext uri="{BB962C8B-B14F-4D97-AF65-F5344CB8AC3E}">
        <p14:creationId xmlns:p14="http://schemas.microsoft.com/office/powerpoint/2010/main" val="425379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5FBECB-8E52-4421-B7A5-C7F2D66B48F6}" type="datetimeFigureOut">
              <a:rPr lang="en-US" smtClean="0"/>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1C63CA-0645-404F-8256-21BF0D8E60F9}" type="slidenum">
              <a:rPr lang="en-US" smtClean="0"/>
              <a:t>‹#›</a:t>
            </a:fld>
            <a:endParaRPr lang="en-US"/>
          </a:p>
        </p:txBody>
      </p:sp>
    </p:spTree>
    <p:extLst>
      <p:ext uri="{BB962C8B-B14F-4D97-AF65-F5344CB8AC3E}">
        <p14:creationId xmlns:p14="http://schemas.microsoft.com/office/powerpoint/2010/main" val="3478046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5FBECB-8E52-4421-B7A5-C7F2D66B48F6}" type="datetimeFigureOut">
              <a:rPr lang="en-US" smtClean="0"/>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1C63CA-0645-404F-8256-21BF0D8E60F9}" type="slidenum">
              <a:rPr lang="en-US" smtClean="0"/>
              <a:t>‹#›</a:t>
            </a:fld>
            <a:endParaRPr lang="en-US"/>
          </a:p>
        </p:txBody>
      </p:sp>
    </p:spTree>
    <p:extLst>
      <p:ext uri="{BB962C8B-B14F-4D97-AF65-F5344CB8AC3E}">
        <p14:creationId xmlns:p14="http://schemas.microsoft.com/office/powerpoint/2010/main" val="1736959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5FBECB-8E52-4421-B7A5-C7F2D66B48F6}" type="datetimeFigureOut">
              <a:rPr lang="en-US" smtClean="0"/>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1C63CA-0645-404F-8256-21BF0D8E60F9}" type="slidenum">
              <a:rPr lang="en-US" smtClean="0"/>
              <a:t>‹#›</a:t>
            </a:fld>
            <a:endParaRPr lang="en-US"/>
          </a:p>
        </p:txBody>
      </p:sp>
    </p:spTree>
    <p:extLst>
      <p:ext uri="{BB962C8B-B14F-4D97-AF65-F5344CB8AC3E}">
        <p14:creationId xmlns:p14="http://schemas.microsoft.com/office/powerpoint/2010/main" val="1212067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5FBECB-8E52-4421-B7A5-C7F2D66B48F6}"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1C63CA-0645-404F-8256-21BF0D8E60F9}" type="slidenum">
              <a:rPr lang="en-US" smtClean="0"/>
              <a:t>‹#›</a:t>
            </a:fld>
            <a:endParaRPr lang="en-US"/>
          </a:p>
        </p:txBody>
      </p:sp>
    </p:spTree>
    <p:extLst>
      <p:ext uri="{BB962C8B-B14F-4D97-AF65-F5344CB8AC3E}">
        <p14:creationId xmlns:p14="http://schemas.microsoft.com/office/powerpoint/2010/main" val="3632226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5FBECB-8E52-4421-B7A5-C7F2D66B48F6}"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1C63CA-0645-404F-8256-21BF0D8E60F9}" type="slidenum">
              <a:rPr lang="en-US" smtClean="0"/>
              <a:t>‹#›</a:t>
            </a:fld>
            <a:endParaRPr lang="en-US"/>
          </a:p>
        </p:txBody>
      </p:sp>
    </p:spTree>
    <p:extLst>
      <p:ext uri="{BB962C8B-B14F-4D97-AF65-F5344CB8AC3E}">
        <p14:creationId xmlns:p14="http://schemas.microsoft.com/office/powerpoint/2010/main" val="3063355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E5FBECB-8E52-4421-B7A5-C7F2D66B48F6}" type="datetimeFigureOut">
              <a:rPr lang="en-US" smtClean="0"/>
              <a:t>4/5/2024</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41C63CA-0645-404F-8256-21BF0D8E60F9}" type="slidenum">
              <a:rPr lang="en-US" smtClean="0"/>
              <a:t>‹#›</a:t>
            </a:fld>
            <a:endParaRPr lang="en-US"/>
          </a:p>
        </p:txBody>
      </p:sp>
    </p:spTree>
    <p:extLst>
      <p:ext uri="{BB962C8B-B14F-4D97-AF65-F5344CB8AC3E}">
        <p14:creationId xmlns:p14="http://schemas.microsoft.com/office/powerpoint/2010/main" val="13262253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5.xml"/><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 Id="rId5" Type="http://schemas.openxmlformats.org/officeDocument/2006/relationships/image" Target="../media/image28.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 Id="rId5" Type="http://schemas.openxmlformats.org/officeDocument/2006/relationships/image" Target="../media/image32.pn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9FA53-6BE4-F4FA-13A1-6AADDD778597}"/>
              </a:ext>
            </a:extLst>
          </p:cNvPr>
          <p:cNvSpPr>
            <a:spLocks noGrp="1"/>
          </p:cNvSpPr>
          <p:nvPr>
            <p:ph type="ctrTitle"/>
          </p:nvPr>
        </p:nvSpPr>
        <p:spPr>
          <a:xfrm>
            <a:off x="1371600" y="555719"/>
            <a:ext cx="9448800" cy="1825096"/>
          </a:xfrm>
        </p:spPr>
        <p:txBody>
          <a:bodyPr/>
          <a:lstStyle/>
          <a:p>
            <a:r>
              <a:rPr lang="en-US" dirty="0"/>
              <a:t>Comp262 Group 3</a:t>
            </a:r>
          </a:p>
        </p:txBody>
      </p:sp>
      <p:sp>
        <p:nvSpPr>
          <p:cNvPr id="3" name="Subtitle 2">
            <a:extLst>
              <a:ext uri="{FF2B5EF4-FFF2-40B4-BE49-F238E27FC236}">
                <a16:creationId xmlns:a16="http://schemas.microsoft.com/office/drawing/2014/main" id="{F9982652-39DF-EF26-0605-80EA0F3B6413}"/>
              </a:ext>
            </a:extLst>
          </p:cNvPr>
          <p:cNvSpPr>
            <a:spLocks noGrp="1"/>
          </p:cNvSpPr>
          <p:nvPr>
            <p:ph type="subTitle" idx="1"/>
          </p:nvPr>
        </p:nvSpPr>
        <p:spPr>
          <a:xfrm>
            <a:off x="4572000" y="3632201"/>
            <a:ext cx="3390181" cy="1526395"/>
          </a:xfrm>
        </p:spPr>
        <p:txBody>
          <a:bodyPr>
            <a:normAutofit lnSpcReduction="10000"/>
          </a:bodyPr>
          <a:lstStyle/>
          <a:p>
            <a:r>
              <a:rPr lang="en-US" dirty="0"/>
              <a:t>Members: </a:t>
            </a:r>
          </a:p>
          <a:p>
            <a:r>
              <a:rPr lang="en-US" dirty="0"/>
              <a:t>Roland Joseph Baja</a:t>
            </a:r>
          </a:p>
          <a:p>
            <a:r>
              <a:rPr lang="en-US" dirty="0"/>
              <a:t>Christian </a:t>
            </a:r>
            <a:r>
              <a:rPr lang="en-US" dirty="0" err="1"/>
              <a:t>Aduna</a:t>
            </a:r>
            <a:endParaRPr lang="en-US" dirty="0"/>
          </a:p>
          <a:p>
            <a:r>
              <a:rPr lang="en-US" dirty="0"/>
              <a:t>Lewis Merino</a:t>
            </a:r>
          </a:p>
        </p:txBody>
      </p:sp>
    </p:spTree>
    <p:extLst>
      <p:ext uri="{BB962C8B-B14F-4D97-AF65-F5344CB8AC3E}">
        <p14:creationId xmlns:p14="http://schemas.microsoft.com/office/powerpoint/2010/main" val="785031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18E78-EDEE-F158-0CF0-5B24AEC1EE0C}"/>
              </a:ext>
            </a:extLst>
          </p:cNvPr>
          <p:cNvSpPr>
            <a:spLocks noGrp="1"/>
          </p:cNvSpPr>
          <p:nvPr>
            <p:ph type="title"/>
          </p:nvPr>
        </p:nvSpPr>
        <p:spPr>
          <a:xfrm>
            <a:off x="2095500" y="178226"/>
            <a:ext cx="8610600" cy="1295400"/>
          </a:xfrm>
        </p:spPr>
        <p:txBody>
          <a:bodyPr/>
          <a:lstStyle/>
          <a:p>
            <a:pPr algn="ctr"/>
            <a:r>
              <a:rPr lang="en-US" dirty="0"/>
              <a:t>Vader Lexicon</a:t>
            </a:r>
          </a:p>
        </p:txBody>
      </p:sp>
      <p:pic>
        <p:nvPicPr>
          <p:cNvPr id="4" name="Picture 3">
            <a:extLst>
              <a:ext uri="{FF2B5EF4-FFF2-40B4-BE49-F238E27FC236}">
                <a16:creationId xmlns:a16="http://schemas.microsoft.com/office/drawing/2014/main" id="{3FF24DA8-4DD6-0E31-0DC8-81BE7FF41C7A}"/>
              </a:ext>
            </a:extLst>
          </p:cNvPr>
          <p:cNvPicPr>
            <a:picLocks noChangeAspect="1"/>
          </p:cNvPicPr>
          <p:nvPr/>
        </p:nvPicPr>
        <p:blipFill>
          <a:blip r:embed="rId2"/>
          <a:stretch>
            <a:fillRect/>
          </a:stretch>
        </p:blipFill>
        <p:spPr>
          <a:xfrm>
            <a:off x="286222" y="2963565"/>
            <a:ext cx="11167847" cy="3369222"/>
          </a:xfrm>
          <a:prstGeom prst="rect">
            <a:avLst/>
          </a:prstGeom>
        </p:spPr>
      </p:pic>
      <p:pic>
        <p:nvPicPr>
          <p:cNvPr id="6" name="Picture 5">
            <a:extLst>
              <a:ext uri="{FF2B5EF4-FFF2-40B4-BE49-F238E27FC236}">
                <a16:creationId xmlns:a16="http://schemas.microsoft.com/office/drawing/2014/main" id="{6883553B-B754-FDFA-0C08-780DF8939F40}"/>
              </a:ext>
            </a:extLst>
          </p:cNvPr>
          <p:cNvPicPr>
            <a:picLocks noChangeAspect="1"/>
          </p:cNvPicPr>
          <p:nvPr/>
        </p:nvPicPr>
        <p:blipFill>
          <a:blip r:embed="rId3"/>
          <a:stretch>
            <a:fillRect/>
          </a:stretch>
        </p:blipFill>
        <p:spPr>
          <a:xfrm>
            <a:off x="286222" y="1388549"/>
            <a:ext cx="3509923" cy="1162212"/>
          </a:xfrm>
          <a:prstGeom prst="rect">
            <a:avLst/>
          </a:prstGeom>
        </p:spPr>
      </p:pic>
      <p:pic>
        <p:nvPicPr>
          <p:cNvPr id="9" name="Picture 8">
            <a:extLst>
              <a:ext uri="{FF2B5EF4-FFF2-40B4-BE49-F238E27FC236}">
                <a16:creationId xmlns:a16="http://schemas.microsoft.com/office/drawing/2014/main" id="{5EBC26AE-85E5-2B7D-F53F-AF0125304177}"/>
              </a:ext>
            </a:extLst>
          </p:cNvPr>
          <p:cNvPicPr>
            <a:picLocks noChangeAspect="1"/>
          </p:cNvPicPr>
          <p:nvPr/>
        </p:nvPicPr>
        <p:blipFill>
          <a:blip r:embed="rId4"/>
          <a:stretch>
            <a:fillRect/>
          </a:stretch>
        </p:blipFill>
        <p:spPr>
          <a:xfrm>
            <a:off x="4187089" y="1383785"/>
            <a:ext cx="3516040" cy="1162213"/>
          </a:xfrm>
          <a:prstGeom prst="rect">
            <a:avLst/>
          </a:prstGeom>
        </p:spPr>
      </p:pic>
      <p:pic>
        <p:nvPicPr>
          <p:cNvPr id="13" name="Picture 12">
            <a:extLst>
              <a:ext uri="{FF2B5EF4-FFF2-40B4-BE49-F238E27FC236}">
                <a16:creationId xmlns:a16="http://schemas.microsoft.com/office/drawing/2014/main" id="{BCDF2734-9826-62D2-E3AF-C63B62FCE35F}"/>
              </a:ext>
            </a:extLst>
          </p:cNvPr>
          <p:cNvPicPr>
            <a:picLocks noChangeAspect="1"/>
          </p:cNvPicPr>
          <p:nvPr/>
        </p:nvPicPr>
        <p:blipFill>
          <a:blip r:embed="rId5"/>
          <a:stretch>
            <a:fillRect/>
          </a:stretch>
        </p:blipFill>
        <p:spPr>
          <a:xfrm>
            <a:off x="8094074" y="1383785"/>
            <a:ext cx="3359996" cy="1162213"/>
          </a:xfrm>
          <a:prstGeom prst="rect">
            <a:avLst/>
          </a:prstGeom>
        </p:spPr>
      </p:pic>
    </p:spTree>
    <p:extLst>
      <p:ext uri="{BB962C8B-B14F-4D97-AF65-F5344CB8AC3E}">
        <p14:creationId xmlns:p14="http://schemas.microsoft.com/office/powerpoint/2010/main" val="4072226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18E78-EDEE-F158-0CF0-5B24AEC1EE0C}"/>
              </a:ext>
            </a:extLst>
          </p:cNvPr>
          <p:cNvSpPr>
            <a:spLocks noGrp="1"/>
          </p:cNvSpPr>
          <p:nvPr>
            <p:ph type="title"/>
          </p:nvPr>
        </p:nvSpPr>
        <p:spPr>
          <a:xfrm>
            <a:off x="2095500" y="178226"/>
            <a:ext cx="8610600" cy="1295400"/>
          </a:xfrm>
        </p:spPr>
        <p:txBody>
          <a:bodyPr/>
          <a:lstStyle/>
          <a:p>
            <a:pPr algn="ctr"/>
            <a:r>
              <a:rPr lang="en-US" dirty="0" err="1"/>
              <a:t>Textblob</a:t>
            </a:r>
            <a:r>
              <a:rPr lang="en-US" dirty="0"/>
              <a:t> Lexicon</a:t>
            </a:r>
          </a:p>
        </p:txBody>
      </p:sp>
      <p:pic>
        <p:nvPicPr>
          <p:cNvPr id="4" name="Picture 3">
            <a:extLst>
              <a:ext uri="{FF2B5EF4-FFF2-40B4-BE49-F238E27FC236}">
                <a16:creationId xmlns:a16="http://schemas.microsoft.com/office/drawing/2014/main" id="{FA194D3D-E092-2ECC-A186-778B5EB8C367}"/>
              </a:ext>
            </a:extLst>
          </p:cNvPr>
          <p:cNvPicPr>
            <a:picLocks noChangeAspect="1"/>
          </p:cNvPicPr>
          <p:nvPr/>
        </p:nvPicPr>
        <p:blipFill>
          <a:blip r:embed="rId2"/>
          <a:stretch>
            <a:fillRect/>
          </a:stretch>
        </p:blipFill>
        <p:spPr>
          <a:xfrm>
            <a:off x="706121" y="3060047"/>
            <a:ext cx="10779758" cy="3329689"/>
          </a:xfrm>
          <a:prstGeom prst="rect">
            <a:avLst/>
          </a:prstGeom>
        </p:spPr>
      </p:pic>
      <p:pic>
        <p:nvPicPr>
          <p:cNvPr id="5" name="Picture 4">
            <a:extLst>
              <a:ext uri="{FF2B5EF4-FFF2-40B4-BE49-F238E27FC236}">
                <a16:creationId xmlns:a16="http://schemas.microsoft.com/office/drawing/2014/main" id="{AF77E4D5-AFF4-25A7-00C9-1F558994DC1D}"/>
              </a:ext>
            </a:extLst>
          </p:cNvPr>
          <p:cNvPicPr>
            <a:picLocks noChangeAspect="1"/>
          </p:cNvPicPr>
          <p:nvPr/>
        </p:nvPicPr>
        <p:blipFill>
          <a:blip r:embed="rId3"/>
          <a:stretch>
            <a:fillRect/>
          </a:stretch>
        </p:blipFill>
        <p:spPr>
          <a:xfrm>
            <a:off x="8232620" y="1633029"/>
            <a:ext cx="3221450" cy="1063892"/>
          </a:xfrm>
          <a:prstGeom prst="rect">
            <a:avLst/>
          </a:prstGeom>
        </p:spPr>
      </p:pic>
      <p:pic>
        <p:nvPicPr>
          <p:cNvPr id="15" name="Picture 14">
            <a:extLst>
              <a:ext uri="{FF2B5EF4-FFF2-40B4-BE49-F238E27FC236}">
                <a16:creationId xmlns:a16="http://schemas.microsoft.com/office/drawing/2014/main" id="{7C5E293D-CD63-6A97-951C-6AF266D41943}"/>
              </a:ext>
            </a:extLst>
          </p:cNvPr>
          <p:cNvPicPr>
            <a:picLocks noChangeAspect="1"/>
          </p:cNvPicPr>
          <p:nvPr/>
        </p:nvPicPr>
        <p:blipFill>
          <a:blip r:embed="rId4"/>
          <a:stretch>
            <a:fillRect/>
          </a:stretch>
        </p:blipFill>
        <p:spPr>
          <a:xfrm>
            <a:off x="737930" y="1629972"/>
            <a:ext cx="3359997" cy="1086002"/>
          </a:xfrm>
          <a:prstGeom prst="rect">
            <a:avLst/>
          </a:prstGeom>
        </p:spPr>
      </p:pic>
      <p:pic>
        <p:nvPicPr>
          <p:cNvPr id="17" name="Picture 16">
            <a:extLst>
              <a:ext uri="{FF2B5EF4-FFF2-40B4-BE49-F238E27FC236}">
                <a16:creationId xmlns:a16="http://schemas.microsoft.com/office/drawing/2014/main" id="{1903AFD6-6A20-2E18-FDEF-64FA0694B91E}"/>
              </a:ext>
            </a:extLst>
          </p:cNvPr>
          <p:cNvPicPr>
            <a:picLocks noChangeAspect="1"/>
          </p:cNvPicPr>
          <p:nvPr/>
        </p:nvPicPr>
        <p:blipFill>
          <a:blip r:embed="rId5"/>
          <a:stretch>
            <a:fillRect/>
          </a:stretch>
        </p:blipFill>
        <p:spPr>
          <a:xfrm>
            <a:off x="4221884" y="1629972"/>
            <a:ext cx="3748232" cy="1066949"/>
          </a:xfrm>
          <a:prstGeom prst="rect">
            <a:avLst/>
          </a:prstGeom>
        </p:spPr>
      </p:pic>
    </p:spTree>
    <p:extLst>
      <p:ext uri="{BB962C8B-B14F-4D97-AF65-F5344CB8AC3E}">
        <p14:creationId xmlns:p14="http://schemas.microsoft.com/office/powerpoint/2010/main" val="418432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3A75D-5001-BE7E-C2DE-09A45CA64935}"/>
              </a:ext>
            </a:extLst>
          </p:cNvPr>
          <p:cNvSpPr>
            <a:spLocks noGrp="1"/>
          </p:cNvSpPr>
          <p:nvPr>
            <p:ph type="title"/>
          </p:nvPr>
        </p:nvSpPr>
        <p:spPr>
          <a:xfrm>
            <a:off x="2978728" y="295260"/>
            <a:ext cx="7329054" cy="905467"/>
          </a:xfrm>
        </p:spPr>
        <p:txBody>
          <a:bodyPr>
            <a:normAutofit fontScale="90000"/>
          </a:bodyPr>
          <a:lstStyle/>
          <a:p>
            <a:pPr algn="ctr"/>
            <a:r>
              <a:rPr lang="en-CA" dirty="0"/>
              <a:t>Vader vs </a:t>
            </a:r>
            <a:r>
              <a:rPr lang="en-CA" dirty="0" err="1"/>
              <a:t>TextBlob</a:t>
            </a:r>
            <a:r>
              <a:rPr lang="en-CA" dirty="0"/>
              <a:t> </a:t>
            </a:r>
            <a:br>
              <a:rPr lang="en-CA" dirty="0"/>
            </a:br>
            <a:r>
              <a:rPr lang="en-CA" dirty="0"/>
              <a:t>(Summary </a:t>
            </a:r>
            <a:r>
              <a:rPr lang="en-CA" dirty="0" err="1"/>
              <a:t>DataFrame</a:t>
            </a:r>
            <a:r>
              <a:rPr lang="en-CA" dirty="0"/>
              <a:t>)</a:t>
            </a:r>
          </a:p>
        </p:txBody>
      </p:sp>
      <p:pic>
        <p:nvPicPr>
          <p:cNvPr id="8" name="Picture 7">
            <a:extLst>
              <a:ext uri="{FF2B5EF4-FFF2-40B4-BE49-F238E27FC236}">
                <a16:creationId xmlns:a16="http://schemas.microsoft.com/office/drawing/2014/main" id="{4E2C5766-6641-9BB4-D087-10E2AD95E202}"/>
              </a:ext>
            </a:extLst>
          </p:cNvPr>
          <p:cNvPicPr>
            <a:picLocks noChangeAspect="1"/>
          </p:cNvPicPr>
          <p:nvPr/>
        </p:nvPicPr>
        <p:blipFill>
          <a:blip r:embed="rId2"/>
          <a:stretch>
            <a:fillRect/>
          </a:stretch>
        </p:blipFill>
        <p:spPr>
          <a:xfrm>
            <a:off x="1156453" y="1789545"/>
            <a:ext cx="4220164" cy="1105054"/>
          </a:xfrm>
          <a:prstGeom prst="rect">
            <a:avLst/>
          </a:prstGeom>
        </p:spPr>
      </p:pic>
      <p:pic>
        <p:nvPicPr>
          <p:cNvPr id="10" name="Picture 9">
            <a:extLst>
              <a:ext uri="{FF2B5EF4-FFF2-40B4-BE49-F238E27FC236}">
                <a16:creationId xmlns:a16="http://schemas.microsoft.com/office/drawing/2014/main" id="{B2A7C4CB-71BA-F61F-B420-8D291BB94F64}"/>
              </a:ext>
            </a:extLst>
          </p:cNvPr>
          <p:cNvPicPr>
            <a:picLocks noChangeAspect="1"/>
          </p:cNvPicPr>
          <p:nvPr/>
        </p:nvPicPr>
        <p:blipFill>
          <a:blip r:embed="rId3"/>
          <a:stretch>
            <a:fillRect/>
          </a:stretch>
        </p:blipFill>
        <p:spPr>
          <a:xfrm>
            <a:off x="6365585" y="1794817"/>
            <a:ext cx="4303491" cy="1105054"/>
          </a:xfrm>
          <a:prstGeom prst="rect">
            <a:avLst/>
          </a:prstGeom>
        </p:spPr>
      </p:pic>
      <p:pic>
        <p:nvPicPr>
          <p:cNvPr id="12" name="Picture 11">
            <a:extLst>
              <a:ext uri="{FF2B5EF4-FFF2-40B4-BE49-F238E27FC236}">
                <a16:creationId xmlns:a16="http://schemas.microsoft.com/office/drawing/2014/main" id="{FAC027BC-30BD-5F72-1A22-0082506D60B1}"/>
              </a:ext>
            </a:extLst>
          </p:cNvPr>
          <p:cNvPicPr>
            <a:picLocks noChangeAspect="1"/>
          </p:cNvPicPr>
          <p:nvPr/>
        </p:nvPicPr>
        <p:blipFill>
          <a:blip r:embed="rId4"/>
          <a:stretch>
            <a:fillRect/>
          </a:stretch>
        </p:blipFill>
        <p:spPr>
          <a:xfrm>
            <a:off x="1372330" y="3144212"/>
            <a:ext cx="3788409" cy="3314858"/>
          </a:xfrm>
          <a:prstGeom prst="rect">
            <a:avLst/>
          </a:prstGeom>
        </p:spPr>
      </p:pic>
      <p:pic>
        <p:nvPicPr>
          <p:cNvPr id="14" name="Picture 13">
            <a:extLst>
              <a:ext uri="{FF2B5EF4-FFF2-40B4-BE49-F238E27FC236}">
                <a16:creationId xmlns:a16="http://schemas.microsoft.com/office/drawing/2014/main" id="{EA89A308-FDD9-8BAD-DC70-BE819E6AC8BA}"/>
              </a:ext>
            </a:extLst>
          </p:cNvPr>
          <p:cNvPicPr>
            <a:picLocks noChangeAspect="1"/>
          </p:cNvPicPr>
          <p:nvPr/>
        </p:nvPicPr>
        <p:blipFill>
          <a:blip r:embed="rId5"/>
          <a:stretch>
            <a:fillRect/>
          </a:stretch>
        </p:blipFill>
        <p:spPr>
          <a:xfrm>
            <a:off x="6927928" y="3155758"/>
            <a:ext cx="3518400" cy="3303312"/>
          </a:xfrm>
          <a:prstGeom prst="rect">
            <a:avLst/>
          </a:prstGeom>
        </p:spPr>
      </p:pic>
    </p:spTree>
    <p:extLst>
      <p:ext uri="{BB962C8B-B14F-4D97-AF65-F5344CB8AC3E}">
        <p14:creationId xmlns:p14="http://schemas.microsoft.com/office/powerpoint/2010/main" val="4257957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AE843DF-BAE9-677F-649F-AB9DE54C9D30}"/>
              </a:ext>
            </a:extLst>
          </p:cNvPr>
          <p:cNvSpPr txBox="1">
            <a:spLocks/>
          </p:cNvSpPr>
          <p:nvPr/>
        </p:nvSpPr>
        <p:spPr>
          <a:xfrm>
            <a:off x="2978728" y="295260"/>
            <a:ext cx="7329054" cy="905467"/>
          </a:xfrm>
          <a:prstGeom prst="rect">
            <a:avLst/>
          </a:prstGeom>
        </p:spPr>
        <p:txBody>
          <a:bodyPr vert="horz" lIns="91440" tIns="45720" rIns="91440" bIns="45720" rtlCol="0" anchor="ctr">
            <a:normAutofit fontScale="90000" lnSpcReduction="20000"/>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en-CA" dirty="0"/>
              <a:t>Vader vs </a:t>
            </a:r>
            <a:r>
              <a:rPr lang="en-CA" dirty="0" err="1"/>
              <a:t>TextBlob</a:t>
            </a:r>
            <a:r>
              <a:rPr lang="en-CA" dirty="0"/>
              <a:t> </a:t>
            </a:r>
            <a:br>
              <a:rPr lang="en-CA" dirty="0"/>
            </a:br>
            <a:r>
              <a:rPr lang="en-CA" dirty="0"/>
              <a:t>(</a:t>
            </a:r>
            <a:r>
              <a:rPr lang="en-CA" dirty="0" err="1"/>
              <a:t>Reviewtext</a:t>
            </a:r>
            <a:r>
              <a:rPr lang="en-CA" dirty="0"/>
              <a:t> </a:t>
            </a:r>
            <a:r>
              <a:rPr lang="en-CA" dirty="0" err="1"/>
              <a:t>DataFrame</a:t>
            </a:r>
            <a:r>
              <a:rPr lang="en-CA" dirty="0"/>
              <a:t>)</a:t>
            </a:r>
          </a:p>
        </p:txBody>
      </p:sp>
      <p:pic>
        <p:nvPicPr>
          <p:cNvPr id="9" name="Picture 8">
            <a:extLst>
              <a:ext uri="{FF2B5EF4-FFF2-40B4-BE49-F238E27FC236}">
                <a16:creationId xmlns:a16="http://schemas.microsoft.com/office/drawing/2014/main" id="{1F9FC94B-162B-7112-1FE0-871319233B0D}"/>
              </a:ext>
            </a:extLst>
          </p:cNvPr>
          <p:cNvPicPr>
            <a:picLocks noChangeAspect="1"/>
          </p:cNvPicPr>
          <p:nvPr/>
        </p:nvPicPr>
        <p:blipFill>
          <a:blip r:embed="rId2"/>
          <a:stretch>
            <a:fillRect/>
          </a:stretch>
        </p:blipFill>
        <p:spPr>
          <a:xfrm>
            <a:off x="906751" y="1465544"/>
            <a:ext cx="4494643" cy="1086002"/>
          </a:xfrm>
          <a:prstGeom prst="rect">
            <a:avLst/>
          </a:prstGeom>
        </p:spPr>
      </p:pic>
      <p:pic>
        <p:nvPicPr>
          <p:cNvPr id="11" name="Picture 10">
            <a:extLst>
              <a:ext uri="{FF2B5EF4-FFF2-40B4-BE49-F238E27FC236}">
                <a16:creationId xmlns:a16="http://schemas.microsoft.com/office/drawing/2014/main" id="{0D21F880-44F7-B08A-1C68-DFD3ED8831C8}"/>
              </a:ext>
            </a:extLst>
          </p:cNvPr>
          <p:cNvPicPr>
            <a:picLocks noChangeAspect="1"/>
          </p:cNvPicPr>
          <p:nvPr/>
        </p:nvPicPr>
        <p:blipFill>
          <a:blip r:embed="rId3"/>
          <a:stretch>
            <a:fillRect/>
          </a:stretch>
        </p:blipFill>
        <p:spPr>
          <a:xfrm>
            <a:off x="6643255" y="1465544"/>
            <a:ext cx="4353533" cy="1086002"/>
          </a:xfrm>
          <a:prstGeom prst="rect">
            <a:avLst/>
          </a:prstGeom>
        </p:spPr>
      </p:pic>
      <p:pic>
        <p:nvPicPr>
          <p:cNvPr id="13" name="Picture 12">
            <a:extLst>
              <a:ext uri="{FF2B5EF4-FFF2-40B4-BE49-F238E27FC236}">
                <a16:creationId xmlns:a16="http://schemas.microsoft.com/office/drawing/2014/main" id="{4F42F2EA-4AA1-5A61-4DEA-0132843B1944}"/>
              </a:ext>
            </a:extLst>
          </p:cNvPr>
          <p:cNvPicPr>
            <a:picLocks noChangeAspect="1"/>
          </p:cNvPicPr>
          <p:nvPr/>
        </p:nvPicPr>
        <p:blipFill>
          <a:blip r:embed="rId4"/>
          <a:stretch>
            <a:fillRect/>
          </a:stretch>
        </p:blipFill>
        <p:spPr>
          <a:xfrm>
            <a:off x="906751" y="2816363"/>
            <a:ext cx="4494643" cy="3764820"/>
          </a:xfrm>
          <a:prstGeom prst="rect">
            <a:avLst/>
          </a:prstGeom>
        </p:spPr>
      </p:pic>
      <p:pic>
        <p:nvPicPr>
          <p:cNvPr id="15" name="Picture 14">
            <a:extLst>
              <a:ext uri="{FF2B5EF4-FFF2-40B4-BE49-F238E27FC236}">
                <a16:creationId xmlns:a16="http://schemas.microsoft.com/office/drawing/2014/main" id="{963A5B22-FA5F-1E89-0D59-A55F9F3982FE}"/>
              </a:ext>
            </a:extLst>
          </p:cNvPr>
          <p:cNvPicPr>
            <a:picLocks noChangeAspect="1"/>
          </p:cNvPicPr>
          <p:nvPr/>
        </p:nvPicPr>
        <p:blipFill>
          <a:blip r:embed="rId5"/>
          <a:stretch>
            <a:fillRect/>
          </a:stretch>
        </p:blipFill>
        <p:spPr>
          <a:xfrm>
            <a:off x="6643255" y="2816363"/>
            <a:ext cx="4427941" cy="3764820"/>
          </a:xfrm>
          <a:prstGeom prst="rect">
            <a:avLst/>
          </a:prstGeom>
        </p:spPr>
      </p:pic>
    </p:spTree>
    <p:extLst>
      <p:ext uri="{BB962C8B-B14F-4D97-AF65-F5344CB8AC3E}">
        <p14:creationId xmlns:p14="http://schemas.microsoft.com/office/powerpoint/2010/main" val="2157531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10BFF-F610-1457-2121-5761D072F58C}"/>
              </a:ext>
            </a:extLst>
          </p:cNvPr>
          <p:cNvSpPr>
            <a:spLocks noGrp="1"/>
          </p:cNvSpPr>
          <p:nvPr>
            <p:ph type="title"/>
          </p:nvPr>
        </p:nvSpPr>
        <p:spPr>
          <a:xfrm>
            <a:off x="4718649" y="1682152"/>
            <a:ext cx="2536168" cy="785002"/>
          </a:xfrm>
        </p:spPr>
        <p:txBody>
          <a:bodyPr/>
          <a:lstStyle/>
          <a:p>
            <a:r>
              <a:rPr lang="en-CA" dirty="0"/>
              <a:t>PHASE #2</a:t>
            </a:r>
          </a:p>
        </p:txBody>
      </p:sp>
    </p:spTree>
    <p:extLst>
      <p:ext uri="{BB962C8B-B14F-4D97-AF65-F5344CB8AC3E}">
        <p14:creationId xmlns:p14="http://schemas.microsoft.com/office/powerpoint/2010/main" val="2997259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6A3E53-6674-7043-2445-63FB297176B3}"/>
              </a:ext>
            </a:extLst>
          </p:cNvPr>
          <p:cNvSpPr>
            <a:spLocks noGrp="1"/>
          </p:cNvSpPr>
          <p:nvPr>
            <p:ph type="title"/>
          </p:nvPr>
        </p:nvSpPr>
        <p:spPr>
          <a:xfrm>
            <a:off x="3307384" y="24069"/>
            <a:ext cx="5759865" cy="1293028"/>
          </a:xfrm>
        </p:spPr>
        <p:txBody>
          <a:bodyPr/>
          <a:lstStyle/>
          <a:p>
            <a:r>
              <a:rPr lang="en-US" dirty="0"/>
              <a:t>Dataset description </a:t>
            </a:r>
          </a:p>
        </p:txBody>
      </p:sp>
      <p:sp>
        <p:nvSpPr>
          <p:cNvPr id="5" name="Content Placeholder 4">
            <a:extLst>
              <a:ext uri="{FF2B5EF4-FFF2-40B4-BE49-F238E27FC236}">
                <a16:creationId xmlns:a16="http://schemas.microsoft.com/office/drawing/2014/main" id="{7FE8F4E3-AEC3-477A-FE71-612FF70F5EAA}"/>
              </a:ext>
            </a:extLst>
          </p:cNvPr>
          <p:cNvSpPr>
            <a:spLocks noGrp="1"/>
          </p:cNvSpPr>
          <p:nvPr>
            <p:ph idx="1"/>
          </p:nvPr>
        </p:nvSpPr>
        <p:spPr>
          <a:xfrm>
            <a:off x="685800" y="2194560"/>
            <a:ext cx="6467030" cy="4024125"/>
          </a:xfrm>
        </p:spPr>
        <p:txBody>
          <a:bodyPr>
            <a:normAutofit fontScale="77500" lnSpcReduction="20000"/>
          </a:bodyPr>
          <a:lstStyle/>
          <a:p>
            <a:r>
              <a:rPr lang="en-US" dirty="0"/>
              <a:t>overall - Product Rating(int64)</a:t>
            </a:r>
          </a:p>
          <a:p>
            <a:r>
              <a:rPr lang="en-US" dirty="0"/>
              <a:t>verified - Product Verified(bool)</a:t>
            </a:r>
          </a:p>
          <a:p>
            <a:r>
              <a:rPr lang="en-US" dirty="0" err="1"/>
              <a:t>reviewTime</a:t>
            </a:r>
            <a:r>
              <a:rPr lang="en-US" dirty="0"/>
              <a:t> - Time of the review(object)</a:t>
            </a:r>
          </a:p>
          <a:p>
            <a:r>
              <a:rPr lang="en-US" dirty="0" err="1"/>
              <a:t>reviewerID</a:t>
            </a:r>
            <a:r>
              <a:rPr lang="en-US" dirty="0"/>
              <a:t> - ID of the reviewer(object)</a:t>
            </a:r>
          </a:p>
          <a:p>
            <a:r>
              <a:rPr lang="en-US" dirty="0" err="1"/>
              <a:t>asin</a:t>
            </a:r>
            <a:r>
              <a:rPr lang="en-US" dirty="0"/>
              <a:t>- ID of the Product also known as </a:t>
            </a:r>
            <a:br>
              <a:rPr lang="en-US" dirty="0"/>
            </a:br>
            <a:r>
              <a:rPr lang="en-US" dirty="0"/>
              <a:t>Amazon Standard Identification Number(object)</a:t>
            </a:r>
          </a:p>
          <a:p>
            <a:r>
              <a:rPr lang="en-US" dirty="0"/>
              <a:t>style-style of the product(object)reviewer</a:t>
            </a:r>
          </a:p>
          <a:p>
            <a:r>
              <a:rPr lang="en-US" dirty="0"/>
              <a:t>Name- The name of the reviewer of the product(object)</a:t>
            </a:r>
          </a:p>
          <a:p>
            <a:r>
              <a:rPr lang="en-US" dirty="0" err="1"/>
              <a:t>reviewText</a:t>
            </a:r>
            <a:r>
              <a:rPr lang="en-US" dirty="0"/>
              <a:t>- Review of the product(object)</a:t>
            </a:r>
          </a:p>
          <a:p>
            <a:r>
              <a:rPr lang="en-US" dirty="0"/>
              <a:t>summary- Summary of the review(object)</a:t>
            </a:r>
          </a:p>
          <a:p>
            <a:r>
              <a:rPr lang="en-US" dirty="0" err="1"/>
              <a:t>unixReviewTime</a:t>
            </a:r>
            <a:r>
              <a:rPr lang="en-US" dirty="0"/>
              <a:t>-(int64 )vote - Votes if review is helpful or not (object)</a:t>
            </a:r>
          </a:p>
          <a:p>
            <a:r>
              <a:rPr lang="en-US" dirty="0"/>
              <a:t>image- Image from the user/reviewer(object)</a:t>
            </a:r>
          </a:p>
        </p:txBody>
      </p:sp>
      <p:pic>
        <p:nvPicPr>
          <p:cNvPr id="10" name="Picture 9">
            <a:extLst>
              <a:ext uri="{FF2B5EF4-FFF2-40B4-BE49-F238E27FC236}">
                <a16:creationId xmlns:a16="http://schemas.microsoft.com/office/drawing/2014/main" id="{CA8AFCF8-D85C-F1D7-4CD1-6C73CDFA1355}"/>
              </a:ext>
            </a:extLst>
          </p:cNvPr>
          <p:cNvPicPr>
            <a:picLocks noChangeAspect="1"/>
          </p:cNvPicPr>
          <p:nvPr/>
        </p:nvPicPr>
        <p:blipFill>
          <a:blip r:embed="rId2"/>
          <a:stretch>
            <a:fillRect/>
          </a:stretch>
        </p:blipFill>
        <p:spPr>
          <a:xfrm>
            <a:off x="7152829" y="1991178"/>
            <a:ext cx="3957993" cy="4024124"/>
          </a:xfrm>
          <a:prstGeom prst="rect">
            <a:avLst/>
          </a:prstGeom>
        </p:spPr>
      </p:pic>
    </p:spTree>
    <p:extLst>
      <p:ext uri="{BB962C8B-B14F-4D97-AF65-F5344CB8AC3E}">
        <p14:creationId xmlns:p14="http://schemas.microsoft.com/office/powerpoint/2010/main" val="2927502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80649-2F88-46BF-38AD-C4A8621A7996}"/>
              </a:ext>
            </a:extLst>
          </p:cNvPr>
          <p:cNvSpPr>
            <a:spLocks noGrp="1"/>
          </p:cNvSpPr>
          <p:nvPr>
            <p:ph type="title"/>
          </p:nvPr>
        </p:nvSpPr>
        <p:spPr>
          <a:xfrm>
            <a:off x="2618002" y="338469"/>
            <a:ext cx="5913522" cy="1293028"/>
          </a:xfrm>
        </p:spPr>
        <p:txBody>
          <a:bodyPr/>
          <a:lstStyle/>
          <a:p>
            <a:r>
              <a:rPr lang="en-CA" dirty="0" err="1"/>
              <a:t>DatA</a:t>
            </a:r>
            <a:r>
              <a:rPr lang="en-CA" dirty="0"/>
              <a:t> Preprocessing</a:t>
            </a:r>
          </a:p>
        </p:txBody>
      </p:sp>
      <p:sp>
        <p:nvSpPr>
          <p:cNvPr id="3" name="Content Placeholder 2">
            <a:extLst>
              <a:ext uri="{FF2B5EF4-FFF2-40B4-BE49-F238E27FC236}">
                <a16:creationId xmlns:a16="http://schemas.microsoft.com/office/drawing/2014/main" id="{79DF1F4A-EE72-B4D2-1EB5-203928CC09C6}"/>
              </a:ext>
            </a:extLst>
          </p:cNvPr>
          <p:cNvSpPr>
            <a:spLocks noGrp="1"/>
          </p:cNvSpPr>
          <p:nvPr>
            <p:ph idx="1"/>
          </p:nvPr>
        </p:nvSpPr>
        <p:spPr>
          <a:xfrm>
            <a:off x="249882" y="2156805"/>
            <a:ext cx="2941027" cy="4224704"/>
          </a:xfrm>
        </p:spPr>
        <p:txBody>
          <a:bodyPr>
            <a:normAutofit/>
          </a:bodyPr>
          <a:lstStyle/>
          <a:p>
            <a:pPr marL="0" indent="0">
              <a:buNone/>
            </a:pPr>
            <a:r>
              <a:rPr lang="en-CA" sz="2000" dirty="0"/>
              <a:t>Preprocessing Used:</a:t>
            </a:r>
          </a:p>
          <a:p>
            <a:pPr marL="0" indent="0">
              <a:buNone/>
            </a:pPr>
            <a:endParaRPr lang="en-CA" sz="1200" dirty="0"/>
          </a:p>
          <a:p>
            <a:r>
              <a:rPr lang="en-CA" sz="2000" dirty="0"/>
              <a:t>Tokenizer</a:t>
            </a:r>
          </a:p>
          <a:p>
            <a:r>
              <a:rPr lang="en-CA" sz="2000" dirty="0" err="1"/>
              <a:t>Stopwords</a:t>
            </a:r>
            <a:endParaRPr lang="en-CA" sz="2000" dirty="0"/>
          </a:p>
          <a:p>
            <a:r>
              <a:rPr lang="en-CA" sz="2000" dirty="0"/>
              <a:t>String Manipulation</a:t>
            </a:r>
          </a:p>
        </p:txBody>
      </p:sp>
      <p:pic>
        <p:nvPicPr>
          <p:cNvPr id="5" name="Picture 4">
            <a:extLst>
              <a:ext uri="{FF2B5EF4-FFF2-40B4-BE49-F238E27FC236}">
                <a16:creationId xmlns:a16="http://schemas.microsoft.com/office/drawing/2014/main" id="{2616FDDF-ED85-F6F7-B20D-E246CE952363}"/>
              </a:ext>
            </a:extLst>
          </p:cNvPr>
          <p:cNvPicPr>
            <a:picLocks noChangeAspect="1"/>
          </p:cNvPicPr>
          <p:nvPr/>
        </p:nvPicPr>
        <p:blipFill>
          <a:blip r:embed="rId3"/>
          <a:stretch>
            <a:fillRect/>
          </a:stretch>
        </p:blipFill>
        <p:spPr>
          <a:xfrm>
            <a:off x="3337559" y="2156805"/>
            <a:ext cx="8457909" cy="4224704"/>
          </a:xfrm>
          <a:prstGeom prst="rect">
            <a:avLst/>
          </a:prstGeom>
        </p:spPr>
      </p:pic>
    </p:spTree>
    <p:extLst>
      <p:ext uri="{BB962C8B-B14F-4D97-AF65-F5344CB8AC3E}">
        <p14:creationId xmlns:p14="http://schemas.microsoft.com/office/powerpoint/2010/main" val="3489228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B45D6-1BD5-5CA5-E814-F2A6EE131CEC}"/>
              </a:ext>
            </a:extLst>
          </p:cNvPr>
          <p:cNvSpPr>
            <a:spLocks noGrp="1"/>
          </p:cNvSpPr>
          <p:nvPr>
            <p:ph type="title"/>
          </p:nvPr>
        </p:nvSpPr>
        <p:spPr>
          <a:xfrm>
            <a:off x="1790700" y="-7199"/>
            <a:ext cx="8610600" cy="1293028"/>
          </a:xfrm>
        </p:spPr>
        <p:txBody>
          <a:bodyPr/>
          <a:lstStyle/>
          <a:p>
            <a:r>
              <a:rPr lang="en-CA" dirty="0"/>
              <a:t>Machine learning algorithm</a:t>
            </a:r>
          </a:p>
        </p:txBody>
      </p:sp>
      <p:sp>
        <p:nvSpPr>
          <p:cNvPr id="3" name="Content Placeholder 2">
            <a:extLst>
              <a:ext uri="{FF2B5EF4-FFF2-40B4-BE49-F238E27FC236}">
                <a16:creationId xmlns:a16="http://schemas.microsoft.com/office/drawing/2014/main" id="{551802C2-C604-09B2-2963-D18BB2C3DFE4}"/>
              </a:ext>
            </a:extLst>
          </p:cNvPr>
          <p:cNvSpPr>
            <a:spLocks noGrp="1"/>
          </p:cNvSpPr>
          <p:nvPr>
            <p:ph idx="1"/>
          </p:nvPr>
        </p:nvSpPr>
        <p:spPr>
          <a:xfrm>
            <a:off x="374715" y="1416937"/>
            <a:ext cx="5076645" cy="4024125"/>
          </a:xfrm>
        </p:spPr>
        <p:txBody>
          <a:bodyPr>
            <a:normAutofit fontScale="92500"/>
          </a:bodyPr>
          <a:lstStyle/>
          <a:p>
            <a:r>
              <a:rPr lang="en-CA" dirty="0"/>
              <a:t>SVM(Support Vector Machine)- </a:t>
            </a:r>
            <a:r>
              <a:rPr lang="en-US" dirty="0"/>
              <a:t>A machine learning algorithm used for classification and regression tasks, aiming to find the optimal hyperplane that best separates different classes in the feature space.</a:t>
            </a:r>
            <a:endParaRPr lang="en-CA" dirty="0"/>
          </a:p>
          <a:p>
            <a:pPr marL="0" indent="0">
              <a:buNone/>
            </a:pPr>
            <a:endParaRPr lang="en-CA" dirty="0"/>
          </a:p>
          <a:p>
            <a:r>
              <a:rPr lang="en-CA" dirty="0"/>
              <a:t>Logistic Regression-</a:t>
            </a:r>
            <a:r>
              <a:rPr lang="en-US" dirty="0"/>
              <a:t>is a statistical method used for binary classification tasks, predicting the probability of occurrence of an event by fitting data to a logistic curve.</a:t>
            </a:r>
            <a:endParaRPr lang="en-CA" dirty="0"/>
          </a:p>
          <a:p>
            <a:endParaRPr lang="en-CA" dirty="0"/>
          </a:p>
          <a:p>
            <a:endParaRPr lang="en-CA" dirty="0"/>
          </a:p>
        </p:txBody>
      </p:sp>
      <p:pic>
        <p:nvPicPr>
          <p:cNvPr id="5" name="Picture 4">
            <a:extLst>
              <a:ext uri="{FF2B5EF4-FFF2-40B4-BE49-F238E27FC236}">
                <a16:creationId xmlns:a16="http://schemas.microsoft.com/office/drawing/2014/main" id="{F56CC3E3-9C52-E373-CBCB-338BDFEE59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1517" y="2177845"/>
            <a:ext cx="3915782" cy="3915782"/>
          </a:xfrm>
          <a:prstGeom prst="rect">
            <a:avLst/>
          </a:prstGeom>
        </p:spPr>
      </p:pic>
    </p:spTree>
    <p:extLst>
      <p:ext uri="{BB962C8B-B14F-4D97-AF65-F5344CB8AC3E}">
        <p14:creationId xmlns:p14="http://schemas.microsoft.com/office/powerpoint/2010/main" val="4123875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376A7-8FE0-A4C9-2F3F-020CD2A8F9BA}"/>
              </a:ext>
            </a:extLst>
          </p:cNvPr>
          <p:cNvSpPr>
            <a:spLocks noGrp="1"/>
          </p:cNvSpPr>
          <p:nvPr>
            <p:ph type="title"/>
          </p:nvPr>
        </p:nvSpPr>
        <p:spPr>
          <a:xfrm>
            <a:off x="2045617" y="178226"/>
            <a:ext cx="8857268" cy="1295400"/>
          </a:xfrm>
        </p:spPr>
        <p:txBody>
          <a:bodyPr/>
          <a:lstStyle/>
          <a:p>
            <a:r>
              <a:rPr lang="en-CA" dirty="0"/>
              <a:t>SVM(Support Vector Machine)-</a:t>
            </a:r>
          </a:p>
        </p:txBody>
      </p:sp>
      <p:sp>
        <p:nvSpPr>
          <p:cNvPr id="3" name="Text Placeholder 2">
            <a:extLst>
              <a:ext uri="{FF2B5EF4-FFF2-40B4-BE49-F238E27FC236}">
                <a16:creationId xmlns:a16="http://schemas.microsoft.com/office/drawing/2014/main" id="{445415F6-C56B-63D6-2422-9B79550BCB45}"/>
              </a:ext>
            </a:extLst>
          </p:cNvPr>
          <p:cNvSpPr>
            <a:spLocks noGrp="1"/>
          </p:cNvSpPr>
          <p:nvPr>
            <p:ph type="body" idx="1"/>
          </p:nvPr>
        </p:nvSpPr>
        <p:spPr/>
        <p:txBody>
          <a:bodyPr/>
          <a:lstStyle/>
          <a:p>
            <a:r>
              <a:rPr lang="en-CA" dirty="0"/>
              <a:t>Pros</a:t>
            </a:r>
          </a:p>
        </p:txBody>
      </p:sp>
      <p:sp>
        <p:nvSpPr>
          <p:cNvPr id="4" name="Content Placeholder 3">
            <a:extLst>
              <a:ext uri="{FF2B5EF4-FFF2-40B4-BE49-F238E27FC236}">
                <a16:creationId xmlns:a16="http://schemas.microsoft.com/office/drawing/2014/main" id="{404BBC90-CDE7-97BD-9859-6A747DF6A2B9}"/>
              </a:ext>
            </a:extLst>
          </p:cNvPr>
          <p:cNvSpPr>
            <a:spLocks noGrp="1"/>
          </p:cNvSpPr>
          <p:nvPr>
            <p:ph sz="half" idx="2"/>
          </p:nvPr>
        </p:nvSpPr>
        <p:spPr/>
        <p:txBody>
          <a:bodyPr>
            <a:normAutofit lnSpcReduction="10000"/>
          </a:bodyPr>
          <a:lstStyle/>
          <a:p>
            <a:r>
              <a:rPr lang="en-US" dirty="0"/>
              <a:t>Effective in high-dimensional spaces.</a:t>
            </a:r>
          </a:p>
          <a:p>
            <a:r>
              <a:rPr lang="en-US" dirty="0"/>
              <a:t>Versatile</a:t>
            </a:r>
          </a:p>
          <a:p>
            <a:r>
              <a:rPr lang="en-US" dirty="0"/>
              <a:t>Works well with limited training data.</a:t>
            </a:r>
          </a:p>
          <a:p>
            <a:r>
              <a:rPr lang="en-US" dirty="0"/>
              <a:t>Robust against overfitting, especially in high-dimensional spaces.</a:t>
            </a:r>
          </a:p>
          <a:p>
            <a:r>
              <a:rPr lang="en-US" dirty="0"/>
              <a:t>Can handle large feature sets efficiently.</a:t>
            </a:r>
            <a:endParaRPr lang="en-CA" dirty="0"/>
          </a:p>
        </p:txBody>
      </p:sp>
      <p:sp>
        <p:nvSpPr>
          <p:cNvPr id="5" name="Text Placeholder 4">
            <a:extLst>
              <a:ext uri="{FF2B5EF4-FFF2-40B4-BE49-F238E27FC236}">
                <a16:creationId xmlns:a16="http://schemas.microsoft.com/office/drawing/2014/main" id="{56E2C199-44D3-0B1C-A225-E22C8582316C}"/>
              </a:ext>
            </a:extLst>
          </p:cNvPr>
          <p:cNvSpPr>
            <a:spLocks noGrp="1"/>
          </p:cNvSpPr>
          <p:nvPr>
            <p:ph type="body" sz="quarter" idx="3"/>
          </p:nvPr>
        </p:nvSpPr>
        <p:spPr/>
        <p:txBody>
          <a:bodyPr/>
          <a:lstStyle/>
          <a:p>
            <a:r>
              <a:rPr lang="en-CA" dirty="0"/>
              <a:t>Cons</a:t>
            </a:r>
          </a:p>
        </p:txBody>
      </p:sp>
      <p:sp>
        <p:nvSpPr>
          <p:cNvPr id="6" name="Content Placeholder 5">
            <a:extLst>
              <a:ext uri="{FF2B5EF4-FFF2-40B4-BE49-F238E27FC236}">
                <a16:creationId xmlns:a16="http://schemas.microsoft.com/office/drawing/2014/main" id="{906B67DD-C8D0-4794-C3B6-B31166D2F341}"/>
              </a:ext>
            </a:extLst>
          </p:cNvPr>
          <p:cNvSpPr>
            <a:spLocks noGrp="1"/>
          </p:cNvSpPr>
          <p:nvPr>
            <p:ph sz="quarter" idx="4"/>
          </p:nvPr>
        </p:nvSpPr>
        <p:spPr/>
        <p:txBody>
          <a:bodyPr>
            <a:normAutofit lnSpcReduction="10000"/>
          </a:bodyPr>
          <a:lstStyle/>
          <a:p>
            <a:r>
              <a:rPr lang="en-US" dirty="0"/>
              <a:t>Sensitive to kernel parameters.</a:t>
            </a:r>
          </a:p>
          <a:p>
            <a:r>
              <a:rPr lang="en-US" dirty="0"/>
              <a:t>Computationally intensive for large datasets.</a:t>
            </a:r>
          </a:p>
          <a:p>
            <a:r>
              <a:rPr lang="en-US" dirty="0"/>
              <a:t>Model interpretation can be challenging.</a:t>
            </a:r>
          </a:p>
          <a:p>
            <a:r>
              <a:rPr lang="en-US" dirty="0"/>
              <a:t>Prone to overfitting with noisy data.</a:t>
            </a:r>
          </a:p>
          <a:p>
            <a:r>
              <a:rPr lang="en-US" dirty="0"/>
              <a:t>Ineffective for heavily overlapping classes.</a:t>
            </a:r>
            <a:endParaRPr lang="en-CA" dirty="0"/>
          </a:p>
        </p:txBody>
      </p:sp>
    </p:spTree>
    <p:extLst>
      <p:ext uri="{BB962C8B-B14F-4D97-AF65-F5344CB8AC3E}">
        <p14:creationId xmlns:p14="http://schemas.microsoft.com/office/powerpoint/2010/main" val="690692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D89BD-FE74-1F9F-F201-CE2DA346C521}"/>
              </a:ext>
            </a:extLst>
          </p:cNvPr>
          <p:cNvSpPr>
            <a:spLocks noGrp="1"/>
          </p:cNvSpPr>
          <p:nvPr>
            <p:ph type="title"/>
          </p:nvPr>
        </p:nvSpPr>
        <p:spPr>
          <a:xfrm>
            <a:off x="3113314" y="85795"/>
            <a:ext cx="5649686" cy="1295400"/>
          </a:xfrm>
        </p:spPr>
        <p:txBody>
          <a:bodyPr/>
          <a:lstStyle/>
          <a:p>
            <a:r>
              <a:rPr lang="en-CA" dirty="0"/>
              <a:t>SVM Modelling</a:t>
            </a:r>
          </a:p>
        </p:txBody>
      </p:sp>
      <p:pic>
        <p:nvPicPr>
          <p:cNvPr id="8" name="Picture 7">
            <a:extLst>
              <a:ext uri="{FF2B5EF4-FFF2-40B4-BE49-F238E27FC236}">
                <a16:creationId xmlns:a16="http://schemas.microsoft.com/office/drawing/2014/main" id="{E86E025A-5A82-4AC2-BA70-0BEFFD20FB4A}"/>
              </a:ext>
            </a:extLst>
          </p:cNvPr>
          <p:cNvPicPr>
            <a:picLocks noChangeAspect="1"/>
          </p:cNvPicPr>
          <p:nvPr/>
        </p:nvPicPr>
        <p:blipFill>
          <a:blip r:embed="rId2"/>
          <a:stretch>
            <a:fillRect/>
          </a:stretch>
        </p:blipFill>
        <p:spPr>
          <a:xfrm>
            <a:off x="685800" y="1523639"/>
            <a:ext cx="10178143" cy="4802252"/>
          </a:xfrm>
          <a:prstGeom prst="rect">
            <a:avLst/>
          </a:prstGeom>
        </p:spPr>
      </p:pic>
    </p:spTree>
    <p:extLst>
      <p:ext uri="{BB962C8B-B14F-4D97-AF65-F5344CB8AC3E}">
        <p14:creationId xmlns:p14="http://schemas.microsoft.com/office/powerpoint/2010/main" val="3481839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6A3E53-6674-7043-2445-63FB297176B3}"/>
              </a:ext>
            </a:extLst>
          </p:cNvPr>
          <p:cNvSpPr>
            <a:spLocks noGrp="1"/>
          </p:cNvSpPr>
          <p:nvPr>
            <p:ph type="title"/>
          </p:nvPr>
        </p:nvSpPr>
        <p:spPr>
          <a:xfrm>
            <a:off x="3290131" y="439633"/>
            <a:ext cx="5759865" cy="1293028"/>
          </a:xfrm>
        </p:spPr>
        <p:txBody>
          <a:bodyPr/>
          <a:lstStyle/>
          <a:p>
            <a:r>
              <a:rPr lang="en-US" dirty="0"/>
              <a:t>Dataset description </a:t>
            </a:r>
          </a:p>
        </p:txBody>
      </p:sp>
      <p:sp>
        <p:nvSpPr>
          <p:cNvPr id="5" name="Content Placeholder 4">
            <a:extLst>
              <a:ext uri="{FF2B5EF4-FFF2-40B4-BE49-F238E27FC236}">
                <a16:creationId xmlns:a16="http://schemas.microsoft.com/office/drawing/2014/main" id="{7FE8F4E3-AEC3-477A-FE71-612FF70F5EAA}"/>
              </a:ext>
            </a:extLst>
          </p:cNvPr>
          <p:cNvSpPr>
            <a:spLocks noGrp="1"/>
          </p:cNvSpPr>
          <p:nvPr>
            <p:ph idx="1"/>
          </p:nvPr>
        </p:nvSpPr>
        <p:spPr>
          <a:xfrm>
            <a:off x="685800" y="2194560"/>
            <a:ext cx="6467030" cy="4024125"/>
          </a:xfrm>
        </p:spPr>
        <p:txBody>
          <a:bodyPr>
            <a:normAutofit fontScale="77500" lnSpcReduction="20000"/>
          </a:bodyPr>
          <a:lstStyle/>
          <a:p>
            <a:r>
              <a:rPr lang="en-US" dirty="0"/>
              <a:t>overall - Product Rating(int64)</a:t>
            </a:r>
          </a:p>
          <a:p>
            <a:r>
              <a:rPr lang="en-US" dirty="0"/>
              <a:t>verified - Product Verified(bool)</a:t>
            </a:r>
          </a:p>
          <a:p>
            <a:r>
              <a:rPr lang="en-US" dirty="0" err="1"/>
              <a:t>reviewTime</a:t>
            </a:r>
            <a:r>
              <a:rPr lang="en-US" dirty="0"/>
              <a:t> - Time of the review(object)</a:t>
            </a:r>
          </a:p>
          <a:p>
            <a:r>
              <a:rPr lang="en-US" dirty="0" err="1"/>
              <a:t>reviewerID</a:t>
            </a:r>
            <a:r>
              <a:rPr lang="en-US" dirty="0"/>
              <a:t> - ID of the reviewer(object)</a:t>
            </a:r>
          </a:p>
          <a:p>
            <a:r>
              <a:rPr lang="en-US" dirty="0" err="1"/>
              <a:t>asin</a:t>
            </a:r>
            <a:r>
              <a:rPr lang="en-US" dirty="0"/>
              <a:t>- ID of the Product also known as </a:t>
            </a:r>
            <a:br>
              <a:rPr lang="en-US" dirty="0"/>
            </a:br>
            <a:r>
              <a:rPr lang="en-US" dirty="0"/>
              <a:t>Amazon Standard Identification Number(object)</a:t>
            </a:r>
          </a:p>
          <a:p>
            <a:r>
              <a:rPr lang="en-US" dirty="0"/>
              <a:t>style-style of the product(object)reviewer</a:t>
            </a:r>
          </a:p>
          <a:p>
            <a:r>
              <a:rPr lang="en-US" dirty="0"/>
              <a:t>Name- The name of the reviewer of the product(object)</a:t>
            </a:r>
          </a:p>
          <a:p>
            <a:r>
              <a:rPr lang="en-US" dirty="0" err="1"/>
              <a:t>reviewText</a:t>
            </a:r>
            <a:r>
              <a:rPr lang="en-US" dirty="0"/>
              <a:t>- Review of the product(object)</a:t>
            </a:r>
          </a:p>
          <a:p>
            <a:r>
              <a:rPr lang="en-US" dirty="0"/>
              <a:t>summary- Summary of the review(object)</a:t>
            </a:r>
          </a:p>
          <a:p>
            <a:r>
              <a:rPr lang="en-US" dirty="0" err="1"/>
              <a:t>unixReviewTime</a:t>
            </a:r>
            <a:r>
              <a:rPr lang="en-US" dirty="0"/>
              <a:t>-(int64 )vote - Votes if review is helpful or not (object)</a:t>
            </a:r>
          </a:p>
          <a:p>
            <a:r>
              <a:rPr lang="en-US" dirty="0"/>
              <a:t>image- Image from the user/reviewer(object)</a:t>
            </a:r>
          </a:p>
        </p:txBody>
      </p:sp>
      <p:pic>
        <p:nvPicPr>
          <p:cNvPr id="9" name="Picture 8">
            <a:extLst>
              <a:ext uri="{FF2B5EF4-FFF2-40B4-BE49-F238E27FC236}">
                <a16:creationId xmlns:a16="http://schemas.microsoft.com/office/drawing/2014/main" id="{5ADEDA38-1EA4-1DA4-CB9A-ECA2DEE4AC9F}"/>
              </a:ext>
            </a:extLst>
          </p:cNvPr>
          <p:cNvPicPr>
            <a:picLocks noChangeAspect="1"/>
          </p:cNvPicPr>
          <p:nvPr/>
        </p:nvPicPr>
        <p:blipFill>
          <a:blip r:embed="rId2"/>
          <a:stretch>
            <a:fillRect/>
          </a:stretch>
        </p:blipFill>
        <p:spPr>
          <a:xfrm>
            <a:off x="7377475" y="2056113"/>
            <a:ext cx="3757696" cy="3948928"/>
          </a:xfrm>
          <a:prstGeom prst="rect">
            <a:avLst/>
          </a:prstGeom>
        </p:spPr>
      </p:pic>
    </p:spTree>
    <p:extLst>
      <p:ext uri="{BB962C8B-B14F-4D97-AF65-F5344CB8AC3E}">
        <p14:creationId xmlns:p14="http://schemas.microsoft.com/office/powerpoint/2010/main" val="14711889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376A7-8FE0-A4C9-2F3F-020CD2A8F9BA}"/>
              </a:ext>
            </a:extLst>
          </p:cNvPr>
          <p:cNvSpPr>
            <a:spLocks noGrp="1"/>
          </p:cNvSpPr>
          <p:nvPr>
            <p:ph type="title"/>
          </p:nvPr>
        </p:nvSpPr>
        <p:spPr>
          <a:xfrm>
            <a:off x="685800" y="639315"/>
            <a:ext cx="8857268" cy="1295400"/>
          </a:xfrm>
        </p:spPr>
        <p:txBody>
          <a:bodyPr/>
          <a:lstStyle/>
          <a:p>
            <a:r>
              <a:rPr lang="en-CA" dirty="0"/>
              <a:t>Logistic regression</a:t>
            </a:r>
          </a:p>
        </p:txBody>
      </p:sp>
      <p:sp>
        <p:nvSpPr>
          <p:cNvPr id="3" name="Text Placeholder 2">
            <a:extLst>
              <a:ext uri="{FF2B5EF4-FFF2-40B4-BE49-F238E27FC236}">
                <a16:creationId xmlns:a16="http://schemas.microsoft.com/office/drawing/2014/main" id="{445415F6-C56B-63D6-2422-9B79550BCB45}"/>
              </a:ext>
            </a:extLst>
          </p:cNvPr>
          <p:cNvSpPr>
            <a:spLocks noGrp="1"/>
          </p:cNvSpPr>
          <p:nvPr>
            <p:ph type="body" idx="1"/>
          </p:nvPr>
        </p:nvSpPr>
        <p:spPr/>
        <p:txBody>
          <a:bodyPr/>
          <a:lstStyle/>
          <a:p>
            <a:r>
              <a:rPr lang="en-CA" dirty="0"/>
              <a:t>Pros</a:t>
            </a:r>
          </a:p>
        </p:txBody>
      </p:sp>
      <p:sp>
        <p:nvSpPr>
          <p:cNvPr id="4" name="Content Placeholder 3">
            <a:extLst>
              <a:ext uri="{FF2B5EF4-FFF2-40B4-BE49-F238E27FC236}">
                <a16:creationId xmlns:a16="http://schemas.microsoft.com/office/drawing/2014/main" id="{404BBC90-CDE7-97BD-9859-6A747DF6A2B9}"/>
              </a:ext>
            </a:extLst>
          </p:cNvPr>
          <p:cNvSpPr>
            <a:spLocks noGrp="1"/>
          </p:cNvSpPr>
          <p:nvPr>
            <p:ph sz="half" idx="2"/>
          </p:nvPr>
        </p:nvSpPr>
        <p:spPr/>
        <p:txBody>
          <a:bodyPr>
            <a:normAutofit fontScale="92500" lnSpcReduction="10000"/>
          </a:bodyPr>
          <a:lstStyle/>
          <a:p>
            <a:r>
              <a:rPr lang="en-US" dirty="0"/>
              <a:t>Simple and easy to implement</a:t>
            </a:r>
          </a:p>
          <a:p>
            <a:r>
              <a:rPr lang="en-US" dirty="0"/>
              <a:t>It's highly interpretable and provides probabilities for outcomes.</a:t>
            </a:r>
          </a:p>
          <a:p>
            <a:r>
              <a:rPr lang="en-US" dirty="0"/>
              <a:t>Works well with linearly separable data.</a:t>
            </a:r>
          </a:p>
          <a:p>
            <a:r>
              <a:rPr lang="en-US" dirty="0"/>
              <a:t>Efficient for small dataset and doesn't require a large number of computational resources.</a:t>
            </a:r>
          </a:p>
          <a:p>
            <a:r>
              <a:rPr lang="en-US" dirty="0"/>
              <a:t>Less prone to overfitting compared to other complex models.</a:t>
            </a:r>
            <a:endParaRPr lang="en-CA" dirty="0"/>
          </a:p>
        </p:txBody>
      </p:sp>
      <p:sp>
        <p:nvSpPr>
          <p:cNvPr id="5" name="Text Placeholder 4">
            <a:extLst>
              <a:ext uri="{FF2B5EF4-FFF2-40B4-BE49-F238E27FC236}">
                <a16:creationId xmlns:a16="http://schemas.microsoft.com/office/drawing/2014/main" id="{56E2C199-44D3-0B1C-A225-E22C8582316C}"/>
              </a:ext>
            </a:extLst>
          </p:cNvPr>
          <p:cNvSpPr>
            <a:spLocks noGrp="1"/>
          </p:cNvSpPr>
          <p:nvPr>
            <p:ph type="body" sz="quarter" idx="3"/>
          </p:nvPr>
        </p:nvSpPr>
        <p:spPr/>
        <p:txBody>
          <a:bodyPr/>
          <a:lstStyle/>
          <a:p>
            <a:r>
              <a:rPr lang="en-CA" dirty="0"/>
              <a:t>Cons</a:t>
            </a:r>
          </a:p>
        </p:txBody>
      </p:sp>
      <p:sp>
        <p:nvSpPr>
          <p:cNvPr id="6" name="Content Placeholder 5">
            <a:extLst>
              <a:ext uri="{FF2B5EF4-FFF2-40B4-BE49-F238E27FC236}">
                <a16:creationId xmlns:a16="http://schemas.microsoft.com/office/drawing/2014/main" id="{906B67DD-C8D0-4794-C3B6-B31166D2F341}"/>
              </a:ext>
            </a:extLst>
          </p:cNvPr>
          <p:cNvSpPr>
            <a:spLocks noGrp="1"/>
          </p:cNvSpPr>
          <p:nvPr>
            <p:ph sz="quarter" idx="4"/>
          </p:nvPr>
        </p:nvSpPr>
        <p:spPr/>
        <p:txBody>
          <a:bodyPr>
            <a:normAutofit fontScale="92500" lnSpcReduction="10000"/>
          </a:bodyPr>
          <a:lstStyle/>
          <a:p>
            <a:r>
              <a:rPr lang="en-US" dirty="0"/>
              <a:t>Assumes linear relationships between features and the target, which may not always be the case.</a:t>
            </a:r>
          </a:p>
          <a:p>
            <a:r>
              <a:rPr lang="en-US" dirty="0"/>
              <a:t>It's not suitable for complex data patterns or non-linear relationships.</a:t>
            </a:r>
          </a:p>
          <a:p>
            <a:r>
              <a:rPr lang="en-US" dirty="0"/>
              <a:t>Sensitive to outliers and multicollinearity.</a:t>
            </a:r>
          </a:p>
          <a:p>
            <a:r>
              <a:rPr lang="en-US" dirty="0"/>
              <a:t>Challenges with high-dimensional or categorical data.</a:t>
            </a:r>
          </a:p>
          <a:p>
            <a:r>
              <a:rPr lang="en-US" dirty="0"/>
              <a:t>Requires careful feature selection to avoid underfitting or overfitting.</a:t>
            </a:r>
          </a:p>
        </p:txBody>
      </p:sp>
    </p:spTree>
    <p:extLst>
      <p:ext uri="{BB962C8B-B14F-4D97-AF65-F5344CB8AC3E}">
        <p14:creationId xmlns:p14="http://schemas.microsoft.com/office/powerpoint/2010/main" val="3058721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108B49E-3590-EFF5-632D-3A4011A294E9}"/>
              </a:ext>
            </a:extLst>
          </p:cNvPr>
          <p:cNvSpPr txBox="1">
            <a:spLocks/>
          </p:cNvSpPr>
          <p:nvPr/>
        </p:nvSpPr>
        <p:spPr>
          <a:xfrm>
            <a:off x="2373086" y="377342"/>
            <a:ext cx="8153400" cy="76070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r>
              <a:rPr lang="en-CA" sz="3600" dirty="0"/>
              <a:t>Logistic Regression Modelling</a:t>
            </a:r>
          </a:p>
        </p:txBody>
      </p:sp>
      <p:pic>
        <p:nvPicPr>
          <p:cNvPr id="8" name="Picture 7">
            <a:extLst>
              <a:ext uri="{FF2B5EF4-FFF2-40B4-BE49-F238E27FC236}">
                <a16:creationId xmlns:a16="http://schemas.microsoft.com/office/drawing/2014/main" id="{F925B141-2902-6CB3-4613-C240C18C5763}"/>
              </a:ext>
            </a:extLst>
          </p:cNvPr>
          <p:cNvPicPr>
            <a:picLocks noChangeAspect="1"/>
          </p:cNvPicPr>
          <p:nvPr/>
        </p:nvPicPr>
        <p:blipFill>
          <a:blip r:embed="rId2"/>
          <a:stretch>
            <a:fillRect/>
          </a:stretch>
        </p:blipFill>
        <p:spPr>
          <a:xfrm>
            <a:off x="751814" y="1517440"/>
            <a:ext cx="10678186" cy="4963218"/>
          </a:xfrm>
          <a:prstGeom prst="rect">
            <a:avLst/>
          </a:prstGeom>
        </p:spPr>
      </p:pic>
    </p:spTree>
    <p:extLst>
      <p:ext uri="{BB962C8B-B14F-4D97-AF65-F5344CB8AC3E}">
        <p14:creationId xmlns:p14="http://schemas.microsoft.com/office/powerpoint/2010/main" val="16017910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EBA6E-3C59-BED9-5729-C861B8123893}"/>
              </a:ext>
            </a:extLst>
          </p:cNvPr>
          <p:cNvSpPr>
            <a:spLocks noGrp="1"/>
          </p:cNvSpPr>
          <p:nvPr>
            <p:ph type="title"/>
          </p:nvPr>
        </p:nvSpPr>
        <p:spPr>
          <a:xfrm>
            <a:off x="1460341" y="163285"/>
            <a:ext cx="8610600" cy="1295400"/>
          </a:xfrm>
        </p:spPr>
        <p:txBody>
          <a:bodyPr/>
          <a:lstStyle/>
          <a:p>
            <a:r>
              <a:rPr lang="en-CA" dirty="0"/>
              <a:t>Accuracy comparison</a:t>
            </a:r>
          </a:p>
        </p:txBody>
      </p:sp>
      <p:pic>
        <p:nvPicPr>
          <p:cNvPr id="8" name="Picture 7">
            <a:extLst>
              <a:ext uri="{FF2B5EF4-FFF2-40B4-BE49-F238E27FC236}">
                <a16:creationId xmlns:a16="http://schemas.microsoft.com/office/drawing/2014/main" id="{0476736F-699D-22E0-32AC-A63BEF9DCE24}"/>
              </a:ext>
            </a:extLst>
          </p:cNvPr>
          <p:cNvPicPr>
            <a:picLocks noChangeAspect="1"/>
          </p:cNvPicPr>
          <p:nvPr/>
        </p:nvPicPr>
        <p:blipFill>
          <a:blip r:embed="rId3"/>
          <a:stretch>
            <a:fillRect/>
          </a:stretch>
        </p:blipFill>
        <p:spPr>
          <a:xfrm>
            <a:off x="1055915" y="1306286"/>
            <a:ext cx="10225472" cy="5055347"/>
          </a:xfrm>
          <a:prstGeom prst="rect">
            <a:avLst/>
          </a:prstGeom>
        </p:spPr>
      </p:pic>
    </p:spTree>
    <p:extLst>
      <p:ext uri="{BB962C8B-B14F-4D97-AF65-F5344CB8AC3E}">
        <p14:creationId xmlns:p14="http://schemas.microsoft.com/office/powerpoint/2010/main" val="9801871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607E8-A587-7FAD-BC98-8B59EFEE8E55}"/>
              </a:ext>
            </a:extLst>
          </p:cNvPr>
          <p:cNvSpPr>
            <a:spLocks noGrp="1"/>
          </p:cNvSpPr>
          <p:nvPr>
            <p:ph type="title"/>
          </p:nvPr>
        </p:nvSpPr>
        <p:spPr>
          <a:xfrm>
            <a:off x="293914" y="272143"/>
            <a:ext cx="10570029" cy="1295400"/>
          </a:xfrm>
        </p:spPr>
        <p:txBody>
          <a:bodyPr/>
          <a:lstStyle/>
          <a:p>
            <a:r>
              <a:rPr lang="en-CA" dirty="0"/>
              <a:t>Confusion Matrix Comparison</a:t>
            </a:r>
          </a:p>
        </p:txBody>
      </p:sp>
      <p:pic>
        <p:nvPicPr>
          <p:cNvPr id="8" name="Content Placeholder 7">
            <a:extLst>
              <a:ext uri="{FF2B5EF4-FFF2-40B4-BE49-F238E27FC236}">
                <a16:creationId xmlns:a16="http://schemas.microsoft.com/office/drawing/2014/main" id="{B2FC45B4-B336-F185-2839-974F2EAF2201}"/>
              </a:ext>
            </a:extLst>
          </p:cNvPr>
          <p:cNvPicPr>
            <a:picLocks noGrp="1" noChangeAspect="1"/>
          </p:cNvPicPr>
          <p:nvPr>
            <p:ph sz="half" idx="2"/>
          </p:nvPr>
        </p:nvPicPr>
        <p:blipFill>
          <a:blip r:embed="rId3"/>
          <a:stretch>
            <a:fillRect/>
          </a:stretch>
        </p:blipFill>
        <p:spPr>
          <a:xfrm>
            <a:off x="524400" y="2155371"/>
            <a:ext cx="5016396" cy="4062867"/>
          </a:xfrm>
        </p:spPr>
      </p:pic>
      <p:pic>
        <p:nvPicPr>
          <p:cNvPr id="12" name="Content Placeholder 11">
            <a:extLst>
              <a:ext uri="{FF2B5EF4-FFF2-40B4-BE49-F238E27FC236}">
                <a16:creationId xmlns:a16="http://schemas.microsoft.com/office/drawing/2014/main" id="{EACE2985-2BD9-4FC9-3CCB-A6B511DD7A3C}"/>
              </a:ext>
            </a:extLst>
          </p:cNvPr>
          <p:cNvPicPr>
            <a:picLocks noGrp="1" noChangeAspect="1"/>
          </p:cNvPicPr>
          <p:nvPr>
            <p:ph sz="quarter" idx="4"/>
          </p:nvPr>
        </p:nvPicPr>
        <p:blipFill>
          <a:blip r:embed="rId4"/>
          <a:stretch>
            <a:fillRect/>
          </a:stretch>
        </p:blipFill>
        <p:spPr>
          <a:xfrm>
            <a:off x="6096000" y="2155371"/>
            <a:ext cx="4922515" cy="4062867"/>
          </a:xfrm>
        </p:spPr>
      </p:pic>
    </p:spTree>
    <p:extLst>
      <p:ext uri="{BB962C8B-B14F-4D97-AF65-F5344CB8AC3E}">
        <p14:creationId xmlns:p14="http://schemas.microsoft.com/office/powerpoint/2010/main" val="13013710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296B6-CBFE-39B8-220B-AA79CB38812B}"/>
              </a:ext>
            </a:extLst>
          </p:cNvPr>
          <p:cNvSpPr>
            <a:spLocks noGrp="1"/>
          </p:cNvSpPr>
          <p:nvPr>
            <p:ph type="ctrTitle"/>
          </p:nvPr>
        </p:nvSpPr>
        <p:spPr>
          <a:xfrm>
            <a:off x="4822371" y="272143"/>
            <a:ext cx="2547257" cy="1059472"/>
          </a:xfrm>
        </p:spPr>
        <p:txBody>
          <a:bodyPr/>
          <a:lstStyle/>
          <a:p>
            <a:r>
              <a:rPr lang="en-CA" dirty="0"/>
              <a:t>GPT-2</a:t>
            </a:r>
          </a:p>
        </p:txBody>
      </p:sp>
      <p:sp>
        <p:nvSpPr>
          <p:cNvPr id="3" name="Subtitle 2">
            <a:extLst>
              <a:ext uri="{FF2B5EF4-FFF2-40B4-BE49-F238E27FC236}">
                <a16:creationId xmlns:a16="http://schemas.microsoft.com/office/drawing/2014/main" id="{D6D0E44B-F6E5-6DE5-5A97-8AA41BA0B5ED}"/>
              </a:ext>
            </a:extLst>
          </p:cNvPr>
          <p:cNvSpPr>
            <a:spLocks noGrp="1"/>
          </p:cNvSpPr>
          <p:nvPr>
            <p:ph type="subTitle" idx="1"/>
          </p:nvPr>
        </p:nvSpPr>
        <p:spPr/>
        <p:txBody>
          <a:bodyPr/>
          <a:lstStyle/>
          <a:p>
            <a:endParaRPr lang="en-CA" dirty="0"/>
          </a:p>
        </p:txBody>
      </p:sp>
      <p:pic>
        <p:nvPicPr>
          <p:cNvPr id="7" name="Picture 6">
            <a:extLst>
              <a:ext uri="{FF2B5EF4-FFF2-40B4-BE49-F238E27FC236}">
                <a16:creationId xmlns:a16="http://schemas.microsoft.com/office/drawing/2014/main" id="{8AB06D96-9B30-6119-291C-FAC344E660BC}"/>
              </a:ext>
            </a:extLst>
          </p:cNvPr>
          <p:cNvPicPr>
            <a:picLocks noChangeAspect="1"/>
          </p:cNvPicPr>
          <p:nvPr/>
        </p:nvPicPr>
        <p:blipFill>
          <a:blip r:embed="rId2"/>
          <a:stretch>
            <a:fillRect/>
          </a:stretch>
        </p:blipFill>
        <p:spPr>
          <a:xfrm>
            <a:off x="770122" y="3193072"/>
            <a:ext cx="10050278" cy="2829320"/>
          </a:xfrm>
          <a:prstGeom prst="rect">
            <a:avLst/>
          </a:prstGeom>
        </p:spPr>
      </p:pic>
      <p:pic>
        <p:nvPicPr>
          <p:cNvPr id="11" name="Picture 10">
            <a:extLst>
              <a:ext uri="{FF2B5EF4-FFF2-40B4-BE49-F238E27FC236}">
                <a16:creationId xmlns:a16="http://schemas.microsoft.com/office/drawing/2014/main" id="{760EAA35-2B59-1E04-60C2-0C63B40C52CF}"/>
              </a:ext>
            </a:extLst>
          </p:cNvPr>
          <p:cNvPicPr>
            <a:picLocks noChangeAspect="1"/>
          </p:cNvPicPr>
          <p:nvPr/>
        </p:nvPicPr>
        <p:blipFill>
          <a:blip r:embed="rId3"/>
          <a:stretch>
            <a:fillRect/>
          </a:stretch>
        </p:blipFill>
        <p:spPr>
          <a:xfrm>
            <a:off x="770122" y="1887506"/>
            <a:ext cx="10174120" cy="724001"/>
          </a:xfrm>
          <a:prstGeom prst="rect">
            <a:avLst/>
          </a:prstGeom>
        </p:spPr>
      </p:pic>
      <p:sp>
        <p:nvSpPr>
          <p:cNvPr id="12" name="Title 1">
            <a:extLst>
              <a:ext uri="{FF2B5EF4-FFF2-40B4-BE49-F238E27FC236}">
                <a16:creationId xmlns:a16="http://schemas.microsoft.com/office/drawing/2014/main" id="{1520CEDA-4351-DB81-E8E0-06BF2115FB6E}"/>
              </a:ext>
            </a:extLst>
          </p:cNvPr>
          <p:cNvSpPr txBox="1">
            <a:spLocks/>
          </p:cNvSpPr>
          <p:nvPr/>
        </p:nvSpPr>
        <p:spPr>
          <a:xfrm>
            <a:off x="990599" y="1488680"/>
            <a:ext cx="1055915" cy="439129"/>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r>
              <a:rPr lang="en-CA" sz="2000" dirty="0"/>
              <a:t>Review</a:t>
            </a:r>
          </a:p>
        </p:txBody>
      </p:sp>
      <p:sp>
        <p:nvSpPr>
          <p:cNvPr id="13" name="Title 1">
            <a:extLst>
              <a:ext uri="{FF2B5EF4-FFF2-40B4-BE49-F238E27FC236}">
                <a16:creationId xmlns:a16="http://schemas.microsoft.com/office/drawing/2014/main" id="{36E2D2CE-5BC7-129B-EA34-AA71528CC126}"/>
              </a:ext>
            </a:extLst>
          </p:cNvPr>
          <p:cNvSpPr txBox="1">
            <a:spLocks/>
          </p:cNvSpPr>
          <p:nvPr/>
        </p:nvSpPr>
        <p:spPr>
          <a:xfrm>
            <a:off x="843641" y="2682724"/>
            <a:ext cx="3162302" cy="439129"/>
          </a:xfrm>
          <a:prstGeom prst="rect">
            <a:avLst/>
          </a:prstGeom>
        </p:spPr>
        <p:txBody>
          <a:bodyPr vert="horz" lIns="91440" tIns="45720" rIns="91440" bIns="45720" rtlCol="0" anchor="b">
            <a:normAutofit fontScale="77500" lnSpcReduction="20000"/>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r>
              <a:rPr lang="en-CA" sz="2000" dirty="0"/>
              <a:t>Auto Generated Response</a:t>
            </a:r>
          </a:p>
        </p:txBody>
      </p:sp>
    </p:spTree>
    <p:extLst>
      <p:ext uri="{BB962C8B-B14F-4D97-AF65-F5344CB8AC3E}">
        <p14:creationId xmlns:p14="http://schemas.microsoft.com/office/powerpoint/2010/main" val="2218076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C5D22-680B-D035-AA05-1A54795BE604}"/>
              </a:ext>
            </a:extLst>
          </p:cNvPr>
          <p:cNvSpPr>
            <a:spLocks noGrp="1"/>
          </p:cNvSpPr>
          <p:nvPr>
            <p:ph type="title"/>
          </p:nvPr>
        </p:nvSpPr>
        <p:spPr>
          <a:xfrm>
            <a:off x="2895600" y="764373"/>
            <a:ext cx="7350807" cy="1293028"/>
          </a:xfrm>
        </p:spPr>
        <p:txBody>
          <a:bodyPr/>
          <a:lstStyle/>
          <a:p>
            <a:r>
              <a:rPr lang="en-US" dirty="0"/>
              <a:t>Count for each column</a:t>
            </a:r>
          </a:p>
        </p:txBody>
      </p:sp>
      <p:pic>
        <p:nvPicPr>
          <p:cNvPr id="11" name="Picture 10">
            <a:extLst>
              <a:ext uri="{FF2B5EF4-FFF2-40B4-BE49-F238E27FC236}">
                <a16:creationId xmlns:a16="http://schemas.microsoft.com/office/drawing/2014/main" id="{825EA39D-88EA-1229-1EF7-15786267A28F}"/>
              </a:ext>
            </a:extLst>
          </p:cNvPr>
          <p:cNvPicPr>
            <a:picLocks noChangeAspect="1"/>
          </p:cNvPicPr>
          <p:nvPr/>
        </p:nvPicPr>
        <p:blipFill>
          <a:blip r:embed="rId2"/>
          <a:stretch>
            <a:fillRect/>
          </a:stretch>
        </p:blipFill>
        <p:spPr>
          <a:xfrm>
            <a:off x="4879097" y="2194560"/>
            <a:ext cx="6627103" cy="3764233"/>
          </a:xfrm>
          <a:prstGeom prst="rect">
            <a:avLst/>
          </a:prstGeom>
        </p:spPr>
      </p:pic>
      <p:pic>
        <p:nvPicPr>
          <p:cNvPr id="15" name="Content Placeholder 14">
            <a:extLst>
              <a:ext uri="{FF2B5EF4-FFF2-40B4-BE49-F238E27FC236}">
                <a16:creationId xmlns:a16="http://schemas.microsoft.com/office/drawing/2014/main" id="{F0723CC5-C9C6-0EF5-ECDE-FD00670F1DFE}"/>
              </a:ext>
            </a:extLst>
          </p:cNvPr>
          <p:cNvPicPr>
            <a:picLocks noGrp="1" noChangeAspect="1"/>
          </p:cNvPicPr>
          <p:nvPr>
            <p:ph idx="1"/>
          </p:nvPr>
        </p:nvPicPr>
        <p:blipFill>
          <a:blip r:embed="rId3"/>
          <a:stretch>
            <a:fillRect/>
          </a:stretch>
        </p:blipFill>
        <p:spPr>
          <a:xfrm>
            <a:off x="764986" y="2194559"/>
            <a:ext cx="3465182" cy="3771555"/>
          </a:xfrm>
        </p:spPr>
      </p:pic>
    </p:spTree>
    <p:extLst>
      <p:ext uri="{BB962C8B-B14F-4D97-AF65-F5344CB8AC3E}">
        <p14:creationId xmlns:p14="http://schemas.microsoft.com/office/powerpoint/2010/main" val="915221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36157-8F50-D2B0-74DE-04587F0A70F1}"/>
              </a:ext>
            </a:extLst>
          </p:cNvPr>
          <p:cNvSpPr>
            <a:spLocks noGrp="1"/>
          </p:cNvSpPr>
          <p:nvPr>
            <p:ph type="title"/>
          </p:nvPr>
        </p:nvSpPr>
        <p:spPr>
          <a:xfrm>
            <a:off x="2357927" y="0"/>
            <a:ext cx="8426866" cy="1295400"/>
          </a:xfrm>
        </p:spPr>
        <p:txBody>
          <a:bodyPr>
            <a:normAutofit/>
          </a:bodyPr>
          <a:lstStyle/>
          <a:p>
            <a:r>
              <a:rPr lang="en-US" sz="2800" dirty="0"/>
              <a:t>Product ID review(with outlier vs without)</a:t>
            </a:r>
          </a:p>
        </p:txBody>
      </p:sp>
      <p:pic>
        <p:nvPicPr>
          <p:cNvPr id="12" name="Content Placeholder 11">
            <a:extLst>
              <a:ext uri="{FF2B5EF4-FFF2-40B4-BE49-F238E27FC236}">
                <a16:creationId xmlns:a16="http://schemas.microsoft.com/office/drawing/2014/main" id="{3368280B-2D00-0889-5D0C-91B26F0C6EFB}"/>
              </a:ext>
            </a:extLst>
          </p:cNvPr>
          <p:cNvPicPr>
            <a:picLocks noGrp="1" noChangeAspect="1"/>
          </p:cNvPicPr>
          <p:nvPr>
            <p:ph sz="quarter" idx="4"/>
          </p:nvPr>
        </p:nvPicPr>
        <p:blipFill>
          <a:blip r:embed="rId2"/>
          <a:stretch>
            <a:fillRect/>
          </a:stretch>
        </p:blipFill>
        <p:spPr>
          <a:xfrm>
            <a:off x="6218214" y="1794617"/>
            <a:ext cx="5699391" cy="4423621"/>
          </a:xfrm>
        </p:spPr>
      </p:pic>
      <p:pic>
        <p:nvPicPr>
          <p:cNvPr id="16" name="Content Placeholder 15">
            <a:extLst>
              <a:ext uri="{FF2B5EF4-FFF2-40B4-BE49-F238E27FC236}">
                <a16:creationId xmlns:a16="http://schemas.microsoft.com/office/drawing/2014/main" id="{94BAF54D-808C-5F4E-9ABC-A0477E41D4CD}"/>
              </a:ext>
            </a:extLst>
          </p:cNvPr>
          <p:cNvPicPr>
            <a:picLocks noGrp="1" noChangeAspect="1"/>
          </p:cNvPicPr>
          <p:nvPr>
            <p:ph sz="half" idx="2"/>
          </p:nvPr>
        </p:nvPicPr>
        <p:blipFill>
          <a:blip r:embed="rId3"/>
          <a:stretch>
            <a:fillRect/>
          </a:stretch>
        </p:blipFill>
        <p:spPr>
          <a:xfrm>
            <a:off x="951087" y="1794616"/>
            <a:ext cx="4894236" cy="4446592"/>
          </a:xfrm>
        </p:spPr>
      </p:pic>
    </p:spTree>
    <p:extLst>
      <p:ext uri="{BB962C8B-B14F-4D97-AF65-F5344CB8AC3E}">
        <p14:creationId xmlns:p14="http://schemas.microsoft.com/office/powerpoint/2010/main" val="3670139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4A959-52E5-0970-4A7B-9CEA1E49B9D5}"/>
              </a:ext>
            </a:extLst>
          </p:cNvPr>
          <p:cNvSpPr>
            <a:spLocks noGrp="1"/>
          </p:cNvSpPr>
          <p:nvPr>
            <p:ph type="title"/>
          </p:nvPr>
        </p:nvSpPr>
        <p:spPr>
          <a:xfrm>
            <a:off x="3315769" y="565446"/>
            <a:ext cx="5259224" cy="1295400"/>
          </a:xfrm>
        </p:spPr>
        <p:txBody>
          <a:bodyPr/>
          <a:lstStyle/>
          <a:p>
            <a:r>
              <a:rPr lang="en-US" dirty="0"/>
              <a:t>User review count</a:t>
            </a:r>
          </a:p>
        </p:txBody>
      </p:sp>
      <p:pic>
        <p:nvPicPr>
          <p:cNvPr id="8" name="Content Placeholder 7">
            <a:extLst>
              <a:ext uri="{FF2B5EF4-FFF2-40B4-BE49-F238E27FC236}">
                <a16:creationId xmlns:a16="http://schemas.microsoft.com/office/drawing/2014/main" id="{BAC846E1-7687-BF5E-F7A0-344645AECF3F}"/>
              </a:ext>
            </a:extLst>
          </p:cNvPr>
          <p:cNvPicPr>
            <a:picLocks noGrp="1" noChangeAspect="1"/>
          </p:cNvPicPr>
          <p:nvPr>
            <p:ph sz="half" idx="2"/>
          </p:nvPr>
        </p:nvPicPr>
        <p:blipFill>
          <a:blip r:embed="rId2"/>
          <a:stretch>
            <a:fillRect/>
          </a:stretch>
        </p:blipFill>
        <p:spPr>
          <a:xfrm>
            <a:off x="685800" y="2183802"/>
            <a:ext cx="4930316" cy="4322305"/>
          </a:xfrm>
        </p:spPr>
      </p:pic>
      <p:pic>
        <p:nvPicPr>
          <p:cNvPr id="12" name="Picture 11">
            <a:extLst>
              <a:ext uri="{FF2B5EF4-FFF2-40B4-BE49-F238E27FC236}">
                <a16:creationId xmlns:a16="http://schemas.microsoft.com/office/drawing/2014/main" id="{1041EC55-BC8F-B972-3E0E-6DAA71C5682A}"/>
              </a:ext>
            </a:extLst>
          </p:cNvPr>
          <p:cNvPicPr>
            <a:picLocks noChangeAspect="1"/>
          </p:cNvPicPr>
          <p:nvPr/>
        </p:nvPicPr>
        <p:blipFill>
          <a:blip r:embed="rId3"/>
          <a:stretch>
            <a:fillRect/>
          </a:stretch>
        </p:blipFill>
        <p:spPr>
          <a:xfrm>
            <a:off x="5745395" y="2183801"/>
            <a:ext cx="5928160" cy="4322305"/>
          </a:xfrm>
          <a:prstGeom prst="rect">
            <a:avLst/>
          </a:prstGeom>
        </p:spPr>
      </p:pic>
    </p:spTree>
    <p:extLst>
      <p:ext uri="{BB962C8B-B14F-4D97-AF65-F5344CB8AC3E}">
        <p14:creationId xmlns:p14="http://schemas.microsoft.com/office/powerpoint/2010/main" val="1112862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383E3-83F6-CE79-F76E-A91C843F6AF2}"/>
              </a:ext>
            </a:extLst>
          </p:cNvPr>
          <p:cNvSpPr>
            <a:spLocks noGrp="1"/>
          </p:cNvSpPr>
          <p:nvPr>
            <p:ph type="title"/>
          </p:nvPr>
        </p:nvSpPr>
        <p:spPr>
          <a:xfrm>
            <a:off x="2365761" y="385986"/>
            <a:ext cx="8610600" cy="1295400"/>
          </a:xfrm>
        </p:spPr>
        <p:txBody>
          <a:bodyPr/>
          <a:lstStyle/>
          <a:p>
            <a:r>
              <a:rPr lang="en-US" dirty="0"/>
              <a:t>Number of verified products</a:t>
            </a:r>
          </a:p>
        </p:txBody>
      </p:sp>
      <p:pic>
        <p:nvPicPr>
          <p:cNvPr id="8" name="Content Placeholder 7">
            <a:extLst>
              <a:ext uri="{FF2B5EF4-FFF2-40B4-BE49-F238E27FC236}">
                <a16:creationId xmlns:a16="http://schemas.microsoft.com/office/drawing/2014/main" id="{F9E6B6A9-ECA8-DBC2-7FC5-9D8BC8C50796}"/>
              </a:ext>
            </a:extLst>
          </p:cNvPr>
          <p:cNvPicPr>
            <a:picLocks noGrp="1" noChangeAspect="1"/>
          </p:cNvPicPr>
          <p:nvPr>
            <p:ph sz="half" idx="2"/>
          </p:nvPr>
        </p:nvPicPr>
        <p:blipFill>
          <a:blip r:embed="rId2"/>
          <a:stretch>
            <a:fillRect/>
          </a:stretch>
        </p:blipFill>
        <p:spPr>
          <a:xfrm>
            <a:off x="1800325" y="2976457"/>
            <a:ext cx="3609163" cy="3649045"/>
          </a:xfrm>
        </p:spPr>
      </p:pic>
      <p:pic>
        <p:nvPicPr>
          <p:cNvPr id="10" name="Picture 9">
            <a:extLst>
              <a:ext uri="{FF2B5EF4-FFF2-40B4-BE49-F238E27FC236}">
                <a16:creationId xmlns:a16="http://schemas.microsoft.com/office/drawing/2014/main" id="{0973A769-5EB0-52AB-BF51-01B518735DC4}"/>
              </a:ext>
            </a:extLst>
          </p:cNvPr>
          <p:cNvPicPr>
            <a:picLocks noChangeAspect="1"/>
          </p:cNvPicPr>
          <p:nvPr/>
        </p:nvPicPr>
        <p:blipFill>
          <a:blip r:embed="rId3"/>
          <a:stretch>
            <a:fillRect/>
          </a:stretch>
        </p:blipFill>
        <p:spPr>
          <a:xfrm>
            <a:off x="4425346" y="1681057"/>
            <a:ext cx="3762900" cy="647790"/>
          </a:xfrm>
          <a:prstGeom prst="rect">
            <a:avLst/>
          </a:prstGeom>
        </p:spPr>
      </p:pic>
      <p:pic>
        <p:nvPicPr>
          <p:cNvPr id="12" name="Picture 11">
            <a:extLst>
              <a:ext uri="{FF2B5EF4-FFF2-40B4-BE49-F238E27FC236}">
                <a16:creationId xmlns:a16="http://schemas.microsoft.com/office/drawing/2014/main" id="{2766A84F-8BF5-D556-0155-0B68B8AAEA4A}"/>
              </a:ext>
            </a:extLst>
          </p:cNvPr>
          <p:cNvPicPr>
            <a:picLocks noChangeAspect="1"/>
          </p:cNvPicPr>
          <p:nvPr/>
        </p:nvPicPr>
        <p:blipFill>
          <a:blip r:embed="rId4"/>
          <a:stretch>
            <a:fillRect/>
          </a:stretch>
        </p:blipFill>
        <p:spPr>
          <a:xfrm>
            <a:off x="6716994" y="2975848"/>
            <a:ext cx="4560597" cy="3649045"/>
          </a:xfrm>
          <a:prstGeom prst="rect">
            <a:avLst/>
          </a:prstGeom>
        </p:spPr>
      </p:pic>
    </p:spTree>
    <p:extLst>
      <p:ext uri="{BB962C8B-B14F-4D97-AF65-F5344CB8AC3E}">
        <p14:creationId xmlns:p14="http://schemas.microsoft.com/office/powerpoint/2010/main" val="1226865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D3E5A-9BB2-8627-9EF8-83D09102CCCB}"/>
              </a:ext>
            </a:extLst>
          </p:cNvPr>
          <p:cNvSpPr>
            <a:spLocks noGrp="1"/>
          </p:cNvSpPr>
          <p:nvPr>
            <p:ph type="title"/>
          </p:nvPr>
        </p:nvSpPr>
        <p:spPr>
          <a:xfrm>
            <a:off x="800456" y="-57396"/>
            <a:ext cx="8610600" cy="1295400"/>
          </a:xfrm>
        </p:spPr>
        <p:txBody>
          <a:bodyPr/>
          <a:lstStyle/>
          <a:p>
            <a:r>
              <a:rPr lang="en-US" dirty="0"/>
              <a:t>Rating of the product</a:t>
            </a:r>
          </a:p>
        </p:txBody>
      </p:sp>
      <p:pic>
        <p:nvPicPr>
          <p:cNvPr id="8" name="Content Placeholder 7">
            <a:extLst>
              <a:ext uri="{FF2B5EF4-FFF2-40B4-BE49-F238E27FC236}">
                <a16:creationId xmlns:a16="http://schemas.microsoft.com/office/drawing/2014/main" id="{AD7B6593-0079-3539-1F27-A64845768D1D}"/>
              </a:ext>
            </a:extLst>
          </p:cNvPr>
          <p:cNvPicPr>
            <a:picLocks noGrp="1" noChangeAspect="1"/>
          </p:cNvPicPr>
          <p:nvPr>
            <p:ph sz="half" idx="2"/>
          </p:nvPr>
        </p:nvPicPr>
        <p:blipFill>
          <a:blip r:embed="rId2"/>
          <a:stretch>
            <a:fillRect/>
          </a:stretch>
        </p:blipFill>
        <p:spPr>
          <a:xfrm>
            <a:off x="7263926" y="2848393"/>
            <a:ext cx="3649053" cy="3511526"/>
          </a:xfrm>
        </p:spPr>
      </p:pic>
      <p:pic>
        <p:nvPicPr>
          <p:cNvPr id="10" name="Content Placeholder 9">
            <a:extLst>
              <a:ext uri="{FF2B5EF4-FFF2-40B4-BE49-F238E27FC236}">
                <a16:creationId xmlns:a16="http://schemas.microsoft.com/office/drawing/2014/main" id="{E8B60AC0-2ABB-A624-5450-711BE742F4C6}"/>
              </a:ext>
            </a:extLst>
          </p:cNvPr>
          <p:cNvPicPr>
            <a:picLocks noGrp="1" noChangeAspect="1"/>
          </p:cNvPicPr>
          <p:nvPr>
            <p:ph sz="quarter" idx="4"/>
          </p:nvPr>
        </p:nvPicPr>
        <p:blipFill>
          <a:blip r:embed="rId3"/>
          <a:stretch>
            <a:fillRect/>
          </a:stretch>
        </p:blipFill>
        <p:spPr>
          <a:xfrm>
            <a:off x="1878926" y="2848393"/>
            <a:ext cx="3561954" cy="3511526"/>
          </a:xfrm>
        </p:spPr>
      </p:pic>
      <p:sp>
        <p:nvSpPr>
          <p:cNvPr id="11" name="Title 1">
            <a:extLst>
              <a:ext uri="{FF2B5EF4-FFF2-40B4-BE49-F238E27FC236}">
                <a16:creationId xmlns:a16="http://schemas.microsoft.com/office/drawing/2014/main" id="{B0406956-A8BE-8EF0-C3EB-0F9A300EF6BD}"/>
              </a:ext>
            </a:extLst>
          </p:cNvPr>
          <p:cNvSpPr txBox="1">
            <a:spLocks/>
          </p:cNvSpPr>
          <p:nvPr/>
        </p:nvSpPr>
        <p:spPr>
          <a:xfrm>
            <a:off x="800456" y="1179319"/>
            <a:ext cx="8610600" cy="1295400"/>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endParaRPr lang="en-US" dirty="0"/>
          </a:p>
        </p:txBody>
      </p:sp>
      <p:sp>
        <p:nvSpPr>
          <p:cNvPr id="17" name="TextBox 16">
            <a:extLst>
              <a:ext uri="{FF2B5EF4-FFF2-40B4-BE49-F238E27FC236}">
                <a16:creationId xmlns:a16="http://schemas.microsoft.com/office/drawing/2014/main" id="{8FA298B2-1C81-740C-C6A0-F201D35D1780}"/>
              </a:ext>
            </a:extLst>
          </p:cNvPr>
          <p:cNvSpPr txBox="1"/>
          <p:nvPr/>
        </p:nvSpPr>
        <p:spPr>
          <a:xfrm>
            <a:off x="7263926" y="1094067"/>
            <a:ext cx="2925521" cy="1754326"/>
          </a:xfrm>
          <a:prstGeom prst="rect">
            <a:avLst/>
          </a:prstGeom>
          <a:noFill/>
        </p:spPr>
        <p:txBody>
          <a:bodyPr wrap="square" rtlCol="0">
            <a:spAutoFit/>
          </a:bodyPr>
          <a:lstStyle/>
          <a:p>
            <a:r>
              <a:rPr lang="en-US" dirty="0"/>
              <a:t>Overall Breakdown </a:t>
            </a:r>
          </a:p>
          <a:p>
            <a:r>
              <a:rPr lang="en-US" dirty="0"/>
              <a:t>1 star =9</a:t>
            </a:r>
          </a:p>
          <a:p>
            <a:r>
              <a:rPr lang="en-US" dirty="0"/>
              <a:t>2 star = 13</a:t>
            </a:r>
          </a:p>
          <a:p>
            <a:r>
              <a:rPr lang="en-US" dirty="0"/>
              <a:t>3 star =222</a:t>
            </a:r>
          </a:p>
          <a:p>
            <a:r>
              <a:rPr lang="en-US" dirty="0"/>
              <a:t>4 star =421</a:t>
            </a:r>
          </a:p>
          <a:p>
            <a:r>
              <a:rPr lang="en-US" dirty="0"/>
              <a:t>5 star =1612</a:t>
            </a:r>
          </a:p>
        </p:txBody>
      </p:sp>
      <p:sp>
        <p:nvSpPr>
          <p:cNvPr id="18" name="TextBox 17">
            <a:extLst>
              <a:ext uri="{FF2B5EF4-FFF2-40B4-BE49-F238E27FC236}">
                <a16:creationId xmlns:a16="http://schemas.microsoft.com/office/drawing/2014/main" id="{1675586F-3AF8-E134-575E-0F2F4AA6A729}"/>
              </a:ext>
            </a:extLst>
          </p:cNvPr>
          <p:cNvSpPr txBox="1"/>
          <p:nvPr/>
        </p:nvSpPr>
        <p:spPr>
          <a:xfrm>
            <a:off x="1878926" y="1094067"/>
            <a:ext cx="2925521" cy="1477328"/>
          </a:xfrm>
          <a:prstGeom prst="rect">
            <a:avLst/>
          </a:prstGeom>
          <a:noFill/>
        </p:spPr>
        <p:txBody>
          <a:bodyPr wrap="square" rtlCol="0">
            <a:spAutoFit/>
          </a:bodyPr>
          <a:lstStyle/>
          <a:p>
            <a:r>
              <a:rPr lang="en-US" dirty="0"/>
              <a:t>Rating Breakdown</a:t>
            </a:r>
          </a:p>
          <a:p>
            <a:r>
              <a:rPr lang="en-US" dirty="0"/>
              <a:t> </a:t>
            </a:r>
          </a:p>
          <a:p>
            <a:r>
              <a:rPr lang="en-US" dirty="0"/>
              <a:t>Positive=1834</a:t>
            </a:r>
          </a:p>
          <a:p>
            <a:r>
              <a:rPr lang="en-US" dirty="0"/>
              <a:t>Neutral = 421</a:t>
            </a:r>
          </a:p>
          <a:p>
            <a:r>
              <a:rPr lang="en-US" dirty="0"/>
              <a:t>Negative =22</a:t>
            </a:r>
          </a:p>
        </p:txBody>
      </p:sp>
    </p:spTree>
    <p:extLst>
      <p:ext uri="{BB962C8B-B14F-4D97-AF65-F5344CB8AC3E}">
        <p14:creationId xmlns:p14="http://schemas.microsoft.com/office/powerpoint/2010/main" val="2137393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B6868-428E-0E41-1C54-B7B5F70B601C}"/>
              </a:ext>
            </a:extLst>
          </p:cNvPr>
          <p:cNvSpPr>
            <a:spLocks noGrp="1"/>
          </p:cNvSpPr>
          <p:nvPr>
            <p:ph type="title"/>
          </p:nvPr>
        </p:nvSpPr>
        <p:spPr>
          <a:xfrm>
            <a:off x="2895600" y="762000"/>
            <a:ext cx="5171630" cy="1295400"/>
          </a:xfrm>
        </p:spPr>
        <p:txBody>
          <a:bodyPr/>
          <a:lstStyle/>
          <a:p>
            <a:r>
              <a:rPr lang="en-US" dirty="0" err="1"/>
              <a:t>wordcloud</a:t>
            </a:r>
            <a:endParaRPr lang="en-US" dirty="0"/>
          </a:p>
        </p:txBody>
      </p:sp>
      <p:sp>
        <p:nvSpPr>
          <p:cNvPr id="3" name="Text Placeholder 2">
            <a:extLst>
              <a:ext uri="{FF2B5EF4-FFF2-40B4-BE49-F238E27FC236}">
                <a16:creationId xmlns:a16="http://schemas.microsoft.com/office/drawing/2014/main" id="{3303ADC7-465F-1968-6F9F-A8F3DF7B9DFF}"/>
              </a:ext>
            </a:extLst>
          </p:cNvPr>
          <p:cNvSpPr>
            <a:spLocks noGrp="1"/>
          </p:cNvSpPr>
          <p:nvPr>
            <p:ph type="body" idx="1"/>
          </p:nvPr>
        </p:nvSpPr>
        <p:spPr/>
        <p:txBody>
          <a:bodyPr>
            <a:normAutofit/>
          </a:bodyPr>
          <a:lstStyle/>
          <a:p>
            <a:r>
              <a:rPr lang="en-US" dirty="0" err="1"/>
              <a:t>Reviewtext</a:t>
            </a:r>
            <a:r>
              <a:rPr lang="en-US" dirty="0"/>
              <a:t> </a:t>
            </a:r>
            <a:r>
              <a:rPr lang="en-US" dirty="0" err="1"/>
              <a:t>WordCloud</a:t>
            </a:r>
            <a:endParaRPr lang="en-US" dirty="0"/>
          </a:p>
        </p:txBody>
      </p:sp>
      <p:sp>
        <p:nvSpPr>
          <p:cNvPr id="5" name="Text Placeholder 4">
            <a:extLst>
              <a:ext uri="{FF2B5EF4-FFF2-40B4-BE49-F238E27FC236}">
                <a16:creationId xmlns:a16="http://schemas.microsoft.com/office/drawing/2014/main" id="{0A96E9FB-AF2E-3128-6EBC-50930A84B134}"/>
              </a:ext>
            </a:extLst>
          </p:cNvPr>
          <p:cNvSpPr>
            <a:spLocks noGrp="1"/>
          </p:cNvSpPr>
          <p:nvPr>
            <p:ph type="body" sz="quarter" idx="3"/>
          </p:nvPr>
        </p:nvSpPr>
        <p:spPr>
          <a:xfrm>
            <a:off x="6568880" y="2166305"/>
            <a:ext cx="4708711" cy="823912"/>
          </a:xfrm>
        </p:spPr>
        <p:txBody>
          <a:bodyPr>
            <a:normAutofit/>
          </a:bodyPr>
          <a:lstStyle/>
          <a:p>
            <a:r>
              <a:rPr lang="en-US" dirty="0"/>
              <a:t>Summary </a:t>
            </a:r>
            <a:r>
              <a:rPr lang="en-US" dirty="0" err="1"/>
              <a:t>Wordcloud</a:t>
            </a:r>
            <a:endParaRPr lang="en-US" dirty="0"/>
          </a:p>
        </p:txBody>
      </p:sp>
      <p:pic>
        <p:nvPicPr>
          <p:cNvPr id="10" name="Picture 9">
            <a:extLst>
              <a:ext uri="{FF2B5EF4-FFF2-40B4-BE49-F238E27FC236}">
                <a16:creationId xmlns:a16="http://schemas.microsoft.com/office/drawing/2014/main" id="{C5E124A7-7353-0E79-CDA6-4EE4AFFA6FC7}"/>
              </a:ext>
            </a:extLst>
          </p:cNvPr>
          <p:cNvPicPr>
            <a:picLocks noChangeAspect="1"/>
          </p:cNvPicPr>
          <p:nvPr/>
        </p:nvPicPr>
        <p:blipFill>
          <a:blip r:embed="rId2"/>
          <a:stretch>
            <a:fillRect/>
          </a:stretch>
        </p:blipFill>
        <p:spPr>
          <a:xfrm>
            <a:off x="914409" y="3429000"/>
            <a:ext cx="4708711" cy="2405414"/>
          </a:xfrm>
          <a:prstGeom prst="rect">
            <a:avLst/>
          </a:prstGeom>
        </p:spPr>
      </p:pic>
      <p:pic>
        <p:nvPicPr>
          <p:cNvPr id="12" name="Picture 11">
            <a:extLst>
              <a:ext uri="{FF2B5EF4-FFF2-40B4-BE49-F238E27FC236}">
                <a16:creationId xmlns:a16="http://schemas.microsoft.com/office/drawing/2014/main" id="{4C1DDBFB-AAE3-EA81-3962-F9B1BDC3B760}"/>
              </a:ext>
            </a:extLst>
          </p:cNvPr>
          <p:cNvPicPr>
            <a:picLocks noChangeAspect="1"/>
          </p:cNvPicPr>
          <p:nvPr/>
        </p:nvPicPr>
        <p:blipFill>
          <a:blip r:embed="rId3"/>
          <a:stretch>
            <a:fillRect/>
          </a:stretch>
        </p:blipFill>
        <p:spPr>
          <a:xfrm>
            <a:off x="6568880" y="3429000"/>
            <a:ext cx="4708711" cy="2368205"/>
          </a:xfrm>
          <a:prstGeom prst="rect">
            <a:avLst/>
          </a:prstGeom>
        </p:spPr>
      </p:pic>
    </p:spTree>
    <p:extLst>
      <p:ext uri="{BB962C8B-B14F-4D97-AF65-F5344CB8AC3E}">
        <p14:creationId xmlns:p14="http://schemas.microsoft.com/office/powerpoint/2010/main" val="2899502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06843-786B-45F2-D167-FF856DBAF23C}"/>
              </a:ext>
            </a:extLst>
          </p:cNvPr>
          <p:cNvSpPr>
            <a:spLocks noGrp="1"/>
          </p:cNvSpPr>
          <p:nvPr>
            <p:ph type="title"/>
          </p:nvPr>
        </p:nvSpPr>
        <p:spPr>
          <a:xfrm>
            <a:off x="1955801" y="114300"/>
            <a:ext cx="8610600" cy="1295400"/>
          </a:xfrm>
        </p:spPr>
        <p:txBody>
          <a:bodyPr/>
          <a:lstStyle/>
          <a:p>
            <a:r>
              <a:rPr lang="en-CA" dirty="0"/>
              <a:t>Original vs New </a:t>
            </a:r>
            <a:r>
              <a:rPr lang="en-CA" dirty="0" err="1"/>
              <a:t>Dataframe</a:t>
            </a:r>
            <a:endParaRPr lang="en-CA" dirty="0"/>
          </a:p>
        </p:txBody>
      </p:sp>
      <p:sp>
        <p:nvSpPr>
          <p:cNvPr id="3" name="Text Placeholder 2">
            <a:extLst>
              <a:ext uri="{FF2B5EF4-FFF2-40B4-BE49-F238E27FC236}">
                <a16:creationId xmlns:a16="http://schemas.microsoft.com/office/drawing/2014/main" id="{CF59556C-0150-E9EE-5D3D-D6B203803368}"/>
              </a:ext>
            </a:extLst>
          </p:cNvPr>
          <p:cNvSpPr>
            <a:spLocks noGrp="1"/>
          </p:cNvSpPr>
          <p:nvPr>
            <p:ph type="body" idx="1"/>
          </p:nvPr>
        </p:nvSpPr>
        <p:spPr>
          <a:xfrm>
            <a:off x="1584636" y="1577063"/>
            <a:ext cx="3592936" cy="560078"/>
          </a:xfrm>
        </p:spPr>
        <p:txBody>
          <a:bodyPr>
            <a:normAutofit/>
          </a:bodyPr>
          <a:lstStyle/>
          <a:p>
            <a:r>
              <a:rPr lang="en-CA" dirty="0"/>
              <a:t>Original </a:t>
            </a:r>
            <a:r>
              <a:rPr lang="en-CA" dirty="0" err="1"/>
              <a:t>Dataframe</a:t>
            </a:r>
            <a:endParaRPr lang="en-CA" dirty="0"/>
          </a:p>
        </p:txBody>
      </p:sp>
      <p:sp>
        <p:nvSpPr>
          <p:cNvPr id="5" name="Text Placeholder 4">
            <a:extLst>
              <a:ext uri="{FF2B5EF4-FFF2-40B4-BE49-F238E27FC236}">
                <a16:creationId xmlns:a16="http://schemas.microsoft.com/office/drawing/2014/main" id="{159AC060-A6BC-278A-1155-741347366202}"/>
              </a:ext>
            </a:extLst>
          </p:cNvPr>
          <p:cNvSpPr>
            <a:spLocks noGrp="1"/>
          </p:cNvSpPr>
          <p:nvPr>
            <p:ph type="body" sz="quarter" idx="3"/>
          </p:nvPr>
        </p:nvSpPr>
        <p:spPr>
          <a:xfrm>
            <a:off x="7014429" y="1538365"/>
            <a:ext cx="3138055" cy="598776"/>
          </a:xfrm>
        </p:spPr>
        <p:txBody>
          <a:bodyPr>
            <a:normAutofit/>
          </a:bodyPr>
          <a:lstStyle/>
          <a:p>
            <a:r>
              <a:rPr lang="en-CA" dirty="0"/>
              <a:t>New </a:t>
            </a:r>
            <a:r>
              <a:rPr lang="en-CA" dirty="0" err="1"/>
              <a:t>Dataframe</a:t>
            </a:r>
            <a:endParaRPr lang="en-CA" dirty="0"/>
          </a:p>
        </p:txBody>
      </p:sp>
      <p:pic>
        <p:nvPicPr>
          <p:cNvPr id="8" name="Picture 7">
            <a:extLst>
              <a:ext uri="{FF2B5EF4-FFF2-40B4-BE49-F238E27FC236}">
                <a16:creationId xmlns:a16="http://schemas.microsoft.com/office/drawing/2014/main" id="{DDEC488F-55BD-DADF-8F98-7EFA4ED84160}"/>
              </a:ext>
            </a:extLst>
          </p:cNvPr>
          <p:cNvPicPr>
            <a:picLocks noChangeAspect="1"/>
          </p:cNvPicPr>
          <p:nvPr/>
        </p:nvPicPr>
        <p:blipFill>
          <a:blip r:embed="rId2"/>
          <a:stretch>
            <a:fillRect/>
          </a:stretch>
        </p:blipFill>
        <p:spPr>
          <a:xfrm>
            <a:off x="6600513" y="2173952"/>
            <a:ext cx="3965888" cy="4310884"/>
          </a:xfrm>
          <a:prstGeom prst="rect">
            <a:avLst/>
          </a:prstGeom>
        </p:spPr>
      </p:pic>
      <p:pic>
        <p:nvPicPr>
          <p:cNvPr id="14" name="Picture 13">
            <a:extLst>
              <a:ext uri="{FF2B5EF4-FFF2-40B4-BE49-F238E27FC236}">
                <a16:creationId xmlns:a16="http://schemas.microsoft.com/office/drawing/2014/main" id="{1E63551D-F1B8-112C-ABA2-3BF5759B66C9}"/>
              </a:ext>
            </a:extLst>
          </p:cNvPr>
          <p:cNvPicPr>
            <a:picLocks noChangeAspect="1"/>
          </p:cNvPicPr>
          <p:nvPr/>
        </p:nvPicPr>
        <p:blipFill>
          <a:blip r:embed="rId3"/>
          <a:stretch>
            <a:fillRect/>
          </a:stretch>
        </p:blipFill>
        <p:spPr>
          <a:xfrm>
            <a:off x="1531821" y="2173952"/>
            <a:ext cx="3779088" cy="4310883"/>
          </a:xfrm>
          <a:prstGeom prst="rect">
            <a:avLst/>
          </a:prstGeom>
        </p:spPr>
      </p:pic>
    </p:spTree>
    <p:extLst>
      <p:ext uri="{BB962C8B-B14F-4D97-AF65-F5344CB8AC3E}">
        <p14:creationId xmlns:p14="http://schemas.microsoft.com/office/powerpoint/2010/main" val="163435193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490</TotalTime>
  <Words>1198</Words>
  <Application>Microsoft Office PowerPoint</Application>
  <PresentationFormat>Widescreen</PresentationFormat>
  <Paragraphs>154</Paragraphs>
  <Slides>24</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Century Gothic</vt:lpstr>
      <vt:lpstr>Söhne</vt:lpstr>
      <vt:lpstr>Vapor Trail</vt:lpstr>
      <vt:lpstr>Comp262 Group 3</vt:lpstr>
      <vt:lpstr>Dataset description </vt:lpstr>
      <vt:lpstr>Count for each column</vt:lpstr>
      <vt:lpstr>Product ID review(with outlier vs without)</vt:lpstr>
      <vt:lpstr>User review count</vt:lpstr>
      <vt:lpstr>Number of verified products</vt:lpstr>
      <vt:lpstr>Rating of the product</vt:lpstr>
      <vt:lpstr>wordcloud</vt:lpstr>
      <vt:lpstr>Original vs New Dataframe</vt:lpstr>
      <vt:lpstr>Vader Lexicon</vt:lpstr>
      <vt:lpstr>Textblob Lexicon</vt:lpstr>
      <vt:lpstr>Vader vs TextBlob  (Summary DataFrame)</vt:lpstr>
      <vt:lpstr>PowerPoint Presentation</vt:lpstr>
      <vt:lpstr>PHASE #2</vt:lpstr>
      <vt:lpstr>Dataset description </vt:lpstr>
      <vt:lpstr>DatA Preprocessing</vt:lpstr>
      <vt:lpstr>Machine learning algorithm</vt:lpstr>
      <vt:lpstr>SVM(Support Vector Machine)-</vt:lpstr>
      <vt:lpstr>SVM Modelling</vt:lpstr>
      <vt:lpstr>Logistic regression</vt:lpstr>
      <vt:lpstr>PowerPoint Presentation</vt:lpstr>
      <vt:lpstr>Accuracy comparison</vt:lpstr>
      <vt:lpstr>Confusion Matrix Comparison</vt:lpstr>
      <vt:lpstr>GPT-2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Comp262 Group 3</dc:title>
  <dc:creator>Roland Baja</dc:creator>
  <cp:lastModifiedBy>Roland Baja</cp:lastModifiedBy>
  <cp:revision>10</cp:revision>
  <dcterms:created xsi:type="dcterms:W3CDTF">2024-02-18T14:46:32Z</dcterms:created>
  <dcterms:modified xsi:type="dcterms:W3CDTF">2024-04-05T14:29:28Z</dcterms:modified>
</cp:coreProperties>
</file>