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 id="2147483698" r:id="rId6"/>
  </p:sldMasterIdLst>
  <p:notesMasterIdLst>
    <p:notesMasterId r:id="rId44"/>
  </p:notesMasterIdLst>
  <p:handoutMasterIdLst>
    <p:handoutMasterId r:id="rId45"/>
  </p:handoutMasterIdLst>
  <p:sldIdLst>
    <p:sldId id="336" r:id="rId7"/>
    <p:sldId id="337" r:id="rId8"/>
    <p:sldId id="284" r:id="rId9"/>
    <p:sldId id="291" r:id="rId10"/>
    <p:sldId id="314" r:id="rId11"/>
    <p:sldId id="285" r:id="rId12"/>
    <p:sldId id="288" r:id="rId13"/>
    <p:sldId id="333" r:id="rId14"/>
    <p:sldId id="334" r:id="rId15"/>
    <p:sldId id="335" r:id="rId16"/>
    <p:sldId id="344" r:id="rId17"/>
    <p:sldId id="341" r:id="rId18"/>
    <p:sldId id="342" r:id="rId19"/>
    <p:sldId id="343" r:id="rId20"/>
    <p:sldId id="324" r:id="rId21"/>
    <p:sldId id="325" r:id="rId22"/>
    <p:sldId id="326" r:id="rId23"/>
    <p:sldId id="327" r:id="rId24"/>
    <p:sldId id="339" r:id="rId25"/>
    <p:sldId id="340" r:id="rId26"/>
    <p:sldId id="269" r:id="rId27"/>
    <p:sldId id="287" r:id="rId28"/>
    <p:sldId id="315" r:id="rId29"/>
    <p:sldId id="316" r:id="rId30"/>
    <p:sldId id="317" r:id="rId31"/>
    <p:sldId id="318" r:id="rId32"/>
    <p:sldId id="319" r:id="rId33"/>
    <p:sldId id="320" r:id="rId34"/>
    <p:sldId id="321" r:id="rId35"/>
    <p:sldId id="322" r:id="rId36"/>
    <p:sldId id="323" r:id="rId37"/>
    <p:sldId id="328" r:id="rId38"/>
    <p:sldId id="329" r:id="rId39"/>
    <p:sldId id="330" r:id="rId40"/>
    <p:sldId id="331" r:id="rId41"/>
    <p:sldId id="332" r:id="rId42"/>
    <p:sldId id="33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34" autoAdjust="0"/>
    <p:restoredTop sz="94660"/>
  </p:normalViewPr>
  <p:slideViewPr>
    <p:cSldViewPr snapToGrid="0">
      <p:cViewPr varScale="1">
        <p:scale>
          <a:sx n="95" d="100"/>
          <a:sy n="95" d="100"/>
        </p:scale>
        <p:origin x="96" y="870"/>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‹Nr.›</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‹Nr.›</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de-CH"/>
          </a:p>
        </p:txBody>
      </p:sp>
      <p:sp>
        <p:nvSpPr>
          <p:cNvPr id="4" name="Slide Number Placeholder 3"/>
          <p:cNvSpPr>
            <a:spLocks noGrp="1"/>
          </p:cNvSpPr>
          <p:nvPr>
            <p:ph type="sldNum" sz="quarter" idx="10"/>
          </p:nvPr>
        </p:nvSpPr>
        <p:spPr/>
        <p:txBody>
          <a:bodyPr/>
          <a:lstStyle/>
          <a:p>
            <a:fld id="{DA168281-B8F8-474D-9FE0-8C82ED0FD368}" type="slidenum">
              <a:rPr lang="de-CH" smtClean="0">
                <a:solidFill>
                  <a:prstClr val="black"/>
                </a:solidFill>
              </a:rPr>
              <a:pPr/>
              <a:t>1</a:t>
            </a:fld>
            <a:endParaRPr lang="de-CH">
              <a:solidFill>
                <a:prstClr val="black"/>
              </a:solidFill>
            </a:endParaRPr>
          </a:p>
        </p:txBody>
      </p:sp>
    </p:spTree>
    <p:extLst>
      <p:ext uri="{BB962C8B-B14F-4D97-AF65-F5344CB8AC3E}">
        <p14:creationId xmlns:p14="http://schemas.microsoft.com/office/powerpoint/2010/main" val="90700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24271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18574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0618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47480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99245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20046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751367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737274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538532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83812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8/19/2014 8:55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264804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057651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8/19/2014 8:55 AM</a:t>
            </a:fld>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2506089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034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842463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3263"/>
            <a:ext cx="6254750" cy="35194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639356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8/19/2014 8:55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437045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545226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004368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751772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05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3263"/>
            <a:ext cx="6254750" cy="35194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05409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296204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041716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1809878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3369461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1761170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2563844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35855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8/19/2014 8:55 AM</a:t>
            </a:fld>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3774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8/19/2014 8:55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2332125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8/19/2014 8:55 AM</a:t>
            </a:fld>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75209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81423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b="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836038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55385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635897"/>
            <a:ext cx="11653523" cy="4929479"/>
          </a:xfrm>
          <a:prstGeom prst="rect">
            <a:avLst/>
          </a:prstGeom>
        </p:spPr>
        <p:txBody>
          <a:bodyPr lIns="150602" tIns="120481" rIns="150602" bIns="12048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801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46342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2" y="1447805"/>
            <a:ext cx="11151917" cy="197356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57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635897"/>
            <a:ext cx="11653523" cy="4929479"/>
          </a:xfrm>
          <a:prstGeom prst="rect">
            <a:avLst/>
          </a:prstGeom>
        </p:spPr>
        <p:txBody>
          <a:bodyPr lIns="150602" tIns="120481" rIns="150602" bIns="12048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198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9" y="1447801"/>
            <a:ext cx="11151916" cy="2251899"/>
          </a:xfrm>
          <a:prstGeom prst="rect">
            <a:avLst/>
          </a:prstGeom>
        </p:spPr>
        <p:txBody>
          <a:bodyPr>
            <a:spAutoFit/>
          </a:bodyPr>
          <a:lstStyle>
            <a:lvl1pPr marL="386588" indent="-386588">
              <a:buFont typeface="Arial" pitchFamily="34" charset="0"/>
              <a:buChar char="•"/>
              <a:defRPr/>
            </a:lvl1pPr>
            <a:lvl2pPr marL="718519" indent="-331933">
              <a:buFont typeface="Arial" pitchFamily="34" charset="0"/>
              <a:buChar char="•"/>
              <a:defRPr/>
            </a:lvl2pPr>
            <a:lvl3pPr marL="1057117" indent="-338597">
              <a:buFont typeface="Arial" pitchFamily="34" charset="0"/>
              <a:buChar char="•"/>
              <a:defRPr/>
            </a:lvl3pPr>
            <a:lvl4pPr marL="1347724" indent="-290607">
              <a:buFont typeface="Arial" pitchFamily="34" charset="0"/>
              <a:buChar char="•"/>
              <a:defRPr/>
            </a:lvl4pPr>
            <a:lvl5pPr marL="1630333" indent="-28260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40"/>
            <a:ext cx="1315642" cy="216037"/>
          </a:xfrm>
          <a:prstGeom prst="rect">
            <a:avLst/>
          </a:prstGeom>
        </p:spPr>
        <p:txBody>
          <a:bodyPr wrap="none" lIns="76784" tIns="38394" rIns="76784" bIns="38394">
            <a:spAutoFit/>
          </a:bodyPr>
          <a:lstStyle/>
          <a:p>
            <a:pPr defTabSz="767812"/>
            <a:r>
              <a:rPr lang="en-US" sz="9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900" dirty="0">
              <a:gradFill>
                <a:gsLst>
                  <a:gs pos="0">
                    <a:srgbClr val="FFFFFF"/>
                  </a:gs>
                  <a:gs pos="86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1"/>
          </p:nvPr>
        </p:nvSpPr>
        <p:spPr>
          <a:xfrm>
            <a:off x="43484" y="6466353"/>
            <a:ext cx="3861805" cy="365125"/>
          </a:xfrm>
          <a:prstGeom prst="rect">
            <a:avLst/>
          </a:prstGeom>
        </p:spPr>
        <p:txBody>
          <a:bodyPr lIns="75301" tIns="37650" rIns="75301" bIns="37650"/>
          <a:lstStyle/>
          <a:p>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1"/>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16471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5" cy="4929460"/>
          </a:xfrm>
          <a:prstGeom prst="rect">
            <a:avLst/>
          </a:prstGeom>
        </p:spPr>
        <p:txBody>
          <a:bodyPr vert="horz" lIns="150602" tIns="120481" rIns="150602" bIns="120481"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6919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9793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9" y="1447801"/>
            <a:ext cx="11151916" cy="2251899"/>
          </a:xfrm>
          <a:prstGeom prst="rect">
            <a:avLst/>
          </a:prstGeom>
        </p:spPr>
        <p:txBody>
          <a:bodyPr>
            <a:spAutoFit/>
          </a:bodyPr>
          <a:lstStyle>
            <a:lvl1pPr marL="386588" indent="-386588">
              <a:buFont typeface="Arial" pitchFamily="34" charset="0"/>
              <a:buChar char="•"/>
              <a:defRPr/>
            </a:lvl1pPr>
            <a:lvl2pPr marL="718519" indent="-331933">
              <a:buFont typeface="Arial" pitchFamily="34" charset="0"/>
              <a:buChar char="•"/>
              <a:defRPr/>
            </a:lvl2pPr>
            <a:lvl3pPr marL="1057117" indent="-338597">
              <a:buFont typeface="Arial" pitchFamily="34" charset="0"/>
              <a:buChar char="•"/>
              <a:defRPr/>
            </a:lvl3pPr>
            <a:lvl4pPr marL="1347724" indent="-290607">
              <a:buFont typeface="Arial" pitchFamily="34" charset="0"/>
              <a:buChar char="•"/>
              <a:defRPr/>
            </a:lvl4pPr>
            <a:lvl5pPr marL="1630333" indent="-28260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40"/>
            <a:ext cx="1315642" cy="216037"/>
          </a:xfrm>
          <a:prstGeom prst="rect">
            <a:avLst/>
          </a:prstGeom>
        </p:spPr>
        <p:txBody>
          <a:bodyPr wrap="none" lIns="76784" tIns="38394" rIns="76784" bIns="38394">
            <a:spAutoFit/>
          </a:bodyPr>
          <a:lstStyle/>
          <a:p>
            <a:pPr defTabSz="767812"/>
            <a:r>
              <a:rPr lang="en-US" sz="9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900" dirty="0">
              <a:gradFill>
                <a:gsLst>
                  <a:gs pos="0">
                    <a:srgbClr val="FFFFFF"/>
                  </a:gs>
                  <a:gs pos="86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1"/>
          </p:nvPr>
        </p:nvSpPr>
        <p:spPr>
          <a:xfrm>
            <a:off x="43484" y="6466353"/>
            <a:ext cx="3861805" cy="365125"/>
          </a:xfrm>
          <a:prstGeom prst="rect">
            <a:avLst/>
          </a:prstGeom>
        </p:spPr>
        <p:txBody>
          <a:bodyPr lIns="75301" tIns="37650" rIns="75301" bIns="37650"/>
          <a:lstStyle/>
          <a:p>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1"/>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115292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5" cy="4929460"/>
          </a:xfrm>
          <a:prstGeom prst="rect">
            <a:avLst/>
          </a:prstGeom>
        </p:spPr>
        <p:txBody>
          <a:bodyPr vert="horz" lIns="150602" tIns="120481" rIns="150602" bIns="120481"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6970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6927599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tangle 3"/>
          <p:cNvSpPr>
            <a:spLocks noGrp="1" noChangeArrowheads="1"/>
          </p:cNvSpPr>
          <p:nvPr>
            <p:ph type="subTitle" idx="1"/>
          </p:nvPr>
        </p:nvSpPr>
        <p:spPr bwMode="white">
          <a:xfrm>
            <a:off x="4030134" y="3648075"/>
            <a:ext cx="7107768" cy="2667000"/>
          </a:xfrm>
          <a:prstGeom prst="rect">
            <a:avLst/>
          </a:prstGeom>
        </p:spPr>
        <p:txBody>
          <a:bodyPr lIns="0" tIns="0" rIns="0" bIns="0"/>
          <a:lstStyle>
            <a:lvl1pPr marL="0" indent="0">
              <a:buFont typeface="Times" pitchFamily="-128" charset="0"/>
              <a:buNone/>
              <a:defRPr sz="2200">
                <a:solidFill>
                  <a:schemeClr val="bg1"/>
                </a:solidFill>
              </a:defRPr>
            </a:lvl1pPr>
          </a:lstStyle>
          <a:p>
            <a:r>
              <a:rPr lang="de-DE" smtClean="0"/>
              <a:t>Formatvorlage des Untertitelmasters durch Klicken bearbeiten</a:t>
            </a:r>
            <a:endParaRPr lang="de-DE" dirty="0"/>
          </a:p>
        </p:txBody>
      </p:sp>
      <p:sp>
        <p:nvSpPr>
          <p:cNvPr id="7" name="Textplatzhalter 6"/>
          <p:cNvSpPr>
            <a:spLocks noGrp="1"/>
          </p:cNvSpPr>
          <p:nvPr>
            <p:ph type="body" sz="quarter" idx="11" hasCustomPrompt="1"/>
          </p:nvPr>
        </p:nvSpPr>
        <p:spPr>
          <a:xfrm>
            <a:off x="1054101" y="2343150"/>
            <a:ext cx="10083800" cy="723900"/>
          </a:xfrm>
          <a:prstGeom prst="rect">
            <a:avLst/>
          </a:prstGeom>
        </p:spPr>
        <p:txBody>
          <a:bodyPr lIns="0" tIns="0" rIns="0" bIns="0"/>
          <a:lstStyle>
            <a:lvl1pPr marL="0" indent="0">
              <a:buNone/>
              <a:defRPr sz="3400">
                <a:solidFill>
                  <a:schemeClr val="bg2"/>
                </a:solidFill>
              </a:defRPr>
            </a:lvl1pPr>
            <a:lvl2pPr marL="0" indent="0">
              <a:buNone/>
              <a:defRPr sz="3400">
                <a:solidFill>
                  <a:schemeClr val="bg2"/>
                </a:solidFill>
              </a:defRPr>
            </a:lvl2pPr>
            <a:lvl3pPr marL="0" indent="0">
              <a:buNone/>
              <a:defRPr sz="3400">
                <a:solidFill>
                  <a:schemeClr val="bg2"/>
                </a:solidFill>
              </a:defRPr>
            </a:lvl3pPr>
            <a:lvl4pPr marL="0" indent="0">
              <a:buNone/>
              <a:defRPr sz="3400">
                <a:solidFill>
                  <a:schemeClr val="bg2"/>
                </a:solidFill>
              </a:defRPr>
            </a:lvl4pPr>
            <a:lvl5pPr marL="0" indent="0">
              <a:buNone/>
              <a:defRPr sz="3400">
                <a:solidFill>
                  <a:schemeClr val="bg2"/>
                </a:solidFill>
              </a:defRPr>
            </a:lvl5pPr>
          </a:lstStyle>
          <a:p>
            <a:pPr lvl="0"/>
            <a:r>
              <a:rPr lang="de-DE" dirty="0" smtClean="0"/>
              <a:t>Titel Standhalter</a:t>
            </a:r>
            <a:endParaRPr lang="de-CH" dirty="0"/>
          </a:p>
        </p:txBody>
      </p:sp>
    </p:spTree>
    <p:extLst>
      <p:ext uri="{BB962C8B-B14F-4D97-AF65-F5344CB8AC3E}">
        <p14:creationId xmlns:p14="http://schemas.microsoft.com/office/powerpoint/2010/main" val="397563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Untertitel / Kapitel">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1054100" y="2343151"/>
            <a:ext cx="10083800" cy="1028699"/>
          </a:xfrm>
        </p:spPr>
        <p:txBody>
          <a:bodyPr/>
          <a:lstStyle>
            <a:lvl1pPr>
              <a:defRPr sz="3400">
                <a:solidFill>
                  <a:schemeClr val="bg2"/>
                </a:solidFill>
              </a:defRPr>
            </a:lvl1pPr>
          </a:lstStyle>
          <a:p>
            <a:r>
              <a:rPr lang="de-CH" dirty="0" smtClean="0"/>
              <a:t>Untertitel bearbeiten</a:t>
            </a:r>
            <a:endParaRPr lang="de-DE" dirty="0"/>
          </a:p>
        </p:txBody>
      </p:sp>
      <p:sp>
        <p:nvSpPr>
          <p:cNvPr id="8195" name="Rectangle 3"/>
          <p:cNvSpPr>
            <a:spLocks noGrp="1" noChangeArrowheads="1"/>
          </p:cNvSpPr>
          <p:nvPr>
            <p:ph type="subTitle" idx="1" hasCustomPrompt="1"/>
          </p:nvPr>
        </p:nvSpPr>
        <p:spPr>
          <a:xfrm>
            <a:off x="2743201" y="3581401"/>
            <a:ext cx="8394700" cy="2733675"/>
          </a:xfrm>
        </p:spPr>
        <p:txBody>
          <a:bodyPr/>
          <a:lstStyle>
            <a:lvl1pPr marL="0" indent="0">
              <a:buFont typeface="Arial" pitchFamily="34" charset="0"/>
              <a:buNone/>
              <a:defRPr>
                <a:solidFill>
                  <a:schemeClr val="tx1"/>
                </a:solidFill>
              </a:defRPr>
            </a:lvl1pPr>
            <a:lvl2pPr>
              <a:defRPr/>
            </a:lvl2pPr>
            <a:lvl3pPr>
              <a:defRPr/>
            </a:lvl3pPr>
          </a:lstStyle>
          <a:p>
            <a:r>
              <a:rPr lang="de-CH" dirty="0" smtClean="0"/>
              <a:t>Master-Untertitelformat bearbeiten</a:t>
            </a:r>
          </a:p>
        </p:txBody>
      </p:sp>
      <p:sp>
        <p:nvSpPr>
          <p:cNvPr id="8" name="Line 24"/>
          <p:cNvSpPr>
            <a:spLocks noChangeShapeType="1"/>
          </p:cNvSpPr>
          <p:nvPr userDrawn="1"/>
        </p:nvSpPr>
        <p:spPr bwMode="auto">
          <a:xfrm flipH="1">
            <a:off x="0" y="6536519"/>
            <a:ext cx="12192000" cy="0"/>
          </a:xfrm>
          <a:prstGeom prst="line">
            <a:avLst/>
          </a:prstGeom>
          <a:noFill/>
          <a:ln w="22225">
            <a:solidFill>
              <a:srgbClr val="E1E1E1"/>
            </a:solidFill>
            <a:round/>
            <a:headEnd/>
            <a:tailEnd/>
          </a:ln>
        </p:spPr>
        <p:txBody>
          <a:bodyPr wrap="none" anchor="ctr">
            <a:prstTxWarp prst="textNoShape">
              <a:avLst/>
            </a:prstTxWarp>
          </a:bodyPr>
          <a:lstStyle/>
          <a:p>
            <a:pPr defTabSz="457200" eaLnBrk="0" hangingPunct="0">
              <a:defRPr/>
            </a:pPr>
            <a:endParaRPr lang="en-US" sz="1800">
              <a:solidFill>
                <a:prstClr val="black"/>
              </a:solidFill>
              <a:latin typeface="Segoe UI" pitchFamily="-128" charset="0"/>
              <a:ea typeface="ＭＳ Ｐゴシック" pitchFamily="-128" charset="-128"/>
              <a:cs typeface="ＭＳ Ｐゴシック" pitchFamily="-128" charset="-128"/>
            </a:endParaRPr>
          </a:p>
        </p:txBody>
      </p:sp>
      <p:sp>
        <p:nvSpPr>
          <p:cNvPr id="9" name="Text Box 23"/>
          <p:cNvSpPr txBox="1">
            <a:spLocks noChangeArrowheads="1"/>
          </p:cNvSpPr>
          <p:nvPr userDrawn="1"/>
        </p:nvSpPr>
        <p:spPr bwMode="auto">
          <a:xfrm>
            <a:off x="9550400" y="6571194"/>
            <a:ext cx="1727200" cy="244475"/>
          </a:xfrm>
          <a:prstGeom prst="rect">
            <a:avLst/>
          </a:prstGeom>
          <a:noFill/>
          <a:ln w="9525">
            <a:noFill/>
            <a:miter lim="800000"/>
            <a:headEnd/>
            <a:tailEnd/>
          </a:ln>
        </p:spPr>
        <p:txBody>
          <a:bodyPr anchor="b">
            <a:prstTxWarp prst="textNoShape">
              <a:avLst/>
            </a:prstTxWarp>
            <a:spAutoFit/>
          </a:bodyPr>
          <a:lstStyle/>
          <a:p>
            <a:pPr algn="r" defTabSz="457200" eaLnBrk="0" hangingPunct="0">
              <a:spcBef>
                <a:spcPct val="50000"/>
              </a:spcBef>
              <a:defRPr/>
            </a:pPr>
            <a:r>
              <a:rPr lang="de-DE" sz="10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2"/>
          <a:stretch>
            <a:fillRect/>
          </a:stretch>
        </p:blipFill>
        <p:spPr>
          <a:xfrm>
            <a:off x="-2" y="6426201"/>
            <a:ext cx="12192001" cy="423336"/>
          </a:xfrm>
          <a:prstGeom prst="rect">
            <a:avLst/>
          </a:prstGeom>
        </p:spPr>
      </p:pic>
      <p:sp>
        <p:nvSpPr>
          <p:cNvPr id="14" name="Line 24"/>
          <p:cNvSpPr>
            <a:spLocks noChangeShapeType="1"/>
          </p:cNvSpPr>
          <p:nvPr userDrawn="1"/>
        </p:nvSpPr>
        <p:spPr bwMode="auto">
          <a:xfrm flipH="1">
            <a:off x="-1" y="6528055"/>
            <a:ext cx="12192000" cy="0"/>
          </a:xfrm>
          <a:prstGeom prst="line">
            <a:avLst/>
          </a:prstGeom>
          <a:noFill/>
          <a:ln w="22225">
            <a:solidFill>
              <a:schemeClr val="bg1"/>
            </a:solidFill>
            <a:round/>
            <a:headEnd/>
            <a:tailEnd/>
          </a:ln>
        </p:spPr>
        <p:txBody>
          <a:bodyPr wrap="none" anchor="ctr">
            <a:prstTxWarp prst="textNoShape">
              <a:avLst/>
            </a:prstTxWarp>
          </a:bodyPr>
          <a:lstStyle/>
          <a:p>
            <a:pPr defTabSz="457200" eaLnBrk="0" hangingPunct="0">
              <a:defRPr/>
            </a:pPr>
            <a:endParaRPr lang="en-US" sz="1800" dirty="0">
              <a:solidFill>
                <a:prstClr val="black"/>
              </a:solidFill>
              <a:latin typeface="Segoe UI" pitchFamily="-128" charset="0"/>
              <a:ea typeface="ＭＳ Ｐゴシック" pitchFamily="-128" charset="-128"/>
              <a:cs typeface="ＭＳ Ｐゴシック" pitchFamily="-128" charset="-128"/>
            </a:endParaRPr>
          </a:p>
        </p:txBody>
      </p:sp>
      <p:sp>
        <p:nvSpPr>
          <p:cNvPr id="15" name="Text Box 23"/>
          <p:cNvSpPr txBox="1">
            <a:spLocks noChangeArrowheads="1"/>
          </p:cNvSpPr>
          <p:nvPr userDrawn="1"/>
        </p:nvSpPr>
        <p:spPr bwMode="auto">
          <a:xfrm>
            <a:off x="9550399" y="6591760"/>
            <a:ext cx="1727200" cy="215444"/>
          </a:xfrm>
          <a:prstGeom prst="rect">
            <a:avLst/>
          </a:prstGeom>
          <a:noFill/>
          <a:ln w="9525">
            <a:noFill/>
            <a:miter lim="800000"/>
            <a:headEnd/>
            <a:tailEnd/>
          </a:ln>
        </p:spPr>
        <p:txBody>
          <a:bodyPr anchor="b">
            <a:prstTxWarp prst="textNoShape">
              <a:avLst/>
            </a:prstTxWarp>
            <a:spAutoFit/>
          </a:bodyPr>
          <a:lstStyle/>
          <a:p>
            <a:pPr algn="r" defTabSz="457200"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6" name="Picture 7" descr="BBV_Logo_S_R_4F"/>
          <p:cNvPicPr>
            <a:picLocks noChangeAspect="1" noChangeArrowheads="1"/>
          </p:cNvPicPr>
          <p:nvPr userDrawn="1"/>
        </p:nvPicPr>
        <p:blipFill>
          <a:blip r:embed="rId3"/>
          <a:srcRect/>
          <a:stretch>
            <a:fillRect/>
          </a:stretch>
        </p:blipFill>
        <p:spPr bwMode="auto">
          <a:xfrm>
            <a:off x="931336" y="6596562"/>
            <a:ext cx="2111021" cy="168307"/>
          </a:xfrm>
          <a:prstGeom prst="rect">
            <a:avLst/>
          </a:prstGeom>
          <a:noFill/>
          <a:ln w="9525">
            <a:noFill/>
            <a:miter lim="800000"/>
            <a:headEnd/>
            <a:tailEnd/>
          </a:ln>
        </p:spPr>
      </p:pic>
    </p:spTree>
    <p:extLst>
      <p:ext uri="{BB962C8B-B14F-4D97-AF65-F5344CB8AC3E}">
        <p14:creationId xmlns:p14="http://schemas.microsoft.com/office/powerpoint/2010/main" val="183191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54100" y="600075"/>
            <a:ext cx="10083800" cy="466725"/>
          </a:xfrm>
        </p:spPr>
        <p:txBody>
          <a:bodyPr/>
          <a:lstStyle/>
          <a:p>
            <a:r>
              <a:rPr lang="de-CH" dirty="0" smtClean="0"/>
              <a:t>Mastertitelformat bearbeiten</a:t>
            </a:r>
            <a:endParaRPr lang="en-US" dirty="0"/>
          </a:p>
        </p:txBody>
      </p:sp>
      <p:sp>
        <p:nvSpPr>
          <p:cNvPr id="3" name="Content Placeholder 2"/>
          <p:cNvSpPr>
            <a:spLocks noGrp="1"/>
          </p:cNvSpPr>
          <p:nvPr>
            <p:ph idx="1" hasCustomPrompt="1"/>
          </p:nvPr>
        </p:nvSpPr>
        <p:spPr>
          <a:xfrm>
            <a:off x="1054100" y="1285875"/>
            <a:ext cx="10083801" cy="5029201"/>
          </a:xfrm>
        </p:spPr>
        <p:txBody>
          <a:bodyPr/>
          <a:lstStyle>
            <a:lvl1pPr>
              <a:spcBef>
                <a:spcPts val="0"/>
              </a:spcBef>
              <a:defRPr/>
            </a:lvl1pPr>
            <a:lvl5pPr>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218352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54100" y="600075"/>
            <a:ext cx="10083800" cy="466724"/>
          </a:xfrm>
        </p:spPr>
        <p:txBody>
          <a:bodyPr/>
          <a:lstStyle>
            <a:lvl1pPr>
              <a:defRPr>
                <a:solidFill>
                  <a:schemeClr val="tx1"/>
                </a:solidFill>
              </a:defRPr>
            </a:lvl1pPr>
          </a:lstStyle>
          <a:p>
            <a:r>
              <a:rPr lang="de-CH" dirty="0" smtClean="0"/>
              <a:t>Mastertitelformat bearbeiten</a:t>
            </a:r>
            <a:endParaRPr lang="de-DE" dirty="0"/>
          </a:p>
        </p:txBody>
      </p:sp>
      <p:sp>
        <p:nvSpPr>
          <p:cNvPr id="3" name="Content Placeholder 2"/>
          <p:cNvSpPr>
            <a:spLocks noGrp="1"/>
          </p:cNvSpPr>
          <p:nvPr>
            <p:ph idx="1" hasCustomPrompt="1"/>
          </p:nvPr>
        </p:nvSpPr>
        <p:spPr>
          <a:xfrm>
            <a:off x="1054100" y="1371601"/>
            <a:ext cx="4792133" cy="4943475"/>
          </a:xfrm>
        </p:spPr>
        <p:txBody>
          <a:bodyPr/>
          <a:lstStyle>
            <a:lvl1pPr marL="195263" marR="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sz="1600">
                <a:solidFill>
                  <a:schemeClr val="tx2"/>
                </a:solidFill>
              </a:defRPr>
            </a:lvl1pPr>
          </a:lstStyle>
          <a:p>
            <a:pPr lvl="0"/>
            <a:r>
              <a:rPr lang="de-CH" dirty="0" smtClean="0"/>
              <a:t>Vergleich Textposition eins</a:t>
            </a:r>
          </a:p>
          <a:p>
            <a:pPr lvl="0"/>
            <a:r>
              <a:rPr lang="de-CH" dirty="0" smtClean="0"/>
              <a:t>Vergleich Textposition zwei</a:t>
            </a:r>
          </a:p>
          <a:p>
            <a:pPr marL="195263" marR="0" lvl="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
        <p:nvSpPr>
          <p:cNvPr id="4" name="Content Placeholder 2"/>
          <p:cNvSpPr>
            <a:spLocks noGrp="1"/>
          </p:cNvSpPr>
          <p:nvPr>
            <p:ph idx="10" hasCustomPrompt="1"/>
          </p:nvPr>
        </p:nvSpPr>
        <p:spPr>
          <a:xfrm>
            <a:off x="6345767" y="1371601"/>
            <a:ext cx="4792133" cy="4943475"/>
          </a:xfrm>
        </p:spPr>
        <p:txBody>
          <a:bodyPr/>
          <a:lstStyle>
            <a:lvl1pPr marL="195263" marR="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sz="1600"/>
            </a:lvl1pPr>
          </a:lstStyle>
          <a:p>
            <a:pPr lvl="0"/>
            <a:r>
              <a:rPr lang="de-CH" dirty="0" smtClean="0"/>
              <a:t>Vergleich Textposition eins</a:t>
            </a:r>
          </a:p>
          <a:p>
            <a:pPr lvl="0"/>
            <a:r>
              <a:rPr lang="de-CH" dirty="0" smtClean="0"/>
              <a:t>Vergleich Textposition zwei</a:t>
            </a:r>
          </a:p>
          <a:p>
            <a:pPr marL="195263" marR="0" lvl="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Tree>
    <p:extLst>
      <p:ext uri="{BB962C8B-B14F-4D97-AF65-F5344CB8AC3E}">
        <p14:creationId xmlns:p14="http://schemas.microsoft.com/office/powerpoint/2010/main" val="310386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r Titel oben">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1054100" y="1152525"/>
            <a:ext cx="10083801" cy="508000"/>
          </a:xfrm>
        </p:spPr>
        <p:txBody>
          <a:bodyPr/>
          <a:lstStyle>
            <a:lvl1pPr>
              <a:buNone/>
              <a:defRPr sz="1800">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54100" y="596900"/>
            <a:ext cx="10083801" cy="469900"/>
          </a:xfrm>
        </p:spPr>
        <p:txBody>
          <a:bodyPr/>
          <a:lstStyle>
            <a:lvl1pPr>
              <a:buNone/>
              <a:defRPr sz="2600"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342664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oben mit Bild">
    <p:spTree>
      <p:nvGrpSpPr>
        <p:cNvPr id="1" name=""/>
        <p:cNvGrpSpPr/>
        <p:nvPr/>
      </p:nvGrpSpPr>
      <p:grpSpPr>
        <a:xfrm>
          <a:off x="0" y="0"/>
          <a:ext cx="0" cy="0"/>
          <a:chOff x="0" y="0"/>
          <a:chExt cx="0" cy="0"/>
        </a:xfrm>
      </p:grpSpPr>
      <p:sp>
        <p:nvSpPr>
          <p:cNvPr id="7" name="Bildplatzhalter 6"/>
          <p:cNvSpPr>
            <a:spLocks noGrp="1"/>
          </p:cNvSpPr>
          <p:nvPr>
            <p:ph type="pic" sz="quarter" idx="12" hasCustomPrompt="1"/>
          </p:nvPr>
        </p:nvSpPr>
        <p:spPr>
          <a:xfrm>
            <a:off x="0" y="1"/>
            <a:ext cx="12192000" cy="6315075"/>
          </a:xfrm>
        </p:spPr>
        <p:txBody>
          <a:bodyPr/>
          <a:lstStyle>
            <a:lvl1pPr algn="ctr">
              <a:buNone/>
              <a:defRPr baseline="0"/>
            </a:lvl1pPr>
          </a:lstStyle>
          <a:p>
            <a:r>
              <a:rPr lang="de-CH" dirty="0" smtClean="0"/>
              <a:t>Hier kann ein Bild einfügt werden</a:t>
            </a:r>
            <a:endParaRPr lang="de-CH" dirty="0"/>
          </a:p>
        </p:txBody>
      </p:sp>
      <p:sp>
        <p:nvSpPr>
          <p:cNvPr id="4" name="Textplatzhalter 3"/>
          <p:cNvSpPr>
            <a:spLocks noGrp="1"/>
          </p:cNvSpPr>
          <p:nvPr>
            <p:ph type="body" sz="quarter" idx="10"/>
          </p:nvPr>
        </p:nvSpPr>
        <p:spPr>
          <a:xfrm>
            <a:off x="1054100" y="1152525"/>
            <a:ext cx="10083801" cy="508000"/>
          </a:xfrm>
        </p:spPr>
        <p:txBody>
          <a:bodyPr/>
          <a:lstStyle>
            <a:lvl1pPr>
              <a:buNone/>
              <a:defRPr sz="1800">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54100" y="596900"/>
            <a:ext cx="10083801" cy="469900"/>
          </a:xfrm>
        </p:spPr>
        <p:txBody>
          <a:bodyPr/>
          <a:lstStyle>
            <a:lvl1pPr>
              <a:buNone/>
              <a:defRPr sz="2600"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3867053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r Titel unten">
    <p:spTree>
      <p:nvGrpSpPr>
        <p:cNvPr id="1" name=""/>
        <p:cNvGrpSpPr/>
        <p:nvPr/>
      </p:nvGrpSpPr>
      <p:grpSpPr>
        <a:xfrm>
          <a:off x="0" y="0"/>
          <a:ext cx="0" cy="0"/>
          <a:chOff x="0" y="0"/>
          <a:chExt cx="0" cy="0"/>
        </a:xfrm>
      </p:grpSpPr>
      <p:sp>
        <p:nvSpPr>
          <p:cNvPr id="2" name="Title 1"/>
          <p:cNvSpPr>
            <a:spLocks noGrp="1"/>
          </p:cNvSpPr>
          <p:nvPr>
            <p:ph type="title"/>
          </p:nvPr>
        </p:nvSpPr>
        <p:spPr>
          <a:xfrm>
            <a:off x="1054100" y="5016500"/>
            <a:ext cx="10083801"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54100" y="5537200"/>
            <a:ext cx="10083801" cy="508000"/>
          </a:xfrm>
        </p:spPr>
        <p:txBody>
          <a:bodyPr/>
          <a:lstStyle>
            <a:lvl1pPr>
              <a:buNone/>
              <a:defRPr sz="1800"/>
            </a:lvl1pPr>
          </a:lstStyle>
          <a:p>
            <a:pPr lvl="0"/>
            <a:endParaRPr lang="de-DE" dirty="0"/>
          </a:p>
        </p:txBody>
      </p:sp>
    </p:spTree>
    <p:extLst>
      <p:ext uri="{BB962C8B-B14F-4D97-AF65-F5344CB8AC3E}">
        <p14:creationId xmlns:p14="http://schemas.microsoft.com/office/powerpoint/2010/main" val="1929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ten mit Bild">
    <p:spTree>
      <p:nvGrpSpPr>
        <p:cNvPr id="1" name=""/>
        <p:cNvGrpSpPr/>
        <p:nvPr/>
      </p:nvGrpSpPr>
      <p:grpSpPr>
        <a:xfrm>
          <a:off x="0" y="0"/>
          <a:ext cx="0" cy="0"/>
          <a:chOff x="0" y="0"/>
          <a:chExt cx="0" cy="0"/>
        </a:xfrm>
      </p:grpSpPr>
      <p:sp>
        <p:nvSpPr>
          <p:cNvPr id="6" name="Bildplatzhalter 5"/>
          <p:cNvSpPr>
            <a:spLocks noGrp="1"/>
          </p:cNvSpPr>
          <p:nvPr>
            <p:ph type="pic" sz="quarter" idx="11" hasCustomPrompt="1"/>
          </p:nvPr>
        </p:nvSpPr>
        <p:spPr>
          <a:xfrm>
            <a:off x="0" y="1"/>
            <a:ext cx="12192000" cy="6315075"/>
          </a:xfrm>
        </p:spPr>
        <p:txBody>
          <a:bodyPr/>
          <a:lstStyle>
            <a:lvl1pPr marL="180975" marR="0" indent="-180975" algn="ctr" defTabSz="914400" rtl="0" eaLnBrk="1" fontAlgn="base" latinLnBrk="0" hangingPunct="1">
              <a:lnSpc>
                <a:spcPct val="100000"/>
              </a:lnSpc>
              <a:spcBef>
                <a:spcPct val="20000"/>
              </a:spcBef>
              <a:spcAft>
                <a:spcPct val="0"/>
              </a:spcAft>
              <a:buClr>
                <a:schemeClr val="bg2"/>
              </a:buClr>
              <a:buSzTx/>
              <a:buFont typeface="Times" pitchFamily="84" charset="0"/>
              <a:buNone/>
              <a:tabLst/>
              <a:defRPr baseline="0"/>
            </a:lvl1pPr>
          </a:lstStyle>
          <a:p>
            <a:r>
              <a:rPr lang="de-CH" dirty="0" smtClean="0"/>
              <a:t>Hier kann ein Bild einfügt werden</a:t>
            </a:r>
          </a:p>
        </p:txBody>
      </p:sp>
      <p:sp>
        <p:nvSpPr>
          <p:cNvPr id="2" name="Title 1"/>
          <p:cNvSpPr>
            <a:spLocks noGrp="1"/>
          </p:cNvSpPr>
          <p:nvPr>
            <p:ph type="title"/>
          </p:nvPr>
        </p:nvSpPr>
        <p:spPr>
          <a:xfrm>
            <a:off x="1054100" y="5016500"/>
            <a:ext cx="10083801"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54100" y="5537200"/>
            <a:ext cx="10083801" cy="508000"/>
          </a:xfrm>
        </p:spPr>
        <p:txBody>
          <a:bodyPr/>
          <a:lstStyle>
            <a:lvl1pPr>
              <a:buNone/>
              <a:defRPr sz="1800"/>
            </a:lvl1pPr>
          </a:lstStyle>
          <a:p>
            <a:pPr lvl="0"/>
            <a:endParaRPr lang="de-DE" dirty="0"/>
          </a:p>
        </p:txBody>
      </p:sp>
    </p:spTree>
    <p:extLst>
      <p:ext uri="{BB962C8B-B14F-4D97-AF65-F5344CB8AC3E}">
        <p14:creationId xmlns:p14="http://schemas.microsoft.com/office/powerpoint/2010/main" val="12985535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0146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hlagwor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1054100" y="600075"/>
            <a:ext cx="10083801" cy="5715000"/>
          </a:xfrm>
        </p:spPr>
        <p:txBody>
          <a:bodyPr anchor="ctr"/>
          <a:lstStyle>
            <a:lvl1pPr algn="ctr">
              <a:buNone/>
              <a:defRPr sz="10000" b="1">
                <a:solidFill>
                  <a:schemeClr val="tx2"/>
                </a:solidFill>
              </a:defRPr>
            </a:lvl1pPr>
          </a:lstStyle>
          <a:p>
            <a:pPr lvl="0"/>
            <a:r>
              <a:rPr lang="de-DE" dirty="0" smtClean="0"/>
              <a:t>Schlagwort</a:t>
            </a:r>
            <a:endParaRPr lang="de-DE" dirty="0"/>
          </a:p>
        </p:txBody>
      </p:sp>
    </p:spTree>
    <p:extLst>
      <p:ext uri="{BB962C8B-B14F-4D97-AF65-F5344CB8AC3E}">
        <p14:creationId xmlns:p14="http://schemas.microsoft.com/office/powerpoint/2010/main" val="127848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054100" y="600076"/>
            <a:ext cx="10083801" cy="2841625"/>
          </a:xfrm>
        </p:spPr>
        <p:txBody>
          <a:bodyPr anchor="b"/>
          <a:lstStyle>
            <a:lvl1pPr algn="ctr">
              <a:defRPr sz="10000" b="1">
                <a:solidFill>
                  <a:schemeClr val="tx2"/>
                </a:solidFill>
                <a:latin typeface="Calibri" pitchFamily="34" charset="0"/>
                <a:cs typeface="Calibri" pitchFamily="34" charset="0"/>
              </a:defRPr>
            </a:lvl1pPr>
          </a:lstStyle>
          <a:p>
            <a:r>
              <a:rPr lang="de-CH" dirty="0" smtClean="0"/>
              <a:t>Danke!</a:t>
            </a:r>
            <a:endParaRPr lang="de-DE" dirty="0"/>
          </a:p>
        </p:txBody>
      </p:sp>
      <p:sp>
        <p:nvSpPr>
          <p:cNvPr id="8" name="Textplatzhalter 7"/>
          <p:cNvSpPr>
            <a:spLocks noGrp="1"/>
          </p:cNvSpPr>
          <p:nvPr>
            <p:ph type="body" sz="quarter" idx="10" hasCustomPrompt="1"/>
          </p:nvPr>
        </p:nvSpPr>
        <p:spPr>
          <a:xfrm>
            <a:off x="1054099" y="5041901"/>
            <a:ext cx="3805767" cy="1273175"/>
          </a:xfrm>
        </p:spPr>
        <p:txBody>
          <a:bodyPr/>
          <a:lstStyle>
            <a:lvl1pPr algn="r">
              <a:buNone/>
              <a:defRPr sz="1600" cap="none">
                <a:solidFill>
                  <a:schemeClr val="tx2"/>
                </a:solidFill>
                <a:latin typeface="Calibri" pitchFamily="34" charset="0"/>
                <a:cs typeface="Calibri" pitchFamily="34" charset="0"/>
              </a:defRPr>
            </a:lvl1pPr>
          </a:lstStyle>
          <a:p>
            <a:pPr lvl="0"/>
            <a:r>
              <a:rPr lang="de-DE" dirty="0" smtClean="0"/>
              <a:t>info@bbv.ch</a:t>
            </a:r>
          </a:p>
          <a:p>
            <a:pPr lvl="0"/>
            <a:r>
              <a:rPr lang="de-DE" dirty="0" smtClean="0"/>
              <a:t>www.bbv.ch</a:t>
            </a:r>
            <a:endParaRPr lang="de-DE" dirty="0"/>
          </a:p>
        </p:txBody>
      </p:sp>
      <p:sp>
        <p:nvSpPr>
          <p:cNvPr id="6" name="Textplatzhalter 7"/>
          <p:cNvSpPr>
            <a:spLocks noGrp="1"/>
          </p:cNvSpPr>
          <p:nvPr>
            <p:ph type="body" sz="quarter" idx="11" hasCustomPrompt="1"/>
          </p:nvPr>
        </p:nvSpPr>
        <p:spPr>
          <a:xfrm>
            <a:off x="5101166" y="5041901"/>
            <a:ext cx="6036735" cy="1273175"/>
          </a:xfrm>
        </p:spPr>
        <p:txBody>
          <a:bodyPr/>
          <a:lstStyle>
            <a:lvl1pPr algn="l">
              <a:buNone/>
              <a:defRPr sz="1600" cap="none">
                <a:solidFill>
                  <a:schemeClr val="tx2"/>
                </a:solidFill>
                <a:latin typeface="Calibri" pitchFamily="34" charset="0"/>
                <a:cs typeface="Calibri" pitchFamily="34" charset="0"/>
              </a:defRPr>
            </a:lvl1pPr>
          </a:lstStyle>
          <a:p>
            <a:pPr lvl="0"/>
            <a:r>
              <a:rPr lang="de-DE" dirty="0" smtClean="0"/>
              <a:t>www.website-link.ch</a:t>
            </a:r>
          </a:p>
          <a:p>
            <a:pPr lvl="0"/>
            <a:r>
              <a:rPr lang="de-DE" dirty="0" smtClean="0"/>
              <a:t>http://source.net/project/bbv</a:t>
            </a:r>
          </a:p>
        </p:txBody>
      </p:sp>
      <p:sp>
        <p:nvSpPr>
          <p:cNvPr id="11" name="Textplatzhalter 7"/>
          <p:cNvSpPr>
            <a:spLocks noGrp="1"/>
          </p:cNvSpPr>
          <p:nvPr>
            <p:ph type="body" sz="quarter" idx="12" hasCustomPrompt="1"/>
          </p:nvPr>
        </p:nvSpPr>
        <p:spPr>
          <a:xfrm>
            <a:off x="1054100" y="3993942"/>
            <a:ext cx="10083801" cy="769441"/>
          </a:xfrm>
        </p:spPr>
        <p:txBody>
          <a:bodyPr/>
          <a:lstStyle>
            <a:lvl1pPr marL="0" algn="ctr">
              <a:spcBef>
                <a:spcPts val="0"/>
              </a:spcBef>
              <a:buNone/>
              <a:defRPr sz="2600" b="1" cap="none">
                <a:solidFill>
                  <a:schemeClr val="tx2"/>
                </a:solidFill>
                <a:latin typeface="Calibri" pitchFamily="34" charset="0"/>
                <a:cs typeface="Calibri" pitchFamily="34" charset="0"/>
              </a:defRPr>
            </a:lvl1pPr>
          </a:lstStyle>
          <a:p>
            <a:pPr lvl="0"/>
            <a:r>
              <a:rPr lang="de-DE" dirty="0" smtClean="0"/>
              <a:t>Felix Muster</a:t>
            </a:r>
            <a:endParaRPr lang="de-DE" dirty="0"/>
          </a:p>
        </p:txBody>
      </p:sp>
    </p:spTree>
    <p:extLst>
      <p:ext uri="{BB962C8B-B14F-4D97-AF65-F5344CB8AC3E}">
        <p14:creationId xmlns:p14="http://schemas.microsoft.com/office/powerpoint/2010/main" val="3117844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624419" y="1797052"/>
            <a:ext cx="10943167" cy="4320117"/>
          </a:xfrm>
        </p:spPr>
        <p:txBody>
          <a:bodyPr/>
          <a:lstStyle>
            <a:lvl1pPr marL="0" indent="0">
              <a:buNone/>
              <a:defRPr sz="3000"/>
            </a:lvl1pPr>
            <a:lvl2pPr marL="0" indent="0">
              <a:buNone/>
              <a:tabLst/>
              <a:defRPr sz="1500">
                <a:latin typeface="+mn-lt"/>
              </a:defRPr>
            </a:lvl2pPr>
            <a:lvl3pPr marL="180975" indent="-180975">
              <a:defRPr sz="15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23642042"/>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20.xml"/><Relationship Id="rId5" Type="http://schemas.openxmlformats.org/officeDocument/2006/relationships/image" Target="../media/image9.jpe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9.jpe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710" r:id="rId1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descr="BBV08 BR Titel_PPT_mitte beschriftbar.jpg"/>
          <p:cNvPicPr>
            <a:picLocks noChangeAspect="1"/>
          </p:cNvPicPr>
          <p:nvPr userDrawn="1"/>
        </p:nvPicPr>
        <p:blipFill>
          <a:blip r:embed="rId3"/>
          <a:stretch>
            <a:fillRect/>
          </a:stretch>
        </p:blipFill>
        <p:spPr>
          <a:xfrm>
            <a:off x="1" y="3216102"/>
            <a:ext cx="12192000" cy="3210101"/>
          </a:xfrm>
          <a:prstGeom prst="rect">
            <a:avLst/>
          </a:prstGeom>
        </p:spPr>
      </p:pic>
      <p:pic>
        <p:nvPicPr>
          <p:cNvPr id="13" name="Picture 7" descr="BBV_Logo_S_R_4F"/>
          <p:cNvPicPr>
            <a:picLocks noChangeAspect="1" noChangeArrowheads="1"/>
          </p:cNvPicPr>
          <p:nvPr userDrawn="1"/>
        </p:nvPicPr>
        <p:blipFill>
          <a:blip r:embed="rId4"/>
          <a:srcRect/>
          <a:stretch>
            <a:fillRect/>
          </a:stretch>
        </p:blipFill>
        <p:spPr bwMode="auto">
          <a:xfrm>
            <a:off x="1041400" y="381002"/>
            <a:ext cx="3962400" cy="315913"/>
          </a:xfrm>
          <a:prstGeom prst="rect">
            <a:avLst/>
          </a:prstGeom>
          <a:noFill/>
          <a:ln w="9525">
            <a:noFill/>
            <a:miter lim="800000"/>
            <a:headEnd/>
            <a:tailEnd/>
          </a:ln>
        </p:spPr>
      </p:pic>
      <p:sp>
        <p:nvSpPr>
          <p:cNvPr id="9" name="Line 24"/>
          <p:cNvSpPr>
            <a:spLocks noChangeShapeType="1"/>
          </p:cNvSpPr>
          <p:nvPr userDrawn="1"/>
        </p:nvSpPr>
        <p:spPr bwMode="auto">
          <a:xfrm flipH="1">
            <a:off x="1" y="6536519"/>
            <a:ext cx="12192000" cy="0"/>
          </a:xfrm>
          <a:prstGeom prst="line">
            <a:avLst/>
          </a:prstGeom>
          <a:noFill/>
          <a:ln w="22225">
            <a:solidFill>
              <a:srgbClr val="E1E1E1"/>
            </a:solidFill>
            <a:round/>
            <a:headEnd/>
            <a:tailEnd/>
          </a:ln>
        </p:spPr>
        <p:txBody>
          <a:bodyPr wrap="none" anchor="ctr">
            <a:prstTxWarp prst="textNoShape">
              <a:avLst/>
            </a:prstTxWarp>
          </a:bodyPr>
          <a:lstStyle/>
          <a:p>
            <a:pPr defTabSz="457200" eaLnBrk="0" hangingPunct="0">
              <a:defRPr/>
            </a:pPr>
            <a:endParaRPr lang="en-US" sz="180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550400" y="6571195"/>
            <a:ext cx="1727200" cy="244475"/>
          </a:xfrm>
          <a:prstGeom prst="rect">
            <a:avLst/>
          </a:prstGeom>
          <a:noFill/>
          <a:ln w="9525">
            <a:noFill/>
            <a:miter lim="800000"/>
            <a:headEnd/>
            <a:tailEnd/>
          </a:ln>
        </p:spPr>
        <p:txBody>
          <a:bodyPr anchor="b">
            <a:prstTxWarp prst="textNoShape">
              <a:avLst/>
            </a:prstTxWarp>
            <a:spAutoFit/>
          </a:bodyPr>
          <a:lstStyle/>
          <a:p>
            <a:pPr algn="r" defTabSz="457200" eaLnBrk="0" hangingPunct="0">
              <a:spcBef>
                <a:spcPct val="50000"/>
              </a:spcBef>
              <a:defRPr/>
            </a:pPr>
            <a:r>
              <a:rPr lang="de-DE" sz="10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5"/>
          <a:stretch>
            <a:fillRect/>
          </a:stretch>
        </p:blipFill>
        <p:spPr>
          <a:xfrm>
            <a:off x="-2" y="6426201"/>
            <a:ext cx="12192001" cy="423336"/>
          </a:xfrm>
          <a:prstGeom prst="rect">
            <a:avLst/>
          </a:prstGeom>
        </p:spPr>
      </p:pic>
      <p:sp>
        <p:nvSpPr>
          <p:cNvPr id="12" name="Line 24"/>
          <p:cNvSpPr>
            <a:spLocks noChangeShapeType="1"/>
          </p:cNvSpPr>
          <p:nvPr userDrawn="1"/>
        </p:nvSpPr>
        <p:spPr bwMode="auto">
          <a:xfrm flipH="1">
            <a:off x="-1" y="6528055"/>
            <a:ext cx="12192000" cy="0"/>
          </a:xfrm>
          <a:prstGeom prst="line">
            <a:avLst/>
          </a:prstGeom>
          <a:noFill/>
          <a:ln w="22225">
            <a:solidFill>
              <a:schemeClr val="bg1"/>
            </a:solidFill>
            <a:round/>
            <a:headEnd/>
            <a:tailEnd/>
          </a:ln>
        </p:spPr>
        <p:txBody>
          <a:bodyPr wrap="none" anchor="ctr">
            <a:prstTxWarp prst="textNoShape">
              <a:avLst/>
            </a:prstTxWarp>
          </a:bodyPr>
          <a:lstStyle/>
          <a:p>
            <a:pPr defTabSz="457200" eaLnBrk="0" hangingPunct="0">
              <a:defRPr/>
            </a:pPr>
            <a:endParaRPr lang="en-US" sz="1800" dirty="0">
              <a:solidFill>
                <a:prstClr val="black"/>
              </a:solidFill>
              <a:latin typeface="Segoe UI" pitchFamily="-128" charset="0"/>
              <a:ea typeface="ＭＳ Ｐゴシック" pitchFamily="-128" charset="-128"/>
              <a:cs typeface="ＭＳ Ｐゴシック" pitchFamily="-128" charset="-128"/>
            </a:endParaRPr>
          </a:p>
        </p:txBody>
      </p:sp>
      <p:sp>
        <p:nvSpPr>
          <p:cNvPr id="14" name="Text Box 23"/>
          <p:cNvSpPr txBox="1">
            <a:spLocks noChangeArrowheads="1"/>
          </p:cNvSpPr>
          <p:nvPr userDrawn="1"/>
        </p:nvSpPr>
        <p:spPr bwMode="auto">
          <a:xfrm>
            <a:off x="9410700" y="6632064"/>
            <a:ext cx="1727200" cy="123111"/>
          </a:xfrm>
          <a:prstGeom prst="rect">
            <a:avLst/>
          </a:prstGeom>
          <a:noFill/>
          <a:ln w="9525">
            <a:noFill/>
            <a:miter lim="800000"/>
            <a:headEnd/>
            <a:tailEnd/>
          </a:ln>
        </p:spPr>
        <p:txBody>
          <a:bodyPr lIns="0" tIns="0" rIns="0" bIns="0" anchor="t" anchorCtr="0">
            <a:prstTxWarp prst="textNoShape">
              <a:avLst/>
            </a:prstTxWarp>
            <a:noAutofit/>
          </a:bodyPr>
          <a:lstStyle/>
          <a:p>
            <a:pPr algn="r" defTabSz="457200"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5" name="Picture 7" descr="BBV_Logo_S_R_4F"/>
          <p:cNvPicPr>
            <a:picLocks noChangeAspect="1" noChangeArrowheads="1"/>
          </p:cNvPicPr>
          <p:nvPr userDrawn="1"/>
        </p:nvPicPr>
        <p:blipFill>
          <a:blip r:embed="rId4"/>
          <a:srcRect/>
          <a:stretch>
            <a:fillRect/>
          </a:stretch>
        </p:blipFill>
        <p:spPr bwMode="auto">
          <a:xfrm>
            <a:off x="1058335" y="6596563"/>
            <a:ext cx="2111022" cy="168307"/>
          </a:xfrm>
          <a:prstGeom prst="rect">
            <a:avLst/>
          </a:prstGeom>
          <a:noFill/>
          <a:ln w="9525">
            <a:noFill/>
            <a:miter lim="800000"/>
            <a:headEnd/>
            <a:tailEnd/>
          </a:ln>
        </p:spPr>
      </p:pic>
    </p:spTree>
    <p:extLst>
      <p:ext uri="{BB962C8B-B14F-4D97-AF65-F5344CB8AC3E}">
        <p14:creationId xmlns:p14="http://schemas.microsoft.com/office/powerpoint/2010/main" val="389865015"/>
      </p:ext>
    </p:extLst>
  </p:cSld>
  <p:clrMap bg1="lt1" tx1="dk1" bg2="lt2" tx2="dk2" accent1="accent1" accent2="accent2" accent3="accent3" accent4="accent4" accent5="accent5" accent6="accent6" hlink="hlink" folHlink="folHlink"/>
  <p:sldLayoutIdLst>
    <p:sldLayoutId id="214748369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54100" y="600075"/>
            <a:ext cx="10083800" cy="466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a:t>
            </a:r>
            <a:r>
              <a:rPr lang="de-DE" dirty="0" smtClean="0"/>
              <a:t>bearbeiten</a:t>
            </a:r>
            <a:endParaRPr lang="de-DE" dirty="0"/>
          </a:p>
        </p:txBody>
      </p:sp>
      <p:sp>
        <p:nvSpPr>
          <p:cNvPr id="1027" name="Rectangle 3"/>
          <p:cNvSpPr>
            <a:spLocks noGrp="1" noChangeArrowheads="1"/>
          </p:cNvSpPr>
          <p:nvPr>
            <p:ph type="body" idx="1"/>
          </p:nvPr>
        </p:nvSpPr>
        <p:spPr bwMode="auto">
          <a:xfrm>
            <a:off x="1054100" y="1285875"/>
            <a:ext cx="10083801" cy="50292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smtClean="0"/>
              <a:t>Mastertextformat bearbeiten</a:t>
            </a:r>
          </a:p>
          <a:p>
            <a:pPr lvl="1"/>
            <a:r>
              <a:rPr lang="de-CH" noProof="0" dirty="0" smtClean="0"/>
              <a:t>Erste Ebene</a:t>
            </a:r>
          </a:p>
          <a:p>
            <a:pPr lvl="2"/>
            <a:r>
              <a:rPr lang="de-CH" noProof="0" dirty="0" smtClean="0"/>
              <a:t>Zweite Ebene</a:t>
            </a:r>
          </a:p>
          <a:p>
            <a:pPr lvl="3"/>
            <a:r>
              <a:rPr lang="de-CH" noProof="0" dirty="0" smtClean="0"/>
              <a:t>Dritte Ebene</a:t>
            </a:r>
            <a:endParaRPr lang="de-CH" noProof="0" dirty="0"/>
          </a:p>
        </p:txBody>
      </p:sp>
      <p:pic>
        <p:nvPicPr>
          <p:cNvPr id="9" name="Bild 8" descr="BBV10 Streifen PPT_Grau.jpg"/>
          <p:cNvPicPr>
            <a:picLocks noChangeAspect="1"/>
          </p:cNvPicPr>
          <p:nvPr userDrawn="1"/>
        </p:nvPicPr>
        <p:blipFill>
          <a:blip r:embed="rId13"/>
          <a:stretch>
            <a:fillRect/>
          </a:stretch>
        </p:blipFill>
        <p:spPr>
          <a:xfrm>
            <a:off x="-2" y="6426201"/>
            <a:ext cx="12192001" cy="423336"/>
          </a:xfrm>
          <a:prstGeom prst="rect">
            <a:avLst/>
          </a:prstGeom>
        </p:spPr>
      </p:pic>
      <p:sp>
        <p:nvSpPr>
          <p:cNvPr id="10" name="Line 24"/>
          <p:cNvSpPr>
            <a:spLocks noChangeShapeType="1"/>
          </p:cNvSpPr>
          <p:nvPr userDrawn="1"/>
        </p:nvSpPr>
        <p:spPr bwMode="auto">
          <a:xfrm flipH="1">
            <a:off x="-1" y="6528055"/>
            <a:ext cx="12192000" cy="0"/>
          </a:xfrm>
          <a:prstGeom prst="line">
            <a:avLst/>
          </a:prstGeom>
          <a:noFill/>
          <a:ln w="22225">
            <a:solidFill>
              <a:schemeClr val="bg1"/>
            </a:solidFill>
            <a:round/>
            <a:headEnd/>
            <a:tailEnd/>
          </a:ln>
        </p:spPr>
        <p:txBody>
          <a:bodyPr wrap="none" anchor="ctr">
            <a:prstTxWarp prst="textNoShape">
              <a:avLst/>
            </a:prstTxWarp>
          </a:bodyPr>
          <a:lstStyle/>
          <a:p>
            <a:pPr defTabSz="457200" eaLnBrk="0" hangingPunct="0">
              <a:defRPr/>
            </a:pPr>
            <a:endParaRPr lang="en-US" sz="1800" dirty="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410700" y="6632063"/>
            <a:ext cx="1727200" cy="123111"/>
          </a:xfrm>
          <a:prstGeom prst="rect">
            <a:avLst/>
          </a:prstGeom>
          <a:noFill/>
          <a:ln w="9525">
            <a:noFill/>
            <a:miter lim="800000"/>
            <a:headEnd/>
            <a:tailEnd/>
          </a:ln>
        </p:spPr>
        <p:txBody>
          <a:bodyPr lIns="0" tIns="0" rIns="0" bIns="0" anchor="t" anchorCtr="0">
            <a:prstTxWarp prst="textNoShape">
              <a:avLst/>
            </a:prstTxWarp>
            <a:noAutofit/>
          </a:bodyPr>
          <a:lstStyle/>
          <a:p>
            <a:pPr algn="r" defTabSz="457200"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3" name="Picture 7" descr="BBV_Logo_S_R_4F"/>
          <p:cNvPicPr>
            <a:picLocks noChangeAspect="1" noChangeArrowheads="1"/>
          </p:cNvPicPr>
          <p:nvPr userDrawn="1"/>
        </p:nvPicPr>
        <p:blipFill>
          <a:blip r:embed="rId14"/>
          <a:srcRect/>
          <a:stretch>
            <a:fillRect/>
          </a:stretch>
        </p:blipFill>
        <p:spPr bwMode="auto">
          <a:xfrm>
            <a:off x="1058336" y="6596562"/>
            <a:ext cx="2111021" cy="168307"/>
          </a:xfrm>
          <a:prstGeom prst="rect">
            <a:avLst/>
          </a:prstGeom>
          <a:noFill/>
          <a:ln w="9525">
            <a:noFill/>
            <a:miter lim="800000"/>
            <a:headEnd/>
            <a:tailEnd/>
          </a:ln>
        </p:spPr>
      </p:pic>
    </p:spTree>
    <p:extLst>
      <p:ext uri="{BB962C8B-B14F-4D97-AF65-F5344CB8AC3E}">
        <p14:creationId xmlns:p14="http://schemas.microsoft.com/office/powerpoint/2010/main" val="244091140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1" fontAlgn="base" hangingPunct="1">
        <a:spcBef>
          <a:spcPct val="0"/>
        </a:spcBef>
        <a:spcAft>
          <a:spcPct val="0"/>
        </a:spcAft>
        <a:defRPr sz="2600">
          <a:solidFill>
            <a:schemeClr val="tx1"/>
          </a:solidFill>
          <a:latin typeface="Calibri"/>
          <a:ea typeface="+mj-ea"/>
          <a:cs typeface="Calibri"/>
        </a:defRPr>
      </a:lvl1pPr>
      <a:lvl2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5pPr>
      <a:lvl6pPr marL="4572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6pPr>
      <a:lvl7pPr marL="9144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7pPr>
      <a:lvl8pPr marL="13716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8pPr>
      <a:lvl9pPr marL="18288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ct val="20000"/>
        </a:spcBef>
        <a:spcAft>
          <a:spcPct val="0"/>
        </a:spcAft>
        <a:buClr>
          <a:schemeClr val="bg2"/>
        </a:buClr>
        <a:buFontTx/>
        <a:buNone/>
        <a:defRPr sz="2200">
          <a:solidFill>
            <a:schemeClr val="tx2"/>
          </a:solidFill>
          <a:latin typeface="Calibri"/>
          <a:ea typeface="+mn-ea"/>
          <a:cs typeface="Calibri"/>
        </a:defRPr>
      </a:lvl1pPr>
      <a:lvl2pPr marL="180975" indent="-180975" algn="l" rtl="0" eaLnBrk="1" fontAlgn="base" hangingPunct="1">
        <a:spcBef>
          <a:spcPct val="20000"/>
        </a:spcBef>
        <a:spcAft>
          <a:spcPct val="0"/>
        </a:spcAft>
        <a:buClr>
          <a:schemeClr val="bg2"/>
        </a:buClr>
        <a:buFont typeface="Arial" pitchFamily="34" charset="0"/>
        <a:buChar char="•"/>
        <a:defRPr sz="2200">
          <a:solidFill>
            <a:schemeClr val="tx2"/>
          </a:solidFill>
          <a:latin typeface="Calibri"/>
          <a:ea typeface="+mn-ea"/>
          <a:cs typeface="Calibri"/>
        </a:defRPr>
      </a:lvl2pPr>
      <a:lvl3pPr marL="447675" indent="-247650" algn="l" rtl="0" eaLnBrk="1" fontAlgn="base" hangingPunct="1">
        <a:spcBef>
          <a:spcPct val="20000"/>
        </a:spcBef>
        <a:spcAft>
          <a:spcPct val="0"/>
        </a:spcAft>
        <a:buClr>
          <a:schemeClr val="tx2"/>
        </a:buClr>
        <a:buFont typeface="Symbol" pitchFamily="18" charset="2"/>
        <a:buChar char="-"/>
        <a:defRPr sz="2200">
          <a:solidFill>
            <a:schemeClr val="tx2"/>
          </a:solidFill>
          <a:latin typeface="Calibri"/>
          <a:ea typeface="+mn-ea"/>
          <a:cs typeface="Calibri"/>
        </a:defRPr>
      </a:lvl3pPr>
      <a:lvl4pPr marL="628650" indent="-180975" algn="l" rtl="0" eaLnBrk="1" fontAlgn="base" hangingPunct="1">
        <a:spcBef>
          <a:spcPct val="20000"/>
        </a:spcBef>
        <a:spcAft>
          <a:spcPct val="0"/>
        </a:spcAft>
        <a:buClr>
          <a:schemeClr val="bg2"/>
        </a:buClr>
        <a:buFont typeface="Arial" pitchFamily="34" charset="0"/>
        <a:buChar char="•"/>
        <a:defRPr sz="1800">
          <a:solidFill>
            <a:schemeClr val="tx2"/>
          </a:solidFill>
          <a:latin typeface="Calibri"/>
          <a:ea typeface="+mn-ea"/>
          <a:cs typeface="Calibri"/>
        </a:defRPr>
      </a:lvl4pPr>
      <a:lvl5pPr marL="1987550" indent="-228600" algn="l" rtl="0" eaLnBrk="1" fontAlgn="base" hangingPunct="1">
        <a:spcBef>
          <a:spcPct val="20000"/>
        </a:spcBef>
        <a:spcAft>
          <a:spcPct val="0"/>
        </a:spcAft>
        <a:defRPr sz="1200">
          <a:solidFill>
            <a:schemeClr val="tx2"/>
          </a:solidFill>
          <a:latin typeface="Calibri"/>
          <a:ea typeface="+mn-ea"/>
          <a:cs typeface="Calibri"/>
        </a:defRPr>
      </a:lvl5pPr>
      <a:lvl6pPr marL="2444750" indent="-228600" algn="l" rtl="0" eaLnBrk="1" fontAlgn="base" hangingPunct="1">
        <a:spcBef>
          <a:spcPct val="20000"/>
        </a:spcBef>
        <a:spcAft>
          <a:spcPct val="0"/>
        </a:spcAft>
        <a:defRPr sz="1200">
          <a:solidFill>
            <a:srgbClr val="3F3F3F"/>
          </a:solidFill>
          <a:latin typeface="+mn-lt"/>
          <a:ea typeface="+mn-ea"/>
        </a:defRPr>
      </a:lvl6pPr>
      <a:lvl7pPr marL="2901950" indent="-228600" algn="l" rtl="0" eaLnBrk="1" fontAlgn="base" hangingPunct="1">
        <a:spcBef>
          <a:spcPct val="20000"/>
        </a:spcBef>
        <a:spcAft>
          <a:spcPct val="0"/>
        </a:spcAft>
        <a:defRPr sz="1200">
          <a:solidFill>
            <a:srgbClr val="3F3F3F"/>
          </a:solidFill>
          <a:latin typeface="+mn-lt"/>
          <a:ea typeface="+mn-ea"/>
        </a:defRPr>
      </a:lvl7pPr>
      <a:lvl8pPr marL="3359150" indent="-228600" algn="l" rtl="0" eaLnBrk="1" fontAlgn="base" hangingPunct="1">
        <a:spcBef>
          <a:spcPct val="20000"/>
        </a:spcBef>
        <a:spcAft>
          <a:spcPct val="0"/>
        </a:spcAft>
        <a:defRPr sz="1200">
          <a:solidFill>
            <a:srgbClr val="3F3F3F"/>
          </a:solidFill>
          <a:latin typeface="+mn-lt"/>
          <a:ea typeface="+mn-ea"/>
        </a:defRPr>
      </a:lvl8pPr>
      <a:lvl9pPr marL="3816350" indent="-228600" algn="l" rtl="0" eaLnBrk="1" fontAlgn="base" hangingPunct="1">
        <a:spcBef>
          <a:spcPct val="20000"/>
        </a:spcBef>
        <a:spcAft>
          <a:spcPct val="0"/>
        </a:spcAft>
        <a:defRPr sz="1200">
          <a:solidFill>
            <a:srgbClr val="3F3F3F"/>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microsoft.com/office/2007/relationships/hdphoto" Target="../media/hdphoto2.wdp"/><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p:cNvSpPr>
            <a:spLocks noGrp="1"/>
          </p:cNvSpPr>
          <p:nvPr>
            <p:ph type="subTitle" idx="1"/>
          </p:nvPr>
        </p:nvSpPr>
        <p:spPr/>
        <p:txBody>
          <a:bodyPr/>
          <a:lstStyle/>
          <a:p>
            <a:r>
              <a:rPr lang="de-CH" dirty="0"/>
              <a:t>Cloud Computing – Entwickeln von Applikationen mit Hilfe der Windows </a:t>
            </a:r>
            <a:r>
              <a:rPr lang="de-CH" dirty="0" err="1"/>
              <a:t>Azure</a:t>
            </a:r>
            <a:r>
              <a:rPr lang="de-CH" dirty="0"/>
              <a:t> Plattform</a:t>
            </a:r>
          </a:p>
          <a:p>
            <a:endParaRPr lang="de-CH" dirty="0"/>
          </a:p>
        </p:txBody>
      </p:sp>
      <p:sp>
        <p:nvSpPr>
          <p:cNvPr id="9" name="Textplatzhalter 8"/>
          <p:cNvSpPr>
            <a:spLocks noGrp="1"/>
          </p:cNvSpPr>
          <p:nvPr>
            <p:ph type="body" sz="quarter" idx="11"/>
          </p:nvPr>
        </p:nvSpPr>
        <p:spPr/>
        <p:txBody>
          <a:bodyPr/>
          <a:lstStyle/>
          <a:p>
            <a:r>
              <a:rPr lang="de-CH" dirty="0" smtClean="0"/>
              <a:t>Azure Storage</a:t>
            </a:r>
            <a:endParaRPr lang="de-CH" dirty="0"/>
          </a:p>
        </p:txBody>
      </p:sp>
      <p:pic>
        <p:nvPicPr>
          <p:cNvPr id="1026" name="Picture 2" descr="http://www.cloudtweaks.com/wp-content/uploads/2013/02/cloud-carto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929" y="22511"/>
            <a:ext cx="4317487" cy="300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814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859856" y="4188174"/>
            <a:ext cx="499788" cy="499788"/>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solidFill>
                <a:schemeClr val="tx1"/>
              </a:solidFill>
            </a:endParaRPr>
          </a:p>
        </p:txBody>
      </p:sp>
      <p:sp>
        <p:nvSpPr>
          <p:cNvPr id="62" name="Oval 61"/>
          <p:cNvSpPr/>
          <p:nvPr/>
        </p:nvSpPr>
        <p:spPr bwMode="auto">
          <a:xfrm>
            <a:off x="4496219" y="4188174"/>
            <a:ext cx="499788" cy="499788"/>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solidFill>
                <a:schemeClr val="tx1"/>
              </a:solidFill>
            </a:endParaRPr>
          </a:p>
        </p:txBody>
      </p:sp>
      <p:grpSp>
        <p:nvGrpSpPr>
          <p:cNvPr id="27" name="Group 26"/>
          <p:cNvGrpSpPr/>
          <p:nvPr/>
        </p:nvGrpSpPr>
        <p:grpSpPr>
          <a:xfrm>
            <a:off x="487142" y="2192286"/>
            <a:ext cx="4871944" cy="2748775"/>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631022" y="5159771"/>
            <a:ext cx="4584876" cy="110773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3999" dirty="0">
                <a:solidFill>
                  <a:schemeClr val="tx1"/>
                </a:solidFill>
              </a:rPr>
              <a:t>continuous storage </a:t>
            </a:r>
            <a:br>
              <a:rPr lang="en-US" sz="3999" dirty="0">
                <a:solidFill>
                  <a:schemeClr val="tx1"/>
                </a:solidFill>
              </a:rPr>
            </a:br>
            <a:r>
              <a:rPr lang="en-US" sz="3999" dirty="0">
                <a:solidFill>
                  <a:schemeClr val="tx1"/>
                </a:solidFill>
              </a:rPr>
              <a:t>geo-replication</a:t>
            </a:r>
          </a:p>
        </p:txBody>
      </p:sp>
      <p:sp>
        <p:nvSpPr>
          <p:cNvPr id="1339" name="Oval 536"/>
          <p:cNvSpPr>
            <a:spLocks noChangeAspect="1" noChangeArrowheads="1"/>
          </p:cNvSpPr>
          <p:nvPr/>
        </p:nvSpPr>
        <p:spPr bwMode="auto">
          <a:xfrm>
            <a:off x="1056816" y="4390673"/>
            <a:ext cx="105867" cy="10586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20"/>
          <p:cNvGrpSpPr/>
          <p:nvPr/>
        </p:nvGrpSpPr>
        <p:grpSpPr>
          <a:xfrm>
            <a:off x="631023" y="2058682"/>
            <a:ext cx="4581293" cy="2941109"/>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392165" y="2806271"/>
            <a:ext cx="1435169" cy="783041"/>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12" tIns="45707" rIns="91412" bIns="45707" numCol="1" rtlCol="0" anchor="ctr" anchorCtr="0" compatLnSpc="1">
            <a:prstTxWarp prst="textNoShape">
              <a:avLst/>
            </a:prstTxWarp>
          </a:bodyPr>
          <a:lstStyle/>
          <a:p>
            <a:pPr algn="ctr" defTabSz="913870" fontAlgn="base">
              <a:spcBef>
                <a:spcPct val="0"/>
              </a:spcBef>
              <a:spcAft>
                <a:spcPct val="0"/>
              </a:spcAft>
            </a:pPr>
            <a:r>
              <a:rPr lang="en-US" b="1" dirty="0">
                <a:solidFill>
                  <a:schemeClr val="tx1"/>
                </a:solidFill>
                <a:latin typeface="+mj-lt"/>
              </a:rPr>
              <a:t>WEST</a:t>
            </a:r>
          </a:p>
          <a:p>
            <a:pPr algn="ctr" defTabSz="913870" fontAlgn="base">
              <a:spcBef>
                <a:spcPct val="0"/>
              </a:spcBef>
              <a:spcAft>
                <a:spcPct val="0"/>
              </a:spcAft>
            </a:pPr>
            <a:r>
              <a:rPr lang="en-US" b="1" dirty="0">
                <a:solidFill>
                  <a:schemeClr val="tx1"/>
                </a:solidFill>
                <a:latin typeface="+mj-lt"/>
              </a:rPr>
              <a:t>DC</a:t>
            </a:r>
          </a:p>
        </p:txBody>
      </p:sp>
      <p:sp>
        <p:nvSpPr>
          <p:cNvPr id="1355" name="Pentagon 1354"/>
          <p:cNvSpPr/>
          <p:nvPr/>
        </p:nvSpPr>
        <p:spPr bwMode="auto">
          <a:xfrm rot="5400000">
            <a:off x="4040198" y="2806271"/>
            <a:ext cx="1435169" cy="783041"/>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12" tIns="45707" rIns="91412" bIns="45707" numCol="1" rtlCol="0" anchor="ctr" anchorCtr="0" compatLnSpc="1">
            <a:prstTxWarp prst="textNoShape">
              <a:avLst/>
            </a:prstTxWarp>
          </a:bodyPr>
          <a:lstStyle/>
          <a:p>
            <a:pPr algn="ctr" defTabSz="913870" fontAlgn="base">
              <a:spcBef>
                <a:spcPct val="0"/>
              </a:spcBef>
              <a:spcAft>
                <a:spcPct val="0"/>
              </a:spcAft>
            </a:pPr>
            <a:r>
              <a:rPr lang="en-US" b="1" dirty="0">
                <a:solidFill>
                  <a:schemeClr val="tx1"/>
                </a:solidFill>
                <a:latin typeface="+mj-lt"/>
              </a:rPr>
              <a:t>EAST</a:t>
            </a:r>
          </a:p>
          <a:p>
            <a:pPr algn="ctr" defTabSz="913870" fontAlgn="base">
              <a:spcBef>
                <a:spcPct val="0"/>
              </a:spcBef>
              <a:spcAft>
                <a:spcPct val="0"/>
              </a:spcAft>
            </a:pPr>
            <a:r>
              <a:rPr lang="en-US" b="1" dirty="0">
                <a:solidFill>
                  <a:schemeClr val="tx1"/>
                </a:solidFill>
                <a:latin typeface="+mj-lt"/>
              </a:rPr>
              <a:t>DC</a:t>
            </a:r>
          </a:p>
        </p:txBody>
      </p:sp>
      <p:sp>
        <p:nvSpPr>
          <p:cNvPr id="1358" name="Oval 536"/>
          <p:cNvSpPr>
            <a:spLocks noChangeAspect="1" noChangeArrowheads="1"/>
          </p:cNvSpPr>
          <p:nvPr/>
        </p:nvSpPr>
        <p:spPr bwMode="auto">
          <a:xfrm>
            <a:off x="4693179" y="4390673"/>
            <a:ext cx="105867" cy="10586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Box 22"/>
          <p:cNvSpPr txBox="1"/>
          <p:nvPr/>
        </p:nvSpPr>
        <p:spPr>
          <a:xfrm>
            <a:off x="2250055" y="4593400"/>
            <a:ext cx="1061188" cy="249299"/>
          </a:xfrm>
          <a:prstGeom prst="rect">
            <a:avLst/>
          </a:prstGeom>
          <a:noFill/>
        </p:spPr>
        <p:txBody>
          <a:bodyPr wrap="none" lIns="0" tIns="0" rIns="0" bIns="0" rtlCol="0">
            <a:spAutoFit/>
          </a:bodyPr>
          <a:lstStyle/>
          <a:p>
            <a:pPr>
              <a:lnSpc>
                <a:spcPct val="90000"/>
              </a:lnSpc>
              <a:spcBef>
                <a:spcPct val="20000"/>
              </a:spcBef>
              <a:buSzPct val="80000"/>
            </a:pPr>
            <a:r>
              <a:rPr lang="en-US" i="1" dirty="0">
                <a:latin typeface="+mj-lt"/>
              </a:rPr>
              <a:t>&gt; 400 miles</a:t>
            </a:r>
          </a:p>
        </p:txBody>
      </p:sp>
      <p:cxnSp>
        <p:nvCxnSpPr>
          <p:cNvPr id="1359" name="Straight Connector 1358"/>
          <p:cNvCxnSpPr/>
          <p:nvPr/>
        </p:nvCxnSpPr>
        <p:spPr>
          <a:xfrm>
            <a:off x="1109749" y="4443605"/>
            <a:ext cx="3583429"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6047604" y="2033618"/>
            <a:ext cx="5667744" cy="3379190"/>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dirty="0"/>
          </a:p>
        </p:txBody>
      </p:sp>
      <p:grpSp>
        <p:nvGrpSpPr>
          <p:cNvPr id="65" name="Group 64"/>
          <p:cNvGrpSpPr/>
          <p:nvPr/>
        </p:nvGrpSpPr>
        <p:grpSpPr>
          <a:xfrm>
            <a:off x="6259104" y="2252372"/>
            <a:ext cx="1671541" cy="2949306"/>
            <a:chOff x="3857138" y="-151910"/>
            <a:chExt cx="1671976" cy="2950074"/>
          </a:xfrm>
        </p:grpSpPr>
        <p:pic>
          <p:nvPicPr>
            <p:cNvPr id="66" name="Picture 65"/>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69" name="Group 68"/>
          <p:cNvGrpSpPr/>
          <p:nvPr/>
        </p:nvGrpSpPr>
        <p:grpSpPr>
          <a:xfrm>
            <a:off x="8047003" y="2252372"/>
            <a:ext cx="1671541" cy="2949306"/>
            <a:chOff x="3857138" y="-151910"/>
            <a:chExt cx="1671976" cy="2950074"/>
          </a:xfrm>
        </p:grpSpPr>
        <p:pic>
          <p:nvPicPr>
            <p:cNvPr id="70" name="Picture 69"/>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73" name="Group 72"/>
          <p:cNvGrpSpPr/>
          <p:nvPr/>
        </p:nvGrpSpPr>
        <p:grpSpPr>
          <a:xfrm>
            <a:off x="9834766" y="2252372"/>
            <a:ext cx="1671541" cy="2949306"/>
            <a:chOff x="3857138" y="-151910"/>
            <a:chExt cx="1671976" cy="2950074"/>
          </a:xfrm>
        </p:grpSpPr>
        <p:pic>
          <p:nvPicPr>
            <p:cNvPr id="74" name="Picture 73"/>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78" name="Rounded Rectangle 77"/>
          <p:cNvSpPr/>
          <p:nvPr/>
        </p:nvSpPr>
        <p:spPr bwMode="auto">
          <a:xfrm>
            <a:off x="8960516" y="3607358"/>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79" name="Rounded Rectangle 78"/>
          <p:cNvSpPr/>
          <p:nvPr/>
        </p:nvSpPr>
        <p:spPr bwMode="auto">
          <a:xfrm>
            <a:off x="8160566" y="3602411"/>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80" name="Rounded Rectangle 79"/>
          <p:cNvSpPr/>
          <p:nvPr/>
        </p:nvSpPr>
        <p:spPr bwMode="auto">
          <a:xfrm>
            <a:off x="10742990" y="2731190"/>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81" name="Group 80"/>
          <p:cNvGrpSpPr/>
          <p:nvPr/>
        </p:nvGrpSpPr>
        <p:grpSpPr>
          <a:xfrm>
            <a:off x="8160565" y="2709638"/>
            <a:ext cx="1427188" cy="2384757"/>
            <a:chOff x="6371150" y="2709450"/>
            <a:chExt cx="1427560" cy="2385378"/>
          </a:xfrm>
        </p:grpSpPr>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86" name="Picture 85"/>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9948327" y="2709638"/>
            <a:ext cx="1427188" cy="2384757"/>
            <a:chOff x="6371150" y="2709450"/>
            <a:chExt cx="1427560" cy="2385378"/>
          </a:xfrm>
        </p:grpSpPr>
        <p:pic>
          <p:nvPicPr>
            <p:cNvPr id="89" name="Picture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93" name="Picture 92"/>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8174305" y="3602411"/>
            <a:ext cx="600470" cy="751884"/>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8160566" y="3582522"/>
            <a:ext cx="636589" cy="789841"/>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3" name="Rounded Rectangle 112"/>
          <p:cNvSpPr/>
          <p:nvPr/>
        </p:nvSpPr>
        <p:spPr bwMode="auto">
          <a:xfrm>
            <a:off x="6395044" y="2727900"/>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114" name="Group 113"/>
          <p:cNvGrpSpPr/>
          <p:nvPr/>
        </p:nvGrpSpPr>
        <p:grpSpPr>
          <a:xfrm>
            <a:off x="6372667" y="2709638"/>
            <a:ext cx="1427188" cy="2384757"/>
            <a:chOff x="6371150" y="2709450"/>
            <a:chExt cx="1427560" cy="2385378"/>
          </a:xfrm>
        </p:grpSpPr>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19" name="Picture 118"/>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 name="Oval 1"/>
          <p:cNvSpPr/>
          <p:nvPr/>
        </p:nvSpPr>
        <p:spPr bwMode="auto">
          <a:xfrm>
            <a:off x="1019537" y="4352200"/>
            <a:ext cx="180426" cy="18042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r>
              <a:rPr lang="en-US" sz="2199" dirty="0">
                <a:solidFill>
                  <a:schemeClr val="tx1"/>
                </a:solidFill>
              </a:rPr>
              <a:t> </a:t>
            </a:r>
          </a:p>
        </p:txBody>
      </p:sp>
      <p:sp>
        <p:nvSpPr>
          <p:cNvPr id="98" name="Oval 97"/>
          <p:cNvSpPr/>
          <p:nvPr/>
        </p:nvSpPr>
        <p:spPr bwMode="auto">
          <a:xfrm>
            <a:off x="1017828" y="4350490"/>
            <a:ext cx="180426" cy="18042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r>
              <a:rPr lang="en-US" sz="2199" dirty="0">
                <a:solidFill>
                  <a:schemeClr val="tx1"/>
                </a:solidFill>
              </a:rPr>
              <a:t> </a:t>
            </a:r>
          </a:p>
        </p:txBody>
      </p:sp>
      <p:sp>
        <p:nvSpPr>
          <p:cNvPr id="100" name="TextBox 99"/>
          <p:cNvSpPr txBox="1"/>
          <p:nvPr/>
        </p:nvSpPr>
        <p:spPr>
          <a:xfrm>
            <a:off x="7321795" y="5629068"/>
            <a:ext cx="3119362" cy="886140"/>
          </a:xfrm>
          <a:prstGeom prst="rect">
            <a:avLst/>
          </a:prstGeom>
          <a:noFill/>
        </p:spPr>
        <p:txBody>
          <a:bodyPr wrap="square" lIns="0" tIns="0" rIns="0" bIns="0" rtlCol="0">
            <a:spAutoFit/>
          </a:bodyPr>
          <a:lstStyle/>
          <a:p>
            <a:pPr algn="ctr">
              <a:lnSpc>
                <a:spcPct val="90000"/>
              </a:lnSpc>
              <a:spcBef>
                <a:spcPct val="20000"/>
              </a:spcBef>
              <a:buSzPct val="80000"/>
            </a:pPr>
            <a:r>
              <a:rPr lang="en-US" sz="3199" dirty="0">
                <a:latin typeface="+mj-lt"/>
              </a:rPr>
              <a:t>Microsoft Azure Storage</a:t>
            </a:r>
          </a:p>
        </p:txBody>
      </p:sp>
      <p:sp>
        <p:nvSpPr>
          <p:cNvPr id="101" name="Title 3"/>
          <p:cNvSpPr txBox="1">
            <a:spLocks/>
          </p:cNvSpPr>
          <p:nvPr/>
        </p:nvSpPr>
        <p:spPr>
          <a:xfrm>
            <a:off x="6372667" y="1328529"/>
            <a:ext cx="5247200" cy="747703"/>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999" dirty="0">
                <a:solidFill>
                  <a:schemeClr val="tx1"/>
                </a:solidFill>
              </a:rPr>
              <a:t>Geo-Replicated Storage</a:t>
            </a:r>
          </a:p>
        </p:txBody>
      </p:sp>
      <p:sp>
        <p:nvSpPr>
          <p:cNvPr id="3" name="Title 2"/>
          <p:cNvSpPr>
            <a:spLocks noGrp="1"/>
          </p:cNvSpPr>
          <p:nvPr>
            <p:ph type="title"/>
          </p:nvPr>
        </p:nvSpPr>
        <p:spPr/>
        <p:txBody>
          <a:bodyPr/>
          <a:lstStyle/>
          <a:p>
            <a:r>
              <a:rPr lang="en-US" sz="5400" dirty="0"/>
              <a:t>Increased Availability with Replication</a:t>
            </a:r>
            <a:endParaRPr lang="en-US" dirty="0"/>
          </a:p>
        </p:txBody>
      </p:sp>
    </p:spTree>
    <p:custDataLst>
      <p:tags r:id="rId1"/>
    </p:custDataLst>
    <p:extLst>
      <p:ext uri="{BB962C8B-B14F-4D97-AF65-F5344CB8AC3E}">
        <p14:creationId xmlns:p14="http://schemas.microsoft.com/office/powerpoint/2010/main" val="323472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mtClean="0"/>
              <a:t>Storage Security</a:t>
            </a:r>
            <a:endParaRPr lang="en-NZ" dirty="0"/>
          </a:p>
        </p:txBody>
      </p:sp>
      <p:sp>
        <p:nvSpPr>
          <p:cNvPr id="3" name="Content Placeholder 2"/>
          <p:cNvSpPr>
            <a:spLocks noGrp="1"/>
          </p:cNvSpPr>
          <p:nvPr>
            <p:ph type="body" sz="quarter" idx="10"/>
          </p:nvPr>
        </p:nvSpPr>
        <p:spPr>
          <a:xfrm>
            <a:off x="520701"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1756193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20699" y="976498"/>
            <a:ext cx="11149013" cy="4905958"/>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a:t>
            </a:r>
          </a:p>
          <a:p>
            <a:r>
              <a:rPr lang="en-NZ" dirty="0" smtClean="0">
                <a:solidFill>
                  <a:schemeClr val="accent2">
                    <a:alpha val="99000"/>
                  </a:schemeClr>
                </a:solidFill>
              </a:rPr>
              <a:t>Revocation</a:t>
            </a:r>
            <a:endParaRPr lang="en-NZ" dirty="0">
              <a:solidFill>
                <a:schemeClr val="accent2">
                  <a:alpha val="99000"/>
                </a:schemeClr>
              </a:solidFill>
            </a:endParaRPr>
          </a:p>
          <a:p>
            <a:pPr lvl="2"/>
            <a:r>
              <a:rPr lang="en-NZ" sz="2800" spc="-51" dirty="0"/>
              <a:t>Use short time periods and re-issue</a:t>
            </a:r>
          </a:p>
          <a:p>
            <a:pPr lvl="2"/>
            <a:r>
              <a:rPr lang="en-NZ" sz="2800" spc="-51" dirty="0"/>
              <a:t>Use container level policy that can be </a:t>
            </a:r>
            <a:r>
              <a:rPr lang="en-NZ" sz="2800" spc="-51" dirty="0"/>
              <a:t>deleted</a:t>
            </a:r>
          </a:p>
          <a:p>
            <a:pPr lvl="1"/>
            <a:endParaRPr lang="en-NZ" sz="2400" spc="-51" dirty="0"/>
          </a:p>
          <a:p>
            <a:r>
              <a:rPr lang="en-NZ" dirty="0">
                <a:solidFill>
                  <a:schemeClr val="accent2">
                    <a:alpha val="99000"/>
                  </a:schemeClr>
                </a:solidFill>
              </a:rPr>
              <a:t>Two broad approaches</a:t>
            </a:r>
          </a:p>
          <a:p>
            <a:pPr lvl="2"/>
            <a:r>
              <a:rPr lang="en-NZ" sz="2800" spc="-51" dirty="0"/>
              <a:t>Ad-hoc</a:t>
            </a:r>
          </a:p>
          <a:p>
            <a:pPr lvl="2"/>
            <a:r>
              <a:rPr lang="en-NZ" sz="2800" spc="-51" dirty="0"/>
              <a:t>Policy based</a:t>
            </a:r>
          </a:p>
        </p:txBody>
      </p:sp>
      <p:sp>
        <p:nvSpPr>
          <p:cNvPr id="4" name="Freeform 154"/>
          <p:cNvSpPr>
            <a:spLocks noEditPoints="1"/>
          </p:cNvSpPr>
          <p:nvPr/>
        </p:nvSpPr>
        <p:spPr bwMode="black">
          <a:xfrm>
            <a:off x="877982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47125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Ad Hoc </a:t>
            </a:r>
            <a:r>
              <a:rPr lang="en-NZ" dirty="0"/>
              <a:t>Signatures</a:t>
            </a:r>
          </a:p>
        </p:txBody>
      </p:sp>
      <p:sp>
        <p:nvSpPr>
          <p:cNvPr id="3" name="Content Placeholder 2"/>
          <p:cNvSpPr>
            <a:spLocks noGrp="1"/>
          </p:cNvSpPr>
          <p:nvPr>
            <p:ph type="body" sz="quarter" idx="10"/>
          </p:nvPr>
        </p:nvSpPr>
        <p:spPr>
          <a:xfrm>
            <a:off x="520701" y="1447799"/>
            <a:ext cx="11149013" cy="1918399"/>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a:t>
            </a:r>
            <a:r>
              <a:rPr lang="en-NZ" spc="-51" dirty="0" smtClean="0"/>
              <a:t>fields</a:t>
            </a:r>
            <a:endParaRPr lang="en-NZ" spc="-51" dirty="0"/>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3038141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20701"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a:t>
            </a:r>
            <a:r>
              <a:rPr lang="en-US" spc="-51" dirty="0"/>
              <a:t>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a:t>
            </a:r>
            <a:r>
              <a:rPr lang="en-NZ" spc="-51" dirty="0"/>
              <a:t>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7934"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2" name="Title 1"/>
          <p:cNvSpPr>
            <a:spLocks noGrp="1"/>
          </p:cNvSpPr>
          <p:nvPr>
            <p:ph type="title"/>
          </p:nvPr>
        </p:nvSpPr>
        <p:spPr/>
        <p:txBody>
          <a:bodyPr>
            <a:normAutofit fontScale="90000"/>
          </a:bodyPr>
          <a:lstStyle/>
          <a:p>
            <a:r>
              <a:rPr lang="en-NZ" dirty="0" smtClean="0"/>
              <a:t>Policy Based </a:t>
            </a:r>
            <a:r>
              <a:rPr lang="en-NZ" dirty="0"/>
              <a:t>Signatures</a:t>
            </a:r>
          </a:p>
        </p:txBody>
      </p:sp>
      <p:sp>
        <p:nvSpPr>
          <p:cNvPr id="6" name="Down Arrow 5"/>
          <p:cNvSpPr/>
          <p:nvPr/>
        </p:nvSpPr>
        <p:spPr bwMode="auto">
          <a:xfrm rot="10800000" flipV="1">
            <a:off x="7000208" y="3762438"/>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3516" y="3762438"/>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8947" y="4741940"/>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1794234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Authentication</a:t>
            </a:r>
            <a:endParaRPr lang="en-US" dirty="0"/>
          </a:p>
        </p:txBody>
      </p:sp>
      <p:sp>
        <p:nvSpPr>
          <p:cNvPr id="3" name="Content Placeholder 2"/>
          <p:cNvSpPr>
            <a:spLocks noGrp="1"/>
          </p:cNvSpPr>
          <p:nvPr>
            <p:ph sz="quarter" idx="10"/>
          </p:nvPr>
        </p:nvSpPr>
        <p:spPr/>
        <p:txBody>
          <a:bodyPr/>
          <a:lstStyle/>
          <a:p>
            <a:r>
              <a:rPr lang="en-US" dirty="0" smtClean="0"/>
              <a:t>Symmetric Shared Key</a:t>
            </a:r>
          </a:p>
          <a:p>
            <a:r>
              <a:rPr lang="en-US" dirty="0" smtClean="0"/>
              <a:t>Shared Access Signatures</a:t>
            </a:r>
          </a:p>
          <a:p>
            <a:r>
              <a:rPr lang="en-US" dirty="0" smtClean="0"/>
              <a:t>Public (Blob service)</a:t>
            </a:r>
          </a:p>
          <a:p>
            <a:endParaRPr lang="en-US" dirty="0"/>
          </a:p>
        </p:txBody>
      </p:sp>
    </p:spTree>
    <p:extLst>
      <p:ext uri="{BB962C8B-B14F-4D97-AF65-F5344CB8AC3E}">
        <p14:creationId xmlns:p14="http://schemas.microsoft.com/office/powerpoint/2010/main" val="2065021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Symmetric Shared Key</a:t>
            </a:r>
          </a:p>
        </p:txBody>
      </p:sp>
      <p:sp>
        <p:nvSpPr>
          <p:cNvPr id="3" name="Content Placeholder 2"/>
          <p:cNvSpPr>
            <a:spLocks noGrp="1"/>
          </p:cNvSpPr>
          <p:nvPr>
            <p:ph sz="quarter" idx="10"/>
          </p:nvPr>
        </p:nvSpPr>
        <p:spPr/>
        <p:txBody>
          <a:bodyPr/>
          <a:lstStyle/>
          <a:p>
            <a:r>
              <a:rPr lang="en-US" dirty="0" smtClean="0"/>
              <a:t>Provides read/write/delete access to all resources</a:t>
            </a:r>
          </a:p>
          <a:p>
            <a:r>
              <a:rPr lang="en-US" dirty="0" smtClean="0"/>
              <a:t>Create a well known string for each request</a:t>
            </a:r>
          </a:p>
          <a:p>
            <a:pPr lvl="1"/>
            <a:r>
              <a:rPr lang="en-US" dirty="0" smtClean="0"/>
              <a:t>Date time</a:t>
            </a:r>
          </a:p>
          <a:p>
            <a:pPr lvl="1"/>
            <a:r>
              <a:rPr lang="en-US" dirty="0" smtClean="0"/>
              <a:t>Canonical resource name</a:t>
            </a:r>
          </a:p>
          <a:p>
            <a:pPr lvl="1"/>
            <a:r>
              <a:rPr lang="en-US" dirty="0" smtClean="0"/>
              <a:t>HTTP method</a:t>
            </a:r>
          </a:p>
          <a:p>
            <a:pPr lvl="1"/>
            <a:r>
              <a:rPr lang="en-US" dirty="0" smtClean="0"/>
              <a:t> etc.</a:t>
            </a:r>
          </a:p>
          <a:p>
            <a:r>
              <a:rPr lang="en-US" dirty="0" smtClean="0"/>
              <a:t>Use any one of the two 512 bit secret keys provided</a:t>
            </a:r>
          </a:p>
          <a:p>
            <a:r>
              <a:rPr lang="en-US" dirty="0" smtClean="0"/>
              <a:t>Signature = HMAC-SHA 256(string to sign)</a:t>
            </a:r>
          </a:p>
        </p:txBody>
      </p:sp>
    </p:spTree>
    <p:extLst>
      <p:ext uri="{BB962C8B-B14F-4D97-AF65-F5344CB8AC3E}">
        <p14:creationId xmlns:p14="http://schemas.microsoft.com/office/powerpoint/2010/main" val="4252407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Shared Access </a:t>
            </a:r>
            <a:r>
              <a:rPr lang="en-US" dirty="0" smtClean="0"/>
              <a:t>Signatures (SAS)</a:t>
            </a:r>
            <a:endParaRPr lang="en-US" dirty="0"/>
          </a:p>
        </p:txBody>
      </p:sp>
      <p:sp>
        <p:nvSpPr>
          <p:cNvPr id="3" name="Content Placeholder 2"/>
          <p:cNvSpPr>
            <a:spLocks noGrp="1"/>
          </p:cNvSpPr>
          <p:nvPr>
            <p:ph sz="quarter" idx="10"/>
          </p:nvPr>
        </p:nvSpPr>
        <p:spPr/>
        <p:txBody>
          <a:bodyPr/>
          <a:lstStyle/>
          <a:p>
            <a:r>
              <a:rPr lang="en-US" dirty="0" smtClean="0"/>
              <a:t>Owner of resource creates a pre-authenticated token </a:t>
            </a:r>
          </a:p>
          <a:p>
            <a:r>
              <a:rPr lang="en-US" dirty="0" smtClean="0"/>
              <a:t>Provide parameters for access: permissions, time range, resource(s)</a:t>
            </a:r>
          </a:p>
          <a:p>
            <a:r>
              <a:rPr lang="en-US" dirty="0" smtClean="0"/>
              <a:t>Parameters can be stored on container (revocable by changing parameters) or embedded in Uri (revocable only by changing secret keys)</a:t>
            </a:r>
          </a:p>
          <a:p>
            <a:r>
              <a:rPr lang="en-US" dirty="0" smtClean="0"/>
              <a:t>Owner shares tokens with only the users who require access</a:t>
            </a:r>
          </a:p>
          <a:p>
            <a:r>
              <a:rPr lang="en-US" dirty="0" smtClean="0"/>
              <a:t>Token provides time limited and restricted access to resources  to anyone who has access to token</a:t>
            </a:r>
          </a:p>
          <a:p>
            <a:pPr marL="0" indent="0">
              <a:buNone/>
            </a:pPr>
            <a:endParaRPr lang="en-US" dirty="0"/>
          </a:p>
        </p:txBody>
      </p:sp>
    </p:spTree>
    <p:extLst>
      <p:ext uri="{BB962C8B-B14F-4D97-AF65-F5344CB8AC3E}">
        <p14:creationId xmlns:p14="http://schemas.microsoft.com/office/powerpoint/2010/main" val="2692533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Public (Blob service only)</a:t>
            </a:r>
            <a:endParaRPr lang="en-US" dirty="0"/>
          </a:p>
        </p:txBody>
      </p:sp>
      <p:sp>
        <p:nvSpPr>
          <p:cNvPr id="3" name="Content Placeholder 2"/>
          <p:cNvSpPr>
            <a:spLocks noGrp="1"/>
          </p:cNvSpPr>
          <p:nvPr>
            <p:ph sz="quarter" idx="10"/>
          </p:nvPr>
        </p:nvSpPr>
        <p:spPr/>
        <p:txBody>
          <a:bodyPr/>
          <a:lstStyle/>
          <a:p>
            <a:r>
              <a:rPr lang="en-US" dirty="0" smtClean="0"/>
              <a:t>Read only access available</a:t>
            </a:r>
          </a:p>
          <a:p>
            <a:r>
              <a:rPr lang="en-US" dirty="0" smtClean="0"/>
              <a:t>Owner can provide listing access too</a:t>
            </a:r>
          </a:p>
          <a:p>
            <a:endParaRPr lang="en-US" dirty="0"/>
          </a:p>
        </p:txBody>
      </p:sp>
    </p:spTree>
    <p:extLst>
      <p:ext uri="{BB962C8B-B14F-4D97-AF65-F5344CB8AC3E}">
        <p14:creationId xmlns:p14="http://schemas.microsoft.com/office/powerpoint/2010/main" val="3262003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API</a:t>
            </a:r>
            <a:endParaRPr lang="en-US" dirty="0"/>
          </a:p>
        </p:txBody>
      </p:sp>
      <p:sp>
        <p:nvSpPr>
          <p:cNvPr id="6" name="Rectangle 2"/>
          <p:cNvSpPr>
            <a:spLocks noChangeArrowheads="1"/>
          </p:cNvSpPr>
          <p:nvPr/>
        </p:nvSpPr>
        <p:spPr bwMode="auto">
          <a:xfrm>
            <a:off x="379514" y="2352086"/>
            <a:ext cx="1052294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t>
            </a:r>
            <a:r>
              <a:rPr kumimoji="0" lang="de-DE" altLang="de-DE" b="0" i="0" u="none" strike="noStrike" cap="none" normalizeH="0" baseline="0" dirty="0" err="1" smtClean="0">
                <a:ln>
                  <a:noFill/>
                </a:ln>
                <a:solidFill>
                  <a:srgbClr val="000088"/>
                </a:solidFill>
                <a:effectLst/>
                <a:latin typeface="Consolas" panose="020B0609020204030204" pitchFamily="49" charset="0"/>
                <a:cs typeface="Consolas" panose="020B0609020204030204" pitchFamily="49" charset="0"/>
              </a:rPr>
              <a:t>configuration</a:t>
            </a: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&gt;</a:t>
            </a:r>
            <a:r>
              <a:rPr kumimoji="0" lang="de-DE" altLang="de-DE"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t>
            </a:r>
            <a:r>
              <a:rPr kumimoji="0" lang="de-DE" altLang="de-DE" b="0" i="0" u="none" strike="noStrike" cap="none" normalizeH="0" baseline="0" dirty="0" err="1" smtClean="0">
                <a:ln>
                  <a:noFill/>
                </a:ln>
                <a:solidFill>
                  <a:srgbClr val="000088"/>
                </a:solidFill>
                <a:effectLst/>
                <a:latin typeface="Consolas" panose="020B0609020204030204" pitchFamily="49" charset="0"/>
                <a:cs typeface="Consolas" panose="020B0609020204030204" pitchFamily="49" charset="0"/>
              </a:rPr>
              <a:t>appSettings</a:t>
            </a: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	&lt;</a:t>
            </a:r>
            <a:r>
              <a:rPr kumimoji="0" lang="de-DE" altLang="de-DE" b="0" i="0" u="none" strike="noStrike" cap="none" normalizeH="0" baseline="0" dirty="0" err="1" smtClean="0">
                <a:ln>
                  <a:noFill/>
                </a:ln>
                <a:solidFill>
                  <a:srgbClr val="000088"/>
                </a:solidFill>
                <a:effectLst/>
                <a:latin typeface="Consolas" panose="020B0609020204030204" pitchFamily="49" charset="0"/>
                <a:cs typeface="Consolas" panose="020B0609020204030204" pitchFamily="49" charset="0"/>
              </a:rPr>
              <a:t>add</a:t>
            </a:r>
            <a:r>
              <a:rPr kumimoji="0" lang="de-DE" altLang="de-DE"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de-DE" altLang="de-DE" b="0" i="0" u="none" strike="noStrike" cap="none" normalizeH="0" baseline="0" dirty="0" err="1" smtClean="0">
                <a:ln>
                  <a:noFill/>
                </a:ln>
                <a:solidFill>
                  <a:srgbClr val="660066"/>
                </a:solidFill>
                <a:effectLst/>
                <a:latin typeface="Consolas" panose="020B0609020204030204" pitchFamily="49" charset="0"/>
                <a:cs typeface="Consolas" panose="020B0609020204030204" pitchFamily="49" charset="0"/>
              </a:rPr>
              <a:t>key</a:t>
            </a:r>
            <a:r>
              <a:rPr kumimoji="0" lang="de-DE" altLang="de-DE"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a:t>
            </a:r>
            <a:r>
              <a:rPr kumimoji="0" lang="de-DE" altLang="de-DE" b="0" i="0" u="none" strike="noStrike" cap="none" normalizeH="0" baseline="0" dirty="0" err="1" smtClean="0">
                <a:ln>
                  <a:noFill/>
                </a:ln>
                <a:solidFill>
                  <a:srgbClr val="008800"/>
                </a:solidFill>
                <a:effectLst/>
                <a:latin typeface="Consolas" panose="020B0609020204030204" pitchFamily="49" charset="0"/>
                <a:cs typeface="Consolas" panose="020B0609020204030204" pitchFamily="49" charset="0"/>
              </a:rPr>
              <a:t>StorageConnectionString</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a:t>
            </a:r>
            <a:r>
              <a:rPr lang="de-DE" altLang="de-DE" dirty="0" smtClean="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de-DE" altLang="de-DE" b="0" i="0" u="none" strike="noStrike" cap="none" normalizeH="0" baseline="0" dirty="0" err="1" smtClean="0">
                <a:ln>
                  <a:noFill/>
                </a:ln>
                <a:solidFill>
                  <a:srgbClr val="660066"/>
                </a:solidFill>
                <a:effectLst/>
                <a:latin typeface="Consolas" panose="020B0609020204030204" pitchFamily="49" charset="0"/>
                <a:cs typeface="Consolas" panose="020B0609020204030204" pitchFamily="49" charset="0"/>
              </a:rPr>
              <a:t>value</a:t>
            </a:r>
            <a:r>
              <a:rPr kumimoji="0" lang="de-DE" altLang="de-DE"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a:t>
            </a:r>
            <a:r>
              <a:rPr kumimoji="0" lang="de-DE" altLang="de-DE" b="0" i="0" u="none" strike="noStrike" cap="none" normalizeH="0" baseline="0" dirty="0" err="1" smtClean="0">
                <a:ln>
                  <a:noFill/>
                </a:ln>
                <a:solidFill>
                  <a:srgbClr val="008800"/>
                </a:solidFill>
                <a:effectLst/>
                <a:latin typeface="Consolas" panose="020B0609020204030204" pitchFamily="49" charset="0"/>
                <a:cs typeface="Consolas" panose="020B0609020204030204" pitchFamily="49" charset="0"/>
              </a:rPr>
              <a:t>DefaultEndpointsProtocol</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=https;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dirty="0">
                <a:solidFill>
                  <a:srgbClr val="008800"/>
                </a:solidFill>
                <a:latin typeface="Consolas" panose="020B0609020204030204" pitchFamily="49" charset="0"/>
                <a:cs typeface="Consolas" panose="020B0609020204030204" pitchFamily="49" charset="0"/>
              </a:rPr>
              <a:t>	</a:t>
            </a:r>
            <a:r>
              <a:rPr kumimoji="0" lang="de-DE" altLang="de-DE" b="0" i="0" u="none" strike="noStrike" cap="none" normalizeH="0" baseline="0" dirty="0" err="1" smtClean="0">
                <a:ln>
                  <a:noFill/>
                </a:ln>
                <a:solidFill>
                  <a:srgbClr val="008800"/>
                </a:solidFill>
                <a:effectLst/>
                <a:latin typeface="Consolas" panose="020B0609020204030204" pitchFamily="49" charset="0"/>
                <a:cs typeface="Consolas" panose="020B0609020204030204" pitchFamily="49" charset="0"/>
              </a:rPr>
              <a:t>AccountName</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a:t>
            </a:r>
            <a:r>
              <a:rPr kumimoji="0" lang="de-DE" altLang="de-DE" b="0" i="0" u="none" strike="noStrike" cap="none" normalizeH="0" baseline="0" dirty="0" err="1" smtClean="0">
                <a:ln>
                  <a:noFill/>
                </a:ln>
                <a:solidFill>
                  <a:srgbClr val="008800"/>
                </a:solidFill>
                <a:effectLst/>
                <a:latin typeface="Consolas" panose="020B0609020204030204" pitchFamily="49" charset="0"/>
                <a:cs typeface="Consolas" panose="020B0609020204030204" pitchFamily="49" charset="0"/>
              </a:rPr>
              <a:t>storagesample</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dirty="0">
                <a:solidFill>
                  <a:srgbClr val="008800"/>
                </a:solidFill>
                <a:latin typeface="Consolas" panose="020B0609020204030204" pitchFamily="49" charset="0"/>
                <a:cs typeface="Consolas" panose="020B0609020204030204" pitchFamily="49" charset="0"/>
              </a:rPr>
              <a:t>	</a:t>
            </a:r>
            <a:r>
              <a:rPr kumimoji="0" lang="de-DE" altLang="de-DE" b="0" i="0" u="none" strike="noStrike" cap="none" normalizeH="0" baseline="0" dirty="0" err="1" smtClean="0">
                <a:ln>
                  <a:noFill/>
                </a:ln>
                <a:solidFill>
                  <a:srgbClr val="008800"/>
                </a:solidFill>
                <a:effectLst/>
                <a:latin typeface="Consolas" panose="020B0609020204030204" pitchFamily="49" charset="0"/>
                <a:cs typeface="Consolas" panose="020B0609020204030204" pitchFamily="49" charset="0"/>
              </a:rPr>
              <a:t>AccountKey</a:t>
            </a:r>
            <a:r>
              <a:rPr kumimoji="0" lang="de-DE" altLang="de-DE"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=nYV0gln9fT7bvY+rxu2iWAEyzPNITGkhM88J8HUoyofpK7C8fHcZc2kIZp	6cKgYRUM74lHI84L50Iau1+9hPjB=="</a:t>
            </a:r>
            <a:r>
              <a:rPr kumimoji="0" lang="de-DE" altLang="de-DE"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/&gt;</a:t>
            </a:r>
            <a:r>
              <a:rPr kumimoji="0" lang="de-DE" altLang="de-DE"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t>
            </a:r>
            <a:r>
              <a:rPr kumimoji="0" lang="de-DE" altLang="de-DE" b="0" i="0" u="none" strike="noStrike" cap="none" normalizeH="0" baseline="0" dirty="0" err="1" smtClean="0">
                <a:ln>
                  <a:noFill/>
                </a:ln>
                <a:solidFill>
                  <a:srgbClr val="000088"/>
                </a:solidFill>
                <a:effectLst/>
                <a:latin typeface="Consolas" panose="020B0609020204030204" pitchFamily="49" charset="0"/>
                <a:cs typeface="Consolas" panose="020B0609020204030204" pitchFamily="49" charset="0"/>
              </a:rPr>
              <a:t>appSettings</a:t>
            </a: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&gt;</a:t>
            </a:r>
            <a:r>
              <a:rPr kumimoji="0" lang="de-DE" altLang="de-DE"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a:t>
            </a:r>
            <a:r>
              <a:rPr kumimoji="0" lang="de-DE" altLang="de-DE" b="0" i="0" u="none" strike="noStrike" cap="none" normalizeH="0" baseline="0" dirty="0" err="1" smtClean="0">
                <a:ln>
                  <a:noFill/>
                </a:ln>
                <a:solidFill>
                  <a:srgbClr val="000088"/>
                </a:solidFill>
                <a:effectLst/>
                <a:latin typeface="Consolas" panose="020B0609020204030204" pitchFamily="49" charset="0"/>
                <a:cs typeface="Consolas" panose="020B0609020204030204" pitchFamily="49" charset="0"/>
              </a:rPr>
              <a:t>configuration</a:t>
            </a:r>
            <a:r>
              <a:rPr kumimoji="0" lang="de-DE" altLang="de-DE"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&gt;</a:t>
            </a:r>
            <a:r>
              <a:rPr kumimoji="0" lang="de-DE" altLang="de-DE"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531542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Grafik 267"/>
          <p:cNvPicPr>
            <a:picLocks noChangeAspect="1"/>
          </p:cNvPicPr>
          <p:nvPr/>
        </p:nvPicPr>
        <p:blipFill rotWithShape="1">
          <a:blip r:embed="rId2"/>
          <a:srcRect l="11287" t="18590" r="8909" b="36431"/>
          <a:stretch/>
        </p:blipFill>
        <p:spPr>
          <a:xfrm>
            <a:off x="0" y="1066799"/>
            <a:ext cx="12192000" cy="5024895"/>
          </a:xfrm>
          <a:prstGeom prst="rect">
            <a:avLst/>
          </a:prstGeom>
        </p:spPr>
      </p:pic>
      <p:sp>
        <p:nvSpPr>
          <p:cNvPr id="4" name="Title 3"/>
          <p:cNvSpPr>
            <a:spLocks noGrp="1"/>
          </p:cNvSpPr>
          <p:nvPr>
            <p:ph type="title"/>
          </p:nvPr>
        </p:nvSpPr>
        <p:spPr/>
        <p:txBody>
          <a:bodyPr/>
          <a:lstStyle/>
          <a:p>
            <a:r>
              <a:rPr lang="de-CH" dirty="0" smtClean="0"/>
              <a:t>Azure Services</a:t>
            </a:r>
            <a:endParaRPr lang="de-CH" dirty="0"/>
          </a:p>
        </p:txBody>
      </p:sp>
      <p:sp>
        <p:nvSpPr>
          <p:cNvPr id="467" name="TextBox 120"/>
          <p:cNvSpPr txBox="1"/>
          <p:nvPr/>
        </p:nvSpPr>
        <p:spPr>
          <a:xfrm>
            <a:off x="10114132" y="6177516"/>
            <a:ext cx="2047536" cy="214313"/>
          </a:xfrm>
          <a:prstGeom prst="rect">
            <a:avLst/>
          </a:prstGeom>
          <a:noFill/>
        </p:spPr>
        <p:txBody>
          <a:bodyPr wrap="none" lIns="0" tIns="0" rIns="0" bIns="0" rtlCol="0">
            <a:noAutofit/>
          </a:bodyPr>
          <a:lstStyle/>
          <a:p>
            <a:pPr algn="r" defTabSz="457200"/>
            <a:r>
              <a:rPr lang="de-CH" sz="1200" dirty="0">
                <a:solidFill>
                  <a:srgbClr val="404040"/>
                </a:solidFill>
              </a:rPr>
              <a:t>Grafik: Microsoft</a:t>
            </a:r>
            <a:endParaRPr lang="en-US" sz="1200" dirty="0">
              <a:solidFill>
                <a:srgbClr val="404040"/>
              </a:solidFill>
            </a:endParaRPr>
          </a:p>
        </p:txBody>
      </p:sp>
    </p:spTree>
    <p:extLst>
      <p:ext uri="{BB962C8B-B14F-4D97-AF65-F5344CB8AC3E}">
        <p14:creationId xmlns:p14="http://schemas.microsoft.com/office/powerpoint/2010/main" val="401071273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API</a:t>
            </a:r>
            <a:endParaRPr lang="en-US" dirty="0"/>
          </a:p>
        </p:txBody>
      </p:sp>
      <p:sp>
        <p:nvSpPr>
          <p:cNvPr id="9" name="Rechteck 8"/>
          <p:cNvSpPr/>
          <p:nvPr/>
        </p:nvSpPr>
        <p:spPr>
          <a:xfrm>
            <a:off x="834014" y="1347607"/>
            <a:ext cx="10812026" cy="5078313"/>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Retrieve storage account from connection string.</a:t>
            </a:r>
            <a:endParaRPr lang="en-US" dirty="0">
              <a:solidFill>
                <a:srgbClr val="000000"/>
              </a:solidFill>
              <a:highlight>
                <a:srgbClr val="FFFFFF"/>
              </a:highlight>
              <a:latin typeface="Consolas" panose="020B0609020204030204" pitchFamily="49" charset="0"/>
            </a:endParaRPr>
          </a:p>
          <a:p>
            <a:r>
              <a:rPr lang="de-CH" dirty="0" err="1">
                <a:solidFill>
                  <a:srgbClr val="000000"/>
                </a:solidFill>
                <a:highlight>
                  <a:srgbClr val="FFFFFF"/>
                </a:highlight>
                <a:latin typeface="Consolas" panose="020B0609020204030204" pitchFamily="49" charset="0"/>
              </a:rPr>
              <a:t>CloudStorageAccount</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storageAccount</a:t>
            </a:r>
            <a:r>
              <a:rPr lang="de-CH" dirty="0">
                <a:solidFill>
                  <a:srgbClr val="000000"/>
                </a:solidFill>
                <a:highlight>
                  <a:srgbClr val="FFFFFF"/>
                </a:highlight>
                <a:latin typeface="Consolas" panose="020B0609020204030204" pitchFamily="49" charset="0"/>
              </a:rPr>
              <a:t> = </a:t>
            </a:r>
            <a:r>
              <a:rPr lang="de-CH" dirty="0" err="1">
                <a:solidFill>
                  <a:srgbClr val="000000"/>
                </a:solidFill>
                <a:highlight>
                  <a:srgbClr val="FFFFFF"/>
                </a:highlight>
                <a:latin typeface="Consolas" panose="020B0609020204030204" pitchFamily="49" charset="0"/>
              </a:rPr>
              <a:t>CloudStorageAccount.Parse</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CloudConfigurationManager.GetSetting</a:t>
            </a:r>
            <a:r>
              <a:rPr lang="de-CH" dirty="0">
                <a:solidFill>
                  <a:srgbClr val="000000"/>
                </a:solidFill>
                <a:highlight>
                  <a:srgbClr val="FFFFFF"/>
                </a:highlight>
                <a:latin typeface="Consolas" panose="020B0609020204030204" pitchFamily="49" charset="0"/>
              </a:rPr>
              <a:t>(</a:t>
            </a:r>
            <a:r>
              <a:rPr lang="de-CH" dirty="0">
                <a:solidFill>
                  <a:srgbClr val="A31515"/>
                </a:solidFill>
                <a:highlight>
                  <a:srgbClr val="FFFFFF"/>
                </a:highlight>
                <a:latin typeface="Consolas" panose="020B0609020204030204" pitchFamily="49" charset="0"/>
              </a:rPr>
              <a:t>"</a:t>
            </a:r>
            <a:r>
              <a:rPr lang="de-CH" dirty="0" err="1">
                <a:solidFill>
                  <a:srgbClr val="A31515"/>
                </a:solidFill>
                <a:highlight>
                  <a:srgbClr val="FFFFFF"/>
                </a:highlight>
                <a:latin typeface="Consolas" panose="020B0609020204030204" pitchFamily="49" charset="0"/>
              </a:rPr>
              <a:t>StorageConnectionString</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a:t>
            </a:r>
          </a:p>
          <a:p>
            <a:endParaRPr lang="de-CH" dirty="0">
              <a:solidFill>
                <a:srgbClr val="000000"/>
              </a:solidFill>
              <a:highlight>
                <a:srgbClr val="FFFFFF"/>
              </a:highlight>
              <a:latin typeface="Consolas" panose="020B0609020204030204" pitchFamily="49" charset="0"/>
            </a:endParaRPr>
          </a:p>
          <a:p>
            <a:r>
              <a:rPr lang="de-CH" dirty="0">
                <a:solidFill>
                  <a:srgbClr val="008000"/>
                </a:solidFill>
                <a:highlight>
                  <a:srgbClr val="FFFFFF"/>
                </a:highlight>
                <a:latin typeface="Consolas" panose="020B0609020204030204" pitchFamily="49" charset="0"/>
              </a:rPr>
              <a:t>// Create </a:t>
            </a:r>
            <a:r>
              <a:rPr lang="de-CH" dirty="0" err="1">
                <a:solidFill>
                  <a:srgbClr val="008000"/>
                </a:solidFill>
                <a:highlight>
                  <a:srgbClr val="FFFFFF"/>
                </a:highlight>
                <a:latin typeface="Consolas" panose="020B0609020204030204" pitchFamily="49" charset="0"/>
              </a:rPr>
              <a:t>the</a:t>
            </a:r>
            <a:r>
              <a:rPr lang="de-CH" dirty="0">
                <a:solidFill>
                  <a:srgbClr val="008000"/>
                </a:solidFill>
                <a:highlight>
                  <a:srgbClr val="FFFFFF"/>
                </a:highlight>
                <a:latin typeface="Consolas" panose="020B0609020204030204" pitchFamily="49" charset="0"/>
              </a:rPr>
              <a:t> </a:t>
            </a:r>
            <a:r>
              <a:rPr lang="de-CH" dirty="0" err="1">
                <a:solidFill>
                  <a:srgbClr val="008000"/>
                </a:solidFill>
                <a:highlight>
                  <a:srgbClr val="FFFFFF"/>
                </a:highlight>
                <a:latin typeface="Consolas" panose="020B0609020204030204" pitchFamily="49" charset="0"/>
              </a:rPr>
              <a:t>blob</a:t>
            </a:r>
            <a:r>
              <a:rPr lang="de-CH" dirty="0">
                <a:solidFill>
                  <a:srgbClr val="008000"/>
                </a:solidFill>
                <a:highlight>
                  <a:srgbClr val="FFFFFF"/>
                </a:highlight>
                <a:latin typeface="Consolas" panose="020B0609020204030204" pitchFamily="49" charset="0"/>
              </a:rPr>
              <a:t> </a:t>
            </a:r>
            <a:r>
              <a:rPr lang="de-CH" dirty="0" err="1">
                <a:solidFill>
                  <a:srgbClr val="008000"/>
                </a:solidFill>
                <a:highlight>
                  <a:srgbClr val="FFFFFF"/>
                </a:highlight>
                <a:latin typeface="Consolas" panose="020B0609020204030204" pitchFamily="49" charset="0"/>
              </a:rPr>
              <a:t>client</a:t>
            </a:r>
            <a:r>
              <a:rPr lang="de-CH" dirty="0">
                <a:solidFill>
                  <a:srgbClr val="008000"/>
                </a:solidFill>
                <a:highlight>
                  <a:srgbClr val="FFFFFF"/>
                </a:highlight>
                <a:latin typeface="Consolas" panose="020B0609020204030204" pitchFamily="49" charset="0"/>
              </a:rPr>
              <a:t>.</a:t>
            </a:r>
            <a:endParaRPr lang="de-CH" dirty="0">
              <a:solidFill>
                <a:srgbClr val="000000"/>
              </a:solidFill>
              <a:highlight>
                <a:srgbClr val="FFFFFF"/>
              </a:highlight>
              <a:latin typeface="Consolas" panose="020B0609020204030204" pitchFamily="49" charset="0"/>
            </a:endParaRPr>
          </a:p>
          <a:p>
            <a:r>
              <a:rPr lang="de-CH" dirty="0" err="1">
                <a:solidFill>
                  <a:srgbClr val="000000"/>
                </a:solidFill>
                <a:highlight>
                  <a:srgbClr val="FFFFFF"/>
                </a:highlight>
                <a:latin typeface="Consolas" panose="020B0609020204030204" pitchFamily="49" charset="0"/>
              </a:rPr>
              <a:t>CloudBlobClient</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blobClient</a:t>
            </a:r>
            <a:r>
              <a:rPr lang="de-CH" dirty="0">
                <a:solidFill>
                  <a:srgbClr val="000000"/>
                </a:solidFill>
                <a:highlight>
                  <a:srgbClr val="FFFFFF"/>
                </a:highlight>
                <a:latin typeface="Consolas" panose="020B0609020204030204" pitchFamily="49" charset="0"/>
              </a:rPr>
              <a:t> = </a:t>
            </a:r>
            <a:r>
              <a:rPr lang="de-CH" dirty="0" err="1">
                <a:solidFill>
                  <a:srgbClr val="000000"/>
                </a:solidFill>
                <a:highlight>
                  <a:srgbClr val="FFFFFF"/>
                </a:highlight>
                <a:latin typeface="Consolas" panose="020B0609020204030204" pitchFamily="49" charset="0"/>
              </a:rPr>
              <a:t>storageAccount.CreateCloudBlobClient</a:t>
            </a:r>
            <a:r>
              <a:rPr lang="de-CH" dirty="0">
                <a:solidFill>
                  <a:srgbClr val="000000"/>
                </a:solidFill>
                <a:highlight>
                  <a:srgbClr val="FFFFFF"/>
                </a:highlight>
                <a:latin typeface="Consolas" panose="020B0609020204030204" pitchFamily="49" charset="0"/>
              </a:rPr>
              <a:t>();</a:t>
            </a:r>
          </a:p>
          <a:p>
            <a:endParaRPr lang="de-CH"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Retrieve reference to a previously created container.</a:t>
            </a:r>
            <a:endParaRPr lang="en-US" dirty="0">
              <a:solidFill>
                <a:srgbClr val="000000"/>
              </a:solidFill>
              <a:highlight>
                <a:srgbClr val="FFFFFF"/>
              </a:highlight>
              <a:latin typeface="Consolas" panose="020B0609020204030204" pitchFamily="49" charset="0"/>
            </a:endParaRPr>
          </a:p>
          <a:p>
            <a:r>
              <a:rPr lang="de-CH" dirty="0" err="1">
                <a:solidFill>
                  <a:srgbClr val="000000"/>
                </a:solidFill>
                <a:highlight>
                  <a:srgbClr val="FFFFFF"/>
                </a:highlight>
                <a:latin typeface="Consolas" panose="020B0609020204030204" pitchFamily="49" charset="0"/>
              </a:rPr>
              <a:t>CloudBlobContainer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container</a:t>
            </a:r>
            <a:r>
              <a:rPr lang="de-CH" dirty="0">
                <a:solidFill>
                  <a:srgbClr val="000000"/>
                </a:solidFill>
                <a:highlight>
                  <a:srgbClr val="FFFFFF"/>
                </a:highlight>
                <a:latin typeface="Consolas" panose="020B0609020204030204" pitchFamily="49" charset="0"/>
              </a:rPr>
              <a:t> = </a:t>
            </a:r>
            <a:r>
              <a:rPr lang="de-CH" dirty="0" err="1">
                <a:solidFill>
                  <a:srgbClr val="000000"/>
                </a:solidFill>
                <a:highlight>
                  <a:srgbClr val="FFFFFF"/>
                </a:highlight>
                <a:latin typeface="Consolas" panose="020B0609020204030204" pitchFamily="49" charset="0"/>
              </a:rPr>
              <a:t>blobClient.GetContainerReference</a:t>
            </a:r>
            <a:r>
              <a:rPr lang="de-CH" dirty="0">
                <a:solidFill>
                  <a:srgbClr val="000000"/>
                </a:solidFill>
                <a:highlight>
                  <a:srgbClr val="FFFFFF"/>
                </a:highlight>
                <a:latin typeface="Consolas" panose="020B0609020204030204" pitchFamily="49" charset="0"/>
              </a:rPr>
              <a:t>(</a:t>
            </a:r>
            <a:r>
              <a:rPr lang="de-CH" dirty="0">
                <a:solidFill>
                  <a:srgbClr val="A31515"/>
                </a:solidFill>
                <a:highlight>
                  <a:srgbClr val="FFFFFF"/>
                </a:highlight>
                <a:latin typeface="Consolas" panose="020B0609020204030204" pitchFamily="49" charset="0"/>
              </a:rPr>
              <a:t>"</a:t>
            </a:r>
            <a:r>
              <a:rPr lang="de-CH" dirty="0" err="1">
                <a:solidFill>
                  <a:srgbClr val="A31515"/>
                </a:solidFill>
                <a:highlight>
                  <a:srgbClr val="FFFFFF"/>
                </a:highlight>
                <a:latin typeface="Consolas" panose="020B0609020204030204" pitchFamily="49" charset="0"/>
              </a:rPr>
              <a:t>mycontainer</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a:t>
            </a:r>
          </a:p>
          <a:p>
            <a:endParaRPr lang="de-CH"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Retrieve reference to a blob named "</a:t>
            </a:r>
            <a:r>
              <a:rPr lang="en-US" dirty="0" err="1">
                <a:solidFill>
                  <a:srgbClr val="008000"/>
                </a:solidFill>
                <a:highlight>
                  <a:srgbClr val="FFFFFF"/>
                </a:highlight>
                <a:latin typeface="Consolas" panose="020B0609020204030204" pitchFamily="49" charset="0"/>
              </a:rPr>
              <a:t>myblob</a:t>
            </a:r>
            <a:r>
              <a:rPr lang="en-US" dirty="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de-CH" dirty="0" err="1">
                <a:solidFill>
                  <a:srgbClr val="000000"/>
                </a:solidFill>
                <a:highlight>
                  <a:srgbClr val="FFFFFF"/>
                </a:highlight>
                <a:latin typeface="Consolas" panose="020B0609020204030204" pitchFamily="49" charset="0"/>
              </a:rPr>
              <a:t>CloudBlockBlob</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blockBlob</a:t>
            </a:r>
            <a:r>
              <a:rPr lang="de-CH" dirty="0">
                <a:solidFill>
                  <a:srgbClr val="000000"/>
                </a:solidFill>
                <a:highlight>
                  <a:srgbClr val="FFFFFF"/>
                </a:highlight>
                <a:latin typeface="Consolas" panose="020B0609020204030204" pitchFamily="49" charset="0"/>
              </a:rPr>
              <a:t> = </a:t>
            </a:r>
            <a:r>
              <a:rPr lang="de-CH" dirty="0" err="1">
                <a:solidFill>
                  <a:srgbClr val="000000"/>
                </a:solidFill>
                <a:highlight>
                  <a:srgbClr val="FFFFFF"/>
                </a:highlight>
                <a:latin typeface="Consolas" panose="020B0609020204030204" pitchFamily="49" charset="0"/>
              </a:rPr>
              <a:t>container.GetBlockBlobReference</a:t>
            </a:r>
            <a:r>
              <a:rPr lang="de-CH" dirty="0">
                <a:solidFill>
                  <a:srgbClr val="000000"/>
                </a:solidFill>
                <a:highlight>
                  <a:srgbClr val="FFFFFF"/>
                </a:highlight>
                <a:latin typeface="Consolas" panose="020B0609020204030204" pitchFamily="49" charset="0"/>
              </a:rPr>
              <a:t>(</a:t>
            </a:r>
            <a:r>
              <a:rPr lang="de-CH" dirty="0">
                <a:solidFill>
                  <a:srgbClr val="A31515"/>
                </a:solidFill>
                <a:highlight>
                  <a:srgbClr val="FFFFFF"/>
                </a:highlight>
                <a:latin typeface="Consolas" panose="020B0609020204030204" pitchFamily="49" charset="0"/>
              </a:rPr>
              <a:t>"</a:t>
            </a:r>
            <a:r>
              <a:rPr lang="de-CH" dirty="0" err="1">
                <a:solidFill>
                  <a:srgbClr val="A31515"/>
                </a:solidFill>
                <a:highlight>
                  <a:srgbClr val="FFFFFF"/>
                </a:highlight>
                <a:latin typeface="Consolas" panose="020B0609020204030204" pitchFamily="49" charset="0"/>
              </a:rPr>
              <a:t>myblob</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a:t>
            </a:r>
          </a:p>
          <a:p>
            <a:endParaRPr lang="de-CH"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Create or overwrite the "</a:t>
            </a:r>
            <a:r>
              <a:rPr lang="en-US" dirty="0" err="1">
                <a:solidFill>
                  <a:srgbClr val="008000"/>
                </a:solidFill>
                <a:highlight>
                  <a:srgbClr val="FFFFFF"/>
                </a:highlight>
                <a:latin typeface="Consolas" panose="020B0609020204030204" pitchFamily="49" charset="0"/>
              </a:rPr>
              <a:t>myblob</a:t>
            </a:r>
            <a:r>
              <a:rPr lang="en-US" dirty="0">
                <a:solidFill>
                  <a:srgbClr val="008000"/>
                </a:solidFill>
                <a:highlight>
                  <a:srgbClr val="FFFFFF"/>
                </a:highlight>
                <a:latin typeface="Consolas" panose="020B0609020204030204" pitchFamily="49" charset="0"/>
              </a:rPr>
              <a:t>" blob with contents from a local file.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fileStream</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System.IO.</a:t>
            </a:r>
            <a:r>
              <a:rPr lang="en-US" dirty="0" err="1">
                <a:solidFill>
                  <a:srgbClr val="2B91AF"/>
                </a:solidFill>
                <a:highlight>
                  <a:srgbClr val="FFFFFF"/>
                </a:highlight>
                <a:latin typeface="Consolas" panose="020B0609020204030204" pitchFamily="49" charset="0"/>
              </a:rPr>
              <a:t>File</a:t>
            </a:r>
            <a:r>
              <a:rPr lang="en-US" dirty="0" err="1">
                <a:solidFill>
                  <a:srgbClr val="000000"/>
                </a:solidFill>
                <a:highlight>
                  <a:srgbClr val="FFFFFF"/>
                </a:highlight>
                <a:latin typeface="Consolas" panose="020B0609020204030204" pitchFamily="49" charset="0"/>
              </a:rPr>
              <a:t>.OpenRead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@"path\</a:t>
            </a:r>
            <a:r>
              <a:rPr lang="en-US" dirty="0" err="1">
                <a:solidFill>
                  <a:srgbClr val="A31515"/>
                </a:solidFill>
                <a:highlight>
                  <a:srgbClr val="FFFFFF"/>
                </a:highlight>
                <a:latin typeface="Consolas" panose="020B0609020204030204" pitchFamily="49" charset="0"/>
              </a:rPr>
              <a:t>myfile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blockBlob.UploadFromStream</a:t>
            </a:r>
            <a:r>
              <a:rPr lang="de-CH" dirty="0">
                <a:solidFill>
                  <a:srgbClr val="000000"/>
                </a:solidFill>
                <a:highlight>
                  <a:srgbClr val="FFFFFF"/>
                </a:highlight>
                <a:latin typeface="Consolas" panose="020B0609020204030204" pitchFamily="49" charset="0"/>
              </a:rPr>
              <a:t>(</a:t>
            </a:r>
            <a:r>
              <a:rPr lang="de-CH" dirty="0" err="1">
                <a:solidFill>
                  <a:srgbClr val="000000"/>
                </a:solidFill>
                <a:highlight>
                  <a:srgbClr val="FFFFFF"/>
                </a:highlight>
                <a:latin typeface="Consolas" panose="020B0609020204030204" pitchFamily="49" charset="0"/>
              </a:rPr>
              <a:t>fileStream</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endParaRPr lang="de-CH" dirty="0"/>
          </a:p>
        </p:txBody>
      </p:sp>
    </p:spTree>
    <p:extLst>
      <p:ext uri="{BB962C8B-B14F-4D97-AF65-F5344CB8AC3E}">
        <p14:creationId xmlns:p14="http://schemas.microsoft.com/office/powerpoint/2010/main" val="4039083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Persistent VM Disks</a:t>
            </a:r>
            <a:endParaRPr lang="en-US" dirty="0"/>
          </a:p>
        </p:txBody>
      </p:sp>
      <p:sp>
        <p:nvSpPr>
          <p:cNvPr id="3" name="Text Placeholder 2"/>
          <p:cNvSpPr>
            <a:spLocks noGrp="1"/>
          </p:cNvSpPr>
          <p:nvPr>
            <p:ph type="body" sz="quarter" idx="10"/>
          </p:nvPr>
        </p:nvSpPr>
        <p:spPr/>
        <p:txBody>
          <a:bodyPr/>
          <a:lstStyle/>
          <a:p>
            <a:r>
              <a:rPr lang="en-US" dirty="0" smtClean="0"/>
              <a:t>Persistent disks for VMs in Azure </a:t>
            </a:r>
          </a:p>
          <a:p>
            <a:pPr lvl="1"/>
            <a:r>
              <a:rPr lang="en-US" dirty="0" smtClean="0"/>
              <a:t>Disks are VHDs stored in Azure Blobs</a:t>
            </a:r>
          </a:p>
          <a:p>
            <a:pPr lvl="1"/>
            <a:r>
              <a:rPr lang="en-US" dirty="0" smtClean="0"/>
              <a:t>VM see the VHD/Blob as a disk</a:t>
            </a:r>
          </a:p>
          <a:p>
            <a:pPr lvl="1"/>
            <a:r>
              <a:rPr lang="en-US" dirty="0" smtClean="0"/>
              <a:t>Reads translated to GETs, writes to PUTs</a:t>
            </a:r>
          </a:p>
          <a:p>
            <a:pPr lvl="1"/>
            <a:r>
              <a:rPr lang="en-US" dirty="0" smtClean="0"/>
              <a:t>Blob protected by write-lease</a:t>
            </a:r>
          </a:p>
          <a:p>
            <a:pPr lvl="1"/>
            <a:r>
              <a:rPr lang="en-US" dirty="0" smtClean="0"/>
              <a:t>Reads from the blob (and snapshots) still allowed</a:t>
            </a:r>
          </a:p>
          <a:p>
            <a:pPr lvl="1"/>
            <a:r>
              <a:rPr lang="en-US" dirty="0" smtClean="0"/>
              <a:t>Metrics and analytics</a:t>
            </a:r>
          </a:p>
          <a:p>
            <a:pPr lvl="1"/>
            <a:r>
              <a:rPr lang="en-US" dirty="0" smtClean="0"/>
              <a:t>Disks are backed by scalable Windows Azure Storage Infrastructure</a:t>
            </a:r>
          </a:p>
          <a:p>
            <a:pPr lvl="2"/>
            <a:r>
              <a:rPr lang="en-US" dirty="0" smtClean="0"/>
              <a:t>Higher # of outstanding IOs gets better throughput</a:t>
            </a:r>
          </a:p>
          <a:p>
            <a:pPr lvl="2"/>
            <a:endParaRPr lang="en-US" dirty="0" smtClean="0"/>
          </a:p>
          <a:p>
            <a:pPr lvl="2"/>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130252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Architecture</a:t>
            </a:r>
            <a:endParaRPr lang="en-US" dirty="0"/>
          </a:p>
        </p:txBody>
      </p:sp>
      <p:sp>
        <p:nvSpPr>
          <p:cNvPr id="4" name="Subtitle 3"/>
          <p:cNvSpPr>
            <a:spLocks noGrp="1"/>
          </p:cNvSpPr>
          <p:nvPr>
            <p:ph type="subTitle" idx="1"/>
          </p:nvPr>
        </p:nvSpPr>
        <p:spPr>
          <a:xfrm>
            <a:off x="195065" y="5142828"/>
            <a:ext cx="8409867" cy="1460779"/>
          </a:xfrm>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2980110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Design Goals</a:t>
            </a:r>
          </a:p>
          <a:p>
            <a:r>
              <a:rPr lang="en-GB" dirty="0" smtClean="0"/>
              <a:t>Windows Azure Storage Stamps</a:t>
            </a:r>
          </a:p>
          <a:p>
            <a:r>
              <a:rPr lang="en-US" dirty="0"/>
              <a:t>Architecture Layers inside </a:t>
            </a:r>
            <a:r>
              <a:rPr lang="en-US" dirty="0" smtClean="0"/>
              <a:t>Stamps</a:t>
            </a:r>
            <a:endParaRPr lang="en-GB" dirty="0" smtClean="0"/>
          </a:p>
        </p:txBody>
      </p:sp>
    </p:spTree>
    <p:extLst>
      <p:ext uri="{BB962C8B-B14F-4D97-AF65-F5344CB8AC3E}">
        <p14:creationId xmlns:p14="http://schemas.microsoft.com/office/powerpoint/2010/main" val="1747363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Design Goals</a:t>
            </a:r>
            <a:endParaRPr lang="en-US" dirty="0"/>
          </a:p>
        </p:txBody>
      </p:sp>
      <p:sp>
        <p:nvSpPr>
          <p:cNvPr id="2" name="Text Placeholder 1"/>
          <p:cNvSpPr>
            <a:spLocks noGrp="1"/>
          </p:cNvSpPr>
          <p:nvPr>
            <p:ph type="body" sz="quarter" idx="10"/>
          </p:nvPr>
        </p:nvSpPr>
        <p:spPr/>
        <p:txBody>
          <a:bodyPr/>
          <a:lstStyle/>
          <a:p>
            <a:r>
              <a:rPr lang="en-US" sz="2800" dirty="0" smtClean="0"/>
              <a:t>Highly Available with Strong Consistency</a:t>
            </a:r>
          </a:p>
          <a:p>
            <a:pPr lvl="2"/>
            <a:r>
              <a:rPr lang="en-US" sz="2000" dirty="0" smtClean="0"/>
              <a:t>Provide access to data in face of failures/partitioning</a:t>
            </a:r>
          </a:p>
          <a:p>
            <a:r>
              <a:rPr lang="en-US" sz="2800" dirty="0" smtClean="0"/>
              <a:t>Durability</a:t>
            </a:r>
          </a:p>
          <a:p>
            <a:pPr lvl="2"/>
            <a:r>
              <a:rPr lang="en-US" sz="2000" dirty="0" smtClean="0"/>
              <a:t>Replicate data several times within and across regions</a:t>
            </a:r>
          </a:p>
          <a:p>
            <a:r>
              <a:rPr lang="en-US" sz="2800" dirty="0" smtClean="0"/>
              <a:t>Scalability</a:t>
            </a:r>
          </a:p>
          <a:p>
            <a:pPr lvl="2"/>
            <a:r>
              <a:rPr lang="en-US" sz="2000" dirty="0" smtClean="0"/>
              <a:t>Need to scale to </a:t>
            </a:r>
            <a:r>
              <a:rPr lang="en-US" sz="2000" dirty="0" err="1" smtClean="0"/>
              <a:t>zettabytes</a:t>
            </a:r>
            <a:endParaRPr lang="en-US" sz="2000" dirty="0" smtClean="0"/>
          </a:p>
          <a:p>
            <a:pPr lvl="2"/>
            <a:r>
              <a:rPr lang="en-US" sz="2000" dirty="0" smtClean="0"/>
              <a:t>Provide a global namespace to access data around the world</a:t>
            </a:r>
          </a:p>
          <a:p>
            <a:pPr lvl="2"/>
            <a:r>
              <a:rPr lang="en-US" sz="2000" dirty="0" smtClean="0"/>
              <a:t>Automatically scale out and load balance data to meet peak traffic demands</a:t>
            </a:r>
          </a:p>
          <a:p>
            <a:r>
              <a:rPr lang="en-US" sz="2800" dirty="0" smtClean="0"/>
              <a:t>Additional details can be found in the SOSP paper:</a:t>
            </a:r>
          </a:p>
          <a:p>
            <a:pPr lvl="1"/>
            <a:r>
              <a:rPr lang="en-US" sz="2400" dirty="0" smtClean="0"/>
              <a:t>“Windows Azure Storage: A Highly Available Cloud Storage Service with Strong Consistency”,  ACM Symposium on Operating System Principals (SOSP), Oct. 2011</a:t>
            </a:r>
          </a:p>
          <a:p>
            <a:pPr lvl="1"/>
            <a:endParaRPr lang="en-US" sz="2400" dirty="0" smtClean="0"/>
          </a:p>
        </p:txBody>
      </p:sp>
    </p:spTree>
    <p:extLst>
      <p:ext uri="{BB962C8B-B14F-4D97-AF65-F5344CB8AC3E}">
        <p14:creationId xmlns:p14="http://schemas.microsoft.com/office/powerpoint/2010/main" val="272919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2038490"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lIns="76777" tIns="38391" rIns="76777" bIns="38391" anchor="b"/>
          <a:lstStyle/>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r>
              <a:rPr lang="en-US" b="1" dirty="0">
                <a:solidFill>
                  <a:srgbClr val="FF0000"/>
                </a:solidFill>
              </a:rPr>
              <a:t>Storage Stamp</a:t>
            </a:r>
          </a:p>
        </p:txBody>
      </p:sp>
      <p:sp>
        <p:nvSpPr>
          <p:cNvPr id="7" name="Rectangle 6"/>
          <p:cNvSpPr/>
          <p:nvPr/>
        </p:nvSpPr>
        <p:spPr>
          <a:xfrm>
            <a:off x="2838793" y="3124206"/>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76777" tIns="38391" rIns="76777" bIns="38391" rtlCol="0" anchor="ctr"/>
          <a:lstStyle/>
          <a:p>
            <a:pPr algn="ctr" defTabSz="767738"/>
            <a:r>
              <a:rPr lang="en-US" b="1" dirty="0">
                <a:solidFill>
                  <a:prstClr val="white"/>
                </a:solidFill>
                <a:effectLst>
                  <a:outerShdw blurRad="38100" dist="38100" dir="2700000" algn="tl">
                    <a:srgbClr val="000000">
                      <a:alpha val="43137"/>
                    </a:srgbClr>
                  </a:outerShdw>
                </a:effectLst>
              </a:rPr>
              <a:t>LB</a:t>
            </a:r>
          </a:p>
        </p:txBody>
      </p:sp>
      <p:cxnSp>
        <p:nvCxnSpPr>
          <p:cNvPr id="9" name="Straight Arrow Connector 8"/>
          <p:cNvCxnSpPr/>
          <p:nvPr/>
        </p:nvCxnSpPr>
        <p:spPr>
          <a:xfrm rot="5400000">
            <a:off x="3077426"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077426"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 name="Group 44"/>
          <p:cNvGrpSpPr/>
          <p:nvPr/>
        </p:nvGrpSpPr>
        <p:grpSpPr>
          <a:xfrm>
            <a:off x="4198320" y="2372076"/>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5636623" y="2012770"/>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lIns="76777" tIns="38391" rIns="76777" bIns="38391"/>
          <a:lstStyle/>
          <a:p>
            <a:pPr algn="ctr" defTabSz="767738">
              <a:defRPr/>
            </a:pPr>
            <a:r>
              <a:rPr lang="en-US" sz="1200" b="1" dirty="0">
                <a:solidFill>
                  <a:prstClr val="white"/>
                </a:solidFill>
              </a:rPr>
              <a:t>Storage</a:t>
            </a:r>
          </a:p>
          <a:p>
            <a:pPr algn="ctr" defTabSz="767738">
              <a:defRPr/>
            </a:pPr>
            <a:r>
              <a:rPr lang="en-US" sz="1200" b="1" dirty="0">
                <a:solidFill>
                  <a:prstClr val="white"/>
                </a:solidFill>
              </a:rPr>
              <a:t>Location </a:t>
            </a:r>
          </a:p>
          <a:p>
            <a:pPr algn="ctr" defTabSz="767738">
              <a:defRPr/>
            </a:pPr>
            <a:r>
              <a:rPr lang="en-US" sz="1200" b="1" dirty="0">
                <a:solidFill>
                  <a:prstClr val="white"/>
                </a:solidFill>
              </a:rPr>
              <a:t>Service</a:t>
            </a:r>
            <a:endParaRPr lang="en-US" b="1" dirty="0">
              <a:solidFill>
                <a:prstClr val="white"/>
              </a:solidFill>
            </a:endParaRPr>
          </a:p>
        </p:txBody>
      </p:sp>
      <p:sp>
        <p:nvSpPr>
          <p:cNvPr id="24" name="TextBox 23"/>
          <p:cNvSpPr txBox="1"/>
          <p:nvPr/>
        </p:nvSpPr>
        <p:spPr>
          <a:xfrm>
            <a:off x="2838797" y="1087043"/>
            <a:ext cx="7325543" cy="354531"/>
          </a:xfrm>
          <a:prstGeom prst="rect">
            <a:avLst/>
          </a:prstGeom>
          <a:noFill/>
        </p:spPr>
        <p:txBody>
          <a:bodyPr wrap="none" lIns="76777" tIns="38391" rIns="76777" bIns="38391" rtlCol="0">
            <a:spAutoFit/>
          </a:bodyPr>
          <a:lstStyle/>
          <a:p>
            <a:pPr defTabSz="767738"/>
            <a:r>
              <a:rPr lang="en-US" b="1" dirty="0">
                <a:solidFill>
                  <a:srgbClr val="457EC1">
                    <a:lumMod val="75000"/>
                  </a:srgbClr>
                </a:solidFill>
              </a:rPr>
              <a:t>Access blob storage via the URL: http://&lt;account&gt;.blob.core.windows.net/ </a:t>
            </a: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1752661" y="1371600"/>
            <a:ext cx="640841" cy="810768"/>
          </a:xfrm>
          <a:prstGeom prst="rect">
            <a:avLst/>
          </a:prstGeom>
          <a:noFill/>
        </p:spPr>
      </p:pic>
      <p:grpSp>
        <p:nvGrpSpPr>
          <p:cNvPr id="8" name="Group 63"/>
          <p:cNvGrpSpPr/>
          <p:nvPr/>
        </p:nvGrpSpPr>
        <p:grpSpPr>
          <a:xfrm>
            <a:off x="1981319" y="2209806"/>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pPr defTabSz="767738"/>
              <a:r>
                <a:rPr lang="en-US" b="1" dirty="0">
                  <a:solidFill>
                    <a:srgbClr val="457EC1">
                      <a:lumMod val="75000"/>
                    </a:srgbClr>
                  </a:solidFill>
                </a:rPr>
                <a:t>Data access</a:t>
              </a:r>
            </a:p>
          </p:txBody>
        </p:sp>
      </p:grpSp>
      <p:sp>
        <p:nvSpPr>
          <p:cNvPr id="35" name="Rectangle 34"/>
          <p:cNvSpPr/>
          <p:nvPr/>
        </p:nvSpPr>
        <p:spPr bwMode="auto">
          <a:xfrm>
            <a:off x="2248507" y="4621352"/>
            <a:ext cx="2038052" cy="354531"/>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lIns="76777" tIns="38391" rIns="76777" bIns="38391"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Partition Layer</a:t>
            </a:r>
          </a:p>
        </p:txBody>
      </p:sp>
      <p:sp>
        <p:nvSpPr>
          <p:cNvPr id="42" name="Rectangle 41"/>
          <p:cNvSpPr/>
          <p:nvPr/>
        </p:nvSpPr>
        <p:spPr bwMode="auto">
          <a:xfrm>
            <a:off x="2248507" y="3900237"/>
            <a:ext cx="2038052" cy="354531"/>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lIns="76777" tIns="38391" rIns="76777" bIns="38391"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Front-Ends</a:t>
            </a:r>
          </a:p>
        </p:txBody>
      </p:sp>
      <p:sp>
        <p:nvSpPr>
          <p:cNvPr id="43" name="Rectangle 42"/>
          <p:cNvSpPr/>
          <p:nvPr/>
        </p:nvSpPr>
        <p:spPr bwMode="auto">
          <a:xfrm>
            <a:off x="2248503" y="5393889"/>
            <a:ext cx="2038053" cy="723863"/>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lIns="76777" tIns="38391" rIns="76777" bIns="38391" rtlCol="0" anchor="t">
            <a:spAutoFit/>
          </a:bodyPr>
          <a:lstStyle/>
          <a:p>
            <a:pPr algn="ctr" defTabSz="767738"/>
            <a:r>
              <a:rPr lang="en-US" b="1" dirty="0">
                <a:solidFill>
                  <a:prstClr val="white"/>
                </a:solidFill>
                <a:effectLst>
                  <a:outerShdw blurRad="38100" dist="38100" dir="2700000" algn="tl">
                    <a:srgbClr val="000000">
                      <a:alpha val="43137"/>
                    </a:srgbClr>
                  </a:outerShdw>
                </a:effectLst>
              </a:rPr>
              <a:t>DFS Layer</a:t>
            </a:r>
          </a:p>
          <a:p>
            <a:pPr algn="ctr" defTabSz="767738"/>
            <a:r>
              <a:rPr lang="en-US" sz="1200" b="1" dirty="0">
                <a:solidFill>
                  <a:prstClr val="white"/>
                </a:solidFill>
                <a:effectLst>
                  <a:outerShdw blurRad="38100" dist="38100" dir="2700000" algn="tl">
                    <a:srgbClr val="000000">
                      <a:alpha val="43137"/>
                    </a:srgbClr>
                  </a:outerShdw>
                </a:effectLst>
              </a:rPr>
              <a:t/>
            </a:r>
            <a:br>
              <a:rPr lang="en-US" sz="1200" b="1" dirty="0">
                <a:solidFill>
                  <a:prstClr val="white"/>
                </a:solidFill>
                <a:effectLst>
                  <a:outerShdw blurRad="38100" dist="38100" dir="2700000" algn="tl">
                    <a:srgbClr val="000000">
                      <a:alpha val="43137"/>
                    </a:srgbClr>
                  </a:outerShdw>
                </a:effectLst>
              </a:rPr>
            </a:br>
            <a:endParaRPr lang="en-US" sz="12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3077426"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3" name="Group 53"/>
          <p:cNvGrpSpPr/>
          <p:nvPr/>
        </p:nvGrpSpPr>
        <p:grpSpPr>
          <a:xfrm flipH="1">
            <a:off x="6551262" y="2365380"/>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5"/>
          <p:cNvGrpSpPr/>
          <p:nvPr/>
        </p:nvGrpSpPr>
        <p:grpSpPr>
          <a:xfrm>
            <a:off x="2424049" y="5730362"/>
            <a:ext cx="1773049" cy="428669"/>
            <a:chOff x="4498572" y="5820508"/>
            <a:chExt cx="2363449" cy="428669"/>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57" name="TextBox 56"/>
            <p:cNvSpPr txBox="1"/>
            <p:nvPr/>
          </p:nvSpPr>
          <p:spPr>
            <a:xfrm>
              <a:off x="4498572" y="5956789"/>
              <a:ext cx="2363449" cy="292388"/>
            </a:xfrm>
            <a:prstGeom prst="rect">
              <a:avLst/>
            </a:prstGeom>
            <a:noFill/>
          </p:spPr>
          <p:txBody>
            <a:bodyPr wrap="none" rtlCol="0">
              <a:spAutoFit/>
            </a:bodyPr>
            <a:lstStyle/>
            <a:p>
              <a:pPr defTabSz="767738"/>
              <a:r>
                <a:rPr lang="en-US" sz="1300" b="1" dirty="0">
                  <a:solidFill>
                    <a:srgbClr val="FFFF00"/>
                  </a:solidFill>
                </a:rPr>
                <a:t>Intra-stamp replication</a:t>
              </a:r>
            </a:p>
          </p:txBody>
        </p:sp>
      </p:grpSp>
      <p:grpSp>
        <p:nvGrpSpPr>
          <p:cNvPr id="16" name="Group 4"/>
          <p:cNvGrpSpPr/>
          <p:nvPr/>
        </p:nvGrpSpPr>
        <p:grpSpPr>
          <a:xfrm>
            <a:off x="7610452" y="3106616"/>
            <a:ext cx="2458089" cy="3414712"/>
            <a:chOff x="8113153" y="3106616"/>
            <a:chExt cx="3276599"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endParaRPr lang="en-US" dirty="0">
                <a:solidFill>
                  <a:prstClr val="white"/>
                </a:solidFill>
              </a:endParaRPr>
            </a:p>
            <a:p>
              <a:pPr algn="ctr" defTabSz="767738">
                <a:defRPr/>
              </a:pPr>
              <a:r>
                <a:rPr lang="en-US" b="1" dirty="0">
                  <a:solidFill>
                    <a:srgbClr val="FF0000"/>
                  </a:solidFill>
                </a:rPr>
                <a:t>Storage Stamp</a:t>
              </a: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7738"/>
              <a:r>
                <a:rPr lang="en-US" b="1" dirty="0">
                  <a:solidFill>
                    <a:prstClr val="white"/>
                  </a:solidFill>
                  <a:effectLst>
                    <a:outerShdw blurRad="38100" dist="38100" dir="2700000" algn="tl">
                      <a:srgbClr val="000000">
                        <a:alpha val="43137"/>
                      </a:srgbClr>
                    </a:outerShdw>
                  </a:effectLst>
                </a:rPr>
                <a:t>LB</a:t>
              </a: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Partition Layer</a:t>
              </a: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defTabSz="767738"/>
              <a:r>
                <a:rPr lang="en-US" b="1" dirty="0">
                  <a:solidFill>
                    <a:prstClr val="white"/>
                  </a:solidFill>
                  <a:effectLst>
                    <a:outerShdw blurRad="38100" dist="38100" dir="2700000" algn="tl">
                      <a:srgbClr val="000000">
                        <a:alpha val="43137"/>
                      </a:srgbClr>
                    </a:outerShdw>
                  </a:effectLst>
                </a:rPr>
                <a:t>Front-Ends</a:t>
              </a:r>
            </a:p>
          </p:txBody>
        </p:sp>
        <p:sp>
          <p:nvSpPr>
            <p:cNvPr id="64" name="Rectangle 63"/>
            <p:cNvSpPr/>
            <p:nvPr/>
          </p:nvSpPr>
          <p:spPr bwMode="auto">
            <a:xfrm>
              <a:off x="8393104" y="5376298"/>
              <a:ext cx="2651760" cy="738664"/>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defTabSz="767738"/>
              <a:r>
                <a:rPr lang="en-US" b="1" dirty="0">
                  <a:solidFill>
                    <a:prstClr val="white"/>
                  </a:solidFill>
                  <a:effectLst>
                    <a:outerShdw blurRad="38100" dist="38100" dir="2700000" algn="tl">
                      <a:srgbClr val="000000">
                        <a:alpha val="43137"/>
                      </a:srgbClr>
                    </a:outerShdw>
                  </a:effectLst>
                </a:rPr>
                <a:t>DFS Layer</a:t>
              </a:r>
              <a:br>
                <a:rPr lang="en-US" b="1" dirty="0">
                  <a:solidFill>
                    <a:prstClr val="white"/>
                  </a:solidFill>
                  <a:effectLst>
                    <a:outerShdw blurRad="38100" dist="38100" dir="2700000" algn="tl">
                      <a:srgbClr val="000000">
                        <a:alpha val="43137"/>
                      </a:srgbClr>
                    </a:outerShdw>
                  </a:effectLst>
                </a:rPr>
              </a:br>
              <a:r>
                <a:rPr lang="en-US" sz="1200" b="1" dirty="0">
                  <a:solidFill>
                    <a:prstClr val="white"/>
                  </a:solidFill>
                  <a:effectLst>
                    <a:outerShdw blurRad="38100" dist="38100" dir="2700000" algn="tl">
                      <a:srgbClr val="000000">
                        <a:alpha val="43137"/>
                      </a:srgbClr>
                    </a:outerShdw>
                  </a:effectLst>
                </a:rPr>
                <a:t/>
              </a:r>
              <a:br>
                <a:rPr lang="en-US" sz="1200" b="1" dirty="0">
                  <a:solidFill>
                    <a:prstClr val="white"/>
                  </a:solidFill>
                  <a:effectLst>
                    <a:outerShdw blurRad="38100" dist="38100" dir="2700000" algn="tl">
                      <a:srgbClr val="000000">
                        <a:alpha val="43137"/>
                      </a:srgbClr>
                    </a:outerShdw>
                  </a:effectLst>
                </a:rPr>
              </a:br>
              <a:endParaRPr lang="en-US" sz="12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7" name="Group 65"/>
            <p:cNvGrpSpPr/>
            <p:nvPr/>
          </p:nvGrpSpPr>
          <p:grpSpPr>
            <a:xfrm>
              <a:off x="8627097" y="5730357"/>
              <a:ext cx="2363451" cy="428669"/>
              <a:chOff x="4498572" y="5820508"/>
              <a:chExt cx="2363451" cy="428669"/>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514"/>
                <a:endParaRPr lang="en-US" dirty="0">
                  <a:gradFill>
                    <a:gsLst>
                      <a:gs pos="0">
                        <a:srgbClr val="232323"/>
                      </a:gs>
                      <a:gs pos="100000">
                        <a:srgbClr val="232323"/>
                      </a:gs>
                    </a:gsLst>
                    <a:lin ang="5400000" scaled="0"/>
                  </a:gradFill>
                </a:endParaRPr>
              </a:p>
            </p:txBody>
          </p:sp>
          <p:sp>
            <p:nvSpPr>
              <p:cNvPr id="69" name="TextBox 68"/>
              <p:cNvSpPr txBox="1"/>
              <p:nvPr/>
            </p:nvSpPr>
            <p:spPr>
              <a:xfrm>
                <a:off x="4498572" y="5956789"/>
                <a:ext cx="2363451" cy="292388"/>
              </a:xfrm>
              <a:prstGeom prst="rect">
                <a:avLst/>
              </a:prstGeom>
              <a:noFill/>
            </p:spPr>
            <p:txBody>
              <a:bodyPr wrap="none" rtlCol="0">
                <a:spAutoFit/>
              </a:bodyPr>
              <a:lstStyle/>
              <a:p>
                <a:pPr defTabSz="767738"/>
                <a:r>
                  <a:rPr lang="en-US" sz="1300" b="1" dirty="0">
                    <a:solidFill>
                      <a:srgbClr val="FFFF00"/>
                    </a:solidFill>
                  </a:rPr>
                  <a:t>Intra-stamp replication</a:t>
                </a:r>
              </a:p>
            </p:txBody>
          </p:sp>
        </p:grpSp>
      </p:grpSp>
      <p:grpSp>
        <p:nvGrpSpPr>
          <p:cNvPr id="18" name="Group 68"/>
          <p:cNvGrpSpPr/>
          <p:nvPr/>
        </p:nvGrpSpPr>
        <p:grpSpPr>
          <a:xfrm>
            <a:off x="4286555" y="4778933"/>
            <a:ext cx="3533914" cy="407327"/>
            <a:chOff x="4797635" y="5018116"/>
            <a:chExt cx="2576942" cy="407327"/>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027190" y="5056111"/>
              <a:ext cx="2158239" cy="369332"/>
            </a:xfrm>
            <a:prstGeom prst="rect">
              <a:avLst/>
            </a:prstGeom>
          </p:spPr>
          <p:txBody>
            <a:bodyPr wrap="none">
              <a:spAutoFit/>
            </a:bodyPr>
            <a:lstStyle/>
            <a:p>
              <a:pPr algn="ctr" defTabSz="767738">
                <a:defRPr/>
              </a:pPr>
              <a:r>
                <a:rPr lang="en-US" b="1" dirty="0">
                  <a:solidFill>
                    <a:srgbClr val="457EC1">
                      <a:lumMod val="50000"/>
                    </a:srgbClr>
                  </a:solidFill>
                </a:rPr>
                <a:t>Inter-stamp (Geo) replication</a:t>
              </a:r>
            </a:p>
          </p:txBody>
        </p:sp>
      </p:grpSp>
    </p:spTree>
    <p:extLst>
      <p:ext uri="{BB962C8B-B14F-4D97-AF65-F5344CB8AC3E}">
        <p14:creationId xmlns:p14="http://schemas.microsoft.com/office/powerpoint/2010/main" val="119989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Internal Storage 31"/>
          <p:cNvSpPr/>
          <p:nvPr/>
        </p:nvSpPr>
        <p:spPr bwMode="auto">
          <a:xfrm>
            <a:off x="5927920" y="2831298"/>
            <a:ext cx="616292" cy="1765830"/>
          </a:xfrm>
          <a:prstGeom prst="flowChartInternalStorage">
            <a:avLst/>
          </a:prstGeom>
          <a:solidFill>
            <a:schemeClr val="bg1">
              <a:lumMod val="95000"/>
            </a:schemeClr>
          </a:solidFill>
          <a:ln w="25400">
            <a:solidFill>
              <a:schemeClr val="tx1">
                <a:lumMod val="95000"/>
                <a:lumOff val="5000"/>
              </a:schemeClr>
            </a:solidFill>
            <a:headEnd type="none" w="med" len="med"/>
            <a:tailEnd type="none" w="med" len="med"/>
          </a:ln>
          <a:effectLst>
            <a:outerShdw blurRad="50800" dist="38100" dir="18900000" algn="b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ctr" anchorCtr="0"/>
          <a:lstStyle/>
          <a:p>
            <a:pPr algn="ctr" defTabSz="767836"/>
            <a:r>
              <a:rPr lang="en-US" sz="1300" spc="-84" dirty="0">
                <a:solidFill>
                  <a:srgbClr val="000000"/>
                </a:solidFill>
                <a:ea typeface="Segoe UI" pitchFamily="34" charset="0"/>
                <a:cs typeface="Segoe UI" pitchFamily="34" charset="0"/>
              </a:rPr>
              <a:t>Index</a:t>
            </a:r>
          </a:p>
        </p:txBody>
      </p:sp>
      <p:sp>
        <p:nvSpPr>
          <p:cNvPr id="28" name="Text Placeholder 27"/>
          <p:cNvSpPr>
            <a:spLocks noGrp="1"/>
          </p:cNvSpPr>
          <p:nvPr>
            <p:ph type="body" sz="quarter" idx="10"/>
          </p:nvPr>
        </p:nvSpPr>
        <p:spPr>
          <a:xfrm>
            <a:off x="395111" y="1144961"/>
            <a:ext cx="5476783" cy="5713040"/>
          </a:xfrm>
        </p:spPr>
        <p:txBody>
          <a:bodyPr>
            <a:normAutofit fontScale="85000" lnSpcReduction="20000"/>
          </a:bodyPr>
          <a:lstStyle/>
          <a:p>
            <a:pPr lvl="1"/>
            <a:r>
              <a:rPr lang="en-US" dirty="0" smtClean="0">
                <a:gradFill>
                  <a:gsLst>
                    <a:gs pos="100000">
                      <a:srgbClr val="000000">
                        <a:lumMod val="75000"/>
                        <a:lumOff val="25000"/>
                      </a:srgbClr>
                    </a:gs>
                    <a:gs pos="0">
                      <a:srgbClr val="000000">
                        <a:lumMod val="75000"/>
                        <a:lumOff val="25000"/>
                      </a:srgbClr>
                    </a:gs>
                  </a:gsLst>
                  <a:lin ang="5400000" scaled="0"/>
                </a:gradFill>
                <a:latin typeface="+mj-lt"/>
              </a:rPr>
              <a:t>Front-end </a:t>
            </a:r>
            <a:r>
              <a:rPr lang="en-US" dirty="0">
                <a:gradFill>
                  <a:gsLst>
                    <a:gs pos="100000">
                      <a:srgbClr val="000000">
                        <a:lumMod val="75000"/>
                        <a:lumOff val="25000"/>
                      </a:srgbClr>
                    </a:gs>
                    <a:gs pos="0">
                      <a:srgbClr val="000000">
                        <a:lumMod val="75000"/>
                        <a:lumOff val="25000"/>
                      </a:srgbClr>
                    </a:gs>
                  </a:gsLst>
                  <a:lin ang="5400000" scaled="0"/>
                </a:gradFill>
                <a:latin typeface="+mj-lt"/>
              </a:rPr>
              <a:t>Layer</a:t>
            </a:r>
          </a:p>
          <a:p>
            <a:pPr lvl="2"/>
            <a:r>
              <a:rPr lang="en-US" dirty="0" smtClean="0">
                <a:gradFill>
                  <a:gsLst>
                    <a:gs pos="100000">
                      <a:srgbClr val="000000">
                        <a:lumMod val="75000"/>
                        <a:lumOff val="25000"/>
                      </a:srgbClr>
                    </a:gs>
                    <a:gs pos="0">
                      <a:srgbClr val="000000">
                        <a:lumMod val="75000"/>
                        <a:lumOff val="25000"/>
                      </a:srgbClr>
                    </a:gs>
                  </a:gsLst>
                  <a:lin ang="5400000" scaled="0"/>
                </a:gradFill>
              </a:rPr>
              <a:t>REST front-end (blob, table, queue)</a:t>
            </a:r>
            <a:endParaRPr lang="en-US" dirty="0">
              <a:gradFill>
                <a:gsLst>
                  <a:gs pos="100000">
                    <a:srgbClr val="000000">
                      <a:lumMod val="75000"/>
                      <a:lumOff val="25000"/>
                    </a:srgbClr>
                  </a:gs>
                  <a:gs pos="0">
                    <a:srgbClr val="000000">
                      <a:lumMod val="75000"/>
                      <a:lumOff val="25000"/>
                    </a:srgbClr>
                  </a:gs>
                </a:gsLst>
                <a:lin ang="5400000" scaled="0"/>
              </a:gradFill>
            </a:endParaRPr>
          </a:p>
          <a:p>
            <a:pPr lvl="2"/>
            <a:r>
              <a:rPr lang="en-US" dirty="0" smtClean="0">
                <a:gradFill>
                  <a:gsLst>
                    <a:gs pos="100000">
                      <a:srgbClr val="000000">
                        <a:lumMod val="75000"/>
                        <a:lumOff val="25000"/>
                      </a:srgbClr>
                    </a:gs>
                    <a:gs pos="0">
                      <a:srgbClr val="000000">
                        <a:lumMod val="75000"/>
                        <a:lumOff val="25000"/>
                      </a:srgbClr>
                    </a:gs>
                  </a:gsLst>
                  <a:lin ang="5400000" scaled="0"/>
                </a:gradFill>
              </a:rPr>
              <a:t>Authentication/authorization</a:t>
            </a:r>
          </a:p>
          <a:p>
            <a:pPr lvl="2"/>
            <a:r>
              <a:rPr lang="en-US" dirty="0" smtClean="0">
                <a:gradFill>
                  <a:gsLst>
                    <a:gs pos="100000">
                      <a:srgbClr val="000000">
                        <a:lumMod val="75000"/>
                        <a:lumOff val="25000"/>
                      </a:srgbClr>
                    </a:gs>
                    <a:gs pos="0">
                      <a:srgbClr val="000000">
                        <a:lumMod val="75000"/>
                        <a:lumOff val="25000"/>
                      </a:srgbClr>
                    </a:gs>
                  </a:gsLst>
                  <a:lin ang="5400000" scaled="0"/>
                </a:gradFill>
              </a:rPr>
              <a:t>Metrics/logging</a:t>
            </a:r>
            <a:endParaRPr lang="en-US" dirty="0">
              <a:gradFill>
                <a:gsLst>
                  <a:gs pos="100000">
                    <a:srgbClr val="000000">
                      <a:lumMod val="75000"/>
                      <a:lumOff val="25000"/>
                    </a:srgbClr>
                  </a:gs>
                  <a:gs pos="0">
                    <a:srgbClr val="000000">
                      <a:lumMod val="75000"/>
                      <a:lumOff val="25000"/>
                    </a:srgbClr>
                  </a:gs>
                </a:gsLst>
                <a:lin ang="5400000" scaled="0"/>
              </a:gradFill>
            </a:endParaRPr>
          </a:p>
          <a:p>
            <a:pPr lvl="1"/>
            <a:r>
              <a:rPr lang="en-US" dirty="0" smtClean="0">
                <a:gradFill>
                  <a:gsLst>
                    <a:gs pos="100000">
                      <a:srgbClr val="000000">
                        <a:lumMod val="75000"/>
                        <a:lumOff val="25000"/>
                      </a:srgbClr>
                    </a:gs>
                    <a:gs pos="0">
                      <a:srgbClr val="000000">
                        <a:lumMod val="75000"/>
                        <a:lumOff val="25000"/>
                      </a:srgbClr>
                    </a:gs>
                  </a:gsLst>
                  <a:lin ang="5400000" scaled="0"/>
                </a:gradFill>
                <a:latin typeface="+mj-lt"/>
              </a:rPr>
              <a:t>Partition </a:t>
            </a:r>
            <a:r>
              <a:rPr lang="en-US" dirty="0">
                <a:gradFill>
                  <a:gsLst>
                    <a:gs pos="100000">
                      <a:srgbClr val="000000">
                        <a:lumMod val="75000"/>
                        <a:lumOff val="25000"/>
                      </a:srgbClr>
                    </a:gs>
                    <a:gs pos="0">
                      <a:srgbClr val="000000">
                        <a:lumMod val="75000"/>
                        <a:lumOff val="25000"/>
                      </a:srgbClr>
                    </a:gs>
                  </a:gsLst>
                  <a:lin ang="5400000" scaled="0"/>
                </a:gradFill>
                <a:latin typeface="+mj-lt"/>
              </a:rPr>
              <a:t>Layer</a:t>
            </a:r>
          </a:p>
          <a:p>
            <a:pPr lvl="2"/>
            <a:r>
              <a:rPr lang="en-US" dirty="0" smtClean="0">
                <a:gradFill>
                  <a:gsLst>
                    <a:gs pos="100000">
                      <a:srgbClr val="000000">
                        <a:lumMod val="75000"/>
                        <a:lumOff val="25000"/>
                      </a:srgbClr>
                    </a:gs>
                    <a:gs pos="0">
                      <a:srgbClr val="000000">
                        <a:lumMod val="75000"/>
                        <a:lumOff val="25000"/>
                      </a:srgbClr>
                    </a:gs>
                  </a:gsLst>
                  <a:lin ang="5400000" scaled="0"/>
                </a:gradFill>
              </a:rPr>
              <a:t>Understands our data abstractions, and provides optimistic concurrency</a:t>
            </a:r>
          </a:p>
          <a:p>
            <a:pPr lvl="2"/>
            <a:r>
              <a:rPr lang="en-US" dirty="0" smtClean="0">
                <a:gradFill>
                  <a:gsLst>
                    <a:gs pos="100000">
                      <a:srgbClr val="000000">
                        <a:lumMod val="75000"/>
                        <a:lumOff val="25000"/>
                      </a:srgbClr>
                    </a:gs>
                    <a:gs pos="0">
                      <a:srgbClr val="000000">
                        <a:lumMod val="75000"/>
                        <a:lumOff val="25000"/>
                      </a:srgbClr>
                    </a:gs>
                  </a:gsLst>
                  <a:lin ang="5400000" scaled="0"/>
                </a:gradFill>
              </a:rPr>
              <a:t>Massively scalable index</a:t>
            </a:r>
          </a:p>
          <a:p>
            <a:pPr lvl="2"/>
            <a:r>
              <a:rPr lang="en-US" dirty="0" smtClean="0">
                <a:gradFill>
                  <a:gsLst>
                    <a:gs pos="100000">
                      <a:srgbClr val="000000">
                        <a:lumMod val="75000"/>
                        <a:lumOff val="25000"/>
                      </a:srgbClr>
                    </a:gs>
                    <a:gs pos="0">
                      <a:srgbClr val="000000">
                        <a:lumMod val="75000"/>
                        <a:lumOff val="25000"/>
                      </a:srgbClr>
                    </a:gs>
                  </a:gsLst>
                  <a:lin ang="5400000" scaled="0"/>
                </a:gradFill>
              </a:rPr>
              <a:t>Log Structured Merge Tree</a:t>
            </a:r>
          </a:p>
          <a:p>
            <a:pPr lvl="3"/>
            <a:r>
              <a:rPr lang="en-US" dirty="0" smtClean="0">
                <a:gradFill>
                  <a:gsLst>
                    <a:gs pos="100000">
                      <a:srgbClr val="000000">
                        <a:lumMod val="75000"/>
                        <a:lumOff val="25000"/>
                      </a:srgbClr>
                    </a:gs>
                    <a:gs pos="0">
                      <a:srgbClr val="000000">
                        <a:lumMod val="75000"/>
                        <a:lumOff val="25000"/>
                      </a:srgbClr>
                    </a:gs>
                  </a:gsLst>
                  <a:lin ang="5400000" scaled="0"/>
                </a:gradFill>
              </a:rPr>
              <a:t>Each log (stream) is a linked list of extents</a:t>
            </a:r>
            <a:endParaRPr lang="en-US" dirty="0">
              <a:gradFill>
                <a:gsLst>
                  <a:gs pos="100000">
                    <a:srgbClr val="000000">
                      <a:lumMod val="75000"/>
                      <a:lumOff val="25000"/>
                    </a:srgbClr>
                  </a:gs>
                  <a:gs pos="0">
                    <a:srgbClr val="000000">
                      <a:lumMod val="75000"/>
                      <a:lumOff val="25000"/>
                    </a:srgbClr>
                  </a:gs>
                </a:gsLst>
                <a:lin ang="5400000" scaled="0"/>
              </a:gradFill>
            </a:endParaRPr>
          </a:p>
          <a:p>
            <a:pPr lvl="1"/>
            <a:r>
              <a:rPr lang="en-US" dirty="0" smtClean="0">
                <a:gradFill>
                  <a:gsLst>
                    <a:gs pos="100000">
                      <a:srgbClr val="000000">
                        <a:lumMod val="75000"/>
                        <a:lumOff val="25000"/>
                      </a:srgbClr>
                    </a:gs>
                    <a:gs pos="0">
                      <a:srgbClr val="000000">
                        <a:lumMod val="75000"/>
                        <a:lumOff val="25000"/>
                      </a:srgbClr>
                    </a:gs>
                  </a:gsLst>
                  <a:lin ang="5400000" scaled="0"/>
                </a:gradFill>
                <a:latin typeface="+mj-lt"/>
              </a:rPr>
              <a:t>Distributed File System Layer</a:t>
            </a:r>
            <a:endParaRPr lang="en-US" dirty="0">
              <a:gradFill>
                <a:gsLst>
                  <a:gs pos="100000">
                    <a:srgbClr val="000000">
                      <a:lumMod val="75000"/>
                      <a:lumOff val="25000"/>
                    </a:srgbClr>
                  </a:gs>
                  <a:gs pos="0">
                    <a:srgbClr val="000000">
                      <a:lumMod val="75000"/>
                      <a:lumOff val="25000"/>
                    </a:srgbClr>
                  </a:gs>
                </a:gsLst>
                <a:lin ang="5400000" scaled="0"/>
              </a:gradFill>
              <a:latin typeface="+mj-lt"/>
            </a:endParaRPr>
          </a:p>
          <a:p>
            <a:pPr lvl="2"/>
            <a:r>
              <a:rPr lang="en-US" dirty="0" smtClean="0">
                <a:gradFill>
                  <a:gsLst>
                    <a:gs pos="100000">
                      <a:srgbClr val="000000">
                        <a:lumMod val="75000"/>
                        <a:lumOff val="25000"/>
                      </a:srgbClr>
                    </a:gs>
                    <a:gs pos="0">
                      <a:srgbClr val="000000">
                        <a:lumMod val="75000"/>
                        <a:lumOff val="25000"/>
                      </a:srgbClr>
                    </a:gs>
                  </a:gsLst>
                  <a:lin ang="5400000" scaled="0"/>
                </a:gradFill>
              </a:rPr>
              <a:t>Data persistence and replication (JBOD)</a:t>
            </a:r>
          </a:p>
          <a:p>
            <a:pPr lvl="2"/>
            <a:r>
              <a:rPr lang="en-US" dirty="0" smtClean="0">
                <a:gradFill>
                  <a:gsLst>
                    <a:gs pos="100000">
                      <a:srgbClr val="000000">
                        <a:lumMod val="75000"/>
                        <a:lumOff val="25000"/>
                      </a:srgbClr>
                    </a:gs>
                    <a:gs pos="0">
                      <a:srgbClr val="000000">
                        <a:lumMod val="75000"/>
                        <a:lumOff val="25000"/>
                      </a:srgbClr>
                    </a:gs>
                  </a:gsLst>
                  <a:lin ang="5400000" scaled="0"/>
                </a:gradFill>
              </a:rPr>
              <a:t>Data is stored into a file called extent, which is replicated 3 times across different nodes (UDs/FDs)</a:t>
            </a:r>
          </a:p>
          <a:p>
            <a:pPr lvl="2"/>
            <a:r>
              <a:rPr lang="en-US" dirty="0" smtClean="0">
                <a:gradFill>
                  <a:gsLst>
                    <a:gs pos="100000">
                      <a:srgbClr val="000000">
                        <a:lumMod val="75000"/>
                        <a:lumOff val="25000"/>
                      </a:srgbClr>
                    </a:gs>
                    <a:gs pos="0">
                      <a:srgbClr val="000000">
                        <a:lumMod val="75000"/>
                        <a:lumOff val="25000"/>
                      </a:srgbClr>
                    </a:gs>
                  </a:gsLst>
                  <a:lin ang="5400000" scaled="0"/>
                </a:gradFill>
              </a:rPr>
              <a:t>Append-only </a:t>
            </a:r>
            <a:r>
              <a:rPr lang="en-US" dirty="0">
                <a:gradFill>
                  <a:gsLst>
                    <a:gs pos="100000">
                      <a:srgbClr val="000000">
                        <a:lumMod val="75000"/>
                        <a:lumOff val="25000"/>
                      </a:srgbClr>
                    </a:gs>
                    <a:gs pos="0">
                      <a:srgbClr val="000000">
                        <a:lumMod val="75000"/>
                        <a:lumOff val="25000"/>
                      </a:srgbClr>
                    </a:gs>
                  </a:gsLst>
                  <a:lin ang="5400000" scaled="0"/>
                </a:gradFill>
              </a:rPr>
              <a:t>file </a:t>
            </a:r>
            <a:r>
              <a:rPr lang="en-US" dirty="0" smtClean="0">
                <a:gradFill>
                  <a:gsLst>
                    <a:gs pos="100000">
                      <a:srgbClr val="000000">
                        <a:lumMod val="75000"/>
                        <a:lumOff val="25000"/>
                      </a:srgbClr>
                    </a:gs>
                    <a:gs pos="0">
                      <a:srgbClr val="000000">
                        <a:lumMod val="75000"/>
                        <a:lumOff val="25000"/>
                      </a:srgbClr>
                    </a:gs>
                  </a:gsLst>
                  <a:lin ang="5400000" scaled="0"/>
                </a:gradFill>
              </a:rPr>
              <a:t>system</a:t>
            </a:r>
          </a:p>
          <a:p>
            <a:pPr lvl="2"/>
            <a:endParaRPr lang="en-US" dirty="0">
              <a:gradFill>
                <a:gsLst>
                  <a:gs pos="100000">
                    <a:srgbClr val="000000">
                      <a:lumMod val="75000"/>
                      <a:lumOff val="25000"/>
                    </a:srgbClr>
                  </a:gs>
                  <a:gs pos="0">
                    <a:srgbClr val="000000">
                      <a:lumMod val="75000"/>
                      <a:lumOff val="25000"/>
                    </a:srgbClr>
                  </a:gs>
                </a:gsLst>
                <a:lin ang="5400000" scaled="0"/>
              </a:gradFill>
            </a:endParaRPr>
          </a:p>
        </p:txBody>
      </p:sp>
      <p:sp>
        <p:nvSpPr>
          <p:cNvPr id="24" name="Title 23"/>
          <p:cNvSpPr>
            <a:spLocks noGrp="1"/>
          </p:cNvSpPr>
          <p:nvPr>
            <p:ph type="title"/>
          </p:nvPr>
        </p:nvSpPr>
        <p:spPr>
          <a:xfrm>
            <a:off x="270933" y="292625"/>
            <a:ext cx="8963361" cy="894996"/>
          </a:xfrm>
        </p:spPr>
        <p:txBody>
          <a:bodyPr>
            <a:noAutofit/>
          </a:bodyPr>
          <a:lstStyle/>
          <a:p>
            <a:r>
              <a:rPr lang="en-US" dirty="0" smtClean="0"/>
              <a:t>Architecture Layers inside Stamps</a:t>
            </a:r>
            <a:endParaRPr lang="en-US" dirty="0"/>
          </a:p>
        </p:txBody>
      </p:sp>
      <p:sp>
        <p:nvSpPr>
          <p:cNvPr id="7" name="Rectangle 6"/>
          <p:cNvSpPr/>
          <p:nvPr/>
        </p:nvSpPr>
        <p:spPr>
          <a:xfrm>
            <a:off x="6656265" y="1710609"/>
            <a:ext cx="3612910" cy="933185"/>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00241" tIns="50120" rIns="100241" bIns="50120" rtlCol="0" anchor="ctr"/>
          <a:lstStyle/>
          <a:p>
            <a:pPr algn="ctr"/>
            <a:r>
              <a:rPr lang="en-US" dirty="0">
                <a:gradFill>
                  <a:gsLst>
                    <a:gs pos="12583">
                      <a:srgbClr val="1E1E1E"/>
                    </a:gs>
                    <a:gs pos="100000">
                      <a:srgbClr val="1E1E1E"/>
                    </a:gs>
                  </a:gsLst>
                  <a:lin ang="5400000" scaled="0"/>
                </a:gradFill>
              </a:rPr>
              <a:t>Front-End Layer</a:t>
            </a:r>
          </a:p>
        </p:txBody>
      </p:sp>
      <p:grpSp>
        <p:nvGrpSpPr>
          <p:cNvPr id="61" name="Group 60"/>
          <p:cNvGrpSpPr/>
          <p:nvPr/>
        </p:nvGrpSpPr>
        <p:grpSpPr>
          <a:xfrm>
            <a:off x="6656266" y="4746552"/>
            <a:ext cx="3619576" cy="1446816"/>
            <a:chOff x="6980238" y="4460045"/>
            <a:chExt cx="4922875" cy="1475618"/>
          </a:xfrm>
        </p:grpSpPr>
        <p:sp>
          <p:nvSpPr>
            <p:cNvPr id="25" name="Rectangle 24"/>
            <p:cNvSpPr/>
            <p:nvPr/>
          </p:nvSpPr>
          <p:spPr>
            <a:xfrm>
              <a:off x="6980238" y="4460045"/>
              <a:ext cx="4922875" cy="1475618"/>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t"/>
            <a:lstStyle/>
            <a:p>
              <a:pPr algn="ctr"/>
              <a:r>
                <a:rPr lang="en-US" dirty="0">
                  <a:gradFill>
                    <a:gsLst>
                      <a:gs pos="0">
                        <a:srgbClr val="FFFFFF"/>
                      </a:gs>
                      <a:gs pos="100000">
                        <a:srgbClr val="FFFFFF"/>
                      </a:gs>
                    </a:gsLst>
                    <a:lin ang="5400000" scaled="0"/>
                  </a:gradFill>
                </a:rPr>
                <a:t>Distributed File System</a:t>
              </a:r>
            </a:p>
          </p:txBody>
        </p:sp>
        <p:grpSp>
          <p:nvGrpSpPr>
            <p:cNvPr id="3" name="Group 2"/>
            <p:cNvGrpSpPr/>
            <p:nvPr/>
          </p:nvGrpSpPr>
          <p:grpSpPr>
            <a:xfrm>
              <a:off x="7361237" y="4847015"/>
              <a:ext cx="4267200" cy="936247"/>
              <a:chOff x="7361237" y="4847015"/>
              <a:chExt cx="4267200" cy="936247"/>
            </a:xfrm>
          </p:grpSpPr>
          <p:sp>
            <p:nvSpPr>
              <p:cNvPr id="2" name="Flowchart: Magnetic Disk 1"/>
              <p:cNvSpPr/>
              <p:nvPr/>
            </p:nvSpPr>
            <p:spPr bwMode="auto">
              <a:xfrm>
                <a:off x="736123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Magnetic Disk 8"/>
              <p:cNvSpPr/>
              <p:nvPr/>
            </p:nvSpPr>
            <p:spPr bwMode="auto">
              <a:xfrm>
                <a:off x="7721455"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Magnetic Disk 9"/>
              <p:cNvSpPr/>
              <p:nvPr/>
            </p:nvSpPr>
            <p:spPr bwMode="auto">
              <a:xfrm>
                <a:off x="8081673"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1" name="Flowchart: Magnetic Disk 10"/>
              <p:cNvSpPr/>
              <p:nvPr/>
            </p:nvSpPr>
            <p:spPr bwMode="auto">
              <a:xfrm>
                <a:off x="8441891"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2" name="Flowchart: Magnetic Disk 11"/>
              <p:cNvSpPr/>
              <p:nvPr/>
            </p:nvSpPr>
            <p:spPr bwMode="auto">
              <a:xfrm>
                <a:off x="8802109"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Flowchart: Magnetic Disk 12"/>
              <p:cNvSpPr/>
              <p:nvPr/>
            </p:nvSpPr>
            <p:spPr bwMode="auto">
              <a:xfrm>
                <a:off x="916232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4" name="Flowchart: Magnetic Disk 13"/>
              <p:cNvSpPr/>
              <p:nvPr/>
            </p:nvSpPr>
            <p:spPr bwMode="auto">
              <a:xfrm>
                <a:off x="9522545"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5" name="Flowchart: Magnetic Disk 14"/>
              <p:cNvSpPr/>
              <p:nvPr/>
            </p:nvSpPr>
            <p:spPr bwMode="auto">
              <a:xfrm>
                <a:off x="9882763"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Magnetic Disk 15"/>
              <p:cNvSpPr/>
              <p:nvPr/>
            </p:nvSpPr>
            <p:spPr bwMode="auto">
              <a:xfrm>
                <a:off x="10242981"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Magnetic Disk 16"/>
              <p:cNvSpPr/>
              <p:nvPr/>
            </p:nvSpPr>
            <p:spPr bwMode="auto">
              <a:xfrm>
                <a:off x="10603199"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Magnetic Disk 17"/>
              <p:cNvSpPr/>
              <p:nvPr/>
            </p:nvSpPr>
            <p:spPr bwMode="auto">
              <a:xfrm>
                <a:off x="1096341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18"/>
              <p:cNvSpPr/>
              <p:nvPr/>
            </p:nvSpPr>
            <p:spPr bwMode="auto">
              <a:xfrm>
                <a:off x="1132363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p:nvSpPr>
        <p:spPr>
          <a:xfrm>
            <a:off x="6656266" y="2831298"/>
            <a:ext cx="3619576" cy="1763233"/>
          </a:xfrm>
          <a:prstGeom prst="rect">
            <a:avLst/>
          </a:prstGeom>
          <a:solidFill>
            <a:srgbClr val="7FBA00"/>
          </a:solidFill>
          <a:ln w="3175">
            <a:noFill/>
          </a:ln>
          <a:effectLst/>
        </p:spPr>
        <p:style>
          <a:lnRef idx="1">
            <a:schemeClr val="accent1"/>
          </a:lnRef>
          <a:fillRef idx="2">
            <a:schemeClr val="accent1"/>
          </a:fillRef>
          <a:effectRef idx="1">
            <a:schemeClr val="accent1"/>
          </a:effectRef>
          <a:fontRef idx="minor">
            <a:schemeClr val="dk1"/>
          </a:fontRef>
        </p:style>
        <p:txBody>
          <a:bodyPr lIns="100241" tIns="50120" rIns="100241" bIns="50120" rtlCol="0" anchor="t"/>
          <a:lstStyle/>
          <a:p>
            <a:pPr algn="ctr"/>
            <a:r>
              <a:rPr lang="en-US" dirty="0">
                <a:solidFill>
                  <a:srgbClr val="000000"/>
                </a:solidFill>
              </a:rPr>
              <a:t>Partition Layer</a:t>
            </a:r>
          </a:p>
        </p:txBody>
      </p:sp>
      <p:grpSp>
        <p:nvGrpSpPr>
          <p:cNvPr id="59" name="Group 58"/>
          <p:cNvGrpSpPr/>
          <p:nvPr/>
        </p:nvGrpSpPr>
        <p:grpSpPr>
          <a:xfrm>
            <a:off x="6880372" y="3192684"/>
            <a:ext cx="3206988" cy="1282293"/>
            <a:chOff x="7285037" y="2875242"/>
            <a:chExt cx="4361727" cy="1307820"/>
          </a:xfrm>
        </p:grpSpPr>
        <p:grpSp>
          <p:nvGrpSpPr>
            <p:cNvPr id="41" name="Group 40"/>
            <p:cNvGrpSpPr/>
            <p:nvPr/>
          </p:nvGrpSpPr>
          <p:grpSpPr>
            <a:xfrm>
              <a:off x="7285037" y="3802062"/>
              <a:ext cx="4361727" cy="381000"/>
              <a:chOff x="7285037" y="3802062"/>
              <a:chExt cx="4361727" cy="381000"/>
            </a:xfrm>
          </p:grpSpPr>
          <p:sp>
            <p:nvSpPr>
              <p:cNvPr id="4" name="Cube 3"/>
              <p:cNvSpPr/>
              <p:nvPr/>
            </p:nvSpPr>
            <p:spPr bwMode="auto">
              <a:xfrm>
                <a:off x="7285037"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3" name="Cube 22"/>
              <p:cNvSpPr/>
              <p:nvPr/>
            </p:nvSpPr>
            <p:spPr bwMode="auto">
              <a:xfrm>
                <a:off x="8070099"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7" name="Cube 26"/>
              <p:cNvSpPr/>
              <p:nvPr/>
            </p:nvSpPr>
            <p:spPr bwMode="auto">
              <a:xfrm>
                <a:off x="8855161"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Cube 28"/>
              <p:cNvSpPr/>
              <p:nvPr/>
            </p:nvSpPr>
            <p:spPr bwMode="auto">
              <a:xfrm>
                <a:off x="9640223"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0" name="Cube 29"/>
              <p:cNvSpPr/>
              <p:nvPr/>
            </p:nvSpPr>
            <p:spPr bwMode="auto">
              <a:xfrm>
                <a:off x="10425285"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1" name="Cube 30"/>
              <p:cNvSpPr/>
              <p:nvPr/>
            </p:nvSpPr>
            <p:spPr bwMode="auto">
              <a:xfrm>
                <a:off x="11210346"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5" name="Cube 4"/>
            <p:cNvSpPr/>
            <p:nvPr/>
          </p:nvSpPr>
          <p:spPr bwMode="auto">
            <a:xfrm>
              <a:off x="7894637" y="2875242"/>
              <a:ext cx="505692" cy="457200"/>
            </a:xfrm>
            <a:prstGeom prst="cub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767836"/>
              <a:r>
                <a:rPr lang="en-US" sz="1300" b="1" spc="-84" dirty="0">
                  <a:gradFill>
                    <a:gsLst>
                      <a:gs pos="0">
                        <a:srgbClr val="FFFFFF"/>
                      </a:gs>
                      <a:gs pos="100000">
                        <a:srgbClr val="FFFFFF"/>
                      </a:gs>
                    </a:gsLst>
                    <a:lin ang="5400000" scaled="0"/>
                  </a:gradFill>
                  <a:ea typeface="Segoe UI" pitchFamily="34" charset="0"/>
                  <a:cs typeface="Segoe UI" pitchFamily="34" charset="0"/>
                </a:rPr>
                <a:t>M</a:t>
              </a:r>
            </a:p>
          </p:txBody>
        </p:sp>
      </p:grpSp>
      <p:sp>
        <p:nvSpPr>
          <p:cNvPr id="34" name="Flowchart: Document 33"/>
          <p:cNvSpPr/>
          <p:nvPr/>
        </p:nvSpPr>
        <p:spPr bwMode="auto">
          <a:xfrm>
            <a:off x="5927920" y="2657517"/>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6" name="Flowchart: Document 35"/>
          <p:cNvSpPr/>
          <p:nvPr/>
        </p:nvSpPr>
        <p:spPr bwMode="auto">
          <a:xfrm>
            <a:off x="5927920" y="2980723"/>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7" name="Flowchart: Document 36"/>
          <p:cNvSpPr/>
          <p:nvPr/>
        </p:nvSpPr>
        <p:spPr bwMode="auto">
          <a:xfrm>
            <a:off x="5927920" y="3342108"/>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8" name="Flowchart: Document 37"/>
          <p:cNvSpPr/>
          <p:nvPr/>
        </p:nvSpPr>
        <p:spPr bwMode="auto">
          <a:xfrm>
            <a:off x="5927920" y="3715672"/>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Document 38"/>
          <p:cNvSpPr/>
          <p:nvPr/>
        </p:nvSpPr>
        <p:spPr bwMode="auto">
          <a:xfrm>
            <a:off x="5927920" y="4026700"/>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p:cNvGrpSpPr/>
          <p:nvPr/>
        </p:nvGrpSpPr>
        <p:grpSpPr>
          <a:xfrm>
            <a:off x="7048452" y="3609691"/>
            <a:ext cx="2780076" cy="499824"/>
            <a:chOff x="7513637" y="3300552"/>
            <a:chExt cx="3781097" cy="509774"/>
          </a:xfrm>
        </p:grpSpPr>
        <p:cxnSp>
          <p:nvCxnSpPr>
            <p:cNvPr id="45" name="Straight Arrow Connector 44"/>
            <p:cNvCxnSpPr/>
            <p:nvPr/>
          </p:nvCxnSpPr>
          <p:spPr>
            <a:xfrm flipH="1">
              <a:off x="7513637" y="3405829"/>
              <a:ext cx="457200"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026255" y="3405829"/>
              <a:ext cx="217996"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135253" y="3405829"/>
              <a:ext cx="938117" cy="40449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02806" y="3332093"/>
              <a:ext cx="1559730"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506517" y="3300552"/>
              <a:ext cx="2089492"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604311" y="3300552"/>
              <a:ext cx="2690423" cy="47601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grpSp>
      <p:pic>
        <p:nvPicPr>
          <p:cNvPr id="62" name="Picture 61" descr="C:\Program Files (x86)\Microsoft Office\MEDIA\CAGCAT10\j0292020.wmf"/>
          <p:cNvPicPr>
            <a:picLocks noChangeAspect="1" noChangeArrowheads="1"/>
          </p:cNvPicPr>
          <p:nvPr/>
        </p:nvPicPr>
        <p:blipFill>
          <a:blip r:embed="rId3" cstate="print"/>
          <a:srcRect/>
          <a:stretch>
            <a:fillRect/>
          </a:stretch>
        </p:blipFill>
        <p:spPr bwMode="auto">
          <a:xfrm flipH="1">
            <a:off x="9900268" y="664631"/>
            <a:ext cx="572197" cy="723923"/>
          </a:xfrm>
          <a:prstGeom prst="rect">
            <a:avLst/>
          </a:prstGeom>
          <a:noFill/>
        </p:spPr>
      </p:pic>
      <p:grpSp>
        <p:nvGrpSpPr>
          <p:cNvPr id="72" name="Group 71"/>
          <p:cNvGrpSpPr/>
          <p:nvPr/>
        </p:nvGrpSpPr>
        <p:grpSpPr>
          <a:xfrm>
            <a:off x="9194797" y="1085958"/>
            <a:ext cx="711008" cy="624651"/>
            <a:chOff x="10425285" y="674907"/>
            <a:chExt cx="967020" cy="637086"/>
          </a:xfrm>
        </p:grpSpPr>
        <p:cxnSp>
          <p:nvCxnSpPr>
            <p:cNvPr id="65" name="Straight Connector 64"/>
            <p:cNvCxnSpPr/>
            <p:nvPr/>
          </p:nvCxnSpPr>
          <p:spPr>
            <a:xfrm flipH="1">
              <a:off x="10963417" y="674907"/>
              <a:ext cx="428888" cy="24043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0972295" y="883157"/>
              <a:ext cx="214444" cy="3218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425285" y="871891"/>
              <a:ext cx="785061" cy="440102"/>
            </a:xfrm>
            <a:prstGeom prst="line">
              <a:avLst/>
            </a:prstGeom>
            <a:ln w="19050">
              <a:solidFill>
                <a:schemeClr val="accent5"/>
              </a:solidFill>
              <a:tailEnd type="stealth"/>
            </a:ln>
          </p:spPr>
          <p:style>
            <a:lnRef idx="1">
              <a:schemeClr val="accent1"/>
            </a:lnRef>
            <a:fillRef idx="0">
              <a:schemeClr val="accent1"/>
            </a:fillRef>
            <a:effectRef idx="0">
              <a:schemeClr val="accent1"/>
            </a:effectRef>
            <a:fontRef idx="minor">
              <a:schemeClr val="tx1"/>
            </a:fontRef>
          </p:style>
        </p:cxnSp>
      </p:grpSp>
      <p:sp>
        <p:nvSpPr>
          <p:cNvPr id="73" name="Down Arrow 72"/>
          <p:cNvSpPr/>
          <p:nvPr/>
        </p:nvSpPr>
        <p:spPr bwMode="auto">
          <a:xfrm>
            <a:off x="9189261" y="1785321"/>
            <a:ext cx="121017" cy="2050547"/>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4" name="Down Arrow 73"/>
          <p:cNvSpPr/>
          <p:nvPr/>
        </p:nvSpPr>
        <p:spPr bwMode="auto">
          <a:xfrm>
            <a:off x="9388545" y="4369026"/>
            <a:ext cx="121595" cy="750885"/>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5" name="Down Arrow 74"/>
          <p:cNvSpPr/>
          <p:nvPr/>
        </p:nvSpPr>
        <p:spPr bwMode="auto">
          <a:xfrm rot="2220000">
            <a:off x="9302080" y="5491263"/>
            <a:ext cx="121595" cy="358230"/>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6" name="Down Arrow 75"/>
          <p:cNvSpPr/>
          <p:nvPr/>
        </p:nvSpPr>
        <p:spPr bwMode="auto">
          <a:xfrm rot="5400000">
            <a:off x="8818514" y="5720738"/>
            <a:ext cx="162149" cy="268634"/>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7" name="Flowchart: Magnetic Disk 76"/>
          <p:cNvSpPr/>
          <p:nvPr/>
        </p:nvSpPr>
        <p:spPr bwMode="auto">
          <a:xfrm>
            <a:off x="9358595" y="5371528"/>
            <a:ext cx="160440" cy="9843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8" name="Flowchart: Magnetic Disk 77"/>
          <p:cNvSpPr/>
          <p:nvPr/>
        </p:nvSpPr>
        <p:spPr bwMode="auto">
          <a:xfrm>
            <a:off x="9090712" y="5904322"/>
            <a:ext cx="160440" cy="9843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79" name="Flowchart: Magnetic Disk 78"/>
          <p:cNvSpPr/>
          <p:nvPr/>
        </p:nvSpPr>
        <p:spPr bwMode="auto">
          <a:xfrm>
            <a:off x="8559684" y="5906236"/>
            <a:ext cx="160440" cy="9843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40" name="Flowchart: Document 39"/>
          <p:cNvSpPr/>
          <p:nvPr/>
        </p:nvSpPr>
        <p:spPr bwMode="auto">
          <a:xfrm>
            <a:off x="5927920" y="4329544"/>
            <a:ext cx="616292" cy="535166"/>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5301" tIns="75301" rIns="28241" bIns="28241"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454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8">
                                            <p:txEl>
                                              <p:pRg st="9" end="9"/>
                                            </p:txEl>
                                          </p:spTgt>
                                        </p:tgtEl>
                                        <p:attrNameLst>
                                          <p:attrName>style.visibility</p:attrName>
                                        </p:attrNameLst>
                                      </p:cBhvr>
                                      <p:to>
                                        <p:strVal val="visible"/>
                                      </p:to>
                                    </p:set>
                                    <p:animEffect transition="in" filter="fade">
                                      <p:cBhvr>
                                        <p:cTn id="13" dur="1000"/>
                                        <p:tgtEl>
                                          <p:spTgt spid="28">
                                            <p:txEl>
                                              <p:pRg st="9" end="9"/>
                                            </p:txEl>
                                          </p:spTgt>
                                        </p:tgtEl>
                                      </p:cBhvr>
                                    </p:animEffect>
                                    <p:anim calcmode="lin" valueType="num">
                                      <p:cBhvr>
                                        <p:cTn id="14" dur="1000" fill="hold"/>
                                        <p:tgtEl>
                                          <p:spTgt spid="28">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28">
                                            <p:txEl>
                                              <p:pRg st="9" end="9"/>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8">
                                            <p:txEl>
                                              <p:pRg st="10" end="10"/>
                                            </p:txEl>
                                          </p:spTgt>
                                        </p:tgtEl>
                                        <p:attrNameLst>
                                          <p:attrName>style.visibility</p:attrName>
                                        </p:attrNameLst>
                                      </p:cBhvr>
                                      <p:to>
                                        <p:strVal val="visible"/>
                                      </p:to>
                                    </p:set>
                                    <p:animEffect transition="in" filter="fade">
                                      <p:cBhvr>
                                        <p:cTn id="18" dur="1000"/>
                                        <p:tgtEl>
                                          <p:spTgt spid="28">
                                            <p:txEl>
                                              <p:pRg st="10" end="10"/>
                                            </p:txEl>
                                          </p:spTgt>
                                        </p:tgtEl>
                                      </p:cBhvr>
                                    </p:animEffect>
                                    <p:anim calcmode="lin" valueType="num">
                                      <p:cBhvr>
                                        <p:cTn id="19" dur="1000" fill="hold"/>
                                        <p:tgtEl>
                                          <p:spTgt spid="28">
                                            <p:txEl>
                                              <p:pRg st="10" end="10"/>
                                            </p:txEl>
                                          </p:spTgt>
                                        </p:tgtEl>
                                        <p:attrNameLst>
                                          <p:attrName>ppt_x</p:attrName>
                                        </p:attrNameLst>
                                      </p:cBhvr>
                                      <p:tavLst>
                                        <p:tav tm="0">
                                          <p:val>
                                            <p:strVal val="#ppt_x"/>
                                          </p:val>
                                        </p:tav>
                                        <p:tav tm="100000">
                                          <p:val>
                                            <p:strVal val="#ppt_x"/>
                                          </p:val>
                                        </p:tav>
                                      </p:tavLst>
                                    </p:anim>
                                    <p:anim calcmode="lin" valueType="num">
                                      <p:cBhvr>
                                        <p:cTn id="20" dur="1000" fill="hold"/>
                                        <p:tgtEl>
                                          <p:spTgt spid="28">
                                            <p:txEl>
                                              <p:pRg st="10" end="1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8">
                                            <p:txEl>
                                              <p:pRg st="11" end="11"/>
                                            </p:txEl>
                                          </p:spTgt>
                                        </p:tgtEl>
                                        <p:attrNameLst>
                                          <p:attrName>style.visibility</p:attrName>
                                        </p:attrNameLst>
                                      </p:cBhvr>
                                      <p:to>
                                        <p:strVal val="visible"/>
                                      </p:to>
                                    </p:set>
                                    <p:animEffect transition="in" filter="fade">
                                      <p:cBhvr>
                                        <p:cTn id="23" dur="1000"/>
                                        <p:tgtEl>
                                          <p:spTgt spid="28">
                                            <p:txEl>
                                              <p:pRg st="11" end="11"/>
                                            </p:txEl>
                                          </p:spTgt>
                                        </p:tgtEl>
                                      </p:cBhvr>
                                    </p:animEffect>
                                    <p:anim calcmode="lin" valueType="num">
                                      <p:cBhvr>
                                        <p:cTn id="24" dur="1000" fill="hold"/>
                                        <p:tgtEl>
                                          <p:spTgt spid="28">
                                            <p:txEl>
                                              <p:pRg st="11" end="11"/>
                                            </p:txEl>
                                          </p:spTgt>
                                        </p:tgtEl>
                                        <p:attrNameLst>
                                          <p:attrName>ppt_x</p:attrName>
                                        </p:attrNameLst>
                                      </p:cBhvr>
                                      <p:tavLst>
                                        <p:tav tm="0">
                                          <p:val>
                                            <p:strVal val="#ppt_x"/>
                                          </p:val>
                                        </p:tav>
                                        <p:tav tm="100000">
                                          <p:val>
                                            <p:strVal val="#ppt_x"/>
                                          </p:val>
                                        </p:tav>
                                      </p:tavLst>
                                    </p:anim>
                                    <p:anim calcmode="lin" valueType="num">
                                      <p:cBhvr>
                                        <p:cTn id="25" dur="1000" fill="hold"/>
                                        <p:tgtEl>
                                          <p:spTgt spid="28">
                                            <p:txEl>
                                              <p:pRg st="11" end="1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8">
                                            <p:txEl>
                                              <p:pRg st="12" end="12"/>
                                            </p:txEl>
                                          </p:spTgt>
                                        </p:tgtEl>
                                        <p:attrNameLst>
                                          <p:attrName>style.visibility</p:attrName>
                                        </p:attrNameLst>
                                      </p:cBhvr>
                                      <p:to>
                                        <p:strVal val="visible"/>
                                      </p:to>
                                    </p:set>
                                    <p:animEffect transition="in" filter="fade">
                                      <p:cBhvr>
                                        <p:cTn id="28" dur="1000"/>
                                        <p:tgtEl>
                                          <p:spTgt spid="28">
                                            <p:txEl>
                                              <p:pRg st="12" end="12"/>
                                            </p:txEl>
                                          </p:spTgt>
                                        </p:tgtEl>
                                      </p:cBhvr>
                                    </p:animEffect>
                                    <p:anim calcmode="lin" valueType="num">
                                      <p:cBhvr>
                                        <p:cTn id="29" dur="1000" fill="hold"/>
                                        <p:tgtEl>
                                          <p:spTgt spid="28">
                                            <p:txEl>
                                              <p:pRg st="12" end="12"/>
                                            </p:txEl>
                                          </p:spTgt>
                                        </p:tgtEl>
                                        <p:attrNameLst>
                                          <p:attrName>ppt_x</p:attrName>
                                        </p:attrNameLst>
                                      </p:cBhvr>
                                      <p:tavLst>
                                        <p:tav tm="0">
                                          <p:val>
                                            <p:strVal val="#ppt_x"/>
                                          </p:val>
                                        </p:tav>
                                        <p:tav tm="100000">
                                          <p:val>
                                            <p:strVal val="#ppt_x"/>
                                          </p:val>
                                        </p:tav>
                                      </p:tavLst>
                                    </p:anim>
                                    <p:anim calcmode="lin" valueType="num">
                                      <p:cBhvr>
                                        <p:cTn id="30" dur="1000" fill="hold"/>
                                        <p:tgtEl>
                                          <p:spTgt spid="2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28">
                                            <p:txEl>
                                              <p:pRg st="4" end="4"/>
                                            </p:txEl>
                                          </p:spTgt>
                                        </p:tgtEl>
                                        <p:attrNameLst>
                                          <p:attrName>style.visibility</p:attrName>
                                        </p:attrNameLst>
                                      </p:cBhvr>
                                      <p:to>
                                        <p:strVal val="visible"/>
                                      </p:to>
                                    </p:set>
                                    <p:animEffect transition="in" filter="fade">
                                      <p:cBhvr>
                                        <p:cTn id="41" dur="1000"/>
                                        <p:tgtEl>
                                          <p:spTgt spid="28">
                                            <p:txEl>
                                              <p:pRg st="4" end="4"/>
                                            </p:txEl>
                                          </p:spTgt>
                                        </p:tgtEl>
                                      </p:cBhvr>
                                    </p:animEffect>
                                    <p:anim calcmode="lin" valueType="num">
                                      <p:cBhvr>
                                        <p:cTn id="42"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8">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
                                            <p:txEl>
                                              <p:pRg st="5" end="5"/>
                                            </p:txEl>
                                          </p:spTgt>
                                        </p:tgtEl>
                                        <p:attrNameLst>
                                          <p:attrName>style.visibility</p:attrName>
                                        </p:attrNameLst>
                                      </p:cBhvr>
                                      <p:to>
                                        <p:strVal val="visible"/>
                                      </p:to>
                                    </p:set>
                                    <p:animEffect transition="in" filter="fade">
                                      <p:cBhvr>
                                        <p:cTn id="46" dur="1000"/>
                                        <p:tgtEl>
                                          <p:spTgt spid="28">
                                            <p:txEl>
                                              <p:pRg st="5" end="5"/>
                                            </p:txEl>
                                          </p:spTgt>
                                        </p:tgtEl>
                                      </p:cBhvr>
                                    </p:animEffect>
                                    <p:anim calcmode="lin" valueType="num">
                                      <p:cBhvr>
                                        <p:cTn id="47" dur="1000" fill="hold"/>
                                        <p:tgtEl>
                                          <p:spTgt spid="28">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8">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8">
                                            <p:txEl>
                                              <p:pRg st="6" end="6"/>
                                            </p:txEl>
                                          </p:spTgt>
                                        </p:tgtEl>
                                        <p:attrNameLst>
                                          <p:attrName>style.visibility</p:attrName>
                                        </p:attrNameLst>
                                      </p:cBhvr>
                                      <p:to>
                                        <p:strVal val="visible"/>
                                      </p:to>
                                    </p:set>
                                    <p:animEffect transition="in" filter="fade">
                                      <p:cBhvr>
                                        <p:cTn id="51" dur="1000"/>
                                        <p:tgtEl>
                                          <p:spTgt spid="28">
                                            <p:txEl>
                                              <p:pRg st="6" end="6"/>
                                            </p:txEl>
                                          </p:spTgt>
                                        </p:tgtEl>
                                      </p:cBhvr>
                                    </p:animEffect>
                                    <p:anim calcmode="lin" valueType="num">
                                      <p:cBhvr>
                                        <p:cTn id="52" dur="1000" fill="hold"/>
                                        <p:tgtEl>
                                          <p:spTgt spid="28">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28">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8">
                                            <p:txEl>
                                              <p:pRg st="7" end="7"/>
                                            </p:txEl>
                                          </p:spTgt>
                                        </p:tgtEl>
                                        <p:attrNameLst>
                                          <p:attrName>style.visibility</p:attrName>
                                        </p:attrNameLst>
                                      </p:cBhvr>
                                      <p:to>
                                        <p:strVal val="visible"/>
                                      </p:to>
                                    </p:set>
                                    <p:animEffect transition="in" filter="fade">
                                      <p:cBhvr>
                                        <p:cTn id="56" dur="1000"/>
                                        <p:tgtEl>
                                          <p:spTgt spid="28">
                                            <p:txEl>
                                              <p:pRg st="7" end="7"/>
                                            </p:txEl>
                                          </p:spTgt>
                                        </p:tgtEl>
                                      </p:cBhvr>
                                    </p:animEffect>
                                    <p:anim calcmode="lin" valueType="num">
                                      <p:cBhvr>
                                        <p:cTn id="57" dur="1000" fill="hold"/>
                                        <p:tgtEl>
                                          <p:spTgt spid="2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8">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8">
                                            <p:txEl>
                                              <p:pRg st="8" end="8"/>
                                            </p:txEl>
                                          </p:spTgt>
                                        </p:tgtEl>
                                        <p:attrNameLst>
                                          <p:attrName>style.visibility</p:attrName>
                                        </p:attrNameLst>
                                      </p:cBhvr>
                                      <p:to>
                                        <p:strVal val="visible"/>
                                      </p:to>
                                    </p:set>
                                    <p:animEffect transition="in" filter="fade">
                                      <p:cBhvr>
                                        <p:cTn id="61" dur="1000"/>
                                        <p:tgtEl>
                                          <p:spTgt spid="28">
                                            <p:txEl>
                                              <p:pRg st="8" end="8"/>
                                            </p:txEl>
                                          </p:spTgt>
                                        </p:tgtEl>
                                      </p:cBhvr>
                                    </p:animEffect>
                                    <p:anim calcmode="lin" valueType="num">
                                      <p:cBhvr>
                                        <p:cTn id="62" dur="1000" fill="hold"/>
                                        <p:tgtEl>
                                          <p:spTgt spid="28">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2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childTnLst>
                          </p:cTn>
                        </p:par>
                        <p:par>
                          <p:cTn id="69" fill="hold">
                            <p:stCondLst>
                              <p:cond delay="500"/>
                            </p:stCondLst>
                            <p:childTnLst>
                              <p:par>
                                <p:cTn id="70" presetID="42"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down)">
                                      <p:cBhvr>
                                        <p:cTn id="79" dur="500"/>
                                        <p:tgtEl>
                                          <p:spTgt spid="3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500"/>
                                        <p:tgtEl>
                                          <p:spTgt spid="3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down)">
                                      <p:cBhvr>
                                        <p:cTn id="85" dur="500"/>
                                        <p:tgtEl>
                                          <p:spTgt spid="3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500"/>
                                        <p:tgtEl>
                                          <p:spTgt spid="3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wipe(down)">
                                      <p:cBhvr>
                                        <p:cTn id="94" dur="500"/>
                                        <p:tgtEl>
                                          <p:spTgt spid="40"/>
                                        </p:tgtEl>
                                      </p:cBhvr>
                                    </p:animEffect>
                                  </p:childTnLst>
                                </p:cTn>
                              </p:par>
                            </p:childTnLst>
                          </p:cTn>
                        </p:par>
                        <p:par>
                          <p:cTn id="95" fill="hold">
                            <p:stCondLst>
                              <p:cond delay="500"/>
                            </p:stCondLst>
                            <p:childTnLst>
                              <p:par>
                                <p:cTn id="96" presetID="37" presetClass="path" presetSubtype="0" accel="50000" decel="50000" fill="hold" grpId="1" nodeType="afterEffect">
                                  <p:stCondLst>
                                    <p:cond delay="0"/>
                                  </p:stCondLst>
                                  <p:childTnLst>
                                    <p:animMotion origin="layout" path="M 0.00052 0.00856 L 0.07708 0.0338 C 0.0931 0.03958 0.1164 0.04028 0.14062 0.03495 C 0.1681 0.02893 0.18984 0.01875 0.20456 0.00579 L 0.27565 -0.05162 " pathEditMode="relative" rAng="21180000" ptsTypes="AAAAA">
                                      <p:cBhvr>
                                        <p:cTn id="97" dur="2000" fill="hold"/>
                                        <p:tgtEl>
                                          <p:spTgt spid="40"/>
                                        </p:tgtEl>
                                        <p:attrNameLst>
                                          <p:attrName>ppt_x</p:attrName>
                                          <p:attrName>ppt_y</p:attrName>
                                        </p:attrNameLst>
                                      </p:cBhvr>
                                      <p:rCtr x="13945" y="-208"/>
                                    </p:animMotion>
                                  </p:childTnLst>
                                </p:cTn>
                              </p:par>
                              <p:par>
                                <p:cTn id="98" presetID="6" presetClass="emph" presetSubtype="0" fill="hold" grpId="2" nodeType="withEffect">
                                  <p:stCondLst>
                                    <p:cond delay="0"/>
                                  </p:stCondLst>
                                  <p:childTnLst>
                                    <p:animScale>
                                      <p:cBhvr>
                                        <p:cTn id="99" dur="2000" fill="hold"/>
                                        <p:tgtEl>
                                          <p:spTgt spid="40"/>
                                        </p:tgtEl>
                                      </p:cBhvr>
                                      <p:by x="50000" y="50000"/>
                                    </p:animScale>
                                  </p:childTnLst>
                                </p:cTn>
                              </p:par>
                              <p:par>
                                <p:cTn id="100" presetID="37" presetClass="path" presetSubtype="0" accel="50000" decel="50000" fill="hold" grpId="1" nodeType="withEffect">
                                  <p:stCondLst>
                                    <p:cond delay="0"/>
                                  </p:stCondLst>
                                  <p:childTnLst>
                                    <p:animMotion origin="layout" path="M 1.66667E-6 -0.00324 L 0.08437 0.04051 C 0.10234 0.05092 0.12864 0.05671 0.15638 0.05671 C 0.18802 0.05671 0.21315 0.05092 0.23112 0.04051 L 0.31588 -0.00324 " pathEditMode="relative" rAng="0" ptsTypes="AAAAA">
                                      <p:cBhvr>
                                        <p:cTn id="101" dur="2000" fill="hold"/>
                                        <p:tgtEl>
                                          <p:spTgt spid="39"/>
                                        </p:tgtEl>
                                        <p:attrNameLst>
                                          <p:attrName>ppt_x</p:attrName>
                                          <p:attrName>ppt_y</p:attrName>
                                        </p:attrNameLst>
                                      </p:cBhvr>
                                      <p:rCtr x="15794" y="2986"/>
                                    </p:animMotion>
                                  </p:childTnLst>
                                </p:cTn>
                              </p:par>
                              <p:par>
                                <p:cTn id="102" presetID="6" presetClass="emph" presetSubtype="0" fill="hold" grpId="2" nodeType="withEffect">
                                  <p:stCondLst>
                                    <p:cond delay="0"/>
                                  </p:stCondLst>
                                  <p:childTnLst>
                                    <p:animScale>
                                      <p:cBhvr>
                                        <p:cTn id="103" dur="2000" fill="hold"/>
                                        <p:tgtEl>
                                          <p:spTgt spid="39"/>
                                        </p:tgtEl>
                                      </p:cBhvr>
                                      <p:by x="50000" y="50000"/>
                                    </p:animScale>
                                  </p:childTnLst>
                                </p:cTn>
                              </p:par>
                              <p:par>
                                <p:cTn id="104" presetID="37" presetClass="path" presetSubtype="0" accel="50000" decel="50000" fill="hold" grpId="1" nodeType="withEffect">
                                  <p:stCondLst>
                                    <p:cond delay="0"/>
                                  </p:stCondLst>
                                  <p:childTnLst>
                                    <p:animMotion origin="layout" path="M -0.00169 -0.07037 L 0.05312 0.00347 C 0.06445 0.01944 0.08268 0.03449 0.10286 0.04421 C 0.12578 0.05509 0.14518 0.05787 0.1595 0.0537 L 0.22799 0.03912 " pathEditMode="relative" rAng="900000" ptsTypes="AAAAA">
                                      <p:cBhvr>
                                        <p:cTn id="105" dur="2000" fill="hold"/>
                                        <p:tgtEl>
                                          <p:spTgt spid="38"/>
                                        </p:tgtEl>
                                        <p:attrNameLst>
                                          <p:attrName>ppt_x</p:attrName>
                                          <p:attrName>ppt_y</p:attrName>
                                        </p:attrNameLst>
                                      </p:cBhvr>
                                      <p:rCtr x="11029" y="8495"/>
                                    </p:animMotion>
                                  </p:childTnLst>
                                </p:cTn>
                              </p:par>
                              <p:par>
                                <p:cTn id="106" presetID="6" presetClass="emph" presetSubtype="0" fill="hold" grpId="2" nodeType="withEffect">
                                  <p:stCondLst>
                                    <p:cond delay="0"/>
                                  </p:stCondLst>
                                  <p:childTnLst>
                                    <p:animScale>
                                      <p:cBhvr>
                                        <p:cTn id="107" dur="2000" fill="hold"/>
                                        <p:tgtEl>
                                          <p:spTgt spid="38"/>
                                        </p:tgtEl>
                                      </p:cBhvr>
                                      <p:by x="50000" y="50000"/>
                                    </p:animScale>
                                  </p:childTnLst>
                                </p:cTn>
                              </p:par>
                              <p:par>
                                <p:cTn id="108" presetID="37" presetClass="path" presetSubtype="0" accel="50000" decel="50000" fill="hold" grpId="1" nodeType="withEffect">
                                  <p:stCondLst>
                                    <p:cond delay="0"/>
                                  </p:stCondLst>
                                  <p:childTnLst>
                                    <p:animMotion origin="layout" path="M -0.00365 0.02916 L 0.05482 -0.04028 C 0.06745 -0.05602 0.08359 -0.05926 0.09974 -0.05301 C 0.11797 -0.04607 0.13164 -0.03195 0.13932 -0.00834 L 0.17799 0.09722 " pathEditMode="relative" rAng="720000" ptsTypes="AAAAA">
                                      <p:cBhvr>
                                        <p:cTn id="109" dur="2000" fill="hold"/>
                                        <p:tgtEl>
                                          <p:spTgt spid="37"/>
                                        </p:tgtEl>
                                        <p:attrNameLst>
                                          <p:attrName>ppt_x</p:attrName>
                                          <p:attrName>ppt_y</p:attrName>
                                        </p:attrNameLst>
                                      </p:cBhvr>
                                      <p:rCtr x="9766" y="-2384"/>
                                    </p:animMotion>
                                  </p:childTnLst>
                                </p:cTn>
                              </p:par>
                              <p:par>
                                <p:cTn id="110" presetID="6" presetClass="emph" presetSubtype="0" fill="hold" grpId="2" nodeType="withEffect">
                                  <p:stCondLst>
                                    <p:cond delay="0"/>
                                  </p:stCondLst>
                                  <p:childTnLst>
                                    <p:animScale>
                                      <p:cBhvr>
                                        <p:cTn id="111" dur="2000" fill="hold"/>
                                        <p:tgtEl>
                                          <p:spTgt spid="37"/>
                                        </p:tgtEl>
                                      </p:cBhvr>
                                      <p:by x="50000" y="50000"/>
                                    </p:animScale>
                                  </p:childTnLst>
                                </p:cTn>
                              </p:par>
                              <p:par>
                                <p:cTn id="112" presetID="37" presetClass="path" presetSubtype="0" accel="50000" decel="50000" fill="hold" grpId="1" nodeType="withEffect">
                                  <p:stCondLst>
                                    <p:cond delay="0"/>
                                  </p:stCondLst>
                                  <p:childTnLst>
                                    <p:animMotion origin="layout" path="M -0.00456 -0.00648 L 0.05091 -0.01782 C 0.06263 -0.0206 0.0763 -0.01227 0.08854 0.00023 C 0.10234 0.01667 0.11133 0.03264 0.11497 0.05556 L 0.13424 0.14884 " pathEditMode="relative" rAng="1920000" ptsTypes="AAAAA">
                                      <p:cBhvr>
                                        <p:cTn id="113" dur="2000" fill="hold"/>
                                        <p:tgtEl>
                                          <p:spTgt spid="36"/>
                                        </p:tgtEl>
                                        <p:attrNameLst>
                                          <p:attrName>ppt_x</p:attrName>
                                          <p:attrName>ppt_y</p:attrName>
                                        </p:attrNameLst>
                                      </p:cBhvr>
                                      <p:rCtr x="8164" y="4282"/>
                                    </p:animMotion>
                                  </p:childTnLst>
                                </p:cTn>
                              </p:par>
                              <p:par>
                                <p:cTn id="114" presetID="6" presetClass="emph" presetSubtype="0" fill="hold" grpId="2" nodeType="withEffect">
                                  <p:stCondLst>
                                    <p:cond delay="0"/>
                                  </p:stCondLst>
                                  <p:childTnLst>
                                    <p:animScale>
                                      <p:cBhvr>
                                        <p:cTn id="115" dur="2000" fill="hold"/>
                                        <p:tgtEl>
                                          <p:spTgt spid="36"/>
                                        </p:tgtEl>
                                      </p:cBhvr>
                                      <p:by x="50000" y="50000"/>
                                    </p:animScale>
                                  </p:childTnLst>
                                </p:cTn>
                              </p:par>
                              <p:par>
                                <p:cTn id="116" presetID="37" presetClass="path" presetSubtype="0" accel="50000" decel="50000" fill="hold" grpId="1" nodeType="withEffect">
                                  <p:stCondLst>
                                    <p:cond delay="0"/>
                                  </p:stCondLst>
                                  <p:childTnLst>
                                    <p:animMotion origin="layout" path="M -0.00078 -0.00208 L 0.04193 0.02292 C 0.05104 0.02708 0.06081 0.04028 0.06875 0.05671 C 0.07708 0.07616 0.08177 0.09491 0.08255 0.11227 L 0.08737 0.19167 " pathEditMode="relative" rAng="3060000" ptsTypes="AAAAA">
                                      <p:cBhvr>
                                        <p:cTn id="117" dur="2000" fill="hold"/>
                                        <p:tgtEl>
                                          <p:spTgt spid="34"/>
                                        </p:tgtEl>
                                        <p:attrNameLst>
                                          <p:attrName>ppt_x</p:attrName>
                                          <p:attrName>ppt_y</p:attrName>
                                        </p:attrNameLst>
                                      </p:cBhvr>
                                      <p:rCtr x="5690" y="7824"/>
                                    </p:animMotion>
                                  </p:childTnLst>
                                </p:cTn>
                              </p:par>
                              <p:par>
                                <p:cTn id="118" presetID="6" presetClass="emph" presetSubtype="0" fill="hold" grpId="2" nodeType="withEffect">
                                  <p:stCondLst>
                                    <p:cond delay="0"/>
                                  </p:stCondLst>
                                  <p:childTnLst>
                                    <p:animScale>
                                      <p:cBhvr>
                                        <p:cTn id="119" dur="2000" fill="hold"/>
                                        <p:tgtEl>
                                          <p:spTgt spid="34"/>
                                        </p:tgtEl>
                                      </p:cBhvr>
                                      <p:by x="50000" y="50000"/>
                                    </p:animScale>
                                  </p:childTnLst>
                                </p:cTn>
                              </p:par>
                            </p:childTnLst>
                          </p:cTn>
                        </p:par>
                        <p:par>
                          <p:cTn id="120" fill="hold">
                            <p:stCondLst>
                              <p:cond delay="2500"/>
                            </p:stCondLst>
                            <p:childTnLst>
                              <p:par>
                                <p:cTn id="121" presetID="22" presetClass="entr" presetSubtype="1" repeatCount="5000" fill="hold" nodeType="after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up)">
                                      <p:cBhvr>
                                        <p:cTn id="123" dur="1000"/>
                                        <p:tgtEl>
                                          <p:spTgt spid="58"/>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1000"/>
                                        <p:tgtEl>
                                          <p:spTgt spid="7"/>
                                        </p:tgtEl>
                                      </p:cBhvr>
                                    </p:animEffect>
                                    <p:anim calcmode="lin" valueType="num">
                                      <p:cBhvr>
                                        <p:cTn id="129" dur="1000" fill="hold"/>
                                        <p:tgtEl>
                                          <p:spTgt spid="7"/>
                                        </p:tgtEl>
                                        <p:attrNameLst>
                                          <p:attrName>ppt_x</p:attrName>
                                        </p:attrNameLst>
                                      </p:cBhvr>
                                      <p:tavLst>
                                        <p:tav tm="0">
                                          <p:val>
                                            <p:strVal val="#ppt_x"/>
                                          </p:val>
                                        </p:tav>
                                        <p:tav tm="100000">
                                          <p:val>
                                            <p:strVal val="#ppt_x"/>
                                          </p:val>
                                        </p:tav>
                                      </p:tavLst>
                                    </p:anim>
                                    <p:anim calcmode="lin" valueType="num">
                                      <p:cBhvr>
                                        <p:cTn id="130" dur="1000" fill="hold"/>
                                        <p:tgtEl>
                                          <p:spTgt spid="7"/>
                                        </p:tgtEl>
                                        <p:attrNameLst>
                                          <p:attrName>ppt_y</p:attrName>
                                        </p:attrNameLst>
                                      </p:cBhvr>
                                      <p:tavLst>
                                        <p:tav tm="0">
                                          <p:val>
                                            <p:strVal val="#ppt_y+.1"/>
                                          </p:val>
                                        </p:tav>
                                        <p:tav tm="100000">
                                          <p:val>
                                            <p:strVal val="#ppt_y"/>
                                          </p:val>
                                        </p:tav>
                                      </p:tavLst>
                                    </p:anim>
                                  </p:childTnLst>
                                </p:cTn>
                              </p:par>
                            </p:childTnLst>
                          </p:cTn>
                        </p:par>
                        <p:par>
                          <p:cTn id="131" fill="hold">
                            <p:stCondLst>
                              <p:cond delay="1000"/>
                            </p:stCondLst>
                            <p:childTnLst>
                              <p:par>
                                <p:cTn id="132" presetID="42" presetClass="entr" presetSubtype="0" fill="hold" nodeType="afterEffect">
                                  <p:stCondLst>
                                    <p:cond delay="0"/>
                                  </p:stCondLst>
                                  <p:childTnLst>
                                    <p:set>
                                      <p:cBhvr>
                                        <p:cTn id="133" dur="1" fill="hold">
                                          <p:stCondLst>
                                            <p:cond delay="0"/>
                                          </p:stCondLst>
                                        </p:cTn>
                                        <p:tgtEl>
                                          <p:spTgt spid="28">
                                            <p:txEl>
                                              <p:pRg st="0" end="0"/>
                                            </p:txEl>
                                          </p:spTgt>
                                        </p:tgtEl>
                                        <p:attrNameLst>
                                          <p:attrName>style.visibility</p:attrName>
                                        </p:attrNameLst>
                                      </p:cBhvr>
                                      <p:to>
                                        <p:strVal val="visible"/>
                                      </p:to>
                                    </p:set>
                                    <p:animEffect transition="in" filter="fade">
                                      <p:cBhvr>
                                        <p:cTn id="134" dur="1000"/>
                                        <p:tgtEl>
                                          <p:spTgt spid="28">
                                            <p:txEl>
                                              <p:pRg st="0" end="0"/>
                                            </p:txEl>
                                          </p:spTgt>
                                        </p:tgtEl>
                                      </p:cBhvr>
                                    </p:animEffect>
                                    <p:anim calcmode="lin" valueType="num">
                                      <p:cBhvr>
                                        <p:cTn id="135"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36"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28">
                                            <p:txEl>
                                              <p:pRg st="1" end="1"/>
                                            </p:txEl>
                                          </p:spTgt>
                                        </p:tgtEl>
                                        <p:attrNameLst>
                                          <p:attrName>style.visibility</p:attrName>
                                        </p:attrNameLst>
                                      </p:cBhvr>
                                      <p:to>
                                        <p:strVal val="visible"/>
                                      </p:to>
                                    </p:set>
                                    <p:animEffect transition="in" filter="fade">
                                      <p:cBhvr>
                                        <p:cTn id="139" dur="1000"/>
                                        <p:tgtEl>
                                          <p:spTgt spid="28">
                                            <p:txEl>
                                              <p:pRg st="1" end="1"/>
                                            </p:txEl>
                                          </p:spTgt>
                                        </p:tgtEl>
                                      </p:cBhvr>
                                    </p:animEffect>
                                    <p:anim calcmode="lin" valueType="num">
                                      <p:cBhvr>
                                        <p:cTn id="140"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141"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28">
                                            <p:txEl>
                                              <p:pRg st="2" end="2"/>
                                            </p:txEl>
                                          </p:spTgt>
                                        </p:tgtEl>
                                        <p:attrNameLst>
                                          <p:attrName>style.visibility</p:attrName>
                                        </p:attrNameLst>
                                      </p:cBhvr>
                                      <p:to>
                                        <p:strVal val="visible"/>
                                      </p:to>
                                    </p:set>
                                    <p:animEffect transition="in" filter="fade">
                                      <p:cBhvr>
                                        <p:cTn id="144" dur="1000"/>
                                        <p:tgtEl>
                                          <p:spTgt spid="28">
                                            <p:txEl>
                                              <p:pRg st="2" end="2"/>
                                            </p:txEl>
                                          </p:spTgt>
                                        </p:tgtEl>
                                      </p:cBhvr>
                                    </p:animEffect>
                                    <p:anim calcmode="lin" valueType="num">
                                      <p:cBhvr>
                                        <p:cTn id="145"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46"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28">
                                            <p:txEl>
                                              <p:pRg st="3" end="3"/>
                                            </p:txEl>
                                          </p:spTgt>
                                        </p:tgtEl>
                                        <p:attrNameLst>
                                          <p:attrName>style.visibility</p:attrName>
                                        </p:attrNameLst>
                                      </p:cBhvr>
                                      <p:to>
                                        <p:strVal val="visible"/>
                                      </p:to>
                                    </p:set>
                                    <p:animEffect transition="in" filter="fade">
                                      <p:cBhvr>
                                        <p:cTn id="149" dur="1000"/>
                                        <p:tgtEl>
                                          <p:spTgt spid="28">
                                            <p:txEl>
                                              <p:pRg st="3" end="3"/>
                                            </p:txEl>
                                          </p:spTgt>
                                        </p:tgtEl>
                                      </p:cBhvr>
                                    </p:animEffect>
                                    <p:anim calcmode="lin" valueType="num">
                                      <p:cBhvr>
                                        <p:cTn id="150"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151" dur="1000" fill="hold"/>
                                        <p:tgtEl>
                                          <p:spTgt spid="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1000"/>
                                        <p:tgtEl>
                                          <p:spTgt spid="62"/>
                                        </p:tgtEl>
                                      </p:cBhvr>
                                    </p:animEffect>
                                    <p:anim calcmode="lin" valueType="num">
                                      <p:cBhvr>
                                        <p:cTn id="157" dur="1000" fill="hold"/>
                                        <p:tgtEl>
                                          <p:spTgt spid="62"/>
                                        </p:tgtEl>
                                        <p:attrNameLst>
                                          <p:attrName>ppt_x</p:attrName>
                                        </p:attrNameLst>
                                      </p:cBhvr>
                                      <p:tavLst>
                                        <p:tav tm="0">
                                          <p:val>
                                            <p:strVal val="#ppt_x"/>
                                          </p:val>
                                        </p:tav>
                                        <p:tav tm="100000">
                                          <p:val>
                                            <p:strVal val="#ppt_x"/>
                                          </p:val>
                                        </p:tav>
                                      </p:tavLst>
                                    </p:anim>
                                    <p:anim calcmode="lin" valueType="num">
                                      <p:cBhvr>
                                        <p:cTn id="158"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nodeType="clickEffect">
                                  <p:stCondLst>
                                    <p:cond delay="0"/>
                                  </p:stCondLst>
                                  <p:childTnLst>
                                    <p:set>
                                      <p:cBhvr>
                                        <p:cTn id="162" dur="1" fill="hold">
                                          <p:stCondLst>
                                            <p:cond delay="0"/>
                                          </p:stCondLst>
                                        </p:cTn>
                                        <p:tgtEl>
                                          <p:spTgt spid="72"/>
                                        </p:tgtEl>
                                        <p:attrNameLst>
                                          <p:attrName>style.visibility</p:attrName>
                                        </p:attrNameLst>
                                      </p:cBhvr>
                                      <p:to>
                                        <p:strVal val="visible"/>
                                      </p:to>
                                    </p:set>
                                    <p:animEffect transition="in" filter="wipe(up)">
                                      <p:cBhvr>
                                        <p:cTn id="163" dur="500"/>
                                        <p:tgtEl>
                                          <p:spTgt spid="72"/>
                                        </p:tgtEl>
                                      </p:cBhvr>
                                    </p:animEffect>
                                  </p:childTnLst>
                                </p:cTn>
                              </p:par>
                            </p:childTnLst>
                          </p:cTn>
                        </p:par>
                        <p:par>
                          <p:cTn id="164" fill="hold">
                            <p:stCondLst>
                              <p:cond delay="500"/>
                            </p:stCondLst>
                            <p:childTnLst>
                              <p:par>
                                <p:cTn id="165" presetID="22" presetClass="entr" presetSubtype="1" fill="hold" grpId="0" nodeType="after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wipe(up)">
                                      <p:cBhvr>
                                        <p:cTn id="167" dur="500"/>
                                        <p:tgtEl>
                                          <p:spTgt spid="73"/>
                                        </p:tgtEl>
                                      </p:cBhvr>
                                    </p:animEffect>
                                  </p:childTnLst>
                                </p:cTn>
                              </p:par>
                            </p:childTnLst>
                          </p:cTn>
                        </p:par>
                        <p:par>
                          <p:cTn id="168" fill="hold">
                            <p:stCondLst>
                              <p:cond delay="1000"/>
                            </p:stCondLst>
                            <p:childTnLst>
                              <p:par>
                                <p:cTn id="169" presetID="22" presetClass="entr" presetSubtype="1" fill="hold" grpId="0" nodeType="afterEffect">
                                  <p:stCondLst>
                                    <p:cond delay="0"/>
                                  </p:stCondLst>
                                  <p:childTnLst>
                                    <p:set>
                                      <p:cBhvr>
                                        <p:cTn id="170" dur="1" fill="hold">
                                          <p:stCondLst>
                                            <p:cond delay="0"/>
                                          </p:stCondLst>
                                        </p:cTn>
                                        <p:tgtEl>
                                          <p:spTgt spid="74"/>
                                        </p:tgtEl>
                                        <p:attrNameLst>
                                          <p:attrName>style.visibility</p:attrName>
                                        </p:attrNameLst>
                                      </p:cBhvr>
                                      <p:to>
                                        <p:strVal val="visible"/>
                                      </p:to>
                                    </p:set>
                                    <p:animEffect transition="in" filter="wipe(up)">
                                      <p:cBhvr>
                                        <p:cTn id="171" dur="500"/>
                                        <p:tgtEl>
                                          <p:spTgt spid="74"/>
                                        </p:tgtEl>
                                      </p:cBhvr>
                                    </p:animEffect>
                                  </p:childTnLst>
                                </p:cTn>
                              </p:par>
                            </p:childTnLst>
                          </p:cTn>
                        </p:par>
                        <p:par>
                          <p:cTn id="172" fill="hold">
                            <p:stCondLst>
                              <p:cond delay="1500"/>
                            </p:stCondLst>
                            <p:childTnLst>
                              <p:par>
                                <p:cTn id="173" presetID="53" presetClass="entr" presetSubtype="16" fill="hold" grpId="0" nodeType="afterEffect">
                                  <p:stCondLst>
                                    <p:cond delay="0"/>
                                  </p:stCondLst>
                                  <p:childTnLst>
                                    <p:set>
                                      <p:cBhvr>
                                        <p:cTn id="174" dur="1" fill="hold">
                                          <p:stCondLst>
                                            <p:cond delay="0"/>
                                          </p:stCondLst>
                                        </p:cTn>
                                        <p:tgtEl>
                                          <p:spTgt spid="77"/>
                                        </p:tgtEl>
                                        <p:attrNameLst>
                                          <p:attrName>style.visibility</p:attrName>
                                        </p:attrNameLst>
                                      </p:cBhvr>
                                      <p:to>
                                        <p:strVal val="visible"/>
                                      </p:to>
                                    </p:set>
                                    <p:anim calcmode="lin" valueType="num">
                                      <p:cBhvr>
                                        <p:cTn id="175" dur="500" fill="hold"/>
                                        <p:tgtEl>
                                          <p:spTgt spid="77"/>
                                        </p:tgtEl>
                                        <p:attrNameLst>
                                          <p:attrName>ppt_w</p:attrName>
                                        </p:attrNameLst>
                                      </p:cBhvr>
                                      <p:tavLst>
                                        <p:tav tm="0">
                                          <p:val>
                                            <p:fltVal val="0"/>
                                          </p:val>
                                        </p:tav>
                                        <p:tav tm="100000">
                                          <p:val>
                                            <p:strVal val="#ppt_w"/>
                                          </p:val>
                                        </p:tav>
                                      </p:tavLst>
                                    </p:anim>
                                    <p:anim calcmode="lin" valueType="num">
                                      <p:cBhvr>
                                        <p:cTn id="176" dur="500" fill="hold"/>
                                        <p:tgtEl>
                                          <p:spTgt spid="77"/>
                                        </p:tgtEl>
                                        <p:attrNameLst>
                                          <p:attrName>ppt_h</p:attrName>
                                        </p:attrNameLst>
                                      </p:cBhvr>
                                      <p:tavLst>
                                        <p:tav tm="0">
                                          <p:val>
                                            <p:fltVal val="0"/>
                                          </p:val>
                                        </p:tav>
                                        <p:tav tm="100000">
                                          <p:val>
                                            <p:strVal val="#ppt_h"/>
                                          </p:val>
                                        </p:tav>
                                      </p:tavLst>
                                    </p:anim>
                                    <p:animEffect transition="in" filter="fade">
                                      <p:cBhvr>
                                        <p:cTn id="177" dur="500"/>
                                        <p:tgtEl>
                                          <p:spTgt spid="77"/>
                                        </p:tgtEl>
                                      </p:cBhvr>
                                    </p:animEffect>
                                  </p:childTnLst>
                                </p:cTn>
                              </p:par>
                            </p:childTnLst>
                          </p:cTn>
                        </p:par>
                        <p:par>
                          <p:cTn id="178" fill="hold">
                            <p:stCondLst>
                              <p:cond delay="2000"/>
                            </p:stCondLst>
                            <p:childTnLst>
                              <p:par>
                                <p:cTn id="179" presetID="22" presetClass="entr" presetSubtype="1" fill="hold" grpId="0" nodeType="afterEffect">
                                  <p:stCondLst>
                                    <p:cond delay="0"/>
                                  </p:stCondLst>
                                  <p:childTnLst>
                                    <p:set>
                                      <p:cBhvr>
                                        <p:cTn id="180" dur="1" fill="hold">
                                          <p:stCondLst>
                                            <p:cond delay="0"/>
                                          </p:stCondLst>
                                        </p:cTn>
                                        <p:tgtEl>
                                          <p:spTgt spid="75"/>
                                        </p:tgtEl>
                                        <p:attrNameLst>
                                          <p:attrName>style.visibility</p:attrName>
                                        </p:attrNameLst>
                                      </p:cBhvr>
                                      <p:to>
                                        <p:strVal val="visible"/>
                                      </p:to>
                                    </p:set>
                                    <p:animEffect transition="in" filter="wipe(up)">
                                      <p:cBhvr>
                                        <p:cTn id="181" dur="500"/>
                                        <p:tgtEl>
                                          <p:spTgt spid="75"/>
                                        </p:tgtEl>
                                      </p:cBhvr>
                                    </p:animEffect>
                                  </p:childTnLst>
                                </p:cTn>
                              </p:par>
                            </p:childTnLst>
                          </p:cTn>
                        </p:par>
                        <p:par>
                          <p:cTn id="182" fill="hold">
                            <p:stCondLst>
                              <p:cond delay="2500"/>
                            </p:stCondLst>
                            <p:childTnLst>
                              <p:par>
                                <p:cTn id="183" presetID="53" presetClass="entr" presetSubtype="16" fill="hold" grpId="0" nodeType="afterEffect">
                                  <p:stCondLst>
                                    <p:cond delay="0"/>
                                  </p:stCondLst>
                                  <p:childTnLst>
                                    <p:set>
                                      <p:cBhvr>
                                        <p:cTn id="184" dur="1" fill="hold">
                                          <p:stCondLst>
                                            <p:cond delay="0"/>
                                          </p:stCondLst>
                                        </p:cTn>
                                        <p:tgtEl>
                                          <p:spTgt spid="78"/>
                                        </p:tgtEl>
                                        <p:attrNameLst>
                                          <p:attrName>style.visibility</p:attrName>
                                        </p:attrNameLst>
                                      </p:cBhvr>
                                      <p:to>
                                        <p:strVal val="visible"/>
                                      </p:to>
                                    </p:set>
                                    <p:anim calcmode="lin" valueType="num">
                                      <p:cBhvr>
                                        <p:cTn id="185" dur="500" fill="hold"/>
                                        <p:tgtEl>
                                          <p:spTgt spid="78"/>
                                        </p:tgtEl>
                                        <p:attrNameLst>
                                          <p:attrName>ppt_w</p:attrName>
                                        </p:attrNameLst>
                                      </p:cBhvr>
                                      <p:tavLst>
                                        <p:tav tm="0">
                                          <p:val>
                                            <p:fltVal val="0"/>
                                          </p:val>
                                        </p:tav>
                                        <p:tav tm="100000">
                                          <p:val>
                                            <p:strVal val="#ppt_w"/>
                                          </p:val>
                                        </p:tav>
                                      </p:tavLst>
                                    </p:anim>
                                    <p:anim calcmode="lin" valueType="num">
                                      <p:cBhvr>
                                        <p:cTn id="186" dur="500" fill="hold"/>
                                        <p:tgtEl>
                                          <p:spTgt spid="78"/>
                                        </p:tgtEl>
                                        <p:attrNameLst>
                                          <p:attrName>ppt_h</p:attrName>
                                        </p:attrNameLst>
                                      </p:cBhvr>
                                      <p:tavLst>
                                        <p:tav tm="0">
                                          <p:val>
                                            <p:fltVal val="0"/>
                                          </p:val>
                                        </p:tav>
                                        <p:tav tm="100000">
                                          <p:val>
                                            <p:strVal val="#ppt_h"/>
                                          </p:val>
                                        </p:tav>
                                      </p:tavLst>
                                    </p:anim>
                                    <p:animEffect transition="in" filter="fade">
                                      <p:cBhvr>
                                        <p:cTn id="187" dur="500"/>
                                        <p:tgtEl>
                                          <p:spTgt spid="78"/>
                                        </p:tgtEl>
                                      </p:cBhvr>
                                    </p:animEffect>
                                  </p:childTnLst>
                                </p:cTn>
                              </p:par>
                            </p:childTnLst>
                          </p:cTn>
                        </p:par>
                        <p:par>
                          <p:cTn id="188" fill="hold">
                            <p:stCondLst>
                              <p:cond delay="3000"/>
                            </p:stCondLst>
                            <p:childTnLst>
                              <p:par>
                                <p:cTn id="189" presetID="22" presetClass="entr" presetSubtype="2" fill="hold" grpId="0" nodeType="afterEffect">
                                  <p:stCondLst>
                                    <p:cond delay="0"/>
                                  </p:stCondLst>
                                  <p:childTnLst>
                                    <p:set>
                                      <p:cBhvr>
                                        <p:cTn id="190" dur="1" fill="hold">
                                          <p:stCondLst>
                                            <p:cond delay="0"/>
                                          </p:stCondLst>
                                        </p:cTn>
                                        <p:tgtEl>
                                          <p:spTgt spid="76"/>
                                        </p:tgtEl>
                                        <p:attrNameLst>
                                          <p:attrName>style.visibility</p:attrName>
                                        </p:attrNameLst>
                                      </p:cBhvr>
                                      <p:to>
                                        <p:strVal val="visible"/>
                                      </p:to>
                                    </p:set>
                                    <p:animEffect transition="in" filter="wipe(right)">
                                      <p:cBhvr>
                                        <p:cTn id="191" dur="500"/>
                                        <p:tgtEl>
                                          <p:spTgt spid="76"/>
                                        </p:tgtEl>
                                      </p:cBhvr>
                                    </p:animEffect>
                                  </p:childTnLst>
                                </p:cTn>
                              </p:par>
                            </p:childTnLst>
                          </p:cTn>
                        </p:par>
                        <p:par>
                          <p:cTn id="192" fill="hold">
                            <p:stCondLst>
                              <p:cond delay="3500"/>
                            </p:stCondLst>
                            <p:childTnLst>
                              <p:par>
                                <p:cTn id="193" presetID="53" presetClass="entr" presetSubtype="16" fill="hold" grpId="0" nodeType="after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p:cTn id="195" dur="500" fill="hold"/>
                                        <p:tgtEl>
                                          <p:spTgt spid="79"/>
                                        </p:tgtEl>
                                        <p:attrNameLst>
                                          <p:attrName>ppt_w</p:attrName>
                                        </p:attrNameLst>
                                      </p:cBhvr>
                                      <p:tavLst>
                                        <p:tav tm="0">
                                          <p:val>
                                            <p:fltVal val="0"/>
                                          </p:val>
                                        </p:tav>
                                        <p:tav tm="100000">
                                          <p:val>
                                            <p:strVal val="#ppt_w"/>
                                          </p:val>
                                        </p:tav>
                                      </p:tavLst>
                                    </p:anim>
                                    <p:anim calcmode="lin" valueType="num">
                                      <p:cBhvr>
                                        <p:cTn id="196" dur="500" fill="hold"/>
                                        <p:tgtEl>
                                          <p:spTgt spid="79"/>
                                        </p:tgtEl>
                                        <p:attrNameLst>
                                          <p:attrName>ppt_h</p:attrName>
                                        </p:attrNameLst>
                                      </p:cBhvr>
                                      <p:tavLst>
                                        <p:tav tm="0">
                                          <p:val>
                                            <p:fltVal val="0"/>
                                          </p:val>
                                        </p:tav>
                                        <p:tav tm="100000">
                                          <p:val>
                                            <p:strVal val="#ppt_h"/>
                                          </p:val>
                                        </p:tav>
                                      </p:tavLst>
                                    </p:anim>
                                    <p:animEffect transition="in" filter="fade">
                                      <p:cBhvr>
                                        <p:cTn id="19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7" grpId="0" animBg="1"/>
      <p:bldP spid="22" grpId="0" animBg="1"/>
      <p:bldP spid="34" grpId="0" animBg="1"/>
      <p:bldP spid="34" grpId="1" animBg="1"/>
      <p:bldP spid="34" grpId="2" animBg="1"/>
      <p:bldP spid="36" grpId="0" animBg="1"/>
      <p:bldP spid="36" grpId="1" animBg="1"/>
      <p:bldP spid="36" grpId="2" animBg="1"/>
      <p:bldP spid="37" grpId="0" animBg="1"/>
      <p:bldP spid="37" grpId="1" animBg="1"/>
      <p:bldP spid="37" grpId="2" animBg="1"/>
      <p:bldP spid="38" grpId="0" animBg="1"/>
      <p:bldP spid="38" grpId="1" animBg="1"/>
      <p:bldP spid="38" grpId="2" animBg="1"/>
      <p:bldP spid="39" grpId="0" animBg="1"/>
      <p:bldP spid="39" grpId="1" animBg="1"/>
      <p:bldP spid="39" grpId="2" animBg="1"/>
      <p:bldP spid="73" grpId="0" animBg="1"/>
      <p:bldP spid="74" grpId="0" animBg="1"/>
      <p:bldP spid="75" grpId="0" animBg="1"/>
      <p:bldP spid="76" grpId="0" animBg="1"/>
      <p:bldP spid="77" grpId="0" animBg="1"/>
      <p:bldP spid="78" grpId="0" animBg="1"/>
      <p:bldP spid="79" grpId="0" animBg="1"/>
      <p:bldP spid="40" grpId="0" animBg="1"/>
      <p:bldP spid="40" grpId="1" animBg="1"/>
      <p:bldP spid="40"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636171"/>
            <a:ext cx="5752059" cy="4928761"/>
          </a:xfrm>
        </p:spPr>
        <p:txBody>
          <a:bodyPr>
            <a:normAutofit fontScale="85000" lnSpcReduction="10000"/>
          </a:bodyPr>
          <a:lstStyle/>
          <a:p>
            <a:r>
              <a:rPr lang="en-US" sz="3137" dirty="0">
                <a:latin typeface="+mj-lt"/>
              </a:rPr>
              <a:t>Spreads index/transaction processing across partition servers</a:t>
            </a:r>
          </a:p>
          <a:p>
            <a:pPr lvl="2"/>
            <a:r>
              <a:rPr lang="en-US" dirty="0" smtClean="0"/>
              <a:t>Master monitors traffic load/resource utilization on partition servers</a:t>
            </a:r>
          </a:p>
          <a:p>
            <a:pPr lvl="2"/>
            <a:r>
              <a:rPr lang="en-US" dirty="0" smtClean="0"/>
              <a:t>Dynamically load balance partitions across servers to achieve better performance/availability</a:t>
            </a:r>
            <a:endParaRPr lang="en-US" dirty="0"/>
          </a:p>
          <a:p>
            <a:endParaRPr lang="en-US" sz="3137" dirty="0">
              <a:latin typeface="+mj-lt"/>
            </a:endParaRPr>
          </a:p>
          <a:p>
            <a:pPr lvl="0"/>
            <a:r>
              <a:rPr lang="en-US" sz="3137" dirty="0">
                <a:solidFill>
                  <a:srgbClr val="C00000"/>
                </a:solidFill>
                <a:latin typeface="Segoe UI Light"/>
              </a:rPr>
              <a:t>Does not move data around, only reassigns what part of the index a partition server is responsible for</a:t>
            </a:r>
          </a:p>
          <a:p>
            <a:pPr lvl="0"/>
            <a:endParaRPr lang="en-US" sz="3137" dirty="0">
              <a:gradFill>
                <a:gsLst>
                  <a:gs pos="66981">
                    <a:srgbClr val="000000">
                      <a:lumMod val="75000"/>
                      <a:lumOff val="25000"/>
                    </a:srgbClr>
                  </a:gs>
                  <a:gs pos="0">
                    <a:srgbClr val="000000">
                      <a:lumMod val="75000"/>
                      <a:lumOff val="25000"/>
                    </a:srgbClr>
                  </a:gs>
                </a:gsLst>
                <a:lin ang="5400000" scaled="0"/>
              </a:gradFill>
              <a:latin typeface="Segoe UI Light"/>
            </a:endParaRPr>
          </a:p>
          <a:p>
            <a:endParaRPr lang="en-US" sz="3137" dirty="0">
              <a:latin typeface="+mj-lt"/>
            </a:endParaRPr>
          </a:p>
        </p:txBody>
      </p:sp>
      <p:sp>
        <p:nvSpPr>
          <p:cNvPr id="3" name="Title 2"/>
          <p:cNvSpPr>
            <a:spLocks noGrp="1"/>
          </p:cNvSpPr>
          <p:nvPr>
            <p:ph type="title"/>
          </p:nvPr>
        </p:nvSpPr>
        <p:spPr/>
        <p:txBody>
          <a:bodyPr/>
          <a:lstStyle/>
          <a:p>
            <a:r>
              <a:rPr lang="en-US" dirty="0" smtClean="0"/>
              <a:t>Dynamic Load Balancing – Partition Layer</a:t>
            </a:r>
            <a:endParaRPr lang="en-US" dirty="0"/>
          </a:p>
        </p:txBody>
      </p:sp>
      <p:sp>
        <p:nvSpPr>
          <p:cNvPr id="42" name="Rectangle 41"/>
          <p:cNvSpPr/>
          <p:nvPr/>
        </p:nvSpPr>
        <p:spPr>
          <a:xfrm>
            <a:off x="6843021" y="1710854"/>
            <a:ext cx="4817213" cy="933052"/>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19332" tIns="59666" rIns="119332" bIns="59666" rtlCol="0" anchor="ctr"/>
          <a:lstStyle/>
          <a:p>
            <a:pPr algn="ctr"/>
            <a:r>
              <a:rPr lang="en-US" sz="1765" dirty="0">
                <a:gradFill>
                  <a:gsLst>
                    <a:gs pos="12583">
                      <a:srgbClr val="1E1E1E"/>
                    </a:gs>
                    <a:gs pos="100000">
                      <a:srgbClr val="1E1E1E"/>
                    </a:gs>
                  </a:gsLst>
                  <a:lin ang="5400000" scaled="0"/>
                </a:gradFill>
              </a:rPr>
              <a:t>Front-End Layer</a:t>
            </a:r>
          </a:p>
        </p:txBody>
      </p:sp>
      <p:grpSp>
        <p:nvGrpSpPr>
          <p:cNvPr id="43" name="Group 42"/>
          <p:cNvGrpSpPr/>
          <p:nvPr/>
        </p:nvGrpSpPr>
        <p:grpSpPr>
          <a:xfrm>
            <a:off x="6843022" y="4746367"/>
            <a:ext cx="4826102" cy="1446610"/>
            <a:chOff x="6980238" y="4460045"/>
            <a:chExt cx="4922875" cy="1475618"/>
          </a:xfrm>
        </p:grpSpPr>
        <p:sp>
          <p:nvSpPr>
            <p:cNvPr id="44" name="Rectangle 43"/>
            <p:cNvSpPr/>
            <p:nvPr/>
          </p:nvSpPr>
          <p:spPr>
            <a:xfrm>
              <a:off x="6980238" y="4460045"/>
              <a:ext cx="4922875" cy="1475618"/>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gradFill>
                    <a:gsLst>
                      <a:gs pos="0">
                        <a:srgbClr val="FFFFFF"/>
                      </a:gs>
                      <a:gs pos="100000">
                        <a:srgbClr val="FFFFFF"/>
                      </a:gs>
                    </a:gsLst>
                    <a:lin ang="5400000" scaled="0"/>
                  </a:gradFill>
                </a:rPr>
                <a:t>Distributed File System</a:t>
              </a:r>
            </a:p>
          </p:txBody>
        </p:sp>
        <p:grpSp>
          <p:nvGrpSpPr>
            <p:cNvPr id="45" name="Group 44"/>
            <p:cNvGrpSpPr/>
            <p:nvPr/>
          </p:nvGrpSpPr>
          <p:grpSpPr>
            <a:xfrm>
              <a:off x="7361237" y="4847015"/>
              <a:ext cx="4267200" cy="936247"/>
              <a:chOff x="7361237" y="4847015"/>
              <a:chExt cx="4267200" cy="936247"/>
            </a:xfrm>
          </p:grpSpPr>
          <p:sp>
            <p:nvSpPr>
              <p:cNvPr id="46" name="Flowchart: Magnetic Disk 45"/>
              <p:cNvSpPr/>
              <p:nvPr/>
            </p:nvSpPr>
            <p:spPr bwMode="auto">
              <a:xfrm>
                <a:off x="736123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Flowchart: Magnetic Disk 46"/>
              <p:cNvSpPr/>
              <p:nvPr/>
            </p:nvSpPr>
            <p:spPr bwMode="auto">
              <a:xfrm>
                <a:off x="7721455"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Magnetic Disk 47"/>
              <p:cNvSpPr/>
              <p:nvPr/>
            </p:nvSpPr>
            <p:spPr bwMode="auto">
              <a:xfrm>
                <a:off x="8081673"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bwMode="auto">
              <a:xfrm>
                <a:off x="8441891"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bwMode="auto">
              <a:xfrm>
                <a:off x="8802109"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Magnetic Disk 50"/>
              <p:cNvSpPr/>
              <p:nvPr/>
            </p:nvSpPr>
            <p:spPr bwMode="auto">
              <a:xfrm>
                <a:off x="916232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bwMode="auto">
              <a:xfrm>
                <a:off x="9522545"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Magnetic Disk 52"/>
              <p:cNvSpPr/>
              <p:nvPr/>
            </p:nvSpPr>
            <p:spPr bwMode="auto">
              <a:xfrm>
                <a:off x="9882763"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Magnetic Disk 53"/>
              <p:cNvSpPr/>
              <p:nvPr/>
            </p:nvSpPr>
            <p:spPr bwMode="auto">
              <a:xfrm>
                <a:off x="10242981"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bwMode="auto">
              <a:xfrm>
                <a:off x="10603199"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lowchart: Magnetic Disk 55"/>
              <p:cNvSpPr/>
              <p:nvPr/>
            </p:nvSpPr>
            <p:spPr bwMode="auto">
              <a:xfrm>
                <a:off x="1096341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Flowchart: Magnetic Disk 56"/>
              <p:cNvSpPr/>
              <p:nvPr/>
            </p:nvSpPr>
            <p:spPr bwMode="auto">
              <a:xfrm>
                <a:off x="1132363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8" name="Rectangle 57"/>
          <p:cNvSpPr/>
          <p:nvPr/>
        </p:nvSpPr>
        <p:spPr>
          <a:xfrm>
            <a:off x="6843021" y="2831383"/>
            <a:ext cx="4826102" cy="1762983"/>
          </a:xfrm>
          <a:prstGeom prst="rect">
            <a:avLst/>
          </a:prstGeom>
          <a:solidFill>
            <a:srgbClr val="7FBA00"/>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solidFill>
                  <a:srgbClr val="000000"/>
                </a:solidFill>
              </a:rPr>
              <a:t>Partition Layer</a:t>
            </a:r>
          </a:p>
        </p:txBody>
      </p:sp>
      <p:grpSp>
        <p:nvGrpSpPr>
          <p:cNvPr id="59" name="Group 58"/>
          <p:cNvGrpSpPr/>
          <p:nvPr/>
        </p:nvGrpSpPr>
        <p:grpSpPr>
          <a:xfrm>
            <a:off x="7141829" y="3192718"/>
            <a:ext cx="4275985" cy="1282111"/>
            <a:chOff x="7285037" y="2875242"/>
            <a:chExt cx="4361727" cy="1307820"/>
          </a:xfrm>
        </p:grpSpPr>
        <p:grpSp>
          <p:nvGrpSpPr>
            <p:cNvPr id="60" name="Group 59"/>
            <p:cNvGrpSpPr/>
            <p:nvPr/>
          </p:nvGrpSpPr>
          <p:grpSpPr>
            <a:xfrm>
              <a:off x="7285037" y="3802062"/>
              <a:ext cx="4361727" cy="381000"/>
              <a:chOff x="7285037" y="3802062"/>
              <a:chExt cx="4361727" cy="381000"/>
            </a:xfrm>
          </p:grpSpPr>
          <p:sp>
            <p:nvSpPr>
              <p:cNvPr id="62" name="Cube 61"/>
              <p:cNvSpPr/>
              <p:nvPr/>
            </p:nvSpPr>
            <p:spPr bwMode="auto">
              <a:xfrm>
                <a:off x="7285037"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Cube 62"/>
              <p:cNvSpPr/>
              <p:nvPr/>
            </p:nvSpPr>
            <p:spPr bwMode="auto">
              <a:xfrm>
                <a:off x="8070099"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Cube 63"/>
              <p:cNvSpPr/>
              <p:nvPr/>
            </p:nvSpPr>
            <p:spPr bwMode="auto">
              <a:xfrm>
                <a:off x="8855161"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Cube 64"/>
              <p:cNvSpPr/>
              <p:nvPr/>
            </p:nvSpPr>
            <p:spPr bwMode="auto">
              <a:xfrm>
                <a:off x="9640223"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ube 65"/>
              <p:cNvSpPr/>
              <p:nvPr/>
            </p:nvSpPr>
            <p:spPr bwMode="auto">
              <a:xfrm>
                <a:off x="10425285"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Cube 66"/>
              <p:cNvSpPr/>
              <p:nvPr/>
            </p:nvSpPr>
            <p:spPr bwMode="auto">
              <a:xfrm>
                <a:off x="11210346"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Cube 60"/>
            <p:cNvSpPr/>
            <p:nvPr/>
          </p:nvSpPr>
          <p:spPr bwMode="auto">
            <a:xfrm>
              <a:off x="7894637" y="2875242"/>
              <a:ext cx="505692" cy="457200"/>
            </a:xfrm>
            <a:prstGeom prst="cub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568" b="1" spc="-100" dirty="0">
                  <a:gradFill>
                    <a:gsLst>
                      <a:gs pos="0">
                        <a:srgbClr val="FFFFFF"/>
                      </a:gs>
                      <a:gs pos="100000">
                        <a:srgbClr val="FFFFFF"/>
                      </a:gs>
                    </a:gsLst>
                    <a:lin ang="5400000" scaled="0"/>
                  </a:gradFill>
                  <a:ea typeface="Segoe UI" pitchFamily="34" charset="0"/>
                  <a:cs typeface="Segoe UI" pitchFamily="34" charset="0"/>
                </a:rPr>
                <a:t>M</a:t>
              </a:r>
            </a:p>
          </p:txBody>
        </p:sp>
      </p:grpSp>
      <p:grpSp>
        <p:nvGrpSpPr>
          <p:cNvPr id="68" name="Group 67"/>
          <p:cNvGrpSpPr/>
          <p:nvPr/>
        </p:nvGrpSpPr>
        <p:grpSpPr>
          <a:xfrm>
            <a:off x="7365935" y="3609667"/>
            <a:ext cx="3706769" cy="499753"/>
            <a:chOff x="7513637" y="3300552"/>
            <a:chExt cx="3781097" cy="509774"/>
          </a:xfrm>
        </p:grpSpPr>
        <p:cxnSp>
          <p:nvCxnSpPr>
            <p:cNvPr id="69" name="Straight Arrow Connector 68"/>
            <p:cNvCxnSpPr/>
            <p:nvPr/>
          </p:nvCxnSpPr>
          <p:spPr>
            <a:xfrm flipH="1">
              <a:off x="7513637" y="3405829"/>
              <a:ext cx="457200"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026255" y="3405829"/>
              <a:ext cx="217996"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35253" y="3405829"/>
              <a:ext cx="938117" cy="40449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290320" y="3340706"/>
              <a:ext cx="1559730"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506517" y="3300552"/>
              <a:ext cx="2089492"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604311" y="3300552"/>
              <a:ext cx="2690423" cy="47601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grpSp>
      <p:pic>
        <p:nvPicPr>
          <p:cNvPr id="75" name="Picture 74" descr="C:\Program Files (x86)\Microsoft Office\MEDIA\CAGCAT10\j0292020.wmf"/>
          <p:cNvPicPr>
            <a:picLocks noChangeAspect="1" noChangeArrowheads="1"/>
          </p:cNvPicPr>
          <p:nvPr/>
        </p:nvPicPr>
        <p:blipFill>
          <a:blip r:embed="rId3" cstate="print"/>
          <a:srcRect/>
          <a:stretch>
            <a:fillRect/>
          </a:stretch>
        </p:blipFill>
        <p:spPr bwMode="auto">
          <a:xfrm flipH="1">
            <a:off x="11168357" y="665023"/>
            <a:ext cx="762930" cy="723820"/>
          </a:xfrm>
          <a:prstGeom prst="rect">
            <a:avLst/>
          </a:prstGeom>
          <a:noFill/>
        </p:spPr>
      </p:pic>
      <p:grpSp>
        <p:nvGrpSpPr>
          <p:cNvPr id="76" name="Group 75"/>
          <p:cNvGrpSpPr/>
          <p:nvPr/>
        </p:nvGrpSpPr>
        <p:grpSpPr>
          <a:xfrm>
            <a:off x="10220347" y="1087862"/>
            <a:ext cx="979857" cy="640338"/>
            <a:chOff x="10425285" y="658815"/>
            <a:chExt cx="999505" cy="653178"/>
          </a:xfrm>
        </p:grpSpPr>
        <p:cxnSp>
          <p:nvCxnSpPr>
            <p:cNvPr id="77" name="Straight Connector 76"/>
            <p:cNvCxnSpPr/>
            <p:nvPr/>
          </p:nvCxnSpPr>
          <p:spPr>
            <a:xfrm flipH="1">
              <a:off x="10995902" y="658815"/>
              <a:ext cx="428888" cy="24043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0972295" y="883157"/>
              <a:ext cx="214444" cy="3218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0425285" y="871891"/>
              <a:ext cx="785061" cy="440102"/>
            </a:xfrm>
            <a:prstGeom prst="line">
              <a:avLst/>
            </a:prstGeom>
            <a:ln w="19050">
              <a:solidFill>
                <a:schemeClr val="accent5"/>
              </a:solidFill>
              <a:tailEnd type="stealth"/>
            </a:ln>
          </p:spPr>
          <p:style>
            <a:lnRef idx="1">
              <a:schemeClr val="accent1"/>
            </a:lnRef>
            <a:fillRef idx="0">
              <a:schemeClr val="accent1"/>
            </a:fillRef>
            <a:effectRef idx="0">
              <a:schemeClr val="accent1"/>
            </a:effectRef>
            <a:fontRef idx="minor">
              <a:schemeClr val="tx1"/>
            </a:fontRef>
          </p:style>
        </p:cxnSp>
      </p:grpSp>
      <p:sp>
        <p:nvSpPr>
          <p:cNvPr id="80" name="Down Arrow 79"/>
          <p:cNvSpPr/>
          <p:nvPr/>
        </p:nvSpPr>
        <p:spPr bwMode="auto">
          <a:xfrm>
            <a:off x="10220346" y="1785555"/>
            <a:ext cx="161356" cy="2050256"/>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Down Arrow 85"/>
          <p:cNvSpPr/>
          <p:nvPr/>
        </p:nvSpPr>
        <p:spPr bwMode="auto">
          <a:xfrm rot="3360000">
            <a:off x="9609595" y="4158871"/>
            <a:ext cx="157786" cy="1254995"/>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Flowchart: Document 80"/>
          <p:cNvSpPr/>
          <p:nvPr/>
        </p:nvSpPr>
        <p:spPr bwMode="auto">
          <a:xfrm>
            <a:off x="7216531"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Flowchart: Document 81"/>
          <p:cNvSpPr/>
          <p:nvPr/>
        </p:nvSpPr>
        <p:spPr bwMode="auto">
          <a:xfrm>
            <a:off x="7992897"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3" name="Flowchart: Document 82"/>
          <p:cNvSpPr/>
          <p:nvPr/>
        </p:nvSpPr>
        <p:spPr bwMode="auto">
          <a:xfrm>
            <a:off x="8769264"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9" name="Flowchart: Document 88"/>
          <p:cNvSpPr/>
          <p:nvPr/>
        </p:nvSpPr>
        <p:spPr bwMode="auto">
          <a:xfrm>
            <a:off x="9545630"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Flowchart: Document 89"/>
          <p:cNvSpPr/>
          <p:nvPr/>
        </p:nvSpPr>
        <p:spPr bwMode="auto">
          <a:xfrm>
            <a:off x="10321996"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Flowchart: Document 95"/>
          <p:cNvSpPr/>
          <p:nvPr/>
        </p:nvSpPr>
        <p:spPr bwMode="auto">
          <a:xfrm>
            <a:off x="11098361" y="414709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Flowchart: Internal Storage 96"/>
          <p:cNvSpPr/>
          <p:nvPr/>
        </p:nvSpPr>
        <p:spPr bwMode="auto">
          <a:xfrm>
            <a:off x="5871894" y="2831383"/>
            <a:ext cx="821723" cy="1765579"/>
          </a:xfrm>
          <a:prstGeom prst="flowChartInternalStorage">
            <a:avLst/>
          </a:prstGeom>
          <a:solidFill>
            <a:schemeClr val="bg1">
              <a:lumMod val="95000"/>
            </a:schemeClr>
          </a:solidFill>
          <a:ln w="25400">
            <a:solidFill>
              <a:schemeClr val="tx1">
                <a:lumMod val="95000"/>
                <a:lumOff val="5000"/>
              </a:schemeClr>
            </a:solidFill>
            <a:headEnd type="none" w="med" len="med"/>
            <a:tailEnd type="none" w="med" len="med"/>
          </a:ln>
          <a:effectLst>
            <a:outerShdw blurRad="50800" dist="38100" dir="18900000" algn="b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568" spc="-100" dirty="0">
                <a:solidFill>
                  <a:srgbClr val="000000"/>
                </a:solidFill>
                <a:ea typeface="Segoe UI" pitchFamily="34" charset="0"/>
                <a:cs typeface="Segoe UI" pitchFamily="34" charset="0"/>
              </a:rPr>
              <a:t>Index</a:t>
            </a:r>
          </a:p>
        </p:txBody>
      </p:sp>
      <p:sp>
        <p:nvSpPr>
          <p:cNvPr id="98" name="Flowchart: Document 97"/>
          <p:cNvSpPr/>
          <p:nvPr/>
        </p:nvSpPr>
        <p:spPr bwMode="auto">
          <a:xfrm>
            <a:off x="10368885" y="4235608"/>
            <a:ext cx="410861" cy="268927"/>
          </a:xfrm>
          <a:prstGeom prst="flowChartDocument">
            <a:avLst/>
          </a:prstGeom>
          <a:solidFill>
            <a:schemeClr val="bg1">
              <a:lumMod val="95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Down Arrow 99"/>
          <p:cNvSpPr/>
          <p:nvPr/>
        </p:nvSpPr>
        <p:spPr bwMode="auto">
          <a:xfrm rot="1620000">
            <a:off x="9545787" y="1691292"/>
            <a:ext cx="161356" cy="2401810"/>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Flowchart: Magnetic Disk 101"/>
          <p:cNvSpPr/>
          <p:nvPr/>
        </p:nvSpPr>
        <p:spPr bwMode="auto">
          <a:xfrm>
            <a:off x="9730934" y="53712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Flowchart: Magnetic Disk 102"/>
          <p:cNvSpPr/>
          <p:nvPr/>
        </p:nvSpPr>
        <p:spPr bwMode="auto">
          <a:xfrm>
            <a:off x="9024475" y="53674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Flowchart: Magnetic Disk 103"/>
          <p:cNvSpPr/>
          <p:nvPr/>
        </p:nvSpPr>
        <p:spPr bwMode="auto">
          <a:xfrm>
            <a:off x="8318386" y="5356779"/>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Down Arrow 100"/>
          <p:cNvSpPr/>
          <p:nvPr/>
        </p:nvSpPr>
        <p:spPr bwMode="auto">
          <a:xfrm rot="1620000">
            <a:off x="8660084" y="4427799"/>
            <a:ext cx="157786" cy="717140"/>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4" name="Group 83"/>
          <p:cNvGrpSpPr/>
          <p:nvPr/>
        </p:nvGrpSpPr>
        <p:grpSpPr>
          <a:xfrm>
            <a:off x="10411602" y="5355680"/>
            <a:ext cx="270795" cy="113993"/>
            <a:chOff x="10620375" y="5462575"/>
            <a:chExt cx="276225" cy="116279"/>
          </a:xfrm>
        </p:grpSpPr>
        <p:sp>
          <p:nvSpPr>
            <p:cNvPr id="85" name="Flowchart: Magnetic Disk 84"/>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86"/>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88" name="Group 87"/>
          <p:cNvGrpSpPr/>
          <p:nvPr/>
        </p:nvGrpSpPr>
        <p:grpSpPr>
          <a:xfrm>
            <a:off x="10055635" y="5886965"/>
            <a:ext cx="270795" cy="113993"/>
            <a:chOff x="10620375" y="5462575"/>
            <a:chExt cx="276225" cy="116279"/>
          </a:xfrm>
        </p:grpSpPr>
        <p:sp>
          <p:nvSpPr>
            <p:cNvPr id="91" name="Flowchart: Magnetic Disk 90"/>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91"/>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93" name="Group 92"/>
          <p:cNvGrpSpPr/>
          <p:nvPr/>
        </p:nvGrpSpPr>
        <p:grpSpPr>
          <a:xfrm>
            <a:off x="10760211" y="5894169"/>
            <a:ext cx="270795" cy="113993"/>
            <a:chOff x="10620375" y="5462575"/>
            <a:chExt cx="276225" cy="116279"/>
          </a:xfrm>
        </p:grpSpPr>
        <p:sp>
          <p:nvSpPr>
            <p:cNvPr id="94" name="Flowchart: Magnetic Disk 93"/>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eeform 94"/>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sp>
        <p:nvSpPr>
          <p:cNvPr id="99" name="Down Arrow 98"/>
          <p:cNvSpPr/>
          <p:nvPr/>
        </p:nvSpPr>
        <p:spPr bwMode="auto">
          <a:xfrm rot="3360000">
            <a:off x="9526164" y="4162554"/>
            <a:ext cx="319463" cy="1254995"/>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582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6" presetClass="emph" presetSubtype="0" repeatCount="5000" fill="hold" nodeType="afterEffect">
                                  <p:stCondLst>
                                    <p:cond delay="0"/>
                                  </p:stCondLst>
                                  <p:childTnLst>
                                    <p:animEffect transition="out" filter="fade">
                                      <p:cBhvr>
                                        <p:cTn id="32" dur="500" tmFilter="0, 0; .2, .5; .8, .5; 1, 0"/>
                                        <p:tgtEl>
                                          <p:spTgt spid="68"/>
                                        </p:tgtEl>
                                      </p:cBhvr>
                                    </p:animEffect>
                                    <p:animScale>
                                      <p:cBhvr>
                                        <p:cTn id="33" dur="250" autoRev="1" fill="hold"/>
                                        <p:tgtEl>
                                          <p:spTgt spid="68"/>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fade">
                                      <p:cBhvr>
                                        <p:cTn id="38" dur="1000"/>
                                        <p:tgtEl>
                                          <p:spTgt spid="2">
                                            <p:txEl>
                                              <p:pRg st="2" end="2"/>
                                            </p:txEl>
                                          </p:spTgt>
                                        </p:tgtEl>
                                      </p:cBhvr>
                                    </p:animEffect>
                                    <p:anim calcmode="lin" valueType="num">
                                      <p:cBhvr>
                                        <p:cTn id="3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6" presetClass="emph" presetSubtype="0" fill="hold" grpId="0" nodeType="afterEffect">
                                  <p:stCondLst>
                                    <p:cond delay="0"/>
                                  </p:stCondLst>
                                  <p:childTnLst>
                                    <p:animScale>
                                      <p:cBhvr>
                                        <p:cTn id="43" dur="500" fill="hold"/>
                                        <p:tgtEl>
                                          <p:spTgt spid="80"/>
                                        </p:tgtEl>
                                      </p:cBhvr>
                                      <p:by x="200000" y="100000"/>
                                    </p:animScale>
                                  </p:childTnLst>
                                </p:cTn>
                              </p:par>
                              <p:par>
                                <p:cTn id="44" presetID="22" presetClass="entr" presetSubtype="1" fill="hold" grpId="0"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par>
                          <p:cTn id="47" fill="hold">
                            <p:stCondLst>
                              <p:cond delay="1500"/>
                            </p:stCondLst>
                            <p:childTnLst>
                              <p:par>
                                <p:cTn id="48" presetID="19" presetClass="emph" presetSubtype="0" fill="hold" grpId="1" nodeType="afterEffect">
                                  <p:stCondLst>
                                    <p:cond delay="0"/>
                                  </p:stCondLst>
                                  <p:childTnLst>
                                    <p:animClr clrSpc="rgb" dir="cw">
                                      <p:cBhvr override="childStyle">
                                        <p:cTn id="49" dur="1000" fill="hold"/>
                                        <p:tgtEl>
                                          <p:spTgt spid="90"/>
                                        </p:tgtEl>
                                        <p:attrNameLst>
                                          <p:attrName>style.color</p:attrName>
                                        </p:attrNameLst>
                                      </p:cBhvr>
                                      <p:to>
                                        <a:srgbClr val="E81123"/>
                                      </p:to>
                                    </p:animClr>
                                    <p:animClr clrSpc="rgb" dir="cw">
                                      <p:cBhvr>
                                        <p:cTn id="50" dur="1000" fill="hold"/>
                                        <p:tgtEl>
                                          <p:spTgt spid="90"/>
                                        </p:tgtEl>
                                        <p:attrNameLst>
                                          <p:attrName>fillcolor</p:attrName>
                                        </p:attrNameLst>
                                      </p:cBhvr>
                                      <p:to>
                                        <a:srgbClr val="E81123"/>
                                      </p:to>
                                    </p:animClr>
                                    <p:set>
                                      <p:cBhvr>
                                        <p:cTn id="51" dur="1000" fill="hold"/>
                                        <p:tgtEl>
                                          <p:spTgt spid="90"/>
                                        </p:tgtEl>
                                        <p:attrNameLst>
                                          <p:attrName>fill.type</p:attrName>
                                        </p:attrNameLst>
                                      </p:cBhvr>
                                      <p:to>
                                        <p:strVal val="solid"/>
                                      </p:to>
                                    </p:set>
                                    <p:set>
                                      <p:cBhvr>
                                        <p:cTn id="52" dur="1000" fill="hold"/>
                                        <p:tgtEl>
                                          <p:spTgt spid="90"/>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path" presetSubtype="0" accel="50000" decel="50000" fill="hold" grpId="1" nodeType="clickEffect">
                                  <p:stCondLst>
                                    <p:cond delay="0"/>
                                  </p:stCondLst>
                                  <p:childTnLst>
                                    <p:animMotion origin="layout" path="M -0.12841 4.2079E-6 L -0.09395 0.03994 C -0.0868 0.04902 -0.07595 0.05401 -0.06471 0.05401 C -0.05182 0.05401 -0.04148 0.04902 -0.03433 0.03994 L 0.00026 4.2079E-6 " pathEditMode="relative" rAng="0" ptsTypes="FffFF">
                                      <p:cBhvr>
                                        <p:cTn id="61" dur="2000" spd="-100000" fill="hold"/>
                                        <p:tgtEl>
                                          <p:spTgt spid="98"/>
                                        </p:tgtEl>
                                        <p:attrNameLst>
                                          <p:attrName>ppt_x</p:attrName>
                                          <p:attrName>ppt_y</p:attrName>
                                        </p:attrNameLst>
                                      </p:cBhvr>
                                      <p:rCtr x="6433" y="2701"/>
                                    </p:animMotion>
                                  </p:childTnLst>
                                </p:cTn>
                              </p:par>
                            </p:childTnLst>
                          </p:cTn>
                        </p:par>
                        <p:par>
                          <p:cTn id="62" fill="hold">
                            <p:stCondLst>
                              <p:cond delay="2000"/>
                            </p:stCondLst>
                            <p:childTnLst>
                              <p:par>
                                <p:cTn id="63" presetID="22" presetClass="entr" presetSubtype="1" fill="hold" grpId="0" nodeType="after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wipe(up)">
                                      <p:cBhvr>
                                        <p:cTn id="65" dur="500"/>
                                        <p:tgtEl>
                                          <p:spTgt spid="100"/>
                                        </p:tgtEl>
                                      </p:cBhvr>
                                    </p:animEffect>
                                  </p:childTnLst>
                                </p:cTn>
                              </p:par>
                            </p:childTnLst>
                          </p:cTn>
                        </p:par>
                        <p:par>
                          <p:cTn id="66" fill="hold">
                            <p:stCondLst>
                              <p:cond delay="2500"/>
                            </p:stCondLst>
                            <p:childTnLst>
                              <p:par>
                                <p:cTn id="67" presetID="22" presetClass="entr" presetSubtype="1" fill="hold" grpId="0" nodeType="after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wipe(up)">
                                      <p:cBhvr>
                                        <p:cTn id="69" dur="500"/>
                                        <p:tgtEl>
                                          <p:spTgt spid="101"/>
                                        </p:tgtEl>
                                      </p:cBhvr>
                                    </p:animEffect>
                                  </p:childTnLst>
                                </p:cTn>
                              </p:par>
                              <p:par>
                                <p:cTn id="70" presetID="6" presetClass="emph" presetSubtype="0" fill="hold" grpId="1" nodeType="withEffect">
                                  <p:stCondLst>
                                    <p:cond delay="0"/>
                                  </p:stCondLst>
                                  <p:childTnLst>
                                    <p:animScale>
                                      <p:cBhvr>
                                        <p:cTn id="71" dur="500" fill="hold"/>
                                        <p:tgtEl>
                                          <p:spTgt spid="80"/>
                                        </p:tgtEl>
                                      </p:cBhvr>
                                      <p:by x="50000" y="100000"/>
                                    </p:animScale>
                                  </p:childTnLst>
                                </p:cTn>
                              </p:par>
                              <p:par>
                                <p:cTn id="72" presetID="10" presetClass="exit" presetSubtype="0" fill="hold" grpId="1" nodeType="withEffect">
                                  <p:stCondLst>
                                    <p:cond delay="0"/>
                                  </p:stCondLst>
                                  <p:childTnLst>
                                    <p:animEffect transition="out" filter="fade">
                                      <p:cBhvr>
                                        <p:cTn id="73" dur="500"/>
                                        <p:tgtEl>
                                          <p:spTgt spid="99"/>
                                        </p:tgtEl>
                                      </p:cBhvr>
                                    </p:animEffect>
                                    <p:set>
                                      <p:cBhvr>
                                        <p:cTn id="74" dur="1" fill="hold">
                                          <p:stCondLst>
                                            <p:cond delay="499"/>
                                          </p:stCondLst>
                                        </p:cTn>
                                        <p:tgtEl>
                                          <p:spTgt spid="99"/>
                                        </p:tgtEl>
                                        <p:attrNameLst>
                                          <p:attrName>style.visibility</p:attrName>
                                        </p:attrNameLst>
                                      </p:cBhvr>
                                      <p:to>
                                        <p:strVal val="hidden"/>
                                      </p:to>
                                    </p:set>
                                  </p:childTnLst>
                                </p:cTn>
                              </p:par>
                            </p:childTnLst>
                          </p:cTn>
                        </p:par>
                        <p:par>
                          <p:cTn id="75" fill="hold">
                            <p:stCondLst>
                              <p:cond delay="3000"/>
                            </p:stCondLst>
                            <p:childTnLst>
                              <p:par>
                                <p:cTn id="76" presetID="19" presetClass="emph" presetSubtype="0" fill="hold" grpId="2" nodeType="afterEffect">
                                  <p:stCondLst>
                                    <p:cond delay="0"/>
                                  </p:stCondLst>
                                  <p:childTnLst>
                                    <p:animClr clrSpc="rgb" dir="cw">
                                      <p:cBhvr override="childStyle">
                                        <p:cTn id="77" dur="500" fill="hold"/>
                                        <p:tgtEl>
                                          <p:spTgt spid="90"/>
                                        </p:tgtEl>
                                        <p:attrNameLst>
                                          <p:attrName>style.color</p:attrName>
                                        </p:attrNameLst>
                                      </p:cBhvr>
                                      <p:to>
                                        <a:schemeClr val="bg1"/>
                                      </p:to>
                                    </p:animClr>
                                    <p:animClr clrSpc="rgb" dir="cw">
                                      <p:cBhvr>
                                        <p:cTn id="78" dur="500" fill="hold"/>
                                        <p:tgtEl>
                                          <p:spTgt spid="90"/>
                                        </p:tgtEl>
                                        <p:attrNameLst>
                                          <p:attrName>fillcolor</p:attrName>
                                        </p:attrNameLst>
                                      </p:cBhvr>
                                      <p:to>
                                        <a:schemeClr val="bg1"/>
                                      </p:to>
                                    </p:animClr>
                                    <p:set>
                                      <p:cBhvr>
                                        <p:cTn id="79" dur="500" fill="hold"/>
                                        <p:tgtEl>
                                          <p:spTgt spid="90"/>
                                        </p:tgtEl>
                                        <p:attrNameLst>
                                          <p:attrName>fill.type</p:attrName>
                                        </p:attrNameLst>
                                      </p:cBhvr>
                                      <p:to>
                                        <p:strVal val="solid"/>
                                      </p:to>
                                    </p:set>
                                    <p:set>
                                      <p:cBhvr>
                                        <p:cTn id="80" dur="500" fill="hold"/>
                                        <p:tgtEl>
                                          <p:spTgt spid="90"/>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2">
                                            <p:txEl>
                                              <p:pRg st="4" end="4"/>
                                            </p:txEl>
                                          </p:spTgt>
                                        </p:tgtEl>
                                        <p:attrNameLst>
                                          <p:attrName>style.visibility</p:attrName>
                                        </p:attrNameLst>
                                      </p:cBhvr>
                                      <p:to>
                                        <p:strVal val="visible"/>
                                      </p:to>
                                    </p:set>
                                    <p:animEffect transition="in" filter="fade">
                                      <p:cBhvr>
                                        <p:cTn id="85" dur="1000"/>
                                        <p:tgtEl>
                                          <p:spTgt spid="2">
                                            <p:txEl>
                                              <p:pRg st="4" end="4"/>
                                            </p:txEl>
                                          </p:spTgt>
                                        </p:tgtEl>
                                      </p:cBhvr>
                                    </p:animEffect>
                                    <p:anim calcmode="lin" valueType="num">
                                      <p:cBhvr>
                                        <p:cTn id="8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2" grpId="0" animBg="1"/>
      <p:bldP spid="83" grpId="0" animBg="1"/>
      <p:bldP spid="89" grpId="0" animBg="1"/>
      <p:bldP spid="90" grpId="0" animBg="1"/>
      <p:bldP spid="90" grpId="1" animBg="1"/>
      <p:bldP spid="90" grpId="2" animBg="1"/>
      <p:bldP spid="96" grpId="0" animBg="1"/>
      <p:bldP spid="98" grpId="0" animBg="1"/>
      <p:bldP spid="98" grpId="1" animBg="1"/>
      <p:bldP spid="100" grpId="0" animBg="1"/>
      <p:bldP spid="101" grpId="0" animBg="1"/>
      <p:bldP spid="99" grpId="0" animBg="1"/>
      <p:bldP spid="9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636171"/>
            <a:ext cx="5826760" cy="4928761"/>
          </a:xfrm>
        </p:spPr>
        <p:txBody>
          <a:bodyPr>
            <a:normAutofit fontScale="70000" lnSpcReduction="20000"/>
          </a:bodyPr>
          <a:lstStyle/>
          <a:p>
            <a:r>
              <a:rPr lang="en-US" sz="3137" dirty="0">
                <a:latin typeface="+mj-lt"/>
              </a:rPr>
              <a:t>DFS Read load balancing across replicas</a:t>
            </a:r>
          </a:p>
          <a:p>
            <a:pPr lvl="2"/>
            <a:r>
              <a:rPr lang="en-US" dirty="0" smtClean="0"/>
              <a:t>Monitor latency/load on each node/replica; dynamically select what replica to read from and start additional reads in parallel based on 95% latency</a:t>
            </a:r>
            <a:br>
              <a:rPr lang="en-US" dirty="0" smtClean="0"/>
            </a:br>
            <a:endParaRPr lang="en-US" sz="3137" dirty="0">
              <a:latin typeface="+mj-lt"/>
            </a:endParaRPr>
          </a:p>
          <a:p>
            <a:pPr lvl="0"/>
            <a:r>
              <a:rPr lang="en-US" sz="3137" dirty="0">
                <a:gradFill>
                  <a:gsLst>
                    <a:gs pos="66981">
                      <a:srgbClr val="000000">
                        <a:lumMod val="75000"/>
                        <a:lumOff val="25000"/>
                      </a:srgbClr>
                    </a:gs>
                    <a:gs pos="0">
                      <a:srgbClr val="000000">
                        <a:lumMod val="75000"/>
                        <a:lumOff val="25000"/>
                      </a:srgbClr>
                    </a:gs>
                  </a:gsLst>
                  <a:lin ang="5400000" scaled="0"/>
                </a:gradFill>
                <a:latin typeface="Segoe UI Light"/>
              </a:rPr>
              <a:t>DFS write load balancing</a:t>
            </a:r>
          </a:p>
          <a:p>
            <a:pPr lvl="2"/>
            <a:r>
              <a:rPr lang="en-US" dirty="0" smtClean="0">
                <a:gradFill>
                  <a:gsLst>
                    <a:gs pos="66981">
                      <a:srgbClr val="000000">
                        <a:lumMod val="75000"/>
                        <a:lumOff val="25000"/>
                      </a:srgbClr>
                    </a:gs>
                    <a:gs pos="0">
                      <a:srgbClr val="000000">
                        <a:lumMod val="75000"/>
                        <a:lumOff val="25000"/>
                      </a:srgbClr>
                    </a:gs>
                  </a:gsLst>
                  <a:lin ang="5400000" scaled="0"/>
                </a:gradFill>
              </a:rPr>
              <a:t>Monitor latency/load on each node</a:t>
            </a:r>
            <a:r>
              <a:rPr lang="en-US" dirty="0">
                <a:gradFill>
                  <a:gsLst>
                    <a:gs pos="66981">
                      <a:srgbClr val="000000">
                        <a:lumMod val="75000"/>
                        <a:lumOff val="25000"/>
                      </a:srgbClr>
                    </a:gs>
                    <a:gs pos="0">
                      <a:srgbClr val="000000">
                        <a:lumMod val="75000"/>
                        <a:lumOff val="25000"/>
                      </a:srgbClr>
                    </a:gs>
                  </a:gsLst>
                  <a:lin ang="5400000" scaled="0"/>
                </a:gradFill>
              </a:rPr>
              <a:t>; </a:t>
            </a:r>
            <a:r>
              <a:rPr lang="en-US" dirty="0" smtClean="0">
                <a:gradFill>
                  <a:gsLst>
                    <a:gs pos="66981">
                      <a:srgbClr val="000000">
                        <a:lumMod val="75000"/>
                        <a:lumOff val="25000"/>
                      </a:srgbClr>
                    </a:gs>
                    <a:gs pos="0">
                      <a:srgbClr val="000000">
                        <a:lumMod val="75000"/>
                        <a:lumOff val="25000"/>
                      </a:srgbClr>
                    </a:gs>
                  </a:gsLst>
                  <a:lin ang="5400000" scaled="0"/>
                </a:gradFill>
              </a:rPr>
              <a:t>seal the replica set with an overloaded node, and switch </a:t>
            </a:r>
            <a:r>
              <a:rPr lang="en-US" dirty="0">
                <a:gradFill>
                  <a:gsLst>
                    <a:gs pos="66981">
                      <a:srgbClr val="000000">
                        <a:lumMod val="75000"/>
                        <a:lumOff val="25000"/>
                      </a:srgbClr>
                    </a:gs>
                    <a:gs pos="0">
                      <a:srgbClr val="000000">
                        <a:lumMod val="75000"/>
                        <a:lumOff val="25000"/>
                      </a:srgbClr>
                    </a:gs>
                  </a:gsLst>
                  <a:lin ang="5400000" scaled="0"/>
                </a:gradFill>
              </a:rPr>
              <a:t>to </a:t>
            </a:r>
            <a:r>
              <a:rPr lang="en-US" dirty="0" smtClean="0">
                <a:gradFill>
                  <a:gsLst>
                    <a:gs pos="66981">
                      <a:srgbClr val="000000">
                        <a:lumMod val="75000"/>
                        <a:lumOff val="25000"/>
                      </a:srgbClr>
                    </a:gs>
                    <a:gs pos="0">
                      <a:srgbClr val="000000">
                        <a:lumMod val="75000"/>
                        <a:lumOff val="25000"/>
                      </a:srgbClr>
                    </a:gs>
                  </a:gsLst>
                  <a:lin ang="5400000" scaled="0"/>
                </a:gradFill>
              </a:rPr>
              <a:t>a new extent on another </a:t>
            </a:r>
            <a:r>
              <a:rPr lang="en-US" dirty="0">
                <a:gradFill>
                  <a:gsLst>
                    <a:gs pos="66981">
                      <a:srgbClr val="000000">
                        <a:lumMod val="75000"/>
                        <a:lumOff val="25000"/>
                      </a:srgbClr>
                    </a:gs>
                    <a:gs pos="0">
                      <a:srgbClr val="000000">
                        <a:lumMod val="75000"/>
                        <a:lumOff val="25000"/>
                      </a:srgbClr>
                    </a:gs>
                  </a:gsLst>
                  <a:lin ang="5400000" scaled="0"/>
                </a:gradFill>
              </a:rPr>
              <a:t>set of nodes to </a:t>
            </a:r>
            <a:r>
              <a:rPr lang="en-US" dirty="0" smtClean="0">
                <a:gradFill>
                  <a:gsLst>
                    <a:gs pos="66981">
                      <a:srgbClr val="000000">
                        <a:lumMod val="75000"/>
                        <a:lumOff val="25000"/>
                      </a:srgbClr>
                    </a:gs>
                    <a:gs pos="0">
                      <a:srgbClr val="000000">
                        <a:lumMod val="75000"/>
                        <a:lumOff val="25000"/>
                      </a:srgbClr>
                    </a:gs>
                  </a:gsLst>
                  <a:lin ang="5400000" scaled="0"/>
                </a:gradFill>
              </a:rPr>
              <a:t>append to</a:t>
            </a:r>
          </a:p>
          <a:p>
            <a:pPr lvl="2"/>
            <a:endParaRPr lang="en-US" dirty="0" smtClean="0">
              <a:gradFill>
                <a:gsLst>
                  <a:gs pos="66981">
                    <a:srgbClr val="000000">
                      <a:lumMod val="75000"/>
                      <a:lumOff val="25000"/>
                    </a:srgbClr>
                  </a:gs>
                  <a:gs pos="0">
                    <a:srgbClr val="000000">
                      <a:lumMod val="75000"/>
                      <a:lumOff val="25000"/>
                    </a:srgbClr>
                  </a:gs>
                </a:gsLst>
                <a:lin ang="5400000" scaled="0"/>
              </a:gradFill>
            </a:endParaRPr>
          </a:p>
          <a:p>
            <a:pPr lvl="0"/>
            <a:r>
              <a:rPr lang="en-US" sz="3137" dirty="0">
                <a:gradFill>
                  <a:gsLst>
                    <a:gs pos="66981">
                      <a:srgbClr val="000000">
                        <a:lumMod val="75000"/>
                        <a:lumOff val="25000"/>
                      </a:srgbClr>
                    </a:gs>
                    <a:gs pos="0">
                      <a:srgbClr val="000000">
                        <a:lumMod val="75000"/>
                        <a:lumOff val="25000"/>
                      </a:srgbClr>
                    </a:gs>
                  </a:gsLst>
                  <a:lin ang="5400000" scaled="0"/>
                </a:gradFill>
                <a:latin typeface="Segoe UI Light"/>
              </a:rPr>
              <a:t>DFS capacity load balancing</a:t>
            </a:r>
          </a:p>
          <a:p>
            <a:pPr lvl="2"/>
            <a:r>
              <a:rPr lang="en-US" dirty="0" smtClean="0">
                <a:gradFill>
                  <a:gsLst>
                    <a:gs pos="66981">
                      <a:srgbClr val="000000">
                        <a:lumMod val="75000"/>
                        <a:lumOff val="25000"/>
                      </a:srgbClr>
                    </a:gs>
                    <a:gs pos="0">
                      <a:srgbClr val="000000">
                        <a:lumMod val="75000"/>
                        <a:lumOff val="25000"/>
                      </a:srgbClr>
                    </a:gs>
                  </a:gsLst>
                  <a:lin ang="5400000" scaled="0"/>
                </a:gradFill>
              </a:rPr>
              <a:t>Lazily move replicas around to ensure the disks and nodes have equal amount of data on them</a:t>
            </a:r>
          </a:p>
          <a:p>
            <a:pPr lvl="2"/>
            <a:r>
              <a:rPr lang="en-US" dirty="0" smtClean="0">
                <a:gradFill>
                  <a:gsLst>
                    <a:gs pos="66981">
                      <a:srgbClr val="000000">
                        <a:lumMod val="75000"/>
                        <a:lumOff val="25000"/>
                      </a:srgbClr>
                    </a:gs>
                    <a:gs pos="0">
                      <a:srgbClr val="000000">
                        <a:lumMod val="75000"/>
                        <a:lumOff val="25000"/>
                      </a:srgbClr>
                    </a:gs>
                  </a:gsLst>
                  <a:lin ang="5400000" scaled="0"/>
                </a:gradFill>
              </a:rPr>
              <a:t>Important for avoiding hot nodes/disks</a:t>
            </a:r>
            <a:endParaRPr lang="en-US" dirty="0">
              <a:gradFill>
                <a:gsLst>
                  <a:gs pos="66981">
                    <a:srgbClr val="000000">
                      <a:lumMod val="75000"/>
                      <a:lumOff val="25000"/>
                    </a:srgbClr>
                  </a:gs>
                  <a:gs pos="0">
                    <a:srgbClr val="000000">
                      <a:lumMod val="75000"/>
                      <a:lumOff val="25000"/>
                    </a:srgbClr>
                  </a:gs>
                </a:gsLst>
                <a:lin ang="5400000" scaled="0"/>
              </a:gradFill>
            </a:endParaRPr>
          </a:p>
          <a:p>
            <a:pPr lvl="1"/>
            <a:endParaRPr lang="en-US" dirty="0" smtClean="0">
              <a:gradFill>
                <a:gsLst>
                  <a:gs pos="66981">
                    <a:srgbClr val="000000">
                      <a:lumMod val="75000"/>
                      <a:lumOff val="25000"/>
                    </a:srgbClr>
                  </a:gs>
                  <a:gs pos="0">
                    <a:srgbClr val="000000">
                      <a:lumMod val="75000"/>
                      <a:lumOff val="25000"/>
                    </a:srgbClr>
                  </a:gs>
                </a:gsLst>
                <a:lin ang="5400000" scaled="0"/>
              </a:gradFill>
            </a:endParaRPr>
          </a:p>
        </p:txBody>
      </p:sp>
      <p:sp>
        <p:nvSpPr>
          <p:cNvPr id="3" name="Title 2"/>
          <p:cNvSpPr>
            <a:spLocks noGrp="1"/>
          </p:cNvSpPr>
          <p:nvPr>
            <p:ph type="title"/>
          </p:nvPr>
        </p:nvSpPr>
        <p:spPr/>
        <p:txBody>
          <a:bodyPr/>
          <a:lstStyle/>
          <a:p>
            <a:r>
              <a:rPr lang="en-US" dirty="0" smtClean="0"/>
              <a:t>Dynamic Load Balancing – DFS Layer</a:t>
            </a:r>
            <a:endParaRPr lang="en-US" dirty="0"/>
          </a:p>
        </p:txBody>
      </p:sp>
      <p:sp>
        <p:nvSpPr>
          <p:cNvPr id="42" name="Rectangle 41"/>
          <p:cNvSpPr/>
          <p:nvPr/>
        </p:nvSpPr>
        <p:spPr>
          <a:xfrm>
            <a:off x="6843021" y="1710854"/>
            <a:ext cx="4817213" cy="933052"/>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19332" tIns="59666" rIns="119332" bIns="59666" rtlCol="0" anchor="ctr"/>
          <a:lstStyle/>
          <a:p>
            <a:pPr algn="ctr"/>
            <a:r>
              <a:rPr lang="en-US" sz="1765" dirty="0">
                <a:gradFill>
                  <a:gsLst>
                    <a:gs pos="12583">
                      <a:srgbClr val="1E1E1E"/>
                    </a:gs>
                    <a:gs pos="100000">
                      <a:srgbClr val="1E1E1E"/>
                    </a:gs>
                  </a:gsLst>
                  <a:lin ang="5400000" scaled="0"/>
                </a:gradFill>
              </a:rPr>
              <a:t>Front-End Layer</a:t>
            </a:r>
          </a:p>
        </p:txBody>
      </p:sp>
      <p:grpSp>
        <p:nvGrpSpPr>
          <p:cNvPr id="43" name="Group 42"/>
          <p:cNvGrpSpPr/>
          <p:nvPr/>
        </p:nvGrpSpPr>
        <p:grpSpPr>
          <a:xfrm>
            <a:off x="6843022" y="4746367"/>
            <a:ext cx="4826102" cy="1446610"/>
            <a:chOff x="6980238" y="4460045"/>
            <a:chExt cx="4922875" cy="1475618"/>
          </a:xfrm>
        </p:grpSpPr>
        <p:sp>
          <p:nvSpPr>
            <p:cNvPr id="44" name="Rectangle 43"/>
            <p:cNvSpPr/>
            <p:nvPr/>
          </p:nvSpPr>
          <p:spPr>
            <a:xfrm>
              <a:off x="6980238" y="4460045"/>
              <a:ext cx="4922875" cy="1475618"/>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gradFill>
                    <a:gsLst>
                      <a:gs pos="0">
                        <a:srgbClr val="FFFFFF"/>
                      </a:gs>
                      <a:gs pos="100000">
                        <a:srgbClr val="FFFFFF"/>
                      </a:gs>
                    </a:gsLst>
                    <a:lin ang="5400000" scaled="0"/>
                  </a:gradFill>
                </a:rPr>
                <a:t>Distributed File System</a:t>
              </a:r>
            </a:p>
          </p:txBody>
        </p:sp>
        <p:grpSp>
          <p:nvGrpSpPr>
            <p:cNvPr id="45" name="Group 44"/>
            <p:cNvGrpSpPr/>
            <p:nvPr/>
          </p:nvGrpSpPr>
          <p:grpSpPr>
            <a:xfrm>
              <a:off x="7361237" y="4847015"/>
              <a:ext cx="4267200" cy="936247"/>
              <a:chOff x="7361237" y="4847015"/>
              <a:chExt cx="4267200" cy="936247"/>
            </a:xfrm>
          </p:grpSpPr>
          <p:sp>
            <p:nvSpPr>
              <p:cNvPr id="46" name="Flowchart: Magnetic Disk 45"/>
              <p:cNvSpPr/>
              <p:nvPr/>
            </p:nvSpPr>
            <p:spPr bwMode="auto">
              <a:xfrm>
                <a:off x="736123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Flowchart: Magnetic Disk 46"/>
              <p:cNvSpPr/>
              <p:nvPr/>
            </p:nvSpPr>
            <p:spPr bwMode="auto">
              <a:xfrm>
                <a:off x="7721455"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Magnetic Disk 47"/>
              <p:cNvSpPr/>
              <p:nvPr/>
            </p:nvSpPr>
            <p:spPr bwMode="auto">
              <a:xfrm>
                <a:off x="8081673"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bwMode="auto">
              <a:xfrm>
                <a:off x="8441891"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bwMode="auto">
              <a:xfrm>
                <a:off x="8802109"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Magnetic Disk 50"/>
              <p:cNvSpPr/>
              <p:nvPr/>
            </p:nvSpPr>
            <p:spPr bwMode="auto">
              <a:xfrm>
                <a:off x="916232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bwMode="auto">
              <a:xfrm>
                <a:off x="9522545"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Magnetic Disk 52"/>
              <p:cNvSpPr/>
              <p:nvPr/>
            </p:nvSpPr>
            <p:spPr bwMode="auto">
              <a:xfrm>
                <a:off x="9882763"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Magnetic Disk 53"/>
              <p:cNvSpPr/>
              <p:nvPr/>
            </p:nvSpPr>
            <p:spPr bwMode="auto">
              <a:xfrm>
                <a:off x="10242981"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bwMode="auto">
              <a:xfrm>
                <a:off x="10603199"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lowchart: Magnetic Disk 55"/>
              <p:cNvSpPr/>
              <p:nvPr/>
            </p:nvSpPr>
            <p:spPr bwMode="auto">
              <a:xfrm>
                <a:off x="10963417" y="5402262"/>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Flowchart: Magnetic Disk 56"/>
              <p:cNvSpPr/>
              <p:nvPr/>
            </p:nvSpPr>
            <p:spPr bwMode="auto">
              <a:xfrm>
                <a:off x="11323637" y="4847015"/>
                <a:ext cx="304800" cy="381000"/>
              </a:xfrm>
              <a:prstGeom prst="flowChartMagneticDisk">
                <a:avLst/>
              </a:prstGeom>
              <a:solidFill>
                <a:schemeClr val="bg1">
                  <a:lumMod val="85000"/>
                </a:schemeClr>
              </a:solidFill>
              <a:ln w="22225">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8" name="Rectangle 57"/>
          <p:cNvSpPr/>
          <p:nvPr/>
        </p:nvSpPr>
        <p:spPr>
          <a:xfrm>
            <a:off x="6843021" y="2831383"/>
            <a:ext cx="4826102" cy="1762983"/>
          </a:xfrm>
          <a:prstGeom prst="rect">
            <a:avLst/>
          </a:prstGeom>
          <a:solidFill>
            <a:srgbClr val="7FBA00"/>
          </a:solidFill>
          <a:ln w="3175">
            <a:noFill/>
          </a:ln>
          <a:effectLst/>
        </p:spPr>
        <p:style>
          <a:lnRef idx="1">
            <a:schemeClr val="accent1"/>
          </a:lnRef>
          <a:fillRef idx="2">
            <a:schemeClr val="accent1"/>
          </a:fillRef>
          <a:effectRef idx="1">
            <a:schemeClr val="accent1"/>
          </a:effectRef>
          <a:fontRef idx="minor">
            <a:schemeClr val="dk1"/>
          </a:fontRef>
        </p:style>
        <p:txBody>
          <a:bodyPr lIns="119332" tIns="59666" rIns="119332" bIns="59666" rtlCol="0" anchor="t"/>
          <a:lstStyle/>
          <a:p>
            <a:pPr algn="ctr"/>
            <a:r>
              <a:rPr lang="en-US" sz="1765" dirty="0">
                <a:solidFill>
                  <a:srgbClr val="000000"/>
                </a:solidFill>
              </a:rPr>
              <a:t>Partition Layer</a:t>
            </a:r>
          </a:p>
        </p:txBody>
      </p:sp>
      <p:grpSp>
        <p:nvGrpSpPr>
          <p:cNvPr id="59" name="Group 58"/>
          <p:cNvGrpSpPr/>
          <p:nvPr/>
        </p:nvGrpSpPr>
        <p:grpSpPr>
          <a:xfrm>
            <a:off x="7141829" y="3192718"/>
            <a:ext cx="4275985" cy="1282111"/>
            <a:chOff x="7285037" y="2875242"/>
            <a:chExt cx="4361727" cy="1307820"/>
          </a:xfrm>
        </p:grpSpPr>
        <p:grpSp>
          <p:nvGrpSpPr>
            <p:cNvPr id="60" name="Group 59"/>
            <p:cNvGrpSpPr/>
            <p:nvPr/>
          </p:nvGrpSpPr>
          <p:grpSpPr>
            <a:xfrm>
              <a:off x="7285037" y="3802062"/>
              <a:ext cx="4361727" cy="381000"/>
              <a:chOff x="7285037" y="3802062"/>
              <a:chExt cx="4361727" cy="381000"/>
            </a:xfrm>
          </p:grpSpPr>
          <p:sp>
            <p:nvSpPr>
              <p:cNvPr id="62" name="Cube 61"/>
              <p:cNvSpPr/>
              <p:nvPr/>
            </p:nvSpPr>
            <p:spPr bwMode="auto">
              <a:xfrm>
                <a:off x="7285037"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Cube 62"/>
              <p:cNvSpPr/>
              <p:nvPr/>
            </p:nvSpPr>
            <p:spPr bwMode="auto">
              <a:xfrm>
                <a:off x="8070099"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Cube 63"/>
              <p:cNvSpPr/>
              <p:nvPr/>
            </p:nvSpPr>
            <p:spPr bwMode="auto">
              <a:xfrm>
                <a:off x="8855161"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Cube 64"/>
              <p:cNvSpPr/>
              <p:nvPr/>
            </p:nvSpPr>
            <p:spPr bwMode="auto">
              <a:xfrm>
                <a:off x="9640223"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ube 65"/>
              <p:cNvSpPr/>
              <p:nvPr/>
            </p:nvSpPr>
            <p:spPr bwMode="auto">
              <a:xfrm>
                <a:off x="10425285"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Cube 66"/>
              <p:cNvSpPr/>
              <p:nvPr/>
            </p:nvSpPr>
            <p:spPr bwMode="auto">
              <a:xfrm>
                <a:off x="11210346" y="3802062"/>
                <a:ext cx="436418" cy="381000"/>
              </a:xfrm>
              <a:prstGeom prst="cube">
                <a:avLst/>
              </a:prstGeom>
              <a:solidFill>
                <a:schemeClr val="tx2">
                  <a:lumMod val="60000"/>
                  <a:lumOff val="40000"/>
                </a:schemeClr>
              </a:solidFill>
              <a:ln w="25400">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Cube 60"/>
            <p:cNvSpPr/>
            <p:nvPr/>
          </p:nvSpPr>
          <p:spPr bwMode="auto">
            <a:xfrm>
              <a:off x="7894637" y="2875242"/>
              <a:ext cx="505692" cy="457200"/>
            </a:xfrm>
            <a:prstGeom prst="cub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ctr" anchorCtr="0"/>
            <a:lstStyle/>
            <a:p>
              <a:pPr algn="ctr" defTabSz="914038"/>
              <a:r>
                <a:rPr lang="en-US" sz="1568" b="1" spc="-100" dirty="0">
                  <a:gradFill>
                    <a:gsLst>
                      <a:gs pos="0">
                        <a:srgbClr val="FFFFFF"/>
                      </a:gs>
                      <a:gs pos="100000">
                        <a:srgbClr val="FFFFFF"/>
                      </a:gs>
                    </a:gsLst>
                    <a:lin ang="5400000" scaled="0"/>
                  </a:gradFill>
                  <a:ea typeface="Segoe UI" pitchFamily="34" charset="0"/>
                  <a:cs typeface="Segoe UI" pitchFamily="34" charset="0"/>
                </a:rPr>
                <a:t>M</a:t>
              </a:r>
            </a:p>
          </p:txBody>
        </p:sp>
      </p:grpSp>
      <p:grpSp>
        <p:nvGrpSpPr>
          <p:cNvPr id="68" name="Group 67"/>
          <p:cNvGrpSpPr/>
          <p:nvPr/>
        </p:nvGrpSpPr>
        <p:grpSpPr>
          <a:xfrm>
            <a:off x="7365935" y="3609667"/>
            <a:ext cx="3706769" cy="499753"/>
            <a:chOff x="7513637" y="3300552"/>
            <a:chExt cx="3781097" cy="509774"/>
          </a:xfrm>
        </p:grpSpPr>
        <p:cxnSp>
          <p:nvCxnSpPr>
            <p:cNvPr id="69" name="Straight Arrow Connector 68"/>
            <p:cNvCxnSpPr/>
            <p:nvPr/>
          </p:nvCxnSpPr>
          <p:spPr>
            <a:xfrm flipH="1">
              <a:off x="7513637" y="3405829"/>
              <a:ext cx="457200"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026255" y="3405829"/>
              <a:ext cx="217996" cy="396233"/>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35253" y="3405829"/>
              <a:ext cx="938117" cy="40449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290320" y="3340706"/>
              <a:ext cx="1559730"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506517" y="3300552"/>
              <a:ext cx="2089492" cy="461356"/>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604311" y="3300552"/>
              <a:ext cx="2690423" cy="476017"/>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grpSp>
      <p:pic>
        <p:nvPicPr>
          <p:cNvPr id="75" name="Picture 74" descr="C:\Program Files (x86)\Microsoft Office\MEDIA\CAGCAT10\j0292020.wmf"/>
          <p:cNvPicPr>
            <a:picLocks noChangeAspect="1" noChangeArrowheads="1"/>
          </p:cNvPicPr>
          <p:nvPr/>
        </p:nvPicPr>
        <p:blipFill>
          <a:blip r:embed="rId3" cstate="print"/>
          <a:srcRect/>
          <a:stretch>
            <a:fillRect/>
          </a:stretch>
        </p:blipFill>
        <p:spPr bwMode="auto">
          <a:xfrm flipH="1">
            <a:off x="11168357" y="665023"/>
            <a:ext cx="762930" cy="723820"/>
          </a:xfrm>
          <a:prstGeom prst="rect">
            <a:avLst/>
          </a:prstGeom>
          <a:noFill/>
        </p:spPr>
      </p:pic>
      <p:sp>
        <p:nvSpPr>
          <p:cNvPr id="91" name="Flowchart: Magnetic Disk 90"/>
          <p:cNvSpPr/>
          <p:nvPr/>
        </p:nvSpPr>
        <p:spPr bwMode="auto">
          <a:xfrm>
            <a:off x="9730934" y="53712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Flowchart: Magnetic Disk 91"/>
          <p:cNvSpPr/>
          <p:nvPr/>
        </p:nvSpPr>
        <p:spPr bwMode="auto">
          <a:xfrm>
            <a:off x="9024475" y="5367454"/>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Flowchart: Magnetic Disk 92"/>
          <p:cNvSpPr/>
          <p:nvPr/>
        </p:nvSpPr>
        <p:spPr bwMode="auto">
          <a:xfrm>
            <a:off x="8318386" y="5356779"/>
            <a:ext cx="213919" cy="98419"/>
          </a:xfrm>
          <a:prstGeom prst="flowChartMagneticDisk">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6" name="Group 75"/>
          <p:cNvGrpSpPr/>
          <p:nvPr/>
        </p:nvGrpSpPr>
        <p:grpSpPr>
          <a:xfrm>
            <a:off x="10411602" y="5355680"/>
            <a:ext cx="270795" cy="113993"/>
            <a:chOff x="10620375" y="5462575"/>
            <a:chExt cx="276225" cy="116279"/>
          </a:xfrm>
        </p:grpSpPr>
        <p:sp>
          <p:nvSpPr>
            <p:cNvPr id="77" name="Flowchart: Magnetic Disk 76"/>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Freeform 77"/>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79" name="Group 78"/>
          <p:cNvGrpSpPr/>
          <p:nvPr/>
        </p:nvGrpSpPr>
        <p:grpSpPr>
          <a:xfrm>
            <a:off x="10055635" y="5886965"/>
            <a:ext cx="270795" cy="113993"/>
            <a:chOff x="10620375" y="5462575"/>
            <a:chExt cx="276225" cy="116279"/>
          </a:xfrm>
        </p:grpSpPr>
        <p:sp>
          <p:nvSpPr>
            <p:cNvPr id="80" name="Flowchart: Magnetic Disk 79"/>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eeform 83"/>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85" name="Group 84"/>
          <p:cNvGrpSpPr/>
          <p:nvPr/>
        </p:nvGrpSpPr>
        <p:grpSpPr>
          <a:xfrm>
            <a:off x="10760211" y="5894169"/>
            <a:ext cx="270795" cy="113993"/>
            <a:chOff x="10620375" y="5462575"/>
            <a:chExt cx="276225" cy="116279"/>
          </a:xfrm>
        </p:grpSpPr>
        <p:sp>
          <p:nvSpPr>
            <p:cNvPr id="86" name="Flowchart: Magnetic Disk 85"/>
            <p:cNvSpPr/>
            <p:nvPr/>
          </p:nvSpPr>
          <p:spPr bwMode="auto">
            <a:xfrm>
              <a:off x="10655593" y="5478462"/>
              <a:ext cx="218209" cy="100392"/>
            </a:xfrm>
            <a:prstGeom prst="flowChartMagneticDisk">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86"/>
            <p:cNvSpPr/>
            <p:nvPr/>
          </p:nvSpPr>
          <p:spPr bwMode="auto">
            <a:xfrm>
              <a:off x="10620375" y="5462575"/>
              <a:ext cx="276225" cy="27432"/>
            </a:xfrm>
            <a:custGeom>
              <a:avLst/>
              <a:gdLst>
                <a:gd name="connsiteX0" fmla="*/ 0 w 276225"/>
                <a:gd name="connsiteY0" fmla="*/ 38113 h 38113"/>
                <a:gd name="connsiteX1" fmla="*/ 147638 w 276225"/>
                <a:gd name="connsiteY1" fmla="*/ 13 h 38113"/>
                <a:gd name="connsiteX2" fmla="*/ 276225 w 276225"/>
                <a:gd name="connsiteY2" fmla="*/ 33350 h 38113"/>
                <a:gd name="connsiteX3" fmla="*/ 276225 w 276225"/>
                <a:gd name="connsiteY3" fmla="*/ 33350 h 38113"/>
              </a:gdLst>
              <a:ahLst/>
              <a:cxnLst>
                <a:cxn ang="0">
                  <a:pos x="connsiteX0" y="connsiteY0"/>
                </a:cxn>
                <a:cxn ang="0">
                  <a:pos x="connsiteX1" y="connsiteY1"/>
                </a:cxn>
                <a:cxn ang="0">
                  <a:pos x="connsiteX2" y="connsiteY2"/>
                </a:cxn>
                <a:cxn ang="0">
                  <a:pos x="connsiteX3" y="connsiteY3"/>
                </a:cxn>
              </a:cxnLst>
              <a:rect l="l" t="t" r="r" b="b"/>
              <a:pathLst>
                <a:path w="276225" h="38113">
                  <a:moveTo>
                    <a:pt x="0" y="38113"/>
                  </a:moveTo>
                  <a:cubicBezTo>
                    <a:pt x="50800" y="19460"/>
                    <a:pt x="101601" y="807"/>
                    <a:pt x="147638" y="13"/>
                  </a:cubicBezTo>
                  <a:cubicBezTo>
                    <a:pt x="193675" y="-781"/>
                    <a:pt x="276225" y="33350"/>
                    <a:pt x="276225" y="33350"/>
                  </a:cubicBezTo>
                  <a:lnTo>
                    <a:pt x="276225" y="33350"/>
                  </a:lnTo>
                </a:path>
              </a:pathLst>
            </a:custGeom>
            <a:noFill/>
            <a:ln w="254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34353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Storage</a:t>
            </a:r>
            <a:endParaRPr lang="en-US" dirty="0">
              <a:solidFill>
                <a:schemeClr val="accent1"/>
              </a:solidFill>
            </a:endParaRPr>
          </a:p>
        </p:txBody>
      </p:sp>
      <p:sp>
        <p:nvSpPr>
          <p:cNvPr id="3" name="Text Placeholder 2"/>
          <p:cNvSpPr>
            <a:spLocks noGrp="1"/>
          </p:cNvSpPr>
          <p:nvPr>
            <p:ph type="body" sz="quarter" idx="10"/>
          </p:nvPr>
        </p:nvSpPr>
        <p:spPr>
          <a:xfrm>
            <a:off x="575733" y="1193739"/>
            <a:ext cx="9896826" cy="4929479"/>
          </a:xfrm>
        </p:spPr>
        <p:txBody>
          <a:bodyPr/>
          <a:lstStyle/>
          <a:p>
            <a:r>
              <a:rPr lang="en-US" dirty="0"/>
              <a:t>Cloud Storage - Anywhere and anytime access</a:t>
            </a:r>
          </a:p>
          <a:p>
            <a:pPr lvl="2"/>
            <a:r>
              <a:rPr lang="en-US" dirty="0"/>
              <a:t>Blobs, </a:t>
            </a:r>
            <a:r>
              <a:rPr lang="en-US" dirty="0" smtClean="0"/>
              <a:t>Tables </a:t>
            </a:r>
            <a:r>
              <a:rPr lang="en-US" dirty="0"/>
              <a:t>and </a:t>
            </a:r>
            <a:r>
              <a:rPr lang="en-US" dirty="0" smtClean="0"/>
              <a:t>Queues (and Files)</a:t>
            </a:r>
            <a:endParaRPr lang="en-US" dirty="0"/>
          </a:p>
          <a:p>
            <a:r>
              <a:rPr lang="en-US" dirty="0"/>
              <a:t>Highly Durable, Available and Massively Scalable </a:t>
            </a:r>
          </a:p>
          <a:p>
            <a:pPr lvl="2"/>
            <a:r>
              <a:rPr lang="en-US" dirty="0"/>
              <a:t>Easily build “internet scale” applications</a:t>
            </a:r>
          </a:p>
          <a:p>
            <a:pPr lvl="2"/>
            <a:r>
              <a:rPr lang="en-US" dirty="0" smtClean="0">
                <a:solidFill>
                  <a:srgbClr val="C00000"/>
                </a:solidFill>
              </a:rPr>
              <a:t>More than 10 </a:t>
            </a:r>
            <a:r>
              <a:rPr lang="en-US" dirty="0">
                <a:solidFill>
                  <a:srgbClr val="C00000"/>
                </a:solidFill>
              </a:rPr>
              <a:t>trillion stored objects</a:t>
            </a:r>
          </a:p>
          <a:p>
            <a:pPr lvl="2"/>
            <a:r>
              <a:rPr lang="en-US" dirty="0" smtClean="0">
                <a:solidFill>
                  <a:srgbClr val="C00000"/>
                </a:solidFill>
              </a:rPr>
              <a:t>1 Million </a:t>
            </a:r>
            <a:r>
              <a:rPr lang="en-US" dirty="0">
                <a:solidFill>
                  <a:srgbClr val="C00000"/>
                </a:solidFill>
              </a:rPr>
              <a:t>request/sec on </a:t>
            </a:r>
            <a:r>
              <a:rPr lang="en-US" dirty="0" smtClean="0">
                <a:solidFill>
                  <a:srgbClr val="C00000"/>
                </a:solidFill>
              </a:rPr>
              <a:t>average</a:t>
            </a:r>
            <a:endParaRPr lang="en-US" dirty="0">
              <a:solidFill>
                <a:srgbClr val="C00000"/>
              </a:solidFill>
            </a:endParaRPr>
          </a:p>
          <a:p>
            <a:r>
              <a:rPr lang="en-US" dirty="0"/>
              <a:t>Pay for what you use</a:t>
            </a:r>
          </a:p>
          <a:p>
            <a:r>
              <a:rPr lang="en-US" dirty="0"/>
              <a:t>Exposed via easy and open REST APIs </a:t>
            </a:r>
          </a:p>
          <a:p>
            <a:r>
              <a:rPr lang="en-US" dirty="0"/>
              <a:t>Client libraries in .NET, Java, Node.js, Python, PHP, Ruby</a:t>
            </a:r>
          </a:p>
        </p:txBody>
      </p:sp>
    </p:spTree>
    <p:extLst>
      <p:ext uri="{BB962C8B-B14F-4D97-AF65-F5344CB8AC3E}">
        <p14:creationId xmlns:p14="http://schemas.microsoft.com/office/powerpoint/2010/main" val="201501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Authentication</a:t>
            </a:r>
            <a:endParaRPr lang="en-US" dirty="0"/>
          </a:p>
        </p:txBody>
      </p:sp>
      <p:sp>
        <p:nvSpPr>
          <p:cNvPr id="4" name="Subtitle 3"/>
          <p:cNvSpPr>
            <a:spLocks noGrp="1"/>
          </p:cNvSpPr>
          <p:nvPr>
            <p:ph type="subTitle" idx="1"/>
          </p:nvPr>
        </p:nvSpPr>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3753409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lstStyle/>
          <a:p>
            <a:r>
              <a:rPr lang="en-GB" dirty="0" smtClean="0"/>
              <a:t>Types of Authentication</a:t>
            </a:r>
          </a:p>
          <a:p>
            <a:r>
              <a:rPr lang="en-GB" dirty="0" smtClean="0"/>
              <a:t>Choosing the right authentication</a:t>
            </a:r>
          </a:p>
          <a:p>
            <a:r>
              <a:rPr lang="en-GB" dirty="0" smtClean="0"/>
              <a:t>Designing your service for security</a:t>
            </a:r>
          </a:p>
          <a:p>
            <a:endParaRPr lang="en-GB" dirty="0"/>
          </a:p>
        </p:txBody>
      </p:sp>
    </p:spTree>
    <p:extLst>
      <p:ext uri="{BB962C8B-B14F-4D97-AF65-F5344CB8AC3E}">
        <p14:creationId xmlns:p14="http://schemas.microsoft.com/office/powerpoint/2010/main" val="2547180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Choosing Right Authentication Method</a:t>
            </a:r>
            <a:endParaRPr lang="en-US" dirty="0"/>
          </a:p>
        </p:txBody>
      </p:sp>
      <p:sp>
        <p:nvSpPr>
          <p:cNvPr id="3" name="Content Placeholder 2"/>
          <p:cNvSpPr>
            <a:spLocks noGrp="1"/>
          </p:cNvSpPr>
          <p:nvPr>
            <p:ph sz="quarter" idx="10"/>
          </p:nvPr>
        </p:nvSpPr>
        <p:spPr/>
        <p:txBody>
          <a:bodyPr/>
          <a:lstStyle/>
          <a:p>
            <a:r>
              <a:rPr lang="en-US" dirty="0" smtClean="0"/>
              <a:t>Symmetric Shared Key Authentication </a:t>
            </a:r>
          </a:p>
          <a:p>
            <a:pPr lvl="1"/>
            <a:r>
              <a:rPr lang="en-US" dirty="0" smtClean="0"/>
              <a:t>Trusted service that owns the storage accounts </a:t>
            </a:r>
          </a:p>
          <a:p>
            <a:r>
              <a:rPr lang="en-US" dirty="0" smtClean="0"/>
              <a:t>Shared Access Signature (SAS)</a:t>
            </a:r>
          </a:p>
          <a:p>
            <a:pPr lvl="1"/>
            <a:r>
              <a:rPr lang="en-US" dirty="0" smtClean="0"/>
              <a:t>3</a:t>
            </a:r>
            <a:r>
              <a:rPr lang="en-US" baseline="30000" dirty="0" smtClean="0"/>
              <a:t>rd</a:t>
            </a:r>
            <a:r>
              <a:rPr lang="en-US" dirty="0" smtClean="0"/>
              <a:t> party services</a:t>
            </a:r>
          </a:p>
          <a:p>
            <a:pPr lvl="1"/>
            <a:r>
              <a:rPr lang="en-US" dirty="0" smtClean="0"/>
              <a:t>Mobile device applications</a:t>
            </a:r>
          </a:p>
          <a:p>
            <a:pPr lvl="1"/>
            <a:r>
              <a:rPr lang="en-US" dirty="0" smtClean="0"/>
              <a:t>Restricted access for services</a:t>
            </a:r>
          </a:p>
          <a:p>
            <a:r>
              <a:rPr lang="en-US" dirty="0" smtClean="0"/>
              <a:t>Public (Blob service only)</a:t>
            </a:r>
          </a:p>
          <a:p>
            <a:pPr lvl="1"/>
            <a:r>
              <a:rPr lang="en-US" dirty="0" smtClean="0"/>
              <a:t>CDN access</a:t>
            </a:r>
          </a:p>
          <a:p>
            <a:pPr lvl="1"/>
            <a:r>
              <a:rPr lang="en-US" dirty="0" smtClean="0"/>
              <a:t> Browser based access</a:t>
            </a:r>
          </a:p>
          <a:p>
            <a:pPr marL="457046" lvl="1" indent="0">
              <a:buNone/>
            </a:pPr>
            <a:endParaRPr lang="en-US" dirty="0" smtClean="0"/>
          </a:p>
          <a:p>
            <a:endParaRPr lang="en-US" dirty="0"/>
          </a:p>
        </p:txBody>
      </p:sp>
    </p:spTree>
    <p:extLst>
      <p:ext uri="{BB962C8B-B14F-4D97-AF65-F5344CB8AC3E}">
        <p14:creationId xmlns:p14="http://schemas.microsoft.com/office/powerpoint/2010/main" val="1492787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Designing </a:t>
            </a:r>
            <a:r>
              <a:rPr lang="en-GB" dirty="0" smtClean="0"/>
              <a:t>Your Service For Security</a:t>
            </a:r>
            <a:endParaRPr lang="en-US" dirty="0"/>
          </a:p>
        </p:txBody>
      </p:sp>
      <p:sp>
        <p:nvSpPr>
          <p:cNvPr id="3" name="Content Placeholder 2"/>
          <p:cNvSpPr>
            <a:spLocks noGrp="1"/>
          </p:cNvSpPr>
          <p:nvPr>
            <p:ph sz="quarter" idx="10"/>
          </p:nvPr>
        </p:nvSpPr>
        <p:spPr/>
        <p:txBody>
          <a:bodyPr/>
          <a:lstStyle/>
          <a:p>
            <a:r>
              <a:rPr lang="en-US" dirty="0" smtClean="0"/>
              <a:t>How to store Secret keys/Shared </a:t>
            </a:r>
            <a:r>
              <a:rPr lang="en-US" dirty="0"/>
              <a:t>Access Signature </a:t>
            </a:r>
            <a:r>
              <a:rPr lang="en-US" dirty="0" smtClean="0"/>
              <a:t>(SAS) tokens?</a:t>
            </a:r>
          </a:p>
          <a:p>
            <a:pPr lvl="1"/>
            <a:r>
              <a:rPr lang="en-US" dirty="0" smtClean="0"/>
              <a:t>Persist only encrypted key/token</a:t>
            </a:r>
          </a:p>
          <a:p>
            <a:pPr lvl="1"/>
            <a:r>
              <a:rPr lang="en-US" dirty="0" smtClean="0"/>
              <a:t>Use cert to decrypt the encrypted key in the application</a:t>
            </a:r>
          </a:p>
          <a:p>
            <a:pPr lvl="1"/>
            <a:r>
              <a:rPr lang="en-US" dirty="0" smtClean="0"/>
              <a:t>Certs available only on required nodes</a:t>
            </a:r>
          </a:p>
          <a:p>
            <a:r>
              <a:rPr lang="en-US" dirty="0" smtClean="0"/>
              <a:t>How to transfer SAS tokens?</a:t>
            </a:r>
          </a:p>
          <a:p>
            <a:pPr lvl="1"/>
            <a:r>
              <a:rPr lang="en-US" dirty="0" smtClean="0"/>
              <a:t>Use HTTPS to transfer SAS tokens</a:t>
            </a:r>
          </a:p>
          <a:p>
            <a:r>
              <a:rPr lang="en-US" dirty="0" smtClean="0"/>
              <a:t> How often should I change my Secret keys/SAS tokens?</a:t>
            </a:r>
          </a:p>
          <a:p>
            <a:pPr lvl="1"/>
            <a:r>
              <a:rPr lang="en-US" dirty="0" smtClean="0"/>
              <a:t>Automate the process to enable changing it frequently</a:t>
            </a:r>
          </a:p>
          <a:p>
            <a:pPr lvl="1"/>
            <a:r>
              <a:rPr lang="en-US" dirty="0" smtClean="0"/>
              <a:t>Always be ready to revoke SAS tokens or change Secret keys/SAS tokens</a:t>
            </a:r>
          </a:p>
          <a:p>
            <a:endParaRPr lang="en-US" dirty="0"/>
          </a:p>
        </p:txBody>
      </p:sp>
    </p:spTree>
    <p:extLst>
      <p:ext uri="{BB962C8B-B14F-4D97-AF65-F5344CB8AC3E}">
        <p14:creationId xmlns:p14="http://schemas.microsoft.com/office/powerpoint/2010/main" val="1502884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Designing </a:t>
            </a:r>
            <a:r>
              <a:rPr lang="en-GB" dirty="0" smtClean="0"/>
              <a:t>Your Service For Security (continued…)</a:t>
            </a:r>
            <a:endParaRPr lang="en-US" dirty="0"/>
          </a:p>
        </p:txBody>
      </p:sp>
      <p:sp>
        <p:nvSpPr>
          <p:cNvPr id="3" name="Content Placeholder 2"/>
          <p:cNvSpPr>
            <a:spLocks noGrp="1"/>
          </p:cNvSpPr>
          <p:nvPr>
            <p:ph sz="quarter" idx="10"/>
          </p:nvPr>
        </p:nvSpPr>
        <p:spPr/>
        <p:txBody>
          <a:bodyPr/>
          <a:lstStyle/>
          <a:p>
            <a:r>
              <a:rPr lang="en-US" dirty="0" smtClean="0"/>
              <a:t>How do I rotate Secret Keys/SAS tokens?</a:t>
            </a:r>
          </a:p>
          <a:p>
            <a:pPr lvl="1"/>
            <a:r>
              <a:rPr lang="en-US" dirty="0" smtClean="0"/>
              <a:t>Two 512 keys provided. </a:t>
            </a:r>
          </a:p>
          <a:p>
            <a:pPr lvl="1"/>
            <a:r>
              <a:rPr lang="en-US" dirty="0" smtClean="0"/>
              <a:t>Push configuration change to all services to use one of them </a:t>
            </a:r>
          </a:p>
          <a:p>
            <a:pPr lvl="1"/>
            <a:r>
              <a:rPr lang="en-US" dirty="0" smtClean="0"/>
              <a:t>Other key can be changed using service management API</a:t>
            </a:r>
          </a:p>
          <a:p>
            <a:pPr lvl="1"/>
            <a:endParaRPr lang="en-US" dirty="0"/>
          </a:p>
          <a:p>
            <a:endParaRPr lang="en-US" dirty="0"/>
          </a:p>
        </p:txBody>
      </p:sp>
    </p:spTree>
    <p:extLst>
      <p:ext uri="{BB962C8B-B14F-4D97-AF65-F5344CB8AC3E}">
        <p14:creationId xmlns:p14="http://schemas.microsoft.com/office/powerpoint/2010/main" val="1333757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Designing </a:t>
            </a:r>
            <a:r>
              <a:rPr lang="en-GB" dirty="0" smtClean="0"/>
              <a:t>Your Service For Security (continued…)</a:t>
            </a:r>
            <a:endParaRPr lang="en-US" dirty="0"/>
          </a:p>
        </p:txBody>
      </p:sp>
      <p:sp>
        <p:nvSpPr>
          <p:cNvPr id="3" name="Content Placeholder 2"/>
          <p:cNvSpPr>
            <a:spLocks noGrp="1"/>
          </p:cNvSpPr>
          <p:nvPr>
            <p:ph sz="quarter" idx="10"/>
          </p:nvPr>
        </p:nvSpPr>
        <p:spPr/>
        <p:txBody>
          <a:bodyPr/>
          <a:lstStyle/>
          <a:p>
            <a:r>
              <a:rPr lang="en-US" dirty="0" smtClean="0"/>
              <a:t>What should I consider when using SAS tokens?</a:t>
            </a:r>
          </a:p>
          <a:p>
            <a:pPr lvl="1"/>
            <a:r>
              <a:rPr lang="en-US" dirty="0" smtClean="0"/>
              <a:t>Maintain sufficient buffer for start time and end time because of clock skew</a:t>
            </a:r>
          </a:p>
          <a:p>
            <a:pPr lvl="1"/>
            <a:r>
              <a:rPr lang="en-US" dirty="0" smtClean="0"/>
              <a:t>Avoid setting start time if access should start right away</a:t>
            </a:r>
          </a:p>
          <a:p>
            <a:pPr lvl="1"/>
            <a:r>
              <a:rPr lang="en-US" dirty="0" smtClean="0"/>
              <a:t> Provide right granularity of permissions</a:t>
            </a:r>
          </a:p>
          <a:p>
            <a:pPr lvl="1"/>
            <a:r>
              <a:rPr lang="en-US" dirty="0" smtClean="0"/>
              <a:t>Restrict resource access</a:t>
            </a:r>
          </a:p>
          <a:p>
            <a:pPr lvl="2"/>
            <a:r>
              <a:rPr lang="en-US" dirty="0" smtClean="0"/>
              <a:t>If a blob needs to be shared, no point sharing container</a:t>
            </a:r>
          </a:p>
          <a:p>
            <a:pPr lvl="2"/>
            <a:r>
              <a:rPr lang="en-US" dirty="0" smtClean="0"/>
              <a:t>Limit </a:t>
            </a:r>
            <a:r>
              <a:rPr lang="en-US" dirty="0" err="1" smtClean="0"/>
              <a:t>spk</a:t>
            </a:r>
            <a:r>
              <a:rPr lang="en-US" dirty="0" smtClean="0"/>
              <a:t>, </a:t>
            </a:r>
            <a:r>
              <a:rPr lang="en-US" dirty="0" err="1" smtClean="0"/>
              <a:t>srk</a:t>
            </a:r>
            <a:r>
              <a:rPr lang="en-US" dirty="0" smtClean="0"/>
              <a:t>, </a:t>
            </a:r>
            <a:r>
              <a:rPr lang="en-US" dirty="0" err="1" smtClean="0"/>
              <a:t>epk</a:t>
            </a:r>
            <a:r>
              <a:rPr lang="en-US" dirty="0" smtClean="0"/>
              <a:t>, </a:t>
            </a:r>
            <a:r>
              <a:rPr lang="en-US" dirty="0" err="1" smtClean="0"/>
              <a:t>erk</a:t>
            </a:r>
            <a:r>
              <a:rPr lang="en-US" dirty="0" smtClean="0"/>
              <a:t> as required</a:t>
            </a:r>
            <a:endParaRPr lang="en-US" dirty="0"/>
          </a:p>
          <a:p>
            <a:endParaRPr lang="en-US" dirty="0"/>
          </a:p>
        </p:txBody>
      </p:sp>
    </p:spTree>
    <p:extLst>
      <p:ext uri="{BB962C8B-B14F-4D97-AF65-F5344CB8AC3E}">
        <p14:creationId xmlns:p14="http://schemas.microsoft.com/office/powerpoint/2010/main" val="1277222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Designing </a:t>
            </a:r>
            <a:r>
              <a:rPr lang="en-GB" dirty="0" smtClean="0"/>
              <a:t>Your Service For Security (continued…)</a:t>
            </a:r>
            <a:endParaRPr lang="en-US" dirty="0"/>
          </a:p>
        </p:txBody>
      </p:sp>
      <p:sp>
        <p:nvSpPr>
          <p:cNvPr id="3" name="Content Placeholder 2"/>
          <p:cNvSpPr>
            <a:spLocks noGrp="1"/>
          </p:cNvSpPr>
          <p:nvPr>
            <p:ph sz="quarter" idx="10"/>
          </p:nvPr>
        </p:nvSpPr>
        <p:spPr/>
        <p:txBody>
          <a:bodyPr/>
          <a:lstStyle/>
          <a:p>
            <a:r>
              <a:rPr lang="en-US" dirty="0" smtClean="0"/>
              <a:t>What should I consider for a SAS token distribution service?</a:t>
            </a:r>
          </a:p>
          <a:p>
            <a:pPr lvl="1"/>
            <a:r>
              <a:rPr lang="en-US" dirty="0" smtClean="0"/>
              <a:t>Ensure authenticating the service requesting SAS token</a:t>
            </a:r>
          </a:p>
          <a:p>
            <a:pPr lvl="1"/>
            <a:r>
              <a:rPr lang="en-US" dirty="0" smtClean="0"/>
              <a:t>Use HTTPS</a:t>
            </a:r>
          </a:p>
          <a:p>
            <a:pPr lvl="1"/>
            <a:r>
              <a:rPr lang="en-US" dirty="0" smtClean="0"/>
              <a:t>Be cognizant to storage REST version</a:t>
            </a:r>
          </a:p>
          <a:p>
            <a:pPr lvl="2"/>
            <a:r>
              <a:rPr lang="en-US" dirty="0" smtClean="0"/>
              <a:t>Semantics for SAS Token can change from version</a:t>
            </a:r>
          </a:p>
          <a:p>
            <a:pPr lvl="2"/>
            <a:r>
              <a:rPr lang="en-US" dirty="0" smtClean="0"/>
              <a:t>Beneficial if the service can generate token for at least n-1 version</a:t>
            </a:r>
          </a:p>
        </p:txBody>
      </p:sp>
    </p:spTree>
    <p:extLst>
      <p:ext uri="{BB962C8B-B14F-4D97-AF65-F5344CB8AC3E}">
        <p14:creationId xmlns:p14="http://schemas.microsoft.com/office/powerpoint/2010/main" val="1104024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486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Windows Azure Data Storage Concepts</a:t>
            </a:r>
          </a:p>
        </p:txBody>
      </p:sp>
      <p:grpSp>
        <p:nvGrpSpPr>
          <p:cNvPr id="61" name="Group 15"/>
          <p:cNvGrpSpPr/>
          <p:nvPr/>
        </p:nvGrpSpPr>
        <p:grpSpPr>
          <a:xfrm>
            <a:off x="7771443" y="1411288"/>
            <a:ext cx="2509208" cy="5218112"/>
            <a:chOff x="5859507" y="0"/>
            <a:chExt cx="2509208" cy="5715000"/>
          </a:xfrm>
          <a:solidFill>
            <a:schemeClr val="tx1">
              <a:lumMod val="25000"/>
              <a:lumOff val="75000"/>
            </a:schemeClr>
          </a:solidFill>
        </p:grpSpPr>
        <p:sp>
          <p:nvSpPr>
            <p:cNvPr id="62" name="Rounded Rectangle 61"/>
            <p:cNvSpPr/>
            <p:nvPr/>
          </p:nvSpPr>
          <p:spPr>
            <a:xfrm>
              <a:off x="5859507" y="0"/>
              <a:ext cx="2509208" cy="5715000"/>
            </a:xfrm>
            <a:prstGeom prst="roundRect">
              <a:avLst>
                <a:gd name="adj" fmla="val 10000"/>
              </a:avLst>
            </a:prstGeom>
            <a:grp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3" name="Rounded Rectangle 4"/>
            <p:cNvSpPr/>
            <p:nvPr/>
          </p:nvSpPr>
          <p:spPr>
            <a:xfrm>
              <a:off x="5859507" y="0"/>
              <a:ext cx="2509208" cy="171450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240420">
                <a:lnSpc>
                  <a:spcPct val="90000"/>
                </a:lnSpc>
                <a:spcAft>
                  <a:spcPct val="35000"/>
                </a:spcAft>
              </a:pPr>
              <a:endParaRPr lang="en-US" sz="5000" dirty="0"/>
            </a:p>
          </p:txBody>
        </p:sp>
      </p:grpSp>
      <p:grpSp>
        <p:nvGrpSpPr>
          <p:cNvPr id="64" name="Group 16"/>
          <p:cNvGrpSpPr/>
          <p:nvPr/>
        </p:nvGrpSpPr>
        <p:grpSpPr>
          <a:xfrm>
            <a:off x="4841980" y="1411288"/>
            <a:ext cx="2509208" cy="5218112"/>
            <a:chOff x="2930045" y="0"/>
            <a:chExt cx="2509208" cy="5715000"/>
          </a:xfrm>
          <a:solidFill>
            <a:schemeClr val="tx1">
              <a:lumMod val="25000"/>
              <a:lumOff val="75000"/>
            </a:schemeClr>
          </a:solidFill>
        </p:grpSpPr>
        <p:sp>
          <p:nvSpPr>
            <p:cNvPr id="65" name="Rounded Rectangle 64"/>
            <p:cNvSpPr/>
            <p:nvPr/>
          </p:nvSpPr>
          <p:spPr>
            <a:xfrm>
              <a:off x="2930045" y="0"/>
              <a:ext cx="2509208" cy="5715000"/>
            </a:xfrm>
            <a:prstGeom prst="roundRect">
              <a:avLst>
                <a:gd name="adj" fmla="val 10000"/>
              </a:avLst>
            </a:prstGeom>
            <a:grp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6" name="Rounded Rectangle 6"/>
            <p:cNvSpPr/>
            <p:nvPr/>
          </p:nvSpPr>
          <p:spPr>
            <a:xfrm>
              <a:off x="2930045" y="0"/>
              <a:ext cx="2509208" cy="171450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240420">
                <a:lnSpc>
                  <a:spcPct val="90000"/>
                </a:lnSpc>
                <a:spcAft>
                  <a:spcPct val="35000"/>
                </a:spcAft>
              </a:pPr>
              <a:endParaRPr lang="en-US" sz="5000" dirty="0"/>
            </a:p>
          </p:txBody>
        </p:sp>
      </p:grpSp>
      <p:sp>
        <p:nvSpPr>
          <p:cNvPr id="68" name="Rounded Rectangle 67"/>
          <p:cNvSpPr/>
          <p:nvPr/>
        </p:nvSpPr>
        <p:spPr>
          <a:xfrm>
            <a:off x="1911936" y="1411288"/>
            <a:ext cx="2509208" cy="5218112"/>
          </a:xfrm>
          <a:prstGeom prst="roundRect">
            <a:avLst>
              <a:gd name="adj" fmla="val 10000"/>
            </a:avLst>
          </a:prstGeom>
          <a:solidFill>
            <a:schemeClr val="tx1">
              <a:lumMod val="25000"/>
              <a:lumOff val="75000"/>
            </a:schemeClr>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9" name="Rounded Rectangle 8"/>
          <p:cNvSpPr/>
          <p:nvPr/>
        </p:nvSpPr>
        <p:spPr>
          <a:xfrm>
            <a:off x="1911936" y="1411288"/>
            <a:ext cx="2509208" cy="1565434"/>
          </a:xfrm>
          <a:prstGeom prst="rect">
            <a:avLst/>
          </a:prstGeom>
          <a:solidFill>
            <a:schemeClr val="tx1">
              <a:lumMod val="25000"/>
              <a:lumOff val="75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240420">
              <a:lnSpc>
                <a:spcPct val="90000"/>
              </a:lnSpc>
              <a:spcAft>
                <a:spcPct val="35000"/>
              </a:spcAft>
            </a:pPr>
            <a:endParaRPr lang="en-US" sz="5000" dirty="0"/>
          </a:p>
        </p:txBody>
      </p:sp>
      <p:grpSp>
        <p:nvGrpSpPr>
          <p:cNvPr id="70" name="Group 18"/>
          <p:cNvGrpSpPr/>
          <p:nvPr/>
        </p:nvGrpSpPr>
        <p:grpSpPr>
          <a:xfrm>
            <a:off x="2050322" y="3295121"/>
            <a:ext cx="2101267" cy="1050633"/>
            <a:chOff x="138385" y="2209799"/>
            <a:chExt cx="2101267" cy="1050633"/>
          </a:xfrm>
        </p:grpSpPr>
        <p:sp>
          <p:nvSpPr>
            <p:cNvPr id="71" name="Rounded Rectangle 70"/>
            <p:cNvSpPr/>
            <p:nvPr/>
          </p:nvSpPr>
          <p:spPr>
            <a:xfrm>
              <a:off x="138385"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2" name="Rounded Rectangle 10"/>
            <p:cNvSpPr/>
            <p:nvPr/>
          </p:nvSpPr>
          <p:spPr>
            <a:xfrm>
              <a:off x="169157"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Account</a:t>
              </a:r>
            </a:p>
          </p:txBody>
        </p:sp>
      </p:grpSp>
      <p:grpSp>
        <p:nvGrpSpPr>
          <p:cNvPr id="73" name="Group 20"/>
          <p:cNvGrpSpPr/>
          <p:nvPr/>
        </p:nvGrpSpPr>
        <p:grpSpPr>
          <a:xfrm>
            <a:off x="5064421" y="1521360"/>
            <a:ext cx="2101267" cy="1050633"/>
            <a:chOff x="3152484" y="228599"/>
            <a:chExt cx="2101267" cy="1050633"/>
          </a:xfrm>
        </p:grpSpPr>
        <p:sp>
          <p:nvSpPr>
            <p:cNvPr id="74" name="Rounded Rectangle 73"/>
            <p:cNvSpPr/>
            <p:nvPr/>
          </p:nvSpPr>
          <p:spPr>
            <a:xfrm>
              <a:off x="3152484"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5" name="Rounded Rectangle 14"/>
            <p:cNvSpPr/>
            <p:nvPr/>
          </p:nvSpPr>
          <p:spPr>
            <a:xfrm>
              <a:off x="3183256" y="2593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0" rIns="91436" bIns="228600" numCol="1" rtlCol="0" anchor="b" anchorCtr="0" compatLnSpc="1">
              <a:prstTxWarp prst="textNoShape">
                <a:avLst/>
              </a:prstTxWarp>
            </a:bodyPr>
            <a:lstStyle/>
            <a:p>
              <a:pPr algn="ctr" defTabSz="767891">
                <a:lnSpc>
                  <a:spcPct val="90000"/>
                </a:lnSpc>
              </a:pPr>
              <a:r>
                <a:rPr lang="en-US" sz="3000" dirty="0">
                  <a:solidFill>
                    <a:srgbClr val="FFFFFF"/>
                  </a:solidFill>
                  <a:latin typeface="Calibri"/>
                </a:rPr>
                <a:t> Container</a:t>
              </a:r>
            </a:p>
          </p:txBody>
        </p:sp>
      </p:grpSp>
      <p:grpSp>
        <p:nvGrpSpPr>
          <p:cNvPr id="76" name="Group 22"/>
          <p:cNvGrpSpPr/>
          <p:nvPr/>
        </p:nvGrpSpPr>
        <p:grpSpPr>
          <a:xfrm>
            <a:off x="8006195" y="1521360"/>
            <a:ext cx="2101267" cy="1050633"/>
            <a:chOff x="6094258" y="228599"/>
            <a:chExt cx="2101267" cy="1050633"/>
          </a:xfrm>
        </p:grpSpPr>
        <p:sp>
          <p:nvSpPr>
            <p:cNvPr id="77" name="Rounded Rectangle 76"/>
            <p:cNvSpPr/>
            <p:nvPr/>
          </p:nvSpPr>
          <p:spPr>
            <a:xfrm>
              <a:off x="6094258"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8" name="Rounded Rectangle 18"/>
            <p:cNvSpPr/>
            <p:nvPr/>
          </p:nvSpPr>
          <p:spPr>
            <a:xfrm>
              <a:off x="6125030" y="2593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Blobs</a:t>
              </a:r>
            </a:p>
          </p:txBody>
        </p:sp>
      </p:grpSp>
      <p:grpSp>
        <p:nvGrpSpPr>
          <p:cNvPr id="79" name="Group 24"/>
          <p:cNvGrpSpPr/>
          <p:nvPr/>
        </p:nvGrpSpPr>
        <p:grpSpPr>
          <a:xfrm>
            <a:off x="5064421" y="3292361"/>
            <a:ext cx="2101267" cy="1050633"/>
            <a:chOff x="3152484" y="2209799"/>
            <a:chExt cx="2101267" cy="1050633"/>
          </a:xfrm>
        </p:grpSpPr>
        <p:sp>
          <p:nvSpPr>
            <p:cNvPr id="80" name="Rounded Rectangle 79"/>
            <p:cNvSpPr/>
            <p:nvPr/>
          </p:nvSpPr>
          <p:spPr>
            <a:xfrm>
              <a:off x="3152484"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1" name="Rounded Rectangle 22"/>
            <p:cNvSpPr/>
            <p:nvPr/>
          </p:nvSpPr>
          <p:spPr>
            <a:xfrm>
              <a:off x="3183256"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Table</a:t>
              </a:r>
            </a:p>
          </p:txBody>
        </p:sp>
      </p:grpSp>
      <p:grpSp>
        <p:nvGrpSpPr>
          <p:cNvPr id="82" name="Group 26"/>
          <p:cNvGrpSpPr/>
          <p:nvPr/>
        </p:nvGrpSpPr>
        <p:grpSpPr>
          <a:xfrm>
            <a:off x="8006195" y="3292361"/>
            <a:ext cx="2101267" cy="1050633"/>
            <a:chOff x="6094258" y="2209799"/>
            <a:chExt cx="2101267" cy="1050633"/>
          </a:xfrm>
        </p:grpSpPr>
        <p:sp>
          <p:nvSpPr>
            <p:cNvPr id="83" name="Rounded Rectangle 82"/>
            <p:cNvSpPr/>
            <p:nvPr/>
          </p:nvSpPr>
          <p:spPr>
            <a:xfrm>
              <a:off x="6094258"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4" name="Rounded Rectangle 26"/>
            <p:cNvSpPr/>
            <p:nvPr/>
          </p:nvSpPr>
          <p:spPr>
            <a:xfrm>
              <a:off x="6125030"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Entities</a:t>
              </a:r>
            </a:p>
          </p:txBody>
        </p:sp>
      </p:grpSp>
      <p:grpSp>
        <p:nvGrpSpPr>
          <p:cNvPr id="85" name="Group 28"/>
          <p:cNvGrpSpPr/>
          <p:nvPr/>
        </p:nvGrpSpPr>
        <p:grpSpPr>
          <a:xfrm>
            <a:off x="5029792" y="5029200"/>
            <a:ext cx="2101267" cy="1050633"/>
            <a:chOff x="3117855" y="4114798"/>
            <a:chExt cx="2101267" cy="1050633"/>
          </a:xfrm>
        </p:grpSpPr>
        <p:sp>
          <p:nvSpPr>
            <p:cNvPr id="86" name="Rounded Rectangle 85"/>
            <p:cNvSpPr/>
            <p:nvPr/>
          </p:nvSpPr>
          <p:spPr>
            <a:xfrm>
              <a:off x="3117855"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7" name="Rounded Rectangle 30"/>
            <p:cNvSpPr/>
            <p:nvPr/>
          </p:nvSpPr>
          <p:spPr>
            <a:xfrm>
              <a:off x="3148627" y="4145570"/>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Queue</a:t>
              </a:r>
            </a:p>
          </p:txBody>
        </p:sp>
      </p:grpSp>
      <p:grpSp>
        <p:nvGrpSpPr>
          <p:cNvPr id="88" name="Group 30"/>
          <p:cNvGrpSpPr/>
          <p:nvPr/>
        </p:nvGrpSpPr>
        <p:grpSpPr>
          <a:xfrm>
            <a:off x="8006195" y="5029200"/>
            <a:ext cx="2101267" cy="1050633"/>
            <a:chOff x="6094258" y="4114798"/>
            <a:chExt cx="2101267" cy="1050633"/>
          </a:xfrm>
        </p:grpSpPr>
        <p:sp>
          <p:nvSpPr>
            <p:cNvPr id="89" name="Rounded Rectangle 88"/>
            <p:cNvSpPr/>
            <p:nvPr/>
          </p:nvSpPr>
          <p:spPr>
            <a:xfrm>
              <a:off x="6094258"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90" name="Rounded Rectangle 34"/>
            <p:cNvSpPr/>
            <p:nvPr/>
          </p:nvSpPr>
          <p:spPr>
            <a:xfrm>
              <a:off x="6125030" y="4145570"/>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7891">
                <a:lnSpc>
                  <a:spcPct val="90000"/>
                </a:lnSpc>
              </a:pPr>
              <a:r>
                <a:rPr lang="en-US" sz="3000" dirty="0">
                  <a:solidFill>
                    <a:srgbClr val="FFFFFF"/>
                  </a:solidFill>
                  <a:latin typeface="Calibri"/>
                </a:rPr>
                <a:t>Messages</a:t>
              </a:r>
            </a:p>
          </p:txBody>
        </p:sp>
      </p:grpSp>
      <p:sp>
        <p:nvSpPr>
          <p:cNvPr id="91" name="Rounded Rectangle 90"/>
          <p:cNvSpPr/>
          <p:nvPr/>
        </p:nvSpPr>
        <p:spPr bwMode="auto">
          <a:xfrm>
            <a:off x="4876800" y="250561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r>
              <a:rPr lang="en-US" dirty="0">
                <a:solidFill>
                  <a:srgbClr val="FFFFFF"/>
                </a:solidFill>
                <a:latin typeface="Calibri"/>
              </a:rPr>
              <a:t>https://&lt;account&gt;.</a:t>
            </a:r>
            <a:r>
              <a:rPr lang="en-US" b="1" dirty="0">
                <a:solidFill>
                  <a:srgbClr val="FFFFFF"/>
                </a:solidFill>
                <a:latin typeface="Calibri"/>
              </a:rPr>
              <a:t>blob</a:t>
            </a:r>
            <a:r>
              <a:rPr lang="en-US" dirty="0">
                <a:solidFill>
                  <a:srgbClr val="FFFFFF"/>
                </a:solidFill>
                <a:latin typeface="Calibri"/>
              </a:rPr>
              <a:t>.core.windows.net/&lt;container&gt;</a:t>
            </a:r>
          </a:p>
        </p:txBody>
      </p:sp>
      <p:sp>
        <p:nvSpPr>
          <p:cNvPr id="92" name="Rounded Rectangle 91"/>
          <p:cNvSpPr/>
          <p:nvPr/>
        </p:nvSpPr>
        <p:spPr bwMode="auto">
          <a:xfrm>
            <a:off x="4876800" y="428296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r>
              <a:rPr lang="en-US" dirty="0">
                <a:solidFill>
                  <a:srgbClr val="FFFFFF"/>
                </a:solidFill>
                <a:latin typeface="Calibri"/>
              </a:rPr>
              <a:t>https://&lt;account&gt;.</a:t>
            </a:r>
            <a:r>
              <a:rPr lang="en-US" b="1" dirty="0">
                <a:solidFill>
                  <a:srgbClr val="FFFFFF"/>
                </a:solidFill>
                <a:latin typeface="Calibri"/>
              </a:rPr>
              <a:t>table</a:t>
            </a:r>
            <a:r>
              <a:rPr lang="en-US" dirty="0">
                <a:solidFill>
                  <a:srgbClr val="FFFFFF"/>
                </a:solidFill>
                <a:latin typeface="Calibri"/>
              </a:rPr>
              <a:t>.core.windows.net/&lt;table&gt;</a:t>
            </a:r>
          </a:p>
        </p:txBody>
      </p:sp>
      <p:sp>
        <p:nvSpPr>
          <p:cNvPr id="93" name="Rounded Rectangle 92"/>
          <p:cNvSpPr/>
          <p:nvPr/>
        </p:nvSpPr>
        <p:spPr bwMode="auto">
          <a:xfrm>
            <a:off x="4876800" y="601980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r>
              <a:rPr lang="en-US" dirty="0">
                <a:solidFill>
                  <a:srgbClr val="FFFFFF"/>
                </a:solidFill>
                <a:latin typeface="Calibri"/>
              </a:rPr>
              <a:t>https://&lt;account&gt;.</a:t>
            </a:r>
            <a:r>
              <a:rPr lang="en-US" b="1" dirty="0">
                <a:solidFill>
                  <a:srgbClr val="FFFFFF"/>
                </a:solidFill>
                <a:latin typeface="Calibri"/>
              </a:rPr>
              <a:t>queue</a:t>
            </a:r>
            <a:r>
              <a:rPr lang="en-US" dirty="0">
                <a:solidFill>
                  <a:srgbClr val="FFFFFF"/>
                </a:solidFill>
                <a:latin typeface="Calibri"/>
              </a:rPr>
              <a:t>.core.windows.net/&lt;queue&gt;</a:t>
            </a:r>
          </a:p>
        </p:txBody>
      </p:sp>
      <p:sp>
        <p:nvSpPr>
          <p:cNvPr id="94" name="Donut 93"/>
          <p:cNvSpPr/>
          <p:nvPr/>
        </p:nvSpPr>
        <p:spPr bwMode="auto">
          <a:xfrm>
            <a:off x="6705959" y="2505610"/>
            <a:ext cx="761999" cy="457200"/>
          </a:xfrm>
          <a:prstGeom prst="donut">
            <a:avLst>
              <a:gd name="adj" fmla="val 9669"/>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endParaRPr lang="en-US" sz="1900" dirty="0">
              <a:solidFill>
                <a:srgbClr val="FFFFFF"/>
              </a:solidFill>
              <a:latin typeface="Calibri"/>
            </a:endParaRPr>
          </a:p>
        </p:txBody>
      </p:sp>
      <p:sp>
        <p:nvSpPr>
          <p:cNvPr id="95" name="Donut 94"/>
          <p:cNvSpPr/>
          <p:nvPr/>
        </p:nvSpPr>
        <p:spPr bwMode="auto">
          <a:xfrm>
            <a:off x="6877454" y="4282960"/>
            <a:ext cx="761999" cy="457200"/>
          </a:xfrm>
          <a:prstGeom prst="donut">
            <a:avLst>
              <a:gd name="adj" fmla="val 9669"/>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endParaRPr lang="en-US" sz="1900" dirty="0">
              <a:solidFill>
                <a:srgbClr val="FFFFFF"/>
              </a:solidFill>
              <a:latin typeface="Calibri"/>
            </a:endParaRPr>
          </a:p>
        </p:txBody>
      </p:sp>
      <p:sp>
        <p:nvSpPr>
          <p:cNvPr id="96" name="Donut 95"/>
          <p:cNvSpPr/>
          <p:nvPr/>
        </p:nvSpPr>
        <p:spPr bwMode="auto">
          <a:xfrm>
            <a:off x="6820289" y="6019800"/>
            <a:ext cx="761999" cy="457200"/>
          </a:xfrm>
          <a:prstGeom prst="donut">
            <a:avLst>
              <a:gd name="adj" fmla="val 9669"/>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6811" tIns="38406" rIns="76811" bIns="38406" numCol="1" rtlCol="0" anchor="ctr" anchorCtr="0" compatLnSpc="1">
            <a:prstTxWarp prst="textNoShape">
              <a:avLst/>
            </a:prstTxWarp>
          </a:bodyPr>
          <a:lstStyle/>
          <a:p>
            <a:pPr algn="ctr" defTabSz="767891"/>
            <a:endParaRPr lang="en-US" sz="1900" dirty="0">
              <a:solidFill>
                <a:srgbClr val="FFFFFF"/>
              </a:solidFill>
              <a:latin typeface="Calibri"/>
            </a:endParaRPr>
          </a:p>
        </p:txBody>
      </p:sp>
      <p:cxnSp>
        <p:nvCxnSpPr>
          <p:cNvPr id="97" name="Straight Arrow Connector 96"/>
          <p:cNvCxnSpPr>
            <a:stCxn id="71" idx="3"/>
            <a:endCxn id="80" idx="1"/>
          </p:cNvCxnSpPr>
          <p:nvPr/>
        </p:nvCxnSpPr>
        <p:spPr>
          <a:xfrm flipV="1">
            <a:off x="4151588" y="3817679"/>
            <a:ext cx="912832" cy="2759"/>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151589" y="2194007"/>
            <a:ext cx="908975" cy="162643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86" idx="1"/>
          </p:cNvCxnSpPr>
          <p:nvPr/>
        </p:nvCxnSpPr>
        <p:spPr>
          <a:xfrm>
            <a:off x="4155523" y="3823196"/>
            <a:ext cx="874269" cy="1731320"/>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165688" y="4020346"/>
            <a:ext cx="840507" cy="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7153042" y="5638802"/>
            <a:ext cx="840507" cy="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7158241" y="2286002"/>
            <a:ext cx="840507" cy="1"/>
          </a:xfrm>
          <a:prstGeom prst="straightConnector1">
            <a:avLst/>
          </a:prstGeom>
          <a:ln w="47625" cmpd="sng">
            <a:solidFill>
              <a:srgbClr val="EF442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84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blinds(horizontal)">
                                      <p:cBhvr>
                                        <p:cTn id="10" dur="500"/>
                                        <p:tgtEl>
                                          <p:spTgt spid="9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linds(horizontal)">
                                      <p:cBhvr>
                                        <p:cTn id="13" dur="500"/>
                                        <p:tgtEl>
                                          <p:spTgt spid="9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blinds(horizontal)">
                                      <p:cBhvr>
                                        <p:cTn id="18" dur="500"/>
                                        <p:tgtEl>
                                          <p:spTgt spid="9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blinds(horizontal)">
                                      <p:cBhvr>
                                        <p:cTn id="21" dur="500"/>
                                        <p:tgtEl>
                                          <p:spTgt spid="9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blinds(horizontal)">
                                      <p:cBhvr>
                                        <p:cTn id="2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a:t>
            </a:r>
            <a:endParaRPr lang="en-US" dirty="0"/>
          </a:p>
        </p:txBody>
      </p:sp>
      <p:sp>
        <p:nvSpPr>
          <p:cNvPr id="3" name="Text Placeholder 2"/>
          <p:cNvSpPr>
            <a:spLocks noGrp="1"/>
          </p:cNvSpPr>
          <p:nvPr>
            <p:ph type="body" sz="quarter" idx="10"/>
          </p:nvPr>
        </p:nvSpPr>
        <p:spPr/>
        <p:txBody>
          <a:bodyPr/>
          <a:lstStyle/>
          <a:p>
            <a:r>
              <a:rPr lang="en-US" smtClean="0"/>
              <a:t>Simple interface to store and retrieve files in cloud</a:t>
            </a:r>
          </a:p>
          <a:p>
            <a:pPr lvl="1"/>
            <a:r>
              <a:rPr lang="en-US" smtClean="0"/>
              <a:t>Data sharing – share documents, pictures, video, music, etc.</a:t>
            </a:r>
          </a:p>
          <a:p>
            <a:pPr lvl="1"/>
            <a:r>
              <a:rPr lang="en-US" smtClean="0"/>
              <a:t>Big Data – store raw data/logs and compute/map reduce over data</a:t>
            </a:r>
          </a:p>
          <a:p>
            <a:pPr lvl="1"/>
            <a:r>
              <a:rPr lang="en-US" smtClean="0"/>
              <a:t>Backups – data and device backups</a:t>
            </a:r>
            <a:endParaRPr lang="en-US" dirty="0" smtClean="0"/>
          </a:p>
        </p:txBody>
      </p:sp>
    </p:spTree>
    <p:extLst>
      <p:ext uri="{BB962C8B-B14F-4D97-AF65-F5344CB8AC3E}">
        <p14:creationId xmlns:p14="http://schemas.microsoft.com/office/powerpoint/2010/main" val="38880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Tables</a:t>
            </a:r>
            <a:endParaRPr lang="en-US" dirty="0"/>
          </a:p>
        </p:txBody>
      </p:sp>
      <p:sp>
        <p:nvSpPr>
          <p:cNvPr id="3" name="Text Placeholder 2"/>
          <p:cNvSpPr>
            <a:spLocks noGrp="1"/>
          </p:cNvSpPr>
          <p:nvPr>
            <p:ph type="body" sz="quarter" idx="10"/>
          </p:nvPr>
        </p:nvSpPr>
        <p:spPr/>
        <p:txBody>
          <a:bodyPr/>
          <a:lstStyle/>
          <a:p>
            <a:r>
              <a:rPr lang="en-US" smtClean="0"/>
              <a:t>Massively scalable and extremely easy to use NoSQL system that auto scales</a:t>
            </a:r>
          </a:p>
          <a:p>
            <a:pPr lvl="1"/>
            <a:r>
              <a:rPr lang="en-US" smtClean="0"/>
              <a:t>Key-value lookups at scale</a:t>
            </a:r>
          </a:p>
          <a:p>
            <a:pPr lvl="1"/>
            <a:r>
              <a:rPr lang="en-US" smtClean="0"/>
              <a:t>Store user information, device information, any type of metadata for your service</a:t>
            </a:r>
          </a:p>
          <a:p>
            <a:pPr lvl="1"/>
            <a:endParaRPr lang="en-US" dirty="0"/>
          </a:p>
        </p:txBody>
      </p:sp>
    </p:spTree>
    <p:extLst>
      <p:ext uri="{BB962C8B-B14F-4D97-AF65-F5344CB8AC3E}">
        <p14:creationId xmlns:p14="http://schemas.microsoft.com/office/powerpoint/2010/main" val="392376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Queues</a:t>
            </a:r>
            <a:endParaRPr lang="en-US" dirty="0"/>
          </a:p>
        </p:txBody>
      </p:sp>
      <p:sp>
        <p:nvSpPr>
          <p:cNvPr id="3" name="Text Placeholder 2"/>
          <p:cNvSpPr>
            <a:spLocks noGrp="1"/>
          </p:cNvSpPr>
          <p:nvPr>
            <p:ph type="body" sz="quarter" idx="10"/>
          </p:nvPr>
        </p:nvSpPr>
        <p:spPr/>
        <p:txBody>
          <a:bodyPr/>
          <a:lstStyle/>
          <a:p>
            <a:r>
              <a:rPr lang="en-US" dirty="0" smtClean="0"/>
              <a:t>Provides a reliable messaging system </a:t>
            </a:r>
          </a:p>
          <a:p>
            <a:pPr lvl="1"/>
            <a:r>
              <a:rPr lang="en-US" dirty="0" smtClean="0"/>
              <a:t>Decouple components/roles</a:t>
            </a:r>
          </a:p>
          <a:p>
            <a:pPr lvl="2"/>
            <a:r>
              <a:rPr lang="en-US" dirty="0" smtClean="0"/>
              <a:t>Web role to worker role communication</a:t>
            </a:r>
          </a:p>
          <a:p>
            <a:pPr lvl="2"/>
            <a:r>
              <a:rPr lang="en-US" dirty="0" smtClean="0"/>
              <a:t>Allows roles to scale independently</a:t>
            </a:r>
          </a:p>
          <a:p>
            <a:pPr lvl="1"/>
            <a:r>
              <a:rPr lang="en-US" dirty="0" smtClean="0"/>
              <a:t>Implement scheduling of asynchronous tasks</a:t>
            </a:r>
          </a:p>
          <a:p>
            <a:pPr lvl="1"/>
            <a:r>
              <a:rPr lang="en-US" dirty="0" smtClean="0"/>
              <a:t>Implement persistent messaging</a:t>
            </a:r>
          </a:p>
          <a:p>
            <a:pPr lvl="1"/>
            <a:r>
              <a:rPr lang="en-US" dirty="0" smtClean="0"/>
              <a:t>Building process/work flows</a:t>
            </a:r>
          </a:p>
        </p:txBody>
      </p:sp>
    </p:spTree>
    <p:extLst>
      <p:ext uri="{BB962C8B-B14F-4D97-AF65-F5344CB8AC3E}">
        <p14:creationId xmlns:p14="http://schemas.microsoft.com/office/powerpoint/2010/main" val="239606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3403329" y="2969895"/>
            <a:ext cx="2325149" cy="882487"/>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26" name="Group 25"/>
          <p:cNvGrpSpPr/>
          <p:nvPr/>
        </p:nvGrpSpPr>
        <p:grpSpPr>
          <a:xfrm>
            <a:off x="1019998" y="2325446"/>
            <a:ext cx="2556061" cy="2203498"/>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6579" y="2325446"/>
            <a:ext cx="2556061" cy="2203498"/>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56" name="Right Arrow 55"/>
          <p:cNvSpPr/>
          <p:nvPr/>
        </p:nvSpPr>
        <p:spPr bwMode="auto">
          <a:xfrm>
            <a:off x="3403329" y="2976431"/>
            <a:ext cx="2325149" cy="88248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4" name="Rounded Rectangle 93"/>
          <p:cNvSpPr/>
          <p:nvPr/>
        </p:nvSpPr>
        <p:spPr bwMode="auto">
          <a:xfrm>
            <a:off x="6047604" y="2033618"/>
            <a:ext cx="5667744" cy="3379190"/>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dirty="0"/>
          </a:p>
        </p:txBody>
      </p:sp>
      <p:grpSp>
        <p:nvGrpSpPr>
          <p:cNvPr id="97" name="Group 96"/>
          <p:cNvGrpSpPr/>
          <p:nvPr/>
        </p:nvGrpSpPr>
        <p:grpSpPr>
          <a:xfrm>
            <a:off x="6259104" y="2252372"/>
            <a:ext cx="1671541" cy="2949306"/>
            <a:chOff x="3857138" y="-151910"/>
            <a:chExt cx="1671976" cy="2950074"/>
          </a:xfrm>
        </p:grpSpPr>
        <p:pic>
          <p:nvPicPr>
            <p:cNvPr id="112" name="Picture 111"/>
            <p:cNvPicPr>
              <a:picLocks noChangeAspect="1"/>
            </p:cNvPicPr>
            <p:nvPr/>
          </p:nvPicPr>
          <p:blipFill rotWithShape="1">
            <a:blip r:embed="rId6">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6">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7003" y="2252372"/>
            <a:ext cx="1671541" cy="2949306"/>
            <a:chOff x="3857138" y="-151910"/>
            <a:chExt cx="1671976" cy="2950074"/>
          </a:xfrm>
        </p:grpSpPr>
        <p:pic>
          <p:nvPicPr>
            <p:cNvPr id="123" name="Picture 122"/>
            <p:cNvPicPr>
              <a:picLocks noChangeAspect="1"/>
            </p:cNvPicPr>
            <p:nvPr/>
          </p:nvPicPr>
          <p:blipFill rotWithShape="1">
            <a:blip r:embed="rId6">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6">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766" y="2252372"/>
            <a:ext cx="1671541" cy="2949306"/>
            <a:chOff x="3857138" y="-151910"/>
            <a:chExt cx="1671976" cy="2950074"/>
          </a:xfrm>
        </p:grpSpPr>
        <p:pic>
          <p:nvPicPr>
            <p:cNvPr id="134" name="Picture 133"/>
            <p:cNvPicPr>
              <a:picLocks noChangeAspect="1"/>
            </p:cNvPicPr>
            <p:nvPr/>
          </p:nvPicPr>
          <p:blipFill rotWithShape="1">
            <a:blip r:embed="rId6">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6">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6395044" y="2727900"/>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45" name="Rounded Rectangle 144"/>
          <p:cNvSpPr/>
          <p:nvPr/>
        </p:nvSpPr>
        <p:spPr bwMode="auto">
          <a:xfrm>
            <a:off x="8160566" y="3602411"/>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46" name="Rounded Rectangle 145"/>
          <p:cNvSpPr/>
          <p:nvPr/>
        </p:nvSpPr>
        <p:spPr bwMode="auto">
          <a:xfrm>
            <a:off x="10742990" y="2731190"/>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115" name="Group 114"/>
          <p:cNvGrpSpPr/>
          <p:nvPr/>
        </p:nvGrpSpPr>
        <p:grpSpPr>
          <a:xfrm>
            <a:off x="6372667" y="2709638"/>
            <a:ext cx="1427188" cy="2384757"/>
            <a:chOff x="6371150" y="2709450"/>
            <a:chExt cx="1427560" cy="2385378"/>
          </a:xfrm>
        </p:grpSpPr>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26" name="Group 125"/>
          <p:cNvGrpSpPr/>
          <p:nvPr/>
        </p:nvGrpSpPr>
        <p:grpSpPr>
          <a:xfrm>
            <a:off x="8160565" y="2709638"/>
            <a:ext cx="1427188" cy="2384757"/>
            <a:chOff x="6371150" y="2709450"/>
            <a:chExt cx="1427560" cy="2385378"/>
          </a:xfrm>
        </p:grpSpPr>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8327" y="2709638"/>
            <a:ext cx="1427188" cy="2384757"/>
            <a:chOff x="6371150" y="2709450"/>
            <a:chExt cx="1427560" cy="2385378"/>
          </a:xfrm>
        </p:grpSpPr>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extBox 48"/>
          <p:cNvSpPr txBox="1"/>
          <p:nvPr/>
        </p:nvSpPr>
        <p:spPr>
          <a:xfrm>
            <a:off x="7321795" y="5629068"/>
            <a:ext cx="3119362" cy="886140"/>
          </a:xfrm>
          <a:prstGeom prst="rect">
            <a:avLst/>
          </a:prstGeom>
          <a:noFill/>
        </p:spPr>
        <p:txBody>
          <a:bodyPr wrap="square" lIns="0" tIns="0" rIns="0" bIns="0" rtlCol="0">
            <a:spAutoFit/>
          </a:bodyPr>
          <a:lstStyle/>
          <a:p>
            <a:pPr algn="ctr">
              <a:lnSpc>
                <a:spcPct val="90000"/>
              </a:lnSpc>
              <a:spcBef>
                <a:spcPct val="20000"/>
              </a:spcBef>
              <a:buSzPct val="80000"/>
            </a:pPr>
            <a:r>
              <a:rPr lang="en-US" sz="3199" dirty="0">
                <a:latin typeface="+mj-lt"/>
              </a:rPr>
              <a:t>Microsoft Azure Storage</a:t>
            </a:r>
          </a:p>
        </p:txBody>
      </p:sp>
      <p:sp>
        <p:nvSpPr>
          <p:cNvPr id="2" name="Title 1"/>
          <p:cNvSpPr>
            <a:spLocks noGrp="1"/>
          </p:cNvSpPr>
          <p:nvPr>
            <p:ph type="title"/>
          </p:nvPr>
        </p:nvSpPr>
        <p:spPr/>
        <p:txBody>
          <a:bodyPr>
            <a:normAutofit fontScale="90000"/>
          </a:bodyPr>
          <a:lstStyle/>
          <a:p>
            <a:r>
              <a:rPr lang="en-US" sz="5400" dirty="0"/>
              <a:t>Storing Data on Microsoft Azure</a:t>
            </a:r>
            <a:r>
              <a:rPr lang="en-US" dirty="0"/>
              <a:t/>
            </a:r>
            <a:br>
              <a:rPr lang="en-US" dirty="0"/>
            </a:br>
            <a:endParaRPr lang="en-US" dirty="0"/>
          </a:p>
        </p:txBody>
      </p:sp>
    </p:spTree>
    <p:custDataLst>
      <p:tags r:id="rId1"/>
    </p:custDataLst>
    <p:extLst>
      <p:ext uri="{BB962C8B-B14F-4D97-AF65-F5344CB8AC3E}">
        <p14:creationId xmlns:p14="http://schemas.microsoft.com/office/powerpoint/2010/main" val="321796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50"/>
                                        <p:tgtEl>
                                          <p:spTgt spid="144"/>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46"/>
                                        </p:tgtEl>
                                        <p:attrNameLst>
                                          <p:attrName>style.visibility</p:attrName>
                                        </p:attrNameLst>
                                      </p:cBhvr>
                                      <p:to>
                                        <p:strVal val="visible"/>
                                      </p:to>
                                    </p:set>
                                    <p:animEffect transition="in" filter="fade">
                                      <p:cBhvr>
                                        <p:cTn id="20" dur="250"/>
                                        <p:tgtEl>
                                          <p:spTgt spid="14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fade">
                                      <p:cBhvr>
                                        <p:cTn id="24" dur="250"/>
                                        <p:tgtEl>
                                          <p:spTgt spid="145"/>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750"/>
                                        <p:tgtEl>
                                          <p:spTgt spid="45"/>
                                        </p:tgtEl>
                                      </p:cBhvr>
                                    </p:animEffect>
                                  </p:childTnLst>
                                </p:cTn>
                              </p:par>
                            </p:childTnLst>
                          </p:cTn>
                        </p:par>
                        <p:par>
                          <p:cTn id="29" fill="hold">
                            <p:stCondLst>
                              <p:cond delay="3000"/>
                            </p:stCondLst>
                            <p:childTnLst>
                              <p:par>
                                <p:cTn id="30" presetID="10" presetClass="exit" presetSubtype="0" fill="hold" grpId="1" nodeType="afterEffect">
                                  <p:stCondLst>
                                    <p:cond delay="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6" grpId="0" animBg="1"/>
      <p:bldP spid="144" grpId="0" animBg="1"/>
      <p:bldP spid="145" grpId="0" animBg="1"/>
      <p:bldP spid="1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bwMode="auto">
          <a:xfrm>
            <a:off x="3403329" y="2976431"/>
            <a:ext cx="2325149" cy="88248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26" name="Group 25"/>
          <p:cNvGrpSpPr/>
          <p:nvPr/>
        </p:nvGrpSpPr>
        <p:grpSpPr>
          <a:xfrm>
            <a:off x="1019998" y="2325446"/>
            <a:ext cx="2556061" cy="2203498"/>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6579" y="2325446"/>
            <a:ext cx="2556061" cy="2203498"/>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6047604" y="2033618"/>
            <a:ext cx="5667744" cy="3379190"/>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dirty="0"/>
          </a:p>
        </p:txBody>
      </p:sp>
      <p:grpSp>
        <p:nvGrpSpPr>
          <p:cNvPr id="97" name="Group 96"/>
          <p:cNvGrpSpPr/>
          <p:nvPr/>
        </p:nvGrpSpPr>
        <p:grpSpPr>
          <a:xfrm>
            <a:off x="6259104" y="2252372"/>
            <a:ext cx="1671541" cy="2949306"/>
            <a:chOff x="3857138" y="-151910"/>
            <a:chExt cx="1671976" cy="2950074"/>
          </a:xfrm>
        </p:grpSpPr>
        <p:pic>
          <p:nvPicPr>
            <p:cNvPr id="112" name="Picture 111"/>
            <p:cNvPicPr>
              <a:picLocks noChangeAspect="1"/>
            </p:cNvPicPr>
            <p:nvPr/>
          </p:nvPicPr>
          <p:blipFill rotWithShape="1">
            <a:blip r:embed="rId6">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6">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7003" y="2252372"/>
            <a:ext cx="1671541" cy="2949306"/>
            <a:chOff x="3857138" y="-151910"/>
            <a:chExt cx="1671976" cy="2950074"/>
          </a:xfrm>
        </p:grpSpPr>
        <p:pic>
          <p:nvPicPr>
            <p:cNvPr id="123" name="Picture 122"/>
            <p:cNvPicPr>
              <a:picLocks noChangeAspect="1"/>
            </p:cNvPicPr>
            <p:nvPr/>
          </p:nvPicPr>
          <p:blipFill rotWithShape="1">
            <a:blip r:embed="rId6">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6">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766" y="2252372"/>
            <a:ext cx="1671541" cy="2949306"/>
            <a:chOff x="3857138" y="-151910"/>
            <a:chExt cx="1671976" cy="2950074"/>
          </a:xfrm>
        </p:grpSpPr>
        <p:pic>
          <p:nvPicPr>
            <p:cNvPr id="134" name="Picture 133"/>
            <p:cNvPicPr>
              <a:picLocks noChangeAspect="1"/>
            </p:cNvPicPr>
            <p:nvPr/>
          </p:nvPicPr>
          <p:blipFill rotWithShape="1">
            <a:blip r:embed="rId6">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6">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8960516" y="3607358"/>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45" name="Rounded Rectangle 144"/>
          <p:cNvSpPr/>
          <p:nvPr/>
        </p:nvSpPr>
        <p:spPr bwMode="auto">
          <a:xfrm>
            <a:off x="8160566" y="3602411"/>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46" name="Rounded Rectangle 145"/>
          <p:cNvSpPr/>
          <p:nvPr/>
        </p:nvSpPr>
        <p:spPr bwMode="auto">
          <a:xfrm>
            <a:off x="10742990" y="2731190"/>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126" name="Group 125"/>
          <p:cNvGrpSpPr/>
          <p:nvPr/>
        </p:nvGrpSpPr>
        <p:grpSpPr>
          <a:xfrm>
            <a:off x="8160565" y="2709638"/>
            <a:ext cx="1427188" cy="2384757"/>
            <a:chOff x="6371150" y="2709450"/>
            <a:chExt cx="1427560" cy="2385378"/>
          </a:xfrm>
        </p:grpSpPr>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8327" y="2709638"/>
            <a:ext cx="1427188" cy="2384757"/>
            <a:chOff x="6371150" y="2709450"/>
            <a:chExt cx="1427560" cy="2385378"/>
          </a:xfrm>
        </p:grpSpPr>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4305" y="3602411"/>
            <a:ext cx="600470" cy="751884"/>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60566" y="3582522"/>
            <a:ext cx="636589" cy="789841"/>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54" name="Rounded Rectangle 53"/>
          <p:cNvSpPr/>
          <p:nvPr/>
        </p:nvSpPr>
        <p:spPr bwMode="auto">
          <a:xfrm>
            <a:off x="6395044" y="2727900"/>
            <a:ext cx="614211" cy="751884"/>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grpSp>
        <p:nvGrpSpPr>
          <p:cNvPr id="115" name="Group 114"/>
          <p:cNvGrpSpPr/>
          <p:nvPr/>
        </p:nvGrpSpPr>
        <p:grpSpPr>
          <a:xfrm>
            <a:off x="6372667" y="2709638"/>
            <a:ext cx="1427188" cy="2384757"/>
            <a:chOff x="6371150" y="2709450"/>
            <a:chExt cx="1427560" cy="2385378"/>
          </a:xfrm>
        </p:grpSpPr>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7"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7321795" y="5629069"/>
            <a:ext cx="3119362"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a:t>Microsoft Azure Storage</a:t>
            </a:r>
          </a:p>
        </p:txBody>
      </p:sp>
      <p:sp>
        <p:nvSpPr>
          <p:cNvPr id="57" name="Title 3"/>
          <p:cNvSpPr txBox="1">
            <a:spLocks/>
          </p:cNvSpPr>
          <p:nvPr/>
        </p:nvSpPr>
        <p:spPr>
          <a:xfrm>
            <a:off x="6257875" y="5901536"/>
            <a:ext cx="5247201" cy="747703"/>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999" dirty="0">
                <a:solidFill>
                  <a:schemeClr val="tx1"/>
                </a:solidFill>
              </a:rPr>
              <a:t>Highly Durable Storage</a:t>
            </a:r>
          </a:p>
        </p:txBody>
      </p:sp>
      <p:sp>
        <p:nvSpPr>
          <p:cNvPr id="3" name="Title 2"/>
          <p:cNvSpPr>
            <a:spLocks noGrp="1"/>
          </p:cNvSpPr>
          <p:nvPr>
            <p:ph type="title"/>
          </p:nvPr>
        </p:nvSpPr>
        <p:spPr/>
        <p:txBody>
          <a:bodyPr>
            <a:normAutofit fontScale="90000"/>
          </a:bodyPr>
          <a:lstStyle/>
          <a:p>
            <a:r>
              <a:rPr lang="en-US" sz="5400" dirty="0"/>
              <a:t>Storing Data on Microsoft Azure</a:t>
            </a:r>
            <a:br>
              <a:rPr lang="en-US" sz="5400" dirty="0"/>
            </a:br>
            <a:endParaRPr lang="en-US" sz="5400" dirty="0"/>
          </a:p>
        </p:txBody>
      </p:sp>
    </p:spTree>
    <p:custDataLst>
      <p:tags r:id="rId1"/>
    </p:custDataLst>
    <p:extLst>
      <p:ext uri="{BB962C8B-B14F-4D97-AF65-F5344CB8AC3E}">
        <p14:creationId xmlns:p14="http://schemas.microsoft.com/office/powerpoint/2010/main" val="1731282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250"/>
                                        <p:tgtEl>
                                          <p:spTgt spid="144"/>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2|.2|.2|.8|1"/>
</p:tagLst>
</file>

<file path=ppt/tags/tag2.xml><?xml version="1.0" encoding="utf-8"?>
<p:tagLst xmlns:a="http://schemas.openxmlformats.org/drawingml/2006/main" xmlns:r="http://schemas.openxmlformats.org/officeDocument/2006/relationships" xmlns:p="http://schemas.openxmlformats.org/presentationml/2006/main">
  <p:tag name="TIMING" val="|0|9.8|1"/>
</p:tagLst>
</file>

<file path=ppt/tags/tag3.xml><?xml version="1.0" encoding="utf-8"?>
<p:tagLst xmlns:a="http://schemas.openxmlformats.org/drawingml/2006/main" xmlns:r="http://schemas.openxmlformats.org/officeDocument/2006/relationships" xmlns:p="http://schemas.openxmlformats.org/presentationml/2006/main">
  <p:tag name="TIMING" val="|0|.5|1|.2|.5|.2|2|.3|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bv Titel">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err="1" smtClean="0">
            <a:solidFill>
              <a:schemeClr val="tx2"/>
            </a:solidFill>
          </a:defRPr>
        </a:defPPr>
      </a:lstStyle>
    </a:txDef>
  </a:objectDefaults>
  <a:extraClrSchemeLst/>
</a:theme>
</file>

<file path=ppt/theme/theme3.xml><?xml version="1.0" encoding="utf-8"?>
<a:theme xmlns:a="http://schemas.openxmlformats.org/drawingml/2006/main" name="bbv Inhalt">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B1F5126B-8448-4DF2-9E77-70BB9F749873">Final</Status>
    <Content_x0020_Type xmlns="B1F5126B-8448-4DF2-9E77-70BB9F749873">Slide Presentation</Content_x0020_Type>
    <Module xmlns="B1F5126B-8448-4DF2-9E77-70BB9F749873">1</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AF50D3FAFFE245A295A338C97B2B0D" ma:contentTypeVersion="" ma:contentTypeDescription="Create a new document." ma:contentTypeScope="" ma:versionID="1c94031547c154f137f3f9e3649f89dd">
  <xsd:schema xmlns:xsd="http://www.w3.org/2001/XMLSchema" xmlns:xs="http://www.w3.org/2001/XMLSchema" xmlns:p="http://schemas.microsoft.com/office/2006/metadata/properties" xmlns:ns2="B1F5126B-8448-4DF2-9E77-70BB9F749873" targetNamespace="http://schemas.microsoft.com/office/2006/metadata/properties" ma:root="true" ma:fieldsID="e60d290ffa99071043c080c544ff2092" ns2:_="">
    <xsd:import namespace="B1F5126B-8448-4DF2-9E77-70BB9F74987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5126B-8448-4DF2-9E77-70BB9F74987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B1F5126B-8448-4DF2-9E77-70BB9F749873"/>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C85870B-2C8D-4A37-9DAB-0A6DA1905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5126B-8448-4DF2-9E77-70BB9F7498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1709</Words>
  <Application>Microsoft Office PowerPoint</Application>
  <PresentationFormat>Breitbild</PresentationFormat>
  <Paragraphs>415</Paragraphs>
  <Slides>37</Slides>
  <Notes>36</Notes>
  <HiddenSlides>4</HiddenSlides>
  <MMClips>0</MMClips>
  <ScaleCrop>false</ScaleCrop>
  <HeadingPairs>
    <vt:vector size="6" baseType="variant">
      <vt:variant>
        <vt:lpstr>Verwendete Schriftarten</vt:lpstr>
      </vt:variant>
      <vt:variant>
        <vt:i4>9</vt:i4>
      </vt:variant>
      <vt:variant>
        <vt:lpstr>Design</vt:lpstr>
      </vt:variant>
      <vt:variant>
        <vt:i4>3</vt:i4>
      </vt:variant>
      <vt:variant>
        <vt:lpstr>Folientitel</vt:lpstr>
      </vt:variant>
      <vt:variant>
        <vt:i4>37</vt:i4>
      </vt:variant>
    </vt:vector>
  </HeadingPairs>
  <TitlesOfParts>
    <vt:vector size="49" baseType="lpstr">
      <vt:lpstr>ＭＳ Ｐゴシック</vt:lpstr>
      <vt:lpstr>Arial</vt:lpstr>
      <vt:lpstr>Calibri</vt:lpstr>
      <vt:lpstr>Consolas</vt:lpstr>
      <vt:lpstr>Segoe</vt:lpstr>
      <vt:lpstr>Segoe UI</vt:lpstr>
      <vt:lpstr>Segoe UI Light</vt:lpstr>
      <vt:lpstr>Symbol</vt:lpstr>
      <vt:lpstr>Times</vt:lpstr>
      <vt:lpstr>1_Office Theme</vt:lpstr>
      <vt:lpstr>bbv Titel</vt:lpstr>
      <vt:lpstr>bbv Inhalt</vt:lpstr>
      <vt:lpstr>PowerPoint-Präsentation</vt:lpstr>
      <vt:lpstr>Azure Services</vt:lpstr>
      <vt:lpstr>Windows Azure Storage</vt:lpstr>
      <vt:lpstr>Windows Azure Data Storage Concepts</vt:lpstr>
      <vt:lpstr>Blobs</vt:lpstr>
      <vt:lpstr>Tables</vt:lpstr>
      <vt:lpstr>Queues</vt:lpstr>
      <vt:lpstr>Storing Data on Microsoft Azure </vt:lpstr>
      <vt:lpstr>Storing Data on Microsoft Azure </vt:lpstr>
      <vt:lpstr>Increased Availability with Replication</vt:lpstr>
      <vt:lpstr>Storage Security</vt:lpstr>
      <vt:lpstr>Shared Access Signatures</vt:lpstr>
      <vt:lpstr>Ad Hoc Signatures</vt:lpstr>
      <vt:lpstr>Policy Based Signatures</vt:lpstr>
      <vt:lpstr>Types of Authentication</vt:lpstr>
      <vt:lpstr>Symmetric Shared Key</vt:lpstr>
      <vt:lpstr>Shared Access Signatures (SAS)</vt:lpstr>
      <vt:lpstr>Public (Blob service only)</vt:lpstr>
      <vt:lpstr>API</vt:lpstr>
      <vt:lpstr>API</vt:lpstr>
      <vt:lpstr>PowerPoint-Präsentation</vt:lpstr>
      <vt:lpstr>Persistent VM Disks</vt:lpstr>
      <vt:lpstr>PowerPoint-Präsentation</vt:lpstr>
      <vt:lpstr>Module Overview</vt:lpstr>
      <vt:lpstr>Design Goals</vt:lpstr>
      <vt:lpstr>Windows Azure Storage Stamps</vt:lpstr>
      <vt:lpstr>Architecture Layers inside Stamps</vt:lpstr>
      <vt:lpstr>Dynamic Load Balancing – Partition Layer</vt:lpstr>
      <vt:lpstr>Dynamic Load Balancing – DFS Layer</vt:lpstr>
      <vt:lpstr>PowerPoint-Präsentation</vt:lpstr>
      <vt:lpstr>Module Overview</vt:lpstr>
      <vt:lpstr>Choosing Right Authentication Method</vt:lpstr>
      <vt:lpstr>Designing Your Service For Security</vt:lpstr>
      <vt:lpstr>Designing Your Service For Security (continued…)</vt:lpstr>
      <vt:lpstr>Designing Your Service For Security (continued…)</vt:lpstr>
      <vt:lpstr>Designing Your Service For Security (continued…)</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Roland Krummenacher</cp:lastModifiedBy>
  <cp:revision>382</cp:revision>
  <dcterms:created xsi:type="dcterms:W3CDTF">2013-02-15T23:12:42Z</dcterms:created>
  <dcterms:modified xsi:type="dcterms:W3CDTF">2014-08-19T06:58:35Z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0x0101005DAF50D3FAFFE245A295A338C97B2B0D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