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0.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1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9.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1.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3.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24.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5.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7.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31.xml" ContentType="application/vnd.openxmlformats-officedocument.presentationml.notesSlide+xml"/>
  <Override PartName="/ppt/tags/tag136.xml" ContentType="application/vnd.openxmlformats-officedocument.presentationml.tags+xml"/>
  <Override PartName="/ppt/notesSlides/notesSlide32.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33.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34.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35.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78" r:id="rId2"/>
    <p:sldMasterId id="2147483690" r:id="rId3"/>
    <p:sldMasterId id="2147483707" r:id="rId4"/>
  </p:sldMasterIdLst>
  <p:notesMasterIdLst>
    <p:notesMasterId r:id="rId43"/>
  </p:notesMasterIdLst>
  <p:sldIdLst>
    <p:sldId id="257" r:id="rId5"/>
    <p:sldId id="277" r:id="rId6"/>
    <p:sldId id="280" r:id="rId7"/>
    <p:sldId id="292" r:id="rId8"/>
    <p:sldId id="293" r:id="rId9"/>
    <p:sldId id="281" r:id="rId10"/>
    <p:sldId id="283" r:id="rId11"/>
    <p:sldId id="318" r:id="rId12"/>
    <p:sldId id="284" r:id="rId13"/>
    <p:sldId id="286" r:id="rId14"/>
    <p:sldId id="319" r:id="rId15"/>
    <p:sldId id="301" r:id="rId16"/>
    <p:sldId id="302" r:id="rId17"/>
    <p:sldId id="312" r:id="rId18"/>
    <p:sldId id="288" r:id="rId19"/>
    <p:sldId id="289" r:id="rId20"/>
    <p:sldId id="294" r:id="rId21"/>
    <p:sldId id="295" r:id="rId22"/>
    <p:sldId id="296" r:id="rId23"/>
    <p:sldId id="297" r:id="rId24"/>
    <p:sldId id="298" r:id="rId25"/>
    <p:sldId id="307" r:id="rId26"/>
    <p:sldId id="299" r:id="rId27"/>
    <p:sldId id="300" r:id="rId28"/>
    <p:sldId id="303" r:id="rId29"/>
    <p:sldId id="304" r:id="rId30"/>
    <p:sldId id="305" r:id="rId31"/>
    <p:sldId id="306" r:id="rId32"/>
    <p:sldId id="308" r:id="rId33"/>
    <p:sldId id="309" r:id="rId34"/>
    <p:sldId id="310" r:id="rId35"/>
    <p:sldId id="311" r:id="rId36"/>
    <p:sldId id="320" r:id="rId37"/>
    <p:sldId id="313" r:id="rId38"/>
    <p:sldId id="314" r:id="rId39"/>
    <p:sldId id="315" r:id="rId40"/>
    <p:sldId id="316" r:id="rId41"/>
    <p:sldId id="317" r:id="rId42"/>
  </p:sldIdLst>
  <p:sldSz cx="9144000" cy="6858000" type="screen4x3"/>
  <p:notesSz cx="6794500" cy="100076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p15:clr>
            <a:srgbClr val="A4A3A4"/>
          </p15:clr>
        </p15:guide>
        <p15:guide id="2" orient="horz" pos="378">
          <p15:clr>
            <a:srgbClr val="A4A3A4"/>
          </p15:clr>
        </p15:guide>
        <p15:guide id="3" orient="horz" pos="1476">
          <p15:clr>
            <a:srgbClr val="A4A3A4"/>
          </p15:clr>
        </p15:guide>
        <p15:guide id="4" orient="horz" pos="3978">
          <p15:clr>
            <a:srgbClr val="A4A3A4"/>
          </p15:clr>
        </p15:guide>
        <p15:guide id="5" pos="498">
          <p15:clr>
            <a:srgbClr val="A4A3A4"/>
          </p15:clr>
        </p15:guide>
        <p15:guide id="6" pos="5262">
          <p15:clr>
            <a:srgbClr val="A4A3A4"/>
          </p15:clr>
        </p15:guide>
      </p15:sldGuideLst>
    </p:ext>
    <p:ext uri="{2D200454-40CA-4A62-9FC3-DE9A4176ACB9}">
      <p15:notesGuideLst xmlns:p15="http://schemas.microsoft.com/office/powerpoint/2012/main">
        <p15:guide id="1" orient="horz" pos="3152">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B1B"/>
    <a:srgbClr val="3F3F3F"/>
    <a:srgbClr val="FFFFA1"/>
    <a:srgbClr val="FFD451"/>
    <a:srgbClr val="97F5CE"/>
    <a:srgbClr val="30AB95"/>
    <a:srgbClr val="8BA9D7"/>
    <a:srgbClr val="1B68AB"/>
    <a:srgbClr val="FFC189"/>
    <a:srgbClr val="E07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snapToObjects="1">
      <p:cViewPr varScale="1">
        <p:scale>
          <a:sx n="129" d="100"/>
          <a:sy n="129" d="100"/>
        </p:scale>
        <p:origin x="150" y="150"/>
      </p:cViewPr>
      <p:guideLst>
        <p:guide orient="horz" pos="864"/>
        <p:guide orient="horz" pos="378"/>
        <p:guide orient="horz" pos="1476"/>
        <p:guide orient="horz" pos="3978"/>
        <p:guide pos="498"/>
        <p:guide pos="526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2" d="100"/>
          <a:sy n="92" d="100"/>
        </p:scale>
        <p:origin x="-2736" y="-108"/>
      </p:cViewPr>
      <p:guideLst>
        <p:guide orient="horz" pos="3152"/>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500380"/>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8645" y="0"/>
            <a:ext cx="2944283" cy="500380"/>
          </a:xfrm>
          <a:prstGeom prst="rect">
            <a:avLst/>
          </a:prstGeom>
        </p:spPr>
        <p:txBody>
          <a:bodyPr vert="horz" lIns="91440" tIns="45720" rIns="91440" bIns="45720" rtlCol="0"/>
          <a:lstStyle>
            <a:lvl1pPr algn="r">
              <a:defRPr sz="1200"/>
            </a:lvl1pPr>
          </a:lstStyle>
          <a:p>
            <a:fld id="{1F159BB1-CC1D-4F4F-ACA8-3A235456BEA3}" type="datetimeFigureOut">
              <a:rPr lang="de-DE" smtClean="0"/>
              <a:pPr/>
              <a:t>19.08.2014</a:t>
            </a:fld>
            <a:endParaRPr lang="de-CH"/>
          </a:p>
        </p:txBody>
      </p:sp>
      <p:sp>
        <p:nvSpPr>
          <p:cNvPr id="4" name="Slide Image Placeholder 3"/>
          <p:cNvSpPr>
            <a:spLocks noGrp="1" noRot="1" noChangeAspect="1"/>
          </p:cNvSpPr>
          <p:nvPr>
            <p:ph type="sldImg" idx="2"/>
          </p:nvPr>
        </p:nvSpPr>
        <p:spPr>
          <a:xfrm>
            <a:off x="895350" y="750888"/>
            <a:ext cx="5003800" cy="375285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53610"/>
            <a:ext cx="5435600" cy="45034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9505483"/>
            <a:ext cx="2944283" cy="500380"/>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8645" y="9505483"/>
            <a:ext cx="2944283" cy="500380"/>
          </a:xfrm>
          <a:prstGeom prst="rect">
            <a:avLst/>
          </a:prstGeom>
        </p:spPr>
        <p:txBody>
          <a:bodyPr vert="horz" lIns="91440" tIns="45720" rIns="91440" bIns="45720" rtlCol="0" anchor="b"/>
          <a:lstStyle>
            <a:lvl1pPr algn="r">
              <a:defRPr sz="1200"/>
            </a:lvl1pPr>
          </a:lstStyle>
          <a:p>
            <a:fld id="{DA168281-B8F8-474D-9FE0-8C82ED0FD368}" type="slidenum">
              <a:rPr lang="de-CH" smtClean="0"/>
              <a:pPr/>
              <a:t>‹Nr.›</a:t>
            </a:fld>
            <a:endParaRPr lang="de-CH"/>
          </a:p>
        </p:txBody>
      </p:sp>
    </p:spTree>
    <p:extLst>
      <p:ext uri="{BB962C8B-B14F-4D97-AF65-F5344CB8AC3E}">
        <p14:creationId xmlns:p14="http://schemas.microsoft.com/office/powerpoint/2010/main" val="280522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icrosoft.windowsazure.serviceruntime.roleenvironment.getlocalresource.aspx"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msdn.microsoft.com/en-us/library/microsoft.windowsazure.serviceruntime.localresource.rootpath.aspx" TargetMode="External"/><Relationship Id="rId4" Type="http://schemas.openxmlformats.org/officeDocument/2006/relationships/hyperlink" Target="http://msdn.microsoft.com/en-us/library/microsoft.windowsazure.serviceruntime.localresource.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CH"/>
          </a:p>
        </p:txBody>
      </p:sp>
      <p:sp>
        <p:nvSpPr>
          <p:cNvPr id="4" name="Slide Number Placeholder 3"/>
          <p:cNvSpPr>
            <a:spLocks noGrp="1"/>
          </p:cNvSpPr>
          <p:nvPr>
            <p:ph type="sldNum" sz="quarter" idx="10"/>
          </p:nvPr>
        </p:nvSpPr>
        <p:spPr/>
        <p:txBody>
          <a:bodyPr/>
          <a:lstStyle/>
          <a:p>
            <a:fld id="{DA168281-B8F8-474D-9FE0-8C82ED0FD368}" type="slidenum">
              <a:rPr lang="de-CH" smtClean="0"/>
              <a:pPr/>
              <a:t>1</a:t>
            </a:fld>
            <a:endParaRPr lang="de-CH"/>
          </a:p>
        </p:txBody>
      </p:sp>
    </p:spTree>
    <p:extLst>
      <p:ext uri="{BB962C8B-B14F-4D97-AF65-F5344CB8AC3E}">
        <p14:creationId xmlns:p14="http://schemas.microsoft.com/office/powerpoint/2010/main" val="7400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To</a:t>
            </a:r>
            <a:r>
              <a:rPr lang="en-NZ" b="0" baseline="0" dirty="0" smtClean="0"/>
              <a:t> understand how and why to change the VM Size for a Windows Azure role</a:t>
            </a:r>
            <a:endParaRPr lang="en-NZ" b="0" dirty="0" smtClean="0"/>
          </a:p>
          <a:p>
            <a:endParaRPr lang="en-NZ" b="1" dirty="0" smtClean="0"/>
          </a:p>
          <a:p>
            <a:r>
              <a:rPr lang="en-NZ" b="1" dirty="0" smtClean="0"/>
              <a:t>Slide Notes</a:t>
            </a:r>
          </a:p>
          <a:p>
            <a:pPr marL="171450" indent="-171450">
              <a:buFont typeface="Arial" pitchFamily="34" charset="0"/>
              <a:buChar char="•"/>
            </a:pPr>
            <a:r>
              <a:rPr lang="en-NZ" dirty="0" smtClean="0"/>
              <a:t>When you create your service model, you can specify the size of the virtual machine (VM) to which to deploy instances of your role, depending on its resource requirements.</a:t>
            </a:r>
          </a:p>
          <a:p>
            <a:pPr marL="171450" indent="-171450">
              <a:buFont typeface="Arial" pitchFamily="34" charset="0"/>
              <a:buChar char="•"/>
            </a:pPr>
            <a:r>
              <a:rPr lang="en-NZ" dirty="0" smtClean="0"/>
              <a:t>The size of the VM determines </a:t>
            </a:r>
          </a:p>
          <a:p>
            <a:pPr marL="384431" lvl="1" indent="-171450">
              <a:buFont typeface="Arial" pitchFamily="34" charset="0"/>
              <a:buChar char="•"/>
            </a:pPr>
            <a:r>
              <a:rPr lang="en-NZ" dirty="0" smtClean="0"/>
              <a:t>the number of CPU cores</a:t>
            </a:r>
          </a:p>
          <a:p>
            <a:pPr marL="384431" lvl="1" indent="-171450">
              <a:buFont typeface="Arial" pitchFamily="34" charset="0"/>
              <a:buChar char="•"/>
            </a:pPr>
            <a:r>
              <a:rPr lang="en-NZ" dirty="0" smtClean="0"/>
              <a:t>the memory capacity</a:t>
            </a:r>
          </a:p>
          <a:p>
            <a:pPr marL="384431" lvl="1" indent="-171450">
              <a:buFont typeface="Arial" pitchFamily="34" charset="0"/>
              <a:buChar char="•"/>
            </a:pPr>
            <a:r>
              <a:rPr lang="en-NZ" dirty="0" smtClean="0"/>
              <a:t>the local file system size allocated to a running instance</a:t>
            </a:r>
          </a:p>
          <a:p>
            <a:pPr marL="171450" lvl="0" indent="-171450">
              <a:buFont typeface="Arial" pitchFamily="34" charset="0"/>
              <a:buChar char="•"/>
            </a:pPr>
            <a:r>
              <a:rPr lang="en-NZ" b="0" dirty="0" smtClean="0"/>
              <a:t>Each</a:t>
            </a:r>
            <a:r>
              <a:rPr lang="en-NZ" b="0" baseline="0" dirty="0" smtClean="0"/>
              <a:t> physical machine in Windows Azure contains 8 processor cores. You need to specify an XL instance to reserve an entire machine</a:t>
            </a:r>
          </a:p>
          <a:p>
            <a:pPr marL="384431" lvl="1" indent="-171450">
              <a:buFont typeface="Arial" pitchFamily="34" charset="0"/>
              <a:buChar char="•"/>
            </a:pPr>
            <a:r>
              <a:rPr lang="en-NZ" b="0" baseline="0" dirty="0" smtClean="0"/>
              <a:t>Network is shared but burstable</a:t>
            </a:r>
          </a:p>
          <a:p>
            <a:pPr marL="384431" lvl="1" indent="-171450">
              <a:buFont typeface="Arial" pitchFamily="34" charset="0"/>
              <a:buChar char="•"/>
            </a:pPr>
            <a:r>
              <a:rPr lang="en-NZ" b="0" baseline="0" dirty="0" smtClean="0"/>
              <a:t>Can burst beyond your 1/8</a:t>
            </a:r>
            <a:r>
              <a:rPr lang="en-NZ" b="0" baseline="30000" dirty="0" smtClean="0"/>
              <a:t>th</a:t>
            </a:r>
            <a:r>
              <a:rPr lang="en-NZ" b="0" baseline="0" dirty="0" smtClean="0"/>
              <a:t> allocation when using a small VM</a:t>
            </a:r>
          </a:p>
          <a:p>
            <a:pPr marL="384431" lvl="1" indent="-171450">
              <a:buFont typeface="Arial" pitchFamily="34" charset="0"/>
              <a:buChar char="•"/>
            </a:pPr>
            <a:r>
              <a:rPr lang="en-NZ" b="0" baseline="0" dirty="0" smtClean="0"/>
              <a:t>May be limited to just your allocation</a:t>
            </a:r>
          </a:p>
          <a:p>
            <a:pPr marL="384431" lvl="1" indent="-171450">
              <a:buFont typeface="Arial" pitchFamily="34" charset="0"/>
              <a:buChar char="•"/>
            </a:pPr>
            <a:r>
              <a:rPr lang="en-NZ" b="0" baseline="0" dirty="0" smtClean="0"/>
              <a:t>For guaranteed high network throughput use an XL VM</a:t>
            </a:r>
          </a:p>
          <a:p>
            <a:pPr marL="384431" lvl="1" indent="-171450">
              <a:buFont typeface="Arial" pitchFamily="34" charset="0"/>
              <a:buChar char="•"/>
            </a:pPr>
            <a:endParaRPr lang="en-NZ" b="0" dirty="0" smtClean="0"/>
          </a:p>
          <a:p>
            <a:endParaRPr lang="en-NZ" b="1" dirty="0" smtClean="0"/>
          </a:p>
          <a:p>
            <a:r>
              <a:rPr lang="en-NZ" b="1" dirty="0" smtClean="0"/>
              <a:t>Not</a:t>
            </a:r>
          </a:p>
          <a:p>
            <a:r>
              <a:rPr lang="en-NZ" b="0" dirty="0" smtClean="0"/>
              <a:t>http://msdn.microsoft.com/en-us/library/ee814754.aspx</a:t>
            </a:r>
            <a:r>
              <a:rPr lang="en-NZ" b="1" dirty="0" smtClean="0"/>
              <a:t>es</a:t>
            </a:r>
          </a:p>
          <a:p>
            <a:endParaRPr lang="en-US" dirty="0" smtClean="0"/>
          </a:p>
          <a:p>
            <a:r>
              <a:rPr lang="en-US" dirty="0" smtClean="0"/>
              <a:t>Data is from: http://www.windowsazure.com/en-us/pricing/details/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96672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320559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916117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88796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Slide Objective</a:t>
            </a:r>
          </a:p>
          <a:p>
            <a:r>
              <a:rPr lang="en-US" b="0" dirty="0" smtClean="0"/>
              <a:t>Introduce users to the tooling available to work with Windows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Windows Azure Tools for Microsoft Visual Studio includes:</a:t>
            </a:r>
          </a:p>
          <a:p>
            <a:r>
              <a:rPr lang="en-NZ" b="0" baseline="0" dirty="0" smtClean="0"/>
              <a:t>C# and VB Project creation support for creating a Windows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Windows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326365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93655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16115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92875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94996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91442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99240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pPr marL="171450" indent="-171450">
              <a:buFont typeface="Arial" pitchFamily="34" charset="0"/>
              <a:buChar char="•"/>
            </a:pPr>
            <a:r>
              <a:rPr lang="en-US" dirty="0" smtClean="0"/>
              <a:t>Explain Windows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827986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082685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56864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795160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224955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introduce the concept of local storage</a:t>
            </a:r>
          </a:p>
          <a:p>
            <a:r>
              <a:rPr lang="en-NZ" b="1" baseline="0" dirty="0" smtClean="0"/>
              <a:t>Speaker Notes</a:t>
            </a:r>
          </a:p>
          <a:p>
            <a:r>
              <a:rPr lang="en-NZ" dirty="0" smtClean="0"/>
              <a:t>A local storage resource is a reserved directory in the file system of the virtual machine (VM) in which an instance of a role is running. </a:t>
            </a:r>
          </a:p>
          <a:p>
            <a:r>
              <a:rPr lang="en-NZ" dirty="0" smtClean="0"/>
              <a:t>Code running in the instance can write to the local storage resource when it needs to write to or read from to a file. </a:t>
            </a:r>
          </a:p>
          <a:p>
            <a:r>
              <a:rPr lang="en-NZ" dirty="0" smtClean="0"/>
              <a:t>For example, a local storage resource can be used as a temporary folder when manipulating data or generating documents.</a:t>
            </a:r>
          </a:p>
          <a:p>
            <a:endParaRPr lang="en-NZ" b="1" baseline="0" dirty="0" smtClean="0"/>
          </a:p>
          <a:p>
            <a:r>
              <a:rPr lang="en-NZ" b="0" baseline="0" dirty="0" smtClean="0"/>
              <a:t>Local storage is never guaranteed as persistent; CleanOnRoleRecyle = false is useful to minimise need to rebuild cache for example</a:t>
            </a:r>
          </a:p>
          <a:p>
            <a:endParaRPr lang="en-NZ" b="0" baseline="0" dirty="0" smtClean="0"/>
          </a:p>
          <a:p>
            <a:r>
              <a:rPr lang="en-NZ" b="0" baseline="0" dirty="0" smtClean="0"/>
              <a:t>For guaranteed long term drive based storage- e.g. to hold database files. Use Windows Azure Storage Drives</a:t>
            </a:r>
          </a:p>
          <a:p>
            <a:endParaRPr lang="en-NZ" b="1" baseline="0" dirty="0" smtClean="0"/>
          </a:p>
          <a:p>
            <a:r>
              <a:rPr lang="en-NZ" b="1" baseline="0" dirty="0" smtClean="0"/>
              <a:t>Notes</a:t>
            </a:r>
          </a:p>
          <a:p>
            <a:r>
              <a:rPr lang="en-NZ" b="1" dirty="0" smtClean="0"/>
              <a:t>http://msdn.microsoft.com/en-us/library/ee758708.aspx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273928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show how to implement local storage</a:t>
            </a:r>
          </a:p>
          <a:p>
            <a:r>
              <a:rPr lang="en-NZ" b="1" baseline="0" dirty="0" smtClean="0"/>
              <a:t>Speaker Notes</a:t>
            </a:r>
          </a:p>
          <a:p>
            <a:pPr marL="171450" indent="-171450">
              <a:buFont typeface="Arial" pitchFamily="34" charset="0"/>
              <a:buChar char="•"/>
            </a:pPr>
            <a:r>
              <a:rPr lang="en-NZ" b="0" dirty="0" smtClean="0"/>
              <a:t>To declare a local storage resource within the service definition file</a:t>
            </a:r>
          </a:p>
          <a:p>
            <a:pPr marL="384431" lvl="1" indent="-171450">
              <a:buFont typeface="Arial" pitchFamily="34" charset="0"/>
              <a:buChar char="•"/>
            </a:pPr>
            <a:r>
              <a:rPr lang="en-NZ" b="0" dirty="0" smtClean="0"/>
              <a:t>add the LocalResources element as a child of a WebRole or WorkerRole element</a:t>
            </a:r>
          </a:p>
          <a:p>
            <a:pPr marL="384431" lvl="1" indent="-171450">
              <a:buFont typeface="Arial" pitchFamily="34" charset="0"/>
              <a:buChar char="•"/>
            </a:pPr>
            <a:r>
              <a:rPr lang="en-NZ" b="0" dirty="0" smtClean="0"/>
              <a:t>then add a LocalStorage element to represent the resource. </a:t>
            </a:r>
          </a:p>
          <a:p>
            <a:pPr marL="171450" lvl="0" indent="-171450">
              <a:buFont typeface="Arial" pitchFamily="34" charset="0"/>
              <a:buChar char="•"/>
            </a:pPr>
            <a:r>
              <a:rPr lang="en-NZ" b="0" dirty="0" smtClean="0"/>
              <a:t>The LocalStorage element takes three attributes: </a:t>
            </a:r>
            <a:r>
              <a:rPr lang="en-NZ" b="0" i="1" dirty="0" smtClean="0"/>
              <a:t>name</a:t>
            </a:r>
            <a:r>
              <a:rPr lang="en-NZ" b="0" dirty="0" smtClean="0"/>
              <a:t>, </a:t>
            </a:r>
            <a:r>
              <a:rPr lang="en-NZ" b="0" i="1" dirty="0" smtClean="0"/>
              <a:t>sizeInMB</a:t>
            </a:r>
            <a:r>
              <a:rPr lang="en-NZ" b="0" dirty="0" smtClean="0"/>
              <a:t>, and </a:t>
            </a:r>
            <a:r>
              <a:rPr lang="en-NZ" b="0" i="1" dirty="0" smtClean="0"/>
              <a:t>cleanOnRoleRecycle</a:t>
            </a:r>
            <a:r>
              <a:rPr lang="en-NZ" b="0" dirty="0" smtClean="0"/>
              <a:t>. </a:t>
            </a:r>
          </a:p>
          <a:p>
            <a:pPr marL="384431" lvl="1" indent="-171450">
              <a:buFont typeface="Arial" pitchFamily="34" charset="0"/>
              <a:buChar char="•"/>
            </a:pPr>
            <a:r>
              <a:rPr lang="en-NZ" b="0" dirty="0" smtClean="0"/>
              <a:t>The </a:t>
            </a:r>
            <a:r>
              <a:rPr lang="en-NZ" b="0" i="1" dirty="0" smtClean="0"/>
              <a:t>sizeInMB</a:t>
            </a:r>
            <a:r>
              <a:rPr lang="en-NZ" b="0" dirty="0" smtClean="0"/>
              <a:t> attribute specifies the desired size for this local storage resource. </a:t>
            </a:r>
          </a:p>
          <a:p>
            <a:pPr marL="384431" lvl="1" indent="-171450">
              <a:buFont typeface="Arial" pitchFamily="34" charset="0"/>
              <a:buChar char="•"/>
            </a:pPr>
            <a:r>
              <a:rPr lang="en-NZ" b="0" dirty="0" smtClean="0"/>
              <a:t>The </a:t>
            </a:r>
            <a:r>
              <a:rPr lang="en-NZ" b="0" i="1" dirty="0" smtClean="0"/>
              <a:t>cleanOnRoleRecycle</a:t>
            </a:r>
            <a:r>
              <a:rPr lang="en-NZ" b="0" dirty="0" smtClean="0"/>
              <a:t> attribute specifies whether the local storage resource should be wiped clean when a role instance is recycled, or whether it should be persisted across the role lifecycle; the default value is true.</a:t>
            </a:r>
          </a:p>
          <a:p>
            <a:pPr marL="384431" lvl="1" indent="-171450">
              <a:buFont typeface="Arial" pitchFamily="34" charset="0"/>
              <a:buChar char="•"/>
            </a:pPr>
            <a:endParaRPr lang="en-NZ" b="0" baseline="0" dirty="0" smtClean="0"/>
          </a:p>
          <a:p>
            <a:pPr marL="171450" lvl="0" indent="-171450">
              <a:buFont typeface="Arial" pitchFamily="34" charset="0"/>
              <a:buChar char="•"/>
            </a:pPr>
            <a:r>
              <a:rPr lang="en-NZ" dirty="0" smtClean="0"/>
              <a:t>The Windows Azure Managed Library provides classes for accessing the local storage resource from within code running in a role instance. The </a:t>
            </a:r>
            <a:r>
              <a:rPr lang="en-NZ" dirty="0" smtClean="0">
                <a:hlinkClick r:id="rId3"/>
              </a:rPr>
              <a:t>RoleEnvironment.GetLocalResource</a:t>
            </a:r>
            <a:r>
              <a:rPr lang="en-NZ" dirty="0" smtClean="0"/>
              <a:t> method returns a reference to a named </a:t>
            </a:r>
            <a:r>
              <a:rPr lang="en-NZ" dirty="0" smtClean="0">
                <a:hlinkClick r:id="rId4"/>
              </a:rPr>
              <a:t>LocalResource</a:t>
            </a:r>
            <a:r>
              <a:rPr lang="en-NZ" dirty="0" smtClean="0"/>
              <a:t> object.</a:t>
            </a:r>
          </a:p>
          <a:p>
            <a:pPr marL="171450" lvl="0" indent="-171450">
              <a:buFont typeface="Arial" pitchFamily="34" charset="0"/>
              <a:buChar char="•"/>
            </a:pPr>
            <a:r>
              <a:rPr lang="en-NZ" dirty="0" smtClean="0"/>
              <a:t>Because the </a:t>
            </a:r>
            <a:r>
              <a:rPr lang="en-NZ" b="1" dirty="0" smtClean="0"/>
              <a:t>LocalResource</a:t>
            </a:r>
            <a:r>
              <a:rPr lang="en-NZ" dirty="0" smtClean="0"/>
              <a:t> object represents a directory, you can read from it and write to it using the standard .NET file I/O classes. To determine the path to the local storage resource's directory, use the </a:t>
            </a:r>
            <a:r>
              <a:rPr lang="en-NZ" dirty="0" smtClean="0">
                <a:hlinkClick r:id="rId5"/>
              </a:rPr>
              <a:t>LocalResource.RootPath</a:t>
            </a:r>
            <a:r>
              <a:rPr lang="en-NZ" dirty="0" smtClean="0"/>
              <a:t> property</a:t>
            </a:r>
            <a:endParaRPr lang="en-NZ" b="0" baseline="0" dirty="0" smtClean="0"/>
          </a:p>
          <a:p>
            <a:endParaRPr lang="en-NZ" b="1" baseline="0" dirty="0" smtClean="0"/>
          </a:p>
          <a:p>
            <a:r>
              <a:rPr lang="en-NZ" b="1" baseline="0" dirty="0" smtClean="0"/>
              <a:t>Notes</a:t>
            </a:r>
          </a:p>
          <a:p>
            <a:r>
              <a:rPr lang="en-NZ" b="0" dirty="0" smtClean="0"/>
              <a:t>http://msdn.microsoft.com/en-us/library/ee758708.aspx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705275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902396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528252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0167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305903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62262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672128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421119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at a high level how the Windows Azure Platform maps into the high scale archetype </a:t>
            </a:r>
          </a:p>
          <a:p>
            <a:endParaRPr lang="en-US" dirty="0" smtClean="0"/>
          </a:p>
          <a:p>
            <a:r>
              <a:rPr lang="en-US" b="1" dirty="0" smtClean="0"/>
              <a:t>Speaker Notes</a:t>
            </a:r>
          </a:p>
          <a:p>
            <a:r>
              <a:rPr lang="en-US" dirty="0" smtClean="0"/>
              <a:t>Key points</a:t>
            </a:r>
            <a:r>
              <a:rPr lang="en-US" baseline="0" dirty="0" smtClean="0"/>
              <a:t> here are </a:t>
            </a:r>
          </a:p>
          <a:p>
            <a:pPr marL="171450" indent="-171450">
              <a:buFont typeface="Arial" pitchFamily="34" charset="0"/>
              <a:buChar char="•"/>
            </a:pPr>
            <a:r>
              <a:rPr lang="en-US" baseline="0" dirty="0" smtClean="0"/>
              <a:t>that all external connections come through a load balancer THIS INCLUDES STORAGE.</a:t>
            </a:r>
          </a:p>
          <a:p>
            <a:pPr marL="171450" lvl="0" indent="-171450">
              <a:buFont typeface="Arial" pitchFamily="34" charset="0"/>
              <a:buChar char="•"/>
            </a:pPr>
            <a:r>
              <a:rPr lang="en-US" baseline="0" dirty="0" smtClean="0"/>
              <a:t>If you are familiar with the previous model, you will notice that two new features are diagrammed here as well, namely inter-role communication (notice there is no load balancer) and TCP ports directly to Worker Roles (or Web Roles). </a:t>
            </a:r>
          </a:p>
          <a:p>
            <a:pPr marL="171450" lvl="0" indent="-171450">
              <a:buFont typeface="Arial" pitchFamily="34" charset="0"/>
              <a:buChar char="•"/>
            </a:pPr>
            <a:r>
              <a:rPr lang="en-US" baseline="0" dirty="0" smtClean="0"/>
              <a:t>We will still use the storage to communicate async and reliably via queues for a lot of options. </a:t>
            </a:r>
          </a:p>
          <a:p>
            <a:pPr marL="171450" lvl="0" indent="-171450">
              <a:buFont typeface="Arial" pitchFamily="34" charset="0"/>
              <a:buChar char="•"/>
            </a:pPr>
            <a:r>
              <a:rPr lang="en-US" baseline="0" dirty="0" smtClean="0"/>
              <a:t>However, inter-role communication fills in when you need direct synchronous comm.</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The load balancers are a key to Windows Azure.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510904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951257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To explain the configuration change events in a worked example</a:t>
            </a:r>
          </a:p>
          <a:p>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Speaker Notes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dirty="0" smtClean="0"/>
              <a:t>Worked</a:t>
            </a:r>
            <a:r>
              <a:rPr lang="en-NZ" b="0" baseline="0" dirty="0" smtClean="0"/>
              <a:t> example is changing the configuration of the WebDav role to run another instance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When the config changes a new instance will start.</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We catch the changed event and use that to allow us to re-enumerate the internal endpoints to find an additional endpoint to poll</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Notes</a:t>
            </a:r>
          </a:p>
          <a:p>
            <a:r>
              <a:rPr lang="en-NZ" b="1" dirty="0" smtClean="0"/>
              <a:t>http://msdn.microsoft.com/en-us/library/ee848064.aspx</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397230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50306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775407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38907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306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103698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0365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4214164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Rectangle 3"/>
          <p:cNvSpPr>
            <a:spLocks noGrp="1" noChangeArrowheads="1"/>
          </p:cNvSpPr>
          <p:nvPr>
            <p:ph type="subTitle" idx="1"/>
          </p:nvPr>
        </p:nvSpPr>
        <p:spPr bwMode="white">
          <a:xfrm>
            <a:off x="3022600" y="3648075"/>
            <a:ext cx="5330826" cy="2667000"/>
          </a:xfrm>
          <a:prstGeom prst="rect">
            <a:avLst/>
          </a:prstGeom>
        </p:spPr>
        <p:txBody>
          <a:bodyPr lIns="0" tIns="0" rIns="0" bIns="0"/>
          <a:lstStyle>
            <a:lvl1pPr marL="0" indent="0">
              <a:buFont typeface="Times" pitchFamily="-128" charset="0"/>
              <a:buNone/>
              <a:defRPr sz="2200">
                <a:solidFill>
                  <a:schemeClr val="bg1"/>
                </a:solidFill>
              </a:defRPr>
            </a:lvl1pPr>
          </a:lstStyle>
          <a:p>
            <a:r>
              <a:rPr lang="de-DE" smtClean="0"/>
              <a:t>Formatvorlage des Untertitelmasters durch Klicken bearbeiten</a:t>
            </a:r>
            <a:endParaRPr lang="de-DE" dirty="0"/>
          </a:p>
        </p:txBody>
      </p:sp>
      <p:sp>
        <p:nvSpPr>
          <p:cNvPr id="7" name="Textplatzhalter 6"/>
          <p:cNvSpPr>
            <a:spLocks noGrp="1"/>
          </p:cNvSpPr>
          <p:nvPr>
            <p:ph type="body" sz="quarter" idx="11" hasCustomPrompt="1"/>
          </p:nvPr>
        </p:nvSpPr>
        <p:spPr>
          <a:xfrm>
            <a:off x="790575" y="2343150"/>
            <a:ext cx="7562850" cy="723900"/>
          </a:xfrm>
          <a:prstGeom prst="rect">
            <a:avLst/>
          </a:prstGeom>
        </p:spPr>
        <p:txBody>
          <a:bodyPr lIns="0" tIns="0" rIns="0" bIns="0"/>
          <a:lstStyle>
            <a:lvl1pPr marL="0" indent="0">
              <a:buNone/>
              <a:defRPr sz="3400">
                <a:solidFill>
                  <a:schemeClr val="bg2"/>
                </a:solidFill>
              </a:defRPr>
            </a:lvl1pPr>
            <a:lvl2pPr marL="0" indent="0">
              <a:buNone/>
              <a:defRPr sz="3400">
                <a:solidFill>
                  <a:schemeClr val="bg2"/>
                </a:solidFill>
              </a:defRPr>
            </a:lvl2pPr>
            <a:lvl3pPr marL="0" indent="0">
              <a:buNone/>
              <a:defRPr sz="3400">
                <a:solidFill>
                  <a:schemeClr val="bg2"/>
                </a:solidFill>
              </a:defRPr>
            </a:lvl3pPr>
            <a:lvl4pPr marL="0" indent="0">
              <a:buNone/>
              <a:defRPr sz="3400">
                <a:solidFill>
                  <a:schemeClr val="bg2"/>
                </a:solidFill>
              </a:defRPr>
            </a:lvl4pPr>
            <a:lvl5pPr marL="0" indent="0">
              <a:buNone/>
              <a:defRPr sz="3400">
                <a:solidFill>
                  <a:schemeClr val="bg2"/>
                </a:solidFill>
              </a:defRPr>
            </a:lvl5pPr>
          </a:lstStyle>
          <a:p>
            <a:pPr lvl="0"/>
            <a:r>
              <a:rPr lang="de-DE" dirty="0" smtClean="0"/>
              <a:t>Titel Standhalter</a:t>
            </a:r>
            <a:endParaRPr lang="de-CH"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hlagwor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790574" y="600075"/>
            <a:ext cx="7562851" cy="5715000"/>
          </a:xfrm>
        </p:spPr>
        <p:txBody>
          <a:bodyPr anchor="ctr"/>
          <a:lstStyle>
            <a:lvl1pPr algn="ctr">
              <a:buNone/>
              <a:defRPr sz="10000" b="1">
                <a:solidFill>
                  <a:schemeClr val="tx2"/>
                </a:solidFill>
              </a:defRPr>
            </a:lvl1pPr>
          </a:lstStyle>
          <a:p>
            <a:pPr lvl="0"/>
            <a:r>
              <a:rPr lang="de-DE" dirty="0" smtClean="0"/>
              <a:t>Schlagwort</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90574" y="600075"/>
            <a:ext cx="7562851" cy="2841625"/>
          </a:xfrm>
        </p:spPr>
        <p:txBody>
          <a:bodyPr anchor="b"/>
          <a:lstStyle>
            <a:lvl1pPr algn="ctr">
              <a:defRPr sz="10000" b="1">
                <a:solidFill>
                  <a:schemeClr val="tx2"/>
                </a:solidFill>
                <a:latin typeface="Calibri" pitchFamily="34" charset="0"/>
                <a:cs typeface="Calibri" pitchFamily="34" charset="0"/>
              </a:defRPr>
            </a:lvl1pPr>
          </a:lstStyle>
          <a:p>
            <a:r>
              <a:rPr lang="de-CH" dirty="0" smtClean="0"/>
              <a:t>Danke!</a:t>
            </a:r>
            <a:endParaRPr lang="de-DE" dirty="0"/>
          </a:p>
        </p:txBody>
      </p:sp>
      <p:sp>
        <p:nvSpPr>
          <p:cNvPr id="8" name="Textplatzhalter 7"/>
          <p:cNvSpPr>
            <a:spLocks noGrp="1"/>
          </p:cNvSpPr>
          <p:nvPr>
            <p:ph type="body" sz="quarter" idx="10" hasCustomPrompt="1"/>
          </p:nvPr>
        </p:nvSpPr>
        <p:spPr>
          <a:xfrm>
            <a:off x="790574" y="5041900"/>
            <a:ext cx="2854325" cy="1273175"/>
          </a:xfrm>
        </p:spPr>
        <p:txBody>
          <a:bodyPr/>
          <a:lstStyle>
            <a:lvl1pPr algn="r">
              <a:buNone/>
              <a:defRPr sz="1600" cap="none">
                <a:solidFill>
                  <a:schemeClr val="tx2"/>
                </a:solidFill>
                <a:latin typeface="Calibri" pitchFamily="34" charset="0"/>
                <a:cs typeface="Calibri" pitchFamily="34" charset="0"/>
              </a:defRPr>
            </a:lvl1pPr>
          </a:lstStyle>
          <a:p>
            <a:pPr lvl="0"/>
            <a:r>
              <a:rPr lang="de-DE" dirty="0" smtClean="0"/>
              <a:t>info@bbv.ch</a:t>
            </a:r>
          </a:p>
          <a:p>
            <a:pPr lvl="0"/>
            <a:r>
              <a:rPr lang="de-DE" dirty="0" smtClean="0"/>
              <a:t>www.bbv.ch</a:t>
            </a:r>
            <a:endParaRPr lang="de-DE" dirty="0"/>
          </a:p>
        </p:txBody>
      </p:sp>
      <p:sp>
        <p:nvSpPr>
          <p:cNvPr id="6" name="Textplatzhalter 7"/>
          <p:cNvSpPr>
            <a:spLocks noGrp="1"/>
          </p:cNvSpPr>
          <p:nvPr>
            <p:ph type="body" sz="quarter" idx="11" hasCustomPrompt="1"/>
          </p:nvPr>
        </p:nvSpPr>
        <p:spPr>
          <a:xfrm>
            <a:off x="3825874" y="5041900"/>
            <a:ext cx="4527551" cy="1273175"/>
          </a:xfrm>
        </p:spPr>
        <p:txBody>
          <a:bodyPr/>
          <a:lstStyle>
            <a:lvl1pPr algn="l">
              <a:buNone/>
              <a:defRPr sz="1600" cap="none">
                <a:solidFill>
                  <a:schemeClr val="tx2"/>
                </a:solidFill>
                <a:latin typeface="Calibri" pitchFamily="34" charset="0"/>
                <a:cs typeface="Calibri" pitchFamily="34" charset="0"/>
              </a:defRPr>
            </a:lvl1pPr>
          </a:lstStyle>
          <a:p>
            <a:pPr lvl="0"/>
            <a:r>
              <a:rPr lang="de-DE" dirty="0" smtClean="0"/>
              <a:t>www.website-link.ch</a:t>
            </a:r>
          </a:p>
          <a:p>
            <a:pPr lvl="0"/>
            <a:r>
              <a:rPr lang="de-DE" dirty="0" smtClean="0"/>
              <a:t>http://source.net/project/bbv</a:t>
            </a:r>
          </a:p>
        </p:txBody>
      </p:sp>
      <p:sp>
        <p:nvSpPr>
          <p:cNvPr id="11" name="Textplatzhalter 7"/>
          <p:cNvSpPr>
            <a:spLocks noGrp="1"/>
          </p:cNvSpPr>
          <p:nvPr>
            <p:ph type="body" sz="quarter" idx="12" hasCustomPrompt="1"/>
          </p:nvPr>
        </p:nvSpPr>
        <p:spPr>
          <a:xfrm>
            <a:off x="790574" y="3993941"/>
            <a:ext cx="7562851" cy="769441"/>
          </a:xfrm>
        </p:spPr>
        <p:txBody>
          <a:bodyPr/>
          <a:lstStyle>
            <a:lvl1pPr marL="0" algn="ctr">
              <a:spcBef>
                <a:spcPts val="0"/>
              </a:spcBef>
              <a:buNone/>
              <a:defRPr sz="2600" b="1" cap="none">
                <a:solidFill>
                  <a:schemeClr val="tx2"/>
                </a:solidFill>
                <a:latin typeface="Calibri" pitchFamily="34" charset="0"/>
                <a:cs typeface="Calibri" pitchFamily="34" charset="0"/>
              </a:defRPr>
            </a:lvl1pPr>
          </a:lstStyle>
          <a:p>
            <a:pPr lvl="0"/>
            <a:r>
              <a:rPr lang="de-DE" dirty="0" smtClean="0"/>
              <a:t>Felix Muster</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12"/>
          <p:cNvSpPr>
            <a:spLocks noGrp="1"/>
          </p:cNvSpPr>
          <p:nvPr>
            <p:ph sz="quarter" idx="10"/>
          </p:nvPr>
        </p:nvSpPr>
        <p:spPr>
          <a:xfrm>
            <a:off x="468314" y="1797051"/>
            <a:ext cx="8207375" cy="4320117"/>
          </a:xfrm>
        </p:spPr>
        <p:txBody>
          <a:bodyPr/>
          <a:lstStyle>
            <a:lvl1pPr marL="0" indent="0">
              <a:buNone/>
              <a:defRPr sz="3000"/>
            </a:lvl1pPr>
            <a:lvl2pPr marL="0" indent="0">
              <a:buNone/>
              <a:tabLst/>
              <a:defRPr sz="1500">
                <a:latin typeface="+mn-lt"/>
              </a:defRPr>
            </a:lvl2pPr>
            <a:lvl3pPr marL="180975" indent="-180975">
              <a:defRPr sz="1500">
                <a:latin typeface="+mn-lt"/>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76616311"/>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3088429"/>
            <a:ext cx="8368939" cy="761875"/>
          </a:xfrm>
        </p:spPr>
        <p:txBody>
          <a:bodyPr anchor="b" anchorCtr="0">
            <a:spAutoFit/>
          </a:bodyPr>
          <a:lstStyle>
            <a:lvl1pPr>
              <a:lnSpc>
                <a:spcPct val="100000"/>
              </a:lnSpc>
              <a:defRPr sz="4951"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297680"/>
            <a:ext cx="4091815" cy="959237"/>
          </a:xfrm>
        </p:spPr>
        <p:txBody>
          <a:bodyPr/>
          <a:lstStyle>
            <a:lvl1pPr marL="0" indent="0">
              <a:lnSpc>
                <a:spcPct val="100000"/>
              </a:lnSpc>
              <a:spcBef>
                <a:spcPts val="450"/>
              </a:spcBef>
              <a:buFont typeface="Arial" pitchFamily="34" charset="0"/>
              <a:buNone/>
              <a:defRPr sz="1800">
                <a:solidFill>
                  <a:schemeClr val="bg1">
                    <a:alpha val="98000"/>
                  </a:schemeClr>
                </a:solidFill>
                <a:latin typeface="+mj-lt"/>
              </a:defRPr>
            </a:lvl1pPr>
            <a:lvl2pPr marL="345373" indent="0">
              <a:buFont typeface="Arial" pitchFamily="34" charset="0"/>
              <a:buNone/>
              <a:defRPr/>
            </a:lvl2pPr>
            <a:lvl3pPr marL="641918" indent="0">
              <a:buFont typeface="Arial" pitchFamily="34" charset="0"/>
              <a:buNone/>
              <a:defRPr/>
            </a:lvl3pPr>
            <a:lvl4pPr marL="944418" indent="0">
              <a:buFont typeface="Arial" pitchFamily="34" charset="0"/>
              <a:buNone/>
              <a:defRPr/>
            </a:lvl4pPr>
            <a:lvl5pPr marL="120404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8" cy="290338"/>
          </a:xfrm>
          <a:prstGeom prst="rect">
            <a:avLst/>
          </a:prstGeom>
        </p:spPr>
      </p:pic>
    </p:spTree>
    <p:extLst>
      <p:ext uri="{BB962C8B-B14F-4D97-AF65-F5344CB8AC3E}">
        <p14:creationId xmlns:p14="http://schemas.microsoft.com/office/powerpoint/2010/main" val="44506867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7530" y="3139019"/>
            <a:ext cx="8368939" cy="914417"/>
          </a:xfrm>
        </p:spPr>
        <p:txBody>
          <a:bodyPr anchor="b"/>
          <a:lstStyle>
            <a:lvl1pPr marL="0" indent="0">
              <a:lnSpc>
                <a:spcPct val="100000"/>
              </a:lnSpc>
              <a:buNone/>
              <a:defRPr lang="en-US" sz="6602" i="0" kern="1200" spc="-75" baseline="0" dirty="0" smtClean="0">
                <a:solidFill>
                  <a:schemeClr val="bg1">
                    <a:alpha val="99000"/>
                  </a:schemeClr>
                </a:soli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297681"/>
            <a:ext cx="5636696" cy="332527"/>
          </a:xfrm>
        </p:spPr>
        <p:txBody>
          <a:bodyPr/>
          <a:lstStyle>
            <a:lvl1pPr marL="0" indent="0">
              <a:lnSpc>
                <a:spcPct val="100000"/>
              </a:lnSpc>
              <a:buNone/>
              <a:defRPr lang="en-US" sz="2401" kern="1200" spc="-75" baseline="0" dirty="0">
                <a:solidFill>
                  <a:schemeClr val="bg1">
                    <a:alpha val="99000"/>
                  </a:schemeClr>
                </a:solidFill>
                <a:latin typeface="+mj-lt"/>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8" cy="290338"/>
          </a:xfrm>
          <a:prstGeom prst="rect">
            <a:avLst/>
          </a:prstGeom>
        </p:spPr>
      </p:pic>
    </p:spTree>
    <p:extLst>
      <p:ext uri="{BB962C8B-B14F-4D97-AF65-F5344CB8AC3E}">
        <p14:creationId xmlns:p14="http://schemas.microsoft.com/office/powerpoint/2010/main" val="245454954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87530" y="2258473"/>
            <a:ext cx="8368939" cy="2031967"/>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6602"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8"/>
            <a:ext cx="1880410" cy="291353"/>
          </a:xfrm>
          <a:prstGeom prst="rect">
            <a:avLst/>
          </a:prstGeom>
        </p:spPr>
      </p:pic>
    </p:spTree>
    <p:extLst>
      <p:ext uri="{BB962C8B-B14F-4D97-AF65-F5344CB8AC3E}">
        <p14:creationId xmlns:p14="http://schemas.microsoft.com/office/powerpoint/2010/main" val="5702612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algn="ctr" defTabSz="68552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955" rtl="0" eaLnBrk="1" latinLnBrk="0" hangingPunct="1">
              <a:lnSpc>
                <a:spcPct val="90000"/>
              </a:lnSpc>
              <a:spcBef>
                <a:spcPct val="0"/>
              </a:spcBef>
              <a:buNone/>
              <a:defRPr lang="en-US" sz="4051"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548145"/>
            <a:ext cx="5210341" cy="980910"/>
          </a:xfrm>
        </p:spPr>
        <p:txBody>
          <a:bodyPr lIns="182880" tIns="182880" anchor="ctr" anchorCtr="0"/>
          <a:lstStyle>
            <a:lvl1pPr marL="431121" indent="-428739">
              <a:spcAft>
                <a:spcPts val="900"/>
              </a:spcAft>
              <a:buNone/>
              <a:defRPr lang="en-US" sz="3301"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625" indent="-25724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955" rtl="0" eaLnBrk="1" latinLnBrk="0" hangingPunct="1">
              <a:lnSpc>
                <a:spcPct val="90000"/>
              </a:lnSpc>
              <a:spcBef>
                <a:spcPts val="0"/>
              </a:spcBef>
              <a:spcAft>
                <a:spcPts val="675"/>
              </a:spcAft>
              <a:buSzPct val="80000"/>
            </a:pPr>
            <a:r>
              <a:rPr lang="en-US" smtClean="0"/>
              <a:t>Click to edit Master text styles</a:t>
            </a:r>
          </a:p>
          <a:p>
            <a:pPr marL="2382" lvl="1" indent="0" algn="l" defTabSz="685955"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2133600"/>
            <a:ext cx="1399159"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45" tIns="30873" rIns="61745" bIns="30873" numCol="1" anchor="t" anchorCtr="0" compatLnSpc="1">
            <a:prstTxWarp prst="textNoShape">
              <a:avLst/>
            </a:prstTxWarp>
          </a:bodyPr>
          <a:lstStyle/>
          <a:p>
            <a:pPr defTabSz="914484"/>
            <a:endParaRPr lang="en-US" sz="1200" dirty="0">
              <a:solidFill>
                <a:srgbClr val="292929"/>
              </a:solidFill>
            </a:endParaRPr>
          </a:p>
        </p:txBody>
      </p:sp>
    </p:spTree>
    <p:extLst>
      <p:ext uri="{BB962C8B-B14F-4D97-AF65-F5344CB8AC3E}">
        <p14:creationId xmlns:p14="http://schemas.microsoft.com/office/powerpoint/2010/main" val="35372583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1051"/>
          </a:xfrm>
        </p:spPr>
        <p:txBody>
          <a:bodyPr/>
          <a:lstStyle>
            <a:lvl1pPr>
              <a:defRPr sz="4051"/>
            </a:lvl1pPr>
          </a:lstStyle>
          <a:p>
            <a:r>
              <a:rPr lang="en-US" smtClean="0"/>
              <a:t>Click to edit Master title style</a:t>
            </a:r>
            <a:endParaRPr lang="en-US" dirty="0"/>
          </a:p>
        </p:txBody>
      </p:sp>
      <p:sp>
        <p:nvSpPr>
          <p:cNvPr id="4" name="Content Placeholder 3"/>
          <p:cNvSpPr>
            <a:spLocks noGrp="1"/>
          </p:cNvSpPr>
          <p:nvPr>
            <p:ph sz="quarter" idx="10"/>
          </p:nvPr>
        </p:nvSpPr>
        <p:spPr>
          <a:xfrm>
            <a:off x="389436" y="1463676"/>
            <a:ext cx="8368939" cy="153401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767672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1051"/>
          </a:xfrm>
        </p:spPr>
        <p:txBody>
          <a:bodyPr/>
          <a:lstStyle>
            <a:lvl1pPr algn="l" defTabSz="685955" rtl="0" eaLnBrk="1" latinLnBrk="0" hangingPunct="1">
              <a:lnSpc>
                <a:spcPct val="90000"/>
              </a:lnSpc>
              <a:spcBef>
                <a:spcPct val="0"/>
              </a:spcBef>
              <a:buNone/>
              <a:defRPr lang="en-US" sz="4051"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89436" y="1463676"/>
            <a:ext cx="8368939" cy="1534010"/>
          </a:xfrm>
        </p:spPr>
        <p:txBody>
          <a:bodyPr>
            <a:spAutoFit/>
          </a:bodyPr>
          <a:lstStyle>
            <a:lvl1pPr marL="0" indent="0">
              <a:buFontTx/>
              <a:buNone/>
              <a:defRPr/>
            </a:lvl1pPr>
            <a:lvl2pPr marL="345373" indent="0">
              <a:buFontTx/>
              <a:buNone/>
              <a:defRPr/>
            </a:lvl2pPr>
            <a:lvl3pPr marL="685983" indent="0">
              <a:buFontTx/>
              <a:buNone/>
              <a:defRPr/>
            </a:lvl3pPr>
            <a:lvl4pPr marL="1027784" indent="0">
              <a:buFontTx/>
              <a:buNone/>
              <a:defRPr/>
            </a:lvl4pPr>
            <a:lvl5pPr marL="1377921"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890263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1051"/>
          </a:xfrm>
        </p:spPr>
        <p:txBody>
          <a:bodyPr/>
          <a:lstStyle>
            <a:lvl1pPr>
              <a:defRPr sz="4051"/>
            </a:lvl1pPr>
          </a:lstStyle>
          <a:p>
            <a:r>
              <a:rPr lang="en-US" smtClean="0"/>
              <a:t>Click to edit Master title style</a:t>
            </a:r>
            <a:endParaRPr lang="en-US" dirty="0"/>
          </a:p>
        </p:txBody>
      </p:sp>
    </p:spTree>
    <p:extLst>
      <p:ext uri="{BB962C8B-B14F-4D97-AF65-F5344CB8AC3E}">
        <p14:creationId xmlns:p14="http://schemas.microsoft.com/office/powerpoint/2010/main" val="324108853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Untertitel / Kapitel">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790575" y="2343150"/>
            <a:ext cx="7562850" cy="1028699"/>
          </a:xfrm>
        </p:spPr>
        <p:txBody>
          <a:bodyPr/>
          <a:lstStyle>
            <a:lvl1pPr>
              <a:defRPr sz="3400">
                <a:solidFill>
                  <a:schemeClr val="bg2"/>
                </a:solidFill>
              </a:defRPr>
            </a:lvl1pPr>
          </a:lstStyle>
          <a:p>
            <a:r>
              <a:rPr lang="de-CH" dirty="0" smtClean="0"/>
              <a:t>Untertitel bearbeiten</a:t>
            </a:r>
            <a:endParaRPr lang="de-DE" dirty="0"/>
          </a:p>
        </p:txBody>
      </p:sp>
      <p:sp>
        <p:nvSpPr>
          <p:cNvPr id="8195" name="Rectangle 3"/>
          <p:cNvSpPr>
            <a:spLocks noGrp="1" noChangeArrowheads="1"/>
          </p:cNvSpPr>
          <p:nvPr>
            <p:ph type="subTitle" idx="1" hasCustomPrompt="1"/>
          </p:nvPr>
        </p:nvSpPr>
        <p:spPr>
          <a:xfrm>
            <a:off x="2057400" y="3581400"/>
            <a:ext cx="6296025" cy="2733675"/>
          </a:xfrm>
        </p:spPr>
        <p:txBody>
          <a:bodyPr/>
          <a:lstStyle>
            <a:lvl1pPr marL="0" indent="0">
              <a:buFont typeface="Arial" pitchFamily="34" charset="0"/>
              <a:buNone/>
              <a:defRPr>
                <a:solidFill>
                  <a:schemeClr val="tx1"/>
                </a:solidFill>
              </a:defRPr>
            </a:lvl1pPr>
            <a:lvl2pPr>
              <a:defRPr/>
            </a:lvl2pPr>
            <a:lvl3pPr>
              <a:defRPr/>
            </a:lvl3pPr>
          </a:lstStyle>
          <a:p>
            <a:r>
              <a:rPr lang="de-CH" dirty="0" smtClean="0"/>
              <a:t>Master-Untertitelformat bearbeiten</a:t>
            </a:r>
          </a:p>
        </p:txBody>
      </p:sp>
      <p:sp>
        <p:nvSpPr>
          <p:cNvPr id="8" name="Line 24"/>
          <p:cNvSpPr>
            <a:spLocks noChangeShapeType="1"/>
          </p:cNvSpPr>
          <p:nvPr userDrawn="1"/>
        </p:nvSpPr>
        <p:spPr bwMode="auto">
          <a:xfrm flipH="1">
            <a:off x="0" y="6536519"/>
            <a:ext cx="9144000" cy="0"/>
          </a:xfrm>
          <a:prstGeom prst="line">
            <a:avLst/>
          </a:prstGeom>
          <a:noFill/>
          <a:ln w="22225">
            <a:solidFill>
              <a:srgbClr val="E1E1E1"/>
            </a:solidFill>
            <a:round/>
            <a:headEnd/>
            <a:tailEnd/>
          </a:ln>
        </p:spPr>
        <p:txBody>
          <a:bodyPr wrap="none" anchor="ctr">
            <a:prstTxWarp prst="textNoShape">
              <a:avLst/>
            </a:prstTxWarp>
          </a:bodyPr>
          <a:lstStyle/>
          <a:p>
            <a:pPr eaLnBrk="0" hangingPunct="0">
              <a:defRPr/>
            </a:pPr>
            <a:endParaRPr lang="en-US">
              <a:latin typeface="Segoe UI" pitchFamily="-128" charset="0"/>
              <a:ea typeface="ＭＳ Ｐゴシック" pitchFamily="-128" charset="-128"/>
              <a:cs typeface="ＭＳ Ｐゴシック" pitchFamily="-128" charset="-128"/>
            </a:endParaRPr>
          </a:p>
        </p:txBody>
      </p:sp>
      <p:sp>
        <p:nvSpPr>
          <p:cNvPr id="9" name="Text Box 23"/>
          <p:cNvSpPr txBox="1">
            <a:spLocks noChangeArrowheads="1"/>
          </p:cNvSpPr>
          <p:nvPr userDrawn="1"/>
        </p:nvSpPr>
        <p:spPr bwMode="auto">
          <a:xfrm>
            <a:off x="7162800" y="6571193"/>
            <a:ext cx="1295400" cy="244475"/>
          </a:xfrm>
          <a:prstGeom prst="rect">
            <a:avLst/>
          </a:prstGeom>
          <a:noFill/>
          <a:ln w="9525">
            <a:noFill/>
            <a:miter lim="800000"/>
            <a:headEnd/>
            <a:tailEnd/>
          </a:ln>
        </p:spPr>
        <p:txBody>
          <a:bodyPr anchor="b">
            <a:prstTxWarp prst="textNoShape">
              <a:avLst/>
            </a:prstTxWarp>
            <a:spAutoFit/>
          </a:bodyPr>
          <a:lstStyle/>
          <a:p>
            <a:pPr algn="r" eaLnBrk="0" hangingPunct="0">
              <a:spcBef>
                <a:spcPct val="50000"/>
              </a:spcBef>
              <a:defRPr/>
            </a:pPr>
            <a:r>
              <a:rPr lang="de-DE" sz="1000" b="0" dirty="0" err="1">
                <a:solidFill>
                  <a:schemeClr val="tx1">
                    <a:lumMod val="50000"/>
                    <a:lumOff val="50000"/>
                  </a:schemeClr>
                </a:solidFill>
                <a:latin typeface="Segoe UI" pitchFamily="-128" charset="0"/>
                <a:ea typeface="ＭＳ Ｐゴシック" pitchFamily="-128" charset="-128"/>
                <a:cs typeface="ＭＳ Ｐゴシック" pitchFamily="-128" charset="-128"/>
              </a:rPr>
              <a:t>www.bbv.ch</a:t>
            </a:r>
            <a:endParaRPr lang="de-DE" sz="1000" b="0" dirty="0">
              <a:solidFill>
                <a:schemeClr val="tx1">
                  <a:lumMod val="50000"/>
                  <a:lumOff val="50000"/>
                </a:scheme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2"/>
          <a:stretch>
            <a:fillRect/>
          </a:stretch>
        </p:blipFill>
        <p:spPr>
          <a:xfrm>
            <a:off x="-2" y="6426201"/>
            <a:ext cx="9144001" cy="423336"/>
          </a:xfrm>
          <a:prstGeom prst="rect">
            <a:avLst/>
          </a:prstGeom>
        </p:spPr>
      </p:pic>
      <p:sp>
        <p:nvSpPr>
          <p:cNvPr id="14" name="Line 24"/>
          <p:cNvSpPr>
            <a:spLocks noChangeShapeType="1"/>
          </p:cNvSpPr>
          <p:nvPr userDrawn="1"/>
        </p:nvSpPr>
        <p:spPr bwMode="auto">
          <a:xfrm flipH="1">
            <a:off x="-1" y="6528055"/>
            <a:ext cx="9144000" cy="0"/>
          </a:xfrm>
          <a:prstGeom prst="line">
            <a:avLst/>
          </a:prstGeom>
          <a:noFill/>
          <a:ln w="22225">
            <a:solidFill>
              <a:schemeClr val="bg1"/>
            </a:solidFill>
            <a:round/>
            <a:headEnd/>
            <a:tailEnd/>
          </a:ln>
        </p:spPr>
        <p:txBody>
          <a:bodyPr wrap="none" anchor="ctr">
            <a:prstTxWarp prst="textNoShape">
              <a:avLst/>
            </a:prstTxWarp>
          </a:bodyPr>
          <a:lstStyle/>
          <a:p>
            <a:pPr eaLnBrk="0" hangingPunct="0">
              <a:defRPr/>
            </a:pPr>
            <a:endParaRPr lang="en-US" dirty="0">
              <a:latin typeface="Segoe UI" pitchFamily="-128" charset="0"/>
              <a:ea typeface="ＭＳ Ｐゴシック" pitchFamily="-128" charset="-128"/>
              <a:cs typeface="ＭＳ Ｐゴシック" pitchFamily="-128" charset="-128"/>
            </a:endParaRPr>
          </a:p>
        </p:txBody>
      </p:sp>
      <p:sp>
        <p:nvSpPr>
          <p:cNvPr id="15" name="Text Box 23"/>
          <p:cNvSpPr txBox="1">
            <a:spLocks noChangeArrowheads="1"/>
          </p:cNvSpPr>
          <p:nvPr userDrawn="1"/>
        </p:nvSpPr>
        <p:spPr bwMode="auto">
          <a:xfrm>
            <a:off x="7162799" y="6591760"/>
            <a:ext cx="1295400" cy="215444"/>
          </a:xfrm>
          <a:prstGeom prst="rect">
            <a:avLst/>
          </a:prstGeom>
          <a:noFill/>
          <a:ln w="9525">
            <a:noFill/>
            <a:miter lim="800000"/>
            <a:headEnd/>
            <a:tailEnd/>
          </a:ln>
        </p:spPr>
        <p:txBody>
          <a:bodyPr anchor="b">
            <a:prstTxWarp prst="textNoShape">
              <a:avLst/>
            </a:prstTxWarp>
            <a:spAutoFit/>
          </a:bodyPr>
          <a:lstStyle/>
          <a:p>
            <a:pPr algn="r" eaLnBrk="0" hangingPunct="0">
              <a:spcBef>
                <a:spcPct val="50000"/>
              </a:spcBef>
              <a:defRPr/>
            </a:pPr>
            <a:r>
              <a:rPr lang="de-DE" sz="800" b="0" dirty="0" err="1">
                <a:solidFill>
                  <a:schemeClr val="tx1">
                    <a:lumMod val="50000"/>
                    <a:lumOff val="50000"/>
                  </a:schemeClr>
                </a:solidFill>
                <a:latin typeface="Segoe UI" pitchFamily="-128" charset="0"/>
                <a:ea typeface="ＭＳ Ｐゴシック" pitchFamily="-128" charset="-128"/>
                <a:cs typeface="ＭＳ Ｐゴシック" pitchFamily="-128" charset="-128"/>
              </a:rPr>
              <a:t>www.bbv.ch</a:t>
            </a:r>
            <a:endParaRPr lang="de-DE" sz="800" b="0" dirty="0">
              <a:solidFill>
                <a:schemeClr val="tx1">
                  <a:lumMod val="50000"/>
                  <a:lumOff val="50000"/>
                </a:schemeClr>
              </a:solidFill>
              <a:latin typeface="Segoe UI" pitchFamily="-128" charset="0"/>
              <a:ea typeface="ＭＳ Ｐゴシック" pitchFamily="-128" charset="-128"/>
              <a:cs typeface="ＭＳ Ｐゴシック" pitchFamily="-128" charset="-128"/>
            </a:endParaRPr>
          </a:p>
        </p:txBody>
      </p:sp>
      <p:pic>
        <p:nvPicPr>
          <p:cNvPr id="16" name="Picture 7" descr="BBV_Logo_S_R_4F"/>
          <p:cNvPicPr>
            <a:picLocks noChangeAspect="1" noChangeArrowheads="1"/>
          </p:cNvPicPr>
          <p:nvPr userDrawn="1"/>
        </p:nvPicPr>
        <p:blipFill>
          <a:blip r:embed="rId3"/>
          <a:srcRect/>
          <a:stretch>
            <a:fillRect/>
          </a:stretch>
        </p:blipFill>
        <p:spPr bwMode="auto">
          <a:xfrm>
            <a:off x="698502" y="6596561"/>
            <a:ext cx="1583266" cy="168307"/>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96488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3601"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68595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1"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2136047"/>
            <a:ext cx="2625030"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955"/>
              <a:endParaRPr lang="en-US" sz="1350"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955"/>
              <a:endParaRPr lang="en-US" sz="1350" dirty="0">
                <a:solidFill>
                  <a:srgbClr val="292929"/>
                </a:solidFill>
              </a:endParaRPr>
            </a:p>
          </p:txBody>
        </p:sp>
      </p:grpSp>
    </p:spTree>
    <p:extLst>
      <p:ext uri="{BB962C8B-B14F-4D97-AF65-F5344CB8AC3E}">
        <p14:creationId xmlns:p14="http://schemas.microsoft.com/office/powerpoint/2010/main" val="168507277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3601"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68595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1"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pPr defTabSz="685955"/>
            <a:endParaRPr lang="en-US" sz="1350" dirty="0">
              <a:solidFill>
                <a:srgbClr val="292929"/>
              </a:solidFill>
            </a:endParaRPr>
          </a:p>
        </p:txBody>
      </p:sp>
    </p:spTree>
    <p:extLst>
      <p:ext uri="{BB962C8B-B14F-4D97-AF65-F5344CB8AC3E}">
        <p14:creationId xmlns:p14="http://schemas.microsoft.com/office/powerpoint/2010/main" val="190217743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3601"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68595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1"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6"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685955"/>
              <a:endParaRPr lang="en-US" sz="12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685955"/>
              <a:endParaRPr lang="en-US" sz="12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685955"/>
              <a:endParaRPr lang="en-US" sz="12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685955"/>
              <a:endParaRPr lang="en-US" sz="12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685955"/>
              <a:endParaRPr lang="en-US" sz="1200" dirty="0">
                <a:solidFill>
                  <a:srgbClr val="292929"/>
                </a:solidFill>
              </a:endParaRPr>
            </a:p>
          </p:txBody>
        </p:sp>
      </p:grpSp>
    </p:spTree>
    <p:extLst>
      <p:ext uri="{BB962C8B-B14F-4D97-AF65-F5344CB8AC3E}">
        <p14:creationId xmlns:p14="http://schemas.microsoft.com/office/powerpoint/2010/main" val="50370409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3601"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68595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1"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45" tIns="30873" rIns="61745" bIns="30873" numCol="1" anchor="t" anchorCtr="0" compatLnSpc="1">
            <a:prstTxWarp prst="textNoShape">
              <a:avLst/>
            </a:prstTxWarp>
          </a:bodyPr>
          <a:lstStyle/>
          <a:p>
            <a:pPr defTabSz="685955"/>
            <a:endParaRPr lang="en-US" sz="1200" dirty="0">
              <a:solidFill>
                <a:srgbClr val="292929"/>
              </a:solidFill>
            </a:endParaRPr>
          </a:p>
        </p:txBody>
      </p:sp>
    </p:spTree>
    <p:extLst>
      <p:ext uri="{BB962C8B-B14F-4D97-AF65-F5344CB8AC3E}">
        <p14:creationId xmlns:p14="http://schemas.microsoft.com/office/powerpoint/2010/main" val="390091565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8" cy="1523494"/>
          </a:xfrm>
        </p:spPr>
        <p:txBody>
          <a:bodyPr anchor="ctr" anchorCtr="0">
            <a:noAutofit/>
          </a:bodyPr>
          <a:lstStyle>
            <a:lvl1pPr>
              <a:lnSpc>
                <a:spcPct val="90000"/>
              </a:lnSpc>
              <a:defRPr sz="3601"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3"/>
            <a:ext cx="3154788" cy="461665"/>
          </a:xfrm>
        </p:spPr>
        <p:txBody>
          <a:bodyPr>
            <a:noAutofit/>
          </a:bodyPr>
          <a:lstStyle>
            <a:lvl1pPr marL="0" indent="0" algn="l" defTabSz="68595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1"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955"/>
              <a:endParaRPr lang="en-US" sz="1350"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955"/>
              <a:endParaRPr lang="en-US" sz="1350" dirty="0">
                <a:solidFill>
                  <a:srgbClr val="292929"/>
                </a:solidFill>
              </a:endParaRPr>
            </a:p>
          </p:txBody>
        </p:sp>
      </p:grpSp>
    </p:spTree>
    <p:extLst>
      <p:ext uri="{BB962C8B-B14F-4D97-AF65-F5344CB8AC3E}">
        <p14:creationId xmlns:p14="http://schemas.microsoft.com/office/powerpoint/2010/main" val="391035461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5" y="3140274"/>
            <a:ext cx="2660550" cy="577452"/>
          </a:xfrm>
          <a:prstGeom prst="rect">
            <a:avLst/>
          </a:prstGeom>
          <a:noFill/>
          <a:ln>
            <a:noFill/>
          </a:ln>
        </p:spPr>
      </p:pic>
      <p:sp>
        <p:nvSpPr>
          <p:cNvPr id="3" name="Text Box 3"/>
          <p:cNvSpPr txBox="1">
            <a:spLocks noChangeArrowheads="1"/>
          </p:cNvSpPr>
          <p:nvPr userDrawn="1"/>
        </p:nvSpPr>
        <p:spPr bwMode="blackWhite">
          <a:xfrm>
            <a:off x="381000" y="6083574"/>
            <a:ext cx="8382000" cy="311632"/>
          </a:xfrm>
          <a:prstGeom prst="rect">
            <a:avLst/>
          </a:prstGeom>
          <a:noFill/>
          <a:ln w="12700">
            <a:noFill/>
            <a:miter lim="800000"/>
            <a:headEnd type="none" w="sm" len="sm"/>
            <a:tailEnd type="none" w="sm" len="sm"/>
          </a:ln>
          <a:effectLst/>
        </p:spPr>
        <p:txBody>
          <a:bodyPr vert="horz" wrap="square" lIns="68587" tIns="34294" rIns="68587" bIns="34294" numCol="1" anchor="t" anchorCtr="0" compatLnSpc="1">
            <a:prstTxWarp prst="textNoShape">
              <a:avLst/>
            </a:prstTxWarp>
            <a:spAutoFit/>
          </a:bodyPr>
          <a:lstStyle/>
          <a:p>
            <a:pPr algn="ctr" defTabSz="685757" eaLnBrk="0" hangingPunct="0"/>
            <a:r>
              <a:rPr lang="en-US" sz="525" dirty="0">
                <a:solidFill>
                  <a:srgbClr val="FFFFFF">
                    <a:alpha val="99000"/>
                  </a:srgbClr>
                </a:solidFill>
                <a:cs typeface="Arial" charset="0"/>
              </a:rPr>
              <a:t>© </a:t>
            </a:r>
            <a:r>
              <a:rPr lang="en-US" sz="525" dirty="0" smtClean="0">
                <a:solidFill>
                  <a:srgbClr val="FFFFFF">
                    <a:alpha val="99000"/>
                  </a:srgbClr>
                </a:solidFill>
                <a:cs typeface="Arial" charset="0"/>
              </a:rPr>
              <a:t>2011 Microsoft </a:t>
            </a:r>
            <a:r>
              <a:rPr lang="en-US" sz="525"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757"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a:t>
            </a:r>
            <a:r>
              <a:rPr lang="en-US" sz="525" dirty="0" smtClean="0">
                <a:solidFill>
                  <a:srgbClr val="FFFFFF">
                    <a:alpha val="99000"/>
                  </a:srgbClr>
                </a:solidFill>
                <a:cs typeface="Arial" charset="0"/>
              </a:rPr>
              <a:t>. Because </a:t>
            </a:r>
            <a:r>
              <a:rPr lang="en-US" sz="525" dirty="0">
                <a:solidFill>
                  <a:srgbClr val="FFFFFF">
                    <a:alpha val="99000"/>
                  </a:srgbClr>
                </a:solidFill>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525" dirty="0" smtClean="0">
                <a:solidFill>
                  <a:srgbClr val="FFFFFF">
                    <a:alpha val="99000"/>
                  </a:srgbClr>
                </a:solidFill>
                <a:cs typeface="Arial" charset="0"/>
              </a:rPr>
              <a:t>. MICROSOFT </a:t>
            </a:r>
            <a:r>
              <a:rPr lang="en-US" sz="525"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15357468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34010"/>
          </a:xfrm>
        </p:spPr>
        <p:txBody>
          <a:bodyPr/>
          <a:lstStyle>
            <a:lvl1pPr marL="345373" indent="-345373">
              <a:buClr>
                <a:srgbClr val="FFFFFF"/>
              </a:buClr>
              <a:buSzPct val="70000"/>
              <a:buFontTx/>
              <a:buBlip>
                <a:blip r:embed="rId2"/>
              </a:buBlip>
              <a:defRPr>
                <a:gradFill>
                  <a:gsLst>
                    <a:gs pos="0">
                      <a:srgbClr val="FFFFFF"/>
                    </a:gs>
                    <a:gs pos="86000">
                      <a:srgbClr val="FFFFFF"/>
                    </a:gs>
                  </a:gsLst>
                  <a:lin ang="5400000" scaled="0"/>
                </a:gradFill>
              </a:defRPr>
            </a:lvl1pPr>
            <a:lvl2pPr marL="641918" indent="-296545">
              <a:buClr>
                <a:srgbClr val="FFFFFF"/>
              </a:buClr>
              <a:buSzPct val="70000"/>
              <a:buFontTx/>
              <a:buBlip>
                <a:blip r:embed="rId2"/>
              </a:buBlip>
              <a:defRPr>
                <a:gradFill>
                  <a:gsLst>
                    <a:gs pos="0">
                      <a:srgbClr val="FFFFFF"/>
                    </a:gs>
                    <a:gs pos="86000">
                      <a:srgbClr val="FFFFFF"/>
                    </a:gs>
                  </a:gsLst>
                  <a:lin ang="5400000" scaled="0"/>
                </a:gradFill>
              </a:defRPr>
            </a:lvl2pPr>
            <a:lvl3pPr marL="944418" indent="-302499">
              <a:buClr>
                <a:srgbClr val="FFFFFF"/>
              </a:buClr>
              <a:buSzPct val="70000"/>
              <a:buFontTx/>
              <a:buBlip>
                <a:blip r:embed="rId2"/>
              </a:buBlip>
              <a:defRPr>
                <a:gradFill>
                  <a:gsLst>
                    <a:gs pos="0">
                      <a:srgbClr val="FFFFFF"/>
                    </a:gs>
                    <a:gs pos="86000">
                      <a:srgbClr val="FFFFFF"/>
                    </a:gs>
                  </a:gsLst>
                  <a:lin ang="5400000" scaled="0"/>
                </a:gradFill>
              </a:defRPr>
            </a:lvl3pPr>
            <a:lvl4pPr marL="1204043" indent="-259625">
              <a:buClr>
                <a:srgbClr val="FFFFFF"/>
              </a:buClr>
              <a:buSzPct val="70000"/>
              <a:buFontTx/>
              <a:buBlip>
                <a:blip r:embed="rId2"/>
              </a:buBlip>
              <a:defRPr>
                <a:gradFill>
                  <a:gsLst>
                    <a:gs pos="0">
                      <a:srgbClr val="FFFFFF"/>
                    </a:gs>
                    <a:gs pos="86000">
                      <a:srgbClr val="FFFFFF"/>
                    </a:gs>
                  </a:gsLst>
                  <a:lin ang="5400000" scaled="0"/>
                </a:gradFill>
              </a:defRPr>
            </a:lvl4pPr>
            <a:lvl5pPr marL="1456523" indent="-25248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535502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34010"/>
          </a:xfrm>
        </p:spPr>
        <p:txBody>
          <a:bodyPr/>
          <a:lstStyle>
            <a:lvl1pPr marL="345373" indent="-345373">
              <a:buClr>
                <a:srgbClr val="FFFFFF"/>
              </a:buClr>
              <a:buSzPct val="70000"/>
              <a:buFontTx/>
              <a:buBlip>
                <a:blip r:embed="rId2"/>
              </a:buBlip>
              <a:defRPr>
                <a:gradFill>
                  <a:gsLst>
                    <a:gs pos="0">
                      <a:srgbClr val="FFFFFF"/>
                    </a:gs>
                    <a:gs pos="86000">
                      <a:srgbClr val="FFFFFF"/>
                    </a:gs>
                  </a:gsLst>
                  <a:lin ang="5400000" scaled="0"/>
                </a:gradFill>
              </a:defRPr>
            </a:lvl1pPr>
            <a:lvl2pPr marL="641918" indent="-296545">
              <a:buClr>
                <a:srgbClr val="FFFFFF"/>
              </a:buClr>
              <a:buSzPct val="70000"/>
              <a:buFontTx/>
              <a:buBlip>
                <a:blip r:embed="rId2"/>
              </a:buBlip>
              <a:defRPr>
                <a:gradFill>
                  <a:gsLst>
                    <a:gs pos="0">
                      <a:srgbClr val="FFFFFF"/>
                    </a:gs>
                    <a:gs pos="86000">
                      <a:srgbClr val="FFFFFF"/>
                    </a:gs>
                  </a:gsLst>
                  <a:lin ang="5400000" scaled="0"/>
                </a:gradFill>
              </a:defRPr>
            </a:lvl2pPr>
            <a:lvl3pPr marL="944418" indent="-302499">
              <a:buClr>
                <a:srgbClr val="FFFFFF"/>
              </a:buClr>
              <a:buSzPct val="70000"/>
              <a:buFontTx/>
              <a:buBlip>
                <a:blip r:embed="rId2"/>
              </a:buBlip>
              <a:defRPr>
                <a:gradFill>
                  <a:gsLst>
                    <a:gs pos="0">
                      <a:srgbClr val="FFFFFF"/>
                    </a:gs>
                    <a:gs pos="86000">
                      <a:srgbClr val="FFFFFF"/>
                    </a:gs>
                  </a:gsLst>
                  <a:lin ang="5400000" scaled="0"/>
                </a:gradFill>
              </a:defRPr>
            </a:lvl3pPr>
            <a:lvl4pPr marL="1204043" indent="-259625">
              <a:buClr>
                <a:srgbClr val="FFFFFF"/>
              </a:buClr>
              <a:buSzPct val="70000"/>
              <a:buFontTx/>
              <a:buBlip>
                <a:blip r:embed="rId2"/>
              </a:buBlip>
              <a:defRPr>
                <a:gradFill>
                  <a:gsLst>
                    <a:gs pos="0">
                      <a:srgbClr val="FFFFFF"/>
                    </a:gs>
                    <a:gs pos="86000">
                      <a:srgbClr val="FFFFFF"/>
                    </a:gs>
                  </a:gsLst>
                  <a:lin ang="5400000" scaled="0"/>
                </a:gradFill>
              </a:defRPr>
            </a:lvl4pPr>
            <a:lvl5pPr marL="1456523" indent="-25248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01939908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387530" y="1690689"/>
            <a:ext cx="8368939" cy="1410643"/>
          </a:xfrm>
        </p:spPr>
        <p:txBody>
          <a:bodyPr/>
          <a:lstStyle>
            <a:lvl1pPr>
              <a:defRPr sz="1500"/>
            </a:lvl1pPr>
            <a:lvl2pPr marL="170305" indent="-4764">
              <a:defRPr sz="1500"/>
            </a:lvl2pPr>
            <a:lvl3pPr marL="347755" indent="-4764">
              <a:defRPr sz="1500"/>
            </a:lvl3pPr>
            <a:lvl4pPr marL="507342" indent="4764">
              <a:defRPr sz="1500"/>
            </a:lvl4pPr>
            <a:lvl5pPr marL="688365" indent="0">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84224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790575" y="600074"/>
            <a:ext cx="7562850" cy="466725"/>
          </a:xfrm>
        </p:spPr>
        <p:txBody>
          <a:bodyPr/>
          <a:lstStyle/>
          <a:p>
            <a:r>
              <a:rPr lang="de-CH" dirty="0" smtClean="0"/>
              <a:t>Mastertitelformat bearbeiten</a:t>
            </a:r>
            <a:endParaRPr lang="en-US" dirty="0"/>
          </a:p>
        </p:txBody>
      </p:sp>
      <p:sp>
        <p:nvSpPr>
          <p:cNvPr id="3" name="Content Placeholder 2"/>
          <p:cNvSpPr>
            <a:spLocks noGrp="1"/>
          </p:cNvSpPr>
          <p:nvPr>
            <p:ph idx="1" hasCustomPrompt="1"/>
          </p:nvPr>
        </p:nvSpPr>
        <p:spPr>
          <a:xfrm>
            <a:off x="790574" y="1285874"/>
            <a:ext cx="7562851" cy="5029201"/>
          </a:xfrm>
        </p:spPr>
        <p:txBody>
          <a:bodyPr/>
          <a:lstStyle>
            <a:lvl1pPr>
              <a:spcBef>
                <a:spcPts val="0"/>
              </a:spcBef>
              <a:defRPr/>
            </a:lvl1pPr>
            <a:lvl5pPr>
              <a:defRPr/>
            </a:lvl5pPr>
          </a:lstStyle>
          <a:p>
            <a:pPr lvl="0"/>
            <a:r>
              <a:rPr lang="de-CH" dirty="0" smtClean="0"/>
              <a:t>Mastertextformat bearbeiten</a:t>
            </a:r>
          </a:p>
          <a:p>
            <a:pPr lvl="1"/>
            <a:r>
              <a:rPr lang="de-CH" dirty="0" smtClean="0"/>
              <a:t>Zweite Ebene</a:t>
            </a:r>
          </a:p>
          <a:p>
            <a:pPr lvl="2"/>
            <a:r>
              <a:rPr lang="de-CH" dirty="0" smtClean="0"/>
              <a:t>Dritte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790575" y="600075"/>
            <a:ext cx="7562850" cy="466724"/>
          </a:xfrm>
        </p:spPr>
        <p:txBody>
          <a:bodyPr/>
          <a:lstStyle>
            <a:lvl1pPr>
              <a:defRPr>
                <a:solidFill>
                  <a:schemeClr val="tx1"/>
                </a:solidFill>
              </a:defRPr>
            </a:lvl1pPr>
          </a:lstStyle>
          <a:p>
            <a:r>
              <a:rPr lang="de-CH" dirty="0" smtClean="0"/>
              <a:t>Mastertitelformat bearbeiten</a:t>
            </a:r>
            <a:endParaRPr lang="de-DE" dirty="0"/>
          </a:p>
        </p:txBody>
      </p:sp>
      <p:sp>
        <p:nvSpPr>
          <p:cNvPr id="3" name="Content Placeholder 2"/>
          <p:cNvSpPr>
            <a:spLocks noGrp="1"/>
          </p:cNvSpPr>
          <p:nvPr>
            <p:ph idx="1" hasCustomPrompt="1"/>
          </p:nvPr>
        </p:nvSpPr>
        <p:spPr>
          <a:xfrm>
            <a:off x="790575" y="1371600"/>
            <a:ext cx="3594100" cy="4943475"/>
          </a:xfrm>
        </p:spPr>
        <p:txBody>
          <a:bodyPr/>
          <a:lstStyle>
            <a:lvl1pPr marL="195263" marR="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sz="1600">
                <a:solidFill>
                  <a:schemeClr val="tx2"/>
                </a:solidFill>
              </a:defRPr>
            </a:lvl1pPr>
          </a:lstStyle>
          <a:p>
            <a:pPr lvl="0"/>
            <a:r>
              <a:rPr lang="de-CH" dirty="0" smtClean="0"/>
              <a:t>Vergleich Textposition eins</a:t>
            </a:r>
          </a:p>
          <a:p>
            <a:pPr lvl="0"/>
            <a:r>
              <a:rPr lang="de-CH" dirty="0" smtClean="0"/>
              <a:t>Vergleich Textposition zwei</a:t>
            </a:r>
          </a:p>
          <a:p>
            <a:pPr marL="195263" marR="0" lvl="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
        <p:nvSpPr>
          <p:cNvPr id="4" name="Content Placeholder 2"/>
          <p:cNvSpPr>
            <a:spLocks noGrp="1"/>
          </p:cNvSpPr>
          <p:nvPr>
            <p:ph idx="10" hasCustomPrompt="1"/>
          </p:nvPr>
        </p:nvSpPr>
        <p:spPr>
          <a:xfrm>
            <a:off x="4759325" y="1371600"/>
            <a:ext cx="3594100" cy="4943475"/>
          </a:xfrm>
        </p:spPr>
        <p:txBody>
          <a:bodyPr/>
          <a:lstStyle>
            <a:lvl1pPr marL="195263" marR="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sz="1600"/>
            </a:lvl1pPr>
          </a:lstStyle>
          <a:p>
            <a:pPr lvl="0"/>
            <a:r>
              <a:rPr lang="de-CH" dirty="0" smtClean="0"/>
              <a:t>Vergleich Textposition eins</a:t>
            </a:r>
          </a:p>
          <a:p>
            <a:pPr lvl="0"/>
            <a:r>
              <a:rPr lang="de-CH" dirty="0" smtClean="0"/>
              <a:t>Vergleich Textposition zwei</a:t>
            </a:r>
          </a:p>
          <a:p>
            <a:pPr marL="195263" marR="0" lvl="0" indent="-195263" algn="l" defTabSz="914400" rtl="0" eaLnBrk="1" fontAlgn="base" latinLnBrk="0" hangingPunct="1">
              <a:lnSpc>
                <a:spcPct val="100000"/>
              </a:lnSpc>
              <a:spcBef>
                <a:spcPct val="20000"/>
              </a:spcBef>
              <a:spcAft>
                <a:spcPct val="0"/>
              </a:spcAft>
              <a:buClr>
                <a:schemeClr val="bg2"/>
              </a:buClr>
              <a:buSzTx/>
              <a:buFont typeface="Times" pitchFamily="84" charset="0"/>
              <a:buChar char="•"/>
              <a:tabLst/>
              <a:defRPr/>
            </a:pPr>
            <a:r>
              <a:rPr lang="de-CH" dirty="0" smtClean="0"/>
              <a:t>Vergleich Textposition drei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oben">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790574" y="1152525"/>
            <a:ext cx="7562851" cy="508000"/>
          </a:xfrm>
        </p:spPr>
        <p:txBody>
          <a:bodyPr/>
          <a:lstStyle>
            <a:lvl1pPr>
              <a:buNone/>
              <a:defRPr sz="1800">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790574" y="596900"/>
            <a:ext cx="7562851" cy="469900"/>
          </a:xfrm>
        </p:spPr>
        <p:txBody>
          <a:bodyPr/>
          <a:lstStyle>
            <a:lvl1pPr>
              <a:buNone/>
              <a:defRPr sz="2600" baseline="0">
                <a:solidFill>
                  <a:schemeClr val="tx1"/>
                </a:solidFill>
              </a:defRPr>
            </a:lvl1pPr>
          </a:lstStyle>
          <a:p>
            <a:pPr lvl="0"/>
            <a:r>
              <a:rPr lang="de-DE" dirty="0" smtClean="0"/>
              <a:t>Titel Oben</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oben mit Bild">
    <p:spTree>
      <p:nvGrpSpPr>
        <p:cNvPr id="1" name=""/>
        <p:cNvGrpSpPr/>
        <p:nvPr/>
      </p:nvGrpSpPr>
      <p:grpSpPr>
        <a:xfrm>
          <a:off x="0" y="0"/>
          <a:ext cx="0" cy="0"/>
          <a:chOff x="0" y="0"/>
          <a:chExt cx="0" cy="0"/>
        </a:xfrm>
      </p:grpSpPr>
      <p:sp>
        <p:nvSpPr>
          <p:cNvPr id="7" name="Bildplatzhalter 6"/>
          <p:cNvSpPr>
            <a:spLocks noGrp="1"/>
          </p:cNvSpPr>
          <p:nvPr>
            <p:ph type="pic" sz="quarter" idx="12" hasCustomPrompt="1"/>
          </p:nvPr>
        </p:nvSpPr>
        <p:spPr>
          <a:xfrm>
            <a:off x="0" y="0"/>
            <a:ext cx="9144000" cy="6315075"/>
          </a:xfrm>
        </p:spPr>
        <p:txBody>
          <a:bodyPr/>
          <a:lstStyle>
            <a:lvl1pPr algn="ctr">
              <a:buNone/>
              <a:defRPr baseline="0"/>
            </a:lvl1pPr>
          </a:lstStyle>
          <a:p>
            <a:r>
              <a:rPr lang="de-CH" dirty="0" smtClean="0"/>
              <a:t>Hier kann ein Bild einfügt werden</a:t>
            </a:r>
            <a:endParaRPr lang="de-CH" dirty="0"/>
          </a:p>
        </p:txBody>
      </p:sp>
      <p:sp>
        <p:nvSpPr>
          <p:cNvPr id="4" name="Textplatzhalter 3"/>
          <p:cNvSpPr>
            <a:spLocks noGrp="1"/>
          </p:cNvSpPr>
          <p:nvPr>
            <p:ph type="body" sz="quarter" idx="10"/>
          </p:nvPr>
        </p:nvSpPr>
        <p:spPr>
          <a:xfrm>
            <a:off x="790574" y="1152525"/>
            <a:ext cx="7562851" cy="508000"/>
          </a:xfrm>
        </p:spPr>
        <p:txBody>
          <a:bodyPr/>
          <a:lstStyle>
            <a:lvl1pPr>
              <a:buNone/>
              <a:defRPr sz="1800">
                <a:solidFill>
                  <a:schemeClr val="tx2"/>
                </a:solidFill>
              </a:defRPr>
            </a:lvl1pPr>
          </a:lstStyle>
          <a:p>
            <a:pPr lvl="0"/>
            <a:endParaRPr lang="de-DE" dirty="0"/>
          </a:p>
        </p:txBody>
      </p:sp>
      <p:sp>
        <p:nvSpPr>
          <p:cNvPr id="6" name="Textplatzhalter 5"/>
          <p:cNvSpPr>
            <a:spLocks noGrp="1"/>
          </p:cNvSpPr>
          <p:nvPr>
            <p:ph type="body" sz="quarter" idx="11" hasCustomPrompt="1"/>
          </p:nvPr>
        </p:nvSpPr>
        <p:spPr>
          <a:xfrm>
            <a:off x="790574" y="596900"/>
            <a:ext cx="7562851" cy="469900"/>
          </a:xfrm>
        </p:spPr>
        <p:txBody>
          <a:bodyPr/>
          <a:lstStyle>
            <a:lvl1pPr>
              <a:buNone/>
              <a:defRPr sz="2600" baseline="0">
                <a:solidFill>
                  <a:schemeClr val="tx1"/>
                </a:solidFill>
              </a:defRPr>
            </a:lvl1pPr>
          </a:lstStyle>
          <a:p>
            <a:pPr lvl="0"/>
            <a:r>
              <a:rPr lang="de-DE" dirty="0" smtClean="0"/>
              <a:t>Titel Oben</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unten">
    <p:spTree>
      <p:nvGrpSpPr>
        <p:cNvPr id="1" name=""/>
        <p:cNvGrpSpPr/>
        <p:nvPr/>
      </p:nvGrpSpPr>
      <p:grpSpPr>
        <a:xfrm>
          <a:off x="0" y="0"/>
          <a:ext cx="0" cy="0"/>
          <a:chOff x="0" y="0"/>
          <a:chExt cx="0" cy="0"/>
        </a:xfrm>
      </p:grpSpPr>
      <p:sp>
        <p:nvSpPr>
          <p:cNvPr id="2" name="Title 1"/>
          <p:cNvSpPr>
            <a:spLocks noGrp="1"/>
          </p:cNvSpPr>
          <p:nvPr>
            <p:ph type="title"/>
          </p:nvPr>
        </p:nvSpPr>
        <p:spPr>
          <a:xfrm>
            <a:off x="790574" y="5016500"/>
            <a:ext cx="7562851" cy="444500"/>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790574" y="5537200"/>
            <a:ext cx="7562851" cy="508000"/>
          </a:xfrm>
        </p:spPr>
        <p:txBody>
          <a:bodyPr/>
          <a:lstStyle>
            <a:lvl1pPr>
              <a:buNone/>
              <a:defRPr sz="1800"/>
            </a:lvl1pPr>
          </a:lstStyle>
          <a:p>
            <a:pPr lvl="0"/>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ten mit Bild">
    <p:spTree>
      <p:nvGrpSpPr>
        <p:cNvPr id="1" name=""/>
        <p:cNvGrpSpPr/>
        <p:nvPr/>
      </p:nvGrpSpPr>
      <p:grpSpPr>
        <a:xfrm>
          <a:off x="0" y="0"/>
          <a:ext cx="0" cy="0"/>
          <a:chOff x="0" y="0"/>
          <a:chExt cx="0" cy="0"/>
        </a:xfrm>
      </p:grpSpPr>
      <p:sp>
        <p:nvSpPr>
          <p:cNvPr id="6" name="Bildplatzhalter 5"/>
          <p:cNvSpPr>
            <a:spLocks noGrp="1"/>
          </p:cNvSpPr>
          <p:nvPr>
            <p:ph type="pic" sz="quarter" idx="11" hasCustomPrompt="1"/>
          </p:nvPr>
        </p:nvSpPr>
        <p:spPr>
          <a:xfrm>
            <a:off x="0" y="0"/>
            <a:ext cx="9144000" cy="6315075"/>
          </a:xfrm>
        </p:spPr>
        <p:txBody>
          <a:bodyPr/>
          <a:lstStyle>
            <a:lvl1pPr marL="180975" marR="0" indent="-180975" algn="ctr" defTabSz="914400" rtl="0" eaLnBrk="1" fontAlgn="base" latinLnBrk="0" hangingPunct="1">
              <a:lnSpc>
                <a:spcPct val="100000"/>
              </a:lnSpc>
              <a:spcBef>
                <a:spcPct val="20000"/>
              </a:spcBef>
              <a:spcAft>
                <a:spcPct val="0"/>
              </a:spcAft>
              <a:buClr>
                <a:schemeClr val="bg2"/>
              </a:buClr>
              <a:buSzTx/>
              <a:buFont typeface="Times" pitchFamily="84" charset="0"/>
              <a:buNone/>
              <a:tabLst/>
              <a:defRPr baseline="0"/>
            </a:lvl1pPr>
          </a:lstStyle>
          <a:p>
            <a:r>
              <a:rPr lang="de-CH" dirty="0" smtClean="0"/>
              <a:t>Hier kann ein Bild einfügt werden</a:t>
            </a:r>
          </a:p>
        </p:txBody>
      </p:sp>
      <p:sp>
        <p:nvSpPr>
          <p:cNvPr id="2" name="Title 1"/>
          <p:cNvSpPr>
            <a:spLocks noGrp="1"/>
          </p:cNvSpPr>
          <p:nvPr>
            <p:ph type="title"/>
          </p:nvPr>
        </p:nvSpPr>
        <p:spPr>
          <a:xfrm>
            <a:off x="790574" y="5016500"/>
            <a:ext cx="7562851" cy="444500"/>
          </a:xfrm>
        </p:spPr>
        <p:txBody>
          <a:bodyPr/>
          <a:lstStyle/>
          <a:p>
            <a:r>
              <a:rPr lang="de-CH" dirty="0" smtClean="0"/>
              <a:t>Mastertitelformat bearbeiten</a:t>
            </a:r>
            <a:endParaRPr lang="en-US" dirty="0"/>
          </a:p>
        </p:txBody>
      </p:sp>
      <p:sp>
        <p:nvSpPr>
          <p:cNvPr id="4" name="Textplatzhalter 3"/>
          <p:cNvSpPr>
            <a:spLocks noGrp="1"/>
          </p:cNvSpPr>
          <p:nvPr>
            <p:ph type="body" sz="quarter" idx="10"/>
          </p:nvPr>
        </p:nvSpPr>
        <p:spPr>
          <a:xfrm>
            <a:off x="790574" y="5537200"/>
            <a:ext cx="7562851" cy="508000"/>
          </a:xfrm>
        </p:spPr>
        <p:txBody>
          <a:bodyPr/>
          <a:lstStyle>
            <a:lvl1pPr>
              <a:buNone/>
              <a:defRPr sz="1800"/>
            </a:lvl1pPr>
          </a:lstStyle>
          <a:p>
            <a:pPr lvl="0"/>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jpe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3.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microsoft.com/office/2007/relationships/hdphoto" Target="../media/hdphoto1.wdp"/><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Bild 10" descr="BBV08 BR Titel_PPT_mitte beschriftbar.jpg"/>
          <p:cNvPicPr>
            <a:picLocks noChangeAspect="1"/>
          </p:cNvPicPr>
          <p:nvPr userDrawn="1"/>
        </p:nvPicPr>
        <p:blipFill>
          <a:blip r:embed="rId3"/>
          <a:stretch>
            <a:fillRect/>
          </a:stretch>
        </p:blipFill>
        <p:spPr>
          <a:xfrm>
            <a:off x="0" y="3216100"/>
            <a:ext cx="9144000" cy="3210101"/>
          </a:xfrm>
          <a:prstGeom prst="rect">
            <a:avLst/>
          </a:prstGeom>
        </p:spPr>
      </p:pic>
      <p:pic>
        <p:nvPicPr>
          <p:cNvPr id="13" name="Picture 7" descr="BBV_Logo_S_R_4F"/>
          <p:cNvPicPr>
            <a:picLocks noChangeAspect="1" noChangeArrowheads="1"/>
          </p:cNvPicPr>
          <p:nvPr userDrawn="1"/>
        </p:nvPicPr>
        <p:blipFill>
          <a:blip r:embed="rId4"/>
          <a:srcRect/>
          <a:stretch>
            <a:fillRect/>
          </a:stretch>
        </p:blipFill>
        <p:spPr bwMode="auto">
          <a:xfrm>
            <a:off x="781050" y="381000"/>
            <a:ext cx="2971800" cy="315913"/>
          </a:xfrm>
          <a:prstGeom prst="rect">
            <a:avLst/>
          </a:prstGeom>
          <a:noFill/>
          <a:ln w="9525">
            <a:noFill/>
            <a:miter lim="800000"/>
            <a:headEnd/>
            <a:tailEnd/>
          </a:ln>
        </p:spPr>
      </p:pic>
      <p:sp>
        <p:nvSpPr>
          <p:cNvPr id="9" name="Line 24"/>
          <p:cNvSpPr>
            <a:spLocks noChangeShapeType="1"/>
          </p:cNvSpPr>
          <p:nvPr userDrawn="1"/>
        </p:nvSpPr>
        <p:spPr bwMode="auto">
          <a:xfrm flipH="1">
            <a:off x="0" y="6536519"/>
            <a:ext cx="9144000" cy="0"/>
          </a:xfrm>
          <a:prstGeom prst="line">
            <a:avLst/>
          </a:prstGeom>
          <a:noFill/>
          <a:ln w="22225">
            <a:solidFill>
              <a:srgbClr val="E1E1E1"/>
            </a:solidFill>
            <a:round/>
            <a:headEnd/>
            <a:tailEnd/>
          </a:ln>
        </p:spPr>
        <p:txBody>
          <a:bodyPr wrap="none" anchor="ctr">
            <a:prstTxWarp prst="textNoShape">
              <a:avLst/>
            </a:prstTxWarp>
          </a:bodyPr>
          <a:lstStyle/>
          <a:p>
            <a:pPr eaLnBrk="0" hangingPunct="0">
              <a:defRPr/>
            </a:pPr>
            <a:endParaRPr lang="en-US">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7162800" y="6571193"/>
            <a:ext cx="1295400" cy="244475"/>
          </a:xfrm>
          <a:prstGeom prst="rect">
            <a:avLst/>
          </a:prstGeom>
          <a:noFill/>
          <a:ln w="9525">
            <a:noFill/>
            <a:miter lim="800000"/>
            <a:headEnd/>
            <a:tailEnd/>
          </a:ln>
        </p:spPr>
        <p:txBody>
          <a:bodyPr anchor="b">
            <a:prstTxWarp prst="textNoShape">
              <a:avLst/>
            </a:prstTxWarp>
            <a:spAutoFit/>
          </a:bodyPr>
          <a:lstStyle/>
          <a:p>
            <a:pPr algn="r" eaLnBrk="0" hangingPunct="0">
              <a:spcBef>
                <a:spcPct val="50000"/>
              </a:spcBef>
              <a:defRPr/>
            </a:pPr>
            <a:r>
              <a:rPr lang="de-DE" sz="1000" b="0" dirty="0" err="1">
                <a:solidFill>
                  <a:schemeClr val="tx1">
                    <a:lumMod val="50000"/>
                    <a:lumOff val="50000"/>
                  </a:schemeClr>
                </a:solidFill>
                <a:latin typeface="Segoe UI" pitchFamily="-128" charset="0"/>
                <a:ea typeface="ＭＳ Ｐゴシック" pitchFamily="-128" charset="-128"/>
                <a:cs typeface="ＭＳ Ｐゴシック" pitchFamily="-128" charset="-128"/>
              </a:rPr>
              <a:t>www.bbv.ch</a:t>
            </a:r>
            <a:endParaRPr lang="de-DE" sz="1000" b="0" dirty="0">
              <a:solidFill>
                <a:schemeClr val="tx1">
                  <a:lumMod val="50000"/>
                  <a:lumOff val="50000"/>
                </a:schemeClr>
              </a:solidFill>
              <a:latin typeface="Segoe UI" pitchFamily="-128" charset="0"/>
              <a:ea typeface="ＭＳ Ｐゴシック" pitchFamily="-128" charset="-128"/>
              <a:cs typeface="ＭＳ Ｐゴシック" pitchFamily="-128" charset="-128"/>
            </a:endParaRPr>
          </a:p>
        </p:txBody>
      </p:sp>
      <p:pic>
        <p:nvPicPr>
          <p:cNvPr id="10" name="Bild 9" descr="BBV10 Streifen PPT_Grau.jpg"/>
          <p:cNvPicPr>
            <a:picLocks noChangeAspect="1"/>
          </p:cNvPicPr>
          <p:nvPr userDrawn="1"/>
        </p:nvPicPr>
        <p:blipFill>
          <a:blip r:embed="rId5"/>
          <a:stretch>
            <a:fillRect/>
          </a:stretch>
        </p:blipFill>
        <p:spPr>
          <a:xfrm>
            <a:off x="-2" y="6426201"/>
            <a:ext cx="9144001" cy="423336"/>
          </a:xfrm>
          <a:prstGeom prst="rect">
            <a:avLst/>
          </a:prstGeom>
        </p:spPr>
      </p:pic>
      <p:sp>
        <p:nvSpPr>
          <p:cNvPr id="12" name="Line 24"/>
          <p:cNvSpPr>
            <a:spLocks noChangeShapeType="1"/>
          </p:cNvSpPr>
          <p:nvPr userDrawn="1"/>
        </p:nvSpPr>
        <p:spPr bwMode="auto">
          <a:xfrm flipH="1">
            <a:off x="-1" y="6528055"/>
            <a:ext cx="9144000" cy="0"/>
          </a:xfrm>
          <a:prstGeom prst="line">
            <a:avLst/>
          </a:prstGeom>
          <a:noFill/>
          <a:ln w="22225">
            <a:solidFill>
              <a:schemeClr val="bg1"/>
            </a:solidFill>
            <a:round/>
            <a:headEnd/>
            <a:tailEnd/>
          </a:ln>
        </p:spPr>
        <p:txBody>
          <a:bodyPr wrap="none" anchor="ctr">
            <a:prstTxWarp prst="textNoShape">
              <a:avLst/>
            </a:prstTxWarp>
          </a:bodyPr>
          <a:lstStyle/>
          <a:p>
            <a:pPr eaLnBrk="0" hangingPunct="0">
              <a:defRPr/>
            </a:pPr>
            <a:endParaRPr lang="en-US" dirty="0">
              <a:latin typeface="Segoe UI" pitchFamily="-128" charset="0"/>
              <a:ea typeface="ＭＳ Ｐゴシック" pitchFamily="-128" charset="-128"/>
              <a:cs typeface="ＭＳ Ｐゴシック" pitchFamily="-128" charset="-128"/>
            </a:endParaRPr>
          </a:p>
        </p:txBody>
      </p:sp>
      <p:sp>
        <p:nvSpPr>
          <p:cNvPr id="14" name="Text Box 23"/>
          <p:cNvSpPr txBox="1">
            <a:spLocks noChangeArrowheads="1"/>
          </p:cNvSpPr>
          <p:nvPr userDrawn="1"/>
        </p:nvSpPr>
        <p:spPr bwMode="auto">
          <a:xfrm>
            <a:off x="7058025" y="6632062"/>
            <a:ext cx="1295400" cy="123111"/>
          </a:xfrm>
          <a:prstGeom prst="rect">
            <a:avLst/>
          </a:prstGeom>
          <a:noFill/>
          <a:ln w="9525">
            <a:noFill/>
            <a:miter lim="800000"/>
            <a:headEnd/>
            <a:tailEnd/>
          </a:ln>
        </p:spPr>
        <p:txBody>
          <a:bodyPr lIns="0" tIns="0" rIns="0" bIns="0" anchor="t" anchorCtr="0">
            <a:prstTxWarp prst="textNoShape">
              <a:avLst/>
            </a:prstTxWarp>
            <a:noAutofit/>
          </a:bodyPr>
          <a:lstStyle/>
          <a:p>
            <a:pPr algn="r" eaLnBrk="0" hangingPunct="0">
              <a:spcBef>
                <a:spcPct val="50000"/>
              </a:spcBef>
              <a:defRPr/>
            </a:pPr>
            <a:r>
              <a:rPr lang="de-DE" sz="800" b="0" dirty="0" err="1">
                <a:solidFill>
                  <a:schemeClr val="tx1">
                    <a:lumMod val="50000"/>
                    <a:lumOff val="50000"/>
                  </a:schemeClr>
                </a:solidFill>
                <a:latin typeface="Segoe UI" pitchFamily="-128" charset="0"/>
                <a:ea typeface="ＭＳ Ｐゴシック" pitchFamily="-128" charset="-128"/>
                <a:cs typeface="ＭＳ Ｐゴシック" pitchFamily="-128" charset="-128"/>
              </a:rPr>
              <a:t>www.bbv.ch</a:t>
            </a:r>
            <a:endParaRPr lang="de-DE" sz="800" b="0" dirty="0">
              <a:solidFill>
                <a:schemeClr val="tx1">
                  <a:lumMod val="50000"/>
                  <a:lumOff val="50000"/>
                </a:schemeClr>
              </a:solidFill>
              <a:latin typeface="Segoe UI" pitchFamily="-128" charset="0"/>
              <a:ea typeface="ＭＳ Ｐゴシック" pitchFamily="-128" charset="-128"/>
              <a:cs typeface="ＭＳ Ｐゴシック" pitchFamily="-128" charset="-128"/>
            </a:endParaRPr>
          </a:p>
        </p:txBody>
      </p:sp>
      <p:pic>
        <p:nvPicPr>
          <p:cNvPr id="15" name="Picture 7" descr="BBV_Logo_S_R_4F"/>
          <p:cNvPicPr>
            <a:picLocks noChangeAspect="1" noChangeArrowheads="1"/>
          </p:cNvPicPr>
          <p:nvPr userDrawn="1"/>
        </p:nvPicPr>
        <p:blipFill>
          <a:blip r:embed="rId4"/>
          <a:srcRect/>
          <a:stretch>
            <a:fillRect/>
          </a:stretch>
        </p:blipFill>
        <p:spPr bwMode="auto">
          <a:xfrm>
            <a:off x="793752" y="6596561"/>
            <a:ext cx="1583266" cy="16830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90575" y="600074"/>
            <a:ext cx="7562850" cy="466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a:t>
            </a:r>
            <a:r>
              <a:rPr lang="de-DE" dirty="0" smtClean="0"/>
              <a:t>bearbeiten</a:t>
            </a:r>
            <a:endParaRPr lang="de-DE" dirty="0"/>
          </a:p>
        </p:txBody>
      </p:sp>
      <p:sp>
        <p:nvSpPr>
          <p:cNvPr id="1027" name="Rectangle 3"/>
          <p:cNvSpPr>
            <a:spLocks noGrp="1" noChangeArrowheads="1"/>
          </p:cNvSpPr>
          <p:nvPr>
            <p:ph type="body" idx="1"/>
          </p:nvPr>
        </p:nvSpPr>
        <p:spPr bwMode="auto">
          <a:xfrm>
            <a:off x="790574" y="1285874"/>
            <a:ext cx="7562851" cy="50292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CH" noProof="0" dirty="0" smtClean="0"/>
              <a:t>Mastertextformat bearbeiten</a:t>
            </a:r>
          </a:p>
          <a:p>
            <a:pPr lvl="1"/>
            <a:r>
              <a:rPr lang="de-CH" noProof="0" dirty="0" smtClean="0"/>
              <a:t>Erste Ebene</a:t>
            </a:r>
          </a:p>
          <a:p>
            <a:pPr lvl="2"/>
            <a:r>
              <a:rPr lang="de-CH" noProof="0" dirty="0" smtClean="0"/>
              <a:t>Zweite Ebene</a:t>
            </a:r>
          </a:p>
          <a:p>
            <a:pPr lvl="3"/>
            <a:r>
              <a:rPr lang="de-CH" noProof="0" dirty="0" smtClean="0"/>
              <a:t>Dritte Ebene</a:t>
            </a:r>
            <a:endParaRPr lang="de-CH" noProof="0" dirty="0"/>
          </a:p>
        </p:txBody>
      </p:sp>
      <p:pic>
        <p:nvPicPr>
          <p:cNvPr id="9" name="Bild 8" descr="BBV10 Streifen PPT_Grau.jpg"/>
          <p:cNvPicPr>
            <a:picLocks noChangeAspect="1"/>
          </p:cNvPicPr>
          <p:nvPr userDrawn="1"/>
        </p:nvPicPr>
        <p:blipFill>
          <a:blip r:embed="rId13"/>
          <a:stretch>
            <a:fillRect/>
          </a:stretch>
        </p:blipFill>
        <p:spPr>
          <a:xfrm>
            <a:off x="-2" y="6426201"/>
            <a:ext cx="9144001" cy="423336"/>
          </a:xfrm>
          <a:prstGeom prst="rect">
            <a:avLst/>
          </a:prstGeom>
        </p:spPr>
      </p:pic>
      <p:sp>
        <p:nvSpPr>
          <p:cNvPr id="10" name="Line 24"/>
          <p:cNvSpPr>
            <a:spLocks noChangeShapeType="1"/>
          </p:cNvSpPr>
          <p:nvPr userDrawn="1"/>
        </p:nvSpPr>
        <p:spPr bwMode="auto">
          <a:xfrm flipH="1">
            <a:off x="-1" y="6528055"/>
            <a:ext cx="9144000" cy="0"/>
          </a:xfrm>
          <a:prstGeom prst="line">
            <a:avLst/>
          </a:prstGeom>
          <a:noFill/>
          <a:ln w="22225">
            <a:solidFill>
              <a:schemeClr val="bg1"/>
            </a:solidFill>
            <a:round/>
            <a:headEnd/>
            <a:tailEnd/>
          </a:ln>
        </p:spPr>
        <p:txBody>
          <a:bodyPr wrap="none" anchor="ctr">
            <a:prstTxWarp prst="textNoShape">
              <a:avLst/>
            </a:prstTxWarp>
          </a:bodyPr>
          <a:lstStyle/>
          <a:p>
            <a:pPr eaLnBrk="0" hangingPunct="0">
              <a:defRPr/>
            </a:pPr>
            <a:endParaRPr lang="en-US" dirty="0">
              <a:latin typeface="Segoe UI" pitchFamily="-128" charset="0"/>
              <a:ea typeface="ＭＳ Ｐゴシック" pitchFamily="-128" charset="-128"/>
              <a:cs typeface="ＭＳ Ｐゴシック" pitchFamily="-128" charset="-128"/>
            </a:endParaRPr>
          </a:p>
        </p:txBody>
      </p:sp>
      <p:sp>
        <p:nvSpPr>
          <p:cNvPr id="8" name="Text Box 23"/>
          <p:cNvSpPr txBox="1">
            <a:spLocks noChangeArrowheads="1"/>
          </p:cNvSpPr>
          <p:nvPr userDrawn="1"/>
        </p:nvSpPr>
        <p:spPr bwMode="auto">
          <a:xfrm>
            <a:off x="7058025" y="6632062"/>
            <a:ext cx="1295400" cy="123111"/>
          </a:xfrm>
          <a:prstGeom prst="rect">
            <a:avLst/>
          </a:prstGeom>
          <a:noFill/>
          <a:ln w="9525">
            <a:noFill/>
            <a:miter lim="800000"/>
            <a:headEnd/>
            <a:tailEnd/>
          </a:ln>
        </p:spPr>
        <p:txBody>
          <a:bodyPr lIns="0" tIns="0" rIns="0" bIns="0" anchor="t" anchorCtr="0">
            <a:prstTxWarp prst="textNoShape">
              <a:avLst/>
            </a:prstTxWarp>
            <a:noAutofit/>
          </a:bodyPr>
          <a:lstStyle/>
          <a:p>
            <a:pPr algn="r" eaLnBrk="0" hangingPunct="0">
              <a:spcBef>
                <a:spcPct val="50000"/>
              </a:spcBef>
              <a:defRPr/>
            </a:pPr>
            <a:r>
              <a:rPr lang="de-DE" sz="800" b="0" dirty="0" err="1">
                <a:solidFill>
                  <a:schemeClr val="tx1">
                    <a:lumMod val="50000"/>
                    <a:lumOff val="50000"/>
                  </a:schemeClr>
                </a:solidFill>
                <a:latin typeface="Segoe UI" pitchFamily="-128" charset="0"/>
                <a:ea typeface="ＭＳ Ｐゴシック" pitchFamily="-128" charset="-128"/>
                <a:cs typeface="ＭＳ Ｐゴシック" pitchFamily="-128" charset="-128"/>
              </a:rPr>
              <a:t>www.bbv.ch</a:t>
            </a:r>
            <a:endParaRPr lang="de-DE" sz="800" b="0" dirty="0">
              <a:solidFill>
                <a:schemeClr val="tx1">
                  <a:lumMod val="50000"/>
                  <a:lumOff val="50000"/>
                </a:schemeClr>
              </a:solidFill>
              <a:latin typeface="Segoe UI" pitchFamily="-128" charset="0"/>
              <a:ea typeface="ＭＳ Ｐゴシック" pitchFamily="-128" charset="-128"/>
              <a:cs typeface="ＭＳ Ｐゴシック" pitchFamily="-128" charset="-128"/>
            </a:endParaRPr>
          </a:p>
        </p:txBody>
      </p:sp>
      <p:pic>
        <p:nvPicPr>
          <p:cNvPr id="13" name="Picture 7" descr="BBV_Logo_S_R_4F"/>
          <p:cNvPicPr>
            <a:picLocks noChangeAspect="1" noChangeArrowheads="1"/>
          </p:cNvPicPr>
          <p:nvPr userDrawn="1"/>
        </p:nvPicPr>
        <p:blipFill>
          <a:blip r:embed="rId14"/>
          <a:srcRect/>
          <a:stretch>
            <a:fillRect/>
          </a:stretch>
        </p:blipFill>
        <p:spPr bwMode="auto">
          <a:xfrm>
            <a:off x="793752" y="6596561"/>
            <a:ext cx="1583266" cy="16830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76" r:id="rId3"/>
    <p:sldLayoutId id="2147483682" r:id="rId4"/>
    <p:sldLayoutId id="2147483687" r:id="rId5"/>
    <p:sldLayoutId id="2147483685" r:id="rId6"/>
    <p:sldLayoutId id="2147483688" r:id="rId7"/>
    <p:sldLayoutId id="2147483683" r:id="rId8"/>
    <p:sldLayoutId id="2147483686" r:id="rId9"/>
    <p:sldLayoutId id="2147483677" r:id="rId10"/>
    <p:sldLayoutId id="2147483689" r:id="rId11"/>
  </p:sldLayoutIdLst>
  <p:txStyles>
    <p:titleStyle>
      <a:lvl1pPr algn="l" rtl="0" eaLnBrk="1" fontAlgn="base" hangingPunct="1">
        <a:spcBef>
          <a:spcPct val="0"/>
        </a:spcBef>
        <a:spcAft>
          <a:spcPct val="0"/>
        </a:spcAft>
        <a:defRPr sz="2600">
          <a:solidFill>
            <a:schemeClr val="tx1"/>
          </a:solidFill>
          <a:latin typeface="Calibri"/>
          <a:ea typeface="+mj-ea"/>
          <a:cs typeface="Calibri"/>
        </a:defRPr>
      </a:lvl1pPr>
      <a:lvl2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2pPr>
      <a:lvl3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3pPr>
      <a:lvl4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4pPr>
      <a:lvl5pPr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5pPr>
      <a:lvl6pPr marL="4572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6pPr>
      <a:lvl7pPr marL="9144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7pPr>
      <a:lvl8pPr marL="13716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8pPr>
      <a:lvl9pPr marL="1828800" algn="l" rtl="0" eaLnBrk="1" fontAlgn="base" hangingPunct="1">
        <a:spcBef>
          <a:spcPct val="0"/>
        </a:spcBef>
        <a:spcAft>
          <a:spcPct val="0"/>
        </a:spcAft>
        <a:defRPr sz="2600">
          <a:solidFill>
            <a:schemeClr val="tx1"/>
          </a:solidFill>
          <a:latin typeface="Segoe UI" pitchFamily="-128" charset="0"/>
          <a:ea typeface="ＭＳ Ｐゴシック" pitchFamily="-128" charset="-128"/>
          <a:cs typeface="ＭＳ Ｐゴシック" pitchFamily="-128" charset="-128"/>
        </a:defRPr>
      </a:lvl9pPr>
    </p:titleStyle>
    <p:bodyStyle>
      <a:lvl1pPr marL="0" indent="0" algn="l" rtl="0" eaLnBrk="1" fontAlgn="base" hangingPunct="1">
        <a:spcBef>
          <a:spcPct val="20000"/>
        </a:spcBef>
        <a:spcAft>
          <a:spcPct val="0"/>
        </a:spcAft>
        <a:buClr>
          <a:schemeClr val="bg2"/>
        </a:buClr>
        <a:buFontTx/>
        <a:buNone/>
        <a:defRPr sz="2200">
          <a:solidFill>
            <a:schemeClr val="tx2"/>
          </a:solidFill>
          <a:latin typeface="Calibri"/>
          <a:ea typeface="+mn-ea"/>
          <a:cs typeface="Calibri"/>
        </a:defRPr>
      </a:lvl1pPr>
      <a:lvl2pPr marL="180975" indent="-180975" algn="l" rtl="0" eaLnBrk="1" fontAlgn="base" hangingPunct="1">
        <a:spcBef>
          <a:spcPct val="20000"/>
        </a:spcBef>
        <a:spcAft>
          <a:spcPct val="0"/>
        </a:spcAft>
        <a:buClr>
          <a:schemeClr val="bg2"/>
        </a:buClr>
        <a:buFont typeface="Arial" pitchFamily="34" charset="0"/>
        <a:buChar char="•"/>
        <a:defRPr sz="2200">
          <a:solidFill>
            <a:schemeClr val="tx2"/>
          </a:solidFill>
          <a:latin typeface="Calibri"/>
          <a:ea typeface="+mn-ea"/>
          <a:cs typeface="Calibri"/>
        </a:defRPr>
      </a:lvl2pPr>
      <a:lvl3pPr marL="447675" indent="-247650" algn="l" rtl="0" eaLnBrk="1" fontAlgn="base" hangingPunct="1">
        <a:spcBef>
          <a:spcPct val="20000"/>
        </a:spcBef>
        <a:spcAft>
          <a:spcPct val="0"/>
        </a:spcAft>
        <a:buClr>
          <a:schemeClr val="tx2"/>
        </a:buClr>
        <a:buFont typeface="Symbol" pitchFamily="18" charset="2"/>
        <a:buChar char="-"/>
        <a:defRPr sz="2200">
          <a:solidFill>
            <a:schemeClr val="tx2"/>
          </a:solidFill>
          <a:latin typeface="Calibri"/>
          <a:ea typeface="+mn-ea"/>
          <a:cs typeface="Calibri"/>
        </a:defRPr>
      </a:lvl3pPr>
      <a:lvl4pPr marL="628650" indent="-180975" algn="l" rtl="0" eaLnBrk="1" fontAlgn="base" hangingPunct="1">
        <a:spcBef>
          <a:spcPct val="20000"/>
        </a:spcBef>
        <a:spcAft>
          <a:spcPct val="0"/>
        </a:spcAft>
        <a:buClr>
          <a:schemeClr val="bg2"/>
        </a:buClr>
        <a:buFont typeface="Arial" pitchFamily="34" charset="0"/>
        <a:buChar char="•"/>
        <a:defRPr sz="1800">
          <a:solidFill>
            <a:schemeClr val="tx2"/>
          </a:solidFill>
          <a:latin typeface="Calibri"/>
          <a:ea typeface="+mn-ea"/>
          <a:cs typeface="Calibri"/>
        </a:defRPr>
      </a:lvl4pPr>
      <a:lvl5pPr marL="1987550" indent="-228600" algn="l" rtl="0" eaLnBrk="1" fontAlgn="base" hangingPunct="1">
        <a:spcBef>
          <a:spcPct val="20000"/>
        </a:spcBef>
        <a:spcAft>
          <a:spcPct val="0"/>
        </a:spcAft>
        <a:defRPr sz="1200">
          <a:solidFill>
            <a:schemeClr val="tx2"/>
          </a:solidFill>
          <a:latin typeface="Calibri"/>
          <a:ea typeface="+mn-ea"/>
          <a:cs typeface="Calibri"/>
        </a:defRPr>
      </a:lvl5pPr>
      <a:lvl6pPr marL="2444750" indent="-228600" algn="l" rtl="0" eaLnBrk="1" fontAlgn="base" hangingPunct="1">
        <a:spcBef>
          <a:spcPct val="20000"/>
        </a:spcBef>
        <a:spcAft>
          <a:spcPct val="0"/>
        </a:spcAft>
        <a:defRPr sz="1200">
          <a:solidFill>
            <a:srgbClr val="3F3F3F"/>
          </a:solidFill>
          <a:latin typeface="+mn-lt"/>
          <a:ea typeface="+mn-ea"/>
        </a:defRPr>
      </a:lvl6pPr>
      <a:lvl7pPr marL="2901950" indent="-228600" algn="l" rtl="0" eaLnBrk="1" fontAlgn="base" hangingPunct="1">
        <a:spcBef>
          <a:spcPct val="20000"/>
        </a:spcBef>
        <a:spcAft>
          <a:spcPct val="0"/>
        </a:spcAft>
        <a:defRPr sz="1200">
          <a:solidFill>
            <a:srgbClr val="3F3F3F"/>
          </a:solidFill>
          <a:latin typeface="+mn-lt"/>
          <a:ea typeface="+mn-ea"/>
        </a:defRPr>
      </a:lvl7pPr>
      <a:lvl8pPr marL="3359150" indent="-228600" algn="l" rtl="0" eaLnBrk="1" fontAlgn="base" hangingPunct="1">
        <a:spcBef>
          <a:spcPct val="20000"/>
        </a:spcBef>
        <a:spcAft>
          <a:spcPct val="0"/>
        </a:spcAft>
        <a:defRPr sz="1200">
          <a:solidFill>
            <a:srgbClr val="3F3F3F"/>
          </a:solidFill>
          <a:latin typeface="+mn-lt"/>
          <a:ea typeface="+mn-ea"/>
        </a:defRPr>
      </a:lvl8pPr>
      <a:lvl9pPr marL="3816350" indent="-228600" algn="l" rtl="0" eaLnBrk="1" fontAlgn="base" hangingPunct="1">
        <a:spcBef>
          <a:spcPct val="20000"/>
        </a:spcBef>
        <a:spcAft>
          <a:spcPct val="0"/>
        </a:spcAft>
        <a:defRPr sz="1200">
          <a:solidFill>
            <a:srgbClr val="3F3F3F"/>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530" y="228601"/>
            <a:ext cx="8368939" cy="56105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7530" y="1463041"/>
            <a:ext cx="8368939" cy="1534010"/>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6372547"/>
            <a:ext cx="1261769" cy="195501"/>
          </a:xfrm>
          <a:prstGeom prst="rect">
            <a:avLst/>
          </a:prstGeom>
        </p:spPr>
      </p:pic>
    </p:spTree>
    <p:extLst>
      <p:ext uri="{BB962C8B-B14F-4D97-AF65-F5344CB8AC3E}">
        <p14:creationId xmlns:p14="http://schemas.microsoft.com/office/powerpoint/2010/main" val="6728348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4051" b="0" kern="1200" cap="none" spc="-75"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258435" indent="-258435" algn="l" defTabSz="685955" rtl="0" eaLnBrk="1" latinLnBrk="0" hangingPunct="1">
        <a:lnSpc>
          <a:spcPct val="100000"/>
        </a:lnSpc>
        <a:spcBef>
          <a:spcPts val="900"/>
        </a:spcBef>
        <a:buSzPct val="80000"/>
        <a:buFont typeface="Arial" pitchFamily="34" charset="0"/>
        <a:buChar char="•"/>
        <a:defRPr sz="2401"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601426" indent="-256053" algn="l" defTabSz="685955" rtl="0" eaLnBrk="1" latinLnBrk="0" hangingPunct="1">
        <a:lnSpc>
          <a:spcPct val="100000"/>
        </a:lnSpc>
        <a:spcBef>
          <a:spcPts val="225"/>
        </a:spcBef>
        <a:buSzPct val="80000"/>
        <a:buFont typeface="Arial" pitchFamily="34" charset="0"/>
        <a:buChar char="•"/>
        <a:defRPr sz="2101"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44418" indent="-258435" algn="l" defTabSz="685955" rtl="0" eaLnBrk="1" latinLnBrk="0" hangingPunct="1">
        <a:lnSpc>
          <a:spcPct val="100000"/>
        </a:lnSpc>
        <a:spcBef>
          <a:spcPts val="225"/>
        </a:spcBef>
        <a:buSzPct val="80000"/>
        <a:buFont typeface="Arial" pitchFamily="34" charset="0"/>
        <a:buChar char="•"/>
        <a:defRPr sz="18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287409" indent="-259625" algn="l" defTabSz="685955" rtl="0" eaLnBrk="1" latinLnBrk="0" hangingPunct="1">
        <a:lnSpc>
          <a:spcPct val="100000"/>
        </a:lnSpc>
        <a:spcBef>
          <a:spcPts val="225"/>
        </a:spcBef>
        <a:buSzPct val="80000"/>
        <a:buFont typeface="Arial" pitchFamily="34" charset="0"/>
        <a:buChar char="•"/>
        <a:defRPr sz="15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630401" indent="-252480" algn="l" defTabSz="685955" rtl="0" eaLnBrk="1" latinLnBrk="0" hangingPunct="1">
        <a:lnSpc>
          <a:spcPct val="100000"/>
        </a:lnSpc>
        <a:spcBef>
          <a:spcPts val="225"/>
        </a:spcBef>
        <a:buSzPct val="80000"/>
        <a:buFont typeface="Arial" pitchFamily="34" charset="0"/>
        <a:buChar char="•"/>
        <a:defRPr sz="15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smtClean="0">
              <a:ln>
                <a:solidFill>
                  <a:srgbClr val="FFFFFF">
                    <a:alpha val="0"/>
                  </a:srgbClr>
                </a:solidFill>
              </a:ln>
              <a:gradFill>
                <a:gsLst>
                  <a:gs pos="0">
                    <a:srgbClr val="FFFFFF"/>
                  </a:gs>
                  <a:gs pos="100000">
                    <a:srgbClr val="FFFFFF"/>
                  </a:gs>
                </a:gsLst>
                <a:lin ang="5400000" scaled="0"/>
              </a:gradFill>
            </a:endParaRPr>
          </a:p>
        </p:txBody>
      </p:sp>
      <p:sp>
        <p:nvSpPr>
          <p:cNvPr id="5" name="Rectangle 4"/>
          <p:cNvSpPr/>
          <p:nvPr/>
        </p:nvSpPr>
        <p:spPr bwMode="auto">
          <a:xfrm>
            <a:off x="0" y="0"/>
            <a:ext cx="9144000"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smtClean="0">
              <a:ln>
                <a:solidFill>
                  <a:srgbClr val="FFFFFF">
                    <a:alpha val="0"/>
                  </a:srgb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7530" y="228602"/>
            <a:ext cx="8368939" cy="49872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691641"/>
            <a:ext cx="8363937" cy="141064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9380141"/>
      </p:ext>
    </p:extLst>
  </p:cSld>
  <p:clrMap bg1="lt1" tx1="dk1" bg2="lt2" tx2="dk2" accent1="accent1" accent2="accent2" accent3="accent3" accent4="accent4" accent5="accent5" accent6="accent6" hlink="hlink" folHlink="folHlink"/>
  <p:sldLayoutIdLst>
    <p:sldLayoutId id="2147483708" r:id="rId1"/>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75"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685955" rtl="0" eaLnBrk="1" latinLnBrk="0" hangingPunct="1">
        <a:lnSpc>
          <a:spcPct val="100000"/>
        </a:lnSpc>
        <a:spcBef>
          <a:spcPts val="450"/>
        </a:spcBef>
        <a:buFont typeface="Arial" pitchFamily="34" charset="0"/>
        <a:buNone/>
        <a:defRPr sz="1500" b="0" kern="1200">
          <a:ln>
            <a:solidFill>
              <a:schemeClr val="bg1">
                <a:alpha val="0"/>
              </a:schemeClr>
            </a:solidFill>
          </a:ln>
          <a:solidFill>
            <a:srgbClr val="595959"/>
          </a:solidFill>
          <a:latin typeface="Consolas" pitchFamily="49" charset="0"/>
          <a:ea typeface="+mn-ea"/>
          <a:cs typeface="Consolas" pitchFamily="49" charset="0"/>
        </a:defRPr>
      </a:lvl1pPr>
      <a:lvl2pPr marL="345373" indent="-4764" algn="l" defTabSz="685955" rtl="0" eaLnBrk="1" latinLnBrk="0" hangingPunct="1">
        <a:lnSpc>
          <a:spcPct val="100000"/>
        </a:lnSpc>
        <a:spcBef>
          <a:spcPts val="450"/>
        </a:spcBef>
        <a:buFont typeface="Arial" pitchFamily="34" charset="0"/>
        <a:buNone/>
        <a:defRPr sz="1500" b="0" kern="1200">
          <a:ln>
            <a:solidFill>
              <a:schemeClr val="bg1">
                <a:alpha val="0"/>
              </a:schemeClr>
            </a:solidFill>
          </a:ln>
          <a:solidFill>
            <a:srgbClr val="595959"/>
          </a:solidFill>
          <a:latin typeface="Consolas" pitchFamily="49" charset="0"/>
          <a:ea typeface="+mn-ea"/>
          <a:cs typeface="Consolas" pitchFamily="49" charset="0"/>
        </a:defRPr>
      </a:lvl2pPr>
      <a:lvl3pPr marL="684792" indent="-4764" algn="l" defTabSz="685955" rtl="0" eaLnBrk="1" latinLnBrk="0" hangingPunct="1">
        <a:lnSpc>
          <a:spcPct val="100000"/>
        </a:lnSpc>
        <a:spcBef>
          <a:spcPts val="450"/>
        </a:spcBef>
        <a:buFont typeface="Arial" pitchFamily="34" charset="0"/>
        <a:buNone/>
        <a:defRPr sz="1500" b="0" kern="1200">
          <a:ln>
            <a:solidFill>
              <a:schemeClr val="bg1">
                <a:alpha val="0"/>
              </a:schemeClr>
            </a:solidFill>
          </a:ln>
          <a:solidFill>
            <a:srgbClr val="595959"/>
          </a:solidFill>
          <a:latin typeface="Consolas" pitchFamily="49" charset="0"/>
          <a:ea typeface="+mn-ea"/>
          <a:cs typeface="Consolas" pitchFamily="49" charset="0"/>
        </a:defRPr>
      </a:lvl3pPr>
      <a:lvl4pPr marL="1030166" indent="4764" algn="l" defTabSz="685955" rtl="0" eaLnBrk="1" latinLnBrk="0" hangingPunct="1">
        <a:lnSpc>
          <a:spcPct val="100000"/>
        </a:lnSpc>
        <a:spcBef>
          <a:spcPts val="450"/>
        </a:spcBef>
        <a:buFont typeface="Arial" pitchFamily="34" charset="0"/>
        <a:buNone/>
        <a:defRPr sz="1500" b="0" kern="1200">
          <a:ln>
            <a:solidFill>
              <a:schemeClr val="bg1">
                <a:alpha val="0"/>
              </a:schemeClr>
            </a:solidFill>
          </a:ln>
          <a:solidFill>
            <a:srgbClr val="595959"/>
          </a:solidFill>
          <a:latin typeface="Consolas" pitchFamily="49" charset="0"/>
          <a:ea typeface="+mn-ea"/>
          <a:cs typeface="Consolas" pitchFamily="49" charset="0"/>
        </a:defRPr>
      </a:lvl4pPr>
      <a:lvl5pPr marL="1374348" indent="0" algn="l" defTabSz="685955" rtl="0" eaLnBrk="1" latinLnBrk="0" hangingPunct="1">
        <a:lnSpc>
          <a:spcPct val="100000"/>
        </a:lnSpc>
        <a:spcBef>
          <a:spcPts val="450"/>
        </a:spcBef>
        <a:buFont typeface="Arial" pitchFamily="34" charset="0"/>
        <a:buNone/>
        <a:defRPr sz="1500" b="0" kern="1200">
          <a:ln>
            <a:solidFill>
              <a:schemeClr val="bg1">
                <a:alpha val="0"/>
              </a:schemeClr>
            </a:solidFill>
          </a:ln>
          <a:solidFill>
            <a:srgbClr val="595959"/>
          </a:solidFill>
          <a:latin typeface="Consolas" pitchFamily="49" charset="0"/>
          <a:ea typeface="+mn-ea"/>
          <a:cs typeface="Consolas" pitchFamily="49" charset="0"/>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tags" Target="../tags/tag39.xml"/><Relationship Id="rId21" Type="http://schemas.openxmlformats.org/officeDocument/2006/relationships/tags" Target="../tags/tag57.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image" Target="../media/image13.emf"/><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1" Type="http://schemas.openxmlformats.org/officeDocument/2006/relationships/vmlDrawing" Target="../drawings/vmlDrawing7.v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oleObject" Target="../embeddings/oleObject7.bin"/><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notesSlide" Target="../notesSlides/notesSlide8.xml"/><Relationship Id="rId10" Type="http://schemas.openxmlformats.org/officeDocument/2006/relationships/tags" Target="../tags/tag46.xml"/><Relationship Id="rId19" Type="http://schemas.openxmlformats.org/officeDocument/2006/relationships/tags" Target="../tags/tag55.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59.xml"/><Relationship Id="rId7" Type="http://schemas.openxmlformats.org/officeDocument/2006/relationships/notesSlide" Target="../notesSlides/notesSlide10.xml"/><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slideLayout" Target="../slideLayouts/slideLayout18.xml"/><Relationship Id="rId5" Type="http://schemas.openxmlformats.org/officeDocument/2006/relationships/tags" Target="../tags/tag61.xml"/><Relationship Id="rId10" Type="http://schemas.openxmlformats.org/officeDocument/2006/relationships/hyperlink" Target="http://www.windowsazure.com/en-us/pricing/details/cloud-services/" TargetMode="External"/><Relationship Id="rId4" Type="http://schemas.openxmlformats.org/officeDocument/2006/relationships/tags" Target="../tags/tag60.xml"/><Relationship Id="rId9"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3.emf"/><Relationship Id="rId2" Type="http://schemas.openxmlformats.org/officeDocument/2006/relationships/tags" Target="../tags/tag6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1.xml"/><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65.xml"/><Relationship Id="rId7" Type="http://schemas.openxmlformats.org/officeDocument/2006/relationships/oleObject" Target="../embeddings/oleObject10.bin"/><Relationship Id="rId2" Type="http://schemas.openxmlformats.org/officeDocument/2006/relationships/tags" Target="../tags/tag64.xml"/><Relationship Id="rId1" Type="http://schemas.openxmlformats.org/officeDocument/2006/relationships/vmlDrawing" Target="../drawings/vmlDrawing10.vml"/><Relationship Id="rId6" Type="http://schemas.openxmlformats.org/officeDocument/2006/relationships/notesSlide" Target="../notesSlides/notesSlide12.xml"/><Relationship Id="rId5" Type="http://schemas.openxmlformats.org/officeDocument/2006/relationships/slideLayout" Target="../slideLayouts/slideLayout18.xml"/><Relationship Id="rId4" Type="http://schemas.openxmlformats.org/officeDocument/2006/relationships/tags" Target="../tags/tag6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68.xml"/><Relationship Id="rId7" Type="http://schemas.openxmlformats.org/officeDocument/2006/relationships/notesSlide" Target="../notesSlides/notesSlide14.xml"/><Relationship Id="rId2" Type="http://schemas.openxmlformats.org/officeDocument/2006/relationships/tags" Target="../tags/tag67.xml"/><Relationship Id="rId1" Type="http://schemas.openxmlformats.org/officeDocument/2006/relationships/vmlDrawing" Target="../drawings/vmlDrawing11.vml"/><Relationship Id="rId6" Type="http://schemas.openxmlformats.org/officeDocument/2006/relationships/slideLayout" Target="../slideLayouts/slideLayout19.xml"/><Relationship Id="rId11" Type="http://schemas.microsoft.com/office/2007/relationships/hdphoto" Target="../media/hdphoto4.wdp"/><Relationship Id="rId5" Type="http://schemas.openxmlformats.org/officeDocument/2006/relationships/tags" Target="../tags/tag70.xml"/><Relationship Id="rId10" Type="http://schemas.openxmlformats.org/officeDocument/2006/relationships/image" Target="../media/image14.png"/><Relationship Id="rId4" Type="http://schemas.openxmlformats.org/officeDocument/2006/relationships/tags" Target="../tags/tag69.xml"/><Relationship Id="rId9" Type="http://schemas.openxmlformats.org/officeDocument/2006/relationships/image" Target="../media/image13.emf"/></Relationships>
</file>

<file path=ppt/slides/_rels/slide1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72.xml"/><Relationship Id="rId7" Type="http://schemas.openxmlformats.org/officeDocument/2006/relationships/oleObject" Target="../embeddings/oleObject12.bin"/><Relationship Id="rId2" Type="http://schemas.openxmlformats.org/officeDocument/2006/relationships/tags" Target="../tags/tag71.xml"/><Relationship Id="rId1" Type="http://schemas.openxmlformats.org/officeDocument/2006/relationships/vmlDrawing" Target="../drawings/vmlDrawing12.vml"/><Relationship Id="rId6" Type="http://schemas.openxmlformats.org/officeDocument/2006/relationships/notesSlide" Target="../notesSlides/notesSlide15.xml"/><Relationship Id="rId5" Type="http://schemas.openxmlformats.org/officeDocument/2006/relationships/slideLayout" Target="../slideLayouts/slideLayout18.xml"/><Relationship Id="rId4" Type="http://schemas.openxmlformats.org/officeDocument/2006/relationships/tags" Target="../tags/tag73.xml"/></Relationships>
</file>

<file path=ppt/slides/_rels/slide1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75.xml"/><Relationship Id="rId7" Type="http://schemas.openxmlformats.org/officeDocument/2006/relationships/oleObject" Target="../embeddings/oleObject13.bin"/><Relationship Id="rId2" Type="http://schemas.openxmlformats.org/officeDocument/2006/relationships/tags" Target="../tags/tag74.xml"/><Relationship Id="rId1" Type="http://schemas.openxmlformats.org/officeDocument/2006/relationships/vmlDrawing" Target="../drawings/vmlDrawing13.vml"/><Relationship Id="rId6" Type="http://schemas.openxmlformats.org/officeDocument/2006/relationships/notesSlide" Target="../notesSlides/notesSlide16.xml"/><Relationship Id="rId5" Type="http://schemas.openxmlformats.org/officeDocument/2006/relationships/slideLayout" Target="../slideLayouts/slideLayout29.xml"/><Relationship Id="rId4" Type="http://schemas.openxmlformats.org/officeDocument/2006/relationships/tags" Target="../tags/tag76.xml"/></Relationships>
</file>

<file path=ppt/slides/_rels/slide1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78.xml"/><Relationship Id="rId7" Type="http://schemas.openxmlformats.org/officeDocument/2006/relationships/oleObject" Target="../embeddings/oleObject14.bin"/><Relationship Id="rId2" Type="http://schemas.openxmlformats.org/officeDocument/2006/relationships/tags" Target="../tags/tag77.xml"/><Relationship Id="rId1" Type="http://schemas.openxmlformats.org/officeDocument/2006/relationships/vmlDrawing" Target="../drawings/vmlDrawing14.vml"/><Relationship Id="rId6" Type="http://schemas.openxmlformats.org/officeDocument/2006/relationships/notesSlide" Target="../notesSlides/notesSlide17.xml"/><Relationship Id="rId5" Type="http://schemas.openxmlformats.org/officeDocument/2006/relationships/slideLayout" Target="../slideLayouts/slideLayout29.xml"/><Relationship Id="rId4" Type="http://schemas.openxmlformats.org/officeDocument/2006/relationships/tags" Target="../tags/tag79.xml"/><Relationship Id="rId9" Type="http://schemas.openxmlformats.org/officeDocument/2006/relationships/hyperlink" Target="http://schemas.microsoft.com/ServiceHosting/2008/10/ServiceDefini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81.xml"/><Relationship Id="rId7" Type="http://schemas.openxmlformats.org/officeDocument/2006/relationships/oleObject" Target="../embeddings/oleObject15.bin"/><Relationship Id="rId2" Type="http://schemas.openxmlformats.org/officeDocument/2006/relationships/tags" Target="../tags/tag80.xml"/><Relationship Id="rId1" Type="http://schemas.openxmlformats.org/officeDocument/2006/relationships/vmlDrawing" Target="../drawings/vmlDrawing15.vml"/><Relationship Id="rId6" Type="http://schemas.openxmlformats.org/officeDocument/2006/relationships/notesSlide" Target="../notesSlides/notesSlide18.xml"/><Relationship Id="rId5" Type="http://schemas.openxmlformats.org/officeDocument/2006/relationships/slideLayout" Target="../slideLayouts/slideLayout29.xml"/><Relationship Id="rId4" Type="http://schemas.openxmlformats.org/officeDocument/2006/relationships/tags" Target="../tags/tag82.xml"/></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84.xml"/><Relationship Id="rId7" Type="http://schemas.openxmlformats.org/officeDocument/2006/relationships/oleObject" Target="../embeddings/oleObject16.bin"/><Relationship Id="rId2" Type="http://schemas.openxmlformats.org/officeDocument/2006/relationships/tags" Target="../tags/tag83.xml"/><Relationship Id="rId1" Type="http://schemas.openxmlformats.org/officeDocument/2006/relationships/vmlDrawing" Target="../drawings/vmlDrawing16.vml"/><Relationship Id="rId6" Type="http://schemas.openxmlformats.org/officeDocument/2006/relationships/notesSlide" Target="../notesSlides/notesSlide19.xml"/><Relationship Id="rId5" Type="http://schemas.openxmlformats.org/officeDocument/2006/relationships/slideLayout" Target="../slideLayouts/slideLayout29.xml"/><Relationship Id="rId4" Type="http://schemas.openxmlformats.org/officeDocument/2006/relationships/tags" Target="../tags/tag85.xml"/><Relationship Id="rId9" Type="http://schemas.openxmlformats.org/officeDocument/2006/relationships/hyperlink" Target="http://schemas.microsoft.com/serviceHosting/2008/10ServiceConfiguration"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87.xml"/><Relationship Id="rId7" Type="http://schemas.openxmlformats.org/officeDocument/2006/relationships/oleObject" Target="../embeddings/oleObject17.bin"/><Relationship Id="rId2" Type="http://schemas.openxmlformats.org/officeDocument/2006/relationships/tags" Target="../tags/tag86.xml"/><Relationship Id="rId1" Type="http://schemas.openxmlformats.org/officeDocument/2006/relationships/vmlDrawing" Target="../drawings/vmlDrawing17.vml"/><Relationship Id="rId6" Type="http://schemas.openxmlformats.org/officeDocument/2006/relationships/notesSlide" Target="../notesSlides/notesSlide20.xml"/><Relationship Id="rId5" Type="http://schemas.openxmlformats.org/officeDocument/2006/relationships/slideLayout" Target="../slideLayouts/slideLayout18.xml"/><Relationship Id="rId4" Type="http://schemas.openxmlformats.org/officeDocument/2006/relationships/tags" Target="../tags/tag88.xml"/></Relationships>
</file>

<file path=ppt/slides/_rels/slide2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90.xml"/><Relationship Id="rId7" Type="http://schemas.openxmlformats.org/officeDocument/2006/relationships/oleObject" Target="../embeddings/oleObject18.bin"/><Relationship Id="rId2" Type="http://schemas.openxmlformats.org/officeDocument/2006/relationships/tags" Target="../tags/tag89.xml"/><Relationship Id="rId1" Type="http://schemas.openxmlformats.org/officeDocument/2006/relationships/vmlDrawing" Target="../drawings/vmlDrawing18.vml"/><Relationship Id="rId6" Type="http://schemas.openxmlformats.org/officeDocument/2006/relationships/notesSlide" Target="../notesSlides/notesSlide21.xml"/><Relationship Id="rId5" Type="http://schemas.openxmlformats.org/officeDocument/2006/relationships/slideLayout" Target="../slideLayouts/slideLayout29.xml"/><Relationship Id="rId4" Type="http://schemas.openxmlformats.org/officeDocument/2006/relationships/tags" Target="../tags/tag91.xml"/></Relationships>
</file>

<file path=ppt/slides/_rels/slide2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93.xml"/><Relationship Id="rId7" Type="http://schemas.openxmlformats.org/officeDocument/2006/relationships/oleObject" Target="../embeddings/oleObject19.bin"/><Relationship Id="rId2" Type="http://schemas.openxmlformats.org/officeDocument/2006/relationships/tags" Target="../tags/tag92.xml"/><Relationship Id="rId1" Type="http://schemas.openxmlformats.org/officeDocument/2006/relationships/vmlDrawing" Target="../drawings/vmlDrawing19.vml"/><Relationship Id="rId6" Type="http://schemas.openxmlformats.org/officeDocument/2006/relationships/notesSlide" Target="../notesSlides/notesSlide22.xml"/><Relationship Id="rId5" Type="http://schemas.openxmlformats.org/officeDocument/2006/relationships/slideLayout" Target="../slideLayouts/slideLayout29.xml"/><Relationship Id="rId4" Type="http://schemas.openxmlformats.org/officeDocument/2006/relationships/tags" Target="../tags/tag94.xml"/></Relationships>
</file>

<file path=ppt/slides/_rels/slide2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96.xml"/><Relationship Id="rId7" Type="http://schemas.openxmlformats.org/officeDocument/2006/relationships/oleObject" Target="../embeddings/oleObject20.bin"/><Relationship Id="rId2" Type="http://schemas.openxmlformats.org/officeDocument/2006/relationships/tags" Target="../tags/tag95.xml"/><Relationship Id="rId1" Type="http://schemas.openxmlformats.org/officeDocument/2006/relationships/vmlDrawing" Target="../drawings/vmlDrawing20.vml"/><Relationship Id="rId6" Type="http://schemas.openxmlformats.org/officeDocument/2006/relationships/notesSlide" Target="../notesSlides/notesSlide23.xml"/><Relationship Id="rId5" Type="http://schemas.openxmlformats.org/officeDocument/2006/relationships/slideLayout" Target="../slideLayouts/slideLayout18.xml"/><Relationship Id="rId4" Type="http://schemas.openxmlformats.org/officeDocument/2006/relationships/tags" Target="../tags/tag97.xml"/></Relationships>
</file>

<file path=ppt/slides/_rels/slide2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99.xml"/><Relationship Id="rId7" Type="http://schemas.openxmlformats.org/officeDocument/2006/relationships/oleObject" Target="../embeddings/oleObject21.bin"/><Relationship Id="rId2" Type="http://schemas.openxmlformats.org/officeDocument/2006/relationships/tags" Target="../tags/tag98.xml"/><Relationship Id="rId1" Type="http://schemas.openxmlformats.org/officeDocument/2006/relationships/vmlDrawing" Target="../drawings/vmlDrawing21.vml"/><Relationship Id="rId6" Type="http://schemas.openxmlformats.org/officeDocument/2006/relationships/notesSlide" Target="../notesSlides/notesSlide24.xml"/><Relationship Id="rId5" Type="http://schemas.openxmlformats.org/officeDocument/2006/relationships/slideLayout" Target="../slideLayouts/slideLayout18.xml"/><Relationship Id="rId4" Type="http://schemas.openxmlformats.org/officeDocument/2006/relationships/tags" Target="../tags/tag100.xml"/></Relationships>
</file>

<file path=ppt/slides/_rels/slide2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102.xml"/><Relationship Id="rId7" Type="http://schemas.openxmlformats.org/officeDocument/2006/relationships/oleObject" Target="../embeddings/oleObject22.bin"/><Relationship Id="rId2" Type="http://schemas.openxmlformats.org/officeDocument/2006/relationships/tags" Target="../tags/tag101.xml"/><Relationship Id="rId1" Type="http://schemas.openxmlformats.org/officeDocument/2006/relationships/vmlDrawing" Target="../drawings/vmlDrawing22.vml"/><Relationship Id="rId6" Type="http://schemas.openxmlformats.org/officeDocument/2006/relationships/notesSlide" Target="../notesSlides/notesSlide25.xml"/><Relationship Id="rId5" Type="http://schemas.openxmlformats.org/officeDocument/2006/relationships/slideLayout" Target="../slideLayouts/slideLayout18.xml"/><Relationship Id="rId4" Type="http://schemas.openxmlformats.org/officeDocument/2006/relationships/tags" Target="../tags/tag103.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vmlDrawing" Target="../drawings/vmlDrawing23.vml"/><Relationship Id="rId6" Type="http://schemas.openxmlformats.org/officeDocument/2006/relationships/tags" Target="../tags/tag108.xml"/><Relationship Id="rId11" Type="http://schemas.openxmlformats.org/officeDocument/2006/relationships/image" Target="../media/image13.emf"/><Relationship Id="rId5" Type="http://schemas.openxmlformats.org/officeDocument/2006/relationships/tags" Target="../tags/tag107.xml"/><Relationship Id="rId10" Type="http://schemas.openxmlformats.org/officeDocument/2006/relationships/oleObject" Target="../embeddings/oleObject23.bin"/><Relationship Id="rId4" Type="http://schemas.openxmlformats.org/officeDocument/2006/relationships/tags" Target="../tags/tag106.xml"/><Relationship Id="rId9"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111.xml"/><Relationship Id="rId7" Type="http://schemas.openxmlformats.org/officeDocument/2006/relationships/oleObject" Target="../embeddings/oleObject24.bin"/><Relationship Id="rId2" Type="http://schemas.openxmlformats.org/officeDocument/2006/relationships/tags" Target="../tags/tag110.xml"/><Relationship Id="rId1" Type="http://schemas.openxmlformats.org/officeDocument/2006/relationships/vmlDrawing" Target="../drawings/vmlDrawing24.vml"/><Relationship Id="rId6" Type="http://schemas.openxmlformats.org/officeDocument/2006/relationships/notesSlide" Target="../notesSlides/notesSlide27.xml"/><Relationship Id="rId5" Type="http://schemas.openxmlformats.org/officeDocument/2006/relationships/slideLayout" Target="../slideLayouts/slideLayout18.xml"/><Relationship Id="rId4" Type="http://schemas.openxmlformats.org/officeDocument/2006/relationships/tags" Target="../tags/tag112.xml"/></Relationships>
</file>

<file path=ppt/slides/_rels/slide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2.xml"/><Relationship Id="rId5" Type="http://schemas.openxmlformats.org/officeDocument/2006/relationships/slideLayout" Target="../slideLayouts/slideLayout19.xml"/><Relationship Id="rId4" Type="http://schemas.openxmlformats.org/officeDocument/2006/relationships/tags" Target="../tags/tag3.xml"/></Relationships>
</file>

<file path=ppt/slides/_rels/slide30.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3" Type="http://schemas.openxmlformats.org/officeDocument/2006/relationships/tags" Target="../tags/tag114.xml"/><Relationship Id="rId21" Type="http://schemas.openxmlformats.org/officeDocument/2006/relationships/tags" Target="../tags/tag132.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5" Type="http://schemas.openxmlformats.org/officeDocument/2006/relationships/image" Target="../media/image13.emf"/><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1" Type="http://schemas.openxmlformats.org/officeDocument/2006/relationships/vmlDrawing" Target="../drawings/vmlDrawing25.vml"/><Relationship Id="rId6" Type="http://schemas.openxmlformats.org/officeDocument/2006/relationships/tags" Target="../tags/tag117.xml"/><Relationship Id="rId11" Type="http://schemas.openxmlformats.org/officeDocument/2006/relationships/tags" Target="../tags/tag122.xml"/><Relationship Id="rId24" Type="http://schemas.openxmlformats.org/officeDocument/2006/relationships/oleObject" Target="../embeddings/oleObject25.bin"/><Relationship Id="rId5" Type="http://schemas.openxmlformats.org/officeDocument/2006/relationships/tags" Target="../tags/tag116.xml"/><Relationship Id="rId15" Type="http://schemas.openxmlformats.org/officeDocument/2006/relationships/tags" Target="../tags/tag126.xml"/><Relationship Id="rId23" Type="http://schemas.openxmlformats.org/officeDocument/2006/relationships/notesSlide" Target="../notesSlides/notesSlide28.xml"/><Relationship Id="rId10" Type="http://schemas.openxmlformats.org/officeDocument/2006/relationships/tags" Target="../tags/tag121.xml"/><Relationship Id="rId19" Type="http://schemas.openxmlformats.org/officeDocument/2006/relationships/tags" Target="../tags/tag130.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 Id="rId22"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134.xml"/><Relationship Id="rId7" Type="http://schemas.openxmlformats.org/officeDocument/2006/relationships/oleObject" Target="../embeddings/oleObject26.bin"/><Relationship Id="rId2" Type="http://schemas.openxmlformats.org/officeDocument/2006/relationships/tags" Target="../tags/tag133.xml"/><Relationship Id="rId1" Type="http://schemas.openxmlformats.org/officeDocument/2006/relationships/vmlDrawing" Target="../drawings/vmlDrawing26.vml"/><Relationship Id="rId6" Type="http://schemas.openxmlformats.org/officeDocument/2006/relationships/notesSlide" Target="../notesSlides/notesSlide31.xml"/><Relationship Id="rId5" Type="http://schemas.openxmlformats.org/officeDocument/2006/relationships/slideLayout" Target="../slideLayouts/slideLayout18.xml"/><Relationship Id="rId4" Type="http://schemas.openxmlformats.org/officeDocument/2006/relationships/tags" Target="../tags/tag135.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36.xml"/><Relationship Id="rId1" Type="http://schemas.openxmlformats.org/officeDocument/2006/relationships/vmlDrawing" Target="../drawings/vmlDrawing27.vml"/><Relationship Id="rId6" Type="http://schemas.openxmlformats.org/officeDocument/2006/relationships/image" Target="../media/image13.emf"/><Relationship Id="rId5" Type="http://schemas.openxmlformats.org/officeDocument/2006/relationships/oleObject" Target="../embeddings/oleObject27.bin"/><Relationship Id="rId4"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tags" Target="../tags/tag153.xml"/><Relationship Id="rId26" Type="http://schemas.openxmlformats.org/officeDocument/2006/relationships/tags" Target="../tags/tag161.xml"/><Relationship Id="rId39" Type="http://schemas.microsoft.com/office/2007/relationships/hdphoto" Target="../media/hdphoto5.wdp"/><Relationship Id="rId3" Type="http://schemas.openxmlformats.org/officeDocument/2006/relationships/tags" Target="../tags/tag138.xml"/><Relationship Id="rId21" Type="http://schemas.openxmlformats.org/officeDocument/2006/relationships/tags" Target="../tags/tag156.xml"/><Relationship Id="rId34" Type="http://schemas.openxmlformats.org/officeDocument/2006/relationships/slideLayout" Target="../slideLayouts/slideLayout19.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tags" Target="../tags/tag152.xml"/><Relationship Id="rId25" Type="http://schemas.openxmlformats.org/officeDocument/2006/relationships/tags" Target="../tags/tag160.xml"/><Relationship Id="rId33" Type="http://schemas.openxmlformats.org/officeDocument/2006/relationships/tags" Target="../tags/tag168.xml"/><Relationship Id="rId38" Type="http://schemas.openxmlformats.org/officeDocument/2006/relationships/image" Target="../media/image15.png"/><Relationship Id="rId2" Type="http://schemas.openxmlformats.org/officeDocument/2006/relationships/tags" Target="../tags/tag137.xml"/><Relationship Id="rId16" Type="http://schemas.openxmlformats.org/officeDocument/2006/relationships/tags" Target="../tags/tag151.xml"/><Relationship Id="rId20" Type="http://schemas.openxmlformats.org/officeDocument/2006/relationships/tags" Target="../tags/tag155.xml"/><Relationship Id="rId29" Type="http://schemas.openxmlformats.org/officeDocument/2006/relationships/tags" Target="../tags/tag164.xml"/><Relationship Id="rId1" Type="http://schemas.openxmlformats.org/officeDocument/2006/relationships/vmlDrawing" Target="../drawings/vmlDrawing28.vml"/><Relationship Id="rId6" Type="http://schemas.openxmlformats.org/officeDocument/2006/relationships/tags" Target="../tags/tag141.xml"/><Relationship Id="rId11" Type="http://schemas.openxmlformats.org/officeDocument/2006/relationships/tags" Target="../tags/tag146.xml"/><Relationship Id="rId24" Type="http://schemas.openxmlformats.org/officeDocument/2006/relationships/tags" Target="../tags/tag159.xml"/><Relationship Id="rId32" Type="http://schemas.openxmlformats.org/officeDocument/2006/relationships/tags" Target="../tags/tag167.xml"/><Relationship Id="rId37" Type="http://schemas.openxmlformats.org/officeDocument/2006/relationships/image" Target="../media/image13.emf"/><Relationship Id="rId5" Type="http://schemas.openxmlformats.org/officeDocument/2006/relationships/tags" Target="../tags/tag140.xml"/><Relationship Id="rId15" Type="http://schemas.openxmlformats.org/officeDocument/2006/relationships/tags" Target="../tags/tag150.xml"/><Relationship Id="rId23" Type="http://schemas.openxmlformats.org/officeDocument/2006/relationships/tags" Target="../tags/tag158.xml"/><Relationship Id="rId28" Type="http://schemas.openxmlformats.org/officeDocument/2006/relationships/tags" Target="../tags/tag163.xml"/><Relationship Id="rId36" Type="http://schemas.openxmlformats.org/officeDocument/2006/relationships/oleObject" Target="../embeddings/oleObject28.bin"/><Relationship Id="rId10" Type="http://schemas.openxmlformats.org/officeDocument/2006/relationships/tags" Target="../tags/tag145.xml"/><Relationship Id="rId19" Type="http://schemas.openxmlformats.org/officeDocument/2006/relationships/tags" Target="../tags/tag154.xml"/><Relationship Id="rId31" Type="http://schemas.openxmlformats.org/officeDocument/2006/relationships/tags" Target="../tags/tag166.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 Id="rId22" Type="http://schemas.openxmlformats.org/officeDocument/2006/relationships/tags" Target="../tags/tag157.xml"/><Relationship Id="rId27" Type="http://schemas.openxmlformats.org/officeDocument/2006/relationships/tags" Target="../tags/tag162.xml"/><Relationship Id="rId30" Type="http://schemas.openxmlformats.org/officeDocument/2006/relationships/tags" Target="../tags/tag165.xml"/><Relationship Id="rId35"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170.xml"/><Relationship Id="rId7" Type="http://schemas.openxmlformats.org/officeDocument/2006/relationships/oleObject" Target="../embeddings/oleObject29.bin"/><Relationship Id="rId2" Type="http://schemas.openxmlformats.org/officeDocument/2006/relationships/tags" Target="../tags/tag169.xml"/><Relationship Id="rId1" Type="http://schemas.openxmlformats.org/officeDocument/2006/relationships/vmlDrawing" Target="../drawings/vmlDrawing29.vml"/><Relationship Id="rId6" Type="http://schemas.openxmlformats.org/officeDocument/2006/relationships/notesSlide" Target="../notesSlides/notesSlide34.xml"/><Relationship Id="rId5" Type="http://schemas.openxmlformats.org/officeDocument/2006/relationships/slideLayout" Target="../slideLayouts/slideLayout18.xml"/><Relationship Id="rId4" Type="http://schemas.openxmlformats.org/officeDocument/2006/relationships/tags" Target="../tags/tag171.xml"/></Relationships>
</file>

<file path=ppt/slides/_rels/slide37.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tags" Target="../tags/tag188.xml"/><Relationship Id="rId26" Type="http://schemas.openxmlformats.org/officeDocument/2006/relationships/oleObject" Target="../embeddings/oleObject30.bin"/><Relationship Id="rId3" Type="http://schemas.openxmlformats.org/officeDocument/2006/relationships/tags" Target="../tags/tag173.xml"/><Relationship Id="rId21" Type="http://schemas.openxmlformats.org/officeDocument/2006/relationships/tags" Target="../tags/tag191.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5" Type="http://schemas.openxmlformats.org/officeDocument/2006/relationships/notesSlide" Target="../notesSlides/notesSlide35.xml"/><Relationship Id="rId2" Type="http://schemas.openxmlformats.org/officeDocument/2006/relationships/tags" Target="../tags/tag172.xml"/><Relationship Id="rId16" Type="http://schemas.openxmlformats.org/officeDocument/2006/relationships/tags" Target="../tags/tag186.xml"/><Relationship Id="rId20" Type="http://schemas.openxmlformats.org/officeDocument/2006/relationships/tags" Target="../tags/tag190.xml"/><Relationship Id="rId1" Type="http://schemas.openxmlformats.org/officeDocument/2006/relationships/vmlDrawing" Target="../drawings/vmlDrawing30.vml"/><Relationship Id="rId6" Type="http://schemas.openxmlformats.org/officeDocument/2006/relationships/tags" Target="../tags/tag176.xml"/><Relationship Id="rId11" Type="http://schemas.openxmlformats.org/officeDocument/2006/relationships/tags" Target="../tags/tag181.xml"/><Relationship Id="rId24" Type="http://schemas.openxmlformats.org/officeDocument/2006/relationships/slideLayout" Target="../slideLayouts/slideLayout19.xml"/><Relationship Id="rId5" Type="http://schemas.openxmlformats.org/officeDocument/2006/relationships/tags" Target="../tags/tag175.xml"/><Relationship Id="rId15" Type="http://schemas.openxmlformats.org/officeDocument/2006/relationships/tags" Target="../tags/tag185.xml"/><Relationship Id="rId23" Type="http://schemas.openxmlformats.org/officeDocument/2006/relationships/tags" Target="../tags/tag193.xml"/><Relationship Id="rId10" Type="http://schemas.openxmlformats.org/officeDocument/2006/relationships/tags" Target="../tags/tag180.xml"/><Relationship Id="rId19" Type="http://schemas.openxmlformats.org/officeDocument/2006/relationships/tags" Target="../tags/tag189.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 Id="rId22" Type="http://schemas.openxmlformats.org/officeDocument/2006/relationships/tags" Target="../tags/tag192.xml"/><Relationship Id="rId27" Type="http://schemas.openxmlformats.org/officeDocument/2006/relationships/image" Target="../media/image13.emf"/></Relationships>
</file>

<file path=ppt/slides/_rels/slide3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195.xml"/><Relationship Id="rId7" Type="http://schemas.openxmlformats.org/officeDocument/2006/relationships/oleObject" Target="../embeddings/oleObject31.bin"/><Relationship Id="rId2" Type="http://schemas.openxmlformats.org/officeDocument/2006/relationships/tags" Target="../tags/tag194.xml"/><Relationship Id="rId1" Type="http://schemas.openxmlformats.org/officeDocument/2006/relationships/vmlDrawing" Target="../drawings/vmlDrawing31.vml"/><Relationship Id="rId6" Type="http://schemas.openxmlformats.org/officeDocument/2006/relationships/notesSlide" Target="../notesSlides/notesSlide36.xml"/><Relationship Id="rId5" Type="http://schemas.openxmlformats.org/officeDocument/2006/relationships/slideLayout" Target="../slideLayouts/slideLayout18.xml"/><Relationship Id="rId4" Type="http://schemas.openxmlformats.org/officeDocument/2006/relationships/tags" Target="../tags/tag196.xml"/></Relationships>
</file>

<file path=ppt/slides/_rels/slide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5.xml"/><Relationship Id="rId7"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8.xml"/><Relationship Id="rId7" Type="http://schemas.openxmlformats.org/officeDocument/2006/relationships/oleObject" Target="../embeddings/oleObject3.bin"/><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3.emf"/><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5.xml"/><Relationship Id="rId4"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notesSlide" Target="../notesSlides/notesSlide6.xml"/><Relationship Id="rId3" Type="http://schemas.openxmlformats.org/officeDocument/2006/relationships/tags" Target="../tags/tag13.xml"/><Relationship Id="rId21" Type="http://schemas.openxmlformats.org/officeDocument/2006/relationships/tags" Target="../tags/tag31.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slideLayout" Target="../slideLayouts/slideLayout19.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tags" Target="../tags/tag34.xml"/><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tags" Target="../tags/tag33.xml"/><Relationship Id="rId28" Type="http://schemas.openxmlformats.org/officeDocument/2006/relationships/image" Target="../media/image13.emf"/><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tags" Target="../tags/tag32.xml"/><Relationship Id="rId27"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tertitel 7"/>
          <p:cNvSpPr>
            <a:spLocks noGrp="1"/>
          </p:cNvSpPr>
          <p:nvPr>
            <p:ph type="subTitle" idx="1"/>
          </p:nvPr>
        </p:nvSpPr>
        <p:spPr/>
        <p:txBody>
          <a:bodyPr/>
          <a:lstStyle/>
          <a:p>
            <a:r>
              <a:rPr lang="de-CH" dirty="0"/>
              <a:t>Cloud Computing – Entwickeln von Applikationen mit Hilfe der </a:t>
            </a:r>
            <a:r>
              <a:rPr lang="de-CH" dirty="0" smtClean="0"/>
              <a:t>Azure </a:t>
            </a:r>
            <a:r>
              <a:rPr lang="de-CH" dirty="0"/>
              <a:t>Plattform</a:t>
            </a:r>
          </a:p>
          <a:p>
            <a:endParaRPr lang="de-CH" dirty="0"/>
          </a:p>
        </p:txBody>
      </p:sp>
      <p:sp>
        <p:nvSpPr>
          <p:cNvPr id="9" name="Textplatzhalter 8"/>
          <p:cNvSpPr>
            <a:spLocks noGrp="1"/>
          </p:cNvSpPr>
          <p:nvPr>
            <p:ph type="body" sz="quarter" idx="11"/>
          </p:nvPr>
        </p:nvSpPr>
        <p:spPr/>
        <p:txBody>
          <a:bodyPr/>
          <a:lstStyle/>
          <a:p>
            <a:r>
              <a:rPr lang="de-CH" dirty="0" smtClean="0"/>
              <a:t>Azure Worker- und Web-</a:t>
            </a:r>
            <a:r>
              <a:rPr lang="de-CH" dirty="0" err="1" smtClean="0"/>
              <a:t>Roles</a:t>
            </a:r>
            <a:endParaRPr lang="de-CH"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0249"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028075"/>
            <a:ext cx="8363938" cy="831253"/>
          </a:xfrm>
        </p:spPr>
        <p:txBody>
          <a:bodyPr/>
          <a:lstStyle/>
          <a:p>
            <a:r>
              <a:rPr lang="en-US" dirty="0"/>
              <a:t>Roles and Instances</a:t>
            </a:r>
            <a:br>
              <a:rPr lang="en-US" dirty="0"/>
            </a:br>
            <a:r>
              <a:rPr lang="en-US" sz="1951" dirty="0">
                <a:solidFill>
                  <a:schemeClr val="accent4">
                    <a:alpha val="99000"/>
                  </a:schemeClr>
                </a:solidFill>
              </a:rPr>
              <a:t>Example role with nine virtual machines distributed across three fault domains</a:t>
            </a:r>
          </a:p>
        </p:txBody>
      </p:sp>
      <p:sp>
        <p:nvSpPr>
          <p:cNvPr id="4" name="Rectangle 3"/>
          <p:cNvSpPr/>
          <p:nvPr>
            <p:custDataLst>
              <p:tags r:id="rId4"/>
            </p:custDataLst>
          </p:nvPr>
        </p:nvSpPr>
        <p:spPr bwMode="auto">
          <a:xfrm>
            <a:off x="1829277" y="2128499"/>
            <a:ext cx="5486623" cy="41014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cap="all" dirty="0">
                <a:ln>
                  <a:solidFill>
                    <a:srgbClr val="FFFFFF">
                      <a:alpha val="0"/>
                    </a:srgb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388245" y="2818927"/>
            <a:ext cx="8371083" cy="25495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34297" rIns="68595" bIns="34297" numCol="1" rtlCol="0" anchor="t" anchorCtr="0" compatLnSpc="1">
            <a:prstTxWarp prst="textNoShape">
              <a:avLst/>
            </a:prstTxWarp>
          </a:bodyPr>
          <a:lstStyle/>
          <a:p>
            <a:pPr defTabSz="685757" fontAlgn="base">
              <a:spcBef>
                <a:spcPct val="0"/>
              </a:spcBef>
              <a:spcAft>
                <a:spcPct val="0"/>
              </a:spcAft>
            </a:pPr>
            <a:r>
              <a:rPr lang="en-US" cap="all" dirty="0">
                <a:ln>
                  <a:solidFill>
                    <a:srgbClr val="FFFFFF">
                      <a:alpha val="0"/>
                    </a:srgbClr>
                  </a:solidFill>
                </a:ln>
                <a:solidFill>
                  <a:srgbClr val="595959">
                    <a:alpha val="99000"/>
                  </a:srgbClr>
                </a:solidFill>
              </a:rPr>
              <a:t>Role</a:t>
            </a:r>
          </a:p>
        </p:txBody>
      </p:sp>
      <p:sp>
        <p:nvSpPr>
          <p:cNvPr id="25" name="Rectangle 24"/>
          <p:cNvSpPr/>
          <p:nvPr>
            <p:custDataLst>
              <p:tags r:id="rId6"/>
            </p:custDataLst>
          </p:nvPr>
        </p:nvSpPr>
        <p:spPr bwMode="auto">
          <a:xfrm>
            <a:off x="525917" y="3196215"/>
            <a:ext cx="2606719" cy="206936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US" dirty="0">
                <a:ln>
                  <a:solidFill>
                    <a:srgbClr val="FFFFFF">
                      <a:alpha val="0"/>
                    </a:srgbClr>
                  </a:solidFill>
                </a:ln>
                <a:solidFill>
                  <a:srgbClr val="FFFFFF">
                    <a:alpha val="99000"/>
                  </a:srgbClr>
                </a:solidFill>
              </a:rPr>
              <a:t>Fault Domain 1</a:t>
            </a:r>
          </a:p>
        </p:txBody>
      </p:sp>
      <p:sp>
        <p:nvSpPr>
          <p:cNvPr id="7" name="Rectangle 6"/>
          <p:cNvSpPr/>
          <p:nvPr>
            <p:custDataLst>
              <p:tags r:id="rId7"/>
            </p:custDataLst>
          </p:nvPr>
        </p:nvSpPr>
        <p:spPr bwMode="auto">
          <a:xfrm>
            <a:off x="616904" y="373928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1</a:t>
            </a:r>
          </a:p>
        </p:txBody>
      </p:sp>
      <p:sp>
        <p:nvSpPr>
          <p:cNvPr id="8" name="Rectangle 7"/>
          <p:cNvSpPr/>
          <p:nvPr>
            <p:custDataLst>
              <p:tags r:id="rId8"/>
            </p:custDataLst>
          </p:nvPr>
        </p:nvSpPr>
        <p:spPr bwMode="auto">
          <a:xfrm>
            <a:off x="1878343" y="373928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3</a:t>
            </a:r>
          </a:p>
        </p:txBody>
      </p:sp>
      <p:sp>
        <p:nvSpPr>
          <p:cNvPr id="11" name="Rectangle 10"/>
          <p:cNvSpPr/>
          <p:nvPr>
            <p:custDataLst>
              <p:tags r:id="rId9"/>
            </p:custDataLst>
          </p:nvPr>
        </p:nvSpPr>
        <p:spPr bwMode="auto">
          <a:xfrm>
            <a:off x="616904" y="448814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5</a:t>
            </a:r>
          </a:p>
        </p:txBody>
      </p:sp>
      <p:sp>
        <p:nvSpPr>
          <p:cNvPr id="12" name="Rectangle 11"/>
          <p:cNvSpPr/>
          <p:nvPr>
            <p:custDataLst>
              <p:tags r:id="rId10"/>
            </p:custDataLst>
          </p:nvPr>
        </p:nvSpPr>
        <p:spPr bwMode="auto">
          <a:xfrm>
            <a:off x="1878343" y="448814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8</a:t>
            </a:r>
          </a:p>
        </p:txBody>
      </p:sp>
      <p:sp>
        <p:nvSpPr>
          <p:cNvPr id="31" name="Rectangle 30"/>
          <p:cNvSpPr/>
          <p:nvPr>
            <p:custDataLst>
              <p:tags r:id="rId11"/>
            </p:custDataLst>
          </p:nvPr>
        </p:nvSpPr>
        <p:spPr bwMode="auto">
          <a:xfrm>
            <a:off x="3268625" y="3196215"/>
            <a:ext cx="2606719" cy="206936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US" dirty="0">
                <a:ln>
                  <a:solidFill>
                    <a:srgbClr val="FFFFFF">
                      <a:alpha val="0"/>
                    </a:srgbClr>
                  </a:solidFill>
                </a:ln>
                <a:solidFill>
                  <a:srgbClr val="FFFFFF">
                    <a:alpha val="99000"/>
                  </a:srgbClr>
                </a:solidFill>
              </a:rPr>
              <a:t>Fault Domain 2</a:t>
            </a:r>
          </a:p>
        </p:txBody>
      </p:sp>
      <p:sp>
        <p:nvSpPr>
          <p:cNvPr id="32" name="Rectangle 31"/>
          <p:cNvSpPr/>
          <p:nvPr>
            <p:custDataLst>
              <p:tags r:id="rId12"/>
            </p:custDataLst>
          </p:nvPr>
        </p:nvSpPr>
        <p:spPr bwMode="auto">
          <a:xfrm>
            <a:off x="3359612" y="373928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2</a:t>
            </a:r>
          </a:p>
        </p:txBody>
      </p:sp>
      <p:sp>
        <p:nvSpPr>
          <p:cNvPr id="33" name="Rectangle 32"/>
          <p:cNvSpPr/>
          <p:nvPr>
            <p:custDataLst>
              <p:tags r:id="rId13"/>
            </p:custDataLst>
          </p:nvPr>
        </p:nvSpPr>
        <p:spPr bwMode="auto">
          <a:xfrm>
            <a:off x="4621051" y="373928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4</a:t>
            </a:r>
          </a:p>
        </p:txBody>
      </p:sp>
      <p:sp>
        <p:nvSpPr>
          <p:cNvPr id="34" name="Rectangle 33"/>
          <p:cNvSpPr/>
          <p:nvPr>
            <p:custDataLst>
              <p:tags r:id="rId14"/>
            </p:custDataLst>
          </p:nvPr>
        </p:nvSpPr>
        <p:spPr bwMode="auto">
          <a:xfrm>
            <a:off x="3359612" y="448814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6</a:t>
            </a:r>
          </a:p>
        </p:txBody>
      </p:sp>
      <p:sp>
        <p:nvSpPr>
          <p:cNvPr id="35" name="Rectangle 34"/>
          <p:cNvSpPr/>
          <p:nvPr>
            <p:custDataLst>
              <p:tags r:id="rId15"/>
            </p:custDataLst>
          </p:nvPr>
        </p:nvSpPr>
        <p:spPr bwMode="auto">
          <a:xfrm>
            <a:off x="4621051" y="448814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9</a:t>
            </a:r>
          </a:p>
        </p:txBody>
      </p:sp>
      <p:cxnSp>
        <p:nvCxnSpPr>
          <p:cNvPr id="44" name="Elbow Connector 43"/>
          <p:cNvCxnSpPr/>
          <p:nvPr>
            <p:custDataLst>
              <p:tags r:id="rId16"/>
            </p:custDataLst>
          </p:nvPr>
        </p:nvCxnSpPr>
        <p:spPr>
          <a:xfrm rot="5400000">
            <a:off x="2872147" y="1512504"/>
            <a:ext cx="657570" cy="2743311"/>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6012540" y="3196215"/>
            <a:ext cx="2606719" cy="206936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US" dirty="0">
                <a:ln>
                  <a:solidFill>
                    <a:srgbClr val="FFFFFF">
                      <a:alpha val="0"/>
                    </a:srgbClr>
                  </a:solidFill>
                </a:ln>
                <a:solidFill>
                  <a:srgbClr val="FFFFFF"/>
                </a:solidFill>
              </a:rPr>
              <a:t>Fault Domain 3</a:t>
            </a:r>
          </a:p>
        </p:txBody>
      </p:sp>
      <p:sp>
        <p:nvSpPr>
          <p:cNvPr id="41" name="Rectangle 40"/>
          <p:cNvSpPr/>
          <p:nvPr>
            <p:custDataLst>
              <p:tags r:id="rId18"/>
            </p:custDataLst>
          </p:nvPr>
        </p:nvSpPr>
        <p:spPr bwMode="auto">
          <a:xfrm>
            <a:off x="6103527" y="373928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6</a:t>
            </a:r>
          </a:p>
        </p:txBody>
      </p:sp>
      <p:sp>
        <p:nvSpPr>
          <p:cNvPr id="43" name="Rectangle 42"/>
          <p:cNvSpPr/>
          <p:nvPr>
            <p:custDataLst>
              <p:tags r:id="rId19"/>
            </p:custDataLst>
          </p:nvPr>
        </p:nvSpPr>
        <p:spPr bwMode="auto">
          <a:xfrm>
            <a:off x="7364965" y="3739282"/>
            <a:ext cx="1152444" cy="672259"/>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5619727" y="1512504"/>
            <a:ext cx="657570" cy="2743311"/>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6281215" y="3196215"/>
            <a:ext cx="2069369" cy="2069369"/>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rgbClr val="FFFFFF">
                    <a:alpha val="0"/>
                  </a:srgb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4572000" y="2884363"/>
            <a:ext cx="0" cy="301529"/>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392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51" dirty="0"/>
              <a:t>Microsoft Azure VM </a:t>
            </a:r>
            <a:r>
              <a:rPr lang="en-US" sz="4051" dirty="0">
                <a:solidFill>
                  <a:schemeClr val="tx1"/>
                </a:solidFill>
              </a:rPr>
              <a:t>Sizes</a:t>
            </a:r>
          </a:p>
        </p:txBody>
      </p:sp>
      <p:sp>
        <p:nvSpPr>
          <p:cNvPr id="7" name="TextBox 6"/>
          <p:cNvSpPr txBox="1"/>
          <p:nvPr/>
        </p:nvSpPr>
        <p:spPr bwMode="invGray">
          <a:xfrm>
            <a:off x="319643" y="1021856"/>
            <a:ext cx="7208371" cy="360137"/>
          </a:xfrm>
          <a:prstGeom prst="rect">
            <a:avLst/>
          </a:prstGeom>
          <a:noFill/>
        </p:spPr>
        <p:txBody>
          <a:bodyPr wrap="square" lIns="68595" tIns="137190" rIns="68595" bIns="34298" rtlCol="0">
            <a:spAutoFit/>
          </a:bodyPr>
          <a:lstStyle/>
          <a:p>
            <a:pPr marL="0" lvl="1" indent="-116708" defTabSz="685927">
              <a:lnSpc>
                <a:spcPct val="90000"/>
              </a:lnSpc>
              <a:spcBef>
                <a:spcPct val="0"/>
              </a:spcBef>
              <a:buClr>
                <a:srgbClr val="FFC000"/>
              </a:buClr>
              <a:defRPr/>
            </a:pPr>
            <a:r>
              <a:rPr lang="en-US" sz="1350" spc="-75" dirty="0">
                <a:ln w="3175">
                  <a:noFill/>
                </a:ln>
                <a:gradFill flip="none" rotWithShape="1">
                  <a:gsLst>
                    <a:gs pos="0">
                      <a:srgbClr val="595959"/>
                    </a:gs>
                    <a:gs pos="86000">
                      <a:srgbClr val="595959"/>
                    </a:gs>
                  </a:gsLst>
                  <a:lin ang="5400000" scaled="0"/>
                  <a:tileRect/>
                </a:gradFill>
                <a:latin typeface="Segoe UI" pitchFamily="34" charset="0"/>
                <a:ea typeface="Segoe UI" pitchFamily="34" charset="0"/>
                <a:cs typeface="Segoe UI" pitchFamily="34" charset="0"/>
              </a:rPr>
              <a:t>Variable instance sizes to handle complex workloads of any size </a:t>
            </a:r>
          </a:p>
        </p:txBody>
      </p:sp>
      <p:grpSp>
        <p:nvGrpSpPr>
          <p:cNvPr id="3" name="Gruppieren 2"/>
          <p:cNvGrpSpPr/>
          <p:nvPr/>
        </p:nvGrpSpPr>
        <p:grpSpPr>
          <a:xfrm>
            <a:off x="36878" y="1449660"/>
            <a:ext cx="9107122" cy="5408340"/>
            <a:chOff x="36878" y="2106601"/>
            <a:chExt cx="9063058" cy="3668016"/>
          </a:xfrm>
        </p:grpSpPr>
        <p:grpSp>
          <p:nvGrpSpPr>
            <p:cNvPr id="86" name="Group 85"/>
            <p:cNvGrpSpPr/>
            <p:nvPr/>
          </p:nvGrpSpPr>
          <p:grpSpPr>
            <a:xfrm>
              <a:off x="1171082" y="2106601"/>
              <a:ext cx="1122066" cy="1868577"/>
              <a:chOff x="2841550" y="4062546"/>
              <a:chExt cx="1828800" cy="2325738"/>
            </a:xfrm>
          </p:grpSpPr>
          <p:sp>
            <p:nvSpPr>
              <p:cNvPr id="9" name="Rounded Rectangle 8"/>
              <p:cNvSpPr/>
              <p:nvPr/>
            </p:nvSpPr>
            <p:spPr bwMode="auto">
              <a:xfrm>
                <a:off x="2841550" y="4158550"/>
                <a:ext cx="1828800" cy="2229734"/>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10" name="TextBox 9"/>
              <p:cNvSpPr txBox="1"/>
              <p:nvPr/>
            </p:nvSpPr>
            <p:spPr bwMode="invGray">
              <a:xfrm>
                <a:off x="2977222" y="4062546"/>
                <a:ext cx="1555970" cy="462610"/>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A1</a:t>
                </a:r>
              </a:p>
            </p:txBody>
          </p:sp>
          <p:sp>
            <p:nvSpPr>
              <p:cNvPr id="11" name="Rectangle 10"/>
              <p:cNvSpPr/>
              <p:nvPr/>
            </p:nvSpPr>
            <p:spPr>
              <a:xfrm>
                <a:off x="2916354" y="4764695"/>
                <a:ext cx="1679192" cy="375187"/>
              </a:xfrm>
              <a:prstGeom prst="rect">
                <a:avLst/>
              </a:prstGeom>
            </p:spPr>
            <p:txBody>
              <a:bodyPr wrap="square" anchor="ctr" anchorCtr="0">
                <a:noAutofit/>
              </a:bodyPr>
              <a:lstStyle/>
              <a:p>
                <a:pPr algn="ctr"/>
                <a:r>
                  <a:rPr lang="en-US" sz="1500" b="1" kern="0" dirty="0">
                    <a:gradFill>
                      <a:gsLst>
                        <a:gs pos="0">
                          <a:schemeClr val="bg1"/>
                        </a:gs>
                        <a:gs pos="50000">
                          <a:schemeClr val="bg1"/>
                        </a:gs>
                      </a:gsLst>
                      <a:lin ang="10800000" scaled="0"/>
                    </a:gradFill>
                    <a:latin typeface="+mj-lt"/>
                  </a:rPr>
                  <a:t>1 x 1.6Ghz </a:t>
                </a:r>
              </a:p>
            </p:txBody>
          </p:sp>
          <p:sp>
            <p:nvSpPr>
              <p:cNvPr id="12" name="Rectangle 11"/>
              <p:cNvSpPr/>
              <p:nvPr/>
            </p:nvSpPr>
            <p:spPr>
              <a:xfrm>
                <a:off x="2919186" y="5161801"/>
                <a:ext cx="1673526" cy="316038"/>
              </a:xfrm>
              <a:prstGeom prst="rect">
                <a:avLst/>
              </a:prstGeom>
            </p:spPr>
            <p:txBody>
              <a:bodyPr wrap="square">
                <a:spAutoFit/>
              </a:bodyPr>
              <a:lstStyle/>
              <a:p>
                <a:pPr algn="ctr"/>
                <a:r>
                  <a:rPr lang="en-US" sz="1050" b="1" kern="0" dirty="0">
                    <a:solidFill>
                      <a:schemeClr val="bg1">
                        <a:alpha val="99000"/>
                      </a:schemeClr>
                    </a:solidFill>
                    <a:latin typeface="+mj-lt"/>
                  </a:rPr>
                  <a:t>(moderate IO) </a:t>
                </a:r>
                <a:endParaRPr lang="en-US" sz="2776" b="1" dirty="0">
                  <a:solidFill>
                    <a:schemeClr val="bg1">
                      <a:alpha val="99000"/>
                    </a:schemeClr>
                  </a:solidFill>
                  <a:latin typeface="+mj-lt"/>
                </a:endParaRPr>
              </a:p>
            </p:txBody>
          </p:sp>
          <p:sp>
            <p:nvSpPr>
              <p:cNvPr id="13" name="Rectangle 12"/>
              <p:cNvSpPr/>
              <p:nvPr/>
            </p:nvSpPr>
            <p:spPr>
              <a:xfrm>
                <a:off x="2869770" y="5633473"/>
                <a:ext cx="1777404" cy="387324"/>
              </a:xfrm>
              <a:prstGeom prst="rect">
                <a:avLst/>
              </a:prstGeom>
            </p:spPr>
            <p:txBody>
              <a:bodyPr wrap="square" anchor="ctr" anchorCtr="0">
                <a:noAutofit/>
              </a:bodyPr>
              <a:lstStyle/>
              <a:p>
                <a:pPr algn="ctr"/>
                <a:r>
                  <a:rPr lang="en-US" sz="975" b="1" kern="0" dirty="0">
                    <a:solidFill>
                      <a:schemeClr val="bg1">
                        <a:alpha val="99000"/>
                      </a:schemeClr>
                    </a:solidFill>
                    <a:latin typeface="+mj-lt"/>
                  </a:rPr>
                  <a:t>1.75 GB memory</a:t>
                </a:r>
              </a:p>
              <a:p>
                <a:pPr algn="ctr"/>
                <a:r>
                  <a:rPr lang="en-US" sz="975" b="1" kern="0" dirty="0">
                    <a:solidFill>
                      <a:schemeClr val="bg1">
                        <a:alpha val="99000"/>
                      </a:schemeClr>
                    </a:solidFill>
                    <a:latin typeface="+mj-lt"/>
                  </a:rPr>
                  <a:t>2 Data Disks (1TB)</a:t>
                </a:r>
              </a:p>
              <a:p>
                <a:pPr algn="ctr"/>
                <a:r>
                  <a:rPr lang="en-US" sz="975" b="1" kern="0" dirty="0">
                    <a:solidFill>
                      <a:schemeClr val="bg1">
                        <a:alpha val="99000"/>
                      </a:schemeClr>
                    </a:solidFill>
                    <a:latin typeface="+mj-lt"/>
                  </a:rPr>
                  <a:t>2 x 500 Max IOPs</a:t>
                </a:r>
              </a:p>
            </p:txBody>
          </p:sp>
          <p:cxnSp>
            <p:nvCxnSpPr>
              <p:cNvPr id="15" name="Straight Connector 14"/>
              <p:cNvCxnSpPr/>
              <p:nvPr/>
            </p:nvCxnSpPr>
            <p:spPr>
              <a:xfrm>
                <a:off x="2978710" y="4681025"/>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2305287" y="2113746"/>
              <a:ext cx="1122066" cy="1861431"/>
              <a:chOff x="5157632" y="4062546"/>
              <a:chExt cx="1850939" cy="2321103"/>
            </a:xfrm>
          </p:grpSpPr>
          <p:sp>
            <p:nvSpPr>
              <p:cNvPr id="16" name="Rounded Rectangle 15"/>
              <p:cNvSpPr/>
              <p:nvPr/>
            </p:nvSpPr>
            <p:spPr bwMode="auto">
              <a:xfrm>
                <a:off x="5157632" y="4152031"/>
                <a:ext cx="1828800" cy="2231618"/>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17" name="TextBox 16"/>
              <p:cNvSpPr txBox="1"/>
              <p:nvPr/>
            </p:nvSpPr>
            <p:spPr bwMode="invGray">
              <a:xfrm>
                <a:off x="5270468" y="4062546"/>
                <a:ext cx="1603127" cy="463461"/>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A2</a:t>
                </a:r>
              </a:p>
            </p:txBody>
          </p:sp>
          <p:sp>
            <p:nvSpPr>
              <p:cNvPr id="18" name="Rectangle 17"/>
              <p:cNvSpPr/>
              <p:nvPr/>
            </p:nvSpPr>
            <p:spPr>
              <a:xfrm>
                <a:off x="5280300" y="4758176"/>
                <a:ext cx="1583464" cy="375187"/>
              </a:xfrm>
              <a:prstGeom prst="rect">
                <a:avLst/>
              </a:prstGeom>
            </p:spPr>
            <p:txBody>
              <a:bodyPr wrap="square" anchor="ctr" anchorCtr="0">
                <a:noAutofit/>
              </a:bodyPr>
              <a:lstStyle/>
              <a:p>
                <a:pPr algn="ctr"/>
                <a:r>
                  <a:rPr lang="en-US" sz="1500" b="1" kern="0" dirty="0">
                    <a:gradFill>
                      <a:gsLst>
                        <a:gs pos="0">
                          <a:schemeClr val="bg1"/>
                        </a:gs>
                        <a:gs pos="50000">
                          <a:schemeClr val="bg1"/>
                        </a:gs>
                      </a:gsLst>
                      <a:lin ang="10800000" scaled="0"/>
                    </a:gradFill>
                    <a:latin typeface="+mj-lt"/>
                  </a:rPr>
                  <a:t>2 x 1.6Ghz </a:t>
                </a:r>
              </a:p>
            </p:txBody>
          </p:sp>
          <p:sp>
            <p:nvSpPr>
              <p:cNvPr id="19" name="Rectangle 18"/>
              <p:cNvSpPr/>
              <p:nvPr/>
            </p:nvSpPr>
            <p:spPr>
              <a:xfrm>
                <a:off x="5282970" y="5155435"/>
                <a:ext cx="1578121" cy="316619"/>
              </a:xfrm>
              <a:prstGeom prst="rect">
                <a:avLst/>
              </a:prstGeom>
            </p:spPr>
            <p:txBody>
              <a:bodyPr wrap="square">
                <a:spAutoFit/>
              </a:bodyPr>
              <a:lstStyle/>
              <a:p>
                <a:pPr algn="ctr"/>
                <a:r>
                  <a:rPr lang="en-US" sz="1050" b="1" kern="0" dirty="0">
                    <a:solidFill>
                      <a:schemeClr val="bg1">
                        <a:alpha val="99000"/>
                      </a:schemeClr>
                    </a:solidFill>
                    <a:latin typeface="+mj-lt"/>
                  </a:rPr>
                  <a:t>(high IO)</a:t>
                </a:r>
                <a:endParaRPr lang="en-US" sz="2776" b="1" dirty="0">
                  <a:solidFill>
                    <a:schemeClr val="bg1">
                      <a:alpha val="99000"/>
                    </a:schemeClr>
                  </a:solidFill>
                  <a:latin typeface="+mj-lt"/>
                </a:endParaRPr>
              </a:p>
            </p:txBody>
          </p:sp>
          <p:sp>
            <p:nvSpPr>
              <p:cNvPr id="20" name="Rectangle 19"/>
              <p:cNvSpPr/>
              <p:nvPr/>
            </p:nvSpPr>
            <p:spPr>
              <a:xfrm>
                <a:off x="5168725" y="5630957"/>
                <a:ext cx="1839846" cy="375187"/>
              </a:xfrm>
              <a:prstGeom prst="rect">
                <a:avLst/>
              </a:prstGeom>
            </p:spPr>
            <p:txBody>
              <a:bodyPr wrap="square" anchor="ctr" anchorCtr="0">
                <a:noAutofit/>
              </a:bodyPr>
              <a:lstStyle/>
              <a:p>
                <a:pPr algn="ctr"/>
                <a:r>
                  <a:rPr lang="en-US" sz="975" b="1" kern="0" dirty="0">
                    <a:solidFill>
                      <a:schemeClr val="bg1">
                        <a:alpha val="99000"/>
                      </a:schemeClr>
                    </a:solidFill>
                    <a:latin typeface="+mj-lt"/>
                  </a:rPr>
                  <a:t>3.5 GB memory</a:t>
                </a:r>
              </a:p>
              <a:p>
                <a:pPr algn="ctr"/>
                <a:r>
                  <a:rPr lang="en-US" sz="975" b="1" kern="0" dirty="0">
                    <a:solidFill>
                      <a:schemeClr val="bg1">
                        <a:alpha val="99000"/>
                      </a:schemeClr>
                    </a:solidFill>
                    <a:latin typeface="+mj-lt"/>
                  </a:rPr>
                  <a:t>4 Data Disks (1TB)</a:t>
                </a:r>
              </a:p>
              <a:p>
                <a:pPr algn="ctr"/>
                <a:r>
                  <a:rPr lang="en-US" sz="975" b="1" kern="0" dirty="0">
                    <a:solidFill>
                      <a:schemeClr val="bg1">
                        <a:alpha val="99000"/>
                      </a:schemeClr>
                    </a:solidFill>
                    <a:latin typeface="+mj-lt"/>
                  </a:rPr>
                  <a:t>4 x 500 Max IOPs</a:t>
                </a:r>
              </a:p>
            </p:txBody>
          </p:sp>
          <p:cxnSp>
            <p:nvCxnSpPr>
              <p:cNvPr id="22" name="Straight Connector 21"/>
              <p:cNvCxnSpPr/>
              <p:nvPr/>
            </p:nvCxnSpPr>
            <p:spPr>
              <a:xfrm>
                <a:off x="5294792" y="4676094"/>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3439491" y="2131610"/>
              <a:ext cx="1122066" cy="1843568"/>
              <a:chOff x="7433126" y="4083572"/>
              <a:chExt cx="1828800" cy="2300171"/>
            </a:xfrm>
          </p:grpSpPr>
          <p:sp>
            <p:nvSpPr>
              <p:cNvPr id="23" name="Rounded Rectangle 22"/>
              <p:cNvSpPr/>
              <p:nvPr/>
            </p:nvSpPr>
            <p:spPr bwMode="auto">
              <a:xfrm>
                <a:off x="7433126" y="4150626"/>
                <a:ext cx="1828800" cy="2233117"/>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24" name="TextBox 23"/>
              <p:cNvSpPr txBox="1"/>
              <p:nvPr/>
            </p:nvSpPr>
            <p:spPr bwMode="invGray">
              <a:xfrm>
                <a:off x="7486539" y="4083572"/>
                <a:ext cx="1721976" cy="463732"/>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A3</a:t>
                </a:r>
              </a:p>
            </p:txBody>
          </p:sp>
          <p:sp>
            <p:nvSpPr>
              <p:cNvPr id="25" name="Rectangle 24"/>
              <p:cNvSpPr/>
              <p:nvPr/>
            </p:nvSpPr>
            <p:spPr>
              <a:xfrm>
                <a:off x="7537031" y="4756771"/>
                <a:ext cx="1620990" cy="375187"/>
              </a:xfrm>
              <a:prstGeom prst="rect">
                <a:avLst/>
              </a:prstGeom>
            </p:spPr>
            <p:txBody>
              <a:bodyPr wrap="square" anchor="ctr" anchorCtr="0">
                <a:noAutofit/>
              </a:bodyPr>
              <a:lstStyle/>
              <a:p>
                <a:pPr algn="ctr"/>
                <a:r>
                  <a:rPr lang="en-US" sz="1500" b="1" kern="0" dirty="0">
                    <a:gradFill>
                      <a:gsLst>
                        <a:gs pos="0">
                          <a:schemeClr val="bg1"/>
                        </a:gs>
                        <a:gs pos="50000">
                          <a:schemeClr val="bg1"/>
                        </a:gs>
                      </a:gsLst>
                      <a:lin ang="10800000" scaled="0"/>
                    </a:gradFill>
                    <a:latin typeface="+mj-lt"/>
                  </a:rPr>
                  <a:t>4 x 1.6Ghz </a:t>
                </a:r>
              </a:p>
            </p:txBody>
          </p:sp>
          <p:sp>
            <p:nvSpPr>
              <p:cNvPr id="26" name="Rectangle 25"/>
              <p:cNvSpPr/>
              <p:nvPr/>
            </p:nvSpPr>
            <p:spPr>
              <a:xfrm>
                <a:off x="7605858" y="5154081"/>
                <a:ext cx="1483335" cy="316804"/>
              </a:xfrm>
              <a:prstGeom prst="rect">
                <a:avLst/>
              </a:prstGeom>
            </p:spPr>
            <p:txBody>
              <a:bodyPr wrap="square">
                <a:spAutoFit/>
              </a:bodyPr>
              <a:lstStyle/>
              <a:p>
                <a:pPr algn="ctr"/>
                <a:r>
                  <a:rPr lang="en-US" sz="1050" b="1" kern="0" dirty="0">
                    <a:solidFill>
                      <a:schemeClr val="bg1">
                        <a:alpha val="99000"/>
                      </a:schemeClr>
                    </a:solidFill>
                    <a:latin typeface="+mj-lt"/>
                  </a:rPr>
                  <a:t>(high IO) </a:t>
                </a:r>
                <a:endParaRPr lang="en-US" sz="2776" b="1" dirty="0">
                  <a:solidFill>
                    <a:schemeClr val="bg1">
                      <a:alpha val="99000"/>
                    </a:schemeClr>
                  </a:solidFill>
                  <a:latin typeface="+mj-lt"/>
                </a:endParaRPr>
              </a:p>
            </p:txBody>
          </p:sp>
          <p:sp>
            <p:nvSpPr>
              <p:cNvPr id="27" name="Rectangle 26"/>
              <p:cNvSpPr/>
              <p:nvPr/>
            </p:nvSpPr>
            <p:spPr>
              <a:xfrm>
                <a:off x="7474657" y="5711261"/>
                <a:ext cx="1753249" cy="375187"/>
              </a:xfrm>
              <a:prstGeom prst="rect">
                <a:avLst/>
              </a:prstGeom>
            </p:spPr>
            <p:txBody>
              <a:bodyPr wrap="square" anchor="ctr" anchorCtr="0">
                <a:noAutofit/>
              </a:bodyPr>
              <a:lstStyle/>
              <a:p>
                <a:pPr algn="ctr"/>
                <a:r>
                  <a:rPr lang="en-US" sz="975" b="1" kern="0" dirty="0">
                    <a:solidFill>
                      <a:schemeClr val="bg1">
                        <a:alpha val="99000"/>
                      </a:schemeClr>
                    </a:solidFill>
                    <a:latin typeface="+mj-lt"/>
                  </a:rPr>
                  <a:t>7.0 GB memory</a:t>
                </a:r>
              </a:p>
              <a:p>
                <a:pPr algn="ctr"/>
                <a:r>
                  <a:rPr lang="en-US" sz="975" b="1" kern="0" dirty="0">
                    <a:solidFill>
                      <a:schemeClr val="bg1">
                        <a:alpha val="99000"/>
                      </a:schemeClr>
                    </a:solidFill>
                    <a:latin typeface="+mj-lt"/>
                  </a:rPr>
                  <a:t>8 Data Disks (1TB)</a:t>
                </a:r>
              </a:p>
              <a:p>
                <a:pPr algn="ctr"/>
                <a:r>
                  <a:rPr lang="en-US" sz="975" b="1" kern="0" dirty="0">
                    <a:solidFill>
                      <a:schemeClr val="bg1">
                        <a:alpha val="99000"/>
                      </a:schemeClr>
                    </a:solidFill>
                    <a:latin typeface="+mj-lt"/>
                  </a:rPr>
                  <a:t>8 x 500 Max IOPs</a:t>
                </a:r>
              </a:p>
              <a:p>
                <a:pPr algn="ctr"/>
                <a:endParaRPr lang="en-US" sz="975" b="1" kern="0" dirty="0">
                  <a:solidFill>
                    <a:schemeClr val="bg1">
                      <a:alpha val="99000"/>
                    </a:schemeClr>
                  </a:solidFill>
                  <a:latin typeface="+mj-lt"/>
                </a:endParaRPr>
              </a:p>
            </p:txBody>
          </p:sp>
          <p:sp>
            <p:nvSpPr>
              <p:cNvPr id="28" name="Rectangle 27"/>
              <p:cNvSpPr/>
              <p:nvPr/>
            </p:nvSpPr>
            <p:spPr>
              <a:xfrm>
                <a:off x="7596025" y="5641854"/>
                <a:ext cx="1503002" cy="375187"/>
              </a:xfrm>
              <a:prstGeom prst="rect">
                <a:avLst/>
              </a:prstGeom>
            </p:spPr>
            <p:txBody>
              <a:bodyPr wrap="square" anchor="ctr" anchorCtr="0">
                <a:noAutofit/>
              </a:bodyPr>
              <a:lstStyle/>
              <a:p>
                <a:pPr algn="ctr"/>
                <a:endParaRPr lang="en-US" sz="975" kern="0" dirty="0">
                  <a:solidFill>
                    <a:schemeClr val="bg1">
                      <a:alpha val="99000"/>
                    </a:schemeClr>
                  </a:solidFill>
                  <a:latin typeface="+mj-lt"/>
                </a:endParaRPr>
              </a:p>
            </p:txBody>
          </p:sp>
          <p:cxnSp>
            <p:nvCxnSpPr>
              <p:cNvPr id="29" name="Straight Connector 28"/>
              <p:cNvCxnSpPr/>
              <p:nvPr/>
            </p:nvCxnSpPr>
            <p:spPr>
              <a:xfrm>
                <a:off x="7570286" y="4688990"/>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4573696" y="2131610"/>
              <a:ext cx="1122066" cy="1843568"/>
              <a:chOff x="9842520" y="4083572"/>
              <a:chExt cx="1840678" cy="2292236"/>
            </a:xfrm>
          </p:grpSpPr>
          <p:sp>
            <p:nvSpPr>
              <p:cNvPr id="50" name="Rounded Rectangle 49"/>
              <p:cNvSpPr/>
              <p:nvPr/>
            </p:nvSpPr>
            <p:spPr bwMode="auto">
              <a:xfrm>
                <a:off x="9842520" y="4149408"/>
                <a:ext cx="1828800" cy="2226400"/>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51" name="TextBox 50"/>
              <p:cNvSpPr txBox="1"/>
              <p:nvPr/>
            </p:nvSpPr>
            <p:spPr bwMode="invGray">
              <a:xfrm>
                <a:off x="9994743" y="4083572"/>
                <a:ext cx="1524353" cy="462132"/>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A4</a:t>
                </a:r>
              </a:p>
            </p:txBody>
          </p:sp>
          <p:sp>
            <p:nvSpPr>
              <p:cNvPr id="52" name="Rectangle 51"/>
              <p:cNvSpPr/>
              <p:nvPr/>
            </p:nvSpPr>
            <p:spPr>
              <a:xfrm>
                <a:off x="9975432" y="4755554"/>
                <a:ext cx="1562976" cy="375187"/>
              </a:xfrm>
              <a:prstGeom prst="rect">
                <a:avLst/>
              </a:prstGeom>
            </p:spPr>
            <p:txBody>
              <a:bodyPr wrap="square" anchor="ctr" anchorCtr="0">
                <a:noAutofit/>
              </a:bodyPr>
              <a:lstStyle/>
              <a:p>
                <a:pPr algn="ctr"/>
                <a:r>
                  <a:rPr lang="en-US" sz="1500" b="1" kern="0" dirty="0">
                    <a:gradFill>
                      <a:gsLst>
                        <a:gs pos="0">
                          <a:schemeClr val="bg1"/>
                        </a:gs>
                        <a:gs pos="50000">
                          <a:schemeClr val="bg1"/>
                        </a:gs>
                      </a:gsLst>
                      <a:lin ang="10800000" scaled="0"/>
                    </a:gradFill>
                    <a:latin typeface="+mj-lt"/>
                  </a:rPr>
                  <a:t>8 x 1.6Ghz</a:t>
                </a:r>
              </a:p>
            </p:txBody>
          </p:sp>
          <p:sp>
            <p:nvSpPr>
              <p:cNvPr id="53" name="Rectangle 52"/>
              <p:cNvSpPr/>
              <p:nvPr/>
            </p:nvSpPr>
            <p:spPr>
              <a:xfrm>
                <a:off x="9945936" y="5152573"/>
                <a:ext cx="1621968" cy="315711"/>
              </a:xfrm>
              <a:prstGeom prst="rect">
                <a:avLst/>
              </a:prstGeom>
            </p:spPr>
            <p:txBody>
              <a:bodyPr wrap="square">
                <a:spAutoFit/>
              </a:bodyPr>
              <a:lstStyle/>
              <a:p>
                <a:pPr algn="ctr"/>
                <a:r>
                  <a:rPr lang="en-US" sz="1050" b="1" kern="0" dirty="0">
                    <a:solidFill>
                      <a:schemeClr val="bg1">
                        <a:alpha val="99000"/>
                      </a:schemeClr>
                    </a:solidFill>
                    <a:latin typeface="+mj-lt"/>
                  </a:rPr>
                  <a:t>(high IO)</a:t>
                </a:r>
                <a:endParaRPr lang="en-US" sz="2776" b="1" dirty="0">
                  <a:solidFill>
                    <a:schemeClr val="bg1">
                      <a:alpha val="99000"/>
                    </a:schemeClr>
                  </a:solidFill>
                  <a:latin typeface="+mj-lt"/>
                </a:endParaRPr>
              </a:p>
            </p:txBody>
          </p:sp>
          <p:sp>
            <p:nvSpPr>
              <p:cNvPr id="54" name="Rectangle 53"/>
              <p:cNvSpPr/>
              <p:nvPr/>
            </p:nvSpPr>
            <p:spPr>
              <a:xfrm>
                <a:off x="9854399" y="5621777"/>
                <a:ext cx="1828799" cy="375187"/>
              </a:xfrm>
              <a:prstGeom prst="rect">
                <a:avLst/>
              </a:prstGeom>
            </p:spPr>
            <p:txBody>
              <a:bodyPr wrap="square" anchor="ctr" anchorCtr="0">
                <a:noAutofit/>
              </a:bodyPr>
              <a:lstStyle/>
              <a:p>
                <a:pPr algn="ctr"/>
                <a:r>
                  <a:rPr lang="en-US" sz="975" b="1" kern="0" dirty="0">
                    <a:solidFill>
                      <a:schemeClr val="bg1">
                        <a:alpha val="99000"/>
                      </a:schemeClr>
                    </a:solidFill>
                    <a:latin typeface="+mj-lt"/>
                  </a:rPr>
                  <a:t>14 GB memory</a:t>
                </a:r>
              </a:p>
              <a:p>
                <a:pPr algn="ctr"/>
                <a:r>
                  <a:rPr lang="en-US" sz="975" b="1" kern="0" dirty="0">
                    <a:solidFill>
                      <a:schemeClr val="bg1">
                        <a:alpha val="99000"/>
                      </a:schemeClr>
                    </a:solidFill>
                    <a:latin typeface="+mj-lt"/>
                  </a:rPr>
                  <a:t>16 Data Disks (1TB)</a:t>
                </a:r>
              </a:p>
              <a:p>
                <a:pPr algn="ctr"/>
                <a:r>
                  <a:rPr lang="en-US" sz="975" b="1" kern="0" dirty="0">
                    <a:solidFill>
                      <a:schemeClr val="bg1">
                        <a:alpha val="99000"/>
                      </a:schemeClr>
                    </a:solidFill>
                    <a:latin typeface="+mj-lt"/>
                  </a:rPr>
                  <a:t>16 x 500 Max IOPs</a:t>
                </a:r>
              </a:p>
            </p:txBody>
          </p:sp>
          <p:cxnSp>
            <p:nvCxnSpPr>
              <p:cNvPr id="56" name="Straight Connector 55"/>
              <p:cNvCxnSpPr/>
              <p:nvPr/>
            </p:nvCxnSpPr>
            <p:spPr>
              <a:xfrm>
                <a:off x="9979680" y="4700123"/>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36878" y="2113746"/>
              <a:ext cx="1122066" cy="1861431"/>
              <a:chOff x="497805" y="4062546"/>
              <a:chExt cx="1828800" cy="2318938"/>
            </a:xfrm>
          </p:grpSpPr>
          <p:sp>
            <p:nvSpPr>
              <p:cNvPr id="72" name="Rounded Rectangle 71"/>
              <p:cNvSpPr/>
              <p:nvPr/>
            </p:nvSpPr>
            <p:spPr bwMode="auto">
              <a:xfrm>
                <a:off x="497805" y="4151603"/>
                <a:ext cx="1828800" cy="2229881"/>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73" name="TextBox 72"/>
              <p:cNvSpPr txBox="1"/>
              <p:nvPr/>
            </p:nvSpPr>
            <p:spPr bwMode="invGray">
              <a:xfrm>
                <a:off x="540259" y="4062546"/>
                <a:ext cx="1743895" cy="463029"/>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A0</a:t>
                </a:r>
              </a:p>
            </p:txBody>
          </p:sp>
          <p:sp>
            <p:nvSpPr>
              <p:cNvPr id="74" name="Rectangle 73"/>
              <p:cNvSpPr/>
              <p:nvPr/>
            </p:nvSpPr>
            <p:spPr>
              <a:xfrm>
                <a:off x="606146" y="4757748"/>
                <a:ext cx="1612118" cy="375187"/>
              </a:xfrm>
              <a:prstGeom prst="rect">
                <a:avLst/>
              </a:prstGeom>
            </p:spPr>
            <p:txBody>
              <a:bodyPr wrap="square" anchor="ctr" anchorCtr="0">
                <a:noAutofit/>
              </a:bodyPr>
              <a:lstStyle/>
              <a:p>
                <a:pPr algn="ctr"/>
                <a:r>
                  <a:rPr lang="en-US" sz="1350" b="1" kern="0" dirty="0">
                    <a:gradFill>
                      <a:gsLst>
                        <a:gs pos="0">
                          <a:schemeClr val="bg1"/>
                        </a:gs>
                        <a:gs pos="50000">
                          <a:schemeClr val="bg1"/>
                        </a:gs>
                      </a:gsLst>
                      <a:lin ang="10800000" scaled="0"/>
                    </a:gradFill>
                    <a:latin typeface="+mj-lt"/>
                  </a:rPr>
                  <a:t>Shared Core</a:t>
                </a:r>
              </a:p>
            </p:txBody>
          </p:sp>
          <p:sp>
            <p:nvSpPr>
              <p:cNvPr id="75" name="Rectangle 74"/>
              <p:cNvSpPr/>
              <p:nvPr/>
            </p:nvSpPr>
            <p:spPr>
              <a:xfrm>
                <a:off x="625810" y="5154929"/>
                <a:ext cx="1572790" cy="316324"/>
              </a:xfrm>
              <a:prstGeom prst="rect">
                <a:avLst/>
              </a:prstGeom>
            </p:spPr>
            <p:txBody>
              <a:bodyPr wrap="square">
                <a:spAutoFit/>
              </a:bodyPr>
              <a:lstStyle/>
              <a:p>
                <a:pPr algn="ctr"/>
                <a:r>
                  <a:rPr lang="en-US" sz="1050" b="1" kern="0" dirty="0">
                    <a:solidFill>
                      <a:schemeClr val="bg1">
                        <a:alpha val="99000"/>
                      </a:schemeClr>
                    </a:solidFill>
                    <a:latin typeface="+mj-lt"/>
                  </a:rPr>
                  <a:t>(low IO) </a:t>
                </a:r>
                <a:endParaRPr lang="en-US" sz="2776" b="1" dirty="0">
                  <a:solidFill>
                    <a:schemeClr val="bg1">
                      <a:alpha val="99000"/>
                    </a:schemeClr>
                  </a:solidFill>
                  <a:latin typeface="+mj-lt"/>
                </a:endParaRPr>
              </a:p>
            </p:txBody>
          </p:sp>
          <p:sp>
            <p:nvSpPr>
              <p:cNvPr id="76" name="Rectangle 75"/>
              <p:cNvSpPr/>
              <p:nvPr/>
            </p:nvSpPr>
            <p:spPr>
              <a:xfrm>
                <a:off x="556985" y="5627739"/>
                <a:ext cx="1710440" cy="375187"/>
              </a:xfrm>
              <a:prstGeom prst="rect">
                <a:avLst/>
              </a:prstGeom>
            </p:spPr>
            <p:txBody>
              <a:bodyPr wrap="square" anchor="ctr" anchorCtr="0">
                <a:noAutofit/>
              </a:bodyPr>
              <a:lstStyle/>
              <a:p>
                <a:pPr algn="ctr"/>
                <a:r>
                  <a:rPr lang="en-US" sz="975" b="1" kern="0" dirty="0">
                    <a:solidFill>
                      <a:schemeClr val="bg1">
                        <a:alpha val="99000"/>
                      </a:schemeClr>
                    </a:solidFill>
                    <a:latin typeface="+mj-lt"/>
                  </a:rPr>
                  <a:t>768 MB memory </a:t>
                </a:r>
              </a:p>
              <a:p>
                <a:pPr lvl="0" algn="ctr"/>
                <a:r>
                  <a:rPr lang="en-US" sz="975" b="1" kern="0" dirty="0">
                    <a:solidFill>
                      <a:srgbClr val="FFFFFF">
                        <a:alpha val="99000"/>
                      </a:srgbClr>
                    </a:solidFill>
                    <a:latin typeface="+mj-lt"/>
                  </a:rPr>
                  <a:t>1 Data Disk (1TB)</a:t>
                </a:r>
              </a:p>
              <a:p>
                <a:pPr lvl="0" algn="ctr"/>
                <a:r>
                  <a:rPr lang="en-US" sz="975" b="1" kern="0" dirty="0">
                    <a:solidFill>
                      <a:srgbClr val="FFFFFF">
                        <a:alpha val="99000"/>
                      </a:srgbClr>
                    </a:solidFill>
                    <a:latin typeface="+mj-lt"/>
                  </a:rPr>
                  <a:t>1 x 500 Max IOPs</a:t>
                </a:r>
              </a:p>
            </p:txBody>
          </p:sp>
          <p:cxnSp>
            <p:nvCxnSpPr>
              <p:cNvPr id="78" name="Straight Connector 77"/>
              <p:cNvCxnSpPr/>
              <p:nvPr/>
            </p:nvCxnSpPr>
            <p:spPr>
              <a:xfrm>
                <a:off x="634965" y="4674078"/>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6842886" y="2131610"/>
              <a:ext cx="1122846" cy="1843568"/>
              <a:chOff x="9841249" y="4083572"/>
              <a:chExt cx="1830071" cy="2292236"/>
            </a:xfrm>
          </p:grpSpPr>
          <p:sp>
            <p:nvSpPr>
              <p:cNvPr id="101" name="Rounded Rectangle 100"/>
              <p:cNvSpPr/>
              <p:nvPr/>
            </p:nvSpPr>
            <p:spPr bwMode="auto">
              <a:xfrm>
                <a:off x="9842520" y="4149408"/>
                <a:ext cx="1828800" cy="2226400"/>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102" name="TextBox 101"/>
              <p:cNvSpPr txBox="1"/>
              <p:nvPr/>
            </p:nvSpPr>
            <p:spPr bwMode="invGray">
              <a:xfrm>
                <a:off x="9994743" y="4083572"/>
                <a:ext cx="1524353" cy="462132"/>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A6</a:t>
                </a:r>
              </a:p>
            </p:txBody>
          </p:sp>
          <p:sp>
            <p:nvSpPr>
              <p:cNvPr id="103" name="Rectangle 102"/>
              <p:cNvSpPr/>
              <p:nvPr/>
            </p:nvSpPr>
            <p:spPr>
              <a:xfrm>
                <a:off x="9975432" y="4755554"/>
                <a:ext cx="1562976" cy="375187"/>
              </a:xfrm>
              <a:prstGeom prst="rect">
                <a:avLst/>
              </a:prstGeom>
            </p:spPr>
            <p:txBody>
              <a:bodyPr wrap="square" anchor="ctr" anchorCtr="0">
                <a:noAutofit/>
              </a:bodyPr>
              <a:lstStyle/>
              <a:p>
                <a:pPr algn="ctr"/>
                <a:r>
                  <a:rPr lang="en-US" sz="1500" b="1" kern="0" dirty="0">
                    <a:gradFill>
                      <a:gsLst>
                        <a:gs pos="0">
                          <a:schemeClr val="bg1"/>
                        </a:gs>
                        <a:gs pos="50000">
                          <a:schemeClr val="bg1"/>
                        </a:gs>
                      </a:gsLst>
                      <a:lin ang="10800000" scaled="0"/>
                    </a:gradFill>
                    <a:latin typeface="+mj-lt"/>
                  </a:rPr>
                  <a:t>4 x 1.6Ghz</a:t>
                </a:r>
              </a:p>
            </p:txBody>
          </p:sp>
          <p:sp>
            <p:nvSpPr>
              <p:cNvPr id="104" name="Rectangle 103"/>
              <p:cNvSpPr/>
              <p:nvPr/>
            </p:nvSpPr>
            <p:spPr>
              <a:xfrm>
                <a:off x="9945936" y="5152573"/>
                <a:ext cx="1621968" cy="315711"/>
              </a:xfrm>
              <a:prstGeom prst="rect">
                <a:avLst/>
              </a:prstGeom>
            </p:spPr>
            <p:txBody>
              <a:bodyPr wrap="square">
                <a:spAutoFit/>
              </a:bodyPr>
              <a:lstStyle/>
              <a:p>
                <a:pPr algn="ctr"/>
                <a:r>
                  <a:rPr lang="en-US" sz="1050" b="1" kern="0" dirty="0">
                    <a:solidFill>
                      <a:schemeClr val="bg1">
                        <a:alpha val="99000"/>
                      </a:schemeClr>
                    </a:solidFill>
                    <a:latin typeface="+mj-lt"/>
                  </a:rPr>
                  <a:t>(high </a:t>
                </a:r>
                <a:r>
                  <a:rPr lang="en-US" sz="1050" b="1" kern="0" dirty="0" err="1">
                    <a:solidFill>
                      <a:schemeClr val="bg1">
                        <a:alpha val="99000"/>
                      </a:schemeClr>
                    </a:solidFill>
                    <a:latin typeface="+mj-lt"/>
                  </a:rPr>
                  <a:t>mem</a:t>
                </a:r>
                <a:r>
                  <a:rPr lang="en-US" sz="1050" b="1" kern="0" dirty="0">
                    <a:solidFill>
                      <a:schemeClr val="bg1">
                        <a:alpha val="99000"/>
                      </a:schemeClr>
                    </a:solidFill>
                    <a:latin typeface="+mj-lt"/>
                  </a:rPr>
                  <a:t>)</a:t>
                </a:r>
                <a:endParaRPr lang="en-US" sz="2776" b="1" dirty="0">
                  <a:solidFill>
                    <a:schemeClr val="bg1">
                      <a:alpha val="99000"/>
                    </a:schemeClr>
                  </a:solidFill>
                  <a:latin typeface="+mj-lt"/>
                </a:endParaRPr>
              </a:p>
            </p:txBody>
          </p:sp>
          <p:sp>
            <p:nvSpPr>
              <p:cNvPr id="105" name="Rectangle 104"/>
              <p:cNvSpPr/>
              <p:nvPr/>
            </p:nvSpPr>
            <p:spPr>
              <a:xfrm>
                <a:off x="9841249" y="5717408"/>
                <a:ext cx="1830071" cy="362129"/>
              </a:xfrm>
              <a:prstGeom prst="rect">
                <a:avLst/>
              </a:prstGeom>
            </p:spPr>
            <p:txBody>
              <a:bodyPr wrap="square" anchor="ctr" anchorCtr="0">
                <a:noAutofit/>
              </a:bodyPr>
              <a:lstStyle/>
              <a:p>
                <a:pPr algn="ctr"/>
                <a:r>
                  <a:rPr lang="en-US" sz="975" b="1" kern="0" dirty="0">
                    <a:solidFill>
                      <a:schemeClr val="bg1">
                        <a:alpha val="99000"/>
                      </a:schemeClr>
                    </a:solidFill>
                    <a:latin typeface="+mj-lt"/>
                  </a:rPr>
                  <a:t>28 GB memory</a:t>
                </a:r>
              </a:p>
              <a:p>
                <a:pPr algn="ctr"/>
                <a:r>
                  <a:rPr lang="en-US" sz="975" b="1" kern="0" dirty="0">
                    <a:solidFill>
                      <a:schemeClr val="bg1">
                        <a:alpha val="99000"/>
                      </a:schemeClr>
                    </a:solidFill>
                    <a:latin typeface="+mj-lt"/>
                  </a:rPr>
                  <a:t>8 Data Disks (1TB)</a:t>
                </a:r>
              </a:p>
              <a:p>
                <a:pPr algn="ctr"/>
                <a:r>
                  <a:rPr lang="en-US" sz="975" b="1" kern="0" dirty="0">
                    <a:solidFill>
                      <a:schemeClr val="bg1">
                        <a:alpha val="99000"/>
                      </a:schemeClr>
                    </a:solidFill>
                    <a:latin typeface="+mj-lt"/>
                  </a:rPr>
                  <a:t>8 x 500 Max IOPs</a:t>
                </a:r>
              </a:p>
              <a:p>
                <a:pPr algn="ctr"/>
                <a:endParaRPr lang="en-US" sz="975" b="1" kern="0" dirty="0">
                  <a:solidFill>
                    <a:schemeClr val="bg1">
                      <a:alpha val="99000"/>
                    </a:schemeClr>
                  </a:solidFill>
                  <a:latin typeface="+mj-lt"/>
                </a:endParaRPr>
              </a:p>
            </p:txBody>
          </p:sp>
          <p:cxnSp>
            <p:nvCxnSpPr>
              <p:cNvPr id="107" name="Straight Connector 106"/>
              <p:cNvCxnSpPr/>
              <p:nvPr/>
            </p:nvCxnSpPr>
            <p:spPr>
              <a:xfrm>
                <a:off x="9979680" y="4700123"/>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7977870" y="2131610"/>
              <a:ext cx="1122066" cy="1843568"/>
              <a:chOff x="9836546" y="4083572"/>
              <a:chExt cx="1834774" cy="2292236"/>
            </a:xfrm>
          </p:grpSpPr>
          <p:sp>
            <p:nvSpPr>
              <p:cNvPr id="109" name="Rounded Rectangle 108"/>
              <p:cNvSpPr/>
              <p:nvPr/>
            </p:nvSpPr>
            <p:spPr bwMode="auto">
              <a:xfrm>
                <a:off x="9842520" y="4149408"/>
                <a:ext cx="1828800" cy="2226400"/>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110" name="TextBox 109"/>
              <p:cNvSpPr txBox="1"/>
              <p:nvPr/>
            </p:nvSpPr>
            <p:spPr bwMode="invGray">
              <a:xfrm>
                <a:off x="9994743" y="4083572"/>
                <a:ext cx="1524354" cy="462132"/>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A7</a:t>
                </a:r>
              </a:p>
            </p:txBody>
          </p:sp>
          <p:sp>
            <p:nvSpPr>
              <p:cNvPr id="111" name="Rectangle 110"/>
              <p:cNvSpPr/>
              <p:nvPr/>
            </p:nvSpPr>
            <p:spPr>
              <a:xfrm>
                <a:off x="9975432" y="4755554"/>
                <a:ext cx="1562976" cy="375187"/>
              </a:xfrm>
              <a:prstGeom prst="rect">
                <a:avLst/>
              </a:prstGeom>
            </p:spPr>
            <p:txBody>
              <a:bodyPr wrap="square" anchor="ctr" anchorCtr="0">
                <a:noAutofit/>
              </a:bodyPr>
              <a:lstStyle/>
              <a:p>
                <a:pPr algn="ctr"/>
                <a:r>
                  <a:rPr lang="en-US" sz="1500" b="1" kern="0" dirty="0">
                    <a:gradFill>
                      <a:gsLst>
                        <a:gs pos="0">
                          <a:schemeClr val="bg1"/>
                        </a:gs>
                        <a:gs pos="50000">
                          <a:schemeClr val="bg1"/>
                        </a:gs>
                      </a:gsLst>
                      <a:lin ang="10800000" scaled="0"/>
                    </a:gradFill>
                    <a:latin typeface="+mj-lt"/>
                  </a:rPr>
                  <a:t>8 x 1.6Ghz</a:t>
                </a:r>
              </a:p>
            </p:txBody>
          </p:sp>
          <p:sp>
            <p:nvSpPr>
              <p:cNvPr id="112" name="Rectangle 111"/>
              <p:cNvSpPr/>
              <p:nvPr/>
            </p:nvSpPr>
            <p:spPr>
              <a:xfrm>
                <a:off x="9945936" y="5152573"/>
                <a:ext cx="1621969" cy="315711"/>
              </a:xfrm>
              <a:prstGeom prst="rect">
                <a:avLst/>
              </a:prstGeom>
            </p:spPr>
            <p:txBody>
              <a:bodyPr wrap="square">
                <a:spAutoFit/>
              </a:bodyPr>
              <a:lstStyle/>
              <a:p>
                <a:pPr algn="ctr"/>
                <a:r>
                  <a:rPr lang="en-US" sz="1050" b="1" kern="0" dirty="0">
                    <a:solidFill>
                      <a:schemeClr val="bg1">
                        <a:alpha val="99000"/>
                      </a:schemeClr>
                    </a:solidFill>
                    <a:latin typeface="+mj-lt"/>
                  </a:rPr>
                  <a:t>(high </a:t>
                </a:r>
                <a:r>
                  <a:rPr lang="en-US" sz="1050" b="1" kern="0" dirty="0" err="1">
                    <a:solidFill>
                      <a:schemeClr val="bg1">
                        <a:alpha val="99000"/>
                      </a:schemeClr>
                    </a:solidFill>
                    <a:latin typeface="+mj-lt"/>
                  </a:rPr>
                  <a:t>mem</a:t>
                </a:r>
                <a:r>
                  <a:rPr lang="en-US" sz="1050" b="1" kern="0" dirty="0">
                    <a:solidFill>
                      <a:schemeClr val="bg1">
                        <a:alpha val="99000"/>
                      </a:schemeClr>
                    </a:solidFill>
                    <a:latin typeface="+mj-lt"/>
                  </a:rPr>
                  <a:t>)</a:t>
                </a:r>
                <a:endParaRPr lang="en-US" sz="2776" b="1" dirty="0">
                  <a:solidFill>
                    <a:schemeClr val="bg1">
                      <a:alpha val="99000"/>
                    </a:schemeClr>
                  </a:solidFill>
                  <a:latin typeface="+mj-lt"/>
                </a:endParaRPr>
              </a:p>
            </p:txBody>
          </p:sp>
          <p:sp>
            <p:nvSpPr>
              <p:cNvPr id="113" name="Rectangle 112"/>
              <p:cNvSpPr/>
              <p:nvPr/>
            </p:nvSpPr>
            <p:spPr>
              <a:xfrm>
                <a:off x="9836546" y="5633514"/>
                <a:ext cx="1834773" cy="375187"/>
              </a:xfrm>
              <a:prstGeom prst="rect">
                <a:avLst/>
              </a:prstGeom>
            </p:spPr>
            <p:txBody>
              <a:bodyPr wrap="square" anchor="ctr" anchorCtr="0">
                <a:noAutofit/>
              </a:bodyPr>
              <a:lstStyle/>
              <a:p>
                <a:pPr algn="ctr"/>
                <a:r>
                  <a:rPr lang="en-US" sz="975" b="1" kern="0" dirty="0">
                    <a:solidFill>
                      <a:schemeClr val="bg1">
                        <a:alpha val="99000"/>
                      </a:schemeClr>
                    </a:solidFill>
                    <a:latin typeface="+mj-lt"/>
                  </a:rPr>
                  <a:t>56 GB memory</a:t>
                </a:r>
              </a:p>
              <a:p>
                <a:pPr algn="ctr"/>
                <a:r>
                  <a:rPr lang="en-US" sz="975" b="1" kern="0" dirty="0">
                    <a:solidFill>
                      <a:schemeClr val="bg1">
                        <a:alpha val="99000"/>
                      </a:schemeClr>
                    </a:solidFill>
                    <a:latin typeface="+mj-lt"/>
                  </a:rPr>
                  <a:t>16 Data Disks (1TB)</a:t>
                </a:r>
              </a:p>
              <a:p>
                <a:pPr algn="ctr"/>
                <a:r>
                  <a:rPr lang="en-US" sz="975" b="1" kern="0" dirty="0">
                    <a:solidFill>
                      <a:schemeClr val="bg1">
                        <a:alpha val="99000"/>
                      </a:schemeClr>
                    </a:solidFill>
                    <a:latin typeface="+mj-lt"/>
                  </a:rPr>
                  <a:t>16 x 500 Max IOPs</a:t>
                </a:r>
              </a:p>
            </p:txBody>
          </p:sp>
          <p:cxnSp>
            <p:nvCxnSpPr>
              <p:cNvPr id="114" name="Straight Connector 113"/>
              <p:cNvCxnSpPr/>
              <p:nvPr/>
            </p:nvCxnSpPr>
            <p:spPr>
              <a:xfrm>
                <a:off x="9979680" y="4700123"/>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5707901" y="2131610"/>
              <a:ext cx="1122846" cy="1843568"/>
              <a:chOff x="9841249" y="4083572"/>
              <a:chExt cx="1830071" cy="2292236"/>
            </a:xfrm>
          </p:grpSpPr>
          <p:sp>
            <p:nvSpPr>
              <p:cNvPr id="121" name="Rounded Rectangle 120"/>
              <p:cNvSpPr/>
              <p:nvPr/>
            </p:nvSpPr>
            <p:spPr bwMode="auto">
              <a:xfrm>
                <a:off x="9842520" y="4149408"/>
                <a:ext cx="1828800" cy="2226400"/>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122" name="TextBox 121"/>
              <p:cNvSpPr txBox="1"/>
              <p:nvPr/>
            </p:nvSpPr>
            <p:spPr bwMode="invGray">
              <a:xfrm>
                <a:off x="9994743" y="4083572"/>
                <a:ext cx="1524353" cy="462132"/>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A5</a:t>
                </a:r>
              </a:p>
            </p:txBody>
          </p:sp>
          <p:sp>
            <p:nvSpPr>
              <p:cNvPr id="123" name="Rectangle 122"/>
              <p:cNvSpPr/>
              <p:nvPr/>
            </p:nvSpPr>
            <p:spPr>
              <a:xfrm>
                <a:off x="9975432" y="4755554"/>
                <a:ext cx="1562976" cy="375187"/>
              </a:xfrm>
              <a:prstGeom prst="rect">
                <a:avLst/>
              </a:prstGeom>
            </p:spPr>
            <p:txBody>
              <a:bodyPr wrap="square" anchor="ctr" anchorCtr="0">
                <a:noAutofit/>
              </a:bodyPr>
              <a:lstStyle/>
              <a:p>
                <a:pPr algn="ctr"/>
                <a:r>
                  <a:rPr lang="en-US" sz="1500" b="1" kern="0" dirty="0">
                    <a:gradFill>
                      <a:gsLst>
                        <a:gs pos="0">
                          <a:schemeClr val="bg1"/>
                        </a:gs>
                        <a:gs pos="50000">
                          <a:schemeClr val="bg1"/>
                        </a:gs>
                      </a:gsLst>
                      <a:lin ang="10800000" scaled="0"/>
                    </a:gradFill>
                    <a:latin typeface="+mj-lt"/>
                  </a:rPr>
                  <a:t>2 x 1.6Ghz</a:t>
                </a:r>
              </a:p>
            </p:txBody>
          </p:sp>
          <p:sp>
            <p:nvSpPr>
              <p:cNvPr id="124" name="Rectangle 123"/>
              <p:cNvSpPr/>
              <p:nvPr/>
            </p:nvSpPr>
            <p:spPr>
              <a:xfrm>
                <a:off x="9945936" y="5152573"/>
                <a:ext cx="1621968" cy="315711"/>
              </a:xfrm>
              <a:prstGeom prst="rect">
                <a:avLst/>
              </a:prstGeom>
            </p:spPr>
            <p:txBody>
              <a:bodyPr wrap="square">
                <a:spAutoFit/>
              </a:bodyPr>
              <a:lstStyle/>
              <a:p>
                <a:pPr algn="ctr"/>
                <a:r>
                  <a:rPr lang="en-US" sz="1050" b="1" kern="0" dirty="0">
                    <a:solidFill>
                      <a:schemeClr val="bg1">
                        <a:alpha val="99000"/>
                      </a:schemeClr>
                    </a:solidFill>
                    <a:latin typeface="+mj-lt"/>
                  </a:rPr>
                  <a:t>(high </a:t>
                </a:r>
                <a:r>
                  <a:rPr lang="en-US" sz="1050" b="1" kern="0" dirty="0" err="1">
                    <a:solidFill>
                      <a:schemeClr val="bg1">
                        <a:alpha val="99000"/>
                      </a:schemeClr>
                    </a:solidFill>
                    <a:latin typeface="+mj-lt"/>
                  </a:rPr>
                  <a:t>mem</a:t>
                </a:r>
                <a:r>
                  <a:rPr lang="en-US" sz="1050" b="1" kern="0" dirty="0">
                    <a:solidFill>
                      <a:schemeClr val="bg1">
                        <a:alpha val="99000"/>
                      </a:schemeClr>
                    </a:solidFill>
                    <a:latin typeface="+mj-lt"/>
                  </a:rPr>
                  <a:t>)</a:t>
                </a:r>
                <a:endParaRPr lang="en-US" sz="2776" b="1" dirty="0">
                  <a:solidFill>
                    <a:schemeClr val="bg1">
                      <a:alpha val="99000"/>
                    </a:schemeClr>
                  </a:solidFill>
                  <a:latin typeface="+mj-lt"/>
                </a:endParaRPr>
              </a:p>
            </p:txBody>
          </p:sp>
          <p:sp>
            <p:nvSpPr>
              <p:cNvPr id="125" name="Rectangle 124"/>
              <p:cNvSpPr/>
              <p:nvPr/>
            </p:nvSpPr>
            <p:spPr>
              <a:xfrm>
                <a:off x="9841249" y="5717408"/>
                <a:ext cx="1830071" cy="362129"/>
              </a:xfrm>
              <a:prstGeom prst="rect">
                <a:avLst/>
              </a:prstGeom>
            </p:spPr>
            <p:txBody>
              <a:bodyPr wrap="square" anchor="ctr" anchorCtr="0">
                <a:noAutofit/>
              </a:bodyPr>
              <a:lstStyle/>
              <a:p>
                <a:pPr algn="ctr"/>
                <a:r>
                  <a:rPr lang="en-US" sz="975" b="1" kern="0" dirty="0">
                    <a:solidFill>
                      <a:schemeClr val="bg1">
                        <a:alpha val="99000"/>
                      </a:schemeClr>
                    </a:solidFill>
                    <a:latin typeface="+mj-lt"/>
                  </a:rPr>
                  <a:t>14 GB memory</a:t>
                </a:r>
              </a:p>
              <a:p>
                <a:pPr algn="ctr"/>
                <a:r>
                  <a:rPr lang="en-US" sz="975" b="1" kern="0" dirty="0">
                    <a:solidFill>
                      <a:schemeClr val="bg1">
                        <a:alpha val="99000"/>
                      </a:schemeClr>
                    </a:solidFill>
                    <a:latin typeface="+mj-lt"/>
                  </a:rPr>
                  <a:t>4 Data Disks (1TB)</a:t>
                </a:r>
              </a:p>
              <a:p>
                <a:pPr algn="ctr"/>
                <a:r>
                  <a:rPr lang="en-US" sz="975" b="1" kern="0" dirty="0">
                    <a:solidFill>
                      <a:schemeClr val="bg1">
                        <a:alpha val="99000"/>
                      </a:schemeClr>
                    </a:solidFill>
                    <a:latin typeface="+mj-lt"/>
                  </a:rPr>
                  <a:t>4 x 500 Max IOPs</a:t>
                </a:r>
              </a:p>
              <a:p>
                <a:pPr algn="ctr"/>
                <a:endParaRPr lang="en-US" sz="975" b="1" kern="0" dirty="0">
                  <a:solidFill>
                    <a:schemeClr val="bg1">
                      <a:alpha val="99000"/>
                    </a:schemeClr>
                  </a:solidFill>
                  <a:latin typeface="+mj-lt"/>
                </a:endParaRPr>
              </a:p>
            </p:txBody>
          </p:sp>
          <p:cxnSp>
            <p:nvCxnSpPr>
              <p:cNvPr id="126" name="Straight Connector 125"/>
              <p:cNvCxnSpPr/>
              <p:nvPr/>
            </p:nvCxnSpPr>
            <p:spPr>
              <a:xfrm>
                <a:off x="9979680" y="4700123"/>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1170938" y="3906040"/>
              <a:ext cx="1145899" cy="1868577"/>
              <a:chOff x="2841550" y="4062546"/>
              <a:chExt cx="1867644" cy="2325738"/>
            </a:xfrm>
          </p:grpSpPr>
          <p:sp>
            <p:nvSpPr>
              <p:cNvPr id="128" name="Rounded Rectangle 127"/>
              <p:cNvSpPr/>
              <p:nvPr/>
            </p:nvSpPr>
            <p:spPr bwMode="auto">
              <a:xfrm>
                <a:off x="2841550" y="4158550"/>
                <a:ext cx="1828800" cy="2229734"/>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129" name="TextBox 128"/>
              <p:cNvSpPr txBox="1"/>
              <p:nvPr/>
            </p:nvSpPr>
            <p:spPr bwMode="invGray">
              <a:xfrm>
                <a:off x="2977222" y="4062546"/>
                <a:ext cx="1555969" cy="462610"/>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A9</a:t>
                </a:r>
              </a:p>
            </p:txBody>
          </p:sp>
          <p:sp>
            <p:nvSpPr>
              <p:cNvPr id="130" name="Rectangle 129"/>
              <p:cNvSpPr/>
              <p:nvPr/>
            </p:nvSpPr>
            <p:spPr>
              <a:xfrm>
                <a:off x="2916354" y="4764695"/>
                <a:ext cx="1792840" cy="387155"/>
              </a:xfrm>
              <a:prstGeom prst="rect">
                <a:avLst/>
              </a:prstGeom>
            </p:spPr>
            <p:txBody>
              <a:bodyPr wrap="square" anchor="ctr" anchorCtr="0">
                <a:noAutofit/>
              </a:bodyPr>
              <a:lstStyle/>
              <a:p>
                <a:pPr algn="ctr"/>
                <a:r>
                  <a:rPr lang="en-US" sz="1500" b="1" kern="0" dirty="0">
                    <a:gradFill>
                      <a:gsLst>
                        <a:gs pos="0">
                          <a:schemeClr val="bg1"/>
                        </a:gs>
                        <a:gs pos="50000">
                          <a:schemeClr val="bg1"/>
                        </a:gs>
                      </a:gsLst>
                      <a:lin ang="10800000" scaled="0"/>
                    </a:gradFill>
                    <a:latin typeface="+mj-lt"/>
                  </a:rPr>
                  <a:t>16 x 2.2GHz</a:t>
                </a:r>
              </a:p>
            </p:txBody>
          </p:sp>
          <p:sp>
            <p:nvSpPr>
              <p:cNvPr id="131" name="Rectangle 130"/>
              <p:cNvSpPr/>
              <p:nvPr/>
            </p:nvSpPr>
            <p:spPr>
              <a:xfrm>
                <a:off x="2919186" y="5161801"/>
                <a:ext cx="1673526" cy="517153"/>
              </a:xfrm>
              <a:prstGeom prst="rect">
                <a:avLst/>
              </a:prstGeom>
            </p:spPr>
            <p:txBody>
              <a:bodyPr wrap="square">
                <a:spAutoFit/>
              </a:bodyPr>
              <a:lstStyle/>
              <a:p>
                <a:pPr algn="ctr"/>
                <a:r>
                  <a:rPr lang="en-US" sz="1050" b="1" kern="0" dirty="0">
                    <a:solidFill>
                      <a:schemeClr val="bg1">
                        <a:alpha val="99000"/>
                      </a:schemeClr>
                    </a:solidFill>
                    <a:latin typeface="+mj-lt"/>
                  </a:rPr>
                  <a:t>(high compute)</a:t>
                </a:r>
                <a:endParaRPr lang="en-US" sz="2776" b="1" dirty="0">
                  <a:solidFill>
                    <a:schemeClr val="bg1">
                      <a:alpha val="99000"/>
                    </a:schemeClr>
                  </a:solidFill>
                  <a:latin typeface="+mj-lt"/>
                </a:endParaRPr>
              </a:p>
            </p:txBody>
          </p:sp>
          <p:sp>
            <p:nvSpPr>
              <p:cNvPr id="132" name="Rectangle 131"/>
              <p:cNvSpPr/>
              <p:nvPr/>
            </p:nvSpPr>
            <p:spPr>
              <a:xfrm>
                <a:off x="2869770" y="5670595"/>
                <a:ext cx="1814203" cy="406029"/>
              </a:xfrm>
              <a:prstGeom prst="rect">
                <a:avLst/>
              </a:prstGeom>
            </p:spPr>
            <p:txBody>
              <a:bodyPr wrap="square" anchor="ctr" anchorCtr="0">
                <a:noAutofit/>
              </a:bodyPr>
              <a:lstStyle/>
              <a:p>
                <a:pPr algn="ctr"/>
                <a:r>
                  <a:rPr lang="en-US" sz="975" b="1" kern="0" dirty="0">
                    <a:solidFill>
                      <a:schemeClr val="bg1">
                        <a:alpha val="99000"/>
                      </a:schemeClr>
                    </a:solidFill>
                    <a:latin typeface="+mj-lt"/>
                  </a:rPr>
                  <a:t>112 GB memory</a:t>
                </a:r>
              </a:p>
              <a:p>
                <a:pPr algn="ctr"/>
                <a:r>
                  <a:rPr lang="en-US" sz="975" b="1" kern="0" dirty="0">
                    <a:solidFill>
                      <a:schemeClr val="bg1">
                        <a:alpha val="99000"/>
                      </a:schemeClr>
                    </a:solidFill>
                    <a:latin typeface="+mj-lt"/>
                  </a:rPr>
                  <a:t>16 Data Disks (1TB)</a:t>
                </a:r>
              </a:p>
              <a:p>
                <a:pPr algn="ctr"/>
                <a:r>
                  <a:rPr lang="en-US" sz="975" b="1" kern="0" dirty="0">
                    <a:solidFill>
                      <a:schemeClr val="bg1">
                        <a:alpha val="99000"/>
                      </a:schemeClr>
                    </a:solidFill>
                    <a:latin typeface="+mj-lt"/>
                  </a:rPr>
                  <a:t>16 x 500 Max IOPs</a:t>
                </a:r>
                <a:br>
                  <a:rPr lang="en-US" sz="975" b="1" kern="0" dirty="0">
                    <a:solidFill>
                      <a:schemeClr val="bg1">
                        <a:alpha val="99000"/>
                      </a:schemeClr>
                    </a:solidFill>
                    <a:latin typeface="+mj-lt"/>
                  </a:rPr>
                </a:br>
                <a:r>
                  <a:rPr lang="en-US" sz="975" b="1" kern="0" dirty="0">
                    <a:solidFill>
                      <a:schemeClr val="bg1">
                        <a:alpha val="99000"/>
                      </a:schemeClr>
                    </a:solidFill>
                    <a:latin typeface="+mj-lt"/>
                  </a:rPr>
                  <a:t>40 </a:t>
                </a:r>
                <a:r>
                  <a:rPr lang="en-US" sz="975" b="1" kern="0" dirty="0" err="1">
                    <a:solidFill>
                      <a:schemeClr val="bg1">
                        <a:alpha val="99000"/>
                      </a:schemeClr>
                    </a:solidFill>
                    <a:latin typeface="+mj-lt"/>
                  </a:rPr>
                  <a:t>Gbps</a:t>
                </a:r>
                <a:r>
                  <a:rPr lang="en-US" sz="975" b="1" kern="0" dirty="0">
                    <a:solidFill>
                      <a:schemeClr val="bg1">
                        <a:alpha val="99000"/>
                      </a:schemeClr>
                    </a:solidFill>
                    <a:latin typeface="+mj-lt"/>
                  </a:rPr>
                  <a:t> NIC</a:t>
                </a:r>
              </a:p>
            </p:txBody>
          </p:sp>
          <p:cxnSp>
            <p:nvCxnSpPr>
              <p:cNvPr id="133" name="Straight Connector 132"/>
              <p:cNvCxnSpPr/>
              <p:nvPr/>
            </p:nvCxnSpPr>
            <p:spPr>
              <a:xfrm>
                <a:off x="2978710" y="4681025"/>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1996" y="3913185"/>
              <a:ext cx="1118870" cy="1861431"/>
              <a:chOff x="497805" y="4062546"/>
              <a:chExt cx="1828800" cy="2318938"/>
            </a:xfrm>
          </p:grpSpPr>
          <p:sp>
            <p:nvSpPr>
              <p:cNvPr id="157" name="Rounded Rectangle 156"/>
              <p:cNvSpPr/>
              <p:nvPr/>
            </p:nvSpPr>
            <p:spPr bwMode="auto">
              <a:xfrm>
                <a:off x="497805" y="4151603"/>
                <a:ext cx="1828800" cy="2229881"/>
              </a:xfrm>
              <a:prstGeom prst="roundRect">
                <a:avLst>
                  <a:gd name="adj" fmla="val 0"/>
                </a:avLst>
              </a:prstGeom>
              <a:solidFill>
                <a:schemeClr val="tx2"/>
              </a:solidFill>
              <a:ln w="9525" cap="flat" cmpd="sng" algn="ctr">
                <a:noFill/>
                <a:prstDash val="solid"/>
              </a:ln>
              <a:effectLst/>
            </p:spPr>
            <p:txBody>
              <a:bodyPr lIns="68598" bIns="68598" rtlCol="0" anchor="b" anchorCtr="0"/>
              <a:lstStyle/>
              <a:p>
                <a:pPr defTabSz="914446"/>
                <a:r>
                  <a:rPr lang="en-US" altLang="zh-CN" sz="1500" dirty="0">
                    <a:solidFill>
                      <a:schemeClr val="bg1">
                        <a:alpha val="99000"/>
                      </a:schemeClr>
                    </a:solidFill>
                    <a:ea typeface="Segoe UI" pitchFamily="34" charset="0"/>
                    <a:cs typeface="Segoe UI" pitchFamily="34" charset="0"/>
                  </a:rPr>
                  <a:t> </a:t>
                </a:r>
              </a:p>
            </p:txBody>
          </p:sp>
          <p:sp>
            <p:nvSpPr>
              <p:cNvPr id="158" name="TextBox 157"/>
              <p:cNvSpPr txBox="1"/>
              <p:nvPr/>
            </p:nvSpPr>
            <p:spPr bwMode="invGray">
              <a:xfrm>
                <a:off x="540258" y="4062546"/>
                <a:ext cx="1743894" cy="463029"/>
              </a:xfrm>
              <a:prstGeom prst="rect">
                <a:avLst/>
              </a:prstGeom>
              <a:noFill/>
            </p:spPr>
            <p:txBody>
              <a:bodyPr wrap="square" tIns="137196" rtlCol="0">
                <a:spAutoFit/>
              </a:bodyPr>
              <a:lstStyle/>
              <a:p>
                <a:pPr marL="0" lvl="1" algn="ctr" defTabSz="685729" fontAlgn="base">
                  <a:lnSpc>
                    <a:spcPct val="90000"/>
                  </a:lnSpc>
                  <a:spcBef>
                    <a:spcPct val="0"/>
                  </a:spcBef>
                  <a:spcAft>
                    <a:spcPct val="0"/>
                  </a:spcAft>
                  <a:buClr>
                    <a:srgbClr val="FFC000"/>
                  </a:buClr>
                </a:pPr>
                <a:r>
                  <a:rPr lang="en-US" sz="1350" kern="0" spc="-38" dirty="0">
                    <a:solidFill>
                      <a:schemeClr val="bg1">
                        <a:alpha val="99000"/>
                      </a:schemeClr>
                    </a:solidFill>
                    <a:latin typeface="Segoe UI Light" pitchFamily="34" charset="0"/>
                  </a:rPr>
                  <a:t>A8</a:t>
                </a:r>
              </a:p>
            </p:txBody>
          </p:sp>
          <p:sp>
            <p:nvSpPr>
              <p:cNvPr id="159" name="Rectangle 158"/>
              <p:cNvSpPr/>
              <p:nvPr/>
            </p:nvSpPr>
            <p:spPr>
              <a:xfrm>
                <a:off x="606146" y="4757748"/>
                <a:ext cx="1612118" cy="375187"/>
              </a:xfrm>
              <a:prstGeom prst="rect">
                <a:avLst/>
              </a:prstGeom>
            </p:spPr>
            <p:txBody>
              <a:bodyPr wrap="square" anchor="ctr" anchorCtr="0">
                <a:noAutofit/>
              </a:bodyPr>
              <a:lstStyle/>
              <a:p>
                <a:pPr algn="ctr"/>
                <a:r>
                  <a:rPr lang="en-US" sz="1350" b="1" kern="0" dirty="0">
                    <a:gradFill>
                      <a:gsLst>
                        <a:gs pos="0">
                          <a:schemeClr val="bg1"/>
                        </a:gs>
                        <a:gs pos="50000">
                          <a:schemeClr val="bg1"/>
                        </a:gs>
                      </a:gsLst>
                      <a:lin ang="10800000" scaled="0"/>
                    </a:gradFill>
                    <a:latin typeface="+mj-lt"/>
                  </a:rPr>
                  <a:t>8 x 2.2GHz</a:t>
                </a:r>
              </a:p>
            </p:txBody>
          </p:sp>
          <p:sp>
            <p:nvSpPr>
              <p:cNvPr id="160" name="Rectangle 159"/>
              <p:cNvSpPr/>
              <p:nvPr/>
            </p:nvSpPr>
            <p:spPr>
              <a:xfrm>
                <a:off x="625810" y="5154929"/>
                <a:ext cx="1641615" cy="517620"/>
              </a:xfrm>
              <a:prstGeom prst="rect">
                <a:avLst/>
              </a:prstGeom>
            </p:spPr>
            <p:txBody>
              <a:bodyPr wrap="square">
                <a:spAutoFit/>
              </a:bodyPr>
              <a:lstStyle/>
              <a:p>
                <a:pPr algn="ctr"/>
                <a:r>
                  <a:rPr lang="en-US" sz="1050" b="1" kern="0" dirty="0">
                    <a:solidFill>
                      <a:schemeClr val="bg1">
                        <a:alpha val="99000"/>
                      </a:schemeClr>
                    </a:solidFill>
                    <a:latin typeface="+mj-lt"/>
                  </a:rPr>
                  <a:t>(high compute) </a:t>
                </a:r>
                <a:endParaRPr lang="en-US" sz="2776" b="1" dirty="0">
                  <a:solidFill>
                    <a:schemeClr val="bg1">
                      <a:alpha val="99000"/>
                    </a:schemeClr>
                  </a:solidFill>
                  <a:latin typeface="+mj-lt"/>
                </a:endParaRPr>
              </a:p>
            </p:txBody>
          </p:sp>
          <p:sp>
            <p:nvSpPr>
              <p:cNvPr id="161" name="Rectangle 160"/>
              <p:cNvSpPr/>
              <p:nvPr/>
            </p:nvSpPr>
            <p:spPr>
              <a:xfrm>
                <a:off x="556985" y="5664894"/>
                <a:ext cx="1710440" cy="375187"/>
              </a:xfrm>
              <a:prstGeom prst="rect">
                <a:avLst/>
              </a:prstGeom>
            </p:spPr>
            <p:txBody>
              <a:bodyPr wrap="square" anchor="ctr" anchorCtr="0">
                <a:noAutofit/>
              </a:bodyPr>
              <a:lstStyle/>
              <a:p>
                <a:pPr algn="ctr"/>
                <a:r>
                  <a:rPr lang="en-US" sz="975" b="1" kern="0" dirty="0">
                    <a:solidFill>
                      <a:schemeClr val="bg1">
                        <a:alpha val="99000"/>
                      </a:schemeClr>
                    </a:solidFill>
                    <a:latin typeface="+mj-lt"/>
                  </a:rPr>
                  <a:t>56GB memory </a:t>
                </a:r>
              </a:p>
              <a:p>
                <a:pPr lvl="0" algn="ctr"/>
                <a:r>
                  <a:rPr lang="en-US" sz="975" b="1" kern="0" dirty="0">
                    <a:solidFill>
                      <a:srgbClr val="FFFFFF">
                        <a:alpha val="99000"/>
                      </a:srgbClr>
                    </a:solidFill>
                    <a:latin typeface="+mj-lt"/>
                  </a:rPr>
                  <a:t>8 Data Disk (1TB)</a:t>
                </a:r>
              </a:p>
              <a:p>
                <a:pPr lvl="0" algn="ctr"/>
                <a:r>
                  <a:rPr lang="en-US" sz="975" b="1" kern="0" dirty="0">
                    <a:solidFill>
                      <a:srgbClr val="FFFFFF">
                        <a:alpha val="99000"/>
                      </a:srgbClr>
                    </a:solidFill>
                    <a:latin typeface="+mj-lt"/>
                  </a:rPr>
                  <a:t>8 x 500 Max IOPs</a:t>
                </a:r>
              </a:p>
              <a:p>
                <a:pPr lvl="0" algn="ctr"/>
                <a:r>
                  <a:rPr lang="en-US" sz="975" b="1" kern="0" dirty="0">
                    <a:solidFill>
                      <a:srgbClr val="FFFFFF">
                        <a:alpha val="99000"/>
                      </a:srgbClr>
                    </a:solidFill>
                    <a:latin typeface="+mj-lt"/>
                  </a:rPr>
                  <a:t>40 </a:t>
                </a:r>
                <a:r>
                  <a:rPr lang="en-US" sz="975" b="1" kern="0" dirty="0" err="1">
                    <a:solidFill>
                      <a:srgbClr val="FFFFFF">
                        <a:alpha val="99000"/>
                      </a:srgbClr>
                    </a:solidFill>
                    <a:latin typeface="+mj-lt"/>
                  </a:rPr>
                  <a:t>Gbps</a:t>
                </a:r>
                <a:r>
                  <a:rPr lang="en-US" sz="975" b="1" kern="0" dirty="0">
                    <a:solidFill>
                      <a:srgbClr val="FFFFFF">
                        <a:alpha val="99000"/>
                      </a:srgbClr>
                    </a:solidFill>
                    <a:latin typeface="+mj-lt"/>
                  </a:rPr>
                  <a:t> NIC </a:t>
                </a:r>
              </a:p>
            </p:txBody>
          </p:sp>
          <p:cxnSp>
            <p:nvCxnSpPr>
              <p:cNvPr id="162" name="Straight Connector 161"/>
              <p:cNvCxnSpPr/>
              <p:nvPr/>
            </p:nvCxnSpPr>
            <p:spPr>
              <a:xfrm>
                <a:off x="634965" y="4674078"/>
                <a:ext cx="1554480" cy="2382"/>
              </a:xfrm>
              <a:prstGeom prst="line">
                <a:avLst/>
              </a:prstGeom>
              <a:ln w="6350">
                <a:solidFill>
                  <a:schemeClr val="bg1"/>
                </a:solidFill>
              </a:ln>
              <a:effectLst>
                <a:outerShdw blurRad="63500" algn="ctr" rotWithShape="0">
                  <a:schemeClr val="bg1">
                    <a:alpha val="40000"/>
                  </a:schemeClr>
                </a:outerShdw>
              </a:effectLst>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74809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05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Size in Windows Azure</a:t>
            </a:r>
            <a:endParaRPr lang="en-US" dirty="0"/>
          </a:p>
        </p:txBody>
      </p:sp>
      <p:sp>
        <p:nvSpPr>
          <p:cNvPr id="3" name="Content Placeholder 2"/>
          <p:cNvSpPr>
            <a:spLocks noGrp="1"/>
          </p:cNvSpPr>
          <p:nvPr>
            <p:ph sz="quarter" idx="10"/>
            <p:custDataLst>
              <p:tags r:id="rId4"/>
            </p:custDataLst>
          </p:nvPr>
        </p:nvSpPr>
        <p:spPr>
          <a:xfrm>
            <a:off x="389437" y="1954623"/>
            <a:ext cx="8368939" cy="1487715"/>
          </a:xfrm>
        </p:spPr>
        <p:txBody>
          <a:bodyPr/>
          <a:lstStyle/>
          <a:p>
            <a:r>
              <a:rPr lang="en-US" sz="3001" dirty="0">
                <a:solidFill>
                  <a:schemeClr val="accent2">
                    <a:alpha val="99000"/>
                  </a:schemeClr>
                </a:solidFill>
                <a:latin typeface="Segoe UI Light" pitchFamily="34" charset="0"/>
              </a:rPr>
              <a:t>Windows Azure</a:t>
            </a:r>
          </a:p>
          <a:p>
            <a:pPr marL="0" lvl="1"/>
            <a:r>
              <a:rPr lang="en-US" sz="1500" dirty="0"/>
              <a:t>Supports Various VM Sizes</a:t>
            </a:r>
          </a:p>
          <a:p>
            <a:pPr marL="0" lvl="1"/>
            <a:r>
              <a:rPr lang="en-US" sz="1500" dirty="0"/>
              <a:t>Size set on Role in Service Definition - All instances of role will be of equal size </a:t>
            </a:r>
          </a:p>
          <a:p>
            <a:pPr marL="0" lvl="1"/>
            <a:r>
              <a:rPr lang="en-US" sz="1500" dirty="0"/>
              <a:t>Service can have multiple roles</a:t>
            </a:r>
          </a:p>
          <a:p>
            <a:pPr marL="0" lvl="1"/>
            <a:r>
              <a:rPr lang="en-US" sz="1500" dirty="0"/>
              <a:t>Balance of Performance per node vs. High Availability from multiple nodes</a:t>
            </a:r>
          </a:p>
        </p:txBody>
      </p:sp>
      <p:graphicFrame>
        <p:nvGraphicFramePr>
          <p:cNvPr id="4" name="Table 3"/>
          <p:cNvGraphicFramePr>
            <a:graphicFrameLocks noGrp="1"/>
          </p:cNvGraphicFramePr>
          <p:nvPr>
            <p:custDataLst>
              <p:tags r:id="rId5"/>
            </p:custDataLst>
            <p:extLst/>
          </p:nvPr>
        </p:nvGraphicFramePr>
        <p:xfrm>
          <a:off x="388245" y="3599895"/>
          <a:ext cx="8371087" cy="1829274"/>
        </p:xfrm>
        <a:graphic>
          <a:graphicData uri="http://schemas.openxmlformats.org/drawingml/2006/table">
            <a:tbl>
              <a:tblPr firstRow="1" bandRow="1">
                <a:tableStyleId>{7DF18680-E054-41AD-8BC1-D1AEF772440D}</a:tableStyleId>
              </a:tblPr>
              <a:tblGrid>
                <a:gridCol w="1120908"/>
                <a:gridCol w="1272178"/>
                <a:gridCol w="1534098"/>
                <a:gridCol w="1234762"/>
                <a:gridCol w="1813960"/>
                <a:gridCol w="1395181"/>
              </a:tblGrid>
              <a:tr h="342989">
                <a:tc>
                  <a:txBody>
                    <a:bodyPr/>
                    <a:lstStyle/>
                    <a:p>
                      <a:pPr algn="ctr"/>
                      <a:r>
                        <a:rPr lang="en-NZ" sz="1800" b="0" dirty="0" smtClean="0">
                          <a:ln>
                            <a:solidFill>
                              <a:srgbClr val="FFFFFF">
                                <a:alpha val="0"/>
                              </a:srgbClr>
                            </a:solidFill>
                          </a:ln>
                          <a:solidFill>
                            <a:schemeClr val="lt1">
                              <a:alpha val="99000"/>
                            </a:schemeClr>
                          </a:solidFill>
                        </a:rPr>
                        <a:t>Size</a:t>
                      </a:r>
                      <a:endParaRPr lang="en-NZ" sz="1800" b="0" dirty="0">
                        <a:ln>
                          <a:solidFill>
                            <a:srgbClr val="FFFFFF">
                              <a:alpha val="0"/>
                            </a:srgbClr>
                          </a:solidFill>
                        </a:ln>
                        <a:solidFill>
                          <a:schemeClr val="lt1">
                            <a:alpha val="99000"/>
                          </a:scheme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1800" b="0" dirty="0" smtClean="0">
                          <a:ln>
                            <a:solidFill>
                              <a:srgbClr val="FFFFFF">
                                <a:alpha val="0"/>
                              </a:srgbClr>
                            </a:solidFill>
                          </a:ln>
                          <a:solidFill>
                            <a:schemeClr val="lt1">
                              <a:alpha val="99000"/>
                            </a:schemeClr>
                          </a:solidFill>
                        </a:rPr>
                        <a:t>CPU Cores</a:t>
                      </a:r>
                      <a:endParaRPr lang="en-NZ" sz="1800" b="0" dirty="0">
                        <a:ln>
                          <a:solidFill>
                            <a:srgbClr val="FFFFFF">
                              <a:alpha val="0"/>
                            </a:srgbClr>
                          </a:solidFill>
                        </a:ln>
                        <a:solidFill>
                          <a:schemeClr val="lt1">
                            <a:alpha val="99000"/>
                          </a:scheme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1800" b="0" dirty="0" smtClean="0">
                          <a:ln>
                            <a:solidFill>
                              <a:srgbClr val="FFFFFF">
                                <a:alpha val="0"/>
                              </a:srgbClr>
                            </a:solidFill>
                          </a:ln>
                          <a:solidFill>
                            <a:schemeClr val="lt1">
                              <a:alpha val="99000"/>
                            </a:schemeClr>
                          </a:solidFill>
                        </a:rPr>
                        <a:t>CPU Speed</a:t>
                      </a:r>
                      <a:endParaRPr lang="en-NZ" sz="1800" b="0" dirty="0">
                        <a:ln>
                          <a:solidFill>
                            <a:srgbClr val="FFFFFF">
                              <a:alpha val="0"/>
                            </a:srgbClr>
                          </a:solidFill>
                        </a:ln>
                        <a:solidFill>
                          <a:schemeClr val="lt1">
                            <a:alpha val="99000"/>
                          </a:scheme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1800" b="0" dirty="0" smtClean="0">
                          <a:ln>
                            <a:solidFill>
                              <a:srgbClr val="FFFFFF">
                                <a:alpha val="0"/>
                              </a:srgbClr>
                            </a:solidFill>
                          </a:ln>
                          <a:solidFill>
                            <a:schemeClr val="lt1">
                              <a:alpha val="99000"/>
                            </a:schemeClr>
                          </a:solidFill>
                        </a:rPr>
                        <a:t>RAM</a:t>
                      </a:r>
                      <a:endParaRPr lang="en-NZ" sz="1800" b="0" dirty="0">
                        <a:ln>
                          <a:solidFill>
                            <a:srgbClr val="FFFFFF">
                              <a:alpha val="0"/>
                            </a:srgbClr>
                          </a:solidFill>
                        </a:ln>
                        <a:solidFill>
                          <a:schemeClr val="lt1">
                            <a:alpha val="99000"/>
                          </a:scheme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1800" b="0" dirty="0" smtClean="0">
                          <a:ln>
                            <a:solidFill>
                              <a:srgbClr val="FFFFFF">
                                <a:alpha val="0"/>
                              </a:srgbClr>
                            </a:solidFill>
                          </a:ln>
                          <a:solidFill>
                            <a:schemeClr val="lt1">
                              <a:alpha val="99000"/>
                            </a:schemeClr>
                          </a:solidFill>
                        </a:rPr>
                        <a:t>Local Storage</a:t>
                      </a:r>
                      <a:endParaRPr lang="en-NZ" sz="1800" b="0" dirty="0">
                        <a:ln>
                          <a:solidFill>
                            <a:srgbClr val="FFFFFF">
                              <a:alpha val="0"/>
                            </a:srgbClr>
                          </a:solidFill>
                        </a:ln>
                        <a:solidFill>
                          <a:schemeClr val="lt1">
                            <a:alpha val="99000"/>
                          </a:scheme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1800" b="0" dirty="0" smtClean="0">
                          <a:ln>
                            <a:solidFill>
                              <a:srgbClr val="FFFFFF">
                                <a:alpha val="0"/>
                              </a:srgbClr>
                            </a:solidFill>
                          </a:ln>
                          <a:solidFill>
                            <a:schemeClr val="lt1">
                              <a:alpha val="99000"/>
                            </a:schemeClr>
                          </a:solidFill>
                        </a:rPr>
                        <a:t>Cost (USD)</a:t>
                      </a:r>
                      <a:endParaRPr lang="en-NZ" sz="1800" b="0" dirty="0">
                        <a:ln>
                          <a:solidFill>
                            <a:srgbClr val="FFFFFF">
                              <a:alpha val="0"/>
                            </a:srgbClr>
                          </a:solidFill>
                        </a:ln>
                        <a:solidFill>
                          <a:schemeClr val="lt1">
                            <a:alpha val="99000"/>
                          </a:scheme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297257">
                <a:tc>
                  <a:txBody>
                    <a:bodyPr/>
                    <a:lstStyle/>
                    <a:p>
                      <a:r>
                        <a:rPr lang="en-NZ" sz="1500" dirty="0" smtClean="0">
                          <a:ln>
                            <a:solidFill>
                              <a:srgbClr val="FFFFFF">
                                <a:alpha val="0"/>
                              </a:srgbClr>
                            </a:solidFill>
                          </a:ln>
                          <a:solidFill>
                            <a:srgbClr val="595959">
                              <a:alpha val="99000"/>
                            </a:srgbClr>
                          </a:solidFill>
                        </a:rPr>
                        <a:t>Extra Small</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Shared</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1.0 GHz</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768M</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20GB</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.02</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7257">
                <a:tc>
                  <a:txBody>
                    <a:bodyPr/>
                    <a:lstStyle/>
                    <a:p>
                      <a:r>
                        <a:rPr lang="en-NZ" sz="1500" dirty="0" smtClean="0">
                          <a:ln>
                            <a:solidFill>
                              <a:srgbClr val="FFFFFF">
                                <a:alpha val="0"/>
                              </a:srgbClr>
                            </a:solidFill>
                          </a:ln>
                          <a:solidFill>
                            <a:srgbClr val="595959">
                              <a:alpha val="99000"/>
                            </a:srgbClr>
                          </a:solidFill>
                        </a:rPr>
                        <a:t>Small</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1</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1.6 GHz</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1.75GB</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225GB</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.12</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7257">
                <a:tc>
                  <a:txBody>
                    <a:bodyPr/>
                    <a:lstStyle/>
                    <a:p>
                      <a:r>
                        <a:rPr lang="en-NZ" sz="1500" dirty="0" smtClean="0">
                          <a:ln>
                            <a:solidFill>
                              <a:srgbClr val="FFFFFF">
                                <a:alpha val="0"/>
                              </a:srgbClr>
                            </a:solidFill>
                          </a:ln>
                          <a:solidFill>
                            <a:srgbClr val="595959">
                              <a:alpha val="99000"/>
                            </a:srgbClr>
                          </a:solidFill>
                        </a:rPr>
                        <a:t>Medium</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2</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1500" dirty="0" smtClean="0">
                          <a:ln>
                            <a:solidFill>
                              <a:srgbClr val="FFFFFF">
                                <a:alpha val="0"/>
                              </a:srgbClr>
                            </a:solidFill>
                          </a:ln>
                          <a:solidFill>
                            <a:srgbClr val="595959">
                              <a:alpha val="99000"/>
                            </a:srgbClr>
                          </a:solidFill>
                        </a:rPr>
                        <a:t>1.6 GHz</a:t>
                      </a: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3.5GB</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490GB</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.24</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7257">
                <a:tc>
                  <a:txBody>
                    <a:bodyPr/>
                    <a:lstStyle/>
                    <a:p>
                      <a:r>
                        <a:rPr lang="en-NZ" sz="1500" dirty="0" smtClean="0">
                          <a:ln>
                            <a:solidFill>
                              <a:srgbClr val="FFFFFF">
                                <a:alpha val="0"/>
                              </a:srgbClr>
                            </a:solidFill>
                          </a:ln>
                          <a:solidFill>
                            <a:srgbClr val="595959">
                              <a:alpha val="99000"/>
                            </a:srgbClr>
                          </a:solidFill>
                        </a:rPr>
                        <a:t>Large</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4</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1500" dirty="0" smtClean="0">
                          <a:ln>
                            <a:solidFill>
                              <a:srgbClr val="FFFFFF">
                                <a:alpha val="0"/>
                              </a:srgbClr>
                            </a:solidFill>
                          </a:ln>
                          <a:solidFill>
                            <a:srgbClr val="595959">
                              <a:alpha val="99000"/>
                            </a:srgbClr>
                          </a:solidFill>
                        </a:rPr>
                        <a:t>1.6 GHz</a:t>
                      </a: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7GB</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1,000GB</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.48</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7257">
                <a:tc>
                  <a:txBody>
                    <a:bodyPr/>
                    <a:lstStyle/>
                    <a:p>
                      <a:r>
                        <a:rPr lang="en-NZ" sz="1500" dirty="0" smtClean="0">
                          <a:ln>
                            <a:solidFill>
                              <a:srgbClr val="FFFFFF">
                                <a:alpha val="0"/>
                              </a:srgbClr>
                            </a:solidFill>
                          </a:ln>
                          <a:solidFill>
                            <a:srgbClr val="595959">
                              <a:alpha val="99000"/>
                            </a:srgbClr>
                          </a:solidFill>
                        </a:rPr>
                        <a:t>Extra large</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8</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1500" dirty="0" smtClean="0">
                          <a:ln>
                            <a:solidFill>
                              <a:srgbClr val="FFFFFF">
                                <a:alpha val="0"/>
                              </a:srgbClr>
                            </a:solidFill>
                          </a:ln>
                          <a:solidFill>
                            <a:srgbClr val="595959">
                              <a:alpha val="99000"/>
                            </a:srgbClr>
                          </a:solidFill>
                        </a:rPr>
                        <a:t>1.6 GHz</a:t>
                      </a: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14GB</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2,040GB</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1500" dirty="0" smtClean="0">
                          <a:ln>
                            <a:solidFill>
                              <a:srgbClr val="FFFFFF">
                                <a:alpha val="0"/>
                              </a:srgbClr>
                            </a:solidFill>
                          </a:ln>
                          <a:solidFill>
                            <a:srgbClr val="595959">
                              <a:alpha val="99000"/>
                            </a:srgbClr>
                          </a:solidFill>
                        </a:rPr>
                        <a:t>.96</a:t>
                      </a:r>
                      <a:endParaRPr lang="en-NZ" sz="1500" dirty="0">
                        <a:ln>
                          <a:solidFill>
                            <a:srgbClr val="FFFFFF">
                              <a:alpha val="0"/>
                            </a:srgbClr>
                          </a:solidFill>
                        </a:ln>
                        <a:solidFill>
                          <a:srgbClr val="595959">
                            <a:alpha val="99000"/>
                          </a:srgbClr>
                        </a:solidFill>
                      </a:endParaRPr>
                    </a:p>
                  </a:txBody>
                  <a:tcPr marT="34299" marB="34299">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
        <p:nvSpPr>
          <p:cNvPr id="6" name="Rechteck 5"/>
          <p:cNvSpPr/>
          <p:nvPr/>
        </p:nvSpPr>
        <p:spPr>
          <a:xfrm>
            <a:off x="388244" y="5530253"/>
            <a:ext cx="8371087" cy="369332"/>
          </a:xfrm>
          <a:prstGeom prst="rect">
            <a:avLst/>
          </a:prstGeom>
        </p:spPr>
        <p:txBody>
          <a:bodyPr wrap="square">
            <a:spAutoFit/>
          </a:bodyPr>
          <a:lstStyle/>
          <a:p>
            <a:r>
              <a:rPr lang="de-CH" dirty="0">
                <a:hlinkClick r:id="rId10"/>
              </a:rPr>
              <a:t>http://www.windowsazure.com/en-us/pricing/details/cloud-services/</a:t>
            </a:r>
            <a:endParaRPr lang="de-CH" dirty="0"/>
          </a:p>
        </p:txBody>
      </p:sp>
    </p:spTree>
    <p:extLst>
      <p:ext uri="{BB962C8B-B14F-4D97-AF65-F5344CB8AC3E}">
        <p14:creationId xmlns:p14="http://schemas.microsoft.com/office/powerpoint/2010/main" val="38868202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308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856580"/>
                        <a:ext cx="119094" cy="119094"/>
                      </a:xfrm>
                      <a:prstGeom prst="rect">
                        <a:avLst/>
                      </a:prstGeom>
                    </p:spPr>
                  </p:pic>
                </p:oleObj>
              </mc:Fallback>
            </mc:AlternateContent>
          </a:graphicData>
        </a:graphic>
      </p:graphicFrame>
      <p:sp>
        <p:nvSpPr>
          <p:cNvPr id="5" name="Rectangle 4"/>
          <p:cNvSpPr/>
          <p:nvPr/>
        </p:nvSpPr>
        <p:spPr>
          <a:xfrm>
            <a:off x="388246" y="2128500"/>
            <a:ext cx="8371083" cy="30440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algn="ctr" defTabSz="685524"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5" name="Group 14"/>
          <p:cNvGrpSpPr/>
          <p:nvPr/>
        </p:nvGrpSpPr>
        <p:grpSpPr>
          <a:xfrm>
            <a:off x="500578" y="2250535"/>
            <a:ext cx="8086490" cy="2818894"/>
            <a:chOff x="667263" y="228600"/>
            <a:chExt cx="10779179" cy="5353282"/>
          </a:xfrm>
        </p:grpSpPr>
        <p:sp>
          <p:nvSpPr>
            <p:cNvPr id="6" name="Rectangle 5"/>
            <p:cNvSpPr/>
            <p:nvPr/>
          </p:nvSpPr>
          <p:spPr bwMode="auto">
            <a:xfrm>
              <a:off x="68400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7" name="Rectangle 6"/>
            <p:cNvSpPr/>
            <p:nvPr/>
          </p:nvSpPr>
          <p:spPr bwMode="auto">
            <a:xfrm>
              <a:off x="432786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8" name="Rectangle 7"/>
            <p:cNvSpPr/>
            <p:nvPr/>
          </p:nvSpPr>
          <p:spPr bwMode="auto">
            <a:xfrm>
              <a:off x="7971722" y="228600"/>
              <a:ext cx="3474720" cy="53532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 name="Rectangle 11"/>
            <p:cNvSpPr/>
            <p:nvPr/>
          </p:nvSpPr>
          <p:spPr bwMode="auto">
            <a:xfrm>
              <a:off x="66726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3" name="Rectangle 12"/>
            <p:cNvSpPr/>
            <p:nvPr/>
          </p:nvSpPr>
          <p:spPr bwMode="auto">
            <a:xfrm>
              <a:off x="431112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sp>
        <p:nvSpPr>
          <p:cNvPr id="9" name="TextBox 8"/>
          <p:cNvSpPr txBox="1"/>
          <p:nvPr/>
        </p:nvSpPr>
        <p:spPr>
          <a:xfrm>
            <a:off x="3300185" y="3741231"/>
            <a:ext cx="2606719" cy="997581"/>
          </a:xfrm>
          <a:prstGeom prst="rect">
            <a:avLst/>
          </a:prstGeom>
          <a:noFill/>
        </p:spPr>
        <p:txBody>
          <a:bodyPr wrap="square" lIns="68598" tIns="0" rIns="0" bIns="0" rtlCol="0">
            <a:spAutoFit/>
          </a:bodyPr>
          <a:lstStyle/>
          <a:p>
            <a:pPr defTabSz="685955">
              <a:lnSpc>
                <a:spcPct val="90000"/>
              </a:lnSpc>
              <a:spcBef>
                <a:spcPct val="20000"/>
              </a:spcBef>
              <a:buSzPct val="80000"/>
            </a:pPr>
            <a:r>
              <a:rPr lang="en-US" sz="2401" dirty="0">
                <a:solidFill>
                  <a:srgbClr val="FFFFFF">
                    <a:alpha val="99000"/>
                  </a:srgbClr>
                </a:solidFill>
                <a:latin typeface="Segoe UI Light" pitchFamily="34" charset="0"/>
              </a:rPr>
              <a:t>More small instances == more redundancy</a:t>
            </a:r>
          </a:p>
        </p:txBody>
      </p:sp>
      <p:sp>
        <p:nvSpPr>
          <p:cNvPr id="10" name="TextBox 9"/>
          <p:cNvSpPr txBox="1"/>
          <p:nvPr/>
        </p:nvSpPr>
        <p:spPr>
          <a:xfrm>
            <a:off x="6082613" y="2337602"/>
            <a:ext cx="2373125" cy="1920910"/>
          </a:xfrm>
          <a:prstGeom prst="rect">
            <a:avLst/>
          </a:prstGeom>
          <a:noFill/>
        </p:spPr>
        <p:txBody>
          <a:bodyPr wrap="square" lIns="68598" tIns="0" rIns="0" bIns="0" rtlCol="0">
            <a:spAutoFit/>
          </a:bodyPr>
          <a:lstStyle/>
          <a:p>
            <a:pPr defTabSz="685955">
              <a:lnSpc>
                <a:spcPct val="90000"/>
              </a:lnSpc>
              <a:spcBef>
                <a:spcPct val="20000"/>
              </a:spcBef>
              <a:buSzPct val="80000"/>
            </a:pPr>
            <a:r>
              <a:rPr lang="en-US" sz="2401" dirty="0">
                <a:solidFill>
                  <a:srgbClr val="FFFFFF">
                    <a:alpha val="99000"/>
                  </a:srgbClr>
                </a:solidFill>
                <a:latin typeface="Segoe UI Light" pitchFamily="34" charset="0"/>
              </a:rPr>
              <a:t>Some scenarios will benefit from more cores</a:t>
            </a:r>
          </a:p>
          <a:p>
            <a:pPr defTabSz="685955">
              <a:lnSpc>
                <a:spcPct val="90000"/>
              </a:lnSpc>
              <a:spcBef>
                <a:spcPct val="20000"/>
              </a:spcBef>
              <a:buSzPct val="80000"/>
            </a:pPr>
            <a:r>
              <a:rPr lang="en-US" sz="1500" dirty="0">
                <a:solidFill>
                  <a:srgbClr val="FFFFFF">
                    <a:alpha val="99000"/>
                  </a:srgbClr>
                </a:solidFill>
              </a:rPr>
              <a:t>Where moving data &gt;$ parallel overhead</a:t>
            </a:r>
          </a:p>
          <a:p>
            <a:pPr defTabSz="685955">
              <a:lnSpc>
                <a:spcPct val="90000"/>
              </a:lnSpc>
              <a:spcBef>
                <a:spcPct val="20000"/>
              </a:spcBef>
              <a:buSzPct val="80000"/>
            </a:pPr>
            <a:r>
              <a:rPr lang="en-US" sz="1500" dirty="0">
                <a:solidFill>
                  <a:srgbClr val="FFFFFF">
                    <a:alpha val="99000"/>
                  </a:srgbClr>
                </a:solidFill>
              </a:rPr>
              <a:t>E.g. Video processing, Stateful services (DBMS)</a:t>
            </a:r>
          </a:p>
        </p:txBody>
      </p:sp>
      <p:sp>
        <p:nvSpPr>
          <p:cNvPr id="2" name="Title 1"/>
          <p:cNvSpPr>
            <a:spLocks noGrp="1"/>
          </p:cNvSpPr>
          <p:nvPr>
            <p:ph type="title"/>
            <p:custDataLst>
              <p:tags r:id="rId3"/>
            </p:custDataLst>
          </p:nvPr>
        </p:nvSpPr>
        <p:spPr/>
        <p:txBody>
          <a:bodyPr/>
          <a:lstStyle/>
          <a:p>
            <a:r>
              <a:rPr lang="en-US" dirty="0" smtClean="0"/>
              <a:t>Choosing Your VM Size</a:t>
            </a:r>
            <a:endParaRPr lang="en-US" dirty="0"/>
          </a:p>
        </p:txBody>
      </p:sp>
      <p:sp>
        <p:nvSpPr>
          <p:cNvPr id="16" name="TextBox 15"/>
          <p:cNvSpPr txBox="1"/>
          <p:nvPr/>
        </p:nvSpPr>
        <p:spPr>
          <a:xfrm>
            <a:off x="536822" y="2337602"/>
            <a:ext cx="2403087" cy="997581"/>
          </a:xfrm>
          <a:prstGeom prst="rect">
            <a:avLst/>
          </a:prstGeom>
          <a:noFill/>
        </p:spPr>
        <p:txBody>
          <a:bodyPr wrap="square" lIns="68598" tIns="0" rIns="0" bIns="0" rtlCol="0">
            <a:spAutoFit/>
          </a:bodyPr>
          <a:lstStyle/>
          <a:p>
            <a:pPr defTabSz="685955">
              <a:lnSpc>
                <a:spcPct val="90000"/>
              </a:lnSpc>
              <a:spcBef>
                <a:spcPct val="20000"/>
              </a:spcBef>
              <a:buSzPct val="80000"/>
            </a:pPr>
            <a:r>
              <a:rPr lang="en-US" sz="2401" dirty="0">
                <a:solidFill>
                  <a:srgbClr val="FFFFFF">
                    <a:alpha val="99000"/>
                  </a:srgbClr>
                </a:solidFill>
                <a:latin typeface="Segoe UI Light" pitchFamily="34" charset="0"/>
              </a:rPr>
              <a:t>Don’t just throw big VMs at every problem</a:t>
            </a:r>
          </a:p>
        </p:txBody>
      </p:sp>
      <p:sp>
        <p:nvSpPr>
          <p:cNvPr id="17" name="TextBox 16"/>
          <p:cNvSpPr txBox="1"/>
          <p:nvPr/>
        </p:nvSpPr>
        <p:spPr>
          <a:xfrm>
            <a:off x="3270428" y="2337602"/>
            <a:ext cx="2606719" cy="997581"/>
          </a:xfrm>
          <a:prstGeom prst="rect">
            <a:avLst/>
          </a:prstGeom>
          <a:noFill/>
        </p:spPr>
        <p:txBody>
          <a:bodyPr wrap="square" lIns="68598" tIns="0" rIns="0" bIns="0" rtlCol="0">
            <a:spAutoFit/>
          </a:bodyPr>
          <a:lstStyle/>
          <a:p>
            <a:pPr defTabSz="685955">
              <a:lnSpc>
                <a:spcPct val="90000"/>
              </a:lnSpc>
              <a:spcBef>
                <a:spcPct val="20000"/>
              </a:spcBef>
              <a:buSzPct val="80000"/>
            </a:pPr>
            <a:r>
              <a:rPr lang="en-US" sz="2401" dirty="0">
                <a:solidFill>
                  <a:srgbClr val="FFFFFF">
                    <a:alpha val="99000"/>
                  </a:srgbClr>
                </a:solidFill>
                <a:latin typeface="Segoe UI Light" pitchFamily="34" charset="0"/>
              </a:rPr>
              <a:t>Scale out architectures have natural parallelism</a:t>
            </a:r>
          </a:p>
        </p:txBody>
      </p:sp>
      <p:sp>
        <p:nvSpPr>
          <p:cNvPr id="18" name="TextBox 17"/>
          <p:cNvSpPr txBox="1"/>
          <p:nvPr/>
        </p:nvSpPr>
        <p:spPr>
          <a:xfrm>
            <a:off x="627466" y="3749227"/>
            <a:ext cx="2606719" cy="997581"/>
          </a:xfrm>
          <a:prstGeom prst="rect">
            <a:avLst/>
          </a:prstGeom>
          <a:noFill/>
        </p:spPr>
        <p:txBody>
          <a:bodyPr wrap="square" lIns="68598" tIns="0" rIns="0" bIns="0" rtlCol="0">
            <a:spAutoFit/>
          </a:bodyPr>
          <a:lstStyle/>
          <a:p>
            <a:pPr defTabSz="685955">
              <a:lnSpc>
                <a:spcPct val="90000"/>
              </a:lnSpc>
              <a:spcBef>
                <a:spcPct val="20000"/>
              </a:spcBef>
              <a:buSzPct val="80000"/>
            </a:pPr>
            <a:r>
              <a:rPr lang="en-US" sz="2401" dirty="0">
                <a:solidFill>
                  <a:srgbClr val="FFFFFF">
                    <a:alpha val="99000"/>
                  </a:srgbClr>
                </a:solidFill>
                <a:latin typeface="Segoe UI Light" pitchFamily="34" charset="0"/>
              </a:rPr>
              <a:t>Test various configurations under load</a:t>
            </a:r>
          </a:p>
        </p:txBody>
      </p:sp>
    </p:spTree>
    <p:extLst>
      <p:ext uri="{BB962C8B-B14F-4D97-AF65-F5344CB8AC3E}">
        <p14:creationId xmlns:p14="http://schemas.microsoft.com/office/powerpoint/2010/main" val="364724399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66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388246" y="1954622"/>
            <a:ext cx="8371083" cy="360377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algn="ctr" defTabSz="68552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532416" y="2023268"/>
            <a:ext cx="8265939" cy="2539798"/>
          </a:xfrm>
        </p:spPr>
        <p:txBody>
          <a:bodyPr/>
          <a:lstStyle/>
          <a:p>
            <a:r>
              <a:rPr lang="en-US" sz="2701" dirty="0">
                <a:solidFill>
                  <a:schemeClr val="accent2">
                    <a:alpha val="99000"/>
                  </a:schemeClr>
                </a:solidFill>
                <a:latin typeface="Segoe UI Light" pitchFamily="34" charset="0"/>
              </a:rPr>
              <a:t>Cloud Service is for multi-tier online services</a:t>
            </a:r>
          </a:p>
          <a:p>
            <a:r>
              <a:rPr lang="en-US" sz="2701" dirty="0">
                <a:solidFill>
                  <a:schemeClr val="accent2">
                    <a:alpha val="99000"/>
                  </a:schemeClr>
                </a:solidFill>
                <a:latin typeface="Segoe UI Light" pitchFamily="34" charset="0"/>
              </a:rPr>
              <a:t>Service model defines service shape</a:t>
            </a:r>
          </a:p>
          <a:p>
            <a:r>
              <a:rPr lang="en-US" sz="2701" dirty="0">
                <a:solidFill>
                  <a:schemeClr val="accent2">
                    <a:alpha val="99000"/>
                  </a:schemeClr>
                </a:solidFill>
                <a:latin typeface="Segoe UI Light" pitchFamily="34" charset="0"/>
              </a:rPr>
              <a:t>Service configuration defines service scale</a:t>
            </a:r>
          </a:p>
          <a:p>
            <a:r>
              <a:rPr lang="en-US" sz="2701" dirty="0">
                <a:solidFill>
                  <a:schemeClr val="accent2">
                    <a:alpha val="99000"/>
                  </a:schemeClr>
                </a:solidFill>
                <a:latin typeface="Segoe UI Light" pitchFamily="34" charset="0"/>
              </a:rPr>
              <a:t>Selectable VM Sizes</a:t>
            </a:r>
          </a:p>
          <a:p>
            <a:r>
              <a:rPr lang="en-US" sz="2701" dirty="0">
                <a:solidFill>
                  <a:schemeClr val="accent2">
                    <a:alpha val="99000"/>
                  </a:schemeClr>
                </a:solidFill>
                <a:latin typeface="Segoe UI Light" pitchFamily="34" charset="0"/>
              </a:rPr>
              <a:t>Upgrading and Deployment</a:t>
            </a:r>
          </a:p>
        </p:txBody>
      </p:sp>
      <p:sp>
        <p:nvSpPr>
          <p:cNvPr id="6" name="Freeform 18"/>
          <p:cNvSpPr>
            <a:spLocks noEditPoints="1"/>
          </p:cNvSpPr>
          <p:nvPr/>
        </p:nvSpPr>
        <p:spPr bwMode="black">
          <a:xfrm>
            <a:off x="6826051" y="2334531"/>
            <a:ext cx="1571224" cy="191687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61745" tIns="30873" rIns="61745" bIns="30873" numCol="1" anchor="t" anchorCtr="0" compatLnSpc="1">
            <a:prstTxWarp prst="textNoShape">
              <a:avLst/>
            </a:prstTxWarp>
          </a:bodyPr>
          <a:lstStyle/>
          <a:p>
            <a:pPr defTabSz="685955"/>
            <a:endParaRPr lang="en-US" sz="1200" dirty="0">
              <a:solidFill>
                <a:srgbClr val="292929"/>
              </a:solidFill>
            </a:endParaRPr>
          </a:p>
        </p:txBody>
      </p:sp>
    </p:spTree>
    <p:extLst>
      <p:ext uri="{BB962C8B-B14F-4D97-AF65-F5344CB8AC3E}">
        <p14:creationId xmlns:p14="http://schemas.microsoft.com/office/powerpoint/2010/main" val="255393857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SDKs and Tools</a:t>
            </a:r>
            <a:endParaRPr lang="en-US" dirty="0"/>
          </a:p>
        </p:txBody>
      </p:sp>
      <p:sp>
        <p:nvSpPr>
          <p:cNvPr id="4" name="Content Placeholder 3"/>
          <p:cNvSpPr>
            <a:spLocks noGrp="1"/>
          </p:cNvSpPr>
          <p:nvPr>
            <p:ph sz="quarter" idx="10"/>
          </p:nvPr>
        </p:nvSpPr>
        <p:spPr>
          <a:xfrm>
            <a:off x="389437" y="1954623"/>
            <a:ext cx="8368939" cy="2577885"/>
          </a:xfrm>
        </p:spPr>
        <p:txBody>
          <a:bodyPr/>
          <a:lstStyle/>
          <a:p>
            <a:r>
              <a:rPr lang="en-US" sz="3001" dirty="0">
                <a:ln>
                  <a:solidFill>
                    <a:srgbClr val="FFFFFF">
                      <a:alpha val="0"/>
                    </a:srgbClr>
                  </a:solidFill>
                </a:ln>
                <a:solidFill>
                  <a:srgbClr val="00AEEF">
                    <a:alpha val="99000"/>
                  </a:srgbClr>
                </a:solidFill>
                <a:latin typeface="Segoe UI Light" pitchFamily="34" charset="0"/>
              </a:rPr>
              <a:t>.Net</a:t>
            </a:r>
          </a:p>
          <a:p>
            <a:pPr marL="0" lvl="1"/>
            <a:r>
              <a:rPr lang="en-US" sz="1500" dirty="0">
                <a:ln>
                  <a:solidFill>
                    <a:srgbClr val="FFFFFF">
                      <a:alpha val="0"/>
                    </a:srgbClr>
                  </a:solidFill>
                </a:ln>
              </a:rPr>
              <a:t>Visual Studio Tools</a:t>
            </a:r>
          </a:p>
          <a:p>
            <a:pPr marL="0" lvl="1"/>
            <a:r>
              <a:rPr lang="en-US" sz="1500" dirty="0">
                <a:ln>
                  <a:solidFill>
                    <a:srgbClr val="FFFFFF">
                      <a:alpha val="0"/>
                    </a:srgbClr>
                  </a:solidFill>
                </a:ln>
              </a:rPr>
              <a:t>Client Libraries for .Net</a:t>
            </a:r>
          </a:p>
          <a:p>
            <a:r>
              <a:rPr lang="en-US" sz="3001" dirty="0">
                <a:ln>
                  <a:solidFill>
                    <a:srgbClr val="FFFFFF">
                      <a:alpha val="0"/>
                    </a:srgbClr>
                  </a:solidFill>
                </a:ln>
                <a:solidFill>
                  <a:srgbClr val="00AEEF">
                    <a:alpha val="99000"/>
                  </a:srgbClr>
                </a:solidFill>
                <a:latin typeface="Segoe UI Light" pitchFamily="34" charset="0"/>
              </a:rPr>
              <a:t>Node.js</a:t>
            </a:r>
          </a:p>
          <a:p>
            <a:pPr marL="0" lvl="1"/>
            <a:r>
              <a:rPr lang="en-US" sz="1500" dirty="0">
                <a:ln>
                  <a:solidFill>
                    <a:srgbClr val="FFFFFF">
                      <a:alpha val="0"/>
                    </a:srgbClr>
                  </a:solidFill>
                </a:ln>
              </a:rPr>
              <a:t>PowerShell Tools</a:t>
            </a:r>
          </a:p>
          <a:p>
            <a:pPr marL="0" lvl="1"/>
            <a:r>
              <a:rPr lang="en-US" sz="1500" dirty="0">
                <a:ln>
                  <a:solidFill>
                    <a:srgbClr val="FFFFFF">
                      <a:alpha val="0"/>
                    </a:srgbClr>
                  </a:solidFill>
                </a:ln>
              </a:rPr>
              <a:t>Node.js for Windows</a:t>
            </a:r>
          </a:p>
          <a:p>
            <a:pPr marL="0" lvl="1"/>
            <a:r>
              <a:rPr lang="en-US" sz="1500" dirty="0">
                <a:ln>
                  <a:solidFill>
                    <a:srgbClr val="FFFFFF">
                      <a:alpha val="0"/>
                    </a:srgbClr>
                  </a:solidFill>
                </a:ln>
              </a:rPr>
              <a:t>IISNode</a:t>
            </a:r>
          </a:p>
          <a:p>
            <a:pPr marL="0" lvl="1"/>
            <a:r>
              <a:rPr lang="en-US" sz="1500" dirty="0">
                <a:ln>
                  <a:solidFill>
                    <a:srgbClr val="FFFFFF">
                      <a:alpha val="0"/>
                    </a:srgbClr>
                  </a:solidFill>
                </a:ln>
              </a:rPr>
              <a:t>Client Libraries for Node.js</a:t>
            </a:r>
          </a:p>
        </p:txBody>
      </p:sp>
      <p:sp>
        <p:nvSpPr>
          <p:cNvPr id="7" name="Content Placeholder 3"/>
          <p:cNvSpPr txBox="1">
            <a:spLocks/>
          </p:cNvSpPr>
          <p:nvPr/>
        </p:nvSpPr>
        <p:spPr>
          <a:xfrm>
            <a:off x="4663611" y="1954622"/>
            <a:ext cx="3236451" cy="2154692"/>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1" dirty="0">
                <a:ln>
                  <a:solidFill>
                    <a:srgbClr val="FFFFFF">
                      <a:alpha val="0"/>
                    </a:srgbClr>
                  </a:solidFill>
                </a:ln>
                <a:solidFill>
                  <a:srgbClr val="00AEEF">
                    <a:alpha val="99000"/>
                  </a:srgbClr>
                </a:solidFill>
                <a:latin typeface="Segoe UI Light" pitchFamily="34" charset="0"/>
              </a:rPr>
              <a:t>Java</a:t>
            </a:r>
          </a:p>
          <a:p>
            <a:pPr marL="0" lvl="1" indent="0">
              <a:buNone/>
            </a:pPr>
            <a:r>
              <a:rPr lang="en-US" sz="1500" dirty="0">
                <a:ln>
                  <a:solidFill>
                    <a:srgbClr val="FFFFFF">
                      <a:alpha val="0"/>
                    </a:srgbClr>
                  </a:solidFill>
                </a:ln>
              </a:rPr>
              <a:t>Eclipse Tools</a:t>
            </a:r>
          </a:p>
          <a:p>
            <a:pPr marL="0" lvl="1" indent="0">
              <a:buNone/>
            </a:pPr>
            <a:r>
              <a:rPr lang="en-US" sz="1500" dirty="0">
                <a:ln>
                  <a:solidFill>
                    <a:srgbClr val="FFFFFF">
                      <a:alpha val="0"/>
                    </a:srgbClr>
                  </a:solidFill>
                </a:ln>
              </a:rPr>
              <a:t>Client Libraries for Java</a:t>
            </a:r>
          </a:p>
          <a:p>
            <a:pPr marL="0" indent="0">
              <a:buNone/>
            </a:pPr>
            <a:r>
              <a:rPr lang="en-US" sz="3001" dirty="0">
                <a:ln>
                  <a:solidFill>
                    <a:srgbClr val="FFFFFF">
                      <a:alpha val="0"/>
                    </a:srgbClr>
                  </a:solidFill>
                </a:ln>
                <a:solidFill>
                  <a:srgbClr val="00AEEF">
                    <a:alpha val="99000"/>
                  </a:srgbClr>
                </a:solidFill>
                <a:latin typeface="Segoe UI Light" pitchFamily="34" charset="0"/>
              </a:rPr>
              <a:t>php</a:t>
            </a:r>
          </a:p>
          <a:p>
            <a:pPr marL="0" lvl="1" indent="0">
              <a:buNone/>
            </a:pPr>
            <a:r>
              <a:rPr lang="en-US" sz="1500" dirty="0">
                <a:ln>
                  <a:solidFill>
                    <a:srgbClr val="FFFFFF">
                      <a:alpha val="0"/>
                    </a:srgbClr>
                  </a:solidFill>
                </a:ln>
              </a:rPr>
              <a:t>Command Line Tools</a:t>
            </a:r>
          </a:p>
          <a:p>
            <a:pPr marL="0" lvl="1" indent="0">
              <a:buNone/>
            </a:pPr>
            <a:r>
              <a:rPr lang="en-US" sz="1500" dirty="0">
                <a:ln>
                  <a:solidFill>
                    <a:srgbClr val="FFFFFF">
                      <a:alpha val="0"/>
                    </a:srgbClr>
                  </a:solidFill>
                </a:ln>
              </a:rPr>
              <a:t>Client Libraries for php</a:t>
            </a:r>
          </a:p>
        </p:txBody>
      </p:sp>
    </p:spTree>
    <p:extLst>
      <p:ext uri="{BB962C8B-B14F-4D97-AF65-F5344CB8AC3E}">
        <p14:creationId xmlns:p14="http://schemas.microsoft.com/office/powerpoint/2010/main" val="40203354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387530" y="2334531"/>
            <a:ext cx="4044948" cy="263415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noAutofit/>
          </a:bodyPr>
          <a:lstStyle/>
          <a:p>
            <a:pPr algn="ctr" defTabSz="685757" fontAlgn="base">
              <a:spcBef>
                <a:spcPct val="0"/>
              </a:spcBef>
              <a:spcAft>
                <a:spcPct val="0"/>
              </a:spcAft>
            </a:pPr>
            <a:endParaRPr lang="en-US" sz="3001" dirty="0">
              <a:ln>
                <a:solidFill>
                  <a:srgbClr val="FFFFFF">
                    <a:alpha val="0"/>
                  </a:srgb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127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856580"/>
                        <a:ext cx="119094" cy="119094"/>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a:t>Windows Azure </a:t>
            </a:r>
            <a:r>
              <a:rPr lang="en-US" dirty="0" smtClean="0"/>
              <a:t>for .Net Developers</a:t>
            </a:r>
            <a:endParaRPr lang="en-US" dirty="0"/>
          </a:p>
        </p:txBody>
      </p:sp>
      <p:sp>
        <p:nvSpPr>
          <p:cNvPr id="12" name="Rectangle 11"/>
          <p:cNvSpPr/>
          <p:nvPr>
            <p:custDataLst>
              <p:tags r:id="rId5"/>
            </p:custDataLst>
          </p:nvPr>
        </p:nvSpPr>
        <p:spPr bwMode="auto">
          <a:xfrm>
            <a:off x="4573192" y="2334531"/>
            <a:ext cx="4109886" cy="267012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68598" rIns="137196" bIns="68598" numCol="1" rtlCol="0" anchor="t" anchorCtr="0" compatLnSpc="1">
            <a:prstTxWarp prst="textNoShape">
              <a:avLst/>
            </a:prstTxWarp>
            <a:spAutoFit/>
          </a:bodyPr>
          <a:lstStyle/>
          <a:p>
            <a:pPr defTabSz="685757" fontAlgn="base">
              <a:spcBef>
                <a:spcPts val="900"/>
              </a:spcBef>
            </a:pPr>
            <a:r>
              <a:rPr lang="en-US" sz="2401" b="1" dirty="0">
                <a:ln>
                  <a:solidFill>
                    <a:srgbClr val="FFFFFF">
                      <a:alpha val="0"/>
                    </a:srgbClr>
                  </a:solidFill>
                </a:ln>
                <a:gradFill>
                  <a:gsLst>
                    <a:gs pos="0">
                      <a:srgbClr val="FFFFFF"/>
                    </a:gs>
                    <a:gs pos="100000">
                      <a:srgbClr val="FFFFFF"/>
                    </a:gs>
                  </a:gsLst>
                  <a:lin ang="5400000" scaled="0"/>
                </a:gradFill>
                <a:latin typeface="Segoe UI Light" pitchFamily="34" charset="0"/>
              </a:rPr>
              <a:t>Windows Azure SDK for .Net</a:t>
            </a:r>
          </a:p>
          <a:p>
            <a:pPr defTabSz="685757" fontAlgn="base">
              <a:spcBef>
                <a:spcPts val="450"/>
              </a:spcBef>
            </a:pPr>
            <a:r>
              <a:rPr lang="en-US" sz="1650" dirty="0">
                <a:ln>
                  <a:solidFill>
                    <a:srgbClr val="FFFFFF">
                      <a:alpha val="0"/>
                    </a:srgbClr>
                  </a:solidFill>
                </a:ln>
                <a:gradFill>
                  <a:gsLst>
                    <a:gs pos="0">
                      <a:srgbClr val="FFFFFF"/>
                    </a:gs>
                    <a:gs pos="100000">
                      <a:srgbClr val="FFFFFF"/>
                    </a:gs>
                  </a:gsLst>
                  <a:lin ang="5400000" scaled="0"/>
                </a:gradFill>
              </a:rPr>
              <a:t>Windows Server 2008, Windows 7 or Windows 8</a:t>
            </a:r>
          </a:p>
          <a:p>
            <a:pPr defTabSz="685757" fontAlgn="base">
              <a:spcBef>
                <a:spcPts val="450"/>
              </a:spcBef>
            </a:pPr>
            <a:r>
              <a:rPr lang="en-US" sz="1650" dirty="0">
                <a:ln>
                  <a:solidFill>
                    <a:srgbClr val="FFFFFF">
                      <a:alpha val="0"/>
                    </a:srgbClr>
                  </a:solidFill>
                </a:ln>
                <a:gradFill>
                  <a:gsLst>
                    <a:gs pos="0">
                      <a:srgbClr val="FFFFFF"/>
                    </a:gs>
                    <a:gs pos="100000">
                      <a:srgbClr val="FFFFFF"/>
                    </a:gs>
                  </a:gsLst>
                  <a:lin ang="5400000" scaled="0"/>
                </a:gradFill>
              </a:rPr>
              <a:t>SQL Express 2005+</a:t>
            </a:r>
          </a:p>
          <a:p>
            <a:pPr defTabSz="685757" fontAlgn="base">
              <a:spcBef>
                <a:spcPts val="450"/>
              </a:spcBef>
            </a:pPr>
            <a:r>
              <a:rPr lang="en-US" sz="1650" dirty="0">
                <a:ln>
                  <a:solidFill>
                    <a:srgbClr val="FFFFFF">
                      <a:alpha val="0"/>
                    </a:srgbClr>
                  </a:solidFill>
                </a:ln>
                <a:gradFill>
                  <a:gsLst>
                    <a:gs pos="0">
                      <a:srgbClr val="FFFFFF"/>
                    </a:gs>
                    <a:gs pos="100000">
                      <a:srgbClr val="FFFFFF"/>
                    </a:gs>
                  </a:gsLst>
                  <a:lin ang="5400000" scaled="0"/>
                </a:gradFill>
              </a:rPr>
              <a:t>.NET 3.5 SP1+</a:t>
            </a:r>
          </a:p>
          <a:p>
            <a:pPr defTabSz="685757" fontAlgn="base">
              <a:spcBef>
                <a:spcPts val="450"/>
              </a:spcBef>
            </a:pPr>
            <a:r>
              <a:rPr lang="en-US" sz="1650" dirty="0">
                <a:ln>
                  <a:solidFill>
                    <a:srgbClr val="FFFFFF">
                      <a:alpha val="0"/>
                    </a:srgbClr>
                  </a:solidFill>
                </a:ln>
                <a:gradFill>
                  <a:gsLst>
                    <a:gs pos="0">
                      <a:srgbClr val="FFFFFF"/>
                    </a:gs>
                    <a:gs pos="100000">
                      <a:srgbClr val="FFFFFF"/>
                    </a:gs>
                  </a:gsLst>
                  <a:lin ang="5400000" scaled="0"/>
                </a:gradFill>
              </a:rPr>
              <a:t>Development Fabric</a:t>
            </a:r>
          </a:p>
          <a:p>
            <a:pPr defTabSz="685757" fontAlgn="base">
              <a:spcBef>
                <a:spcPts val="450"/>
              </a:spcBef>
            </a:pPr>
            <a:r>
              <a:rPr lang="en-US" sz="1650" dirty="0">
                <a:ln>
                  <a:solidFill>
                    <a:srgbClr val="FFFFFF">
                      <a:alpha val="0"/>
                    </a:srgbClr>
                  </a:solidFill>
                </a:ln>
                <a:gradFill>
                  <a:gsLst>
                    <a:gs pos="0">
                      <a:srgbClr val="FFFFFF"/>
                    </a:gs>
                    <a:gs pos="100000">
                      <a:srgbClr val="FFFFFF"/>
                    </a:gs>
                  </a:gsLst>
                  <a:lin ang="5400000" scaled="0"/>
                </a:gradFill>
              </a:rPr>
              <a:t>Development Storage</a:t>
            </a:r>
          </a:p>
          <a:p>
            <a:pPr defTabSz="685757" fontAlgn="base">
              <a:spcBef>
                <a:spcPts val="450"/>
              </a:spcBef>
            </a:pPr>
            <a:r>
              <a:rPr lang="en-US" sz="1650" dirty="0">
                <a:ln>
                  <a:solidFill>
                    <a:srgbClr val="FFFFFF">
                      <a:alpha val="0"/>
                    </a:srgbClr>
                  </a:solidFill>
                </a:ln>
                <a:gradFill>
                  <a:gsLst>
                    <a:gs pos="0">
                      <a:srgbClr val="FFFFFF"/>
                    </a:gs>
                    <a:gs pos="100000">
                      <a:srgbClr val="FFFFFF"/>
                    </a:gs>
                  </a:gsLst>
                  <a:lin ang="5400000" scaled="0"/>
                </a:gradFill>
              </a:rPr>
              <a:t>.NET APIs</a:t>
            </a:r>
          </a:p>
        </p:txBody>
      </p:sp>
      <p:pic>
        <p:nvPicPr>
          <p:cNvPr id="36910" name="Picture 46"/>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rcRect r="74733"/>
          <a:stretch/>
        </p:blipFill>
        <p:spPr bwMode="auto">
          <a:xfrm>
            <a:off x="3023020" y="2447598"/>
            <a:ext cx="1062700" cy="52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50292" y="2450969"/>
            <a:ext cx="2336850" cy="2475037"/>
          </a:xfrm>
          <a:prstGeom prst="rect">
            <a:avLst/>
          </a:prstGeom>
        </p:spPr>
        <p:txBody>
          <a:bodyPr wrap="square">
            <a:spAutoFit/>
          </a:bodyPr>
          <a:lstStyle/>
          <a:p>
            <a:pPr defTabSz="685757" fontAlgn="base">
              <a:spcBef>
                <a:spcPts val="450"/>
              </a:spcBef>
              <a:spcAft>
                <a:spcPct val="0"/>
              </a:spcAft>
            </a:pPr>
            <a:r>
              <a:rPr lang="en-US" sz="1350" dirty="0">
                <a:ln>
                  <a:solidFill>
                    <a:srgbClr val="FFFFFF">
                      <a:alpha val="0"/>
                    </a:srgbClr>
                  </a:solidFill>
                </a:ln>
                <a:solidFill>
                  <a:srgbClr val="595959">
                    <a:alpha val="99000"/>
                  </a:srgbClr>
                </a:solidFill>
              </a:rPr>
              <a:t>Visual Studio 2010/2012</a:t>
            </a:r>
          </a:p>
          <a:p>
            <a:pPr defTabSz="685757" fontAlgn="base">
              <a:spcBef>
                <a:spcPts val="450"/>
              </a:spcBef>
              <a:spcAft>
                <a:spcPct val="0"/>
              </a:spcAft>
            </a:pPr>
            <a:r>
              <a:rPr lang="en-US" sz="1350" dirty="0">
                <a:ln>
                  <a:solidFill>
                    <a:srgbClr val="FFFFFF">
                      <a:alpha val="0"/>
                    </a:srgbClr>
                  </a:solidFill>
                </a:ln>
                <a:solidFill>
                  <a:srgbClr val="595959">
                    <a:alpha val="99000"/>
                  </a:srgbClr>
                </a:solidFill>
              </a:rPr>
              <a:t>Project Templates</a:t>
            </a:r>
          </a:p>
          <a:p>
            <a:pPr defTabSz="685757" fontAlgn="base">
              <a:spcBef>
                <a:spcPts val="450"/>
              </a:spcBef>
              <a:spcAft>
                <a:spcPct val="0"/>
              </a:spcAft>
            </a:pPr>
            <a:r>
              <a:rPr lang="en-US" sz="1350" dirty="0">
                <a:ln>
                  <a:solidFill>
                    <a:srgbClr val="FFFFFF">
                      <a:alpha val="0"/>
                    </a:srgbClr>
                  </a:solidFill>
                </a:ln>
                <a:solidFill>
                  <a:srgbClr val="595959">
                    <a:alpha val="99000"/>
                  </a:srgbClr>
                </a:solidFill>
              </a:rPr>
              <a:t>Model &amp; Config Tooling</a:t>
            </a:r>
          </a:p>
          <a:p>
            <a:pPr defTabSz="685757" fontAlgn="base">
              <a:spcBef>
                <a:spcPts val="450"/>
              </a:spcBef>
              <a:spcAft>
                <a:spcPct val="0"/>
              </a:spcAft>
            </a:pPr>
            <a:r>
              <a:rPr lang="en-US" sz="1350" dirty="0">
                <a:ln>
                  <a:solidFill>
                    <a:srgbClr val="FFFFFF">
                      <a:alpha val="0"/>
                    </a:srgbClr>
                  </a:solidFill>
                </a:ln>
                <a:solidFill>
                  <a:srgbClr val="595959">
                    <a:alpha val="99000"/>
                  </a:srgbClr>
                </a:solidFill>
              </a:rPr>
              <a:t>Package &amp; 1 Click Deploy</a:t>
            </a:r>
          </a:p>
          <a:p>
            <a:pPr defTabSz="685757" fontAlgn="base">
              <a:spcBef>
                <a:spcPts val="450"/>
              </a:spcBef>
              <a:spcAft>
                <a:spcPct val="0"/>
              </a:spcAft>
            </a:pPr>
            <a:r>
              <a:rPr lang="en-US" sz="1350" dirty="0">
                <a:ln>
                  <a:solidFill>
                    <a:srgbClr val="FFFFFF">
                      <a:alpha val="0"/>
                    </a:srgbClr>
                  </a:solidFill>
                </a:ln>
                <a:solidFill>
                  <a:srgbClr val="595959">
                    <a:alpha val="99000"/>
                  </a:srgbClr>
                </a:solidFill>
              </a:rPr>
              <a:t>Debugging Support</a:t>
            </a:r>
          </a:p>
          <a:p>
            <a:pPr defTabSz="685757" fontAlgn="base">
              <a:spcBef>
                <a:spcPts val="450"/>
              </a:spcBef>
              <a:spcAft>
                <a:spcPct val="0"/>
              </a:spcAft>
            </a:pPr>
            <a:r>
              <a:rPr lang="en-US" sz="1350" dirty="0">
                <a:ln>
                  <a:solidFill>
                    <a:srgbClr val="FFFFFF">
                      <a:alpha val="0"/>
                    </a:srgbClr>
                  </a:solidFill>
                </a:ln>
                <a:solidFill>
                  <a:srgbClr val="595959">
                    <a:alpha val="99000"/>
                  </a:srgbClr>
                </a:solidFill>
              </a:rPr>
              <a:t>Storage Explorer</a:t>
            </a:r>
          </a:p>
          <a:p>
            <a:pPr defTabSz="685757" fontAlgn="base">
              <a:spcBef>
                <a:spcPts val="450"/>
              </a:spcBef>
              <a:spcAft>
                <a:spcPct val="0"/>
              </a:spcAft>
            </a:pPr>
            <a:r>
              <a:rPr lang="en-US" sz="1350" dirty="0">
                <a:ln>
                  <a:solidFill>
                    <a:srgbClr val="FFFFFF">
                      <a:alpha val="0"/>
                    </a:srgbClr>
                  </a:solidFill>
                </a:ln>
                <a:solidFill>
                  <a:srgbClr val="595959">
                    <a:alpha val="99000"/>
                  </a:srgbClr>
                </a:solidFill>
              </a:rPr>
              <a:t>Server Explorer</a:t>
            </a:r>
          </a:p>
          <a:p>
            <a:pPr defTabSz="685757" fontAlgn="base">
              <a:spcBef>
                <a:spcPts val="450"/>
              </a:spcBef>
              <a:spcAft>
                <a:spcPct val="0"/>
              </a:spcAft>
            </a:pPr>
            <a:r>
              <a:rPr lang="en-US" sz="1350" dirty="0">
                <a:ln>
                  <a:solidFill>
                    <a:srgbClr val="FFFFFF">
                      <a:alpha val="0"/>
                    </a:srgbClr>
                  </a:solidFill>
                </a:ln>
                <a:solidFill>
                  <a:srgbClr val="595959">
                    <a:alpha val="99000"/>
                  </a:srgbClr>
                </a:solidFill>
              </a:rPr>
              <a:t>IntelliTrace Support</a:t>
            </a:r>
          </a:p>
          <a:p>
            <a:pPr defTabSz="685757" fontAlgn="base">
              <a:spcBef>
                <a:spcPts val="450"/>
              </a:spcBef>
              <a:spcAft>
                <a:spcPct val="0"/>
              </a:spcAft>
            </a:pPr>
            <a:r>
              <a:rPr lang="en-US" sz="1350" dirty="0">
                <a:ln>
                  <a:solidFill>
                    <a:srgbClr val="FFFFFF">
                      <a:alpha val="0"/>
                    </a:srgbClr>
                  </a:solidFill>
                </a:ln>
                <a:solidFill>
                  <a:srgbClr val="595959">
                    <a:alpha val="99000"/>
                  </a:srgbClr>
                </a:solidFill>
              </a:rPr>
              <a:t>Profiling Support</a:t>
            </a:r>
          </a:p>
        </p:txBody>
      </p:sp>
    </p:spTree>
    <p:extLst>
      <p:ext uri="{BB962C8B-B14F-4D97-AF65-F5344CB8AC3E}">
        <p14:creationId xmlns:p14="http://schemas.microsoft.com/office/powerpoint/2010/main" val="22283718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229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389437" y="1954623"/>
            <a:ext cx="8368939" cy="3083921"/>
          </a:xfrm>
        </p:spPr>
        <p:txBody>
          <a:bodyPr/>
          <a:lstStyle/>
          <a:p>
            <a:r>
              <a:rPr lang="en-US" dirty="0" smtClean="0">
                <a:solidFill>
                  <a:schemeClr val="accent2">
                    <a:alpha val="99000"/>
                  </a:schemeClr>
                </a:solidFill>
                <a:latin typeface="Segoe UI Light" pitchFamily="34" charset="0"/>
              </a:rPr>
              <a:t>Windows Azure Services are described by two important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11012654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332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9" name="TextBox 8"/>
          <p:cNvSpPr txBox="1"/>
          <p:nvPr>
            <p:custDataLst>
              <p:tags r:id="rId3"/>
            </p:custDataLst>
          </p:nvPr>
        </p:nvSpPr>
        <p:spPr>
          <a:xfrm>
            <a:off x="387531" y="2153509"/>
            <a:ext cx="8368939" cy="2300630"/>
          </a:xfrm>
          <a:prstGeom prst="rect">
            <a:avLst/>
          </a:prstGeom>
          <a:noFill/>
        </p:spPr>
        <p:txBody>
          <a:bodyPr wrap="square" lIns="0" tIns="0" rIns="0" bIns="0" rtlCol="0">
            <a:spAutoFit/>
          </a:bodyPr>
          <a:lstStyle/>
          <a:p>
            <a:pPr defTabSz="685955">
              <a:lnSpc>
                <a:spcPts val="2851"/>
              </a:lnSpc>
              <a:spcBef>
                <a:spcPts val="900"/>
              </a:spcBef>
            </a:pPr>
            <a:r>
              <a:rPr lang="en-US" sz="3001" dirty="0">
                <a:ln>
                  <a:solidFill>
                    <a:srgbClr val="FFFFFF">
                      <a:alpha val="0"/>
                    </a:srgbClr>
                  </a:solidFill>
                </a:ln>
                <a:solidFill>
                  <a:srgbClr val="00AEEF">
                    <a:alpha val="99000"/>
                  </a:srgbClr>
                </a:solidFill>
                <a:latin typeface="Segoe UI Light" pitchFamily="34" charset="0"/>
              </a:rPr>
              <a:t>Describes the shape of your </a:t>
            </a:r>
            <a:br>
              <a:rPr lang="en-US" sz="3001" dirty="0">
                <a:ln>
                  <a:solidFill>
                    <a:srgbClr val="FFFFFF">
                      <a:alpha val="0"/>
                    </a:srgbClr>
                  </a:solidFill>
                </a:ln>
                <a:solidFill>
                  <a:srgbClr val="00AEEF">
                    <a:alpha val="99000"/>
                  </a:srgbClr>
                </a:solidFill>
                <a:latin typeface="Segoe UI Light" pitchFamily="34" charset="0"/>
              </a:rPr>
            </a:br>
            <a:r>
              <a:rPr lang="en-US" sz="3001" dirty="0">
                <a:ln>
                  <a:solidFill>
                    <a:srgbClr val="FFFFFF">
                      <a:alpha val="0"/>
                    </a:srgbClr>
                  </a:solidFill>
                </a:ln>
                <a:solidFill>
                  <a:srgbClr val="00AEEF">
                    <a:alpha val="99000"/>
                  </a:srgbClr>
                </a:solidFill>
                <a:latin typeface="Segoe UI Light" pitchFamily="34" charset="0"/>
              </a:rPr>
              <a:t>Windows Azure Service</a:t>
            </a:r>
          </a:p>
          <a:p>
            <a:pPr marL="0" lvl="1" defTabSz="685955">
              <a:spcBef>
                <a:spcPts val="225"/>
              </a:spcBef>
            </a:pPr>
            <a:r>
              <a:rPr lang="en-US" dirty="0">
                <a:ln>
                  <a:solidFill>
                    <a:srgbClr val="FFFFFF">
                      <a:alpha val="0"/>
                    </a:srgbClr>
                  </a:solidFill>
                </a:ln>
                <a:solidFill>
                  <a:srgbClr val="595959">
                    <a:alpha val="99000"/>
                  </a:srgbClr>
                </a:solidFill>
              </a:rPr>
              <a:t>Defines Roles, Ports, Certificates, Configuration Settings, </a:t>
            </a:r>
            <a:br>
              <a:rPr lang="en-US" dirty="0">
                <a:ln>
                  <a:solidFill>
                    <a:srgbClr val="FFFFFF">
                      <a:alpha val="0"/>
                    </a:srgbClr>
                  </a:solidFill>
                </a:ln>
                <a:solidFill>
                  <a:srgbClr val="595959">
                    <a:alpha val="99000"/>
                  </a:srgbClr>
                </a:solidFill>
              </a:rPr>
            </a:br>
            <a:r>
              <a:rPr lang="en-US" dirty="0">
                <a:ln>
                  <a:solidFill>
                    <a:srgbClr val="FFFFFF">
                      <a:alpha val="0"/>
                    </a:srgbClr>
                  </a:solidFill>
                </a:ln>
                <a:solidFill>
                  <a:srgbClr val="595959">
                    <a:alpha val="99000"/>
                  </a:srgbClr>
                </a:solidFill>
              </a:rPr>
              <a:t>Startup Tasks, IIS Configuration, and more…</a:t>
            </a:r>
          </a:p>
          <a:p>
            <a:pPr marL="0" lvl="1" defTabSz="685955">
              <a:spcBef>
                <a:spcPts val="225"/>
              </a:spcBef>
            </a:pPr>
            <a:endParaRPr lang="en-US" sz="600" dirty="0">
              <a:ln>
                <a:solidFill>
                  <a:srgbClr val="FFFFFF">
                    <a:alpha val="0"/>
                  </a:srgbClr>
                </a:solidFill>
              </a:ln>
              <a:solidFill>
                <a:srgbClr val="595959">
                  <a:alpha val="99000"/>
                </a:srgbClr>
              </a:solidFill>
            </a:endParaRPr>
          </a:p>
          <a:p>
            <a:pPr defTabSz="685955">
              <a:lnSpc>
                <a:spcPts val="2851"/>
              </a:lnSpc>
              <a:spcBef>
                <a:spcPts val="900"/>
              </a:spcBef>
            </a:pPr>
            <a:r>
              <a:rPr lang="en-US" sz="3001" dirty="0">
                <a:ln>
                  <a:solidFill>
                    <a:srgbClr val="FFFFFF">
                      <a:alpha val="0"/>
                    </a:srgbClr>
                  </a:solidFill>
                </a:ln>
                <a:solidFill>
                  <a:srgbClr val="00AEEF">
                    <a:alpha val="99000"/>
                  </a:srgbClr>
                </a:solidFill>
                <a:latin typeface="Segoe UI Light" pitchFamily="34" charset="0"/>
              </a:rPr>
              <a:t>Can only be changed by upgrades </a:t>
            </a:r>
            <a:br>
              <a:rPr lang="en-US" sz="3001" dirty="0">
                <a:ln>
                  <a:solidFill>
                    <a:srgbClr val="FFFFFF">
                      <a:alpha val="0"/>
                    </a:srgbClr>
                  </a:solidFill>
                </a:ln>
                <a:solidFill>
                  <a:srgbClr val="00AEEF">
                    <a:alpha val="99000"/>
                  </a:srgbClr>
                </a:solidFill>
                <a:latin typeface="Segoe UI Light" pitchFamily="34" charset="0"/>
              </a:rPr>
            </a:br>
            <a:r>
              <a:rPr lang="en-US" sz="3001" dirty="0">
                <a:ln>
                  <a:solidFill>
                    <a:srgbClr val="FFFFFF">
                      <a:alpha val="0"/>
                    </a:srgbClr>
                  </a:solidFill>
                </a:ln>
                <a:solidFill>
                  <a:srgbClr val="00AEEF">
                    <a:alpha val="99000"/>
                  </a:srgbClr>
                </a:solidFill>
                <a:latin typeface="Segoe UI Light" pitchFamily="34" charset="0"/>
              </a:rPr>
              <a:t>or new deployments</a:t>
            </a:r>
          </a:p>
        </p:txBody>
      </p:sp>
      <p:sp>
        <p:nvSpPr>
          <p:cNvPr id="2" name="Title 1"/>
          <p:cNvSpPr>
            <a:spLocks noGrp="1"/>
          </p:cNvSpPr>
          <p:nvPr>
            <p:ph type="title"/>
            <p:custDataLst>
              <p:tags r:id="rId4"/>
            </p:custDataLst>
          </p:nvPr>
        </p:nvSpPr>
        <p:spPr/>
        <p:txBody>
          <a:bodyPr/>
          <a:lstStyle/>
          <a:p>
            <a:r>
              <a:rPr lang="en-US" dirty="0">
                <a:cs typeface="Segoe UI"/>
              </a:rPr>
              <a:t>Service Definition</a:t>
            </a:r>
          </a:p>
        </p:txBody>
      </p:sp>
    </p:spTree>
    <p:extLst>
      <p:ext uri="{BB962C8B-B14F-4D97-AF65-F5344CB8AC3E}">
        <p14:creationId xmlns:p14="http://schemas.microsoft.com/office/powerpoint/2010/main" val="28069185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434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Service Definition</a:t>
            </a:r>
          </a:p>
        </p:txBody>
      </p:sp>
      <p:sp>
        <p:nvSpPr>
          <p:cNvPr id="3" name="Content Placeholder 2"/>
          <p:cNvSpPr>
            <a:spLocks noGrp="1"/>
          </p:cNvSpPr>
          <p:nvPr>
            <p:ph sz="quarter" idx="10"/>
            <p:custDataLst>
              <p:tags r:id="rId4"/>
            </p:custDataLst>
          </p:nvPr>
        </p:nvSpPr>
        <p:spPr>
          <a:xfrm>
            <a:off x="387530" y="2124927"/>
            <a:ext cx="8512375" cy="3393237"/>
          </a:xfrm>
          <a:noFill/>
        </p:spPr>
        <p:txBody>
          <a:bodyPr/>
          <a:lstStyle/>
          <a:p>
            <a:pPr>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xml</a:t>
            </a:r>
            <a:r>
              <a:rPr lang="en-US" sz="1050" dirty="0">
                <a:ln>
                  <a:solidFill>
                    <a:srgbClr val="FFFFFF">
                      <a:alpha val="0"/>
                    </a:srgbClr>
                  </a:solidFill>
                </a:ln>
                <a:solidFill>
                  <a:schemeClr val="accent6"/>
                </a:solidFill>
              </a:rPr>
              <a:t> </a:t>
            </a:r>
            <a:r>
              <a:rPr lang="en-US" sz="1050" dirty="0">
                <a:ln>
                  <a:solidFill>
                    <a:srgbClr val="FFFFFF">
                      <a:alpha val="0"/>
                    </a:srgbClr>
                  </a:solidFill>
                </a:ln>
                <a:solidFill>
                  <a:schemeClr val="accent5"/>
                </a:solidFill>
              </a:rPr>
              <a:t>version</a:t>
            </a:r>
            <a:r>
              <a:rPr lang="en-US" sz="1050" dirty="0">
                <a:ln>
                  <a:solidFill>
                    <a:srgbClr val="FFFFFF">
                      <a:alpha val="0"/>
                    </a:srgbClr>
                  </a:solidFill>
                </a:ln>
                <a:solidFill>
                  <a:schemeClr val="accent6"/>
                </a:solidFill>
              </a:rPr>
              <a:t>="1.0" </a:t>
            </a:r>
            <a:r>
              <a:rPr lang="en-US" sz="1050" dirty="0">
                <a:ln>
                  <a:solidFill>
                    <a:srgbClr val="FFFFFF">
                      <a:alpha val="0"/>
                    </a:srgbClr>
                  </a:solidFill>
                </a:ln>
                <a:solidFill>
                  <a:schemeClr val="accent5"/>
                </a:solidFill>
              </a:rPr>
              <a:t>encoding</a:t>
            </a:r>
            <a:r>
              <a:rPr lang="en-US" sz="1050" dirty="0">
                <a:ln>
                  <a:solidFill>
                    <a:srgbClr val="FFFFFF">
                      <a:alpha val="0"/>
                    </a:srgbClr>
                  </a:solidFill>
                </a:ln>
                <a:solidFill>
                  <a:schemeClr val="accent6"/>
                </a:solidFill>
              </a:rPr>
              <a:t>="utf-8"?&gt;</a:t>
            </a:r>
          </a:p>
          <a:p>
            <a:pPr>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ServiceDefinition </a:t>
            </a:r>
            <a:r>
              <a:rPr lang="en-US" sz="1050" dirty="0">
                <a:ln>
                  <a:solidFill>
                    <a:srgbClr val="FFFFFF">
                      <a:alpha val="0"/>
                    </a:srgbClr>
                  </a:solidFill>
                </a:ln>
                <a:solidFill>
                  <a:schemeClr val="accent5"/>
                </a:solidFill>
              </a:rPr>
              <a:t>name</a:t>
            </a:r>
            <a:r>
              <a:rPr lang="en-US" sz="1050" dirty="0">
                <a:ln>
                  <a:solidFill>
                    <a:srgbClr val="FFFFFF">
                      <a:alpha val="0"/>
                    </a:srgbClr>
                  </a:solidFill>
                </a:ln>
                <a:solidFill>
                  <a:schemeClr val="accent6"/>
                </a:solidFill>
              </a:rPr>
              <a:t>="WebDeploy" </a:t>
            </a:r>
            <a:r>
              <a:rPr lang="en-US" sz="1050" dirty="0">
                <a:ln>
                  <a:solidFill>
                    <a:srgbClr val="FFFFFF">
                      <a:alpha val="0"/>
                    </a:srgbClr>
                  </a:solidFill>
                </a:ln>
                <a:solidFill>
                  <a:schemeClr val="accent5"/>
                </a:solidFill>
              </a:rPr>
              <a:t>xmlns</a:t>
            </a:r>
            <a:r>
              <a:rPr lang="en-US" sz="1050" dirty="0">
                <a:ln>
                  <a:solidFill>
                    <a:srgbClr val="FFFFFF">
                      <a:alpha val="0"/>
                    </a:srgbClr>
                  </a:solidFill>
                </a:ln>
                <a:solidFill>
                  <a:schemeClr val="accent6"/>
                </a:solidFill>
              </a:rPr>
              <a:t>="</a:t>
            </a:r>
            <a:r>
              <a:rPr lang="en-US" sz="1050" dirty="0">
                <a:ln>
                  <a:solidFill>
                    <a:srgbClr val="FFFFFF">
                      <a:alpha val="0"/>
                    </a:srgbClr>
                  </a:solidFill>
                </a:ln>
                <a:solidFill>
                  <a:schemeClr val="accent6"/>
                </a:solidFill>
                <a:hlinkClick r:id="rId9"/>
              </a:rPr>
              <a:t>http://schemas.microsoft.com/ServiceHosting/2008/10/ServiceDefinition</a:t>
            </a:r>
            <a:r>
              <a:rPr lang="en-US" sz="1050" dirty="0">
                <a:ln>
                  <a:solidFill>
                    <a:srgbClr val="FFFFFF">
                      <a:alpha val="0"/>
                    </a:srgbClr>
                  </a:solidFill>
                </a:ln>
                <a:solidFill>
                  <a:schemeClr val="accent6"/>
                </a:solidFill>
              </a:rPr>
              <a:t>"&gt;</a:t>
            </a:r>
          </a:p>
          <a:p>
            <a:pPr lvl="1">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WebRole </a:t>
            </a:r>
            <a:r>
              <a:rPr lang="en-US" sz="1050" dirty="0">
                <a:ln>
                  <a:solidFill>
                    <a:srgbClr val="FFFFFF">
                      <a:alpha val="0"/>
                    </a:srgbClr>
                  </a:solidFill>
                </a:ln>
                <a:solidFill>
                  <a:schemeClr val="accent5"/>
                </a:solidFill>
              </a:rPr>
              <a:t>name</a:t>
            </a:r>
            <a:r>
              <a:rPr lang="en-US" sz="1050" dirty="0">
                <a:ln>
                  <a:solidFill>
                    <a:srgbClr val="FFFFFF">
                      <a:alpha val="0"/>
                    </a:srgbClr>
                  </a:solidFill>
                </a:ln>
                <a:solidFill>
                  <a:schemeClr val="accent6"/>
                </a:solidFill>
              </a:rPr>
              <a:t>="WebUX"&gt;</a:t>
            </a:r>
          </a:p>
          <a:p>
            <a:pPr lvl="2">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Startup</a:t>
            </a:r>
            <a:r>
              <a:rPr lang="en-US" sz="1050" dirty="0">
                <a:ln>
                  <a:solidFill>
                    <a:srgbClr val="FFFFFF">
                      <a:alpha val="0"/>
                    </a:srgbClr>
                  </a:solidFill>
                </a:ln>
                <a:solidFill>
                  <a:schemeClr val="accent6"/>
                </a:solidFill>
              </a:rPr>
              <a:t>&gt;</a:t>
            </a:r>
          </a:p>
          <a:p>
            <a:pPr lvl="3">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Task</a:t>
            </a:r>
            <a:r>
              <a:rPr lang="en-US" sz="1050" dirty="0">
                <a:ln>
                  <a:solidFill>
                    <a:srgbClr val="FFFFFF">
                      <a:alpha val="0"/>
                    </a:srgbClr>
                  </a:solidFill>
                </a:ln>
                <a:solidFill>
                  <a:schemeClr val="accent6"/>
                </a:solidFill>
              </a:rPr>
              <a:t> </a:t>
            </a:r>
            <a:r>
              <a:rPr lang="en-US" sz="1050" dirty="0">
                <a:ln>
                  <a:solidFill>
                    <a:srgbClr val="FFFFFF">
                      <a:alpha val="0"/>
                    </a:srgbClr>
                  </a:solidFill>
                </a:ln>
                <a:solidFill>
                  <a:schemeClr val="accent5"/>
                </a:solidFill>
              </a:rPr>
              <a:t>commandLine</a:t>
            </a:r>
            <a:r>
              <a:rPr lang="en-US" sz="1050" dirty="0">
                <a:ln>
                  <a:solidFill>
                    <a:srgbClr val="FFFFFF">
                      <a:alpha val="0"/>
                    </a:srgbClr>
                  </a:solidFill>
                </a:ln>
                <a:solidFill>
                  <a:schemeClr val="accent6"/>
                </a:solidFill>
              </a:rPr>
              <a:t>="..\Startup\EnableWebAdmin.cmd" </a:t>
            </a:r>
            <a:r>
              <a:rPr lang="en-US" sz="1050" dirty="0">
                <a:ln>
                  <a:solidFill>
                    <a:srgbClr val="FFFFFF">
                      <a:alpha val="0"/>
                    </a:srgbClr>
                  </a:solidFill>
                </a:ln>
                <a:solidFill>
                  <a:schemeClr val="accent5"/>
                </a:solidFill>
              </a:rPr>
              <a:t>executionContext</a:t>
            </a:r>
            <a:r>
              <a:rPr lang="en-US" sz="1050" dirty="0">
                <a:ln>
                  <a:solidFill>
                    <a:srgbClr val="FFFFFF">
                      <a:alpha val="0"/>
                    </a:srgbClr>
                  </a:solidFill>
                </a:ln>
                <a:solidFill>
                  <a:schemeClr val="accent6"/>
                </a:solidFill>
              </a:rPr>
              <a:t>="elevated" </a:t>
            </a:r>
            <a:r>
              <a:rPr lang="en-US" sz="1050" dirty="0">
                <a:ln>
                  <a:solidFill>
                    <a:srgbClr val="FFFFFF">
                      <a:alpha val="0"/>
                    </a:srgbClr>
                  </a:solidFill>
                </a:ln>
                <a:solidFill>
                  <a:schemeClr val="accent5"/>
                </a:solidFill>
              </a:rPr>
              <a:t>taskType</a:t>
            </a:r>
            <a:r>
              <a:rPr lang="en-US" sz="1050" dirty="0">
                <a:ln>
                  <a:solidFill>
                    <a:srgbClr val="FFFFFF">
                      <a:alpha val="0"/>
                    </a:srgbClr>
                  </a:solidFill>
                </a:ln>
                <a:solidFill>
                  <a:schemeClr val="accent6"/>
                </a:solidFill>
              </a:rPr>
              <a:t>="simple" /&gt;</a:t>
            </a:r>
          </a:p>
          <a:p>
            <a:pPr lvl="2">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Startup</a:t>
            </a:r>
            <a:r>
              <a:rPr lang="en-US" sz="1050" dirty="0">
                <a:ln>
                  <a:solidFill>
                    <a:srgbClr val="FFFFFF">
                      <a:alpha val="0"/>
                    </a:srgbClr>
                  </a:solidFill>
                </a:ln>
                <a:solidFill>
                  <a:schemeClr val="accent6"/>
                </a:solidFill>
              </a:rPr>
              <a:t>&gt;</a:t>
            </a:r>
          </a:p>
          <a:p>
            <a:pPr lvl="2">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Imports</a:t>
            </a:r>
            <a:r>
              <a:rPr lang="en-US" sz="1050" dirty="0">
                <a:ln>
                  <a:solidFill>
                    <a:srgbClr val="FFFFFF">
                      <a:alpha val="0"/>
                    </a:srgbClr>
                  </a:solidFill>
                </a:ln>
                <a:solidFill>
                  <a:schemeClr val="accent6"/>
                </a:solidFill>
              </a:rPr>
              <a:t>&gt;</a:t>
            </a:r>
          </a:p>
          <a:p>
            <a:pPr lvl="3">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Import</a:t>
            </a:r>
            <a:r>
              <a:rPr lang="en-US" sz="1050" dirty="0">
                <a:ln>
                  <a:solidFill>
                    <a:srgbClr val="FFFFFF">
                      <a:alpha val="0"/>
                    </a:srgbClr>
                  </a:solidFill>
                </a:ln>
                <a:solidFill>
                  <a:schemeClr val="accent6"/>
                </a:solidFill>
              </a:rPr>
              <a:t> </a:t>
            </a:r>
            <a:r>
              <a:rPr lang="en-US" sz="1050" dirty="0">
                <a:ln>
                  <a:solidFill>
                    <a:srgbClr val="FFFFFF">
                      <a:alpha val="0"/>
                    </a:srgbClr>
                  </a:solidFill>
                </a:ln>
                <a:solidFill>
                  <a:schemeClr val="accent5"/>
                </a:solidFill>
              </a:rPr>
              <a:t>moduleName</a:t>
            </a:r>
            <a:r>
              <a:rPr lang="en-US" sz="1050" dirty="0">
                <a:ln>
                  <a:solidFill>
                    <a:srgbClr val="FFFFFF">
                      <a:alpha val="0"/>
                    </a:srgbClr>
                  </a:solidFill>
                </a:ln>
                <a:solidFill>
                  <a:schemeClr val="accent6"/>
                </a:solidFill>
              </a:rPr>
              <a:t>="RemoteAccess" /&gt;</a:t>
            </a:r>
          </a:p>
          <a:p>
            <a:pPr lvl="3">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Import</a:t>
            </a:r>
            <a:r>
              <a:rPr lang="en-US" sz="1050" dirty="0">
                <a:ln>
                  <a:solidFill>
                    <a:srgbClr val="FFFFFF">
                      <a:alpha val="0"/>
                    </a:srgbClr>
                  </a:solidFill>
                </a:ln>
                <a:solidFill>
                  <a:schemeClr val="accent6"/>
                </a:solidFill>
              </a:rPr>
              <a:t> </a:t>
            </a:r>
            <a:r>
              <a:rPr lang="en-US" sz="1050" dirty="0">
                <a:ln>
                  <a:solidFill>
                    <a:srgbClr val="FFFFFF">
                      <a:alpha val="0"/>
                    </a:srgbClr>
                  </a:solidFill>
                </a:ln>
                <a:solidFill>
                  <a:schemeClr val="accent5"/>
                </a:solidFill>
              </a:rPr>
              <a:t>moduleName</a:t>
            </a:r>
            <a:r>
              <a:rPr lang="en-US" sz="1050" dirty="0">
                <a:ln>
                  <a:solidFill>
                    <a:srgbClr val="FFFFFF">
                      <a:alpha val="0"/>
                    </a:srgbClr>
                  </a:solidFill>
                </a:ln>
                <a:solidFill>
                  <a:schemeClr val="accent6"/>
                </a:solidFill>
              </a:rPr>
              <a:t>="RemoteForwarder"/&gt;</a:t>
            </a:r>
          </a:p>
          <a:p>
            <a:pPr lvl="2">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Imports</a:t>
            </a:r>
            <a:r>
              <a:rPr lang="en-US" sz="1050" dirty="0">
                <a:ln>
                  <a:solidFill>
                    <a:srgbClr val="FFFFFF">
                      <a:alpha val="0"/>
                    </a:srgbClr>
                  </a:solidFill>
                </a:ln>
                <a:solidFill>
                  <a:schemeClr val="accent6"/>
                </a:solidFill>
              </a:rPr>
              <a:t>&gt;</a:t>
            </a:r>
          </a:p>
          <a:p>
            <a:pPr lvl="2">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Sites</a:t>
            </a:r>
            <a:r>
              <a:rPr lang="en-US" sz="1050" dirty="0">
                <a:ln>
                  <a:solidFill>
                    <a:srgbClr val="FFFFFF">
                      <a:alpha val="0"/>
                    </a:srgbClr>
                  </a:solidFill>
                </a:ln>
                <a:solidFill>
                  <a:schemeClr val="accent6"/>
                </a:solidFill>
              </a:rPr>
              <a:t>&gt;</a:t>
            </a:r>
          </a:p>
          <a:p>
            <a:pPr lvl="3">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Site</a:t>
            </a:r>
            <a:r>
              <a:rPr lang="en-US" sz="1050" dirty="0">
                <a:ln>
                  <a:solidFill>
                    <a:srgbClr val="FFFFFF">
                      <a:alpha val="0"/>
                    </a:srgbClr>
                  </a:solidFill>
                </a:ln>
                <a:solidFill>
                  <a:schemeClr val="accent6"/>
                </a:solidFill>
              </a:rPr>
              <a:t> </a:t>
            </a:r>
            <a:r>
              <a:rPr lang="en-US" sz="1050" dirty="0">
                <a:ln>
                  <a:solidFill>
                    <a:srgbClr val="FFFFFF">
                      <a:alpha val="0"/>
                    </a:srgbClr>
                  </a:solidFill>
                </a:ln>
                <a:solidFill>
                  <a:schemeClr val="accent5"/>
                </a:solidFill>
              </a:rPr>
              <a:t>name</a:t>
            </a:r>
            <a:r>
              <a:rPr lang="en-US" sz="1050" dirty="0">
                <a:ln>
                  <a:solidFill>
                    <a:srgbClr val="FFFFFF">
                      <a:alpha val="0"/>
                    </a:srgbClr>
                  </a:solidFill>
                </a:ln>
                <a:solidFill>
                  <a:schemeClr val="accent6"/>
                </a:solidFill>
              </a:rPr>
              <a:t>="Web"&gt;</a:t>
            </a:r>
          </a:p>
          <a:p>
            <a:pPr lvl="4">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Bindings</a:t>
            </a:r>
            <a:r>
              <a:rPr lang="en-US" sz="1050" dirty="0">
                <a:ln>
                  <a:solidFill>
                    <a:srgbClr val="FFFFFF">
                      <a:alpha val="0"/>
                    </a:srgbClr>
                  </a:solidFill>
                </a:ln>
                <a:solidFill>
                  <a:schemeClr val="accent6"/>
                </a:solidFill>
              </a:rPr>
              <a:t>&gt;</a:t>
            </a:r>
          </a:p>
          <a:p>
            <a:pPr lvl="4">
              <a:spcBef>
                <a:spcPts val="0"/>
              </a:spcBef>
            </a:pPr>
            <a:r>
              <a:rPr lang="en-US" sz="1050" dirty="0">
                <a:ln>
                  <a:solidFill>
                    <a:srgbClr val="FFFFFF">
                      <a:alpha val="0"/>
                    </a:srgbClr>
                  </a:solidFill>
                </a:ln>
                <a:solidFill>
                  <a:schemeClr val="accent6"/>
                </a:solidFill>
              </a:rPr>
              <a:t>     &lt;</a:t>
            </a:r>
            <a:r>
              <a:rPr lang="en-US" sz="1050" dirty="0">
                <a:ln>
                  <a:solidFill>
                    <a:srgbClr val="FFFFFF">
                      <a:alpha val="0"/>
                    </a:srgbClr>
                  </a:solidFill>
                </a:ln>
                <a:solidFill>
                  <a:schemeClr val="accent3"/>
                </a:solidFill>
              </a:rPr>
              <a:t>Binding</a:t>
            </a:r>
            <a:r>
              <a:rPr lang="en-US" sz="1050" dirty="0">
                <a:ln>
                  <a:solidFill>
                    <a:srgbClr val="FFFFFF">
                      <a:alpha val="0"/>
                    </a:srgbClr>
                  </a:solidFill>
                </a:ln>
                <a:solidFill>
                  <a:schemeClr val="accent6"/>
                </a:solidFill>
              </a:rPr>
              <a:t> </a:t>
            </a:r>
            <a:r>
              <a:rPr lang="en-US" sz="1050" dirty="0">
                <a:ln>
                  <a:solidFill>
                    <a:srgbClr val="FFFFFF">
                      <a:alpha val="0"/>
                    </a:srgbClr>
                  </a:solidFill>
                </a:ln>
                <a:solidFill>
                  <a:schemeClr val="accent5"/>
                </a:solidFill>
              </a:rPr>
              <a:t>name</a:t>
            </a:r>
            <a:r>
              <a:rPr lang="en-US" sz="1050" dirty="0">
                <a:ln>
                  <a:solidFill>
                    <a:srgbClr val="FFFFFF">
                      <a:alpha val="0"/>
                    </a:srgbClr>
                  </a:solidFill>
                </a:ln>
                <a:solidFill>
                  <a:schemeClr val="accent6"/>
                </a:solidFill>
              </a:rPr>
              <a:t>="HttpIn" </a:t>
            </a:r>
            <a:r>
              <a:rPr lang="en-US" sz="1050" dirty="0">
                <a:ln>
                  <a:solidFill>
                    <a:srgbClr val="FFFFFF">
                      <a:alpha val="0"/>
                    </a:srgbClr>
                  </a:solidFill>
                </a:ln>
                <a:solidFill>
                  <a:schemeClr val="accent5"/>
                </a:solidFill>
              </a:rPr>
              <a:t>endpointName</a:t>
            </a:r>
            <a:r>
              <a:rPr lang="en-US" sz="1050" dirty="0">
                <a:ln>
                  <a:solidFill>
                    <a:srgbClr val="FFFFFF">
                      <a:alpha val="0"/>
                    </a:srgbClr>
                  </a:solidFill>
                </a:ln>
                <a:solidFill>
                  <a:schemeClr val="accent6"/>
                </a:solidFill>
              </a:rPr>
              <a:t>="HttpIn"/&gt;</a:t>
            </a:r>
          </a:p>
          <a:p>
            <a:pPr lvl="4">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Bindings</a:t>
            </a:r>
            <a:r>
              <a:rPr lang="en-US" sz="1050" dirty="0">
                <a:ln>
                  <a:solidFill>
                    <a:srgbClr val="FFFFFF">
                      <a:alpha val="0"/>
                    </a:srgbClr>
                  </a:solidFill>
                </a:ln>
                <a:solidFill>
                  <a:schemeClr val="accent6"/>
                </a:solidFill>
              </a:rPr>
              <a:t>&gt;</a:t>
            </a:r>
          </a:p>
          <a:p>
            <a:pPr lvl="3">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Site</a:t>
            </a:r>
            <a:r>
              <a:rPr lang="en-US" sz="1050" dirty="0">
                <a:ln>
                  <a:solidFill>
                    <a:srgbClr val="FFFFFF">
                      <a:alpha val="0"/>
                    </a:srgbClr>
                  </a:solidFill>
                </a:ln>
                <a:solidFill>
                  <a:schemeClr val="accent6"/>
                </a:solidFill>
              </a:rPr>
              <a:t>&gt;</a:t>
            </a:r>
          </a:p>
          <a:p>
            <a:pPr lvl="2">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Sites</a:t>
            </a:r>
            <a:r>
              <a:rPr lang="en-US" sz="1050" dirty="0">
                <a:ln>
                  <a:solidFill>
                    <a:srgbClr val="FFFFFF">
                      <a:alpha val="0"/>
                    </a:srgbClr>
                  </a:solidFill>
                </a:ln>
                <a:solidFill>
                  <a:schemeClr val="accent6"/>
                </a:solidFill>
              </a:rPr>
              <a:t>&gt;</a:t>
            </a:r>
          </a:p>
          <a:p>
            <a:pPr lvl="2">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Endpoints</a:t>
            </a:r>
            <a:r>
              <a:rPr lang="en-US" sz="1050" dirty="0">
                <a:ln>
                  <a:solidFill>
                    <a:srgbClr val="FFFFFF">
                      <a:alpha val="0"/>
                    </a:srgbClr>
                  </a:solidFill>
                </a:ln>
                <a:solidFill>
                  <a:schemeClr val="accent6"/>
                </a:solidFill>
              </a:rPr>
              <a:t>&gt;</a:t>
            </a:r>
          </a:p>
          <a:p>
            <a:pPr lvl="3">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InputEndpoint </a:t>
            </a:r>
            <a:r>
              <a:rPr lang="en-US" sz="1050" dirty="0">
                <a:ln>
                  <a:solidFill>
                    <a:srgbClr val="FFFFFF">
                      <a:alpha val="0"/>
                    </a:srgbClr>
                  </a:solidFill>
                </a:ln>
                <a:solidFill>
                  <a:schemeClr val="accent5"/>
                </a:solidFill>
              </a:rPr>
              <a:t>name</a:t>
            </a:r>
            <a:r>
              <a:rPr lang="en-US" sz="1050" dirty="0">
                <a:ln>
                  <a:solidFill>
                    <a:srgbClr val="FFFFFF">
                      <a:alpha val="0"/>
                    </a:srgbClr>
                  </a:solidFill>
                </a:ln>
                <a:solidFill>
                  <a:schemeClr val="accent6"/>
                </a:solidFill>
              </a:rPr>
              <a:t>="HttpIn" </a:t>
            </a:r>
            <a:r>
              <a:rPr lang="en-US" sz="1050" dirty="0">
                <a:ln>
                  <a:solidFill>
                    <a:srgbClr val="FFFFFF">
                      <a:alpha val="0"/>
                    </a:srgbClr>
                  </a:solidFill>
                </a:ln>
                <a:solidFill>
                  <a:schemeClr val="accent5"/>
                </a:solidFill>
              </a:rPr>
              <a:t>protocol</a:t>
            </a:r>
            <a:r>
              <a:rPr lang="en-US" sz="1050" dirty="0">
                <a:ln>
                  <a:solidFill>
                    <a:srgbClr val="FFFFFF">
                      <a:alpha val="0"/>
                    </a:srgbClr>
                  </a:solidFill>
                </a:ln>
                <a:solidFill>
                  <a:schemeClr val="accent6"/>
                </a:solidFill>
              </a:rPr>
              <a:t>="http" </a:t>
            </a:r>
            <a:r>
              <a:rPr lang="en-US" sz="1050" dirty="0">
                <a:ln>
                  <a:solidFill>
                    <a:srgbClr val="FFFFFF">
                      <a:alpha val="0"/>
                    </a:srgbClr>
                  </a:solidFill>
                </a:ln>
                <a:solidFill>
                  <a:schemeClr val="accent5"/>
                </a:solidFill>
              </a:rPr>
              <a:t>port</a:t>
            </a:r>
            <a:r>
              <a:rPr lang="en-US" sz="1050" dirty="0">
                <a:ln>
                  <a:solidFill>
                    <a:srgbClr val="FFFFFF">
                      <a:alpha val="0"/>
                    </a:srgbClr>
                  </a:solidFill>
                </a:ln>
                <a:solidFill>
                  <a:schemeClr val="accent6"/>
                </a:solidFill>
              </a:rPr>
              <a:t>="80"/&gt;</a:t>
            </a:r>
          </a:p>
          <a:p>
            <a:pPr lvl="3">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InputEndpoint </a:t>
            </a:r>
            <a:r>
              <a:rPr lang="en-US" sz="1050" dirty="0">
                <a:ln>
                  <a:solidFill>
                    <a:srgbClr val="FFFFFF">
                      <a:alpha val="0"/>
                    </a:srgbClr>
                  </a:solidFill>
                </a:ln>
                <a:solidFill>
                  <a:schemeClr val="accent5"/>
                </a:solidFill>
              </a:rPr>
              <a:t>name</a:t>
            </a:r>
            <a:r>
              <a:rPr lang="en-US" sz="1050" dirty="0">
                <a:ln>
                  <a:solidFill>
                    <a:srgbClr val="FFFFFF">
                      <a:alpha val="0"/>
                    </a:srgbClr>
                  </a:solidFill>
                </a:ln>
                <a:solidFill>
                  <a:schemeClr val="accent6"/>
                </a:solidFill>
              </a:rPr>
              <a:t>="mgmtsvc" </a:t>
            </a:r>
            <a:r>
              <a:rPr lang="en-US" sz="1050" dirty="0">
                <a:ln>
                  <a:solidFill>
                    <a:srgbClr val="FFFFFF">
                      <a:alpha val="0"/>
                    </a:srgbClr>
                  </a:solidFill>
                </a:ln>
                <a:solidFill>
                  <a:schemeClr val="accent5"/>
                </a:solidFill>
              </a:rPr>
              <a:t>protocol</a:t>
            </a:r>
            <a:r>
              <a:rPr lang="en-US" sz="1050" dirty="0">
                <a:ln>
                  <a:solidFill>
                    <a:srgbClr val="FFFFFF">
                      <a:alpha val="0"/>
                    </a:srgbClr>
                  </a:solidFill>
                </a:ln>
                <a:solidFill>
                  <a:schemeClr val="accent6"/>
                </a:solidFill>
              </a:rPr>
              <a:t>="tcp" </a:t>
            </a:r>
            <a:r>
              <a:rPr lang="en-US" sz="1050" dirty="0">
                <a:ln>
                  <a:solidFill>
                    <a:srgbClr val="FFFFFF">
                      <a:alpha val="0"/>
                    </a:srgbClr>
                  </a:solidFill>
                </a:ln>
                <a:solidFill>
                  <a:schemeClr val="accent5"/>
                </a:solidFill>
              </a:rPr>
              <a:t>port</a:t>
            </a:r>
            <a:r>
              <a:rPr lang="en-US" sz="1050" dirty="0">
                <a:ln>
                  <a:solidFill>
                    <a:srgbClr val="FFFFFF">
                      <a:alpha val="0"/>
                    </a:srgbClr>
                  </a:solidFill>
                </a:ln>
                <a:solidFill>
                  <a:schemeClr val="accent6"/>
                </a:solidFill>
              </a:rPr>
              <a:t>="8172" </a:t>
            </a:r>
            <a:r>
              <a:rPr lang="en-US" sz="1050" dirty="0">
                <a:ln>
                  <a:solidFill>
                    <a:srgbClr val="FFFFFF">
                      <a:alpha val="0"/>
                    </a:srgbClr>
                  </a:solidFill>
                </a:ln>
                <a:solidFill>
                  <a:schemeClr val="accent5">
                    <a:alpha val="99000"/>
                  </a:schemeClr>
                </a:solidFill>
              </a:rPr>
              <a:t>localPort</a:t>
            </a:r>
            <a:r>
              <a:rPr lang="en-US" sz="1050" dirty="0">
                <a:ln>
                  <a:solidFill>
                    <a:srgbClr val="FFFFFF">
                      <a:alpha val="0"/>
                    </a:srgbClr>
                  </a:solidFill>
                </a:ln>
                <a:solidFill>
                  <a:schemeClr val="accent6"/>
                </a:solidFill>
              </a:rPr>
              <a:t>="8712"/&gt;</a:t>
            </a:r>
          </a:p>
          <a:p>
            <a:pPr lvl="2">
              <a:spcBef>
                <a:spcPts val="0"/>
              </a:spcBef>
            </a:pPr>
            <a:r>
              <a:rPr lang="en-US" sz="1050" dirty="0">
                <a:ln>
                  <a:solidFill>
                    <a:srgbClr val="FFFFFF">
                      <a:alpha val="0"/>
                    </a:srgbClr>
                  </a:solidFill>
                </a:ln>
                <a:solidFill>
                  <a:schemeClr val="accent6"/>
                </a:solidFill>
              </a:rPr>
              <a:t>&lt;/</a:t>
            </a:r>
            <a:r>
              <a:rPr lang="en-US" sz="1050" dirty="0">
                <a:ln>
                  <a:solidFill>
                    <a:srgbClr val="FFFFFF">
                      <a:alpha val="0"/>
                    </a:srgbClr>
                  </a:solidFill>
                </a:ln>
                <a:solidFill>
                  <a:schemeClr val="accent3"/>
                </a:solidFill>
              </a:rPr>
              <a:t>Endpoints</a:t>
            </a:r>
            <a:r>
              <a:rPr lang="en-US" sz="1050" dirty="0">
                <a:ln>
                  <a:solidFill>
                    <a:srgbClr val="FFFFFF">
                      <a:alpha val="0"/>
                    </a:srgbClr>
                  </a:solidFill>
                </a:ln>
                <a:solidFill>
                  <a:schemeClr val="accent6"/>
                </a:solidFill>
              </a:rPr>
              <a:t>&gt;</a:t>
            </a:r>
          </a:p>
        </p:txBody>
      </p:sp>
    </p:spTree>
    <p:extLst>
      <p:ext uri="{BB962C8B-B14F-4D97-AF65-F5344CB8AC3E}">
        <p14:creationId xmlns:p14="http://schemas.microsoft.com/office/powerpoint/2010/main" val="242249959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smtClean="0"/>
              <a:t>Azure </a:t>
            </a:r>
            <a:r>
              <a:rPr lang="de-CH" dirty="0" smtClean="0"/>
              <a:t>Services</a:t>
            </a:r>
            <a:endParaRPr lang="de-CH" dirty="0"/>
          </a:p>
        </p:txBody>
      </p:sp>
      <p:sp>
        <p:nvSpPr>
          <p:cNvPr id="239" name="Freeform 183"/>
          <p:cNvSpPr/>
          <p:nvPr/>
        </p:nvSpPr>
        <p:spPr>
          <a:xfrm>
            <a:off x="1169087" y="1898809"/>
            <a:ext cx="7399991" cy="4100751"/>
          </a:xfrm>
          <a:custGeom>
            <a:avLst/>
            <a:gdLst>
              <a:gd name="connsiteX0" fmla="*/ 1269732 w 3238943"/>
              <a:gd name="connsiteY0" fmla="*/ 12 h 2355333"/>
              <a:gd name="connsiteX1" fmla="*/ 3061294 w 3238943"/>
              <a:gd name="connsiteY1" fmla="*/ 608233 h 2355333"/>
              <a:gd name="connsiteX2" fmla="*/ 2866829 w 3238943"/>
              <a:gd name="connsiteY2" fmla="*/ 2163954 h 2355333"/>
              <a:gd name="connsiteX3" fmla="*/ 347057 w 3238943"/>
              <a:gd name="connsiteY3" fmla="*/ 2159817 h 2355333"/>
              <a:gd name="connsiteX4" fmla="*/ 119491 w 3238943"/>
              <a:gd name="connsiteY4" fmla="*/ 620646 h 2355333"/>
              <a:gd name="connsiteX5" fmla="*/ 1269732 w 3238943"/>
              <a:gd name="connsiteY5" fmla="*/ 12 h 2355333"/>
              <a:gd name="connsiteX0" fmla="*/ 1269732 w 3238943"/>
              <a:gd name="connsiteY0" fmla="*/ 12 h 2355333"/>
              <a:gd name="connsiteX1" fmla="*/ 3061294 w 3238943"/>
              <a:gd name="connsiteY1" fmla="*/ 608233 h 2355333"/>
              <a:gd name="connsiteX2" fmla="*/ 2866829 w 3238943"/>
              <a:gd name="connsiteY2" fmla="*/ 2163954 h 2355333"/>
              <a:gd name="connsiteX3" fmla="*/ 347057 w 3238943"/>
              <a:gd name="connsiteY3" fmla="*/ 2159817 h 2355333"/>
              <a:gd name="connsiteX4" fmla="*/ 119491 w 3238943"/>
              <a:gd name="connsiteY4" fmla="*/ 620646 h 2355333"/>
              <a:gd name="connsiteX5" fmla="*/ 1269732 w 3238943"/>
              <a:gd name="connsiteY5" fmla="*/ 12 h 2355333"/>
              <a:gd name="connsiteX0" fmla="*/ 1269732 w 3238943"/>
              <a:gd name="connsiteY0" fmla="*/ 258783 h 2614104"/>
              <a:gd name="connsiteX1" fmla="*/ 3061294 w 3238943"/>
              <a:gd name="connsiteY1" fmla="*/ 867004 h 2614104"/>
              <a:gd name="connsiteX2" fmla="*/ 2866829 w 3238943"/>
              <a:gd name="connsiteY2" fmla="*/ 2422725 h 2614104"/>
              <a:gd name="connsiteX3" fmla="*/ 347057 w 3238943"/>
              <a:gd name="connsiteY3" fmla="*/ 2418588 h 2614104"/>
              <a:gd name="connsiteX4" fmla="*/ 119491 w 3238943"/>
              <a:gd name="connsiteY4" fmla="*/ 879417 h 2614104"/>
              <a:gd name="connsiteX5" fmla="*/ 1269732 w 3238943"/>
              <a:gd name="connsiteY5" fmla="*/ 258783 h 2614104"/>
              <a:gd name="connsiteX0" fmla="*/ 1269732 w 3238943"/>
              <a:gd name="connsiteY0" fmla="*/ 258783 h 2614104"/>
              <a:gd name="connsiteX1" fmla="*/ 3061294 w 3238943"/>
              <a:gd name="connsiteY1" fmla="*/ 867004 h 2614104"/>
              <a:gd name="connsiteX2" fmla="*/ 2866829 w 3238943"/>
              <a:gd name="connsiteY2" fmla="*/ 2422725 h 2614104"/>
              <a:gd name="connsiteX3" fmla="*/ 347057 w 3238943"/>
              <a:gd name="connsiteY3" fmla="*/ 2418588 h 2614104"/>
              <a:gd name="connsiteX4" fmla="*/ 119491 w 3238943"/>
              <a:gd name="connsiteY4" fmla="*/ 879417 h 2614104"/>
              <a:gd name="connsiteX5" fmla="*/ 1269732 w 3238943"/>
              <a:gd name="connsiteY5" fmla="*/ 258783 h 2614104"/>
              <a:gd name="connsiteX0" fmla="*/ 1269732 w 3238943"/>
              <a:gd name="connsiteY0" fmla="*/ 446661 h 2801982"/>
              <a:gd name="connsiteX1" fmla="*/ 3061294 w 3238943"/>
              <a:gd name="connsiteY1" fmla="*/ 1054882 h 2801982"/>
              <a:gd name="connsiteX2" fmla="*/ 2866829 w 3238943"/>
              <a:gd name="connsiteY2" fmla="*/ 2610603 h 2801982"/>
              <a:gd name="connsiteX3" fmla="*/ 347057 w 3238943"/>
              <a:gd name="connsiteY3" fmla="*/ 2606466 h 2801982"/>
              <a:gd name="connsiteX4" fmla="*/ 119491 w 3238943"/>
              <a:gd name="connsiteY4" fmla="*/ 1067295 h 2801982"/>
              <a:gd name="connsiteX5" fmla="*/ 1269732 w 3238943"/>
              <a:gd name="connsiteY5" fmla="*/ 446661 h 2801982"/>
              <a:gd name="connsiteX0" fmla="*/ 1269732 w 3238943"/>
              <a:gd name="connsiteY0" fmla="*/ 579233 h 2934554"/>
              <a:gd name="connsiteX1" fmla="*/ 3061294 w 3238943"/>
              <a:gd name="connsiteY1" fmla="*/ 1187454 h 2934554"/>
              <a:gd name="connsiteX2" fmla="*/ 2866829 w 3238943"/>
              <a:gd name="connsiteY2" fmla="*/ 2743175 h 2934554"/>
              <a:gd name="connsiteX3" fmla="*/ 347057 w 3238943"/>
              <a:gd name="connsiteY3" fmla="*/ 2739038 h 2934554"/>
              <a:gd name="connsiteX4" fmla="*/ 119491 w 3238943"/>
              <a:gd name="connsiteY4" fmla="*/ 1199867 h 2934554"/>
              <a:gd name="connsiteX5" fmla="*/ 1269732 w 3238943"/>
              <a:gd name="connsiteY5" fmla="*/ 579233 h 2934554"/>
              <a:gd name="connsiteX0" fmla="*/ 1269732 w 3521651"/>
              <a:gd name="connsiteY0" fmla="*/ 579233 h 2934554"/>
              <a:gd name="connsiteX1" fmla="*/ 3061294 w 3521651"/>
              <a:gd name="connsiteY1" fmla="*/ 1187454 h 2934554"/>
              <a:gd name="connsiteX2" fmla="*/ 2866829 w 3521651"/>
              <a:gd name="connsiteY2" fmla="*/ 2743175 h 2934554"/>
              <a:gd name="connsiteX3" fmla="*/ 347057 w 3521651"/>
              <a:gd name="connsiteY3" fmla="*/ 2739038 h 2934554"/>
              <a:gd name="connsiteX4" fmla="*/ 119491 w 3521651"/>
              <a:gd name="connsiteY4" fmla="*/ 1199867 h 2934554"/>
              <a:gd name="connsiteX5" fmla="*/ 1269732 w 3521651"/>
              <a:gd name="connsiteY5" fmla="*/ 579233 h 2934554"/>
              <a:gd name="connsiteX0" fmla="*/ 1269732 w 3521651"/>
              <a:gd name="connsiteY0" fmla="*/ 579233 h 2934554"/>
              <a:gd name="connsiteX1" fmla="*/ 3061294 w 3521651"/>
              <a:gd name="connsiteY1" fmla="*/ 1187454 h 2934554"/>
              <a:gd name="connsiteX2" fmla="*/ 2866829 w 3521651"/>
              <a:gd name="connsiteY2" fmla="*/ 2743175 h 2934554"/>
              <a:gd name="connsiteX3" fmla="*/ 347057 w 3521651"/>
              <a:gd name="connsiteY3" fmla="*/ 2739038 h 2934554"/>
              <a:gd name="connsiteX4" fmla="*/ 119491 w 3521651"/>
              <a:gd name="connsiteY4" fmla="*/ 1199867 h 2934554"/>
              <a:gd name="connsiteX5" fmla="*/ 1269732 w 3521651"/>
              <a:gd name="connsiteY5" fmla="*/ 579233 h 2934554"/>
              <a:gd name="connsiteX0" fmla="*/ 1269732 w 3612038"/>
              <a:gd name="connsiteY0" fmla="*/ 579233 h 2854908"/>
              <a:gd name="connsiteX1" fmla="*/ 3061294 w 3612038"/>
              <a:gd name="connsiteY1" fmla="*/ 1187454 h 2854908"/>
              <a:gd name="connsiteX2" fmla="*/ 2866829 w 3612038"/>
              <a:gd name="connsiteY2" fmla="*/ 2743175 h 2854908"/>
              <a:gd name="connsiteX3" fmla="*/ 347057 w 3612038"/>
              <a:gd name="connsiteY3" fmla="*/ 2739038 h 2854908"/>
              <a:gd name="connsiteX4" fmla="*/ 119491 w 3612038"/>
              <a:gd name="connsiteY4" fmla="*/ 1199867 h 2854908"/>
              <a:gd name="connsiteX5" fmla="*/ 1269732 w 3612038"/>
              <a:gd name="connsiteY5" fmla="*/ 579233 h 2854908"/>
              <a:gd name="connsiteX0" fmla="*/ 1269732 w 3622531"/>
              <a:gd name="connsiteY0" fmla="*/ 579233 h 2854908"/>
              <a:gd name="connsiteX1" fmla="*/ 3061294 w 3622531"/>
              <a:gd name="connsiteY1" fmla="*/ 1187454 h 2854908"/>
              <a:gd name="connsiteX2" fmla="*/ 2866829 w 3622531"/>
              <a:gd name="connsiteY2" fmla="*/ 2743175 h 2854908"/>
              <a:gd name="connsiteX3" fmla="*/ 347057 w 3622531"/>
              <a:gd name="connsiteY3" fmla="*/ 2739038 h 2854908"/>
              <a:gd name="connsiteX4" fmla="*/ 119491 w 3622531"/>
              <a:gd name="connsiteY4" fmla="*/ 1199867 h 2854908"/>
              <a:gd name="connsiteX5" fmla="*/ 1269732 w 3622531"/>
              <a:gd name="connsiteY5" fmla="*/ 579233 h 2854908"/>
              <a:gd name="connsiteX0" fmla="*/ 1269732 w 3621256"/>
              <a:gd name="connsiteY0" fmla="*/ 579233 h 2854908"/>
              <a:gd name="connsiteX1" fmla="*/ 3061294 w 3621256"/>
              <a:gd name="connsiteY1" fmla="*/ 1187454 h 2854908"/>
              <a:gd name="connsiteX2" fmla="*/ 2866829 w 3621256"/>
              <a:gd name="connsiteY2" fmla="*/ 2743175 h 2854908"/>
              <a:gd name="connsiteX3" fmla="*/ 347057 w 3621256"/>
              <a:gd name="connsiteY3" fmla="*/ 2739038 h 2854908"/>
              <a:gd name="connsiteX4" fmla="*/ 119491 w 3621256"/>
              <a:gd name="connsiteY4" fmla="*/ 1199867 h 2854908"/>
              <a:gd name="connsiteX5" fmla="*/ 1269732 w 3621256"/>
              <a:gd name="connsiteY5" fmla="*/ 579233 h 2854908"/>
              <a:gd name="connsiteX0" fmla="*/ 1269732 w 3621256"/>
              <a:gd name="connsiteY0" fmla="*/ 579233 h 2854908"/>
              <a:gd name="connsiteX1" fmla="*/ 3061294 w 3621256"/>
              <a:gd name="connsiteY1" fmla="*/ 1187454 h 2854908"/>
              <a:gd name="connsiteX2" fmla="*/ 2866829 w 3621256"/>
              <a:gd name="connsiteY2" fmla="*/ 2743175 h 2854908"/>
              <a:gd name="connsiteX3" fmla="*/ 347057 w 3621256"/>
              <a:gd name="connsiteY3" fmla="*/ 2739038 h 2854908"/>
              <a:gd name="connsiteX4" fmla="*/ 119491 w 3621256"/>
              <a:gd name="connsiteY4" fmla="*/ 1199867 h 2854908"/>
              <a:gd name="connsiteX5" fmla="*/ 1269732 w 3621256"/>
              <a:gd name="connsiteY5" fmla="*/ 579233 h 2854908"/>
              <a:gd name="connsiteX0" fmla="*/ 1350444 w 3701968"/>
              <a:gd name="connsiteY0" fmla="*/ 579233 h 2743175"/>
              <a:gd name="connsiteX1" fmla="*/ 3142006 w 3701968"/>
              <a:gd name="connsiteY1" fmla="*/ 1187454 h 2743175"/>
              <a:gd name="connsiteX2" fmla="*/ 2947541 w 3701968"/>
              <a:gd name="connsiteY2" fmla="*/ 2743175 h 2743175"/>
              <a:gd name="connsiteX3" fmla="*/ 427769 w 3701968"/>
              <a:gd name="connsiteY3" fmla="*/ 2739038 h 2743175"/>
              <a:gd name="connsiteX4" fmla="*/ 200203 w 3701968"/>
              <a:gd name="connsiteY4" fmla="*/ 1199867 h 2743175"/>
              <a:gd name="connsiteX5" fmla="*/ 1350444 w 3701968"/>
              <a:gd name="connsiteY5" fmla="*/ 579233 h 2743175"/>
              <a:gd name="connsiteX0" fmla="*/ 1264463 w 3615987"/>
              <a:gd name="connsiteY0" fmla="*/ 579233 h 2743175"/>
              <a:gd name="connsiteX1" fmla="*/ 3056025 w 3615987"/>
              <a:gd name="connsiteY1" fmla="*/ 1187454 h 2743175"/>
              <a:gd name="connsiteX2" fmla="*/ 2861560 w 3615987"/>
              <a:gd name="connsiteY2" fmla="*/ 2743175 h 2743175"/>
              <a:gd name="connsiteX3" fmla="*/ 341788 w 3615987"/>
              <a:gd name="connsiteY3" fmla="*/ 2739038 h 2743175"/>
              <a:gd name="connsiteX4" fmla="*/ 114222 w 3615987"/>
              <a:gd name="connsiteY4" fmla="*/ 1199867 h 2743175"/>
              <a:gd name="connsiteX5" fmla="*/ 1264463 w 3615987"/>
              <a:gd name="connsiteY5" fmla="*/ 579233 h 2743175"/>
              <a:gd name="connsiteX0" fmla="*/ 1615923 w 3967447"/>
              <a:gd name="connsiteY0" fmla="*/ 579233 h 2743175"/>
              <a:gd name="connsiteX1" fmla="*/ 3407485 w 3967447"/>
              <a:gd name="connsiteY1" fmla="*/ 1187454 h 2743175"/>
              <a:gd name="connsiteX2" fmla="*/ 3213020 w 3967447"/>
              <a:gd name="connsiteY2" fmla="*/ 2743175 h 2743175"/>
              <a:gd name="connsiteX3" fmla="*/ 693248 w 3967447"/>
              <a:gd name="connsiteY3" fmla="*/ 2739038 h 2743175"/>
              <a:gd name="connsiteX4" fmla="*/ 465682 w 3967447"/>
              <a:gd name="connsiteY4" fmla="*/ 1199867 h 2743175"/>
              <a:gd name="connsiteX5" fmla="*/ 1615923 w 3967447"/>
              <a:gd name="connsiteY5" fmla="*/ 579233 h 2743175"/>
              <a:gd name="connsiteX0" fmla="*/ 1657826 w 4009350"/>
              <a:gd name="connsiteY0" fmla="*/ 579233 h 2743175"/>
              <a:gd name="connsiteX1" fmla="*/ 3449388 w 4009350"/>
              <a:gd name="connsiteY1" fmla="*/ 1187454 h 2743175"/>
              <a:gd name="connsiteX2" fmla="*/ 3254923 w 4009350"/>
              <a:gd name="connsiteY2" fmla="*/ 2743175 h 2743175"/>
              <a:gd name="connsiteX3" fmla="*/ 735151 w 4009350"/>
              <a:gd name="connsiteY3" fmla="*/ 2739038 h 2743175"/>
              <a:gd name="connsiteX4" fmla="*/ 507585 w 4009350"/>
              <a:gd name="connsiteY4" fmla="*/ 1199867 h 2743175"/>
              <a:gd name="connsiteX5" fmla="*/ 1657826 w 4009350"/>
              <a:gd name="connsiteY5" fmla="*/ 579233 h 2743175"/>
              <a:gd name="connsiteX0" fmla="*/ 1676892 w 4028416"/>
              <a:gd name="connsiteY0" fmla="*/ 579233 h 2743175"/>
              <a:gd name="connsiteX1" fmla="*/ 3468454 w 4028416"/>
              <a:gd name="connsiteY1" fmla="*/ 1187454 h 2743175"/>
              <a:gd name="connsiteX2" fmla="*/ 3273989 w 4028416"/>
              <a:gd name="connsiteY2" fmla="*/ 2743175 h 2743175"/>
              <a:gd name="connsiteX3" fmla="*/ 754217 w 4028416"/>
              <a:gd name="connsiteY3" fmla="*/ 2739038 h 2743175"/>
              <a:gd name="connsiteX4" fmla="*/ 526651 w 4028416"/>
              <a:gd name="connsiteY4" fmla="*/ 1199867 h 2743175"/>
              <a:gd name="connsiteX5" fmla="*/ 1676892 w 4028416"/>
              <a:gd name="connsiteY5" fmla="*/ 579233 h 2743175"/>
              <a:gd name="connsiteX0" fmla="*/ 1676892 w 4028416"/>
              <a:gd name="connsiteY0" fmla="*/ 579233 h 2743175"/>
              <a:gd name="connsiteX1" fmla="*/ 3468454 w 4028416"/>
              <a:gd name="connsiteY1" fmla="*/ 1187454 h 2743175"/>
              <a:gd name="connsiteX2" fmla="*/ 3273989 w 4028416"/>
              <a:gd name="connsiteY2" fmla="*/ 2743175 h 2743175"/>
              <a:gd name="connsiteX3" fmla="*/ 754217 w 4028416"/>
              <a:gd name="connsiteY3" fmla="*/ 2739038 h 2743175"/>
              <a:gd name="connsiteX4" fmla="*/ 526651 w 4028416"/>
              <a:gd name="connsiteY4" fmla="*/ 1199867 h 2743175"/>
              <a:gd name="connsiteX5" fmla="*/ 1676892 w 4028416"/>
              <a:gd name="connsiteY5" fmla="*/ 579233 h 2743175"/>
              <a:gd name="connsiteX0" fmla="*/ 1676892 w 4028416"/>
              <a:gd name="connsiteY0" fmla="*/ 579233 h 2743175"/>
              <a:gd name="connsiteX1" fmla="*/ 3468454 w 4028416"/>
              <a:gd name="connsiteY1" fmla="*/ 1187454 h 2743175"/>
              <a:gd name="connsiteX2" fmla="*/ 3273989 w 4028416"/>
              <a:gd name="connsiteY2" fmla="*/ 2743175 h 2743175"/>
              <a:gd name="connsiteX3" fmla="*/ 754217 w 4028416"/>
              <a:gd name="connsiteY3" fmla="*/ 2739038 h 2743175"/>
              <a:gd name="connsiteX4" fmla="*/ 526651 w 4028416"/>
              <a:gd name="connsiteY4" fmla="*/ 1199867 h 2743175"/>
              <a:gd name="connsiteX5" fmla="*/ 1676892 w 4028416"/>
              <a:gd name="connsiteY5" fmla="*/ 579233 h 2743175"/>
              <a:gd name="connsiteX0" fmla="*/ 1631081 w 3982605"/>
              <a:gd name="connsiteY0" fmla="*/ 579233 h 2743175"/>
              <a:gd name="connsiteX1" fmla="*/ 3422643 w 3982605"/>
              <a:gd name="connsiteY1" fmla="*/ 1187454 h 2743175"/>
              <a:gd name="connsiteX2" fmla="*/ 3228178 w 3982605"/>
              <a:gd name="connsiteY2" fmla="*/ 2743175 h 2743175"/>
              <a:gd name="connsiteX3" fmla="*/ 708406 w 3982605"/>
              <a:gd name="connsiteY3" fmla="*/ 2739038 h 2743175"/>
              <a:gd name="connsiteX4" fmla="*/ 3913 w 3982605"/>
              <a:gd name="connsiteY4" fmla="*/ 2230591 h 2743175"/>
              <a:gd name="connsiteX5" fmla="*/ 480840 w 3982605"/>
              <a:gd name="connsiteY5" fmla="*/ 1199867 h 2743175"/>
              <a:gd name="connsiteX6" fmla="*/ 1631081 w 3982605"/>
              <a:gd name="connsiteY6" fmla="*/ 579233 h 2743175"/>
              <a:gd name="connsiteX0" fmla="*/ 1631081 w 3982605"/>
              <a:gd name="connsiteY0" fmla="*/ 579233 h 2743175"/>
              <a:gd name="connsiteX1" fmla="*/ 3422643 w 3982605"/>
              <a:gd name="connsiteY1" fmla="*/ 1187454 h 2743175"/>
              <a:gd name="connsiteX2" fmla="*/ 3228178 w 3982605"/>
              <a:gd name="connsiteY2" fmla="*/ 2743175 h 2743175"/>
              <a:gd name="connsiteX3" fmla="*/ 708406 w 3982605"/>
              <a:gd name="connsiteY3" fmla="*/ 2739038 h 2743175"/>
              <a:gd name="connsiteX4" fmla="*/ 3913 w 3982605"/>
              <a:gd name="connsiteY4" fmla="*/ 2230591 h 2743175"/>
              <a:gd name="connsiteX5" fmla="*/ 480840 w 3982605"/>
              <a:gd name="connsiteY5" fmla="*/ 1199867 h 2743175"/>
              <a:gd name="connsiteX6" fmla="*/ 1631081 w 3982605"/>
              <a:gd name="connsiteY6" fmla="*/ 579233 h 2743175"/>
              <a:gd name="connsiteX0" fmla="*/ 1645394 w 3996918"/>
              <a:gd name="connsiteY0" fmla="*/ 579233 h 2743175"/>
              <a:gd name="connsiteX1" fmla="*/ 3436956 w 3996918"/>
              <a:gd name="connsiteY1" fmla="*/ 1187454 h 2743175"/>
              <a:gd name="connsiteX2" fmla="*/ 3242491 w 3996918"/>
              <a:gd name="connsiteY2" fmla="*/ 2743175 h 2743175"/>
              <a:gd name="connsiteX3" fmla="*/ 722719 w 3996918"/>
              <a:gd name="connsiteY3" fmla="*/ 2739038 h 2743175"/>
              <a:gd name="connsiteX4" fmla="*/ 18226 w 3996918"/>
              <a:gd name="connsiteY4" fmla="*/ 2230591 h 2743175"/>
              <a:gd name="connsiteX5" fmla="*/ 495153 w 3996918"/>
              <a:gd name="connsiteY5" fmla="*/ 1199867 h 2743175"/>
              <a:gd name="connsiteX6" fmla="*/ 1645394 w 3996918"/>
              <a:gd name="connsiteY6" fmla="*/ 579233 h 2743175"/>
              <a:gd name="connsiteX0" fmla="*/ 1662604 w 4014128"/>
              <a:gd name="connsiteY0" fmla="*/ 579233 h 2743175"/>
              <a:gd name="connsiteX1" fmla="*/ 3454166 w 4014128"/>
              <a:gd name="connsiteY1" fmla="*/ 1187454 h 2743175"/>
              <a:gd name="connsiteX2" fmla="*/ 3259701 w 4014128"/>
              <a:gd name="connsiteY2" fmla="*/ 2743175 h 2743175"/>
              <a:gd name="connsiteX3" fmla="*/ 739929 w 4014128"/>
              <a:gd name="connsiteY3" fmla="*/ 2739038 h 2743175"/>
              <a:gd name="connsiteX4" fmla="*/ 35436 w 4014128"/>
              <a:gd name="connsiteY4" fmla="*/ 2230591 h 2743175"/>
              <a:gd name="connsiteX5" fmla="*/ 512363 w 4014128"/>
              <a:gd name="connsiteY5" fmla="*/ 1199867 h 2743175"/>
              <a:gd name="connsiteX6" fmla="*/ 1662604 w 4014128"/>
              <a:gd name="connsiteY6" fmla="*/ 579233 h 2743175"/>
              <a:gd name="connsiteX0" fmla="*/ 1673190 w 4024714"/>
              <a:gd name="connsiteY0" fmla="*/ 579233 h 2743175"/>
              <a:gd name="connsiteX1" fmla="*/ 3464752 w 4024714"/>
              <a:gd name="connsiteY1" fmla="*/ 1187454 h 2743175"/>
              <a:gd name="connsiteX2" fmla="*/ 3270287 w 4024714"/>
              <a:gd name="connsiteY2" fmla="*/ 2743175 h 2743175"/>
              <a:gd name="connsiteX3" fmla="*/ 750515 w 4024714"/>
              <a:gd name="connsiteY3" fmla="*/ 2739038 h 2743175"/>
              <a:gd name="connsiteX4" fmla="*/ 46022 w 4024714"/>
              <a:gd name="connsiteY4" fmla="*/ 2230591 h 2743175"/>
              <a:gd name="connsiteX5" fmla="*/ 522949 w 4024714"/>
              <a:gd name="connsiteY5" fmla="*/ 1199867 h 2743175"/>
              <a:gd name="connsiteX6" fmla="*/ 1673190 w 4024714"/>
              <a:gd name="connsiteY6" fmla="*/ 579233 h 2743175"/>
              <a:gd name="connsiteX0" fmla="*/ 1663998 w 4015522"/>
              <a:gd name="connsiteY0" fmla="*/ 579233 h 2743175"/>
              <a:gd name="connsiteX1" fmla="*/ 3455560 w 4015522"/>
              <a:gd name="connsiteY1" fmla="*/ 1187454 h 2743175"/>
              <a:gd name="connsiteX2" fmla="*/ 3261095 w 4015522"/>
              <a:gd name="connsiteY2" fmla="*/ 2743175 h 2743175"/>
              <a:gd name="connsiteX3" fmla="*/ 741323 w 4015522"/>
              <a:gd name="connsiteY3" fmla="*/ 2739038 h 2743175"/>
              <a:gd name="connsiteX4" fmla="*/ 47725 w 4015522"/>
              <a:gd name="connsiteY4" fmla="*/ 2230591 h 2743175"/>
              <a:gd name="connsiteX5" fmla="*/ 513757 w 4015522"/>
              <a:gd name="connsiteY5" fmla="*/ 1199867 h 2743175"/>
              <a:gd name="connsiteX6" fmla="*/ 1663998 w 4015522"/>
              <a:gd name="connsiteY6" fmla="*/ 579233 h 2743175"/>
              <a:gd name="connsiteX0" fmla="*/ 1663998 w 3963325"/>
              <a:gd name="connsiteY0" fmla="*/ 579233 h 2743175"/>
              <a:gd name="connsiteX1" fmla="*/ 3455560 w 3963325"/>
              <a:gd name="connsiteY1" fmla="*/ 1187454 h 2743175"/>
              <a:gd name="connsiteX2" fmla="*/ 3959115 w 3963325"/>
              <a:gd name="connsiteY2" fmla="*/ 2230591 h 2743175"/>
              <a:gd name="connsiteX3" fmla="*/ 3261095 w 3963325"/>
              <a:gd name="connsiteY3" fmla="*/ 2743175 h 2743175"/>
              <a:gd name="connsiteX4" fmla="*/ 741323 w 3963325"/>
              <a:gd name="connsiteY4" fmla="*/ 2739038 h 2743175"/>
              <a:gd name="connsiteX5" fmla="*/ 47725 w 3963325"/>
              <a:gd name="connsiteY5" fmla="*/ 2230591 h 2743175"/>
              <a:gd name="connsiteX6" fmla="*/ 513757 w 3963325"/>
              <a:gd name="connsiteY6" fmla="*/ 1199867 h 2743175"/>
              <a:gd name="connsiteX7" fmla="*/ 1663998 w 3963325"/>
              <a:gd name="connsiteY7" fmla="*/ 579233 h 2743175"/>
              <a:gd name="connsiteX0" fmla="*/ 1663998 w 3966647"/>
              <a:gd name="connsiteY0" fmla="*/ 579233 h 2743175"/>
              <a:gd name="connsiteX1" fmla="*/ 3455560 w 3966647"/>
              <a:gd name="connsiteY1" fmla="*/ 1187454 h 2743175"/>
              <a:gd name="connsiteX2" fmla="*/ 3959115 w 3966647"/>
              <a:gd name="connsiteY2" fmla="*/ 2230591 h 2743175"/>
              <a:gd name="connsiteX3" fmla="*/ 3261095 w 3966647"/>
              <a:gd name="connsiteY3" fmla="*/ 2743175 h 2743175"/>
              <a:gd name="connsiteX4" fmla="*/ 741323 w 3966647"/>
              <a:gd name="connsiteY4" fmla="*/ 2739038 h 2743175"/>
              <a:gd name="connsiteX5" fmla="*/ 47725 w 3966647"/>
              <a:gd name="connsiteY5" fmla="*/ 2230591 h 2743175"/>
              <a:gd name="connsiteX6" fmla="*/ 513757 w 3966647"/>
              <a:gd name="connsiteY6" fmla="*/ 1199867 h 2743175"/>
              <a:gd name="connsiteX7" fmla="*/ 1663998 w 3966647"/>
              <a:gd name="connsiteY7" fmla="*/ 579233 h 2743175"/>
              <a:gd name="connsiteX0" fmla="*/ 1663998 w 3966647"/>
              <a:gd name="connsiteY0" fmla="*/ 579233 h 2743175"/>
              <a:gd name="connsiteX1" fmla="*/ 3455560 w 3966647"/>
              <a:gd name="connsiteY1" fmla="*/ 1187454 h 2743175"/>
              <a:gd name="connsiteX2" fmla="*/ 3959115 w 3966647"/>
              <a:gd name="connsiteY2" fmla="*/ 2230591 h 2743175"/>
              <a:gd name="connsiteX3" fmla="*/ 3261095 w 3966647"/>
              <a:gd name="connsiteY3" fmla="*/ 2743175 h 2743175"/>
              <a:gd name="connsiteX4" fmla="*/ 741323 w 3966647"/>
              <a:gd name="connsiteY4" fmla="*/ 2739038 h 2743175"/>
              <a:gd name="connsiteX5" fmla="*/ 47725 w 3966647"/>
              <a:gd name="connsiteY5" fmla="*/ 2230591 h 2743175"/>
              <a:gd name="connsiteX6" fmla="*/ 513757 w 3966647"/>
              <a:gd name="connsiteY6" fmla="*/ 1199867 h 2743175"/>
              <a:gd name="connsiteX7" fmla="*/ 1663998 w 3966647"/>
              <a:gd name="connsiteY7" fmla="*/ 579233 h 2743175"/>
              <a:gd name="connsiteX0" fmla="*/ 1663998 w 4026071"/>
              <a:gd name="connsiteY0" fmla="*/ 579233 h 2743175"/>
              <a:gd name="connsiteX1" fmla="*/ 3455560 w 4026071"/>
              <a:gd name="connsiteY1" fmla="*/ 1187454 h 2743175"/>
              <a:gd name="connsiteX2" fmla="*/ 3959115 w 4026071"/>
              <a:gd name="connsiteY2" fmla="*/ 2230591 h 2743175"/>
              <a:gd name="connsiteX3" fmla="*/ 3261095 w 4026071"/>
              <a:gd name="connsiteY3" fmla="*/ 2743175 h 2743175"/>
              <a:gd name="connsiteX4" fmla="*/ 741323 w 4026071"/>
              <a:gd name="connsiteY4" fmla="*/ 2739038 h 2743175"/>
              <a:gd name="connsiteX5" fmla="*/ 47725 w 4026071"/>
              <a:gd name="connsiteY5" fmla="*/ 2230591 h 2743175"/>
              <a:gd name="connsiteX6" fmla="*/ 513757 w 4026071"/>
              <a:gd name="connsiteY6" fmla="*/ 1199867 h 2743175"/>
              <a:gd name="connsiteX7" fmla="*/ 1663998 w 4026071"/>
              <a:gd name="connsiteY7" fmla="*/ 579233 h 2743175"/>
              <a:gd name="connsiteX0" fmla="*/ 1663998 w 4026071"/>
              <a:gd name="connsiteY0" fmla="*/ 579233 h 2743175"/>
              <a:gd name="connsiteX1" fmla="*/ 3455560 w 4026071"/>
              <a:gd name="connsiteY1" fmla="*/ 1187454 h 2743175"/>
              <a:gd name="connsiteX2" fmla="*/ 3959115 w 4026071"/>
              <a:gd name="connsiteY2" fmla="*/ 2230591 h 2743175"/>
              <a:gd name="connsiteX3" fmla="*/ 3261095 w 4026071"/>
              <a:gd name="connsiteY3" fmla="*/ 2743175 h 2743175"/>
              <a:gd name="connsiteX4" fmla="*/ 741323 w 4026071"/>
              <a:gd name="connsiteY4" fmla="*/ 2739038 h 2743175"/>
              <a:gd name="connsiteX5" fmla="*/ 47725 w 4026071"/>
              <a:gd name="connsiteY5" fmla="*/ 2230591 h 2743175"/>
              <a:gd name="connsiteX6" fmla="*/ 513757 w 4026071"/>
              <a:gd name="connsiteY6" fmla="*/ 1199867 h 2743175"/>
              <a:gd name="connsiteX7" fmla="*/ 1663998 w 4026071"/>
              <a:gd name="connsiteY7" fmla="*/ 579233 h 2743175"/>
              <a:gd name="connsiteX0" fmla="*/ 1663998 w 4026071"/>
              <a:gd name="connsiteY0" fmla="*/ 579233 h 2743175"/>
              <a:gd name="connsiteX1" fmla="*/ 3455560 w 4026071"/>
              <a:gd name="connsiteY1" fmla="*/ 1187454 h 2743175"/>
              <a:gd name="connsiteX2" fmla="*/ 3959115 w 4026071"/>
              <a:gd name="connsiteY2" fmla="*/ 2230591 h 2743175"/>
              <a:gd name="connsiteX3" fmla="*/ 3261095 w 4026071"/>
              <a:gd name="connsiteY3" fmla="*/ 2743175 h 2743175"/>
              <a:gd name="connsiteX4" fmla="*/ 741323 w 4026071"/>
              <a:gd name="connsiteY4" fmla="*/ 2739038 h 2743175"/>
              <a:gd name="connsiteX5" fmla="*/ 47725 w 4026071"/>
              <a:gd name="connsiteY5" fmla="*/ 2230591 h 2743175"/>
              <a:gd name="connsiteX6" fmla="*/ 513757 w 4026071"/>
              <a:gd name="connsiteY6" fmla="*/ 1199867 h 2743175"/>
              <a:gd name="connsiteX7" fmla="*/ 1663998 w 4026071"/>
              <a:gd name="connsiteY7" fmla="*/ 579233 h 2743175"/>
              <a:gd name="connsiteX0" fmla="*/ 1663998 w 4026071"/>
              <a:gd name="connsiteY0" fmla="*/ 579233 h 2743175"/>
              <a:gd name="connsiteX1" fmla="*/ 3455560 w 4026071"/>
              <a:gd name="connsiteY1" fmla="*/ 1187454 h 2743175"/>
              <a:gd name="connsiteX2" fmla="*/ 3959115 w 4026071"/>
              <a:gd name="connsiteY2" fmla="*/ 2230591 h 2743175"/>
              <a:gd name="connsiteX3" fmla="*/ 3261095 w 4026071"/>
              <a:gd name="connsiteY3" fmla="*/ 2743175 h 2743175"/>
              <a:gd name="connsiteX4" fmla="*/ 47725 w 4026071"/>
              <a:gd name="connsiteY4" fmla="*/ 2230591 h 2743175"/>
              <a:gd name="connsiteX5" fmla="*/ 513757 w 4026071"/>
              <a:gd name="connsiteY5" fmla="*/ 1199867 h 2743175"/>
              <a:gd name="connsiteX6" fmla="*/ 1663998 w 4026071"/>
              <a:gd name="connsiteY6" fmla="*/ 579233 h 2743175"/>
              <a:gd name="connsiteX0" fmla="*/ 1663998 w 4191817"/>
              <a:gd name="connsiteY0" fmla="*/ 579233 h 2360208"/>
              <a:gd name="connsiteX1" fmla="*/ 3455560 w 4191817"/>
              <a:gd name="connsiteY1" fmla="*/ 1187454 h 2360208"/>
              <a:gd name="connsiteX2" fmla="*/ 3959115 w 4191817"/>
              <a:gd name="connsiteY2" fmla="*/ 2230591 h 2360208"/>
              <a:gd name="connsiteX3" fmla="*/ 47725 w 4191817"/>
              <a:gd name="connsiteY3" fmla="*/ 2230591 h 2360208"/>
              <a:gd name="connsiteX4" fmla="*/ 513757 w 4191817"/>
              <a:gd name="connsiteY4" fmla="*/ 1199867 h 2360208"/>
              <a:gd name="connsiteX5" fmla="*/ 1663998 w 4191817"/>
              <a:gd name="connsiteY5" fmla="*/ 579233 h 2360208"/>
              <a:gd name="connsiteX0" fmla="*/ 1663998 w 4191817"/>
              <a:gd name="connsiteY0" fmla="*/ 579233 h 2307299"/>
              <a:gd name="connsiteX1" fmla="*/ 3455560 w 4191817"/>
              <a:gd name="connsiteY1" fmla="*/ 1187454 h 2307299"/>
              <a:gd name="connsiteX2" fmla="*/ 3959115 w 4191817"/>
              <a:gd name="connsiteY2" fmla="*/ 2230591 h 2307299"/>
              <a:gd name="connsiteX3" fmla="*/ 47725 w 4191817"/>
              <a:gd name="connsiteY3" fmla="*/ 2230591 h 2307299"/>
              <a:gd name="connsiteX4" fmla="*/ 513757 w 4191817"/>
              <a:gd name="connsiteY4" fmla="*/ 1199867 h 2307299"/>
              <a:gd name="connsiteX5" fmla="*/ 1663998 w 4191817"/>
              <a:gd name="connsiteY5" fmla="*/ 579233 h 2307299"/>
              <a:gd name="connsiteX0" fmla="*/ 1663998 w 4191817"/>
              <a:gd name="connsiteY0" fmla="*/ 579233 h 2230591"/>
              <a:gd name="connsiteX1" fmla="*/ 3455560 w 4191817"/>
              <a:gd name="connsiteY1" fmla="*/ 1187454 h 2230591"/>
              <a:gd name="connsiteX2" fmla="*/ 3959115 w 4191817"/>
              <a:gd name="connsiteY2" fmla="*/ 2230591 h 2230591"/>
              <a:gd name="connsiteX3" fmla="*/ 47725 w 4191817"/>
              <a:gd name="connsiteY3" fmla="*/ 2230591 h 2230591"/>
              <a:gd name="connsiteX4" fmla="*/ 513757 w 4191817"/>
              <a:gd name="connsiteY4" fmla="*/ 1199867 h 2230591"/>
              <a:gd name="connsiteX5" fmla="*/ 1663998 w 4191817"/>
              <a:gd name="connsiteY5" fmla="*/ 579233 h 2230591"/>
              <a:gd name="connsiteX0" fmla="*/ 1663998 w 4023743"/>
              <a:gd name="connsiteY0" fmla="*/ 579233 h 2230591"/>
              <a:gd name="connsiteX1" fmla="*/ 3455560 w 4023743"/>
              <a:gd name="connsiteY1" fmla="*/ 1187454 h 2230591"/>
              <a:gd name="connsiteX2" fmla="*/ 3959115 w 4023743"/>
              <a:gd name="connsiteY2" fmla="*/ 2230591 h 2230591"/>
              <a:gd name="connsiteX3" fmla="*/ 47725 w 4023743"/>
              <a:gd name="connsiteY3" fmla="*/ 2230591 h 2230591"/>
              <a:gd name="connsiteX4" fmla="*/ 513757 w 4023743"/>
              <a:gd name="connsiteY4" fmla="*/ 1199867 h 2230591"/>
              <a:gd name="connsiteX5" fmla="*/ 1663998 w 4023743"/>
              <a:gd name="connsiteY5" fmla="*/ 579233 h 2230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3743" h="2230591">
                <a:moveTo>
                  <a:pt x="1663998" y="579233"/>
                </a:moveTo>
                <a:cubicBezTo>
                  <a:pt x="2117061" y="-444812"/>
                  <a:pt x="3723121" y="-29677"/>
                  <a:pt x="3455560" y="1187454"/>
                </a:cubicBezTo>
                <a:cubicBezTo>
                  <a:pt x="3936136" y="1321042"/>
                  <a:pt x="4138492" y="1831567"/>
                  <a:pt x="3959115" y="2230591"/>
                </a:cubicBezTo>
                <a:lnTo>
                  <a:pt x="47725" y="2230591"/>
                </a:lnTo>
                <a:cubicBezTo>
                  <a:pt x="-73733" y="1919587"/>
                  <a:pt x="21026" y="1384299"/>
                  <a:pt x="513757" y="1199867"/>
                </a:cubicBezTo>
                <a:cubicBezTo>
                  <a:pt x="328946" y="484070"/>
                  <a:pt x="1173698" y="59970"/>
                  <a:pt x="1663998" y="579233"/>
                </a:cubicBezTo>
                <a:close/>
              </a:path>
            </a:pathLst>
          </a:custGeom>
          <a:gradFill>
            <a:gsLst>
              <a:gs pos="0">
                <a:srgbClr val="FFFFFF"/>
              </a:gs>
              <a:gs pos="100000">
                <a:srgbClr val="FFFFFF">
                  <a:alpha val="15000"/>
                </a:srgbClr>
              </a:gs>
            </a:gsLst>
            <a:lin ang="5400000" scaled="0"/>
          </a:gradFill>
          <a:ln w="10795" cap="flat" cmpd="sng" algn="ctr">
            <a:noFill/>
            <a:prstDash val="solid"/>
          </a:ln>
          <a:effectLst/>
        </p:spPr>
        <p:txBody>
          <a:bodyPr rtlCol="0" anchor="ctr"/>
          <a:lstStyle/>
          <a:p>
            <a:pPr algn="ctr" defTabSz="914240">
              <a:defRPr/>
            </a:pPr>
            <a:endParaRPr lang="de-DE" kern="0">
              <a:solidFill>
                <a:srgbClr val="FFFFFF"/>
              </a:solidFill>
              <a:latin typeface="Segoe UI"/>
            </a:endParaRPr>
          </a:p>
        </p:txBody>
      </p:sp>
      <p:sp>
        <p:nvSpPr>
          <p:cNvPr id="467" name="TextBox 120"/>
          <p:cNvSpPr txBox="1"/>
          <p:nvPr/>
        </p:nvSpPr>
        <p:spPr>
          <a:xfrm>
            <a:off x="7068588" y="5805726"/>
            <a:ext cx="2047536" cy="214313"/>
          </a:xfrm>
          <a:prstGeom prst="rect">
            <a:avLst/>
          </a:prstGeom>
          <a:noFill/>
        </p:spPr>
        <p:txBody>
          <a:bodyPr wrap="none" lIns="0" tIns="0" rIns="0" bIns="0" rtlCol="0">
            <a:noAutofit/>
          </a:bodyPr>
          <a:lstStyle/>
          <a:p>
            <a:pPr algn="r"/>
            <a:r>
              <a:rPr lang="de-CH" sz="1200" dirty="0">
                <a:solidFill>
                  <a:srgbClr val="404040"/>
                </a:solidFill>
                <a:latin typeface="Calibri" pitchFamily="34" charset="0"/>
              </a:rPr>
              <a:t>Grafik: Microsoft</a:t>
            </a:r>
            <a:endParaRPr lang="en-US" sz="1200" dirty="0">
              <a:solidFill>
                <a:srgbClr val="404040"/>
              </a:solidFill>
              <a:latin typeface="Calibri" pitchFamily="34" charset="0"/>
            </a:endParaRPr>
          </a:p>
        </p:txBody>
      </p:sp>
      <p:pic>
        <p:nvPicPr>
          <p:cNvPr id="268" name="Grafik 267"/>
          <p:cNvPicPr>
            <a:picLocks noChangeAspect="1"/>
          </p:cNvPicPr>
          <p:nvPr/>
        </p:nvPicPr>
        <p:blipFill rotWithShape="1">
          <a:blip r:embed="rId2"/>
          <a:srcRect l="11287" t="18590" r="8909" b="36431"/>
          <a:stretch/>
        </p:blipFill>
        <p:spPr>
          <a:xfrm>
            <a:off x="7620" y="1835198"/>
            <a:ext cx="9108504" cy="3754042"/>
          </a:xfrm>
          <a:prstGeom prst="rect">
            <a:avLst/>
          </a:prstGeom>
        </p:spPr>
      </p:pic>
    </p:spTree>
    <p:extLst>
      <p:ext uri="{BB962C8B-B14F-4D97-AF65-F5344CB8AC3E}">
        <p14:creationId xmlns:p14="http://schemas.microsoft.com/office/powerpoint/2010/main" val="62320286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536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8" name="TextBox 7"/>
          <p:cNvSpPr txBox="1"/>
          <p:nvPr>
            <p:custDataLst>
              <p:tags r:id="rId3"/>
            </p:custDataLst>
          </p:nvPr>
        </p:nvSpPr>
        <p:spPr>
          <a:xfrm>
            <a:off x="387531" y="2124926"/>
            <a:ext cx="8368939" cy="1177502"/>
          </a:xfrm>
          <a:prstGeom prst="rect">
            <a:avLst/>
          </a:prstGeom>
          <a:noFill/>
        </p:spPr>
        <p:txBody>
          <a:bodyPr wrap="square" lIns="0" tIns="0" rIns="0" bIns="0" rtlCol="0">
            <a:spAutoFit/>
          </a:bodyPr>
          <a:lstStyle/>
          <a:p>
            <a:pPr defTabSz="685955">
              <a:spcBef>
                <a:spcPts val="900"/>
              </a:spcBef>
            </a:pPr>
            <a:r>
              <a:rPr lang="en-US" sz="2701" dirty="0">
                <a:ln>
                  <a:solidFill>
                    <a:srgbClr val="FFFFFF">
                      <a:alpha val="0"/>
                    </a:srgbClr>
                  </a:solidFill>
                </a:ln>
                <a:solidFill>
                  <a:srgbClr val="00AEEF">
                    <a:alpha val="99000"/>
                  </a:srgbClr>
                </a:solidFill>
                <a:latin typeface="Segoe Light" pitchFamily="34" charset="0"/>
              </a:rPr>
              <a:t>Supplies Runtime Values </a:t>
            </a:r>
            <a:r>
              <a:rPr lang="en-US" sz="2401" dirty="0">
                <a:ln>
                  <a:solidFill>
                    <a:srgbClr val="FFFFFF">
                      <a:alpha val="0"/>
                    </a:srgbClr>
                  </a:solidFill>
                </a:ln>
                <a:solidFill>
                  <a:srgbClr val="5F5F5F">
                    <a:alpha val="99000"/>
                  </a:srgbClr>
                </a:solidFill>
              </a:rPr>
              <a:t/>
            </a:r>
            <a:br>
              <a:rPr lang="en-US" sz="2401" dirty="0">
                <a:ln>
                  <a:solidFill>
                    <a:srgbClr val="FFFFFF">
                      <a:alpha val="0"/>
                    </a:srgbClr>
                  </a:solidFill>
                </a:ln>
                <a:solidFill>
                  <a:srgbClr val="5F5F5F">
                    <a:alpha val="99000"/>
                  </a:srgbClr>
                </a:solidFill>
              </a:rPr>
            </a:br>
            <a:r>
              <a:rPr lang="en-US" sz="1500" dirty="0">
                <a:ln>
                  <a:solidFill>
                    <a:srgbClr val="FFFFFF">
                      <a:alpha val="0"/>
                    </a:srgbClr>
                  </a:solidFill>
                </a:ln>
                <a:solidFill>
                  <a:srgbClr val="5F5F5F">
                    <a:alpha val="99000"/>
                  </a:srgbClr>
                </a:solidFill>
              </a:rPr>
              <a:t>(Scale, Config Settings, Certificates to use, VHD, etc.)</a:t>
            </a:r>
          </a:p>
          <a:p>
            <a:pPr defTabSz="685955">
              <a:spcBef>
                <a:spcPts val="900"/>
              </a:spcBef>
            </a:pPr>
            <a:r>
              <a:rPr lang="en-US" sz="2701" dirty="0">
                <a:ln>
                  <a:solidFill>
                    <a:srgbClr val="FFFFFF">
                      <a:alpha val="0"/>
                    </a:srgbClr>
                  </a:solidFill>
                </a:ln>
                <a:solidFill>
                  <a:srgbClr val="00AEEF">
                    <a:alpha val="99000"/>
                  </a:srgbClr>
                </a:solidFill>
                <a:latin typeface="Segoe Light" pitchFamily="34" charset="0"/>
              </a:rPr>
              <a:t>Can be updated any time through Portal or API</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289181866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639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5" name="Text Placeholder 4"/>
          <p:cNvSpPr>
            <a:spLocks noGrp="1"/>
          </p:cNvSpPr>
          <p:nvPr>
            <p:ph sz="quarter" idx="10"/>
            <p:custDataLst>
              <p:tags r:id="rId3"/>
            </p:custDataLst>
          </p:nvPr>
        </p:nvSpPr>
        <p:spPr>
          <a:xfrm>
            <a:off x="387530" y="2124927"/>
            <a:ext cx="8368940" cy="2354491"/>
          </a:xfrm>
          <a:noFill/>
        </p:spPr>
        <p:txBody>
          <a:bodyPr/>
          <a:lstStyle/>
          <a:p>
            <a:pPr>
              <a:spcBef>
                <a:spcPts val="0"/>
              </a:spcBef>
            </a:pPr>
            <a:r>
              <a:rPr lang="en-US" sz="900" dirty="0">
                <a:solidFill>
                  <a:schemeClr val="accent6"/>
                </a:solidFill>
              </a:rPr>
              <a:t>&lt;?</a:t>
            </a:r>
            <a:r>
              <a:rPr lang="en-US" sz="900" dirty="0">
                <a:solidFill>
                  <a:schemeClr val="accent3"/>
                </a:solidFill>
              </a:rPr>
              <a:t>xml</a:t>
            </a:r>
            <a:r>
              <a:rPr lang="en-US" sz="900" dirty="0">
                <a:solidFill>
                  <a:schemeClr val="accent6"/>
                </a:solidFill>
              </a:rPr>
              <a:t> </a:t>
            </a:r>
            <a:r>
              <a:rPr lang="en-US" sz="900" dirty="0">
                <a:solidFill>
                  <a:schemeClr val="accent5"/>
                </a:solidFill>
              </a:rPr>
              <a:t>version</a:t>
            </a:r>
            <a:r>
              <a:rPr lang="en-US" sz="900" dirty="0">
                <a:solidFill>
                  <a:schemeClr val="accent6"/>
                </a:solidFill>
              </a:rPr>
              <a:t>="1.0"?&gt;</a:t>
            </a:r>
          </a:p>
          <a:p>
            <a:pPr>
              <a:spcBef>
                <a:spcPts val="0"/>
              </a:spcBef>
            </a:pPr>
            <a:r>
              <a:rPr lang="en-US" sz="900" dirty="0">
                <a:solidFill>
                  <a:schemeClr val="accent6"/>
                </a:solidFill>
              </a:rPr>
              <a:t>&lt;</a:t>
            </a:r>
            <a:r>
              <a:rPr lang="en-US" sz="900" dirty="0">
                <a:solidFill>
                  <a:schemeClr val="accent3"/>
                </a:solidFill>
              </a:rPr>
              <a:t>ServiceConfiguration</a:t>
            </a:r>
            <a:r>
              <a:rPr lang="en-US" sz="900" dirty="0">
                <a:solidFill>
                  <a:schemeClr val="accent6"/>
                </a:solidFill>
              </a:rPr>
              <a:t> </a:t>
            </a:r>
            <a:r>
              <a:rPr lang="en-US" sz="900" dirty="0">
                <a:solidFill>
                  <a:schemeClr val="accent5"/>
                </a:solidFill>
              </a:rPr>
              <a:t>serviceName</a:t>
            </a:r>
            <a:r>
              <a:rPr lang="en-US" sz="900" dirty="0">
                <a:solidFill>
                  <a:schemeClr val="accent6"/>
                </a:solidFill>
              </a:rPr>
              <a:t>="WebDeploy" </a:t>
            </a:r>
            <a:r>
              <a:rPr lang="en-US" sz="900" dirty="0">
                <a:solidFill>
                  <a:schemeClr val="accent5"/>
                </a:solidFill>
              </a:rPr>
              <a:t>xmlns</a:t>
            </a:r>
            <a:r>
              <a:rPr lang="en-US" sz="900" dirty="0">
                <a:solidFill>
                  <a:schemeClr val="accent6"/>
                </a:solidFill>
              </a:rPr>
              <a:t>="</a:t>
            </a:r>
            <a:r>
              <a:rPr lang="en-US" sz="900" dirty="0">
                <a:solidFill>
                  <a:schemeClr val="accent6"/>
                </a:solidFill>
                <a:hlinkClick r:id="rId9"/>
              </a:rPr>
              <a:t>http://schemas.microsoft.com/serviceHosting/2008/10ServiceConfiguration</a:t>
            </a:r>
            <a:r>
              <a:rPr lang="en-US" sz="900" dirty="0">
                <a:solidFill>
                  <a:schemeClr val="accent6"/>
                </a:solidFill>
              </a:rPr>
              <a:t>"&gt;</a:t>
            </a:r>
          </a:p>
          <a:p>
            <a:pPr>
              <a:spcBef>
                <a:spcPts val="0"/>
              </a:spcBef>
            </a:pPr>
            <a:r>
              <a:rPr lang="en-US" sz="900" dirty="0">
                <a:solidFill>
                  <a:schemeClr val="accent6"/>
                </a:solidFill>
              </a:rPr>
              <a:t>   &lt;</a:t>
            </a:r>
            <a:r>
              <a:rPr lang="en-US" sz="900" dirty="0">
                <a:solidFill>
                  <a:schemeClr val="accent3"/>
                </a:solidFill>
              </a:rPr>
              <a:t>Role</a:t>
            </a:r>
            <a:r>
              <a:rPr lang="en-US" sz="900" dirty="0">
                <a:solidFill>
                  <a:schemeClr val="accent6"/>
                </a:solidFill>
              </a:rPr>
              <a:t> </a:t>
            </a:r>
            <a:r>
              <a:rPr lang="en-US" sz="900" dirty="0">
                <a:solidFill>
                  <a:schemeClr val="accent5"/>
                </a:solidFill>
              </a:rPr>
              <a:t>name</a:t>
            </a:r>
            <a:r>
              <a:rPr lang="en-US" sz="900" dirty="0">
                <a:solidFill>
                  <a:schemeClr val="accent6"/>
                </a:solidFill>
              </a:rPr>
              <a:t>="Webux"&gt;</a:t>
            </a:r>
          </a:p>
          <a:p>
            <a:pPr marL="390629">
              <a:spcBef>
                <a:spcPts val="0"/>
              </a:spcBef>
            </a:pPr>
            <a:r>
              <a:rPr lang="en-US" sz="900" dirty="0">
                <a:solidFill>
                  <a:schemeClr val="accent6"/>
                </a:solidFill>
              </a:rPr>
              <a:t>&lt;</a:t>
            </a:r>
            <a:r>
              <a:rPr lang="en-US" sz="900" dirty="0">
                <a:solidFill>
                  <a:schemeClr val="accent3"/>
                </a:solidFill>
              </a:rPr>
              <a:t>Instances</a:t>
            </a:r>
            <a:r>
              <a:rPr lang="en-US" sz="900" dirty="0">
                <a:solidFill>
                  <a:schemeClr val="accent6"/>
                </a:solidFill>
              </a:rPr>
              <a:t> </a:t>
            </a:r>
            <a:r>
              <a:rPr lang="en-US" sz="900" dirty="0">
                <a:solidFill>
                  <a:schemeClr val="accent5"/>
                </a:solidFill>
              </a:rPr>
              <a:t>count</a:t>
            </a:r>
            <a:r>
              <a:rPr lang="en-US" sz="900" dirty="0">
                <a:solidFill>
                  <a:schemeClr val="accent6"/>
                </a:solidFill>
              </a:rPr>
              <a:t>="1"/&gt;</a:t>
            </a:r>
          </a:p>
          <a:p>
            <a:pPr marL="390629">
              <a:spcBef>
                <a:spcPts val="0"/>
              </a:spcBef>
            </a:pPr>
            <a:r>
              <a:rPr lang="en-US" sz="900" dirty="0">
                <a:solidFill>
                  <a:schemeClr val="accent6"/>
                </a:solidFill>
              </a:rPr>
              <a:t>&lt;</a:t>
            </a:r>
            <a:r>
              <a:rPr lang="en-US" sz="900" dirty="0">
                <a:solidFill>
                  <a:schemeClr val="accent3"/>
                </a:solidFill>
              </a:rPr>
              <a:t>ConfigurationSettings</a:t>
            </a:r>
            <a:r>
              <a:rPr lang="en-US" sz="900" dirty="0">
                <a:solidFill>
                  <a:schemeClr val="accent6"/>
                </a:solidFill>
              </a:rPr>
              <a:t>&gt;</a:t>
            </a:r>
          </a:p>
          <a:p>
            <a:pPr marL="647873">
              <a:spcBef>
                <a:spcPts val="0"/>
              </a:spcBef>
            </a:pPr>
            <a:r>
              <a:rPr lang="en-US" sz="900" dirty="0">
                <a:solidFill>
                  <a:schemeClr val="accent6"/>
                </a:solidFill>
              </a:rPr>
              <a:t>&lt;</a:t>
            </a:r>
            <a:r>
              <a:rPr lang="en-US" sz="900" dirty="0">
                <a:solidFill>
                  <a:schemeClr val="accent3"/>
                </a:solidFill>
              </a:rPr>
              <a:t>Setting</a:t>
            </a:r>
            <a:r>
              <a:rPr lang="en-US" sz="900" dirty="0">
                <a:solidFill>
                  <a:schemeClr val="accent6"/>
                </a:solidFill>
              </a:rPr>
              <a:t> </a:t>
            </a:r>
            <a:r>
              <a:rPr lang="en-US" sz="900" dirty="0">
                <a:solidFill>
                  <a:schemeClr val="accent5"/>
                </a:solidFill>
              </a:rPr>
              <a:t>name</a:t>
            </a:r>
            <a:r>
              <a:rPr lang="en-US" sz="900" dirty="0">
                <a:solidFill>
                  <a:schemeClr val="accent6"/>
                </a:solidFill>
              </a:rPr>
              <a:t>="DiagnosticsConnectionString" </a:t>
            </a:r>
            <a:r>
              <a:rPr lang="en-US" sz="900" dirty="0">
                <a:solidFill>
                  <a:schemeClr val="accent5"/>
                </a:solidFill>
              </a:rPr>
              <a:t>value</a:t>
            </a:r>
            <a:r>
              <a:rPr lang="en-US" sz="900" dirty="0">
                <a:solidFill>
                  <a:schemeClr val="accent6"/>
                </a:solidFill>
              </a:rPr>
              <a:t>="UseDevelopmentStorage=true/&gt;</a:t>
            </a:r>
          </a:p>
          <a:p>
            <a:pPr marL="647873">
              <a:spcBef>
                <a:spcPts val="0"/>
              </a:spcBef>
            </a:pPr>
            <a:r>
              <a:rPr lang="en-US" sz="900" dirty="0">
                <a:solidFill>
                  <a:schemeClr val="accent6"/>
                </a:solidFill>
              </a:rPr>
              <a:t>&lt;</a:t>
            </a:r>
            <a:r>
              <a:rPr lang="en-US" sz="900" dirty="0">
                <a:solidFill>
                  <a:schemeClr val="accent3"/>
                </a:solidFill>
              </a:rPr>
              <a:t>Setting</a:t>
            </a:r>
            <a:r>
              <a:rPr lang="en-US" sz="900" dirty="0">
                <a:solidFill>
                  <a:schemeClr val="accent6"/>
                </a:solidFill>
              </a:rPr>
              <a:t> </a:t>
            </a:r>
            <a:r>
              <a:rPr lang="en-US" sz="900" dirty="0">
                <a:solidFill>
                  <a:schemeClr val="accent5"/>
                </a:solidFill>
              </a:rPr>
              <a:t>name</a:t>
            </a:r>
            <a:r>
              <a:rPr lang="en-US" sz="900" dirty="0">
                <a:solidFill>
                  <a:schemeClr val="accent6"/>
                </a:solidFill>
              </a:rPr>
              <a:t>="Microsoft.WindowsAzure.plugins.RemoteAccess.Enabled" </a:t>
            </a:r>
            <a:r>
              <a:rPr lang="en-US" sz="900" dirty="0">
                <a:solidFill>
                  <a:schemeClr val="accent5"/>
                </a:solidFill>
              </a:rPr>
              <a:t>value</a:t>
            </a:r>
            <a:r>
              <a:rPr lang="en-US" sz="900" dirty="0">
                <a:solidFill>
                  <a:schemeClr val="accent6"/>
                </a:solidFill>
              </a:rPr>
              <a:t>="True"/&gt;</a:t>
            </a:r>
          </a:p>
          <a:p>
            <a:pPr marL="647873">
              <a:spcBef>
                <a:spcPts val="0"/>
              </a:spcBef>
            </a:pPr>
            <a:r>
              <a:rPr lang="en-US" sz="900" dirty="0">
                <a:solidFill>
                  <a:schemeClr val="accent6"/>
                </a:solidFill>
              </a:rPr>
              <a:t>&lt;</a:t>
            </a:r>
            <a:r>
              <a:rPr lang="en-US" sz="900" dirty="0">
                <a:solidFill>
                  <a:schemeClr val="accent3"/>
                </a:solidFill>
              </a:rPr>
              <a:t>Setting</a:t>
            </a:r>
            <a:r>
              <a:rPr lang="en-US" sz="900" dirty="0">
                <a:solidFill>
                  <a:schemeClr val="accent6"/>
                </a:solidFill>
              </a:rPr>
              <a:t> </a:t>
            </a:r>
            <a:r>
              <a:rPr lang="en-US" sz="900" dirty="0">
                <a:solidFill>
                  <a:schemeClr val="accent5"/>
                </a:solidFill>
              </a:rPr>
              <a:t>name</a:t>
            </a:r>
            <a:r>
              <a:rPr lang="en-US" sz="900" dirty="0">
                <a:solidFill>
                  <a:schemeClr val="accent6"/>
                </a:solidFill>
              </a:rPr>
              <a:t>="Microsoft.WindowsAzure.plugins.RemoteAccess.AccountUsername" </a:t>
            </a:r>
            <a:r>
              <a:rPr lang="en-US" sz="900" dirty="0">
                <a:solidFill>
                  <a:schemeClr val="accent5"/>
                </a:solidFill>
              </a:rPr>
              <a:t>value</a:t>
            </a:r>
            <a:r>
              <a:rPr lang="en-US" sz="900" dirty="0">
                <a:solidFill>
                  <a:schemeClr val="accent6"/>
                </a:solidFill>
              </a:rPr>
              <a:t>="dunnry"/&gt;</a:t>
            </a:r>
          </a:p>
          <a:p>
            <a:pPr marL="647873">
              <a:spcBef>
                <a:spcPts val="0"/>
              </a:spcBef>
              <a:tabLst>
                <a:tab pos="2229444" algn="l"/>
              </a:tabLst>
            </a:pPr>
            <a:r>
              <a:rPr lang="en-US" sz="900" dirty="0">
                <a:solidFill>
                  <a:schemeClr val="accent6"/>
                </a:solidFill>
              </a:rPr>
              <a:t>&lt;</a:t>
            </a:r>
            <a:r>
              <a:rPr lang="en-US" sz="900" dirty="0">
                <a:solidFill>
                  <a:schemeClr val="accent3"/>
                </a:solidFill>
              </a:rPr>
              <a:t>Setting</a:t>
            </a:r>
            <a:r>
              <a:rPr lang="en-US" sz="900" dirty="0">
                <a:solidFill>
                  <a:schemeClr val="accent6"/>
                </a:solidFill>
              </a:rPr>
              <a:t> </a:t>
            </a:r>
            <a:r>
              <a:rPr lang="en-US" sz="900" dirty="0">
                <a:solidFill>
                  <a:schemeClr val="accent5"/>
                </a:solidFill>
              </a:rPr>
              <a:t>name</a:t>
            </a:r>
            <a:r>
              <a:rPr lang="en-US" sz="900" dirty="0">
                <a:solidFill>
                  <a:schemeClr val="accent6"/>
                </a:solidFill>
              </a:rPr>
              <a:t>="Microsoft.WindowsAzure.plugins.RemoteAccess.AccountEncryptedPassword" </a:t>
            </a:r>
            <a:r>
              <a:rPr lang="en-US" sz="900" dirty="0">
                <a:solidFill>
                  <a:schemeClr val="accent5"/>
                </a:solidFill>
              </a:rPr>
              <a:t>value</a:t>
            </a:r>
            <a:r>
              <a:rPr lang="en-US" sz="900" dirty="0">
                <a:solidFill>
                  <a:schemeClr val="accent6"/>
                </a:solidFill>
              </a:rPr>
              <a:t>="MIIBrAYJKoZIhvcNAQcDoIIB"/&gt;</a:t>
            </a:r>
          </a:p>
          <a:p>
            <a:pPr marL="647873">
              <a:spcBef>
                <a:spcPts val="0"/>
              </a:spcBef>
            </a:pPr>
            <a:r>
              <a:rPr lang="en-US" sz="900" dirty="0">
                <a:solidFill>
                  <a:schemeClr val="accent6"/>
                </a:solidFill>
              </a:rPr>
              <a:t>&lt;</a:t>
            </a:r>
            <a:r>
              <a:rPr lang="en-US" sz="900" dirty="0">
                <a:solidFill>
                  <a:schemeClr val="accent3"/>
                </a:solidFill>
              </a:rPr>
              <a:t>Setting</a:t>
            </a:r>
            <a:r>
              <a:rPr lang="en-US" sz="900" dirty="0">
                <a:solidFill>
                  <a:schemeClr val="accent6"/>
                </a:solidFill>
              </a:rPr>
              <a:t> </a:t>
            </a:r>
            <a:r>
              <a:rPr lang="en-US" sz="900" dirty="0">
                <a:solidFill>
                  <a:schemeClr val="accent5"/>
                </a:solidFill>
              </a:rPr>
              <a:t>name</a:t>
            </a:r>
            <a:r>
              <a:rPr lang="en-US" sz="900" dirty="0">
                <a:solidFill>
                  <a:schemeClr val="accent6"/>
                </a:solidFill>
              </a:rPr>
              <a:t>="Microsoft.WindowsAzure.plugins.RemoteAccess.AccountExpiration" </a:t>
            </a:r>
            <a:r>
              <a:rPr lang="en-US" sz="900" dirty="0">
                <a:solidFill>
                  <a:schemeClr val="accent5"/>
                </a:solidFill>
              </a:rPr>
              <a:t>value</a:t>
            </a:r>
            <a:r>
              <a:rPr lang="en-US" sz="900" dirty="0">
                <a:solidFill>
                  <a:schemeClr val="accent6"/>
                </a:solidFill>
              </a:rPr>
              <a:t>="2010-12-23T23:59:59.0000000-07"/&gt;</a:t>
            </a:r>
          </a:p>
          <a:p>
            <a:pPr marL="647873">
              <a:spcBef>
                <a:spcPts val="0"/>
              </a:spcBef>
            </a:pPr>
            <a:r>
              <a:rPr lang="en-US" sz="900" dirty="0">
                <a:solidFill>
                  <a:schemeClr val="accent6"/>
                </a:solidFill>
              </a:rPr>
              <a:t>&lt;</a:t>
            </a:r>
            <a:r>
              <a:rPr lang="en-US" sz="900" dirty="0">
                <a:solidFill>
                  <a:schemeClr val="accent3"/>
                </a:solidFill>
              </a:rPr>
              <a:t>Setting</a:t>
            </a:r>
            <a:r>
              <a:rPr lang="en-US" sz="900" dirty="0">
                <a:solidFill>
                  <a:schemeClr val="accent6"/>
                </a:solidFill>
              </a:rPr>
              <a:t> </a:t>
            </a:r>
            <a:r>
              <a:rPr lang="en-US" sz="900" dirty="0">
                <a:solidFill>
                  <a:schemeClr val="accent5"/>
                </a:solidFill>
              </a:rPr>
              <a:t>name</a:t>
            </a:r>
            <a:r>
              <a:rPr lang="en-US" sz="900" dirty="0">
                <a:solidFill>
                  <a:schemeClr val="accent6"/>
                </a:solidFill>
              </a:rPr>
              <a:t>="Microsoft.Windows Azure.Plugins.RemoteForwarder.Enabled" </a:t>
            </a:r>
            <a:r>
              <a:rPr lang="en-US" sz="900" dirty="0">
                <a:solidFill>
                  <a:schemeClr val="accent5"/>
                </a:solidFill>
              </a:rPr>
              <a:t>value</a:t>
            </a:r>
            <a:r>
              <a:rPr lang="en-US" sz="900" dirty="0">
                <a:solidFill>
                  <a:schemeClr val="accent6"/>
                </a:solidFill>
              </a:rPr>
              <a:t>="True"/&gt;</a:t>
            </a:r>
          </a:p>
          <a:p>
            <a:pPr marL="171496">
              <a:spcBef>
                <a:spcPts val="0"/>
              </a:spcBef>
            </a:pPr>
            <a:r>
              <a:rPr lang="en-US" sz="900" dirty="0">
                <a:solidFill>
                  <a:schemeClr val="accent6"/>
                </a:solidFill>
              </a:rPr>
              <a:t>&lt;</a:t>
            </a:r>
            <a:r>
              <a:rPr lang="en-US" sz="900" dirty="0">
                <a:solidFill>
                  <a:schemeClr val="accent3"/>
                </a:solidFill>
              </a:rPr>
              <a:t>ConfigurationSettings</a:t>
            </a:r>
            <a:r>
              <a:rPr lang="en-US" sz="900" dirty="0">
                <a:solidFill>
                  <a:schemeClr val="accent6"/>
                </a:solidFill>
              </a:rPr>
              <a:t>&gt;</a:t>
            </a:r>
          </a:p>
          <a:p>
            <a:pPr marL="171496">
              <a:spcBef>
                <a:spcPts val="0"/>
              </a:spcBef>
            </a:pPr>
            <a:r>
              <a:rPr lang="en-US" sz="900" dirty="0">
                <a:solidFill>
                  <a:schemeClr val="accent6"/>
                </a:solidFill>
              </a:rPr>
              <a:t>&lt;</a:t>
            </a:r>
            <a:r>
              <a:rPr lang="en-US" sz="900" dirty="0">
                <a:solidFill>
                  <a:schemeClr val="accent3"/>
                </a:solidFill>
              </a:rPr>
              <a:t>Certificate</a:t>
            </a:r>
            <a:r>
              <a:rPr lang="en-US" sz="900" dirty="0">
                <a:solidFill>
                  <a:schemeClr val="accent6"/>
                </a:solidFill>
              </a:rPr>
              <a:t>&gt;</a:t>
            </a:r>
          </a:p>
          <a:p>
            <a:pPr marL="647873">
              <a:spcBef>
                <a:spcPts val="0"/>
              </a:spcBef>
            </a:pPr>
            <a:r>
              <a:rPr lang="en-US" sz="900" dirty="0">
                <a:solidFill>
                  <a:schemeClr val="accent6"/>
                </a:solidFill>
              </a:rPr>
              <a:t>&lt;</a:t>
            </a:r>
            <a:r>
              <a:rPr lang="en-US" sz="900" dirty="0">
                <a:solidFill>
                  <a:schemeClr val="accent3"/>
                </a:solidFill>
              </a:rPr>
              <a:t>Certificates</a:t>
            </a:r>
            <a:r>
              <a:rPr lang="en-US" sz="900" dirty="0">
                <a:solidFill>
                  <a:schemeClr val="accent6"/>
                </a:solidFill>
              </a:rPr>
              <a:t> </a:t>
            </a:r>
            <a:r>
              <a:rPr lang="en-US" sz="900" dirty="0">
                <a:solidFill>
                  <a:schemeClr val="accent5"/>
                </a:solidFill>
              </a:rPr>
              <a:t>name</a:t>
            </a:r>
            <a:r>
              <a:rPr lang="en-US" sz="900" dirty="0">
                <a:solidFill>
                  <a:schemeClr val="accent6"/>
                </a:solidFill>
              </a:rPr>
              <a:t>="Microsoft.WindowsAzure.Plugins.remoteAccess.PasswordEncryption" </a:t>
            </a:r>
            <a:r>
              <a:rPr lang="en-US" sz="900" dirty="0">
                <a:solidFill>
                  <a:schemeClr val="accent5"/>
                </a:solidFill>
              </a:rPr>
              <a:t>thumbprint</a:t>
            </a:r>
            <a:r>
              <a:rPr lang="en-US" sz="900" dirty="0">
                <a:solidFill>
                  <a:schemeClr val="accent6"/>
                </a:solidFill>
              </a:rPr>
              <a:t>="D6BE55AC439FAC6CBEBAF"/&gt;</a:t>
            </a:r>
          </a:p>
          <a:p>
            <a:pPr marL="171496">
              <a:spcBef>
                <a:spcPts val="0"/>
              </a:spcBef>
            </a:pPr>
            <a:r>
              <a:rPr lang="en-US" sz="900" dirty="0">
                <a:solidFill>
                  <a:schemeClr val="accent6"/>
                </a:solidFill>
              </a:rPr>
              <a:t>&lt;/</a:t>
            </a:r>
            <a:r>
              <a:rPr lang="en-US" sz="900" dirty="0">
                <a:solidFill>
                  <a:schemeClr val="accent3"/>
                </a:solidFill>
              </a:rPr>
              <a:t>Certificate</a:t>
            </a:r>
            <a:r>
              <a:rPr lang="en-US" sz="900" dirty="0">
                <a:solidFill>
                  <a:schemeClr val="accent6"/>
                </a:solidFill>
              </a:rPr>
              <a:t>&gt;</a:t>
            </a:r>
          </a:p>
          <a:p>
            <a:pPr marL="85748">
              <a:spcBef>
                <a:spcPts val="0"/>
              </a:spcBef>
            </a:pPr>
            <a:r>
              <a:rPr lang="en-US" sz="900" dirty="0">
                <a:solidFill>
                  <a:schemeClr val="accent6"/>
                </a:solidFill>
              </a:rPr>
              <a:t>&lt;/</a:t>
            </a:r>
            <a:r>
              <a:rPr lang="en-US" sz="900" dirty="0">
                <a:solidFill>
                  <a:schemeClr val="accent3"/>
                </a:solidFill>
              </a:rPr>
              <a:t>Role</a:t>
            </a:r>
            <a:r>
              <a:rPr lang="en-US" sz="900" dirty="0">
                <a:solidFill>
                  <a:schemeClr val="accent6"/>
                </a:solidFill>
              </a:rPr>
              <a:t>&gt;</a:t>
            </a:r>
          </a:p>
          <a:p>
            <a:pPr>
              <a:spcBef>
                <a:spcPts val="0"/>
              </a:spcBef>
            </a:pPr>
            <a:r>
              <a:rPr lang="en-US" sz="900" dirty="0">
                <a:solidFill>
                  <a:schemeClr val="accent6"/>
                </a:solidFill>
              </a:rPr>
              <a:t>&lt;/</a:t>
            </a:r>
            <a:r>
              <a:rPr lang="en-US" sz="900" dirty="0">
                <a:solidFill>
                  <a:schemeClr val="accent3"/>
                </a:solidFill>
              </a:rPr>
              <a:t>ServiceConfiguration</a:t>
            </a:r>
            <a:r>
              <a:rPr lang="en-US" sz="900" dirty="0">
                <a:solidFill>
                  <a:schemeClr val="accent6"/>
                </a:solidFill>
              </a:rPr>
              <a:t>&gt; </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124843044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356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sz="quarter" idx="10"/>
            <p:custDataLst>
              <p:tags r:id="rId4"/>
            </p:custDataLst>
          </p:nvPr>
        </p:nvSpPr>
        <p:spPr>
          <a:xfrm>
            <a:off x="389437" y="1954623"/>
            <a:ext cx="8368939" cy="3098797"/>
          </a:xfrm>
        </p:spPr>
        <p:txBody>
          <a:bodyPr/>
          <a:lstStyle/>
          <a:p>
            <a:pPr>
              <a:spcBef>
                <a:spcPts val="600"/>
              </a:spcBef>
            </a:pPr>
            <a:r>
              <a:rPr lang="en-US" sz="2701" dirty="0">
                <a:solidFill>
                  <a:schemeClr val="accent2">
                    <a:alpha val="99000"/>
                  </a:schemeClr>
                </a:solidFill>
                <a:latin typeface="Segoe UI Light" pitchFamily="34" charset="0"/>
              </a:rPr>
              <a:t>Store arbitrary configuration string values</a:t>
            </a:r>
          </a:p>
          <a:p>
            <a:pPr marL="0" lvl="1"/>
            <a:r>
              <a:rPr lang="en-US" sz="1500" dirty="0"/>
              <a:t>Define in model</a:t>
            </a:r>
          </a:p>
          <a:p>
            <a:pPr marL="0" lvl="1"/>
            <a:r>
              <a:rPr lang="en-US" sz="1500" dirty="0"/>
              <a:t>Populate in configuration</a:t>
            </a:r>
          </a:p>
          <a:p>
            <a:pPr>
              <a:spcBef>
                <a:spcPts val="600"/>
              </a:spcBef>
            </a:pPr>
            <a:r>
              <a:rPr lang="en-US" sz="2701" dirty="0">
                <a:solidFill>
                  <a:schemeClr val="accent2">
                    <a:alpha val="99000"/>
                  </a:schemeClr>
                </a:solidFill>
                <a:latin typeface="Segoe UI Light" pitchFamily="34" charset="0"/>
              </a:rPr>
              <a:t>RoleEnvironment</a:t>
            </a:r>
          </a:p>
          <a:p>
            <a:pPr marL="0" lvl="1"/>
            <a:r>
              <a:rPr lang="en-US" sz="1500" dirty="0"/>
              <a:t>.GetConfigurationSettingValue()</a:t>
            </a:r>
          </a:p>
          <a:p>
            <a:pPr>
              <a:spcBef>
                <a:spcPts val="600"/>
              </a:spcBef>
            </a:pPr>
            <a:r>
              <a:rPr lang="en-US" sz="2701" dirty="0">
                <a:solidFill>
                  <a:schemeClr val="accent2">
                    <a:alpha val="99000"/>
                  </a:schemeClr>
                </a:solidFill>
                <a:latin typeface="Segoe UI Light" pitchFamily="34" charset="0"/>
              </a:rPr>
              <a:t>Don’t use web.config for values you wish </a:t>
            </a:r>
            <a:br>
              <a:rPr lang="en-US" sz="2701" dirty="0">
                <a:solidFill>
                  <a:schemeClr val="accent2">
                    <a:alpha val="99000"/>
                  </a:schemeClr>
                </a:solidFill>
                <a:latin typeface="Segoe UI Light" pitchFamily="34" charset="0"/>
              </a:rPr>
            </a:br>
            <a:r>
              <a:rPr lang="en-US" sz="2701" dirty="0">
                <a:solidFill>
                  <a:schemeClr val="accent2">
                    <a:alpha val="99000"/>
                  </a:schemeClr>
                </a:solidFill>
                <a:latin typeface="Segoe UI Light" pitchFamily="34" charset="0"/>
              </a:rPr>
              <a:t>to change at runtime</a:t>
            </a:r>
          </a:p>
          <a:p>
            <a:pPr marL="0" lvl="1"/>
            <a:r>
              <a:rPr lang="en-US" sz="1500" dirty="0"/>
              <a:t>App/Web.config is packaged with deployment change requires re-deploy</a:t>
            </a:r>
          </a:p>
          <a:p>
            <a:pPr marL="0" lvl="1"/>
            <a:r>
              <a:rPr lang="en-US" sz="1500" dirty="0"/>
              <a:t>*.cscfg supports change tracking and notification to running role instances</a:t>
            </a:r>
          </a:p>
        </p:txBody>
      </p:sp>
    </p:spTree>
    <p:extLst>
      <p:ext uri="{BB962C8B-B14F-4D97-AF65-F5344CB8AC3E}">
        <p14:creationId xmlns:p14="http://schemas.microsoft.com/office/powerpoint/2010/main" val="349637508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741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4" name="TextBox 3"/>
          <p:cNvSpPr txBox="1"/>
          <p:nvPr>
            <p:custDataLst>
              <p:tags r:id="rId3"/>
            </p:custDataLst>
          </p:nvPr>
        </p:nvSpPr>
        <p:spPr>
          <a:xfrm>
            <a:off x="387531" y="2124927"/>
            <a:ext cx="8368939" cy="2008755"/>
          </a:xfrm>
          <a:prstGeom prst="rect">
            <a:avLst/>
          </a:prstGeom>
          <a:noFill/>
        </p:spPr>
        <p:txBody>
          <a:bodyPr wrap="square" lIns="0" tIns="0" rIns="0" bIns="0" rtlCol="0">
            <a:spAutoFit/>
          </a:bodyPr>
          <a:lstStyle/>
          <a:p>
            <a:pPr defTabSz="685955">
              <a:spcBef>
                <a:spcPts val="900"/>
              </a:spcBef>
            </a:pPr>
            <a:r>
              <a:rPr lang="en-US" sz="2701" dirty="0">
                <a:ln>
                  <a:solidFill>
                    <a:srgbClr val="FFFFFF">
                      <a:alpha val="0"/>
                    </a:srgbClr>
                  </a:solidFill>
                </a:ln>
                <a:solidFill>
                  <a:srgbClr val="00AEEF">
                    <a:alpha val="99000"/>
                  </a:srgbClr>
                </a:solidFill>
                <a:latin typeface="Segoe Light" pitchFamily="34" charset="0"/>
              </a:rPr>
              <a:t>Run any executable in your role</a:t>
            </a:r>
          </a:p>
          <a:p>
            <a:pPr defTabSz="685955">
              <a:spcBef>
                <a:spcPts val="900"/>
              </a:spcBef>
            </a:pPr>
            <a:r>
              <a:rPr lang="en-US" sz="2701" dirty="0">
                <a:ln>
                  <a:solidFill>
                    <a:srgbClr val="FFFFFF">
                      <a:alpha val="0"/>
                    </a:srgbClr>
                  </a:solidFill>
                </a:ln>
                <a:solidFill>
                  <a:srgbClr val="00AEEF">
                    <a:alpha val="99000"/>
                  </a:srgbClr>
                </a:solidFill>
                <a:latin typeface="Segoe Light" pitchFamily="34" charset="0"/>
              </a:rPr>
              <a:t>Not just limited to .Net code</a:t>
            </a:r>
          </a:p>
          <a:p>
            <a:pPr defTabSz="685955">
              <a:spcBef>
                <a:spcPts val="900"/>
              </a:spcBef>
            </a:pPr>
            <a:r>
              <a:rPr lang="en-US" sz="2701" dirty="0">
                <a:ln>
                  <a:solidFill>
                    <a:srgbClr val="FFFFFF">
                      <a:alpha val="0"/>
                    </a:srgbClr>
                  </a:solidFill>
                </a:ln>
                <a:solidFill>
                  <a:srgbClr val="00AEEF">
                    <a:alpha val="99000"/>
                  </a:srgbClr>
                </a:solidFill>
                <a:latin typeface="Segoe Light" pitchFamily="34" charset="0"/>
              </a:rPr>
              <a:t>Run custom processes without code</a:t>
            </a:r>
          </a:p>
          <a:p>
            <a:pPr defTabSz="685955">
              <a:spcBef>
                <a:spcPts val="900"/>
              </a:spcBef>
            </a:pPr>
            <a:r>
              <a:rPr lang="en-US" sz="2701" dirty="0">
                <a:ln>
                  <a:solidFill>
                    <a:srgbClr val="FFFFFF">
                      <a:alpha val="0"/>
                    </a:srgbClr>
                  </a:solidFill>
                </a:ln>
                <a:solidFill>
                  <a:srgbClr val="00AEEF">
                    <a:alpha val="99000"/>
                  </a:srgbClr>
                </a:solidFill>
                <a:latin typeface="Segoe Light" pitchFamily="34" charset="0"/>
              </a:rPr>
              <a:t>Role automatically restarts if process stops</a:t>
            </a:r>
          </a:p>
        </p:txBody>
      </p:sp>
      <p:sp>
        <p:nvSpPr>
          <p:cNvPr id="2" name="Title 1"/>
          <p:cNvSpPr>
            <a:spLocks noGrp="1"/>
          </p:cNvSpPr>
          <p:nvPr>
            <p:ph type="title"/>
            <p:custDataLst>
              <p:tags r:id="rId4"/>
            </p:custDataLst>
          </p:nvPr>
        </p:nvSpPr>
        <p:spPr/>
        <p:txBody>
          <a:bodyPr/>
          <a:lstStyle/>
          <a:p>
            <a:r>
              <a:rPr lang="en-US" dirty="0"/>
              <a:t>Custom Role Entry Points</a:t>
            </a:r>
          </a:p>
        </p:txBody>
      </p:sp>
    </p:spTree>
    <p:extLst>
      <p:ext uri="{BB962C8B-B14F-4D97-AF65-F5344CB8AC3E}">
        <p14:creationId xmlns:p14="http://schemas.microsoft.com/office/powerpoint/2010/main" val="32512120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844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Custom Role Entry Points</a:t>
            </a:r>
          </a:p>
        </p:txBody>
      </p:sp>
      <p:sp>
        <p:nvSpPr>
          <p:cNvPr id="3" name="Content Placeholder 2"/>
          <p:cNvSpPr>
            <a:spLocks noGrp="1"/>
          </p:cNvSpPr>
          <p:nvPr>
            <p:ph sz="quarter" idx="10"/>
            <p:custDataLst>
              <p:tags r:id="rId4"/>
            </p:custDataLst>
          </p:nvPr>
        </p:nvSpPr>
        <p:spPr>
          <a:xfrm>
            <a:off x="387531" y="2124927"/>
            <a:ext cx="8368939" cy="3354765"/>
          </a:xfrm>
          <a:noFill/>
        </p:spPr>
        <p:txBody>
          <a:bodyPr/>
          <a:lstStyle/>
          <a:p>
            <a:pPr lvl="0"/>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xml</a:t>
            </a:r>
            <a:r>
              <a:rPr lang="en-US" sz="1200" dirty="0">
                <a:ln>
                  <a:solidFill>
                    <a:srgbClr val="FFFFFF">
                      <a:alpha val="0"/>
                    </a:srgbClr>
                  </a:solidFill>
                </a:ln>
                <a:solidFill>
                  <a:schemeClr val="accent6"/>
                </a:solidFill>
              </a:rPr>
              <a:t> </a:t>
            </a:r>
            <a:r>
              <a:rPr lang="en-US" sz="1200" dirty="0">
                <a:ln>
                  <a:solidFill>
                    <a:srgbClr val="FFFFFF">
                      <a:alpha val="0"/>
                    </a:srgbClr>
                  </a:solidFill>
                </a:ln>
                <a:solidFill>
                  <a:schemeClr val="accent5"/>
                </a:solidFill>
              </a:rPr>
              <a:t>version</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1.0</a:t>
            </a:r>
            <a:r>
              <a:rPr lang="en-US" sz="1200" dirty="0">
                <a:solidFill>
                  <a:schemeClr val="accent6"/>
                </a:solidFill>
              </a:rPr>
              <a:t>"</a:t>
            </a:r>
            <a:r>
              <a:rPr lang="en-US" sz="1200" dirty="0">
                <a:ln>
                  <a:solidFill>
                    <a:srgbClr val="FFFFFF">
                      <a:alpha val="0"/>
                    </a:srgbClr>
                  </a:solidFill>
                </a:ln>
                <a:solidFill>
                  <a:schemeClr val="accent6"/>
                </a:solidFill>
              </a:rPr>
              <a:t> </a:t>
            </a:r>
            <a:r>
              <a:rPr lang="en-US" sz="1200" dirty="0">
                <a:ln>
                  <a:solidFill>
                    <a:srgbClr val="FFFFFF">
                      <a:alpha val="0"/>
                    </a:srgbClr>
                  </a:solidFill>
                </a:ln>
                <a:solidFill>
                  <a:schemeClr val="accent5"/>
                </a:solidFill>
              </a:rPr>
              <a:t>encoding</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utf-8</a:t>
            </a:r>
            <a:r>
              <a:rPr lang="en-US" sz="1200" dirty="0">
                <a:solidFill>
                  <a:schemeClr val="accent6"/>
                </a:solidFill>
              </a:rPr>
              <a:t>"</a:t>
            </a:r>
            <a:r>
              <a:rPr lang="en-US" sz="1200" dirty="0">
                <a:ln>
                  <a:solidFill>
                    <a:srgbClr val="FFFFFF">
                      <a:alpha val="0"/>
                    </a:srgbClr>
                  </a:solidFill>
                </a:ln>
                <a:solidFill>
                  <a:schemeClr val="accent6"/>
                </a:solidFill>
              </a:rPr>
              <a:t>?&gt;</a:t>
            </a:r>
          </a:p>
          <a:p>
            <a:pPr lvl="0"/>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ServiceDefinition </a:t>
            </a:r>
            <a:r>
              <a:rPr lang="en-US" sz="1200" dirty="0">
                <a:ln>
                  <a:solidFill>
                    <a:srgbClr val="FFFFFF">
                      <a:alpha val="0"/>
                    </a:srgbClr>
                  </a:solidFill>
                </a:ln>
                <a:solidFill>
                  <a:schemeClr val="accent5"/>
                </a:solidFill>
              </a:rPr>
              <a:t>name</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WindowsAzureProject11</a:t>
            </a:r>
            <a:r>
              <a:rPr lang="en-US" sz="1200" dirty="0">
                <a:solidFill>
                  <a:schemeClr val="accent6"/>
                </a:solidFill>
              </a:rPr>
              <a:t>"</a:t>
            </a:r>
            <a:r>
              <a:rPr lang="en-US" sz="1200" dirty="0">
                <a:ln>
                  <a:solidFill>
                    <a:srgbClr val="FFFFFF">
                      <a:alpha val="0"/>
                    </a:srgbClr>
                  </a:solidFill>
                </a:ln>
                <a:solidFill>
                  <a:schemeClr val="accent6"/>
                </a:solidFill>
              </a:rPr>
              <a:t> </a:t>
            </a:r>
            <a:r>
              <a:rPr lang="en-US" sz="1200" dirty="0">
                <a:ln>
                  <a:solidFill>
                    <a:srgbClr val="FFFFFF">
                      <a:alpha val="0"/>
                    </a:srgbClr>
                  </a:solidFill>
                </a:ln>
                <a:solidFill>
                  <a:schemeClr val="accent5"/>
                </a:solidFill>
              </a:rPr>
              <a:t>xmlns</a:t>
            </a:r>
            <a:r>
              <a:rPr lang="en-US" sz="1200" dirty="0">
                <a:ln>
                  <a:solidFill>
                    <a:srgbClr val="FFFFFF">
                      <a:alpha val="0"/>
                    </a:srgbClr>
                  </a:solidFill>
                </a:ln>
                <a:solidFill>
                  <a:schemeClr val="accent6"/>
                </a:solidFill>
              </a:rPr>
              <a:t>=</a:t>
            </a:r>
            <a:r>
              <a:rPr lang="en-US" sz="1200" dirty="0">
                <a:solidFill>
                  <a:schemeClr val="accent6"/>
                </a:solidFill>
              </a:rPr>
              <a:t>"</a:t>
            </a:r>
            <a:r>
              <a:rPr lang="en-US" sz="1200" u="sng" dirty="0">
                <a:ln>
                  <a:solidFill>
                    <a:srgbClr val="FFFFFF">
                      <a:alpha val="0"/>
                    </a:srgbClr>
                  </a:solidFill>
                </a:ln>
                <a:solidFill>
                  <a:schemeClr val="accent6"/>
                </a:solidFill>
              </a:rPr>
              <a:t>http://schemas.microsoft.com/ServiceHosting/2008/10/ServiceDefinition</a:t>
            </a:r>
            <a:r>
              <a:rPr lang="en-US" sz="1200" dirty="0">
                <a:solidFill>
                  <a:schemeClr val="accent6"/>
                </a:solidFill>
              </a:rPr>
              <a:t>"</a:t>
            </a:r>
            <a:r>
              <a:rPr lang="en-US" sz="1200" dirty="0">
                <a:ln>
                  <a:solidFill>
                    <a:srgbClr val="FFFFFF">
                      <a:alpha val="0"/>
                    </a:srgbClr>
                  </a:solidFill>
                </a:ln>
                <a:solidFill>
                  <a:schemeClr val="accent6"/>
                </a:solidFill>
              </a:rPr>
              <a:t>&gt;</a:t>
            </a:r>
          </a:p>
          <a:p>
            <a:pPr marL="171496"/>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WorkerRole </a:t>
            </a:r>
            <a:r>
              <a:rPr lang="en-US" sz="1200" dirty="0">
                <a:ln>
                  <a:solidFill>
                    <a:srgbClr val="FFFFFF">
                      <a:alpha val="0"/>
                    </a:srgbClr>
                  </a:solidFill>
                </a:ln>
                <a:solidFill>
                  <a:schemeClr val="accent5"/>
                </a:solidFill>
              </a:rPr>
              <a:t>name</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WorkerRole1</a:t>
            </a:r>
            <a:r>
              <a:rPr lang="en-US" sz="1200" dirty="0">
                <a:solidFill>
                  <a:schemeClr val="accent6"/>
                </a:solidFill>
              </a:rPr>
              <a:t>"</a:t>
            </a:r>
            <a:r>
              <a:rPr lang="en-US" sz="1200" dirty="0">
                <a:ln>
                  <a:solidFill>
                    <a:srgbClr val="FFFFFF">
                      <a:alpha val="0"/>
                    </a:srgbClr>
                  </a:solidFill>
                </a:ln>
                <a:solidFill>
                  <a:schemeClr val="accent6"/>
                </a:solidFill>
              </a:rPr>
              <a:t> </a:t>
            </a:r>
            <a:r>
              <a:rPr lang="en-US" sz="1200" dirty="0">
                <a:ln>
                  <a:solidFill>
                    <a:srgbClr val="FFFFFF">
                      <a:alpha val="0"/>
                    </a:srgbClr>
                  </a:solidFill>
                </a:ln>
                <a:solidFill>
                  <a:schemeClr val="accent5"/>
                </a:solidFill>
              </a:rPr>
              <a:t>vmsize</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Small</a:t>
            </a:r>
            <a:r>
              <a:rPr lang="en-US" sz="1200" dirty="0">
                <a:solidFill>
                  <a:schemeClr val="accent6"/>
                </a:solidFill>
              </a:rPr>
              <a:t>"</a:t>
            </a:r>
            <a:r>
              <a:rPr lang="en-US" sz="1200" dirty="0">
                <a:ln>
                  <a:solidFill>
                    <a:srgbClr val="FFFFFF">
                      <a:alpha val="0"/>
                    </a:srgbClr>
                  </a:solidFill>
                </a:ln>
                <a:solidFill>
                  <a:schemeClr val="accent6"/>
                </a:solidFill>
              </a:rPr>
              <a:t>&gt;</a:t>
            </a:r>
          </a:p>
          <a:p>
            <a:pPr marL="476377"/>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Runtime</a:t>
            </a:r>
            <a:r>
              <a:rPr lang="en-US" sz="1200" dirty="0">
                <a:ln>
                  <a:solidFill>
                    <a:srgbClr val="FFFFFF">
                      <a:alpha val="0"/>
                    </a:srgbClr>
                  </a:solidFill>
                </a:ln>
                <a:solidFill>
                  <a:schemeClr val="accent6"/>
                </a:solidFill>
              </a:rPr>
              <a:t> </a:t>
            </a:r>
            <a:r>
              <a:rPr lang="en-US" sz="1200" dirty="0">
                <a:ln>
                  <a:solidFill>
                    <a:srgbClr val="FFFFFF">
                      <a:alpha val="0"/>
                    </a:srgbClr>
                  </a:solidFill>
                </a:ln>
                <a:solidFill>
                  <a:schemeClr val="accent5"/>
                </a:solidFill>
              </a:rPr>
              <a:t>executionContext</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limited</a:t>
            </a:r>
            <a:r>
              <a:rPr lang="en-US" sz="1200" dirty="0">
                <a:solidFill>
                  <a:schemeClr val="accent6"/>
                </a:solidFill>
              </a:rPr>
              <a:t>"</a:t>
            </a:r>
            <a:r>
              <a:rPr lang="en-US" sz="1200" dirty="0">
                <a:ln>
                  <a:solidFill>
                    <a:srgbClr val="FFFFFF">
                      <a:alpha val="0"/>
                    </a:srgbClr>
                  </a:solidFill>
                </a:ln>
                <a:solidFill>
                  <a:schemeClr val="accent6"/>
                </a:solidFill>
              </a:rPr>
              <a:t>&gt;</a:t>
            </a:r>
          </a:p>
          <a:p>
            <a:pPr marL="685983"/>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EntryPoint</a:t>
            </a:r>
            <a:r>
              <a:rPr lang="en-US" sz="1200" dirty="0">
                <a:ln>
                  <a:solidFill>
                    <a:srgbClr val="FFFFFF">
                      <a:alpha val="0"/>
                    </a:srgbClr>
                  </a:solidFill>
                </a:ln>
                <a:solidFill>
                  <a:schemeClr val="accent6"/>
                </a:solidFill>
              </a:rPr>
              <a:t>&gt;</a:t>
            </a:r>
          </a:p>
          <a:p>
            <a:pPr marL="1028974"/>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ProgramEntryPoint </a:t>
            </a:r>
            <a:r>
              <a:rPr lang="en-US" sz="1200" dirty="0">
                <a:ln>
                  <a:solidFill>
                    <a:srgbClr val="FFFFFF">
                      <a:alpha val="0"/>
                    </a:srgbClr>
                  </a:solidFill>
                </a:ln>
                <a:solidFill>
                  <a:schemeClr val="accent5"/>
                </a:solidFill>
              </a:rPr>
              <a:t>commandLine</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myProcess.exe</a:t>
            </a:r>
            <a:r>
              <a:rPr lang="en-US" sz="1200" dirty="0">
                <a:solidFill>
                  <a:schemeClr val="accent6"/>
                </a:solidFill>
              </a:rPr>
              <a:t>"</a:t>
            </a:r>
            <a:r>
              <a:rPr lang="en-US" sz="1200" dirty="0">
                <a:ln>
                  <a:solidFill>
                    <a:srgbClr val="FFFFFF">
                      <a:alpha val="0"/>
                    </a:srgbClr>
                  </a:solidFill>
                </a:ln>
                <a:solidFill>
                  <a:schemeClr val="accent6"/>
                </a:solidFill>
              </a:rPr>
              <a:t> </a:t>
            </a:r>
            <a:r>
              <a:rPr lang="en-US" sz="1200" dirty="0">
                <a:ln>
                  <a:solidFill>
                    <a:srgbClr val="FFFFFF">
                      <a:alpha val="0"/>
                    </a:srgbClr>
                  </a:solidFill>
                </a:ln>
                <a:solidFill>
                  <a:schemeClr val="accent5"/>
                </a:solidFill>
              </a:rPr>
              <a:t>setReadyOnProcessStart</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true</a:t>
            </a:r>
            <a:r>
              <a:rPr lang="en-US" sz="1200" dirty="0">
                <a:solidFill>
                  <a:schemeClr val="accent6"/>
                </a:solidFill>
              </a:rPr>
              <a:t>"</a:t>
            </a:r>
            <a:r>
              <a:rPr lang="en-US" sz="1200" dirty="0">
                <a:ln>
                  <a:solidFill>
                    <a:srgbClr val="FFFFFF">
                      <a:alpha val="0"/>
                    </a:srgbClr>
                  </a:solidFill>
                </a:ln>
                <a:solidFill>
                  <a:schemeClr val="accent6"/>
                </a:solidFill>
              </a:rPr>
              <a:t> /&gt;</a:t>
            </a:r>
          </a:p>
          <a:p>
            <a:pPr marL="685983"/>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EntryPoint</a:t>
            </a:r>
            <a:r>
              <a:rPr lang="en-US" sz="1200" dirty="0">
                <a:ln>
                  <a:solidFill>
                    <a:srgbClr val="FFFFFF">
                      <a:alpha val="0"/>
                    </a:srgbClr>
                  </a:solidFill>
                </a:ln>
                <a:solidFill>
                  <a:schemeClr val="accent6"/>
                </a:solidFill>
              </a:rPr>
              <a:t>&gt;</a:t>
            </a:r>
          </a:p>
          <a:p>
            <a:pPr marL="600235"/>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Runtime</a:t>
            </a:r>
            <a:r>
              <a:rPr lang="en-US" sz="1200" dirty="0">
                <a:ln>
                  <a:solidFill>
                    <a:srgbClr val="FFFFFF">
                      <a:alpha val="0"/>
                    </a:srgbClr>
                  </a:solidFill>
                </a:ln>
                <a:solidFill>
                  <a:schemeClr val="accent6"/>
                </a:solidFill>
              </a:rPr>
              <a:t>&gt;</a:t>
            </a:r>
          </a:p>
          <a:p>
            <a:pPr marL="600235"/>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Endpoints</a:t>
            </a:r>
            <a:r>
              <a:rPr lang="en-US" sz="1200" dirty="0">
                <a:ln>
                  <a:solidFill>
                    <a:srgbClr val="FFFFFF">
                      <a:alpha val="0"/>
                    </a:srgbClr>
                  </a:solidFill>
                </a:ln>
                <a:solidFill>
                  <a:schemeClr val="accent6"/>
                </a:solidFill>
              </a:rPr>
              <a:t>&gt;</a:t>
            </a:r>
          </a:p>
          <a:p>
            <a:pPr marL="685983"/>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InputEndpoint </a:t>
            </a:r>
            <a:r>
              <a:rPr lang="en-US" sz="1200" dirty="0">
                <a:ln>
                  <a:solidFill>
                    <a:srgbClr val="FFFFFF">
                      <a:alpha val="0"/>
                    </a:srgbClr>
                  </a:solidFill>
                </a:ln>
                <a:solidFill>
                  <a:schemeClr val="accent5"/>
                </a:solidFill>
              </a:rPr>
              <a:t>name</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Endpoint1</a:t>
            </a:r>
            <a:r>
              <a:rPr lang="en-US" sz="1200" dirty="0">
                <a:solidFill>
                  <a:schemeClr val="accent6"/>
                </a:solidFill>
              </a:rPr>
              <a:t>"</a:t>
            </a:r>
            <a:r>
              <a:rPr lang="en-US" sz="1200" dirty="0">
                <a:ln>
                  <a:solidFill>
                    <a:srgbClr val="FFFFFF">
                      <a:alpha val="0"/>
                    </a:srgbClr>
                  </a:solidFill>
                </a:ln>
                <a:solidFill>
                  <a:schemeClr val="accent6"/>
                </a:solidFill>
              </a:rPr>
              <a:t> </a:t>
            </a:r>
            <a:r>
              <a:rPr lang="en-US" sz="1200" dirty="0">
                <a:ln>
                  <a:solidFill>
                    <a:srgbClr val="FFFFFF">
                      <a:alpha val="0"/>
                    </a:srgbClr>
                  </a:solidFill>
                </a:ln>
                <a:solidFill>
                  <a:schemeClr val="accent5"/>
                </a:solidFill>
              </a:rPr>
              <a:t>protocol</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tcp</a:t>
            </a:r>
            <a:r>
              <a:rPr lang="en-US" sz="1200" dirty="0">
                <a:solidFill>
                  <a:schemeClr val="accent6"/>
                </a:solidFill>
              </a:rPr>
              <a:t>"</a:t>
            </a:r>
            <a:r>
              <a:rPr lang="en-US" sz="1200" dirty="0">
                <a:ln>
                  <a:solidFill>
                    <a:srgbClr val="FFFFFF">
                      <a:alpha val="0"/>
                    </a:srgbClr>
                  </a:solidFill>
                </a:ln>
                <a:solidFill>
                  <a:schemeClr val="accent6"/>
                </a:solidFill>
              </a:rPr>
              <a:t> </a:t>
            </a:r>
            <a:r>
              <a:rPr lang="en-US" sz="1200" dirty="0">
                <a:ln>
                  <a:solidFill>
                    <a:srgbClr val="FFFFFF">
                      <a:alpha val="0"/>
                    </a:srgbClr>
                  </a:solidFill>
                </a:ln>
                <a:solidFill>
                  <a:schemeClr val="accent5"/>
                </a:solidFill>
              </a:rPr>
              <a:t>port</a:t>
            </a:r>
            <a:r>
              <a:rPr lang="en-US" sz="1200" dirty="0">
                <a:ln>
                  <a:solidFill>
                    <a:srgbClr val="FFFFFF">
                      <a:alpha val="0"/>
                    </a:srgbClr>
                  </a:solidFill>
                </a:ln>
                <a:solidFill>
                  <a:schemeClr val="accent6"/>
                </a:solidFill>
              </a:rPr>
              <a:t>=</a:t>
            </a:r>
            <a:r>
              <a:rPr lang="en-US" sz="1200" dirty="0">
                <a:solidFill>
                  <a:schemeClr val="accent6"/>
                </a:solidFill>
              </a:rPr>
              <a:t>"</a:t>
            </a:r>
            <a:r>
              <a:rPr lang="en-US" sz="1200" dirty="0">
                <a:ln>
                  <a:solidFill>
                    <a:srgbClr val="FFFFFF">
                      <a:alpha val="0"/>
                    </a:srgbClr>
                  </a:solidFill>
                </a:ln>
                <a:solidFill>
                  <a:schemeClr val="accent6"/>
                </a:solidFill>
              </a:rPr>
              <a:t>80</a:t>
            </a:r>
            <a:r>
              <a:rPr lang="en-US" sz="1200" dirty="0">
                <a:solidFill>
                  <a:schemeClr val="accent6"/>
                </a:solidFill>
              </a:rPr>
              <a:t>" </a:t>
            </a:r>
            <a:r>
              <a:rPr lang="en-US" sz="1200" dirty="0">
                <a:ln>
                  <a:solidFill>
                    <a:srgbClr val="FFFFFF">
                      <a:alpha val="0"/>
                    </a:srgbClr>
                  </a:solidFill>
                </a:ln>
                <a:solidFill>
                  <a:schemeClr val="accent6"/>
                </a:solidFill>
              </a:rPr>
              <a:t>/&gt;</a:t>
            </a:r>
          </a:p>
          <a:p>
            <a:pPr marL="476377"/>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Endpoints</a:t>
            </a:r>
            <a:r>
              <a:rPr lang="en-US" sz="1200" dirty="0">
                <a:ln>
                  <a:solidFill>
                    <a:srgbClr val="FFFFFF">
                      <a:alpha val="0"/>
                    </a:srgbClr>
                  </a:solidFill>
                </a:ln>
                <a:solidFill>
                  <a:schemeClr val="accent6"/>
                </a:solidFill>
              </a:rPr>
              <a:t>&gt;</a:t>
            </a:r>
          </a:p>
          <a:p>
            <a:pPr marL="171496"/>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WorkerRole</a:t>
            </a:r>
            <a:r>
              <a:rPr lang="en-US" sz="1200" dirty="0">
                <a:ln>
                  <a:solidFill>
                    <a:srgbClr val="FFFFFF">
                      <a:alpha val="0"/>
                    </a:srgbClr>
                  </a:solidFill>
                </a:ln>
                <a:solidFill>
                  <a:schemeClr val="accent6"/>
                </a:solidFill>
              </a:rPr>
              <a:t>&gt;</a:t>
            </a:r>
          </a:p>
          <a:p>
            <a:pPr lvl="0"/>
            <a:r>
              <a:rPr lang="en-US" sz="1200" dirty="0">
                <a:ln>
                  <a:solidFill>
                    <a:srgbClr val="FFFFFF">
                      <a:alpha val="0"/>
                    </a:srgbClr>
                  </a:solidFill>
                </a:ln>
                <a:solidFill>
                  <a:schemeClr val="accent6"/>
                </a:solidFill>
              </a:rPr>
              <a:t>&lt;/</a:t>
            </a:r>
            <a:r>
              <a:rPr lang="en-US" sz="1200" dirty="0">
                <a:ln>
                  <a:solidFill>
                    <a:srgbClr val="FFFFFF">
                      <a:alpha val="0"/>
                    </a:srgbClr>
                  </a:solidFill>
                </a:ln>
                <a:solidFill>
                  <a:schemeClr val="accent3"/>
                </a:solidFill>
              </a:rPr>
              <a:t>ServiceDefinition</a:t>
            </a:r>
            <a:r>
              <a:rPr lang="en-US" sz="1200" dirty="0">
                <a:ln>
                  <a:solidFill>
                    <a:srgbClr val="FFFFFF">
                      <a:alpha val="0"/>
                    </a:srgbClr>
                  </a:solidFill>
                </a:ln>
                <a:solidFill>
                  <a:schemeClr val="accent6"/>
                </a:solidFill>
              </a:rPr>
              <a:t>&gt;</a:t>
            </a:r>
          </a:p>
        </p:txBody>
      </p:sp>
    </p:spTree>
    <p:extLst>
      <p:ext uri="{BB962C8B-B14F-4D97-AF65-F5344CB8AC3E}">
        <p14:creationId xmlns:p14="http://schemas.microsoft.com/office/powerpoint/2010/main" val="261836916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389437" y="1954623"/>
            <a:ext cx="8368939" cy="4022127"/>
          </a:xfrm>
        </p:spPr>
        <p:txBody>
          <a:bodyPr/>
          <a:lstStyle/>
          <a:p>
            <a:pPr>
              <a:spcBef>
                <a:spcPts val="750"/>
              </a:spcBef>
            </a:pPr>
            <a:r>
              <a:rPr lang="en-US" sz="2701" dirty="0">
                <a:solidFill>
                  <a:schemeClr val="accent2">
                    <a:alpha val="99000"/>
                  </a:schemeClr>
                </a:solidFill>
                <a:latin typeface="Segoe UI Light" pitchFamily="34" charset="0"/>
              </a:rPr>
              <a:t>Input Endpoint</a:t>
            </a:r>
          </a:p>
          <a:p>
            <a:pPr marL="0" lvl="1"/>
            <a:r>
              <a:rPr lang="en-US" sz="1500" dirty="0"/>
              <a:t>Load-balanced endpoint. Stable  VIP per service.</a:t>
            </a:r>
          </a:p>
          <a:p>
            <a:pPr marL="0" lvl="1"/>
            <a:r>
              <a:rPr lang="en-US" sz="1500" dirty="0"/>
              <a:t>Single port per endpoint.</a:t>
            </a:r>
          </a:p>
          <a:p>
            <a:pPr marL="0" lvl="1"/>
            <a:r>
              <a:rPr lang="en-US" sz="1500" dirty="0"/>
              <a:t>Supported protocols: HTTP, HTTPS, TCP, UDP</a:t>
            </a:r>
            <a:endParaRPr lang="en-US" sz="2701" dirty="0">
              <a:solidFill>
                <a:schemeClr val="accent2">
                  <a:alpha val="99000"/>
                </a:schemeClr>
              </a:solidFill>
              <a:latin typeface="Segoe UI Light" pitchFamily="34" charset="0"/>
            </a:endParaRPr>
          </a:p>
          <a:p>
            <a:pPr>
              <a:spcBef>
                <a:spcPts val="750"/>
              </a:spcBef>
            </a:pPr>
            <a:r>
              <a:rPr lang="en-US" sz="2701" dirty="0">
                <a:solidFill>
                  <a:schemeClr val="accent2">
                    <a:alpha val="99000"/>
                  </a:schemeClr>
                </a:solidFill>
                <a:latin typeface="Segoe UI Light" pitchFamily="34" charset="0"/>
              </a:rPr>
              <a:t>Internal Endpoint</a:t>
            </a:r>
          </a:p>
          <a:p>
            <a:pPr marL="0" lvl="1"/>
            <a:r>
              <a:rPr lang="en-US" sz="1500" dirty="0"/>
              <a:t>Instance-to-instance communication</a:t>
            </a:r>
          </a:p>
          <a:p>
            <a:pPr marL="0" lvl="1"/>
            <a:r>
              <a:rPr lang="en-US" sz="1500" dirty="0"/>
              <a:t>Supported protocols: HTTP, TCP, UDP</a:t>
            </a:r>
          </a:p>
          <a:p>
            <a:pPr marL="0" lvl="1"/>
            <a:r>
              <a:rPr lang="en-US" sz="1500" dirty="0"/>
              <a:t>Port range supported</a:t>
            </a:r>
            <a:endParaRPr lang="en-US" sz="2701" dirty="0">
              <a:solidFill>
                <a:schemeClr val="accent2">
                  <a:alpha val="99000"/>
                </a:schemeClr>
              </a:solidFill>
              <a:latin typeface="Segoe UI Light" pitchFamily="34" charset="0"/>
            </a:endParaRPr>
          </a:p>
          <a:p>
            <a:pPr>
              <a:spcBef>
                <a:spcPts val="750"/>
              </a:spcBef>
            </a:pPr>
            <a:r>
              <a:rPr lang="en-US" sz="2701" dirty="0">
                <a:solidFill>
                  <a:schemeClr val="accent2">
                    <a:alpha val="99000"/>
                  </a:schemeClr>
                </a:solidFill>
                <a:latin typeface="Segoe UI Light" pitchFamily="34" charset="0"/>
              </a:rPr>
              <a:t>Instance Input Endpoint</a:t>
            </a:r>
          </a:p>
          <a:p>
            <a:pPr marL="0" lvl="1"/>
            <a:r>
              <a:rPr lang="en-US" sz="1500" dirty="0"/>
              <a:t>Address specific service role instance</a:t>
            </a:r>
          </a:p>
          <a:p>
            <a:pPr marL="0" lvl="1"/>
            <a:r>
              <a:rPr lang="en-US" sz="1500" dirty="0"/>
              <a:t>Supported protocols: TCP, UDP</a:t>
            </a:r>
          </a:p>
          <a:p>
            <a:pPr>
              <a:spcBef>
                <a:spcPts val="750"/>
              </a:spcBef>
            </a:pPr>
            <a:endParaRPr lang="en-US" sz="2701" dirty="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1946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a:t>
            </a:r>
            <a:endParaRPr lang="en-US" dirty="0"/>
          </a:p>
        </p:txBody>
      </p:sp>
    </p:spTree>
    <p:extLst>
      <p:ext uri="{BB962C8B-B14F-4D97-AF65-F5344CB8AC3E}">
        <p14:creationId xmlns:p14="http://schemas.microsoft.com/office/powerpoint/2010/main" val="325748979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389437" y="1954622"/>
            <a:ext cx="8368939" cy="3509166"/>
          </a:xfrm>
        </p:spPr>
        <p:txBody>
          <a:bodyPr/>
          <a:lstStyle/>
          <a:p>
            <a:pPr>
              <a:spcBef>
                <a:spcPts val="750"/>
              </a:spcBef>
            </a:pPr>
            <a:r>
              <a:rPr lang="en-US" sz="2701" dirty="0">
                <a:solidFill>
                  <a:schemeClr val="accent2">
                    <a:alpha val="99000"/>
                  </a:schemeClr>
                </a:solidFill>
                <a:latin typeface="Segoe UI Light" pitchFamily="34" charset="0"/>
              </a:rPr>
              <a:t>Name Resolution</a:t>
            </a:r>
          </a:p>
          <a:p>
            <a:pPr marL="0" lvl="1"/>
            <a:r>
              <a:rPr lang="en-US" sz="1500" dirty="0"/>
              <a:t>Windows Azure-provided DNS service for service-level name resolution</a:t>
            </a:r>
          </a:p>
          <a:p>
            <a:pPr marL="0" lvl="1"/>
            <a:r>
              <a:rPr lang="en-US" sz="1500" dirty="0"/>
              <a:t>Runtime APIs for instance identification</a:t>
            </a:r>
          </a:p>
          <a:p>
            <a:pPr marL="0" lvl="1"/>
            <a:r>
              <a:rPr lang="en-US" sz="1500" dirty="0"/>
              <a:t>Bring your own DNS server</a:t>
            </a:r>
            <a:endParaRPr lang="en-US" sz="2701" dirty="0">
              <a:solidFill>
                <a:schemeClr val="accent2">
                  <a:alpha val="99000"/>
                </a:schemeClr>
              </a:solidFill>
              <a:latin typeface="Segoe UI Light" pitchFamily="34" charset="0"/>
            </a:endParaRPr>
          </a:p>
          <a:p>
            <a:pPr>
              <a:spcBef>
                <a:spcPts val="750"/>
              </a:spcBef>
            </a:pPr>
            <a:r>
              <a:rPr lang="en-US" sz="2701" dirty="0">
                <a:solidFill>
                  <a:schemeClr val="accent2">
                    <a:alpha val="99000"/>
                  </a:schemeClr>
                </a:solidFill>
                <a:latin typeface="Segoe UI Light" pitchFamily="34" charset="0"/>
              </a:rPr>
              <a:t>Load balancing behavior</a:t>
            </a:r>
          </a:p>
          <a:p>
            <a:pPr marL="0" lvl="1"/>
            <a:r>
              <a:rPr lang="en-US" sz="1500" dirty="0"/>
              <a:t>Define load balance endpoint sets</a:t>
            </a:r>
          </a:p>
          <a:p>
            <a:pPr marL="0" lvl="1"/>
            <a:r>
              <a:rPr lang="en-US" sz="1500" dirty="0"/>
              <a:t>Define custom load balance probe</a:t>
            </a:r>
            <a:endParaRPr lang="en-US" sz="2701" dirty="0">
              <a:solidFill>
                <a:schemeClr val="accent2">
                  <a:alpha val="99000"/>
                </a:schemeClr>
              </a:solidFill>
              <a:latin typeface="Segoe UI Light" pitchFamily="34" charset="0"/>
            </a:endParaRPr>
          </a:p>
          <a:p>
            <a:pPr>
              <a:spcBef>
                <a:spcPts val="750"/>
              </a:spcBef>
            </a:pPr>
            <a:r>
              <a:rPr lang="en-US" sz="2701" dirty="0">
                <a:solidFill>
                  <a:schemeClr val="accent2">
                    <a:alpha val="99000"/>
                  </a:schemeClr>
                </a:solidFill>
                <a:latin typeface="Segoe UI Light" pitchFamily="34" charset="0"/>
              </a:rPr>
              <a:t>Traffic manager</a:t>
            </a:r>
          </a:p>
          <a:p>
            <a:pPr marL="0" lvl="1"/>
            <a:r>
              <a:rPr lang="en-US" sz="1500" dirty="0"/>
              <a:t>Load-balancing based on performance, round-robin, or failover</a:t>
            </a:r>
          </a:p>
          <a:p>
            <a:pPr>
              <a:spcBef>
                <a:spcPts val="750"/>
              </a:spcBef>
            </a:pPr>
            <a:endParaRPr lang="en-US" sz="2701" dirty="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048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 (cont.)</a:t>
            </a:r>
            <a:endParaRPr lang="en-US" dirty="0"/>
          </a:p>
        </p:txBody>
      </p:sp>
    </p:spTree>
    <p:extLst>
      <p:ext uri="{BB962C8B-B14F-4D97-AF65-F5344CB8AC3E}">
        <p14:creationId xmlns:p14="http://schemas.microsoft.com/office/powerpoint/2010/main" val="285113297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151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Local Storage</a:t>
            </a:r>
            <a:endParaRPr lang="en-US" dirty="0"/>
          </a:p>
        </p:txBody>
      </p:sp>
      <p:sp>
        <p:nvSpPr>
          <p:cNvPr id="3" name="Content Placeholder 2"/>
          <p:cNvSpPr>
            <a:spLocks noGrp="1"/>
          </p:cNvSpPr>
          <p:nvPr>
            <p:ph sz="quarter" idx="10"/>
            <p:custDataLst>
              <p:tags r:id="rId4"/>
            </p:custDataLst>
          </p:nvPr>
        </p:nvSpPr>
        <p:spPr>
          <a:xfrm>
            <a:off x="389437" y="1954622"/>
            <a:ext cx="8368939" cy="3498650"/>
          </a:xfrm>
        </p:spPr>
        <p:txBody>
          <a:bodyPr/>
          <a:lstStyle/>
          <a:p>
            <a:r>
              <a:rPr lang="en-US" sz="2101" dirty="0">
                <a:solidFill>
                  <a:schemeClr val="accent2">
                    <a:alpha val="99000"/>
                  </a:schemeClr>
                </a:solidFill>
                <a:latin typeface="Segoe UI Light" pitchFamily="34" charset="0"/>
              </a:rPr>
              <a:t>Role instances have available disk storage</a:t>
            </a:r>
          </a:p>
          <a:p>
            <a:pPr>
              <a:lnSpc>
                <a:spcPts val="2551"/>
              </a:lnSpc>
            </a:pPr>
            <a:r>
              <a:rPr lang="en-US" sz="2101" dirty="0">
                <a:solidFill>
                  <a:schemeClr val="accent2">
                    <a:alpha val="99000"/>
                  </a:schemeClr>
                </a:solidFill>
                <a:latin typeface="Segoe UI Light" pitchFamily="34" charset="0"/>
              </a:rPr>
              <a:t>Use LocalStorage element </a:t>
            </a:r>
            <a:br>
              <a:rPr lang="en-US" sz="2101" dirty="0">
                <a:solidFill>
                  <a:schemeClr val="accent2">
                    <a:alpha val="99000"/>
                  </a:schemeClr>
                </a:solidFill>
                <a:latin typeface="Segoe UI Light" pitchFamily="34" charset="0"/>
              </a:rPr>
            </a:br>
            <a:r>
              <a:rPr lang="en-US" sz="2101" dirty="0">
                <a:solidFill>
                  <a:schemeClr val="accent2">
                    <a:alpha val="99000"/>
                  </a:schemeClr>
                </a:solidFill>
                <a:latin typeface="Segoe UI Light" pitchFamily="34" charset="0"/>
              </a:rPr>
              <a:t>in service definition</a:t>
            </a:r>
          </a:p>
          <a:p>
            <a:pPr marL="0" lvl="1"/>
            <a:r>
              <a:rPr lang="en-US" sz="1500" dirty="0"/>
              <a:t>Name</a:t>
            </a:r>
          </a:p>
          <a:p>
            <a:pPr marL="0" lvl="1"/>
            <a:r>
              <a:rPr lang="en-US" sz="1500" dirty="0"/>
              <a:t>CleanOnRoleRecycle</a:t>
            </a:r>
          </a:p>
          <a:p>
            <a:pPr marL="0" lvl="1"/>
            <a:r>
              <a:rPr lang="en-US" sz="1500" dirty="0"/>
              <a:t>Size</a:t>
            </a:r>
          </a:p>
          <a:p>
            <a:pPr marL="0" lvl="1"/>
            <a:endParaRPr lang="en-US" sz="600" dirty="0"/>
          </a:p>
          <a:p>
            <a:pPr marL="0" lvl="1"/>
            <a:r>
              <a:rPr lang="en-US" dirty="0" smtClean="0">
                <a:solidFill>
                  <a:schemeClr val="accent2">
                    <a:alpha val="99000"/>
                  </a:schemeClr>
                </a:solidFill>
                <a:latin typeface="Segoe UI Light" pitchFamily="34" charset="0"/>
              </a:rPr>
              <a:t>Persistent but not guaranteed durable</a:t>
            </a:r>
          </a:p>
          <a:p>
            <a:pPr marL="0" lvl="1"/>
            <a:r>
              <a:rPr lang="en-US" sz="1500" dirty="0"/>
              <a:t>Good for cached resources or temporary files</a:t>
            </a:r>
          </a:p>
          <a:p>
            <a:pPr marL="0" lvl="1"/>
            <a:endParaRPr lang="en-US" sz="600" dirty="0"/>
          </a:p>
          <a:p>
            <a:pPr>
              <a:lnSpc>
                <a:spcPts val="2551"/>
              </a:lnSpc>
            </a:pPr>
            <a:r>
              <a:rPr lang="en-US" sz="2101" dirty="0">
                <a:solidFill>
                  <a:schemeClr val="accent2">
                    <a:alpha val="99000"/>
                  </a:schemeClr>
                </a:solidFill>
                <a:latin typeface="Segoe UI Light" pitchFamily="34" charset="0"/>
              </a:rPr>
              <a:t>Windows Azure Storage Drives provide </a:t>
            </a:r>
            <a:br>
              <a:rPr lang="en-US" sz="2101" dirty="0">
                <a:solidFill>
                  <a:schemeClr val="accent2">
                    <a:alpha val="99000"/>
                  </a:schemeClr>
                </a:solidFill>
                <a:latin typeface="Segoe UI Light" pitchFamily="34" charset="0"/>
              </a:rPr>
            </a:br>
            <a:r>
              <a:rPr lang="en-US" sz="2101" dirty="0">
                <a:solidFill>
                  <a:schemeClr val="accent2">
                    <a:alpha val="99000"/>
                  </a:schemeClr>
                </a:solidFill>
                <a:latin typeface="Segoe UI Light" pitchFamily="34" charset="0"/>
              </a:rPr>
              <a:t>guaranteed durable storage</a:t>
            </a:r>
          </a:p>
        </p:txBody>
      </p:sp>
      <p:sp>
        <p:nvSpPr>
          <p:cNvPr id="5" name="Freeform 34"/>
          <p:cNvSpPr>
            <a:spLocks noEditPoints="1"/>
          </p:cNvSpPr>
          <p:nvPr/>
        </p:nvSpPr>
        <p:spPr bwMode="auto">
          <a:xfrm>
            <a:off x="6429971" y="2502057"/>
            <a:ext cx="1775943" cy="174273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1743" tIns="30871" rIns="61743" bIns="30871" numCol="1" rtlCol="0" anchor="ctr" anchorCtr="0" compatLnSpc="1">
            <a:prstTxWarp prst="textNoShape">
              <a:avLst/>
            </a:prstTxWarp>
          </a:bodyPr>
          <a:lstStyle/>
          <a:p>
            <a:pPr defTabSz="555703"/>
            <a:endParaRPr lang="en-US" sz="1350" spc="-92" dirty="0">
              <a:solidFill>
                <a:srgbClr val="292929">
                  <a:lumMod val="50000"/>
                </a:srgbClr>
              </a:solidFill>
              <a:latin typeface="Segoe Light" pitchFamily="34" charset="0"/>
            </a:endParaRPr>
          </a:p>
        </p:txBody>
      </p:sp>
    </p:spTree>
    <p:extLst>
      <p:ext uri="{BB962C8B-B14F-4D97-AF65-F5344CB8AC3E}">
        <p14:creationId xmlns:p14="http://schemas.microsoft.com/office/powerpoint/2010/main" val="9491606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2537"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Local Storage</a:t>
            </a:r>
          </a:p>
        </p:txBody>
      </p:sp>
      <p:sp>
        <p:nvSpPr>
          <p:cNvPr id="4" name="Rectangle 3"/>
          <p:cNvSpPr/>
          <p:nvPr>
            <p:custDataLst>
              <p:tags r:id="rId4"/>
            </p:custDataLst>
          </p:nvPr>
        </p:nvSpPr>
        <p:spPr bwMode="auto">
          <a:xfrm>
            <a:off x="388244" y="1954622"/>
            <a:ext cx="8365129" cy="180307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514484" rIns="68595" bIns="34297" numCol="1" rtlCol="0" anchor="t" anchorCtr="0" compatLnSpc="1">
            <a:prstTxWarp prst="textNoShape">
              <a:avLst/>
            </a:prstTxWarp>
          </a:bodyPr>
          <a:lstStyle/>
          <a:p>
            <a:pPr defTabSz="685757" fontAlgn="base">
              <a:spcBef>
                <a:spcPts val="450"/>
              </a:spcBef>
              <a:spcAft>
                <a:spcPct val="0"/>
              </a:spcAft>
            </a:pPr>
            <a:r>
              <a:rPr lang="en-US" sz="1500" dirty="0">
                <a:ln>
                  <a:solidFill>
                    <a:srgbClr val="FFFFFF">
                      <a:alpha val="0"/>
                    </a:srgbClr>
                  </a:solidFill>
                </a:ln>
                <a:solidFill>
                  <a:srgbClr val="595959"/>
                </a:solidFill>
                <a:latin typeface="Consolas" pitchFamily="49" charset="0"/>
                <a:cs typeface="Consolas" pitchFamily="49" charset="0"/>
              </a:rPr>
              <a:t>&lt;LocalResources&gt;</a:t>
            </a:r>
          </a:p>
          <a:p>
            <a:pPr marL="348947" defTabSz="685757" fontAlgn="base">
              <a:spcBef>
                <a:spcPts val="450"/>
              </a:spcBef>
              <a:spcAft>
                <a:spcPct val="0"/>
              </a:spcAft>
            </a:pPr>
            <a:r>
              <a:rPr lang="en-US" sz="1500" dirty="0">
                <a:ln>
                  <a:solidFill>
                    <a:srgbClr val="FFFFFF">
                      <a:alpha val="0"/>
                    </a:srgbClr>
                  </a:solidFill>
                </a:ln>
                <a:solidFill>
                  <a:srgbClr val="595959"/>
                </a:solidFill>
                <a:latin typeface="Consolas" pitchFamily="49" charset="0"/>
                <a:cs typeface="Consolas" pitchFamily="49" charset="0"/>
              </a:rPr>
              <a:t>&lt;LocalStoragename="myLocalDisk" sizeInMB="10"</a:t>
            </a:r>
          </a:p>
          <a:p>
            <a:pPr marL="348947" defTabSz="685757" fontAlgn="base">
              <a:spcBef>
                <a:spcPts val="450"/>
              </a:spcBef>
              <a:spcAft>
                <a:spcPct val="0"/>
              </a:spcAft>
            </a:pPr>
            <a:r>
              <a:rPr lang="en-US" sz="1500" dirty="0">
                <a:ln>
                  <a:solidFill>
                    <a:srgbClr val="FFFFFF">
                      <a:alpha val="0"/>
                    </a:srgbClr>
                  </a:solidFill>
                </a:ln>
                <a:solidFill>
                  <a:srgbClr val="595959"/>
                </a:solidFill>
                <a:latin typeface="Consolas" pitchFamily="49" charset="0"/>
                <a:cs typeface="Consolas" pitchFamily="49" charset="0"/>
              </a:rPr>
              <a:t>   cleanOnRoleRecycle="false" /&gt;</a:t>
            </a:r>
          </a:p>
          <a:p>
            <a:pPr defTabSz="685757" fontAlgn="base">
              <a:spcBef>
                <a:spcPts val="450"/>
              </a:spcBef>
              <a:spcAft>
                <a:spcPct val="0"/>
              </a:spcAft>
            </a:pPr>
            <a:r>
              <a:rPr lang="en-US" sz="1500" dirty="0">
                <a:ln>
                  <a:solidFill>
                    <a:srgbClr val="FFFFFF">
                      <a:alpha val="0"/>
                    </a:srgbClr>
                  </a:solidFill>
                </a:ln>
                <a:solidFill>
                  <a:srgbClr val="595959"/>
                </a:solidFill>
                <a:latin typeface="Consolas" pitchFamily="49" charset="0"/>
                <a:cs typeface="Consolas" pitchFamily="49" charset="0"/>
              </a:rPr>
              <a:t>&lt;/LocalResources&gt;</a:t>
            </a:r>
          </a:p>
        </p:txBody>
      </p:sp>
      <p:sp>
        <p:nvSpPr>
          <p:cNvPr id="5" name="Rectangle 4"/>
          <p:cNvSpPr/>
          <p:nvPr>
            <p:custDataLst>
              <p:tags r:id="rId5"/>
            </p:custDataLst>
          </p:nvPr>
        </p:nvSpPr>
        <p:spPr bwMode="auto">
          <a:xfrm>
            <a:off x="388243" y="3757698"/>
            <a:ext cx="8365129" cy="171494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514484" rIns="68595" bIns="34297" numCol="1" rtlCol="0" anchor="t" anchorCtr="0" compatLnSpc="1">
            <a:prstTxWarp prst="textNoShape">
              <a:avLst/>
            </a:prstTxWarp>
          </a:bodyPr>
          <a:lstStyle/>
          <a:p>
            <a:pPr defTabSz="685757" fontAlgn="base">
              <a:spcBef>
                <a:spcPts val="450"/>
              </a:spcBef>
              <a:spcAft>
                <a:spcPct val="0"/>
              </a:spcAft>
            </a:pPr>
            <a:r>
              <a:rPr lang="en-US" sz="1500" dirty="0">
                <a:ln>
                  <a:solidFill>
                    <a:srgbClr val="FFFFFF">
                      <a:alpha val="0"/>
                    </a:srgbClr>
                  </a:solidFill>
                </a:ln>
                <a:solidFill>
                  <a:srgbClr val="595959"/>
                </a:solidFill>
                <a:latin typeface="Consolas" pitchFamily="49" charset="0"/>
                <a:cs typeface="Consolas" pitchFamily="49" charset="0"/>
              </a:rPr>
              <a:t>string rootPath = RoleEnvironment.GetLocalResource["myLocalDisk"].RootPath;</a:t>
            </a:r>
          </a:p>
          <a:p>
            <a:pPr defTabSz="685757" fontAlgn="base">
              <a:spcBef>
                <a:spcPts val="450"/>
              </a:spcBef>
              <a:spcAft>
                <a:spcPct val="0"/>
              </a:spcAft>
            </a:pPr>
            <a:r>
              <a:rPr lang="en-US" sz="1500" dirty="0">
                <a:ln>
                  <a:solidFill>
                    <a:srgbClr val="FFFFFF">
                      <a:alpha val="0"/>
                    </a:srgbClr>
                  </a:solidFill>
                </a:ln>
                <a:solidFill>
                  <a:srgbClr val="595959"/>
                </a:solidFill>
                <a:latin typeface="Consolas" pitchFamily="49" charset="0"/>
                <a:cs typeface="Consolas" pitchFamily="49" charset="0"/>
              </a:rPr>
              <a:t>DirectoryInfo di = new DirectoryInfo(rootPath);</a:t>
            </a:r>
          </a:p>
          <a:p>
            <a:pPr defTabSz="685757" fontAlgn="base">
              <a:spcBef>
                <a:spcPts val="450"/>
              </a:spcBef>
              <a:spcAft>
                <a:spcPct val="0"/>
              </a:spcAft>
            </a:pPr>
            <a:r>
              <a:rPr lang="en-US" sz="1500" dirty="0">
                <a:ln>
                  <a:solidFill>
                    <a:srgbClr val="FFFFFF">
                      <a:alpha val="0"/>
                    </a:srgbClr>
                  </a:solidFill>
                </a:ln>
                <a:solidFill>
                  <a:srgbClr val="595959"/>
                </a:solidFill>
                <a:latin typeface="Consolas" pitchFamily="49" charset="0"/>
                <a:cs typeface="Consolas" pitchFamily="49" charset="0"/>
              </a:rPr>
              <a:t>foreach(di.EnumerateFiles())</a:t>
            </a:r>
          </a:p>
          <a:p>
            <a:pPr defTabSz="685757" fontAlgn="base">
              <a:spcBef>
                <a:spcPts val="450"/>
              </a:spcBef>
              <a:spcAft>
                <a:spcPct val="0"/>
              </a:spcAft>
            </a:pPr>
            <a:r>
              <a:rPr lang="en-US" dirty="0">
                <a:ln>
                  <a:solidFill>
                    <a:srgbClr val="FFFFFF">
                      <a:alpha val="0"/>
                    </a:srgbClr>
                  </a:solidFill>
                </a:ln>
                <a:solidFill>
                  <a:srgbClr val="595959"/>
                </a:solidFill>
              </a:rPr>
              <a:t> ….</a:t>
            </a:r>
          </a:p>
        </p:txBody>
      </p:sp>
      <p:sp>
        <p:nvSpPr>
          <p:cNvPr id="6" name="Rectangle 5"/>
          <p:cNvSpPr/>
          <p:nvPr>
            <p:custDataLst>
              <p:tags r:id="rId6"/>
            </p:custDataLst>
          </p:nvPr>
        </p:nvSpPr>
        <p:spPr>
          <a:xfrm>
            <a:off x="388244" y="1954622"/>
            <a:ext cx="8365129" cy="480185"/>
          </a:xfrm>
          <a:prstGeom prst="rect">
            <a:avLst/>
          </a:prstGeom>
          <a:solidFill>
            <a:schemeClr val="accent2"/>
          </a:solidFill>
        </p:spPr>
        <p:txBody>
          <a:bodyPr wrap="square" anchor="ctr">
            <a:noAutofit/>
          </a:bodyPr>
          <a:lstStyle/>
          <a:p>
            <a:pPr algn="ctr" defTabSz="685955"/>
            <a:r>
              <a:rPr lang="en-US" sz="2401" cap="all" dirty="0">
                <a:ln>
                  <a:solidFill>
                    <a:srgbClr val="FFFFFF">
                      <a:alpha val="0"/>
                    </a:srgbClr>
                  </a:solidFill>
                </a:ln>
                <a:solidFill>
                  <a:srgbClr val="FFFFFF">
                    <a:alpha val="99000"/>
                  </a:srgbClr>
                </a:solidFill>
              </a:rPr>
              <a:t>Define in Config</a:t>
            </a:r>
          </a:p>
        </p:txBody>
      </p:sp>
      <p:sp>
        <p:nvSpPr>
          <p:cNvPr id="7" name="Rectangle 6"/>
          <p:cNvSpPr/>
          <p:nvPr>
            <p:custDataLst>
              <p:tags r:id="rId7"/>
            </p:custDataLst>
          </p:nvPr>
        </p:nvSpPr>
        <p:spPr>
          <a:xfrm>
            <a:off x="388244" y="3757697"/>
            <a:ext cx="8365130" cy="480185"/>
          </a:xfrm>
          <a:prstGeom prst="rect">
            <a:avLst/>
          </a:prstGeom>
          <a:solidFill>
            <a:schemeClr val="accent4"/>
          </a:solidFill>
        </p:spPr>
        <p:txBody>
          <a:bodyPr wrap="square" anchor="ctr">
            <a:noAutofit/>
          </a:bodyPr>
          <a:lstStyle/>
          <a:p>
            <a:pPr algn="ctr" defTabSz="685955"/>
            <a:r>
              <a:rPr lang="en-US" sz="2401" cap="all" dirty="0">
                <a:ln>
                  <a:solidFill>
                    <a:srgbClr val="FFFFFF">
                      <a:alpha val="0"/>
                    </a:srgbClr>
                  </a:solidFill>
                </a:ln>
                <a:solidFill>
                  <a:srgbClr val="FFFFFF">
                    <a:alpha val="99000"/>
                  </a:srgbClr>
                </a:solidFill>
              </a:rPr>
              <a:t>Use in Code</a:t>
            </a:r>
          </a:p>
        </p:txBody>
      </p:sp>
    </p:spTree>
    <p:extLst>
      <p:ext uri="{BB962C8B-B14F-4D97-AF65-F5344CB8AC3E}">
        <p14:creationId xmlns:p14="http://schemas.microsoft.com/office/powerpoint/2010/main" val="348197516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458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sz="quarter" idx="10"/>
            <p:custDataLst>
              <p:tags r:id="rId4"/>
            </p:custDataLst>
          </p:nvPr>
        </p:nvSpPr>
        <p:spPr>
          <a:xfrm>
            <a:off x="389437" y="1954623"/>
            <a:ext cx="8368939" cy="2742033"/>
          </a:xfrm>
        </p:spPr>
        <p:txBody>
          <a:bodyPr/>
          <a:lstStyle/>
          <a:p>
            <a:r>
              <a:rPr lang="en-US" sz="2701" dirty="0">
                <a:solidFill>
                  <a:schemeClr val="accent2">
                    <a:alpha val="99000"/>
                  </a:schemeClr>
                </a:solidFill>
                <a:latin typeface="Segoe UI Light" pitchFamily="34" charset="0"/>
              </a:rPr>
              <a:t>VIP Swap:</a:t>
            </a:r>
          </a:p>
          <a:p>
            <a:pPr marL="0" lvl="1"/>
            <a:r>
              <a:rPr lang="en-US" sz="1500" dirty="0"/>
              <a:t>Uses Staging and Production environments</a:t>
            </a:r>
          </a:p>
          <a:p>
            <a:pPr marL="0" lvl="1"/>
            <a:r>
              <a:rPr lang="en-US" sz="1500" dirty="0"/>
              <a:t>Allows to quickly swap environments</a:t>
            </a:r>
          </a:p>
          <a:p>
            <a:pPr marL="0" lvl="1"/>
            <a:r>
              <a:rPr lang="en-US" sz="1500" dirty="0"/>
              <a:t>Production: v1 </a:t>
            </a:r>
            <a:r>
              <a:rPr lang="en-US" sz="1500" dirty="0">
                <a:sym typeface="Wingdings 3"/>
              </a:rPr>
              <a:t></a:t>
            </a:r>
            <a:r>
              <a:rPr lang="en-US" sz="1500" dirty="0"/>
              <a:t> Staging: v2, after swap then Production: v2 </a:t>
            </a:r>
            <a:r>
              <a:rPr lang="en-US" sz="1500" dirty="0">
                <a:sym typeface="Wingdings 3"/>
              </a:rPr>
              <a:t></a:t>
            </a:r>
            <a:r>
              <a:rPr lang="en-US" sz="1500" dirty="0"/>
              <a:t> Staging: v1</a:t>
            </a:r>
          </a:p>
          <a:p>
            <a:r>
              <a:rPr lang="en-US" sz="2701" dirty="0">
                <a:solidFill>
                  <a:schemeClr val="accent2">
                    <a:alpha val="99000"/>
                  </a:schemeClr>
                </a:solidFill>
                <a:latin typeface="Segoe UI Light" pitchFamily="34" charset="0"/>
              </a:rPr>
              <a:t>In-Place Upgrade</a:t>
            </a:r>
          </a:p>
          <a:p>
            <a:pPr marL="0" lvl="1"/>
            <a:r>
              <a:rPr lang="en-US" sz="1500" dirty="0"/>
              <a:t>Performs a rolling upgrade on live service</a:t>
            </a:r>
          </a:p>
          <a:p>
            <a:pPr marL="0" lvl="1"/>
            <a:r>
              <a:rPr lang="en-US" sz="1500" dirty="0"/>
              <a:t>Entire service or a single role</a:t>
            </a:r>
          </a:p>
          <a:p>
            <a:pPr marL="0" lvl="1"/>
            <a:r>
              <a:rPr lang="en-US" sz="1500" dirty="0"/>
              <a:t>Manual or Automatic across update domains</a:t>
            </a:r>
          </a:p>
          <a:p>
            <a:pPr marL="0" lvl="1"/>
            <a:r>
              <a:rPr lang="en-US" sz="1500" dirty="0"/>
              <a:t>Cannot change Service Model</a:t>
            </a:r>
          </a:p>
        </p:txBody>
      </p:sp>
    </p:spTree>
    <p:extLst>
      <p:ext uri="{BB962C8B-B14F-4D97-AF65-F5344CB8AC3E}">
        <p14:creationId xmlns:p14="http://schemas.microsoft.com/office/powerpoint/2010/main" val="103548733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2050" y="2128500"/>
            <a:ext cx="8371083" cy="30440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algn="ctr" defTabSz="685524" fontAlgn="base">
              <a:spcBef>
                <a:spcPct val="0"/>
              </a:spcBef>
              <a:spcAft>
                <a:spcPct val="0"/>
              </a:spcAft>
            </a:pPr>
            <a:endParaRPr lang="en-US" sz="165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410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sp>
        <p:nvSpPr>
          <p:cNvPr id="6" name="Rectangle 5"/>
          <p:cNvSpPr/>
          <p:nvPr/>
        </p:nvSpPr>
        <p:spPr bwMode="auto">
          <a:xfrm>
            <a:off x="4731628" y="2962232"/>
            <a:ext cx="2592626" cy="194963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0" name="Rectangle 9"/>
          <p:cNvSpPr/>
          <p:nvPr/>
        </p:nvSpPr>
        <p:spPr bwMode="auto">
          <a:xfrm>
            <a:off x="1955296" y="2962232"/>
            <a:ext cx="2606719" cy="194963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413240" y="2239780"/>
            <a:ext cx="8368939" cy="46179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001" dirty="0">
                <a:ln>
                  <a:solidFill>
                    <a:srgbClr val="FFFFFF">
                      <a:alpha val="0"/>
                    </a:srgbClr>
                  </a:solidFill>
                </a:ln>
                <a:solidFill>
                  <a:srgbClr val="5F5F5F">
                    <a:alpha val="99000"/>
                  </a:srgbClr>
                </a:solidFill>
                <a:latin typeface="Segoe UI Light" pitchFamily="34" charset="0"/>
              </a:rPr>
              <a:t>A container of related service roles</a:t>
            </a:r>
            <a:endParaRPr lang="en-US" sz="2401" dirty="0">
              <a:ln>
                <a:solidFill>
                  <a:srgbClr val="FFFFFF">
                    <a:alpha val="0"/>
                  </a:srgbClr>
                </a:solidFill>
              </a:ln>
              <a:solidFill>
                <a:srgbClr val="5F5F5F">
                  <a:alpha val="99000"/>
                </a:srgbClr>
              </a:solidFill>
              <a:latin typeface="Segoe UI Light" pitchFamily="34" charset="0"/>
            </a:endParaRPr>
          </a:p>
        </p:txBody>
      </p:sp>
      <p:sp>
        <p:nvSpPr>
          <p:cNvPr id="13" name="TextBox 12"/>
          <p:cNvSpPr txBox="1"/>
          <p:nvPr/>
        </p:nvSpPr>
        <p:spPr>
          <a:xfrm>
            <a:off x="4717535" y="3085934"/>
            <a:ext cx="2606719" cy="415627"/>
          </a:xfrm>
          <a:prstGeom prst="rect">
            <a:avLst/>
          </a:prstGeom>
          <a:noFill/>
        </p:spPr>
        <p:txBody>
          <a:bodyPr wrap="square" lIns="0" tIns="0" rIns="0" bIns="0" rtlCol="0">
            <a:spAutoFit/>
          </a:bodyPr>
          <a:lstStyle/>
          <a:p>
            <a:pPr algn="ctr" defTabSz="685955">
              <a:lnSpc>
                <a:spcPct val="90000"/>
              </a:lnSpc>
              <a:spcBef>
                <a:spcPct val="20000"/>
              </a:spcBef>
              <a:buSzPct val="80000"/>
            </a:pPr>
            <a:r>
              <a:rPr lang="en-US" sz="3001" dirty="0">
                <a:solidFill>
                  <a:srgbClr val="FFFFFF">
                    <a:alpha val="99000"/>
                  </a:srgbClr>
                </a:solidFill>
                <a:latin typeface="Segoe UI Light" pitchFamily="34" charset="0"/>
              </a:rPr>
              <a:t>Web Role</a:t>
            </a:r>
          </a:p>
        </p:txBody>
      </p:sp>
      <p:sp>
        <p:nvSpPr>
          <p:cNvPr id="14" name="TextBox 13"/>
          <p:cNvSpPr txBox="1"/>
          <p:nvPr/>
        </p:nvSpPr>
        <p:spPr>
          <a:xfrm>
            <a:off x="1955296" y="3085934"/>
            <a:ext cx="2606719" cy="415627"/>
          </a:xfrm>
          <a:prstGeom prst="rect">
            <a:avLst/>
          </a:prstGeom>
          <a:noFill/>
        </p:spPr>
        <p:txBody>
          <a:bodyPr wrap="square" lIns="0" tIns="0" rIns="0" bIns="0" rtlCol="0">
            <a:spAutoFit/>
          </a:bodyPr>
          <a:lstStyle/>
          <a:p>
            <a:pPr algn="ctr" defTabSz="685955">
              <a:lnSpc>
                <a:spcPct val="90000"/>
              </a:lnSpc>
              <a:spcBef>
                <a:spcPct val="20000"/>
              </a:spcBef>
              <a:buSzPct val="80000"/>
            </a:pPr>
            <a:r>
              <a:rPr lang="en-US" sz="3001" dirty="0">
                <a:solidFill>
                  <a:srgbClr val="FFFFFF">
                    <a:alpha val="99000"/>
                  </a:srgbClr>
                </a:solidFill>
                <a:latin typeface="Segoe UI Light" pitchFamily="34" charset="0"/>
              </a:rPr>
              <a:t>Worker Role</a:t>
            </a:r>
          </a:p>
        </p:txBody>
      </p:sp>
      <p:sp>
        <p:nvSpPr>
          <p:cNvPr id="17" name="Freeform 62"/>
          <p:cNvSpPr>
            <a:spLocks noEditPoints="1"/>
          </p:cNvSpPr>
          <p:nvPr/>
        </p:nvSpPr>
        <p:spPr bwMode="black">
          <a:xfrm>
            <a:off x="5649745" y="3654129"/>
            <a:ext cx="694691" cy="69451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61745" tIns="30873" rIns="61745" bIns="30873" numCol="1" anchor="t" anchorCtr="0" compatLnSpc="1">
            <a:prstTxWarp prst="textNoShape">
              <a:avLst/>
            </a:prstTxWarp>
          </a:bodyPr>
          <a:lstStyle/>
          <a:p>
            <a:pPr defTabSz="685955"/>
            <a:endParaRPr lang="en-US" sz="1200" dirty="0">
              <a:solidFill>
                <a:srgbClr val="292929"/>
              </a:solidFill>
            </a:endParaRPr>
          </a:p>
        </p:txBody>
      </p:sp>
      <p:grpSp>
        <p:nvGrpSpPr>
          <p:cNvPr id="18" name="Group 17"/>
          <p:cNvGrpSpPr/>
          <p:nvPr/>
        </p:nvGrpSpPr>
        <p:grpSpPr bwMode="black">
          <a:xfrm>
            <a:off x="2844569" y="3696758"/>
            <a:ext cx="828172" cy="673754"/>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pPr defTabSz="685955"/>
              <a:endParaRPr lang="en-US" sz="1200" dirty="0">
                <a:solidFill>
                  <a:srgbClr val="292929"/>
                </a:solidFill>
              </a:endParaRPr>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pPr defTabSz="685955"/>
              <a:endParaRPr lang="en-US" sz="1200" dirty="0">
                <a:solidFill>
                  <a:srgbClr val="292929"/>
                </a:solidFill>
              </a:endParaRPr>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pPr defTabSz="685955"/>
              <a:endParaRPr lang="en-US" sz="1200" dirty="0">
                <a:solidFill>
                  <a:srgbClr val="292929"/>
                </a:solidFill>
              </a:endParaRPr>
            </a:p>
          </p:txBody>
        </p:sp>
      </p:grpSp>
    </p:spTree>
    <p:extLst>
      <p:ext uri="{BB962C8B-B14F-4D97-AF65-F5344CB8AC3E}">
        <p14:creationId xmlns:p14="http://schemas.microsoft.com/office/powerpoint/2010/main" val="364489632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5609"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856580"/>
                        <a:ext cx="119094" cy="119094"/>
                      </a:xfrm>
                      <a:prstGeom prst="rect">
                        <a:avLst/>
                      </a:prstGeom>
                    </p:spPr>
                  </p:pic>
                </p:oleObj>
              </mc:Fallback>
            </mc:AlternateContent>
          </a:graphicData>
        </a:graphic>
      </p:graphicFrame>
      <p:sp>
        <p:nvSpPr>
          <p:cNvPr id="7" name="Rectangle 6"/>
          <p:cNvSpPr/>
          <p:nvPr>
            <p:custDataLst>
              <p:tags r:id="rId3"/>
            </p:custDataLst>
          </p:nvPr>
        </p:nvSpPr>
        <p:spPr bwMode="auto">
          <a:xfrm>
            <a:off x="1501877" y="2733687"/>
            <a:ext cx="5644012" cy="28116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34297" rIns="68595" bIns="34297" numCol="1" rtlCol="0" anchor="t" anchorCtr="0" compatLnSpc="1">
            <a:prstTxWarp prst="textNoShape">
              <a:avLst/>
            </a:prstTxWarp>
          </a:bodyPr>
          <a:lstStyle/>
          <a:p>
            <a:pPr defTabSz="685757" fontAlgn="base">
              <a:spcBef>
                <a:spcPct val="0"/>
              </a:spcBef>
              <a:spcAft>
                <a:spcPct val="0"/>
              </a:spcAft>
            </a:pPr>
            <a:r>
              <a:rPr lang="en-US" cap="all" dirty="0">
                <a:ln>
                  <a:solidFill>
                    <a:srgbClr val="FFFFFF">
                      <a:alpha val="0"/>
                    </a:srgbClr>
                  </a:solidFill>
                </a:ln>
                <a:solidFill>
                  <a:srgbClr val="595959">
                    <a:alpha val="99000"/>
                  </a:srgbClr>
                </a:solidFill>
              </a:rPr>
              <a:t>Role</a:t>
            </a:r>
          </a:p>
        </p:txBody>
      </p:sp>
      <p:sp>
        <p:nvSpPr>
          <p:cNvPr id="8" name="Rectangle 7"/>
          <p:cNvSpPr/>
          <p:nvPr>
            <p:custDataLst>
              <p:tags r:id="rId4"/>
            </p:custDataLst>
          </p:nvPr>
        </p:nvSpPr>
        <p:spPr bwMode="auto">
          <a:xfrm>
            <a:off x="1639549" y="3149753"/>
            <a:ext cx="2606719" cy="229116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noAutofit/>
          </a:bodyPr>
          <a:lstStyle/>
          <a:p>
            <a:pPr algn="ctr" defTabSz="685757" fontAlgn="base">
              <a:spcBef>
                <a:spcPct val="0"/>
              </a:spcBef>
              <a:spcAft>
                <a:spcPct val="0"/>
              </a:spcAft>
            </a:pPr>
            <a:r>
              <a:rPr lang="en-US" dirty="0">
                <a:ln>
                  <a:solidFill>
                    <a:srgbClr val="FFFFFF">
                      <a:alpha val="0"/>
                    </a:srgbClr>
                  </a:solidFill>
                </a:ln>
                <a:solidFill>
                  <a:srgbClr val="FFFFFF"/>
                </a:solidFill>
              </a:rPr>
              <a:t>Production</a:t>
            </a:r>
          </a:p>
        </p:txBody>
      </p:sp>
      <p:sp>
        <p:nvSpPr>
          <p:cNvPr id="13" name="Rectangle 12"/>
          <p:cNvSpPr/>
          <p:nvPr>
            <p:custDataLst>
              <p:tags r:id="rId5"/>
            </p:custDataLst>
          </p:nvPr>
        </p:nvSpPr>
        <p:spPr bwMode="auto">
          <a:xfrm>
            <a:off x="4382258" y="3149754"/>
            <a:ext cx="2606719" cy="228206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US" dirty="0">
                <a:ln>
                  <a:solidFill>
                    <a:srgbClr val="FFFFFF">
                      <a:alpha val="0"/>
                    </a:srgbClr>
                  </a:solidFill>
                </a:ln>
                <a:solidFill>
                  <a:srgbClr val="FFFFFF"/>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1639549" y="3149753"/>
            <a:ext cx="2606719" cy="229116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noAutofit/>
          </a:bodyPr>
          <a:lstStyle/>
          <a:p>
            <a:pPr algn="ctr" defTabSz="685757" fontAlgn="base">
              <a:spcBef>
                <a:spcPct val="0"/>
              </a:spcBef>
              <a:spcAft>
                <a:spcPct val="0"/>
              </a:spcAft>
            </a:pPr>
            <a:r>
              <a:rPr lang="en-US" dirty="0">
                <a:ln>
                  <a:solidFill>
                    <a:srgbClr val="FFFFFF">
                      <a:alpha val="0"/>
                    </a:srgbClr>
                  </a:solidFill>
                </a:ln>
                <a:solidFill>
                  <a:srgbClr val="FFFFFF">
                    <a:alpha val="99000"/>
                  </a:srgbClr>
                </a:solidFill>
              </a:rPr>
              <a:t>Staging</a:t>
            </a:r>
          </a:p>
        </p:txBody>
      </p:sp>
      <p:sp>
        <p:nvSpPr>
          <p:cNvPr id="36" name="Rectangle 35"/>
          <p:cNvSpPr/>
          <p:nvPr>
            <p:custDataLst>
              <p:tags r:id="rId8"/>
            </p:custDataLst>
          </p:nvPr>
        </p:nvSpPr>
        <p:spPr bwMode="auto">
          <a:xfrm>
            <a:off x="4382258" y="3149753"/>
            <a:ext cx="2606719" cy="229116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noAutofit/>
          </a:bodyPr>
          <a:lstStyle/>
          <a:p>
            <a:pPr algn="ctr" defTabSz="685757" fontAlgn="base">
              <a:spcBef>
                <a:spcPct val="0"/>
              </a:spcBef>
              <a:spcAft>
                <a:spcPct val="0"/>
              </a:spcAft>
            </a:pPr>
            <a:r>
              <a:rPr lang="en-US" dirty="0">
                <a:ln>
                  <a:solidFill>
                    <a:srgbClr val="FFFFFF">
                      <a:alpha val="0"/>
                    </a:srgbClr>
                  </a:solidFill>
                </a:ln>
                <a:solidFill>
                  <a:srgbClr val="FFFFFF">
                    <a:alpha val="99000"/>
                  </a:srgbClr>
                </a:solidFill>
              </a:rPr>
              <a:t>Production</a:t>
            </a:r>
          </a:p>
        </p:txBody>
      </p:sp>
      <p:sp>
        <p:nvSpPr>
          <p:cNvPr id="6" name="Rectangle 5"/>
          <p:cNvSpPr/>
          <p:nvPr>
            <p:custDataLst>
              <p:tags r:id="rId9"/>
            </p:custDataLst>
          </p:nvPr>
        </p:nvSpPr>
        <p:spPr bwMode="auto">
          <a:xfrm>
            <a:off x="1501877" y="2128499"/>
            <a:ext cx="5644012" cy="3782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500" cap="all" dirty="0">
                <a:ln>
                  <a:solidFill>
                    <a:srgbClr val="FFFFFF">
                      <a:alpha val="0"/>
                    </a:srgb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1730536" y="3748639"/>
            <a:ext cx="1152444" cy="741356"/>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1</a:t>
            </a:r>
          </a:p>
        </p:txBody>
      </p:sp>
      <p:sp>
        <p:nvSpPr>
          <p:cNvPr id="10" name="Rectangle 9"/>
          <p:cNvSpPr/>
          <p:nvPr>
            <p:custDataLst>
              <p:tags r:id="rId11"/>
            </p:custDataLst>
          </p:nvPr>
        </p:nvSpPr>
        <p:spPr bwMode="auto">
          <a:xfrm>
            <a:off x="2991975" y="3748639"/>
            <a:ext cx="1152444" cy="741356"/>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2</a:t>
            </a:r>
          </a:p>
        </p:txBody>
      </p:sp>
      <p:sp>
        <p:nvSpPr>
          <p:cNvPr id="11" name="Rectangle 10"/>
          <p:cNvSpPr/>
          <p:nvPr>
            <p:custDataLst>
              <p:tags r:id="rId12"/>
            </p:custDataLst>
          </p:nvPr>
        </p:nvSpPr>
        <p:spPr bwMode="auto">
          <a:xfrm>
            <a:off x="1730536" y="4574469"/>
            <a:ext cx="1152444" cy="741356"/>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3</a:t>
            </a:r>
          </a:p>
        </p:txBody>
      </p:sp>
      <p:sp>
        <p:nvSpPr>
          <p:cNvPr id="12" name="Rectangle 11"/>
          <p:cNvSpPr/>
          <p:nvPr>
            <p:custDataLst>
              <p:tags r:id="rId13"/>
            </p:custDataLst>
          </p:nvPr>
        </p:nvSpPr>
        <p:spPr bwMode="auto">
          <a:xfrm>
            <a:off x="2991975" y="4574469"/>
            <a:ext cx="1152444" cy="741356"/>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4</a:t>
            </a:r>
          </a:p>
        </p:txBody>
      </p:sp>
      <p:sp>
        <p:nvSpPr>
          <p:cNvPr id="14" name="Rectangle 13"/>
          <p:cNvSpPr/>
          <p:nvPr>
            <p:custDataLst>
              <p:tags r:id="rId14"/>
            </p:custDataLst>
          </p:nvPr>
        </p:nvSpPr>
        <p:spPr bwMode="auto">
          <a:xfrm>
            <a:off x="4473244" y="3748639"/>
            <a:ext cx="1152444" cy="741356"/>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1</a:t>
            </a:r>
          </a:p>
        </p:txBody>
      </p:sp>
      <p:sp>
        <p:nvSpPr>
          <p:cNvPr id="15" name="Rectangle 14"/>
          <p:cNvSpPr/>
          <p:nvPr>
            <p:custDataLst>
              <p:tags r:id="rId15"/>
            </p:custDataLst>
          </p:nvPr>
        </p:nvSpPr>
        <p:spPr bwMode="auto">
          <a:xfrm>
            <a:off x="5734683" y="3748639"/>
            <a:ext cx="1152444" cy="741356"/>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2</a:t>
            </a:r>
          </a:p>
        </p:txBody>
      </p:sp>
      <p:sp>
        <p:nvSpPr>
          <p:cNvPr id="16" name="Rectangle 15"/>
          <p:cNvSpPr/>
          <p:nvPr>
            <p:custDataLst>
              <p:tags r:id="rId16"/>
            </p:custDataLst>
          </p:nvPr>
        </p:nvSpPr>
        <p:spPr bwMode="auto">
          <a:xfrm>
            <a:off x="4473244" y="4574469"/>
            <a:ext cx="1152444" cy="741356"/>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3</a:t>
            </a:r>
          </a:p>
        </p:txBody>
      </p:sp>
      <p:sp>
        <p:nvSpPr>
          <p:cNvPr id="17" name="Rectangle 16"/>
          <p:cNvSpPr/>
          <p:nvPr>
            <p:custDataLst>
              <p:tags r:id="rId17"/>
            </p:custDataLst>
          </p:nvPr>
        </p:nvSpPr>
        <p:spPr bwMode="auto">
          <a:xfrm>
            <a:off x="5734683" y="4574469"/>
            <a:ext cx="1152444" cy="741356"/>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3311890" y="2137760"/>
            <a:ext cx="643012" cy="1380975"/>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4683244" y="2147381"/>
            <a:ext cx="643013" cy="1361734"/>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7404200" y="3487663"/>
            <a:ext cx="1317515" cy="1317515"/>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500" cap="all" dirty="0">
                <a:ln>
                  <a:solidFill>
                    <a:srgbClr val="FFFFFF">
                      <a:alpha val="0"/>
                    </a:srgb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6988977" y="4146420"/>
            <a:ext cx="415223"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5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323481" y="1954622"/>
            <a:ext cx="3429893" cy="192074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95" tIns="34297" rIns="68595" bIns="34297" numCol="1" spcCol="0" rtlCol="0" fromWordArt="0" anchor="t" anchorCtr="0" forceAA="0" compatLnSpc="1">
            <a:prstTxWarp prst="textNoShape">
              <a:avLst/>
            </a:prstTxWarp>
            <a:noAutofit/>
          </a:bodyPr>
          <a:lstStyle/>
          <a:p>
            <a:pPr defTabSz="685757" fontAlgn="base">
              <a:spcBef>
                <a:spcPct val="0"/>
              </a:spcBef>
              <a:spcAft>
                <a:spcPct val="0"/>
              </a:spcAft>
            </a:pPr>
            <a:r>
              <a:rPr lang="en-US" dirty="0">
                <a:ln>
                  <a:solidFill>
                    <a:srgbClr val="FFFFFF">
                      <a:alpha val="0"/>
                    </a:srgbClr>
                  </a:solidFill>
                </a:ln>
                <a:solidFill>
                  <a:srgbClr val="595959"/>
                </a:solidFill>
              </a:rPr>
              <a:t>Role Instance</a:t>
            </a:r>
          </a:p>
        </p:txBody>
      </p:sp>
      <p:sp>
        <p:nvSpPr>
          <p:cNvPr id="2" name="Title 1"/>
          <p:cNvSpPr>
            <a:spLocks noGrp="1"/>
          </p:cNvSpPr>
          <p:nvPr>
            <p:ph type="title"/>
          </p:nvPr>
        </p:nvSpPr>
        <p:spPr>
          <a:xfrm>
            <a:off x="389436" y="1028075"/>
            <a:ext cx="8363938" cy="561069"/>
          </a:xfrm>
        </p:spPr>
        <p:txBody>
          <a:bodyPr/>
          <a:lstStyle/>
          <a:p>
            <a:r>
              <a:rPr lang="en-US" dirty="0" smtClean="0"/>
              <a:t>Windows Azure Diagnostics</a:t>
            </a:r>
            <a:endParaRPr lang="en-US" dirty="0"/>
          </a:p>
        </p:txBody>
      </p:sp>
      <p:sp>
        <p:nvSpPr>
          <p:cNvPr id="3" name="Content Placeholder 2"/>
          <p:cNvSpPr>
            <a:spLocks noGrp="1"/>
          </p:cNvSpPr>
          <p:nvPr>
            <p:ph sz="quarter" idx="10"/>
          </p:nvPr>
        </p:nvSpPr>
        <p:spPr>
          <a:xfrm>
            <a:off x="389436" y="1954622"/>
            <a:ext cx="5856042" cy="3478516"/>
          </a:xfrm>
        </p:spPr>
        <p:txBody>
          <a:bodyPr/>
          <a:lstStyle/>
          <a:p>
            <a:r>
              <a:rPr lang="en-US" sz="2101" dirty="0">
                <a:solidFill>
                  <a:schemeClr val="accent2">
                    <a:alpha val="99000"/>
                  </a:schemeClr>
                </a:solidFill>
                <a:latin typeface="Segoe UI Light" pitchFamily="34" charset="0"/>
              </a:rPr>
              <a:t>Role Instance Starts</a:t>
            </a:r>
          </a:p>
          <a:p>
            <a:r>
              <a:rPr lang="en-US" sz="2101" dirty="0">
                <a:solidFill>
                  <a:schemeClr val="accent2">
                    <a:alpha val="99000"/>
                  </a:schemeClr>
                </a:solidFill>
                <a:latin typeface="Segoe UI Light" pitchFamily="34" charset="0"/>
              </a:rPr>
              <a:t>Diagnostic Monitor Starts</a:t>
            </a:r>
          </a:p>
          <a:p>
            <a:r>
              <a:rPr lang="en-US" sz="2101" dirty="0">
                <a:solidFill>
                  <a:schemeClr val="accent2">
                    <a:alpha val="99000"/>
                  </a:schemeClr>
                </a:solidFill>
                <a:latin typeface="Segoe UI Light" pitchFamily="34" charset="0"/>
              </a:rPr>
              <a:t>Monitor is configured</a:t>
            </a:r>
          </a:p>
          <a:p>
            <a:pPr marL="0" lvl="1"/>
            <a:r>
              <a:rPr lang="en-US" sz="1350" dirty="0"/>
              <a:t>Imperatively at Start time</a:t>
            </a:r>
          </a:p>
          <a:p>
            <a:pPr marL="0" lvl="1"/>
            <a:r>
              <a:rPr lang="en-US" sz="1350" dirty="0"/>
              <a:t>Remotely any time</a:t>
            </a:r>
          </a:p>
          <a:p>
            <a:pPr marL="0" lvl="1"/>
            <a:r>
              <a:rPr lang="en-US" sz="1350" dirty="0"/>
              <a:t>Configuration is saved in Storage</a:t>
            </a:r>
          </a:p>
          <a:p>
            <a:r>
              <a:rPr lang="en-US" sz="2101" dirty="0">
                <a:solidFill>
                  <a:schemeClr val="accent2">
                    <a:alpha val="99000"/>
                  </a:schemeClr>
                </a:solidFill>
                <a:latin typeface="Segoe UI Light" pitchFamily="34" charset="0"/>
              </a:rPr>
              <a:t>Monitor buffers data locally</a:t>
            </a:r>
          </a:p>
          <a:p>
            <a:pPr marL="0" lvl="1"/>
            <a:r>
              <a:rPr lang="en-US" sz="1350" dirty="0"/>
              <a:t>User can set a quota (FIFO)</a:t>
            </a:r>
          </a:p>
          <a:p>
            <a:r>
              <a:rPr lang="en-US" sz="2101" dirty="0">
                <a:solidFill>
                  <a:schemeClr val="accent2">
                    <a:alpha val="99000"/>
                  </a:schemeClr>
                </a:solidFill>
                <a:latin typeface="Segoe UI Light" pitchFamily="34" charset="0"/>
              </a:rPr>
              <a:t>User initiates transfer to storage from local buffer</a:t>
            </a:r>
          </a:p>
          <a:p>
            <a:pPr marL="0" lvl="1"/>
            <a:r>
              <a:rPr lang="en-US" sz="1350" dirty="0"/>
              <a:t>Scheduled </a:t>
            </a:r>
          </a:p>
          <a:p>
            <a:pPr marL="0" lvl="1"/>
            <a:r>
              <a:rPr lang="en-US" sz="1350" dirty="0"/>
              <a:t>On Demand</a:t>
            </a:r>
          </a:p>
        </p:txBody>
      </p:sp>
      <p:sp>
        <p:nvSpPr>
          <p:cNvPr id="6" name="Rectangle 5"/>
          <p:cNvSpPr/>
          <p:nvPr/>
        </p:nvSpPr>
        <p:spPr bwMode="auto">
          <a:xfrm>
            <a:off x="5392078" y="2319525"/>
            <a:ext cx="1371957" cy="5487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Role</a:t>
            </a:r>
          </a:p>
        </p:txBody>
      </p:sp>
      <p:sp>
        <p:nvSpPr>
          <p:cNvPr id="32" name="Down Arrow 31"/>
          <p:cNvSpPr/>
          <p:nvPr/>
        </p:nvSpPr>
        <p:spPr bwMode="auto">
          <a:xfrm>
            <a:off x="6832634" y="3875362"/>
            <a:ext cx="411587" cy="480185"/>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pSp>
        <p:nvGrpSpPr>
          <p:cNvPr id="11" name="Group 10"/>
          <p:cNvGrpSpPr/>
          <p:nvPr/>
        </p:nvGrpSpPr>
        <p:grpSpPr>
          <a:xfrm>
            <a:off x="6001227" y="4421048"/>
            <a:ext cx="1887528" cy="1131714"/>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68598" tIns="34299" rIns="68598" bIns="34299" numCol="1" anchor="t" anchorCtr="0" compatLnSpc="1">
              <a:prstTxWarp prst="textNoShape">
                <a:avLst/>
              </a:prstTxWarp>
            </a:bodyPr>
            <a:lstStyle/>
            <a:p>
              <a:pPr defTabSz="685955"/>
              <a:endParaRPr lang="en-US" sz="1350" dirty="0">
                <a:solidFill>
                  <a:srgbClr val="292929"/>
                </a:solidFill>
              </a:endParaRPr>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68598" tIns="34299" rIns="68598" bIns="34299" numCol="1" anchor="t" anchorCtr="0" compatLnSpc="1">
              <a:prstTxWarp prst="textNoShape">
                <a:avLst/>
              </a:prstTxWarp>
            </a:bodyPr>
            <a:lstStyle/>
            <a:p>
              <a:pPr defTabSz="685955"/>
              <a:endParaRPr lang="en-US" sz="1350" dirty="0">
                <a:solidFill>
                  <a:srgbClr val="292929"/>
                </a:solidFill>
              </a:endParaRPr>
            </a:p>
          </p:txBody>
        </p:sp>
      </p:grpSp>
      <p:grpSp>
        <p:nvGrpSpPr>
          <p:cNvPr id="41" name="Group 40"/>
          <p:cNvGrpSpPr/>
          <p:nvPr/>
        </p:nvGrpSpPr>
        <p:grpSpPr>
          <a:xfrm>
            <a:off x="7107025" y="2319525"/>
            <a:ext cx="1577751" cy="548783"/>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Diagnostic</a:t>
              </a:r>
            </a:p>
            <a:p>
              <a:pPr algn="ctr" defTabSz="685757"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6764036" y="2593916"/>
            <a:ext cx="480185"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803666" y="2868308"/>
            <a:ext cx="2469523" cy="916544"/>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500" dirty="0">
                  <a:ln>
                    <a:solidFill>
                      <a:srgbClr val="FFFFFF">
                        <a:alpha val="0"/>
                      </a:srgbClr>
                    </a:solidFill>
                  </a:ln>
                  <a:solidFill>
                    <a:srgbClr val="FFFFFF">
                      <a:alpha val="99000"/>
                    </a:srgbClr>
                  </a:solidFill>
                </a:rPr>
                <a:t>Local directory storage</a:t>
              </a: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0392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Data Locations</a:t>
            </a:r>
            <a:endParaRPr lang="en-US" dirty="0"/>
          </a:p>
        </p:txBody>
      </p:sp>
      <p:sp>
        <p:nvSpPr>
          <p:cNvPr id="3" name="Rectangle 2"/>
          <p:cNvSpPr/>
          <p:nvPr/>
        </p:nvSpPr>
        <p:spPr bwMode="auto">
          <a:xfrm>
            <a:off x="389437" y="1957720"/>
            <a:ext cx="8363937" cy="7084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dirty="0">
                <a:ln>
                  <a:solidFill>
                    <a:srgbClr val="FFFFFF">
                      <a:alpha val="0"/>
                    </a:srgbClr>
                  </a:solidFill>
                </a:ln>
                <a:solidFill>
                  <a:srgbClr val="FFFFFF">
                    <a:alpha val="99000"/>
                  </a:srgbClr>
                </a:solidFill>
              </a:rPr>
              <a:t>WAD-Control-Container</a:t>
            </a:r>
          </a:p>
          <a:p>
            <a:pPr algn="ctr" defTabSz="685757" fontAlgn="base">
              <a:spcBef>
                <a:spcPct val="0"/>
              </a:spcBef>
              <a:spcAft>
                <a:spcPct val="0"/>
              </a:spcAft>
            </a:pPr>
            <a:r>
              <a:rPr lang="en-US" dirty="0">
                <a:ln>
                  <a:solidFill>
                    <a:srgbClr val="FFFFFF">
                      <a:alpha val="0"/>
                    </a:srgbClr>
                  </a:solidFill>
                </a:ln>
                <a:solidFill>
                  <a:srgbClr val="FFFFFF">
                    <a:alpha val="99000"/>
                  </a:srgbClr>
                </a:solidFill>
              </a:rPr>
              <a:t>Contains XML Configuration for each Role  Instance in the Service</a:t>
            </a:r>
          </a:p>
        </p:txBody>
      </p:sp>
      <p:graphicFrame>
        <p:nvGraphicFramePr>
          <p:cNvPr id="4" name="Content Placeholder 3"/>
          <p:cNvGraphicFramePr>
            <a:graphicFrameLocks/>
          </p:cNvGraphicFramePr>
          <p:nvPr>
            <p:extLst/>
          </p:nvPr>
        </p:nvGraphicFramePr>
        <p:xfrm>
          <a:off x="389436" y="2679500"/>
          <a:ext cx="8368939" cy="2827622"/>
        </p:xfrm>
        <a:graphic>
          <a:graphicData uri="http://schemas.openxmlformats.org/drawingml/2006/table">
            <a:tbl>
              <a:tblPr firstRow="1" bandRow="1">
                <a:tableStyleId>{5C22544A-7EE6-4342-B048-85BDC9FD1C3A}</a:tableStyleId>
              </a:tblPr>
              <a:tblGrid>
                <a:gridCol w="3429893"/>
                <a:gridCol w="4939046"/>
              </a:tblGrid>
              <a:tr h="362602">
                <a:tc>
                  <a:txBody>
                    <a:bodyPr/>
                    <a:lstStyle/>
                    <a:p>
                      <a:pPr algn="l"/>
                      <a:r>
                        <a:rPr lang="en-US" sz="1500" b="0" cap="all" baseline="0" dirty="0" smtClean="0">
                          <a:ln>
                            <a:solidFill>
                              <a:schemeClr val="bg1">
                                <a:alpha val="0"/>
                              </a:schemeClr>
                            </a:solidFill>
                          </a:ln>
                          <a:solidFill>
                            <a:schemeClr val="bg1">
                              <a:alpha val="99000"/>
                            </a:schemeClr>
                          </a:solidFill>
                        </a:rPr>
                        <a:t>Diagnostic Data</a:t>
                      </a:r>
                      <a:endParaRPr lang="en-US" sz="1500" b="0" cap="all" baseline="0" dirty="0">
                        <a:ln>
                          <a:solidFill>
                            <a:schemeClr val="bg1">
                              <a:alpha val="0"/>
                            </a:schemeClr>
                          </a:solidFill>
                        </a:ln>
                        <a:solidFill>
                          <a:schemeClr val="bg1">
                            <a:alpha val="99000"/>
                          </a:scheme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l"/>
                      <a:r>
                        <a:rPr lang="en-US" sz="1500" b="0" cap="all" baseline="0" dirty="0" smtClean="0">
                          <a:ln>
                            <a:solidFill>
                              <a:schemeClr val="bg1">
                                <a:alpha val="0"/>
                              </a:schemeClr>
                            </a:solidFill>
                          </a:ln>
                          <a:solidFill>
                            <a:schemeClr val="bg1">
                              <a:alpha val="99000"/>
                            </a:schemeClr>
                          </a:solidFill>
                        </a:rPr>
                        <a:t>Location</a:t>
                      </a:r>
                      <a:r>
                        <a:rPr lang="en-US" sz="1500" b="0" cap="all" baseline="0" dirty="0" smtClean="0">
                          <a:ln>
                            <a:solidFill>
                              <a:schemeClr val="bg1">
                                <a:alpha val="0"/>
                              </a:schemeClr>
                            </a:solidFill>
                          </a:ln>
                          <a:solidFill>
                            <a:schemeClr val="bg1"/>
                          </a:solidFill>
                        </a:rPr>
                        <a:t> in Storage</a:t>
                      </a:r>
                      <a:endParaRPr lang="en-US" sz="1500" b="0" cap="all" baseline="0" dirty="0">
                        <a:ln>
                          <a:solidFill>
                            <a:schemeClr val="bg1">
                              <a:alpha val="0"/>
                            </a:schemeClr>
                          </a:solidFill>
                        </a:ln>
                        <a:solidFill>
                          <a:schemeClr val="bg1"/>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290081">
                <a:tc>
                  <a:txBody>
                    <a:bodyPr/>
                    <a:lstStyle/>
                    <a:p>
                      <a:r>
                        <a:rPr lang="en-US" sz="1200" b="0" dirty="0" smtClean="0">
                          <a:ln>
                            <a:solidFill>
                              <a:schemeClr val="bg1">
                                <a:alpha val="0"/>
                              </a:schemeClr>
                            </a:solidFill>
                          </a:ln>
                          <a:solidFill>
                            <a:srgbClr val="6F6F6F">
                              <a:alpha val="99000"/>
                            </a:srgbClr>
                          </a:solidFill>
                        </a:rPr>
                        <a:t>Windows Event Logs</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b="0" kern="1200" dirty="0" smtClean="0">
                          <a:ln>
                            <a:solidFill>
                              <a:schemeClr val="bg1">
                                <a:alpha val="0"/>
                              </a:schemeClr>
                            </a:solidFill>
                          </a:ln>
                          <a:solidFill>
                            <a:srgbClr val="6F6F6F">
                              <a:alpha val="99000"/>
                            </a:srgbClr>
                          </a:solidFill>
                          <a:effectLst/>
                          <a:latin typeface="+mn-lt"/>
                          <a:ea typeface="+mn-ea"/>
                          <a:cs typeface="+mn-cs"/>
                        </a:rPr>
                        <a:t>WADWindowsEventLogsTable </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434453">
                <a:tc>
                  <a:txBody>
                    <a:bodyPr/>
                    <a:lstStyle/>
                    <a:p>
                      <a:r>
                        <a:rPr lang="en-US" sz="1200" b="0" dirty="0" smtClean="0">
                          <a:ln>
                            <a:solidFill>
                              <a:schemeClr val="bg1">
                                <a:alpha val="0"/>
                              </a:schemeClr>
                            </a:solidFill>
                          </a:ln>
                          <a:solidFill>
                            <a:srgbClr val="6F6F6F">
                              <a:alpha val="99000"/>
                            </a:srgbClr>
                          </a:solidFill>
                        </a:rPr>
                        <a:t>Performance Counters </a:t>
                      </a:r>
                    </a:p>
                    <a:p>
                      <a:r>
                        <a:rPr lang="en-US" sz="1200" b="0" dirty="0" smtClean="0">
                          <a:ln>
                            <a:solidFill>
                              <a:schemeClr val="bg1">
                                <a:alpha val="0"/>
                              </a:schemeClr>
                            </a:solidFill>
                          </a:ln>
                          <a:solidFill>
                            <a:srgbClr val="6F6F6F">
                              <a:alpha val="99000"/>
                            </a:srgbClr>
                          </a:solidFill>
                        </a:rPr>
                        <a:t>(including custom performance counters)</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b="0" kern="1200" dirty="0" smtClean="0">
                          <a:ln>
                            <a:solidFill>
                              <a:schemeClr val="bg1">
                                <a:alpha val="0"/>
                              </a:schemeClr>
                            </a:solidFill>
                          </a:ln>
                          <a:solidFill>
                            <a:srgbClr val="6F6F6F">
                              <a:alpha val="99000"/>
                            </a:srgbClr>
                          </a:solidFill>
                          <a:effectLst/>
                          <a:latin typeface="+mn-lt"/>
                          <a:ea typeface="+mn-ea"/>
                          <a:cs typeface="+mn-cs"/>
                        </a:rPr>
                        <a:t>WADPerformanceCountersTable</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0081">
                <a:tc>
                  <a:txBody>
                    <a:bodyPr/>
                    <a:lstStyle/>
                    <a:p>
                      <a:r>
                        <a:rPr lang="en-US" sz="1200" b="0" dirty="0" smtClean="0">
                          <a:ln>
                            <a:solidFill>
                              <a:schemeClr val="bg1">
                                <a:alpha val="0"/>
                              </a:schemeClr>
                            </a:solidFill>
                          </a:ln>
                          <a:solidFill>
                            <a:srgbClr val="6F6F6F">
                              <a:alpha val="99000"/>
                            </a:srgbClr>
                          </a:solidFill>
                        </a:rPr>
                        <a:t>Windows</a:t>
                      </a:r>
                      <a:r>
                        <a:rPr lang="en-US" sz="1200" b="0" baseline="0" dirty="0" smtClean="0">
                          <a:ln>
                            <a:solidFill>
                              <a:schemeClr val="bg1">
                                <a:alpha val="0"/>
                              </a:schemeClr>
                            </a:solidFill>
                          </a:ln>
                          <a:solidFill>
                            <a:srgbClr val="6F6F6F">
                              <a:alpha val="99000"/>
                            </a:srgbClr>
                          </a:solidFill>
                        </a:rPr>
                        <a:t> Azure Logs</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b="0" kern="1200" dirty="0" smtClean="0">
                          <a:ln>
                            <a:solidFill>
                              <a:schemeClr val="bg1">
                                <a:alpha val="0"/>
                              </a:schemeClr>
                            </a:solidFill>
                          </a:ln>
                          <a:solidFill>
                            <a:srgbClr val="6F6F6F">
                              <a:alpha val="99000"/>
                            </a:srgbClr>
                          </a:solidFill>
                          <a:effectLst/>
                          <a:latin typeface="+mn-lt"/>
                          <a:ea typeface="+mn-ea"/>
                          <a:cs typeface="+mn-cs"/>
                        </a:rPr>
                        <a:t>WADLogsTable</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0081">
                <a:tc>
                  <a:txBody>
                    <a:bodyPr/>
                    <a:lstStyle/>
                    <a:p>
                      <a:r>
                        <a:rPr lang="en-US" sz="1200" b="0" dirty="0" smtClean="0">
                          <a:ln>
                            <a:solidFill>
                              <a:schemeClr val="bg1">
                                <a:alpha val="0"/>
                              </a:schemeClr>
                            </a:solidFill>
                          </a:ln>
                          <a:solidFill>
                            <a:srgbClr val="6F6F6F">
                              <a:alpha val="99000"/>
                            </a:srgbClr>
                          </a:solidFill>
                        </a:rPr>
                        <a:t>Diagnostic</a:t>
                      </a:r>
                      <a:r>
                        <a:rPr lang="en-US" sz="1200" b="0" baseline="0" dirty="0" smtClean="0">
                          <a:ln>
                            <a:solidFill>
                              <a:schemeClr val="bg1">
                                <a:alpha val="0"/>
                              </a:schemeClr>
                            </a:solidFill>
                          </a:ln>
                          <a:solidFill>
                            <a:srgbClr val="6F6F6F">
                              <a:alpha val="99000"/>
                            </a:srgbClr>
                          </a:solidFill>
                        </a:rPr>
                        <a:t> Infrastructure Logs</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b="0" dirty="0" smtClean="0">
                          <a:ln>
                            <a:solidFill>
                              <a:schemeClr val="bg1">
                                <a:alpha val="0"/>
                              </a:schemeClr>
                            </a:solidFill>
                          </a:ln>
                          <a:solidFill>
                            <a:srgbClr val="6F6F6F">
                              <a:alpha val="99000"/>
                            </a:srgbClr>
                          </a:solidFill>
                        </a:rPr>
                        <a:t>WADDiagnosticInfrastructureLogsTable </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0081">
                <a:tc>
                  <a:txBody>
                    <a:bodyPr/>
                    <a:lstStyle/>
                    <a:p>
                      <a:r>
                        <a:rPr lang="en-US" sz="1200" b="0" dirty="0" smtClean="0">
                          <a:ln>
                            <a:solidFill>
                              <a:schemeClr val="bg1">
                                <a:alpha val="0"/>
                              </a:schemeClr>
                            </a:solidFill>
                          </a:ln>
                          <a:solidFill>
                            <a:srgbClr val="6F6F6F">
                              <a:alpha val="99000"/>
                            </a:srgbClr>
                          </a:solidFill>
                        </a:rPr>
                        <a:t>IIS Logs</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b="0" kern="1200" dirty="0" smtClean="0">
                          <a:ln>
                            <a:solidFill>
                              <a:schemeClr val="bg1">
                                <a:alpha val="0"/>
                              </a:schemeClr>
                            </a:solidFill>
                          </a:ln>
                          <a:solidFill>
                            <a:srgbClr val="6F6F6F">
                              <a:alpha val="99000"/>
                            </a:srgbClr>
                          </a:solidFill>
                          <a:effectLst/>
                          <a:latin typeface="+mn-lt"/>
                          <a:ea typeface="+mn-ea"/>
                          <a:cs typeface="+mn-cs"/>
                        </a:rPr>
                        <a:t>wad-iis-logfiles </a:t>
                      </a:r>
                      <a:r>
                        <a:rPr lang="en-US" sz="1200" b="0" kern="1200" baseline="0" dirty="0" smtClean="0">
                          <a:ln>
                            <a:solidFill>
                              <a:schemeClr val="bg1">
                                <a:alpha val="0"/>
                              </a:schemeClr>
                            </a:solidFill>
                          </a:ln>
                          <a:solidFill>
                            <a:srgbClr val="6F6F6F">
                              <a:alpha val="99000"/>
                            </a:srgbClr>
                          </a:solidFill>
                          <a:effectLst/>
                          <a:latin typeface="+mn-lt"/>
                          <a:ea typeface="+mn-ea"/>
                          <a:cs typeface="+mn-cs"/>
                        </a:rPr>
                        <a:t> </a:t>
                      </a:r>
                      <a:r>
                        <a:rPr lang="en-US" sz="1200" b="0" kern="1200" dirty="0" smtClean="0">
                          <a:ln>
                            <a:solidFill>
                              <a:schemeClr val="bg1">
                                <a:alpha val="0"/>
                              </a:schemeClr>
                            </a:solidFill>
                          </a:ln>
                          <a:solidFill>
                            <a:srgbClr val="6F6F6F">
                              <a:alpha val="99000"/>
                            </a:srgbClr>
                          </a:solidFill>
                          <a:effectLst/>
                          <a:latin typeface="+mn-lt"/>
                          <a:ea typeface="+mn-ea"/>
                          <a:cs typeface="+mn-cs"/>
                        </a:rPr>
                        <a:t>- WADDirectoriesTable</a:t>
                      </a:r>
                      <a:r>
                        <a:rPr lang="en-US" sz="12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0081">
                <a:tc>
                  <a:txBody>
                    <a:bodyPr/>
                    <a:lstStyle/>
                    <a:p>
                      <a:r>
                        <a:rPr lang="en-US" sz="1200" b="0" dirty="0" smtClean="0">
                          <a:ln>
                            <a:solidFill>
                              <a:schemeClr val="bg1">
                                <a:alpha val="0"/>
                              </a:schemeClr>
                            </a:solidFill>
                          </a:ln>
                          <a:solidFill>
                            <a:srgbClr val="6F6F6F">
                              <a:alpha val="99000"/>
                            </a:srgbClr>
                          </a:solidFill>
                        </a:rPr>
                        <a:t>IIS Failed Request Logs</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b="0" kern="1200" dirty="0" smtClean="0">
                          <a:ln>
                            <a:solidFill>
                              <a:schemeClr val="bg1">
                                <a:alpha val="0"/>
                              </a:schemeClr>
                            </a:solidFill>
                          </a:ln>
                          <a:solidFill>
                            <a:srgbClr val="6F6F6F">
                              <a:alpha val="99000"/>
                            </a:srgbClr>
                          </a:solidFill>
                          <a:effectLst/>
                          <a:latin typeface="+mn-lt"/>
                          <a:ea typeface="+mn-ea"/>
                          <a:cs typeface="+mn-cs"/>
                        </a:rPr>
                        <a:t>wad-iis-failedreqlogfiles  -</a:t>
                      </a:r>
                      <a:r>
                        <a:rPr lang="en-US" sz="1200" b="0" kern="1200" baseline="0" dirty="0" smtClean="0">
                          <a:ln>
                            <a:solidFill>
                              <a:schemeClr val="bg1">
                                <a:alpha val="0"/>
                              </a:schemeClr>
                            </a:solidFill>
                          </a:ln>
                          <a:solidFill>
                            <a:srgbClr val="6F6F6F">
                              <a:alpha val="99000"/>
                            </a:srgbClr>
                          </a:solidFill>
                          <a:effectLst/>
                          <a:latin typeface="+mn-lt"/>
                          <a:ea typeface="+mn-ea"/>
                          <a:cs typeface="+mn-cs"/>
                        </a:rPr>
                        <a:t> </a:t>
                      </a:r>
                      <a:r>
                        <a:rPr lang="en-US" sz="1200" b="0" kern="1200" dirty="0" smtClean="0">
                          <a:ln>
                            <a:solidFill>
                              <a:schemeClr val="bg1">
                                <a:alpha val="0"/>
                              </a:schemeClr>
                            </a:solidFill>
                          </a:ln>
                          <a:solidFill>
                            <a:srgbClr val="6F6F6F">
                              <a:alpha val="99000"/>
                            </a:srgbClr>
                          </a:solidFill>
                          <a:effectLst/>
                          <a:latin typeface="+mn-lt"/>
                          <a:ea typeface="+mn-ea"/>
                          <a:cs typeface="+mn-cs"/>
                        </a:rPr>
                        <a:t>WADDirectoriesTable</a:t>
                      </a:r>
                      <a:r>
                        <a:rPr lang="en-US" sz="12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0081">
                <a:tc>
                  <a:txBody>
                    <a:bodyPr/>
                    <a:lstStyle/>
                    <a:p>
                      <a:r>
                        <a:rPr lang="en-US" sz="1200" b="0" dirty="0" smtClean="0">
                          <a:ln>
                            <a:solidFill>
                              <a:schemeClr val="bg1">
                                <a:alpha val="0"/>
                              </a:schemeClr>
                            </a:solidFill>
                          </a:ln>
                          <a:solidFill>
                            <a:srgbClr val="6F6F6F">
                              <a:alpha val="99000"/>
                            </a:srgbClr>
                          </a:solidFill>
                        </a:rPr>
                        <a:t>Crash Dumps</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b="0" kern="1200" dirty="0" smtClean="0">
                          <a:ln>
                            <a:solidFill>
                              <a:schemeClr val="bg1">
                                <a:alpha val="0"/>
                              </a:schemeClr>
                            </a:solidFill>
                          </a:ln>
                          <a:solidFill>
                            <a:srgbClr val="6F6F6F">
                              <a:alpha val="99000"/>
                            </a:srgbClr>
                          </a:solidFill>
                          <a:effectLst/>
                          <a:latin typeface="+mn-lt"/>
                          <a:ea typeface="+mn-ea"/>
                          <a:cs typeface="+mn-cs"/>
                        </a:rPr>
                        <a:t>wad-crash-dumps - WADDirectoriesTable</a:t>
                      </a:r>
                      <a:r>
                        <a:rPr lang="en-US" sz="12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290081">
                <a:tc>
                  <a:txBody>
                    <a:bodyPr/>
                    <a:lstStyle/>
                    <a:p>
                      <a:r>
                        <a:rPr lang="en-US" sz="1200" b="0" dirty="0" smtClean="0">
                          <a:ln>
                            <a:solidFill>
                              <a:schemeClr val="bg1">
                                <a:alpha val="0"/>
                              </a:schemeClr>
                            </a:solidFill>
                          </a:ln>
                          <a:solidFill>
                            <a:srgbClr val="6F6F6F">
                              <a:alpha val="99000"/>
                            </a:srgbClr>
                          </a:solidFill>
                        </a:rPr>
                        <a:t>Custom File Based Logs</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200" b="0" dirty="0" smtClean="0">
                          <a:ln>
                            <a:solidFill>
                              <a:schemeClr val="bg1">
                                <a:alpha val="0"/>
                              </a:schemeClr>
                            </a:solidFill>
                          </a:ln>
                          <a:solidFill>
                            <a:srgbClr val="6F6F6F">
                              <a:alpha val="99000"/>
                            </a:srgbClr>
                          </a:solidFill>
                        </a:rPr>
                        <a:t>(must</a:t>
                      </a:r>
                      <a:r>
                        <a:rPr lang="en-US" sz="1200" b="0" baseline="0" dirty="0" smtClean="0">
                          <a:ln>
                            <a:solidFill>
                              <a:schemeClr val="bg1">
                                <a:alpha val="0"/>
                              </a:schemeClr>
                            </a:solidFill>
                          </a:ln>
                          <a:solidFill>
                            <a:srgbClr val="6F6F6F">
                              <a:alpha val="99000"/>
                            </a:srgbClr>
                          </a:solidFill>
                        </a:rPr>
                        <a:t> be configured)</a:t>
                      </a:r>
                      <a:r>
                        <a:rPr lang="en-US" sz="1200" b="0" kern="1200" dirty="0" smtClean="0">
                          <a:ln>
                            <a:solidFill>
                              <a:schemeClr val="bg1">
                                <a:alpha val="0"/>
                              </a:schemeClr>
                            </a:solidFill>
                          </a:ln>
                          <a:solidFill>
                            <a:srgbClr val="6F6F6F">
                              <a:alpha val="99000"/>
                            </a:srgbClr>
                          </a:solidFill>
                          <a:effectLst/>
                          <a:latin typeface="+mn-lt"/>
                          <a:ea typeface="+mn-ea"/>
                          <a:cs typeface="+mn-cs"/>
                        </a:rPr>
                        <a:t> - WADDirectoriesTable</a:t>
                      </a:r>
                      <a:r>
                        <a:rPr lang="en-US" sz="12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200" b="0" dirty="0">
                        <a:ln>
                          <a:solidFill>
                            <a:schemeClr val="bg1">
                              <a:alpha val="0"/>
                            </a:schemeClr>
                          </a:solidFill>
                        </a:ln>
                        <a:solidFill>
                          <a:srgbClr val="6F6F6F">
                            <a:alpha val="99000"/>
                          </a:srgbClr>
                        </a:solidFill>
                      </a:endParaRPr>
                    </a:p>
                  </a:txBody>
                  <a:tcPr marT="34299" marB="34299"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405347147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3277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388246" y="1954622"/>
            <a:ext cx="8371083" cy="360377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algn="ctr" defTabSz="68552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532416" y="2023268"/>
            <a:ext cx="8265939" cy="2539798"/>
          </a:xfrm>
        </p:spPr>
        <p:txBody>
          <a:bodyPr/>
          <a:lstStyle/>
          <a:p>
            <a:r>
              <a:rPr lang="en-US" sz="2701" dirty="0">
                <a:solidFill>
                  <a:schemeClr val="accent2">
                    <a:alpha val="99000"/>
                  </a:schemeClr>
                </a:solidFill>
                <a:latin typeface="Segoe UI Light" pitchFamily="34" charset="0"/>
              </a:rPr>
              <a:t>Cloud Service is for multi-tier online services</a:t>
            </a:r>
          </a:p>
          <a:p>
            <a:r>
              <a:rPr lang="en-US" sz="2701" dirty="0">
                <a:solidFill>
                  <a:schemeClr val="accent2">
                    <a:alpha val="99000"/>
                  </a:schemeClr>
                </a:solidFill>
                <a:latin typeface="Segoe UI Light" pitchFamily="34" charset="0"/>
              </a:rPr>
              <a:t>Service model defines service shape</a:t>
            </a:r>
          </a:p>
          <a:p>
            <a:r>
              <a:rPr lang="en-US" sz="2701" dirty="0">
                <a:solidFill>
                  <a:schemeClr val="accent2">
                    <a:alpha val="99000"/>
                  </a:schemeClr>
                </a:solidFill>
                <a:latin typeface="Segoe UI Light" pitchFamily="34" charset="0"/>
              </a:rPr>
              <a:t>Service configuration defines service scale</a:t>
            </a:r>
          </a:p>
          <a:p>
            <a:r>
              <a:rPr lang="en-US" sz="2701" dirty="0">
                <a:solidFill>
                  <a:schemeClr val="accent2">
                    <a:alpha val="99000"/>
                  </a:schemeClr>
                </a:solidFill>
                <a:latin typeface="Segoe UI Light" pitchFamily="34" charset="0"/>
              </a:rPr>
              <a:t>Selectable VM Sizes</a:t>
            </a:r>
          </a:p>
          <a:p>
            <a:r>
              <a:rPr lang="en-US" sz="2701" dirty="0">
                <a:solidFill>
                  <a:schemeClr val="accent2">
                    <a:alpha val="99000"/>
                  </a:schemeClr>
                </a:solidFill>
                <a:latin typeface="Segoe UI Light" pitchFamily="34" charset="0"/>
              </a:rPr>
              <a:t>Upgrading and Deployment</a:t>
            </a:r>
          </a:p>
        </p:txBody>
      </p:sp>
      <p:sp>
        <p:nvSpPr>
          <p:cNvPr id="6" name="Freeform 18"/>
          <p:cNvSpPr>
            <a:spLocks noEditPoints="1"/>
          </p:cNvSpPr>
          <p:nvPr/>
        </p:nvSpPr>
        <p:spPr bwMode="black">
          <a:xfrm>
            <a:off x="6826051" y="2334531"/>
            <a:ext cx="1571224" cy="191687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61745" tIns="30873" rIns="61745" bIns="30873" numCol="1" anchor="t" anchorCtr="0" compatLnSpc="1">
            <a:prstTxWarp prst="textNoShape">
              <a:avLst/>
            </a:prstTxWarp>
          </a:bodyPr>
          <a:lstStyle/>
          <a:p>
            <a:pPr defTabSz="685955"/>
            <a:endParaRPr lang="en-US" sz="1200" dirty="0">
              <a:solidFill>
                <a:srgbClr val="292929"/>
              </a:solidFill>
            </a:endParaRPr>
          </a:p>
        </p:txBody>
      </p:sp>
    </p:spTree>
    <p:extLst>
      <p:ext uri="{BB962C8B-B14F-4D97-AF65-F5344CB8AC3E}">
        <p14:creationId xmlns:p14="http://schemas.microsoft.com/office/powerpoint/2010/main" val="81387583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765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856580"/>
                        <a:ext cx="119094" cy="119094"/>
                      </a:xfrm>
                      <a:prstGeom prst="rect">
                        <a:avLst/>
                      </a:prstGeom>
                    </p:spPr>
                  </p:pic>
                </p:oleObj>
              </mc:Fallback>
            </mc:AlternateContent>
          </a:graphicData>
        </a:graphic>
      </p:graphicFrame>
    </p:spTree>
    <p:extLst>
      <p:ext uri="{BB962C8B-B14F-4D97-AF65-F5344CB8AC3E}">
        <p14:creationId xmlns:p14="http://schemas.microsoft.com/office/powerpoint/2010/main" val="73232158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Object 51"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8681"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Windows Azure Service Architecture</a:t>
            </a:r>
          </a:p>
        </p:txBody>
      </p:sp>
      <p:sp>
        <p:nvSpPr>
          <p:cNvPr id="3" name="Rectangle 2"/>
          <p:cNvSpPr/>
          <p:nvPr>
            <p:custDataLst>
              <p:tags r:id="rId4"/>
            </p:custDataLst>
          </p:nvPr>
        </p:nvSpPr>
        <p:spPr bwMode="auto">
          <a:xfrm>
            <a:off x="388245" y="1952247"/>
            <a:ext cx="8371083" cy="411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cap="all" dirty="0">
                <a:ln>
                  <a:solidFill>
                    <a:srgbClr val="FFFFFF">
                      <a:alpha val="0"/>
                    </a:srgbClr>
                  </a:solidFill>
                </a:ln>
                <a:gradFill>
                  <a:gsLst>
                    <a:gs pos="0">
                      <a:srgbClr val="FFFFFF"/>
                    </a:gs>
                    <a:gs pos="100000">
                      <a:srgbClr val="FFFFFF"/>
                    </a:gs>
                  </a:gsLst>
                  <a:lin ang="5400000" scaled="0"/>
                </a:gradFill>
              </a:rPr>
              <a:t>The Internet via TCP or HTTP</a:t>
            </a:r>
          </a:p>
        </p:txBody>
      </p:sp>
      <p:sp>
        <p:nvSpPr>
          <p:cNvPr id="4" name="Rectangle 3"/>
          <p:cNvSpPr/>
          <p:nvPr>
            <p:custDataLst>
              <p:tags r:id="rId5"/>
            </p:custDataLst>
          </p:nvPr>
        </p:nvSpPr>
        <p:spPr bwMode="auto">
          <a:xfrm>
            <a:off x="386459" y="2363833"/>
            <a:ext cx="8371083" cy="31814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b" anchorCtr="0" compatLnSpc="1">
            <a:prstTxWarp prst="textNoShape">
              <a:avLst/>
            </a:prstTxWarp>
          </a:bodyPr>
          <a:lstStyle/>
          <a:p>
            <a:pPr algn="ctr" defTabSz="685757" fontAlgn="base">
              <a:spcBef>
                <a:spcPct val="0"/>
              </a:spcBef>
              <a:spcAft>
                <a:spcPct val="0"/>
              </a:spcAft>
            </a:pPr>
            <a:r>
              <a:rPr lang="en-US" sz="1350" dirty="0">
                <a:ln>
                  <a:solidFill>
                    <a:srgbClr val="FFFFFF">
                      <a:alpha val="0"/>
                    </a:srgbClr>
                  </a:solidFill>
                </a:ln>
                <a:solidFill>
                  <a:srgbClr val="595959"/>
                </a:solidFill>
              </a:rPr>
              <a:t>Windows Azure Data Center</a:t>
            </a:r>
          </a:p>
        </p:txBody>
      </p:sp>
      <p:grpSp>
        <p:nvGrpSpPr>
          <p:cNvPr id="14" name="Group 13"/>
          <p:cNvGrpSpPr/>
          <p:nvPr>
            <p:custDataLst>
              <p:tags r:id="rId6"/>
            </p:custDataLst>
          </p:nvPr>
        </p:nvGrpSpPr>
        <p:grpSpPr>
          <a:xfrm>
            <a:off x="875439" y="3402893"/>
            <a:ext cx="1521333" cy="1007735"/>
            <a:chOff x="1166947" y="3235251"/>
            <a:chExt cx="2027916" cy="1343297"/>
          </a:xfrm>
        </p:grpSpPr>
        <p:sp>
          <p:nvSpPr>
            <p:cNvPr id="5" name="Rectangle 4"/>
            <p:cNvSpPr/>
            <p:nvPr/>
          </p:nvSpPr>
          <p:spPr bwMode="auto">
            <a:xfrm>
              <a:off x="1430323" y="3235251"/>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rgbClr val="FFFFFF">
                      <a:alpha val="0"/>
                    </a:srgbClr>
                  </a:solidFill>
                </a:ln>
                <a:gradFill>
                  <a:gsLst>
                    <a:gs pos="0">
                      <a:srgbClr val="FFFFFF"/>
                    </a:gs>
                    <a:gs pos="100000">
                      <a:srgbClr val="FFFFFF"/>
                    </a:gs>
                  </a:gsLst>
                  <a:lin ang="5400000" scaled="0"/>
                </a:gradFill>
              </a:endParaRPr>
            </a:p>
          </p:txBody>
        </p:sp>
        <p:sp>
          <p:nvSpPr>
            <p:cNvPr id="6" name="Rectangle 5"/>
            <p:cNvSpPr/>
            <p:nvPr/>
          </p:nvSpPr>
          <p:spPr bwMode="auto">
            <a:xfrm>
              <a:off x="1309227" y="3381136"/>
              <a:ext cx="1764540" cy="1038463"/>
            </a:xfrm>
            <a:prstGeom prst="rect">
              <a:avLst/>
            </a:prstGeom>
            <a:solidFill>
              <a:schemeClr val="accent4"/>
            </a:solidFill>
            <a:ln w="50800">
              <a:solidFill>
                <a:schemeClr val="bg1">
                  <a:lumMod val="9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rgbClr val="FFFFFF">
                      <a:alpha val="0"/>
                    </a:srgbClr>
                  </a:solidFill>
                </a:ln>
                <a:gradFill>
                  <a:gsLst>
                    <a:gs pos="0">
                      <a:srgbClr val="FFFFFF"/>
                    </a:gs>
                    <a:gs pos="100000">
                      <a:srgbClr val="FFFFFF"/>
                    </a:gs>
                  </a:gsLst>
                  <a:lin ang="5400000" scaled="0"/>
                </a:gradFill>
              </a:endParaRPr>
            </a:p>
          </p:txBody>
        </p:sp>
        <p:sp>
          <p:nvSpPr>
            <p:cNvPr id="7" name="Rectangle 6"/>
            <p:cNvSpPr/>
            <p:nvPr/>
          </p:nvSpPr>
          <p:spPr bwMode="auto">
            <a:xfrm>
              <a:off x="1166947" y="3540085"/>
              <a:ext cx="1764540" cy="1038463"/>
            </a:xfrm>
            <a:prstGeom prst="rect">
              <a:avLst/>
            </a:prstGeom>
            <a:solidFill>
              <a:schemeClr val="accent4"/>
            </a:solidFill>
            <a:ln w="50800">
              <a:solidFill>
                <a:schemeClr val="bg1">
                  <a:lumMod val="95000"/>
                  <a:alpha val="99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b="1" dirty="0">
                  <a:ln>
                    <a:solidFill>
                      <a:srgbClr val="FFFFFF">
                        <a:alpha val="0"/>
                      </a:srgbClr>
                    </a:solidFill>
                  </a:ln>
                  <a:gradFill>
                    <a:gsLst>
                      <a:gs pos="0">
                        <a:srgbClr val="FFFFFF"/>
                      </a:gs>
                      <a:gs pos="100000">
                        <a:srgbClr val="FFFFFF"/>
                      </a:gs>
                    </a:gsLst>
                    <a:lin ang="5400000" scaled="0"/>
                  </a:gradFill>
                </a:rPr>
                <a:t>Web Role</a:t>
              </a:r>
            </a:p>
            <a:p>
              <a:pPr algn="ctr" defTabSz="685757" fontAlgn="base">
                <a:spcBef>
                  <a:spcPct val="0"/>
                </a:spcBef>
                <a:spcAft>
                  <a:spcPct val="0"/>
                </a:spcAft>
              </a:pPr>
              <a:r>
                <a:rPr lang="en-US" sz="1350" dirty="0">
                  <a:ln>
                    <a:solidFill>
                      <a:srgbClr val="FFFFFF">
                        <a:alpha val="0"/>
                      </a:srgbClr>
                    </a:solidFill>
                  </a:ln>
                  <a:gradFill>
                    <a:gsLst>
                      <a:gs pos="0">
                        <a:srgbClr val="FFFFFF"/>
                      </a:gs>
                      <a:gs pos="100000">
                        <a:srgbClr val="FFFFFF"/>
                      </a:gs>
                    </a:gsLst>
                    <a:lin ang="5400000" scaled="0"/>
                  </a:gradFill>
                </a:rPr>
                <a:t>IIS as Host</a:t>
              </a:r>
            </a:p>
          </p:txBody>
        </p:sp>
      </p:grpSp>
      <p:grpSp>
        <p:nvGrpSpPr>
          <p:cNvPr id="15" name="Group 14"/>
          <p:cNvGrpSpPr/>
          <p:nvPr>
            <p:custDataLst>
              <p:tags r:id="rId7"/>
            </p:custDataLst>
          </p:nvPr>
        </p:nvGrpSpPr>
        <p:grpSpPr>
          <a:xfrm>
            <a:off x="6889185" y="3412692"/>
            <a:ext cx="1521333" cy="997935"/>
            <a:chOff x="1166947" y="3248314"/>
            <a:chExt cx="2027916" cy="1330234"/>
          </a:xfrm>
        </p:grpSpPr>
        <p:sp>
          <p:nvSpPr>
            <p:cNvPr id="16" name="Rectangle 15"/>
            <p:cNvSpPr/>
            <p:nvPr/>
          </p:nvSpPr>
          <p:spPr bwMode="auto">
            <a:xfrm>
              <a:off x="1430323" y="3248314"/>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rgbClr val="FFFFFF">
                      <a:alpha val="0"/>
                    </a:srgbClr>
                  </a:solidFill>
                </a:ln>
                <a:gradFill>
                  <a:gsLst>
                    <a:gs pos="0">
                      <a:srgbClr val="FFFFFF"/>
                    </a:gs>
                    <a:gs pos="100000">
                      <a:srgbClr val="FFFFFF"/>
                    </a:gs>
                  </a:gsLst>
                  <a:lin ang="5400000" scaled="0"/>
                </a:gradFill>
              </a:endParaRPr>
            </a:p>
          </p:txBody>
        </p:sp>
        <p:sp>
          <p:nvSpPr>
            <p:cNvPr id="17" name="Rectangle 16"/>
            <p:cNvSpPr/>
            <p:nvPr/>
          </p:nvSpPr>
          <p:spPr bwMode="auto">
            <a:xfrm>
              <a:off x="1309227" y="3381136"/>
              <a:ext cx="1764540" cy="1038463"/>
            </a:xfrm>
            <a:prstGeom prst="rect">
              <a:avLst/>
            </a:prstGeom>
            <a:solidFill>
              <a:schemeClr val="accent4"/>
            </a:solidFill>
            <a:ln w="508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rgbClr val="FFFFFF">
                      <a:alpha val="0"/>
                    </a:srgbClr>
                  </a:solidFill>
                </a:ln>
                <a:gradFill>
                  <a:gsLst>
                    <a:gs pos="0">
                      <a:srgbClr val="FFFFFF"/>
                    </a:gs>
                    <a:gs pos="100000">
                      <a:srgbClr val="FFFFFF"/>
                    </a:gs>
                  </a:gsLst>
                  <a:lin ang="5400000" scaled="0"/>
                </a:gradFill>
              </a:endParaRPr>
            </a:p>
          </p:txBody>
        </p:sp>
        <p:sp>
          <p:nvSpPr>
            <p:cNvPr id="18" name="Rectangle 17"/>
            <p:cNvSpPr/>
            <p:nvPr/>
          </p:nvSpPr>
          <p:spPr bwMode="auto">
            <a:xfrm>
              <a:off x="1166947" y="3540085"/>
              <a:ext cx="1764540" cy="1038463"/>
            </a:xfrm>
            <a:prstGeom prst="rect">
              <a:avLst/>
            </a:prstGeom>
            <a:solidFill>
              <a:schemeClr val="accent4"/>
            </a:solidFill>
            <a:ln w="50800">
              <a:solidFill>
                <a:schemeClr val="bg1">
                  <a:lumMod val="95000"/>
                  <a:alpha val="9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500" b="1" dirty="0">
                  <a:ln>
                    <a:solidFill>
                      <a:srgbClr val="FFFFFF">
                        <a:alpha val="0"/>
                      </a:srgbClr>
                    </a:solidFill>
                  </a:ln>
                  <a:gradFill>
                    <a:gsLst>
                      <a:gs pos="0">
                        <a:srgbClr val="FFFFFF"/>
                      </a:gs>
                      <a:gs pos="100000">
                        <a:srgbClr val="FFFFFF"/>
                      </a:gs>
                    </a:gsLst>
                    <a:lin ang="5400000" scaled="0"/>
                  </a:gradFill>
                </a:rPr>
                <a:t>Web Role</a:t>
              </a:r>
            </a:p>
            <a:p>
              <a:pPr algn="ctr" defTabSz="685757" fontAlgn="base">
                <a:spcBef>
                  <a:spcPct val="0"/>
                </a:spcBef>
                <a:spcAft>
                  <a:spcPct val="0"/>
                </a:spcAft>
              </a:pPr>
              <a:r>
                <a:rPr lang="en-US" sz="1200" dirty="0">
                  <a:ln>
                    <a:solidFill>
                      <a:srgbClr val="FFFFFF">
                        <a:alpha val="0"/>
                      </a:srgbClr>
                    </a:solidFill>
                  </a:ln>
                  <a:gradFill>
                    <a:gsLst>
                      <a:gs pos="0">
                        <a:srgbClr val="FFFFFF"/>
                      </a:gs>
                      <a:gs pos="100000">
                        <a:srgbClr val="FFFFFF"/>
                      </a:gs>
                    </a:gsLst>
                    <a:lin ang="5400000" scaled="0"/>
                  </a:gradFill>
                </a:rPr>
                <a:t>Managed Interface Call</a:t>
              </a:r>
            </a:p>
          </p:txBody>
        </p:sp>
      </p:grpSp>
      <p:sp>
        <p:nvSpPr>
          <p:cNvPr id="19" name="Rectangle 18"/>
          <p:cNvSpPr/>
          <p:nvPr>
            <p:custDataLst>
              <p:tags r:id="rId8"/>
            </p:custDataLst>
          </p:nvPr>
        </p:nvSpPr>
        <p:spPr bwMode="auto">
          <a:xfrm>
            <a:off x="2936655" y="3456463"/>
            <a:ext cx="3270690" cy="1533627"/>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b" anchorCtr="0" compatLnSpc="1">
            <a:prstTxWarp prst="textNoShape">
              <a:avLst/>
            </a:prstTxWarp>
          </a:bodyPr>
          <a:lstStyle/>
          <a:p>
            <a:pPr algn="ctr" defTabSz="685757" fontAlgn="base">
              <a:spcBef>
                <a:spcPct val="0"/>
              </a:spcBef>
              <a:spcAft>
                <a:spcPct val="0"/>
              </a:spcAft>
            </a:pPr>
            <a:r>
              <a:rPr lang="en-US" sz="2101" dirty="0">
                <a:ln>
                  <a:solidFill>
                    <a:srgbClr val="FFFFFF">
                      <a:alpha val="0"/>
                    </a:srgbClr>
                  </a:solidFill>
                </a:ln>
                <a:solidFill>
                  <a:srgbClr val="595959">
                    <a:alpha val="99000"/>
                  </a:srgbClr>
                </a:solidFill>
              </a:rPr>
              <a:t>Storage</a:t>
            </a:r>
          </a:p>
        </p:txBody>
      </p:sp>
      <p:sp>
        <p:nvSpPr>
          <p:cNvPr id="20" name="Oval 19"/>
          <p:cNvSpPr/>
          <p:nvPr>
            <p:custDataLst>
              <p:tags r:id="rId9"/>
            </p:custDataLst>
          </p:nvPr>
        </p:nvSpPr>
        <p:spPr bwMode="auto">
          <a:xfrm>
            <a:off x="1416033" y="2696921"/>
            <a:ext cx="456036" cy="45603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ln>
                  <a:solidFill>
                    <a:srgbClr val="FFFFFF">
                      <a:alpha val="0"/>
                    </a:srgbClr>
                  </a:solidFill>
                </a:ln>
                <a:solidFill>
                  <a:srgbClr val="FFFFFF"/>
                </a:solidFill>
              </a:rPr>
              <a:t>LB</a:t>
            </a:r>
          </a:p>
        </p:txBody>
      </p:sp>
      <p:sp>
        <p:nvSpPr>
          <p:cNvPr id="22" name="Oval 21"/>
          <p:cNvSpPr/>
          <p:nvPr>
            <p:custDataLst>
              <p:tags r:id="rId10"/>
            </p:custDataLst>
          </p:nvPr>
        </p:nvSpPr>
        <p:spPr bwMode="auto">
          <a:xfrm>
            <a:off x="7599023" y="2739387"/>
            <a:ext cx="456036" cy="45603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ln>
                  <a:solidFill>
                    <a:srgbClr val="FFFFFF">
                      <a:alpha val="0"/>
                    </a:srgbClr>
                  </a:solidFill>
                </a:ln>
                <a:solidFill>
                  <a:srgbClr val="FFFFFF"/>
                </a:solidFill>
              </a:rPr>
              <a:t>LB</a:t>
            </a:r>
          </a:p>
        </p:txBody>
      </p:sp>
      <p:sp>
        <p:nvSpPr>
          <p:cNvPr id="26" name="Rectangle 25"/>
          <p:cNvSpPr/>
          <p:nvPr>
            <p:custDataLst>
              <p:tags r:id="rId11"/>
            </p:custDataLst>
          </p:nvPr>
        </p:nvSpPr>
        <p:spPr>
          <a:xfrm>
            <a:off x="3062847" y="3523000"/>
            <a:ext cx="3018306" cy="411587"/>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sp>
        <p:nvSpPr>
          <p:cNvPr id="27" name="Rectangle 26"/>
          <p:cNvSpPr/>
          <p:nvPr>
            <p:custDataLst>
              <p:tags r:id="rId12"/>
            </p:custDataLst>
          </p:nvPr>
        </p:nvSpPr>
        <p:spPr>
          <a:xfrm>
            <a:off x="3182787" y="3592225"/>
            <a:ext cx="444548" cy="273137"/>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sp>
        <p:nvSpPr>
          <p:cNvPr id="28" name="Rectangle 27"/>
          <p:cNvSpPr/>
          <p:nvPr>
            <p:custDataLst>
              <p:tags r:id="rId13"/>
            </p:custDataLst>
          </p:nvPr>
        </p:nvSpPr>
        <p:spPr>
          <a:xfrm>
            <a:off x="3738472" y="3592225"/>
            <a:ext cx="444548" cy="273137"/>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sp>
        <p:nvSpPr>
          <p:cNvPr id="29" name="Rectangle 28"/>
          <p:cNvSpPr/>
          <p:nvPr>
            <p:custDataLst>
              <p:tags r:id="rId14"/>
            </p:custDataLst>
          </p:nvPr>
        </p:nvSpPr>
        <p:spPr>
          <a:xfrm>
            <a:off x="4960980" y="3592225"/>
            <a:ext cx="444548" cy="273137"/>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sp>
        <p:nvSpPr>
          <p:cNvPr id="30" name="Rectangle 29"/>
          <p:cNvSpPr/>
          <p:nvPr>
            <p:custDataLst>
              <p:tags r:id="rId15"/>
            </p:custDataLst>
          </p:nvPr>
        </p:nvSpPr>
        <p:spPr>
          <a:xfrm>
            <a:off x="5516664" y="3592225"/>
            <a:ext cx="444548" cy="273137"/>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grpSp>
        <p:nvGrpSpPr>
          <p:cNvPr id="40" name="Group 39"/>
          <p:cNvGrpSpPr/>
          <p:nvPr/>
        </p:nvGrpSpPr>
        <p:grpSpPr>
          <a:xfrm>
            <a:off x="4266719" y="3690800"/>
            <a:ext cx="610563" cy="54626"/>
            <a:chOff x="5635167" y="3777976"/>
            <a:chExt cx="813872" cy="72816"/>
          </a:xfrm>
        </p:grpSpPr>
        <p:sp>
          <p:nvSpPr>
            <p:cNvPr id="31" name="Oval 30"/>
            <p:cNvSpPr/>
            <p:nvPr>
              <p:custDataLst>
                <p:tags r:id="rId28"/>
              </p:custDataLst>
            </p:nvPr>
          </p:nvSpPr>
          <p:spPr>
            <a:xfrm>
              <a:off x="563516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sp>
          <p:nvSpPr>
            <p:cNvPr id="32" name="Oval 31"/>
            <p:cNvSpPr/>
            <p:nvPr>
              <p:custDataLst>
                <p:tags r:id="rId29"/>
              </p:custDataLst>
            </p:nvPr>
          </p:nvSpPr>
          <p:spPr>
            <a:xfrm>
              <a:off x="5783311"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sp>
          <p:nvSpPr>
            <p:cNvPr id="33" name="Oval 32"/>
            <p:cNvSpPr/>
            <p:nvPr>
              <p:custDataLst>
                <p:tags r:id="rId30"/>
              </p:custDataLst>
            </p:nvPr>
          </p:nvSpPr>
          <p:spPr>
            <a:xfrm>
              <a:off x="5931455"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sp>
          <p:nvSpPr>
            <p:cNvPr id="34" name="Oval 33"/>
            <p:cNvSpPr/>
            <p:nvPr>
              <p:custDataLst>
                <p:tags r:id="rId31"/>
              </p:custDataLst>
            </p:nvPr>
          </p:nvSpPr>
          <p:spPr>
            <a:xfrm>
              <a:off x="6079599"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sp>
          <p:nvSpPr>
            <p:cNvPr id="35" name="Oval 34"/>
            <p:cNvSpPr/>
            <p:nvPr>
              <p:custDataLst>
                <p:tags r:id="rId32"/>
              </p:custDataLst>
            </p:nvPr>
          </p:nvSpPr>
          <p:spPr>
            <a:xfrm>
              <a:off x="6227743"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sp>
          <p:nvSpPr>
            <p:cNvPr id="36" name="Oval 35"/>
            <p:cNvSpPr/>
            <p:nvPr>
              <p:custDataLst>
                <p:tags r:id="rId33"/>
              </p:custDataLst>
            </p:nvPr>
          </p:nvSpPr>
          <p:spPr>
            <a:xfrm>
              <a:off x="637588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685955"/>
              <a:endParaRPr lang="en-US" sz="1350" dirty="0">
                <a:ln>
                  <a:solidFill>
                    <a:srgbClr val="FFFFFF">
                      <a:alpha val="0"/>
                    </a:srgbClr>
                  </a:solidFill>
                </a:ln>
                <a:solidFill>
                  <a:srgbClr val="FFFFFF"/>
                </a:solidFill>
                <a:sym typeface="Segoe UI"/>
              </a:endParaRPr>
            </a:p>
          </p:txBody>
        </p:sp>
      </p:grpSp>
      <p:sp>
        <p:nvSpPr>
          <p:cNvPr id="25" name="TextBox 24"/>
          <p:cNvSpPr txBox="1"/>
          <p:nvPr>
            <p:custDataLst>
              <p:tags r:id="rId16"/>
            </p:custDataLst>
          </p:nvPr>
        </p:nvSpPr>
        <p:spPr>
          <a:xfrm>
            <a:off x="4091029" y="3592226"/>
            <a:ext cx="965816" cy="273136"/>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wrap="none" rtlCol="0">
            <a:noAutofit/>
          </a:bodyPr>
          <a:lstStyle/>
          <a:p>
            <a:pPr algn="ctr" defTabSz="685955"/>
            <a:r>
              <a:rPr lang="en-US" sz="1350" dirty="0">
                <a:ln>
                  <a:solidFill>
                    <a:srgbClr val="FFFFFF">
                      <a:alpha val="0"/>
                    </a:srgbClr>
                  </a:solidFill>
                </a:ln>
                <a:gradFill>
                  <a:gsLst>
                    <a:gs pos="0">
                      <a:srgbClr val="FFFFFF"/>
                    </a:gs>
                    <a:gs pos="100000">
                      <a:srgbClr val="FFFFFF"/>
                    </a:gs>
                  </a:gsLst>
                  <a:lin ang="5400000" scaled="0"/>
                </a:gradFill>
              </a:rPr>
              <a:t>Queues</a:t>
            </a:r>
          </a:p>
        </p:txBody>
      </p:sp>
      <p:cxnSp>
        <p:nvCxnSpPr>
          <p:cNvPr id="42" name="Elbow Connector 41"/>
          <p:cNvCxnSpPr>
            <a:stCxn id="18" idx="2"/>
          </p:cNvCxnSpPr>
          <p:nvPr>
            <p:custDataLst>
              <p:tags r:id="rId17"/>
            </p:custDataLst>
          </p:nvPr>
        </p:nvCxnSpPr>
        <p:spPr>
          <a:xfrm rot="5400000">
            <a:off x="5691535" y="3272989"/>
            <a:ext cx="721886" cy="2997163"/>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p:cNvCxnSpPr>
          <p:nvPr>
            <p:custDataLst>
              <p:tags r:id="rId18"/>
            </p:custDataLst>
          </p:nvPr>
        </p:nvCxnSpPr>
        <p:spPr>
          <a:xfrm rot="16200000" flipH="1">
            <a:off x="2602598" y="3345342"/>
            <a:ext cx="721886" cy="2852457"/>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0"/>
          </p:cNvCxnSpPr>
          <p:nvPr>
            <p:custDataLst>
              <p:tags r:id="rId19"/>
            </p:custDataLst>
          </p:nvPr>
        </p:nvCxnSpPr>
        <p:spPr>
          <a:xfrm rot="16200000" flipV="1">
            <a:off x="6003863" y="1755714"/>
            <a:ext cx="227051" cy="3086904"/>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0"/>
          </p:cNvCxnSpPr>
          <p:nvPr>
            <p:custDataLst>
              <p:tags r:id="rId20"/>
            </p:custDataLst>
          </p:nvPr>
        </p:nvCxnSpPr>
        <p:spPr>
          <a:xfrm rot="5400000" flipH="1" flipV="1">
            <a:off x="3040891" y="1869848"/>
            <a:ext cx="227052" cy="2839040"/>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p:cNvCxnSpPr>
          <p:nvPr>
            <p:custDataLst>
              <p:tags r:id="rId21"/>
            </p:custDataLst>
          </p:nvPr>
        </p:nvCxnSpPr>
        <p:spPr>
          <a:xfrm>
            <a:off x="4573787" y="2363833"/>
            <a:ext cx="150" cy="1092630"/>
          </a:xfrm>
          <a:prstGeom prst="line">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Oval 20"/>
          <p:cNvSpPr/>
          <p:nvPr>
            <p:custDataLst>
              <p:tags r:id="rId22"/>
            </p:custDataLst>
          </p:nvPr>
        </p:nvSpPr>
        <p:spPr bwMode="auto">
          <a:xfrm>
            <a:off x="4345769" y="2555818"/>
            <a:ext cx="456036" cy="45603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ln>
                  <a:solidFill>
                    <a:srgbClr val="FFFFFF">
                      <a:alpha val="0"/>
                    </a:srgbClr>
                  </a:solidFill>
                </a:ln>
                <a:solidFill>
                  <a:srgbClr val="FFFFFF"/>
                </a:solidFill>
              </a:rPr>
              <a:t>LB</a:t>
            </a:r>
          </a:p>
        </p:txBody>
      </p:sp>
      <p:cxnSp>
        <p:nvCxnSpPr>
          <p:cNvPr id="58" name="Straight Arrow Connector 57"/>
          <p:cNvCxnSpPr>
            <a:stCxn id="22" idx="0"/>
          </p:cNvCxnSpPr>
          <p:nvPr>
            <p:custDataLst>
              <p:tags r:id="rId23"/>
            </p:custDataLst>
          </p:nvPr>
        </p:nvCxnSpPr>
        <p:spPr>
          <a:xfrm flipV="1">
            <a:off x="7827041" y="2363834"/>
            <a:ext cx="0" cy="375553"/>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2" idx="4"/>
          </p:cNvCxnSpPr>
          <p:nvPr>
            <p:custDataLst>
              <p:tags r:id="rId24"/>
            </p:custDataLst>
          </p:nvPr>
        </p:nvCxnSpPr>
        <p:spPr>
          <a:xfrm flipV="1">
            <a:off x="7827041" y="3195423"/>
            <a:ext cx="0" cy="207470"/>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5" name="Flowchart: Multidocument 74"/>
          <p:cNvSpPr/>
          <p:nvPr>
            <p:custDataLst>
              <p:tags r:id="rId25"/>
            </p:custDataLst>
          </p:nvPr>
        </p:nvSpPr>
        <p:spPr>
          <a:xfrm>
            <a:off x="5347284" y="4063846"/>
            <a:ext cx="725065" cy="621486"/>
          </a:xfrm>
          <a:prstGeom prst="flowChartMultidocument">
            <a:avLst/>
          </a:prstGeom>
          <a:solidFill>
            <a:schemeClr val="tx2"/>
          </a:solidFill>
          <a:ln w="2540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defTabSz="685955"/>
            <a:endParaRPr lang="en-US" sz="1350" dirty="0">
              <a:ln>
                <a:solidFill>
                  <a:srgbClr val="FFFFFF">
                    <a:alpha val="0"/>
                  </a:srgbClr>
                </a:solidFill>
              </a:ln>
              <a:solidFill>
                <a:srgbClr val="FFFFFF">
                  <a:lumMod val="65000"/>
                </a:srgbClr>
              </a:solidFill>
              <a:sym typeface="Segoe UI"/>
            </a:endParaRPr>
          </a:p>
        </p:txBody>
      </p:sp>
      <p:sp>
        <p:nvSpPr>
          <p:cNvPr id="78" name="Rectangle 77"/>
          <p:cNvSpPr/>
          <p:nvPr>
            <p:custDataLst>
              <p:tags r:id="rId26"/>
            </p:custDataLst>
          </p:nvPr>
        </p:nvSpPr>
        <p:spPr>
          <a:xfrm>
            <a:off x="3056571" y="4677271"/>
            <a:ext cx="599588" cy="276999"/>
          </a:xfrm>
          <a:prstGeom prst="rect">
            <a:avLst/>
          </a:prstGeom>
        </p:spPr>
        <p:txBody>
          <a:bodyPr wrap="none">
            <a:spAutoFit/>
          </a:bodyPr>
          <a:lstStyle/>
          <a:p>
            <a:pPr algn="ctr" defTabSz="685757" fontAlgn="base">
              <a:spcBef>
                <a:spcPct val="0"/>
              </a:spcBef>
              <a:spcAft>
                <a:spcPct val="0"/>
              </a:spcAft>
            </a:pPr>
            <a:r>
              <a:rPr lang="en-US" sz="1200" dirty="0">
                <a:ln>
                  <a:solidFill>
                    <a:srgbClr val="FFFFFF">
                      <a:alpha val="0"/>
                    </a:srgbClr>
                  </a:solidFill>
                </a:ln>
                <a:solidFill>
                  <a:srgbClr val="FFFFFF">
                    <a:alpha val="99000"/>
                  </a:srgbClr>
                </a:solidFill>
              </a:rPr>
              <a:t>Tables</a:t>
            </a:r>
          </a:p>
        </p:txBody>
      </p:sp>
      <p:sp>
        <p:nvSpPr>
          <p:cNvPr id="79" name="Rectangle 78"/>
          <p:cNvSpPr/>
          <p:nvPr>
            <p:custDataLst>
              <p:tags r:id="rId27"/>
            </p:custDataLst>
          </p:nvPr>
        </p:nvSpPr>
        <p:spPr>
          <a:xfrm>
            <a:off x="5369336" y="4677271"/>
            <a:ext cx="554960" cy="276999"/>
          </a:xfrm>
          <a:prstGeom prst="rect">
            <a:avLst/>
          </a:prstGeom>
        </p:spPr>
        <p:txBody>
          <a:bodyPr wrap="none">
            <a:spAutoFit/>
          </a:bodyPr>
          <a:lstStyle/>
          <a:p>
            <a:pPr algn="ctr" defTabSz="685757" fontAlgn="base">
              <a:spcBef>
                <a:spcPct val="0"/>
              </a:spcBef>
              <a:spcAft>
                <a:spcPct val="0"/>
              </a:spcAft>
            </a:pPr>
            <a:r>
              <a:rPr lang="en-US" sz="1200" dirty="0">
                <a:ln>
                  <a:solidFill>
                    <a:srgbClr val="FFFFFF">
                      <a:alpha val="0"/>
                    </a:srgbClr>
                  </a:solidFill>
                </a:ln>
                <a:solidFill>
                  <a:srgbClr val="FFFFFF">
                    <a:alpha val="99000"/>
                  </a:srgbClr>
                </a:solidFill>
              </a:rPr>
              <a:t>Blobs</a:t>
            </a:r>
          </a:p>
        </p:txBody>
      </p:sp>
      <p:grpSp>
        <p:nvGrpSpPr>
          <p:cNvPr id="37" name="Group 36"/>
          <p:cNvGrpSpPr/>
          <p:nvPr/>
        </p:nvGrpSpPr>
        <p:grpSpPr>
          <a:xfrm>
            <a:off x="3071651" y="4063846"/>
            <a:ext cx="694310" cy="583295"/>
            <a:chOff x="4094467" y="4246666"/>
            <a:chExt cx="925506" cy="777524"/>
          </a:xfrm>
        </p:grpSpPr>
        <p:pic>
          <p:nvPicPr>
            <p:cNvPr id="51"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94467" y="4246666"/>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57220" y="4316201"/>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2611" y="4629585"/>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71158896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2970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Handling Config Changes</a:t>
            </a:r>
            <a:endParaRPr lang="en-US" dirty="0"/>
          </a:p>
        </p:txBody>
      </p:sp>
      <p:sp>
        <p:nvSpPr>
          <p:cNvPr id="4" name="Content Placeholder 3"/>
          <p:cNvSpPr>
            <a:spLocks noGrp="1"/>
          </p:cNvSpPr>
          <p:nvPr>
            <p:ph sz="quarter" idx="10"/>
            <p:custDataLst>
              <p:tags r:id="rId4"/>
            </p:custDataLst>
          </p:nvPr>
        </p:nvSpPr>
        <p:spPr>
          <a:xfrm>
            <a:off x="389437" y="1954623"/>
            <a:ext cx="8368939" cy="3291157"/>
          </a:xfrm>
        </p:spPr>
        <p:txBody>
          <a:bodyPr/>
          <a:lstStyle/>
          <a:p>
            <a:r>
              <a:rPr lang="en-NZ" sz="2701" dirty="0">
                <a:solidFill>
                  <a:schemeClr val="accent2">
                    <a:alpha val="99000"/>
                  </a:schemeClr>
                </a:solidFill>
                <a:latin typeface="Segoe UI Light" pitchFamily="34" charset="0"/>
              </a:rPr>
              <a:t>RoleEnvironment.Changing</a:t>
            </a:r>
          </a:p>
          <a:p>
            <a:pPr marL="0" lvl="1"/>
            <a:r>
              <a:rPr lang="en-NZ" sz="1500" dirty="0"/>
              <a:t>Occurs before configuration is changed</a:t>
            </a:r>
          </a:p>
          <a:p>
            <a:pPr marL="0" lvl="1"/>
            <a:r>
              <a:rPr lang="en-NZ" sz="1500" dirty="0"/>
              <a:t>Can be cancelled – causes a recycle</a:t>
            </a:r>
          </a:p>
          <a:p>
            <a:r>
              <a:rPr lang="en-NZ" sz="2701" dirty="0">
                <a:solidFill>
                  <a:schemeClr val="accent2">
                    <a:alpha val="99000"/>
                  </a:schemeClr>
                </a:solidFill>
                <a:latin typeface="Segoe UI Light" pitchFamily="34" charset="0"/>
              </a:rPr>
              <a:t>RoleEnvironment.Changed</a:t>
            </a:r>
          </a:p>
          <a:p>
            <a:pPr marL="2382" lvl="1"/>
            <a:r>
              <a:rPr lang="en-NZ" sz="1500" dirty="0"/>
              <a:t>Occurs after config change has been applied</a:t>
            </a:r>
          </a:p>
          <a:p>
            <a:r>
              <a:rPr lang="en-NZ" sz="2701" dirty="0">
                <a:solidFill>
                  <a:schemeClr val="accent2">
                    <a:alpha val="99000"/>
                  </a:schemeClr>
                </a:solidFill>
                <a:latin typeface="Segoe UI Light" pitchFamily="34" charset="0"/>
              </a:rPr>
              <a:t>RoleEnvironmentConfigurationSettingChange</a:t>
            </a:r>
          </a:p>
          <a:p>
            <a:pPr marL="0" lvl="1"/>
            <a:r>
              <a:rPr lang="en-NZ" sz="1500" dirty="0"/>
              <a:t>Provides config value that was changed</a:t>
            </a:r>
          </a:p>
          <a:p>
            <a:r>
              <a:rPr lang="en-NZ" sz="2701" dirty="0">
                <a:solidFill>
                  <a:schemeClr val="accent2"/>
                </a:solidFill>
                <a:latin typeface="Segoe UI Light" pitchFamily="34" charset="0"/>
              </a:rPr>
              <a:t>RoleEnvironmentTopologyChange</a:t>
            </a:r>
            <a:r>
              <a:rPr lang="en-NZ" dirty="0" smtClean="0">
                <a:solidFill>
                  <a:schemeClr val="accent2"/>
                </a:solidFill>
                <a:latin typeface="Segoe UI Light" pitchFamily="34" charset="0"/>
              </a:rPr>
              <a:t> </a:t>
            </a:r>
          </a:p>
          <a:p>
            <a:pPr marL="0" lvl="1"/>
            <a:r>
              <a:rPr lang="en-NZ" sz="1500" dirty="0"/>
              <a:t>When role count is changed</a:t>
            </a:r>
          </a:p>
        </p:txBody>
      </p:sp>
    </p:spTree>
    <p:extLst>
      <p:ext uri="{BB962C8B-B14F-4D97-AF65-F5344CB8AC3E}">
        <p14:creationId xmlns:p14="http://schemas.microsoft.com/office/powerpoint/2010/main" val="377204321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30729"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Handling Config Changes</a:t>
            </a:r>
          </a:p>
        </p:txBody>
      </p:sp>
      <p:sp>
        <p:nvSpPr>
          <p:cNvPr id="7" name="Rectangle 6"/>
          <p:cNvSpPr/>
          <p:nvPr>
            <p:custDataLst>
              <p:tags r:id="rId4"/>
            </p:custDataLst>
          </p:nvPr>
        </p:nvSpPr>
        <p:spPr bwMode="auto">
          <a:xfrm>
            <a:off x="656681" y="2430653"/>
            <a:ext cx="2481433" cy="2393170"/>
          </a:xfrm>
          <a:prstGeom prst="rect">
            <a:avLst/>
          </a:prstGeom>
          <a:solidFill>
            <a:schemeClr val="accent2"/>
          </a:solidFill>
          <a:ln w="50800">
            <a:solidFill>
              <a:schemeClr val="bg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rgbClr val="00AEEF">
                    <a:alpha val="0"/>
                  </a:srgb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522463" y="2331739"/>
            <a:ext cx="2481433" cy="2393170"/>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rgbClr val="00AEEF">
                    <a:alpha val="0"/>
                  </a:srgbClr>
                </a:solidFill>
              </a:ln>
              <a:gradFill>
                <a:gsLst>
                  <a:gs pos="0">
                    <a:srgbClr val="FFFFFF"/>
                  </a:gs>
                  <a:gs pos="100000">
                    <a:srgbClr val="FFFFFF"/>
                  </a:gs>
                </a:gsLst>
                <a:lin ang="5400000" scaled="0"/>
              </a:gradFill>
            </a:endParaRPr>
          </a:p>
        </p:txBody>
      </p:sp>
      <p:sp>
        <p:nvSpPr>
          <p:cNvPr id="4" name="Rectangle 3"/>
          <p:cNvSpPr/>
          <p:nvPr>
            <p:custDataLst>
              <p:tags r:id="rId6"/>
            </p:custDataLst>
          </p:nvPr>
        </p:nvSpPr>
        <p:spPr bwMode="auto">
          <a:xfrm>
            <a:off x="388245" y="2232825"/>
            <a:ext cx="2481433" cy="2393170"/>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US" sz="1650" cap="all" dirty="0">
                <a:ln>
                  <a:solidFill>
                    <a:srgbClr val="00AEEF">
                      <a:alpha val="0"/>
                    </a:srgbClr>
                  </a:solidFill>
                </a:ln>
                <a:gradFill>
                  <a:gsLst>
                    <a:gs pos="0">
                      <a:srgbClr val="FFFFFF"/>
                    </a:gs>
                    <a:gs pos="100000">
                      <a:srgbClr val="FFFFFF"/>
                    </a:gs>
                  </a:gsLst>
                  <a:lin ang="5400000" scaled="0"/>
                </a:gradFill>
                <a:latin typeface="Segoe UI Light" pitchFamily="34" charset="0"/>
              </a:rPr>
              <a:t>Customer Web Site</a:t>
            </a:r>
          </a:p>
        </p:txBody>
      </p:sp>
      <p:sp>
        <p:nvSpPr>
          <p:cNvPr id="8" name="Rectangle 7"/>
          <p:cNvSpPr/>
          <p:nvPr>
            <p:custDataLst>
              <p:tags r:id="rId7"/>
            </p:custDataLst>
          </p:nvPr>
        </p:nvSpPr>
        <p:spPr bwMode="auto">
          <a:xfrm>
            <a:off x="3400179" y="2234198"/>
            <a:ext cx="2481433" cy="239317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NZ" sz="1650" cap="all" dirty="0">
                <a:ln>
                  <a:solidFill>
                    <a:srgbClr val="00AEEF">
                      <a:alpha val="0"/>
                    </a:srgbClr>
                  </a:solidFill>
                </a:ln>
                <a:gradFill>
                  <a:gsLst>
                    <a:gs pos="0">
                      <a:srgbClr val="FFFFFF"/>
                    </a:gs>
                    <a:gs pos="100000">
                      <a:srgbClr val="FFFFFF"/>
                    </a:gs>
                  </a:gsLst>
                  <a:lin ang="5400000" scaled="0"/>
                </a:gradFill>
                <a:latin typeface="Segoe UI Light" pitchFamily="34" charset="0"/>
              </a:rPr>
              <a:t>Thumbnail Worker</a:t>
            </a:r>
          </a:p>
        </p:txBody>
      </p:sp>
      <p:sp>
        <p:nvSpPr>
          <p:cNvPr id="9" name="Rectangle 8"/>
          <p:cNvSpPr/>
          <p:nvPr>
            <p:custDataLst>
              <p:tags r:id="rId8"/>
            </p:custDataLst>
          </p:nvPr>
        </p:nvSpPr>
        <p:spPr bwMode="auto">
          <a:xfrm>
            <a:off x="6277896" y="2333112"/>
            <a:ext cx="2481433" cy="2393170"/>
          </a:xfrm>
          <a:prstGeom prst="rect">
            <a:avLst/>
          </a:prstGeom>
          <a:solidFill>
            <a:schemeClr val="accent2"/>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rgbClr val="00AEEF">
                    <a:alpha val="0"/>
                  </a:srgbClr>
                </a:solidFill>
              </a:ln>
              <a:gradFill>
                <a:gsLst>
                  <a:gs pos="0">
                    <a:srgbClr val="FFFFFF"/>
                  </a:gs>
                  <a:gs pos="100000">
                    <a:srgbClr val="FFFFFF"/>
                  </a:gs>
                </a:gsLst>
                <a:lin ang="5400000" scaled="0"/>
              </a:gradFill>
            </a:endParaRPr>
          </a:p>
        </p:txBody>
      </p:sp>
      <p:sp>
        <p:nvSpPr>
          <p:cNvPr id="10" name="Rectangle 9"/>
          <p:cNvSpPr/>
          <p:nvPr>
            <p:custDataLst>
              <p:tags r:id="rId9"/>
            </p:custDataLst>
          </p:nvPr>
        </p:nvSpPr>
        <p:spPr bwMode="auto">
          <a:xfrm>
            <a:off x="6143677" y="2234198"/>
            <a:ext cx="2481433" cy="2393170"/>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US" sz="1650" cap="all" dirty="0">
                <a:ln>
                  <a:solidFill>
                    <a:srgbClr val="00AEEF">
                      <a:alpha val="0"/>
                    </a:srgbClr>
                  </a:solidFill>
                </a:ln>
                <a:gradFill>
                  <a:gsLst>
                    <a:gs pos="0">
                      <a:srgbClr val="FFFFFF"/>
                    </a:gs>
                    <a:gs pos="100000">
                      <a:srgbClr val="FFFFFF"/>
                    </a:gs>
                  </a:gsLst>
                  <a:lin ang="5400000" scaled="0"/>
                </a:gradFill>
                <a:latin typeface="Segoe UI Light" pitchFamily="34" charset="0"/>
              </a:rPr>
              <a:t>Web Dav</a:t>
            </a:r>
          </a:p>
        </p:txBody>
      </p:sp>
      <p:sp>
        <p:nvSpPr>
          <p:cNvPr id="12" name="Rectangle 11"/>
          <p:cNvSpPr/>
          <p:nvPr>
            <p:custDataLst>
              <p:tags r:id="rId10"/>
            </p:custDataLst>
          </p:nvPr>
        </p:nvSpPr>
        <p:spPr>
          <a:xfrm>
            <a:off x="1628962" y="1685277"/>
            <a:ext cx="856878" cy="553998"/>
          </a:xfrm>
          <a:prstGeom prst="rect">
            <a:avLst/>
          </a:prstGeom>
        </p:spPr>
        <p:txBody>
          <a:bodyPr wrap="square">
            <a:spAutoFit/>
          </a:bodyPr>
          <a:lstStyle/>
          <a:p>
            <a:pPr defTabSz="685955"/>
            <a:r>
              <a:rPr lang="en-US" sz="1500" b="1" dirty="0">
                <a:ln>
                  <a:solidFill>
                    <a:srgbClr val="00AEEF">
                      <a:alpha val="0"/>
                    </a:srgbClr>
                  </a:solidFill>
                </a:ln>
                <a:solidFill>
                  <a:srgbClr val="8CC600">
                    <a:lumMod val="75000"/>
                    <a:alpha val="99000"/>
                  </a:srgbClr>
                </a:solidFill>
              </a:rPr>
              <a:t>Port 80</a:t>
            </a:r>
            <a:br>
              <a:rPr lang="en-US" sz="1500" b="1" dirty="0">
                <a:ln>
                  <a:solidFill>
                    <a:srgbClr val="00AEEF">
                      <a:alpha val="0"/>
                    </a:srgbClr>
                  </a:solidFill>
                </a:ln>
                <a:solidFill>
                  <a:srgbClr val="8CC600">
                    <a:lumMod val="75000"/>
                    <a:alpha val="99000"/>
                  </a:srgbClr>
                </a:solidFill>
              </a:rPr>
            </a:br>
            <a:r>
              <a:rPr lang="en-US" sz="1500" b="1" dirty="0">
                <a:ln>
                  <a:solidFill>
                    <a:srgbClr val="00AEEF">
                      <a:alpha val="0"/>
                    </a:srgbClr>
                  </a:solidFill>
                </a:ln>
                <a:solidFill>
                  <a:srgbClr val="8CC600">
                    <a:lumMod val="75000"/>
                    <a:alpha val="99000"/>
                  </a:srgbClr>
                </a:solidFill>
              </a:rPr>
              <a:t>Http</a:t>
            </a:r>
          </a:p>
        </p:txBody>
      </p:sp>
      <p:sp>
        <p:nvSpPr>
          <p:cNvPr id="14" name="Rectangle 13"/>
          <p:cNvSpPr/>
          <p:nvPr>
            <p:custDataLst>
              <p:tags r:id="rId11"/>
            </p:custDataLst>
          </p:nvPr>
        </p:nvSpPr>
        <p:spPr>
          <a:xfrm>
            <a:off x="5403511" y="1747949"/>
            <a:ext cx="1032362" cy="784830"/>
          </a:xfrm>
          <a:prstGeom prst="rect">
            <a:avLst/>
          </a:prstGeom>
        </p:spPr>
        <p:txBody>
          <a:bodyPr wrap="square">
            <a:spAutoFit/>
          </a:bodyPr>
          <a:lstStyle/>
          <a:p>
            <a:pPr defTabSz="685955"/>
            <a:r>
              <a:rPr lang="en-US" sz="1500" b="1" dirty="0">
                <a:ln>
                  <a:solidFill>
                    <a:srgbClr val="00AEEF">
                      <a:alpha val="0"/>
                    </a:srgbClr>
                  </a:solidFill>
                </a:ln>
                <a:solidFill>
                  <a:srgbClr val="8CC600">
                    <a:lumMod val="75000"/>
                    <a:alpha val="99000"/>
                  </a:srgbClr>
                </a:solidFill>
              </a:rPr>
              <a:t>Port 8090</a:t>
            </a:r>
            <a:br>
              <a:rPr lang="en-US" sz="1500" b="1" dirty="0">
                <a:ln>
                  <a:solidFill>
                    <a:srgbClr val="00AEEF">
                      <a:alpha val="0"/>
                    </a:srgbClr>
                  </a:solidFill>
                </a:ln>
                <a:solidFill>
                  <a:srgbClr val="8CC600">
                    <a:lumMod val="75000"/>
                    <a:alpha val="99000"/>
                  </a:srgbClr>
                </a:solidFill>
              </a:rPr>
            </a:br>
            <a:r>
              <a:rPr lang="en-US" sz="1500" b="1" dirty="0">
                <a:ln>
                  <a:solidFill>
                    <a:srgbClr val="00AEEF">
                      <a:alpha val="0"/>
                    </a:srgbClr>
                  </a:solidFill>
                </a:ln>
                <a:solidFill>
                  <a:srgbClr val="8CC600">
                    <a:lumMod val="75000"/>
                    <a:alpha val="99000"/>
                  </a:srgbClr>
                </a:solidFill>
              </a:rPr>
              <a:t>HTTP</a:t>
            </a:r>
          </a:p>
        </p:txBody>
      </p:sp>
      <p:cxnSp>
        <p:nvCxnSpPr>
          <p:cNvPr id="16" name="Straight Connector 15"/>
          <p:cNvCxnSpPr>
            <a:stCxn id="4" idx="0"/>
          </p:cNvCxnSpPr>
          <p:nvPr>
            <p:custDataLst>
              <p:tags r:id="rId12"/>
            </p:custDataLst>
          </p:nvPr>
        </p:nvCxnSpPr>
        <p:spPr>
          <a:xfrm flipV="1">
            <a:off x="1628961" y="1712864"/>
            <a:ext cx="0" cy="51996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flipV="1">
            <a:off x="6430812" y="1723076"/>
            <a:ext cx="0" cy="519961"/>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a:off x="7196821" y="4563842"/>
            <a:ext cx="0" cy="431476"/>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5"/>
            </p:custDataLst>
          </p:nvPr>
        </p:nvCxnSpPr>
        <p:spPr>
          <a:xfrm>
            <a:off x="6545141" y="4608085"/>
            <a:ext cx="0" cy="855986"/>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6"/>
            </p:custDataLst>
          </p:nvPr>
        </p:nvSpPr>
        <p:spPr>
          <a:xfrm>
            <a:off x="7384394" y="4779085"/>
            <a:ext cx="956202" cy="784830"/>
          </a:xfrm>
          <a:prstGeom prst="rect">
            <a:avLst/>
          </a:prstGeom>
        </p:spPr>
        <p:txBody>
          <a:bodyPr wrap="square">
            <a:spAutoFit/>
          </a:bodyPr>
          <a:lstStyle/>
          <a:p>
            <a:pPr algn="ctr" defTabSz="685955"/>
            <a:r>
              <a:rPr lang="en-US" sz="1500" dirty="0">
                <a:ln>
                  <a:solidFill>
                    <a:srgbClr val="00AEEF">
                      <a:alpha val="0"/>
                    </a:srgbClr>
                  </a:solidFill>
                </a:ln>
                <a:solidFill>
                  <a:srgbClr val="8CC600">
                    <a:lumMod val="75000"/>
                    <a:alpha val="99000"/>
                  </a:srgbClr>
                </a:solidFill>
              </a:rPr>
              <a:t>StatusSvc</a:t>
            </a:r>
            <a:br>
              <a:rPr lang="en-US" sz="1500" dirty="0">
                <a:ln>
                  <a:solidFill>
                    <a:srgbClr val="00AEEF">
                      <a:alpha val="0"/>
                    </a:srgbClr>
                  </a:solidFill>
                </a:ln>
                <a:solidFill>
                  <a:srgbClr val="8CC600">
                    <a:lumMod val="75000"/>
                    <a:alpha val="99000"/>
                  </a:srgbClr>
                </a:solidFill>
              </a:rPr>
            </a:br>
            <a:r>
              <a:rPr lang="en-US" sz="1500" dirty="0">
                <a:ln>
                  <a:solidFill>
                    <a:srgbClr val="00AEEF">
                      <a:alpha val="0"/>
                    </a:srgbClr>
                  </a:solidFill>
                </a:ln>
                <a:solidFill>
                  <a:srgbClr val="8CC600">
                    <a:lumMod val="75000"/>
                    <a:alpha val="99000"/>
                  </a:srgbClr>
                </a:solidFill>
              </a:rPr>
              <a:t>HTTP</a:t>
            </a:r>
          </a:p>
        </p:txBody>
      </p:sp>
      <p:sp>
        <p:nvSpPr>
          <p:cNvPr id="24" name="Rectangle 23"/>
          <p:cNvSpPr/>
          <p:nvPr>
            <p:custDataLst>
              <p:tags r:id="rId17"/>
            </p:custDataLst>
          </p:nvPr>
        </p:nvSpPr>
        <p:spPr>
          <a:xfrm>
            <a:off x="7384394" y="5310186"/>
            <a:ext cx="956202" cy="323165"/>
          </a:xfrm>
          <a:prstGeom prst="rect">
            <a:avLst/>
          </a:prstGeom>
        </p:spPr>
        <p:txBody>
          <a:bodyPr wrap="square">
            <a:spAutoFit/>
          </a:bodyPr>
          <a:lstStyle/>
          <a:p>
            <a:pPr algn="ctr" defTabSz="685955"/>
            <a:r>
              <a:rPr lang="en-US" sz="1500" dirty="0">
                <a:ln>
                  <a:solidFill>
                    <a:srgbClr val="00AEEF">
                      <a:alpha val="0"/>
                    </a:srgbClr>
                  </a:solidFill>
                </a:ln>
                <a:solidFill>
                  <a:srgbClr val="FF8A00">
                    <a:lumMod val="75000"/>
                    <a:alpha val="99000"/>
                  </a:srgbClr>
                </a:solidFill>
              </a:rPr>
              <a:t>83425</a:t>
            </a:r>
          </a:p>
        </p:txBody>
      </p:sp>
      <p:sp>
        <p:nvSpPr>
          <p:cNvPr id="32" name="Rectangle 31"/>
          <p:cNvSpPr/>
          <p:nvPr>
            <p:custDataLst>
              <p:tags r:id="rId18"/>
            </p:custDataLst>
          </p:nvPr>
        </p:nvSpPr>
        <p:spPr>
          <a:xfrm>
            <a:off x="5380108" y="4680164"/>
            <a:ext cx="956202" cy="848950"/>
          </a:xfrm>
          <a:prstGeom prst="rect">
            <a:avLst/>
          </a:prstGeom>
        </p:spPr>
        <p:txBody>
          <a:bodyPr wrap="square">
            <a:spAutoFit/>
          </a:bodyPr>
          <a:lstStyle/>
          <a:p>
            <a:pPr algn="ctr" defTabSz="685955">
              <a:spcBef>
                <a:spcPts val="450"/>
              </a:spcBef>
            </a:pPr>
            <a:r>
              <a:rPr lang="en-US" sz="1500" dirty="0">
                <a:ln>
                  <a:solidFill>
                    <a:srgbClr val="00AEEF">
                      <a:alpha val="0"/>
                    </a:srgbClr>
                  </a:solidFill>
                </a:ln>
                <a:solidFill>
                  <a:srgbClr val="8CC600">
                    <a:lumMod val="75000"/>
                    <a:alpha val="99000"/>
                  </a:srgbClr>
                </a:solidFill>
              </a:rPr>
              <a:t>StatusSvc</a:t>
            </a:r>
          </a:p>
          <a:p>
            <a:pPr algn="ctr" defTabSz="685955">
              <a:spcBef>
                <a:spcPts val="450"/>
              </a:spcBef>
            </a:pPr>
            <a:r>
              <a:rPr lang="en-US" sz="1500" dirty="0">
                <a:ln>
                  <a:solidFill>
                    <a:srgbClr val="00AEEF">
                      <a:alpha val="0"/>
                    </a:srgbClr>
                  </a:solidFill>
                </a:ln>
                <a:solidFill>
                  <a:srgbClr val="8CC600">
                    <a:lumMod val="75000"/>
                    <a:alpha val="99000"/>
                  </a:srgbClr>
                </a:solidFill>
              </a:rPr>
              <a:t>HTTP</a:t>
            </a:r>
          </a:p>
        </p:txBody>
      </p:sp>
      <p:sp>
        <p:nvSpPr>
          <p:cNvPr id="33" name="Rectangle 32"/>
          <p:cNvSpPr/>
          <p:nvPr>
            <p:custDataLst>
              <p:tags r:id="rId19"/>
            </p:custDataLst>
          </p:nvPr>
        </p:nvSpPr>
        <p:spPr>
          <a:xfrm>
            <a:off x="5380108" y="5216824"/>
            <a:ext cx="956202" cy="323165"/>
          </a:xfrm>
          <a:prstGeom prst="rect">
            <a:avLst/>
          </a:prstGeom>
        </p:spPr>
        <p:txBody>
          <a:bodyPr wrap="square">
            <a:spAutoFit/>
          </a:bodyPr>
          <a:lstStyle/>
          <a:p>
            <a:pPr algn="ctr" defTabSz="685955"/>
            <a:r>
              <a:rPr lang="en-US" sz="1500" dirty="0">
                <a:ln>
                  <a:solidFill>
                    <a:srgbClr val="00AEEF">
                      <a:alpha val="0"/>
                    </a:srgbClr>
                  </a:solidFill>
                </a:ln>
                <a:solidFill>
                  <a:srgbClr val="FF8A00">
                    <a:lumMod val="75000"/>
                    <a:alpha val="99000"/>
                  </a:srgbClr>
                </a:solidFill>
              </a:rPr>
              <a:t>73984</a:t>
            </a:r>
          </a:p>
        </p:txBody>
      </p:sp>
      <p:grpSp>
        <p:nvGrpSpPr>
          <p:cNvPr id="46" name="Group 45"/>
          <p:cNvGrpSpPr/>
          <p:nvPr>
            <p:custDataLst>
              <p:tags r:id="rId20"/>
            </p:custDataLst>
          </p:nvPr>
        </p:nvGrpSpPr>
        <p:grpSpPr>
          <a:xfrm>
            <a:off x="1147198" y="4625995"/>
            <a:ext cx="5363645" cy="879511"/>
            <a:chOff x="1529198" y="5024576"/>
            <a:chExt cx="7149664" cy="1172376"/>
          </a:xfrm>
        </p:grpSpPr>
        <p:cxnSp>
          <p:nvCxnSpPr>
            <p:cNvPr id="28" name="Elbow Connector 27"/>
            <p:cNvCxnSpPr/>
            <p:nvPr/>
          </p:nvCxnSpPr>
          <p:spPr>
            <a:xfrm>
              <a:off x="1554480" y="5024576"/>
              <a:ext cx="7124382" cy="1117144"/>
            </a:xfrm>
            <a:prstGeom prst="bentConnector3">
              <a:avLst>
                <a:gd name="adj1" fmla="val -270"/>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9198" y="5796947"/>
              <a:ext cx="3734714" cy="400005"/>
            </a:xfrm>
            <a:prstGeom prst="rect">
              <a:avLst/>
            </a:prstGeom>
          </p:spPr>
          <p:txBody>
            <a:bodyPr wrap="square">
              <a:spAutoFit/>
            </a:bodyPr>
            <a:lstStyle/>
            <a:p>
              <a:pPr algn="ctr" defTabSz="685955"/>
              <a:r>
                <a:rPr lang="en-US" sz="1350" dirty="0">
                  <a:ln>
                    <a:solidFill>
                      <a:srgbClr val="00AEEF">
                        <a:alpha val="0"/>
                      </a:srgbClr>
                    </a:solidFill>
                  </a:ln>
                  <a:solidFill>
                    <a:srgbClr val="FF8A00">
                      <a:lumMod val="75000"/>
                      <a:alpha val="99000"/>
                    </a:srgbClr>
                  </a:solidFill>
                </a:rPr>
                <a:t>Regular Polling for Status</a:t>
              </a:r>
            </a:p>
          </p:txBody>
        </p:sp>
      </p:grpSp>
      <p:grpSp>
        <p:nvGrpSpPr>
          <p:cNvPr id="44" name="Group 43"/>
          <p:cNvGrpSpPr/>
          <p:nvPr>
            <p:custDataLst>
              <p:tags r:id="rId21"/>
            </p:custDataLst>
          </p:nvPr>
        </p:nvGrpSpPr>
        <p:grpSpPr>
          <a:xfrm>
            <a:off x="1628960" y="4625997"/>
            <a:ext cx="5533726" cy="652534"/>
            <a:chOff x="2171381" y="5024577"/>
            <a:chExt cx="7277421" cy="869819"/>
          </a:xfrm>
        </p:grpSpPr>
        <p:cxnSp>
          <p:nvCxnSpPr>
            <p:cNvPr id="26" name="Elbow Connector 25"/>
            <p:cNvCxnSpPr>
              <a:stCxn id="4" idx="2"/>
            </p:cNvCxnSpPr>
            <p:nvPr/>
          </p:nvCxnSpPr>
          <p:spPr>
            <a:xfrm rot="16200000" flipH="1">
              <a:off x="5563940" y="1632018"/>
              <a:ext cx="492304" cy="7277421"/>
            </a:xfrm>
            <a:prstGeom prst="bentConnector2">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47382" y="5494391"/>
              <a:ext cx="3043200" cy="400005"/>
            </a:xfrm>
            <a:prstGeom prst="rect">
              <a:avLst/>
            </a:prstGeom>
          </p:spPr>
          <p:txBody>
            <a:bodyPr wrap="square">
              <a:spAutoFit/>
            </a:bodyPr>
            <a:lstStyle/>
            <a:p>
              <a:pPr algn="ctr" defTabSz="685955"/>
              <a:r>
                <a:rPr lang="en-US" sz="1350" dirty="0">
                  <a:ln>
                    <a:solidFill>
                      <a:srgbClr val="00AEEF">
                        <a:alpha val="0"/>
                      </a:srgbClr>
                    </a:solidFill>
                  </a:ln>
                  <a:solidFill>
                    <a:srgbClr val="FF8A00">
                      <a:lumMod val="75000"/>
                      <a:alpha val="99000"/>
                    </a:srgbClr>
                  </a:solidFill>
                </a:rPr>
                <a:t>Regular Polling for Status</a:t>
              </a:r>
            </a:p>
          </p:txBody>
        </p:sp>
      </p:grpSp>
      <p:sp>
        <p:nvSpPr>
          <p:cNvPr id="40" name="Rectangle 39"/>
          <p:cNvSpPr/>
          <p:nvPr>
            <p:custDataLst>
              <p:tags r:id="rId22"/>
            </p:custDataLst>
          </p:nvPr>
        </p:nvSpPr>
        <p:spPr>
          <a:xfrm>
            <a:off x="656680" y="3590660"/>
            <a:ext cx="1374935" cy="784830"/>
          </a:xfrm>
          <a:prstGeom prst="rect">
            <a:avLst/>
          </a:prstGeom>
        </p:spPr>
        <p:txBody>
          <a:bodyPr wrap="square">
            <a:spAutoFit/>
          </a:bodyPr>
          <a:lstStyle/>
          <a:p>
            <a:pPr defTabSz="685955"/>
            <a:r>
              <a:rPr lang="en-US" sz="1500" dirty="0">
                <a:ln>
                  <a:solidFill>
                    <a:srgbClr val="00AEEF">
                      <a:alpha val="0"/>
                    </a:srgbClr>
                  </a:solidFill>
                </a:ln>
                <a:solidFill>
                  <a:srgbClr val="FFFFFF"/>
                </a:solidFill>
              </a:rPr>
              <a:t>Enumerate</a:t>
            </a:r>
            <a:br>
              <a:rPr lang="en-US" sz="1500" dirty="0">
                <a:ln>
                  <a:solidFill>
                    <a:srgbClr val="00AEEF">
                      <a:alpha val="0"/>
                    </a:srgbClr>
                  </a:solidFill>
                </a:ln>
                <a:solidFill>
                  <a:srgbClr val="FFFFFF"/>
                </a:solidFill>
              </a:rPr>
            </a:br>
            <a:r>
              <a:rPr lang="en-US" sz="1500" dirty="0">
                <a:ln>
                  <a:solidFill>
                    <a:srgbClr val="00AEEF">
                      <a:alpha val="0"/>
                    </a:srgbClr>
                  </a:solidFill>
                </a:ln>
                <a:solidFill>
                  <a:srgbClr val="FFFFFF"/>
                </a:solidFill>
              </a:rPr>
              <a:t>Instances in </a:t>
            </a:r>
            <a:br>
              <a:rPr lang="en-US" sz="1500" dirty="0">
                <a:ln>
                  <a:solidFill>
                    <a:srgbClr val="00AEEF">
                      <a:alpha val="0"/>
                    </a:srgbClr>
                  </a:solidFill>
                </a:ln>
                <a:solidFill>
                  <a:srgbClr val="FFFFFF"/>
                </a:solidFill>
              </a:rPr>
            </a:br>
            <a:r>
              <a:rPr lang="en-US" sz="1500" dirty="0">
                <a:ln>
                  <a:solidFill>
                    <a:srgbClr val="00AEEF">
                      <a:alpha val="0"/>
                    </a:srgbClr>
                  </a:solidFill>
                </a:ln>
                <a:solidFill>
                  <a:srgbClr val="FFFFFF"/>
                </a:solidFill>
              </a:rPr>
              <a:t>WebDav Role</a:t>
            </a:r>
          </a:p>
        </p:txBody>
      </p:sp>
      <p:sp>
        <p:nvSpPr>
          <p:cNvPr id="41" name="Rectangle 40"/>
          <p:cNvSpPr/>
          <p:nvPr>
            <p:custDataLst>
              <p:tags r:id="rId23"/>
            </p:custDataLst>
          </p:nvPr>
        </p:nvSpPr>
        <p:spPr>
          <a:xfrm>
            <a:off x="656680" y="3335233"/>
            <a:ext cx="1374935" cy="323165"/>
          </a:xfrm>
          <a:prstGeom prst="rect">
            <a:avLst/>
          </a:prstGeom>
        </p:spPr>
        <p:txBody>
          <a:bodyPr wrap="square">
            <a:spAutoFit/>
          </a:bodyPr>
          <a:lstStyle/>
          <a:p>
            <a:pPr defTabSz="685955"/>
            <a:r>
              <a:rPr lang="en-US" sz="1500" dirty="0">
                <a:ln>
                  <a:solidFill>
                    <a:srgbClr val="00AEEF">
                      <a:alpha val="0"/>
                    </a:srgbClr>
                  </a:solidFill>
                </a:ln>
                <a:solidFill>
                  <a:srgbClr val="FFFFFF"/>
                </a:solidFill>
              </a:rPr>
              <a:t>OnStart</a:t>
            </a:r>
          </a:p>
        </p:txBody>
      </p:sp>
      <p:grpSp>
        <p:nvGrpSpPr>
          <p:cNvPr id="11" name="Group 10"/>
          <p:cNvGrpSpPr/>
          <p:nvPr/>
        </p:nvGrpSpPr>
        <p:grpSpPr>
          <a:xfrm>
            <a:off x="935313" y="2665240"/>
            <a:ext cx="1411276" cy="559145"/>
            <a:chOff x="2015323" y="7685622"/>
            <a:chExt cx="1881211" cy="745332"/>
          </a:xfrm>
        </p:grpSpPr>
        <p:sp>
          <p:nvSpPr>
            <p:cNvPr id="3" name="Freeform 2"/>
            <p:cNvSpPr/>
            <p:nvPr/>
          </p:nvSpPr>
          <p:spPr bwMode="auto">
            <a:xfrm>
              <a:off x="2015323" y="7685622"/>
              <a:ext cx="752475" cy="745332"/>
            </a:xfrm>
            <a:custGeom>
              <a:avLst/>
              <a:gdLst>
                <a:gd name="connsiteX0" fmla="*/ 0 w 752475"/>
                <a:gd name="connsiteY0" fmla="*/ 745332 h 745332"/>
                <a:gd name="connsiteX1" fmla="*/ 254794 w 752475"/>
                <a:gd name="connsiteY1" fmla="*/ 361950 h 745332"/>
                <a:gd name="connsiteX2" fmla="*/ 285750 w 752475"/>
                <a:gd name="connsiteY2" fmla="*/ 461963 h 745332"/>
                <a:gd name="connsiteX3" fmla="*/ 559594 w 752475"/>
                <a:gd name="connsiteY3" fmla="*/ 135732 h 745332"/>
                <a:gd name="connsiteX4" fmla="*/ 571500 w 752475"/>
                <a:gd name="connsiteY4" fmla="*/ 204788 h 745332"/>
                <a:gd name="connsiteX5" fmla="*/ 752475 w 752475"/>
                <a:gd name="connsiteY5" fmla="*/ 0 h 745332"/>
                <a:gd name="connsiteX6" fmla="*/ 583406 w 752475"/>
                <a:gd name="connsiteY6" fmla="*/ 385763 h 745332"/>
                <a:gd name="connsiteX7" fmla="*/ 533400 w 752475"/>
                <a:gd name="connsiteY7" fmla="*/ 257175 h 745332"/>
                <a:gd name="connsiteX8" fmla="*/ 273844 w 752475"/>
                <a:gd name="connsiteY8" fmla="*/ 659607 h 745332"/>
                <a:gd name="connsiteX9" fmla="*/ 230981 w 752475"/>
                <a:gd name="connsiteY9" fmla="*/ 483394 h 745332"/>
                <a:gd name="connsiteX10" fmla="*/ 0 w 752475"/>
                <a:gd name="connsiteY10" fmla="*/ 745332 h 74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475" h="745332">
                  <a:moveTo>
                    <a:pt x="0" y="745332"/>
                  </a:moveTo>
                  <a:lnTo>
                    <a:pt x="254794" y="361950"/>
                  </a:lnTo>
                  <a:lnTo>
                    <a:pt x="285750" y="461963"/>
                  </a:lnTo>
                  <a:lnTo>
                    <a:pt x="559594" y="135732"/>
                  </a:lnTo>
                  <a:lnTo>
                    <a:pt x="571500" y="204788"/>
                  </a:lnTo>
                  <a:lnTo>
                    <a:pt x="752475" y="0"/>
                  </a:lnTo>
                  <a:lnTo>
                    <a:pt x="583406" y="385763"/>
                  </a:lnTo>
                  <a:lnTo>
                    <a:pt x="533400" y="257175"/>
                  </a:lnTo>
                  <a:lnTo>
                    <a:pt x="273844" y="659607"/>
                  </a:lnTo>
                  <a:lnTo>
                    <a:pt x="230981" y="483394"/>
                  </a:lnTo>
                  <a:lnTo>
                    <a:pt x="0" y="7453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38" name="Rectangle 37"/>
            <p:cNvSpPr/>
            <p:nvPr/>
          </p:nvSpPr>
          <p:spPr>
            <a:xfrm>
              <a:off x="2735835" y="7858285"/>
              <a:ext cx="1160699" cy="400005"/>
            </a:xfrm>
            <a:prstGeom prst="rect">
              <a:avLst/>
            </a:prstGeom>
          </p:spPr>
          <p:txBody>
            <a:bodyPr wrap="none" anchor="ctr">
              <a:spAutoFit/>
            </a:bodyPr>
            <a:lstStyle/>
            <a:p>
              <a:pPr algn="ctr" defTabSz="685955"/>
              <a:r>
                <a:rPr lang="en-US" sz="1350" dirty="0">
                  <a:ln>
                    <a:solidFill>
                      <a:srgbClr val="00AEEF">
                        <a:alpha val="0"/>
                      </a:srgbClr>
                    </a:solidFill>
                  </a:ln>
                  <a:solidFill>
                    <a:srgbClr val="FFFFFF"/>
                  </a:solidFill>
                </a:rPr>
                <a:t>Changed</a:t>
              </a:r>
            </a:p>
          </p:txBody>
        </p:sp>
      </p:grpSp>
    </p:spTree>
    <p:extLst>
      <p:ext uri="{BB962C8B-B14F-4D97-AF65-F5344CB8AC3E}">
        <p14:creationId xmlns:p14="http://schemas.microsoft.com/office/powerpoint/2010/main" val="50388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1" presetClass="exit" presetSubtype="0" fill="hold" grpId="3"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32" grpId="0"/>
      <p:bldP spid="33" grpId="0"/>
      <p:bldP spid="40" grpId="0"/>
      <p:bldP spid="40" grpId="1"/>
      <p:bldP spid="40" grpId="2"/>
      <p:bldP spid="40" grpId="3"/>
      <p:bldP spid="41" grpId="0"/>
      <p:bldP spid="4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317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Monitoring</a:t>
            </a:r>
            <a:endParaRPr lang="en-US" dirty="0"/>
          </a:p>
        </p:txBody>
      </p:sp>
      <p:sp>
        <p:nvSpPr>
          <p:cNvPr id="3" name="Content Placeholder 2"/>
          <p:cNvSpPr>
            <a:spLocks noGrp="1"/>
          </p:cNvSpPr>
          <p:nvPr>
            <p:ph sz="quarter" idx="10"/>
            <p:custDataLst>
              <p:tags r:id="rId4"/>
            </p:custDataLst>
          </p:nvPr>
        </p:nvSpPr>
        <p:spPr>
          <a:xfrm>
            <a:off x="389437" y="1954622"/>
            <a:ext cx="8368939" cy="3619452"/>
          </a:xfrm>
        </p:spPr>
        <p:txBody>
          <a:bodyPr/>
          <a:lstStyle/>
          <a:p>
            <a:r>
              <a:rPr lang="en-US" dirty="0" smtClean="0">
                <a:solidFill>
                  <a:schemeClr val="accent2">
                    <a:alpha val="99000"/>
                  </a:schemeClr>
                </a:solidFill>
                <a:latin typeface="Segoe UI Light" pitchFamily="34" charset="0"/>
              </a:rPr>
              <a:t>Monitoring is not Debugging</a:t>
            </a:r>
          </a:p>
          <a:p>
            <a:r>
              <a:rPr lang="en-US" dirty="0" smtClean="0">
                <a:solidFill>
                  <a:schemeClr val="accent2">
                    <a:alpha val="99000"/>
                  </a:schemeClr>
                </a:solidFill>
                <a:latin typeface="Segoe UI Light" pitchFamily="34" charset="0"/>
              </a:rPr>
              <a:t>Instrument your application using Trace, Debug</a:t>
            </a:r>
          </a:p>
          <a:p>
            <a:pPr marL="0" lvl="1"/>
            <a:r>
              <a:rPr lang="en-US" sz="1500" dirty="0"/>
              <a:t>DiagnosticMonitorTraceListener</a:t>
            </a:r>
          </a:p>
          <a:p>
            <a:r>
              <a:rPr lang="en-US" dirty="0" smtClean="0">
                <a:solidFill>
                  <a:schemeClr val="accent2">
                    <a:alpha val="99000"/>
                  </a:schemeClr>
                </a:solidFill>
                <a:latin typeface="Segoe UI Light" pitchFamily="34" charset="0"/>
              </a:rPr>
              <a:t>Use Diagnostics API to Configure and Collect</a:t>
            </a:r>
          </a:p>
          <a:p>
            <a:pPr marL="0" lvl="1"/>
            <a:r>
              <a:rPr lang="en-US" sz="1500" dirty="0"/>
              <a:t>Event Logs</a:t>
            </a:r>
          </a:p>
          <a:p>
            <a:pPr marL="0" lvl="1"/>
            <a:r>
              <a:rPr lang="en-US" sz="1500" dirty="0"/>
              <a:t>Performance Counters</a:t>
            </a:r>
          </a:p>
          <a:p>
            <a:pPr marL="0" lvl="1"/>
            <a:r>
              <a:rPr lang="en-US" sz="1500" dirty="0"/>
              <a:t>Trace/Debug information (logging)</a:t>
            </a:r>
          </a:p>
          <a:p>
            <a:pPr marL="0" lvl="1"/>
            <a:r>
              <a:rPr lang="en-US" sz="1500" dirty="0"/>
              <a:t>IIS Logs, Failed Request Logs</a:t>
            </a:r>
          </a:p>
          <a:p>
            <a:pPr marL="0" lvl="1"/>
            <a:r>
              <a:rPr lang="en-US" sz="1500" dirty="0"/>
              <a:t>Crash Dumps or Arbitrary files</a:t>
            </a:r>
          </a:p>
          <a:p>
            <a:r>
              <a:rPr lang="en-US" dirty="0" smtClean="0">
                <a:solidFill>
                  <a:schemeClr val="accent2">
                    <a:alpha val="99000"/>
                  </a:schemeClr>
                </a:solidFill>
                <a:latin typeface="Segoe UI Light" pitchFamily="34" charset="0"/>
              </a:rPr>
              <a:t>Request data on demand or scheduled</a:t>
            </a:r>
          </a:p>
          <a:p>
            <a:pPr marL="0" lvl="1"/>
            <a:r>
              <a:rPr lang="en-US" sz="1500" dirty="0"/>
              <a:t>Transferred into your table and/or blob storage</a:t>
            </a:r>
          </a:p>
        </p:txBody>
      </p:sp>
    </p:spTree>
    <p:extLst>
      <p:ext uri="{BB962C8B-B14F-4D97-AF65-F5344CB8AC3E}">
        <p14:creationId xmlns:p14="http://schemas.microsoft.com/office/powerpoint/2010/main" val="15675908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89437" y="1941497"/>
            <a:ext cx="8363937" cy="361689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512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 Patterns</a:t>
            </a:r>
            <a:endParaRPr lang="en-US" dirty="0"/>
          </a:p>
        </p:txBody>
      </p:sp>
      <p:sp>
        <p:nvSpPr>
          <p:cNvPr id="3" name="Content Placeholder 2"/>
          <p:cNvSpPr>
            <a:spLocks noGrp="1"/>
          </p:cNvSpPr>
          <p:nvPr>
            <p:ph sz="quarter" idx="10"/>
            <p:custDataLst>
              <p:tags r:id="rId4"/>
            </p:custDataLst>
          </p:nvPr>
        </p:nvSpPr>
        <p:spPr>
          <a:xfrm>
            <a:off x="603102" y="1954622"/>
            <a:ext cx="8368939" cy="3529556"/>
          </a:xfrm>
        </p:spPr>
        <p:txBody>
          <a:bodyPr/>
          <a:lstStyle/>
          <a:p>
            <a:r>
              <a:rPr lang="en-US" sz="2701" dirty="0">
                <a:solidFill>
                  <a:schemeClr val="bg1">
                    <a:alpha val="99000"/>
                  </a:schemeClr>
                </a:solidFill>
                <a:latin typeface="Segoe UI Light" pitchFamily="34" charset="0"/>
              </a:rPr>
              <a:t>Queue Polling Worker</a:t>
            </a:r>
          </a:p>
          <a:p>
            <a:pPr marL="0" lvl="1"/>
            <a:r>
              <a:rPr lang="en-US" sz="1500" dirty="0">
                <a:solidFill>
                  <a:schemeClr val="accent6">
                    <a:lumMod val="20000"/>
                    <a:lumOff val="80000"/>
                    <a:alpha val="99000"/>
                  </a:schemeClr>
                </a:solidFill>
              </a:rPr>
              <a:t>Poll and Pop Messages within while(true) loop</a:t>
            </a:r>
          </a:p>
          <a:p>
            <a:pPr marL="0" lvl="1"/>
            <a:r>
              <a:rPr lang="en-US" sz="1500" dirty="0">
                <a:solidFill>
                  <a:schemeClr val="accent6">
                    <a:lumMod val="20000"/>
                    <a:lumOff val="80000"/>
                    <a:alpha val="99000"/>
                  </a:schemeClr>
                </a:solidFill>
              </a:rPr>
              <a:t>E.g. Map/Reduce pattern, background image processing</a:t>
            </a:r>
          </a:p>
          <a:p>
            <a:r>
              <a:rPr lang="en-US" sz="2701" dirty="0">
                <a:solidFill>
                  <a:schemeClr val="bg1">
                    <a:alpha val="99000"/>
                  </a:schemeClr>
                </a:solidFill>
                <a:latin typeface="Segoe UI Light" pitchFamily="34" charset="0"/>
              </a:rPr>
              <a:t>Listening Worker Role</a:t>
            </a:r>
          </a:p>
          <a:p>
            <a:pPr marL="0" lvl="1"/>
            <a:r>
              <a:rPr lang="en-US" sz="1500" dirty="0">
                <a:solidFill>
                  <a:schemeClr val="accent6">
                    <a:lumMod val="20000"/>
                    <a:lumOff val="80000"/>
                    <a:alpha val="99000"/>
                  </a:schemeClr>
                </a:solidFill>
              </a:rPr>
              <a:t>Create TcpListener or WCF Service Host</a:t>
            </a:r>
          </a:p>
          <a:p>
            <a:pPr marL="0" lvl="1"/>
            <a:r>
              <a:rPr lang="en-US" sz="1500" dirty="0">
                <a:solidFill>
                  <a:schemeClr val="accent6">
                    <a:lumMod val="20000"/>
                    <a:lumOff val="80000"/>
                    <a:alpha val="99000"/>
                  </a:schemeClr>
                </a:solidFill>
              </a:rPr>
              <a:t>E.g. Run a .NET SMTP server or WCF Service</a:t>
            </a:r>
          </a:p>
          <a:p>
            <a:r>
              <a:rPr lang="en-US" sz="2701" dirty="0">
                <a:solidFill>
                  <a:schemeClr val="bg1">
                    <a:alpha val="99000"/>
                  </a:schemeClr>
                </a:solidFill>
                <a:latin typeface="Segoe UI Light" pitchFamily="34" charset="0"/>
              </a:rPr>
              <a:t>External Process Worker Role</a:t>
            </a:r>
          </a:p>
          <a:p>
            <a:pPr marL="0" lvl="1"/>
            <a:r>
              <a:rPr lang="en-US" sz="1500" dirty="0">
                <a:solidFill>
                  <a:schemeClr val="accent6">
                    <a:lumMod val="20000"/>
                    <a:lumOff val="80000"/>
                    <a:alpha val="99000"/>
                  </a:schemeClr>
                </a:solidFill>
              </a:rPr>
              <a:t>OnStart or Run method executes Process.Start()</a:t>
            </a:r>
          </a:p>
          <a:p>
            <a:pPr marL="0" lvl="1"/>
            <a:r>
              <a:rPr lang="en-US" sz="1500" dirty="0">
                <a:solidFill>
                  <a:schemeClr val="accent6">
                    <a:lumMod val="20000"/>
                    <a:lumOff val="80000"/>
                    <a:alpha val="99000"/>
                  </a:schemeClr>
                </a:solidFill>
              </a:rPr>
              <a:t>Startup Task installs or executes background/foreground process</a:t>
            </a:r>
          </a:p>
          <a:p>
            <a:pPr marL="0" lvl="1"/>
            <a:r>
              <a:rPr lang="en-US" sz="1500" dirty="0">
                <a:solidFill>
                  <a:schemeClr val="accent6">
                    <a:lumMod val="20000"/>
                    <a:lumOff val="80000"/>
                    <a:alpha val="99000"/>
                  </a:schemeClr>
                </a:solidFill>
              </a:rPr>
              <a:t>Custom Role Entry Point (executable or .Net assembly)</a:t>
            </a:r>
          </a:p>
          <a:p>
            <a:pPr marL="0" lvl="1"/>
            <a:r>
              <a:rPr lang="en-US" sz="1500" dirty="0">
                <a:solidFill>
                  <a:schemeClr val="accent6">
                    <a:lumMod val="20000"/>
                    <a:lumOff val="80000"/>
                    <a:alpha val="99000"/>
                  </a:schemeClr>
                </a:solidFill>
              </a:rPr>
              <a:t>E.g. Run a database server, web server, distributed cache</a:t>
            </a:r>
          </a:p>
        </p:txBody>
      </p:sp>
      <p:grpSp>
        <p:nvGrpSpPr>
          <p:cNvPr id="10" name="Group 9"/>
          <p:cNvGrpSpPr/>
          <p:nvPr/>
        </p:nvGrpSpPr>
        <p:grpSpPr bwMode="black">
          <a:xfrm>
            <a:off x="6230710" y="2734587"/>
            <a:ext cx="2049039" cy="1666983"/>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pPr defTabSz="685955"/>
              <a:endParaRPr lang="en-US" sz="1200" dirty="0">
                <a:solidFill>
                  <a:srgbClr val="292929"/>
                </a:solidFill>
              </a:endParaRPr>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pPr defTabSz="685955"/>
              <a:endParaRPr lang="en-US" sz="1200" dirty="0">
                <a:solidFill>
                  <a:srgbClr val="292929"/>
                </a:solidFill>
              </a:endParaRPr>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pPr defTabSz="685955"/>
              <a:endParaRPr lang="en-US" sz="1200" dirty="0">
                <a:solidFill>
                  <a:srgbClr val="292929"/>
                </a:solidFill>
              </a:endParaRPr>
            </a:p>
          </p:txBody>
        </p:sp>
      </p:grpSp>
    </p:spTree>
    <p:extLst>
      <p:ext uri="{BB962C8B-B14F-4D97-AF65-F5344CB8AC3E}">
        <p14:creationId xmlns:p14="http://schemas.microsoft.com/office/powerpoint/2010/main" val="19967952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89437" y="1941497"/>
            <a:ext cx="8363937" cy="361689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61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614348" y="1954622"/>
            <a:ext cx="8368939" cy="3822200"/>
          </a:xfrm>
        </p:spPr>
        <p:txBody>
          <a:bodyPr/>
          <a:lstStyle/>
          <a:p>
            <a:r>
              <a:rPr lang="en-US" sz="2701" dirty="0">
                <a:solidFill>
                  <a:schemeClr val="bg1">
                    <a:alpha val="99000"/>
                  </a:schemeClr>
                </a:solidFill>
                <a:latin typeface="Segoe UI Light" pitchFamily="34" charset="0"/>
              </a:rPr>
              <a:t>All features of a worker role + IIS 7, 7.5 or IIS 8.0*</a:t>
            </a:r>
          </a:p>
          <a:p>
            <a:r>
              <a:rPr lang="en-US" sz="2701" dirty="0">
                <a:solidFill>
                  <a:schemeClr val="bg1">
                    <a:alpha val="99000"/>
                  </a:schemeClr>
                </a:solidFill>
                <a:latin typeface="Segoe UI Light" pitchFamily="34" charset="0"/>
              </a:rPr>
              <a:t>ASP.NET 3.5 SP1, 4.0 or 4.5* – 64bit</a:t>
            </a:r>
          </a:p>
          <a:p>
            <a:r>
              <a:rPr lang="en-US" sz="2701" dirty="0">
                <a:solidFill>
                  <a:schemeClr val="bg1">
                    <a:alpha val="99000"/>
                  </a:schemeClr>
                </a:solidFill>
                <a:latin typeface="Segoe UI Light" pitchFamily="34" charset="0"/>
              </a:rPr>
              <a:t>Hosts</a:t>
            </a:r>
          </a:p>
          <a:p>
            <a:pPr marL="0" lvl="1"/>
            <a:r>
              <a:rPr lang="en-US" sz="1500" dirty="0">
                <a:solidFill>
                  <a:schemeClr val="accent4">
                    <a:lumMod val="50000"/>
                    <a:alpha val="99000"/>
                  </a:schemeClr>
                </a:solidFill>
              </a:rPr>
              <a:t>Webforms or MVC</a:t>
            </a:r>
          </a:p>
          <a:p>
            <a:pPr marL="0" lvl="1"/>
            <a:r>
              <a:rPr lang="en-US" sz="1500" dirty="0">
                <a:solidFill>
                  <a:schemeClr val="accent4">
                    <a:lumMod val="50000"/>
                    <a:alpha val="99000"/>
                  </a:schemeClr>
                </a:solidFill>
              </a:rPr>
              <a:t>FastCGI applications (e.g. PHP)</a:t>
            </a:r>
          </a:p>
          <a:p>
            <a:pPr marL="0" lvl="1"/>
            <a:r>
              <a:rPr lang="en-US" sz="1500" dirty="0">
                <a:solidFill>
                  <a:schemeClr val="accent4">
                    <a:lumMod val="50000"/>
                    <a:alpha val="99000"/>
                  </a:schemeClr>
                </a:solidFill>
              </a:rPr>
              <a:t>Multiple Websites</a:t>
            </a:r>
          </a:p>
          <a:p>
            <a:r>
              <a:rPr lang="en-US" sz="2701" dirty="0">
                <a:solidFill>
                  <a:schemeClr val="bg1">
                    <a:alpha val="99000"/>
                  </a:schemeClr>
                </a:solidFill>
                <a:latin typeface="Segoe UI Light" pitchFamily="34" charset="0"/>
              </a:rPr>
              <a:t>Http(s)</a:t>
            </a:r>
          </a:p>
          <a:p>
            <a:r>
              <a:rPr lang="en-US" sz="2701" dirty="0">
                <a:solidFill>
                  <a:schemeClr val="bg1">
                    <a:alpha val="99000"/>
                  </a:schemeClr>
                </a:solidFill>
                <a:latin typeface="Segoe UI Light" pitchFamily="34" charset="0"/>
              </a:rPr>
              <a:t>Web/Worker Hybrid</a:t>
            </a:r>
          </a:p>
          <a:p>
            <a:pPr marL="0" lvl="1"/>
            <a:r>
              <a:rPr lang="en-US" sz="1500" dirty="0">
                <a:solidFill>
                  <a:schemeClr val="accent4">
                    <a:lumMod val="50000"/>
                    <a:alpha val="99000"/>
                  </a:schemeClr>
                </a:solidFill>
              </a:rPr>
              <a:t>Can optionally implement </a:t>
            </a:r>
            <a:r>
              <a:rPr lang="en-US" sz="1500" dirty="0" err="1">
                <a:solidFill>
                  <a:schemeClr val="accent4">
                    <a:lumMod val="50000"/>
                    <a:alpha val="99000"/>
                  </a:schemeClr>
                </a:solidFill>
              </a:rPr>
              <a:t>RoleEntryPoint</a:t>
            </a:r>
            <a:r>
              <a:rPr lang="en-US" sz="1500" dirty="0">
                <a:solidFill>
                  <a:schemeClr val="accent4">
                    <a:lumMod val="50000"/>
                    <a:alpha val="99000"/>
                  </a:schemeClr>
                </a:solidFill>
              </a:rPr>
              <a:t>                 		      </a:t>
            </a:r>
            <a:r>
              <a:rPr lang="en-US" sz="1350" dirty="0">
                <a:solidFill>
                  <a:schemeClr val="bg1">
                    <a:alpha val="99000"/>
                  </a:schemeClr>
                </a:solidFill>
              </a:rPr>
              <a:t>*with Windows Server 2012</a:t>
            </a:r>
            <a:endParaRPr lang="en-US" sz="1500" dirty="0">
              <a:solidFill>
                <a:schemeClr val="bg1">
                  <a:alpha val="99000"/>
                </a:schemeClr>
              </a:solidFill>
            </a:endParaRPr>
          </a:p>
          <a:p>
            <a:pPr marL="0" lvl="1"/>
            <a:endParaRPr lang="en-US" sz="1500" dirty="0">
              <a:solidFill>
                <a:schemeClr val="accent4">
                  <a:lumMod val="50000"/>
                  <a:alpha val="99000"/>
                </a:schemeClr>
              </a:solidFill>
            </a:endParaRPr>
          </a:p>
        </p:txBody>
      </p:sp>
      <p:sp>
        <p:nvSpPr>
          <p:cNvPr id="10" name="Freeform 62"/>
          <p:cNvSpPr>
            <a:spLocks noEditPoints="1"/>
          </p:cNvSpPr>
          <p:nvPr/>
        </p:nvSpPr>
        <p:spPr bwMode="black">
          <a:xfrm>
            <a:off x="6308755" y="2802061"/>
            <a:ext cx="1721490" cy="1721043"/>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61745" tIns="30873" rIns="61745" bIns="30873" numCol="1" anchor="t" anchorCtr="0" compatLnSpc="1">
            <a:prstTxWarp prst="textNoShape">
              <a:avLst/>
            </a:prstTxWarp>
          </a:bodyPr>
          <a:lstStyle/>
          <a:p>
            <a:pPr defTabSz="685955"/>
            <a:endParaRPr lang="en-US" sz="1200" dirty="0">
              <a:solidFill>
                <a:srgbClr val="292929"/>
              </a:solidFill>
            </a:endParaRPr>
          </a:p>
        </p:txBody>
      </p:sp>
    </p:spTree>
    <p:extLst>
      <p:ext uri="{BB962C8B-B14F-4D97-AF65-F5344CB8AC3E}">
        <p14:creationId xmlns:p14="http://schemas.microsoft.com/office/powerpoint/2010/main" val="13184118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717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856580"/>
                        <a:ext cx="119094" cy="119094"/>
                      </a:xfrm>
                      <a:prstGeom prst="rect">
                        <a:avLst/>
                      </a:prstGeom>
                    </p:spPr>
                  </p:pic>
                </p:oleObj>
              </mc:Fallback>
            </mc:AlternateContent>
          </a:graphicData>
        </a:graphic>
      </p:graphicFrame>
      <p:sp>
        <p:nvSpPr>
          <p:cNvPr id="5" name="Rectangle 4"/>
          <p:cNvSpPr/>
          <p:nvPr/>
        </p:nvSpPr>
        <p:spPr>
          <a:xfrm>
            <a:off x="388246" y="2135929"/>
            <a:ext cx="8371083" cy="30440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algn="ctr" defTabSz="68552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551033" y="2278304"/>
            <a:ext cx="3088854" cy="2759281"/>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955">
                <a:spcBef>
                  <a:spcPts val="900"/>
                </a:spcBef>
                <a:buSzPct val="80000"/>
              </a:pPr>
              <a:r>
                <a:rPr lang="en-US" sz="2701" dirty="0">
                  <a:ln>
                    <a:solidFill>
                      <a:srgbClr val="FFFFFF">
                        <a:alpha val="0"/>
                      </a:srgbClr>
                    </a:solidFill>
                  </a:ln>
                  <a:solidFill>
                    <a:srgbClr val="FFFFFF">
                      <a:alpha val="99000"/>
                    </a:srgbClr>
                  </a:solidFill>
                  <a:latin typeface="Segoe UI Light" pitchFamily="34" charset="0"/>
                </a:rPr>
                <a:t>General Rule</a:t>
              </a: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955">
                <a:spcBef>
                  <a:spcPts val="900"/>
                </a:spcBef>
                <a:buSzPct val="80000"/>
              </a:pPr>
              <a:r>
                <a:rPr lang="en-US" sz="2401" dirty="0">
                  <a:ln>
                    <a:solidFill>
                      <a:srgbClr val="FFFFFF">
                        <a:alpha val="0"/>
                      </a:srgbClr>
                    </a:solidFill>
                  </a:ln>
                  <a:solidFill>
                    <a:srgbClr val="FFFFFF">
                      <a:alpha val="99000"/>
                    </a:srgbClr>
                  </a:solidFill>
                  <a:latin typeface="Segoe UI Light" pitchFamily="34" charset="0"/>
                </a:rPr>
                <a:t>Choice of Language</a:t>
              </a: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955">
                <a:spcBef>
                  <a:spcPts val="900"/>
                </a:spcBef>
                <a:buSzPct val="80000"/>
              </a:pPr>
              <a:r>
                <a:rPr lang="en-US" sz="2401" dirty="0">
                  <a:ln>
                    <a:solidFill>
                      <a:srgbClr val="FFFFFF">
                        <a:alpha val="0"/>
                      </a:srgbClr>
                    </a:solidFill>
                  </a:ln>
                  <a:solidFill>
                    <a:srgbClr val="FFFFFF">
                      <a:alpha val="99000"/>
                    </a:srgbClr>
                  </a:solidFill>
                  <a:latin typeface="Segoe UI Light" pitchFamily="34" charset="0"/>
                </a:rPr>
                <a:t>Choice of Frameworks</a:t>
              </a:r>
            </a:p>
          </p:txBody>
        </p:sp>
      </p:grpSp>
      <p:grpSp>
        <p:nvGrpSpPr>
          <p:cNvPr id="9" name="Group 8"/>
          <p:cNvGrpSpPr/>
          <p:nvPr/>
        </p:nvGrpSpPr>
        <p:grpSpPr>
          <a:xfrm>
            <a:off x="3731889" y="2270874"/>
            <a:ext cx="4863844" cy="2759281"/>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205794" bIns="34297" numCol="1" rtlCol="0" anchor="ctr" anchorCtr="0" compatLnSpc="1">
              <a:prstTxWarp prst="textNoShape">
                <a:avLst/>
              </a:prstTxWarp>
            </a:bodyPr>
            <a:lstStyle/>
            <a:p>
              <a:pPr marL="345373" lvl="1" algn="ctr" defTabSz="685955">
                <a:spcBef>
                  <a:spcPts val="225"/>
                </a:spcBef>
                <a:buSzPct val="80000"/>
              </a:pPr>
              <a:r>
                <a:rPr lang="en-US" sz="1500" dirty="0">
                  <a:ln>
                    <a:solidFill>
                      <a:srgbClr val="FFFFFF">
                        <a:alpha val="0"/>
                      </a:srgbClr>
                    </a:solidFill>
                  </a:ln>
                  <a:solidFill>
                    <a:srgbClr val="FFFFFF">
                      <a:alpha val="99000"/>
                    </a:srgbClr>
                  </a:solidFill>
                </a:rPr>
                <a:t>If it runs in Windows it runs in Windows Azure</a:t>
              </a: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205794" bIns="34297" numCol="1" rtlCol="0" anchor="ctr" anchorCtr="0" compatLnSpc="1">
              <a:prstTxWarp prst="textNoShape">
                <a:avLst/>
              </a:prstTxWarp>
            </a:bodyPr>
            <a:lstStyle/>
            <a:p>
              <a:pPr marL="345373" lvl="1" algn="ctr" defTabSz="685955">
                <a:spcBef>
                  <a:spcPts val="225"/>
                </a:spcBef>
                <a:buSzPct val="80000"/>
              </a:pPr>
              <a:r>
                <a:rPr lang="en-US" sz="1500" dirty="0">
                  <a:ln>
                    <a:solidFill>
                      <a:srgbClr val="FFFFFF">
                        <a:alpha val="0"/>
                      </a:srgbClr>
                    </a:solidFill>
                  </a:ln>
                  <a:solidFill>
                    <a:srgbClr val="FFFFFF"/>
                  </a:solidFill>
                </a:rPr>
                <a:t>C#, VB, C++, Java, PHP, Node.js, 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205794" bIns="34297" numCol="1" rtlCol="0" anchor="ctr" anchorCtr="0" compatLnSpc="1">
              <a:prstTxWarp prst="textNoShape">
                <a:avLst/>
              </a:prstTxWarp>
            </a:bodyPr>
            <a:lstStyle/>
            <a:p>
              <a:pPr marL="345373" lvl="1" algn="ctr" defTabSz="685955">
                <a:spcBef>
                  <a:spcPts val="225"/>
                </a:spcBef>
                <a:buSzPct val="80000"/>
              </a:pPr>
              <a:r>
                <a:rPr lang="en-US" sz="1500" dirty="0">
                  <a:ln>
                    <a:solidFill>
                      <a:srgbClr val="FFFFFF">
                        <a:alpha val="0"/>
                      </a:srgbClr>
                    </a:solidFill>
                  </a:ln>
                  <a:solidFill>
                    <a:srgbClr val="FFFFFF"/>
                  </a:solidFill>
                </a:rPr>
                <a:t>.NET, ExpressJS, Rails, Zend, etc.</a:t>
              </a:r>
            </a:p>
          </p:txBody>
        </p:sp>
      </p:grpSp>
    </p:spTree>
    <p:extLst>
      <p:ext uri="{BB962C8B-B14F-4D97-AF65-F5344CB8AC3E}">
        <p14:creationId xmlns:p14="http://schemas.microsoft.com/office/powerpoint/2010/main" val="263633647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8201"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89436" y="1028075"/>
            <a:ext cx="8363938" cy="831253"/>
          </a:xfrm>
        </p:spPr>
        <p:txBody>
          <a:bodyPr/>
          <a:lstStyle/>
          <a:p>
            <a:r>
              <a:rPr lang="en-US" dirty="0"/>
              <a:t>Roles and Instances</a:t>
            </a:r>
            <a:br>
              <a:rPr lang="en-US" dirty="0"/>
            </a:br>
            <a:r>
              <a:rPr lang="en-US" sz="1951" dirty="0">
                <a:solidFill>
                  <a:schemeClr val="accent4">
                    <a:lumMod val="75000"/>
                    <a:alpha val="99000"/>
                  </a:schemeClr>
                </a:solidFill>
              </a:rPr>
              <a:t>Example Hosted Service configuration with a single web role and a single worker role</a:t>
            </a:r>
            <a:endParaRPr lang="en-US" sz="1951" dirty="0">
              <a:solidFill>
                <a:schemeClr val="accent4">
                  <a:alpha val="99000"/>
                </a:schemeClr>
              </a:solidFill>
            </a:endParaRPr>
          </a:p>
        </p:txBody>
      </p:sp>
      <p:sp>
        <p:nvSpPr>
          <p:cNvPr id="4" name="Rectangle 3"/>
          <p:cNvSpPr/>
          <p:nvPr>
            <p:custDataLst>
              <p:tags r:id="rId4"/>
            </p:custDataLst>
          </p:nvPr>
        </p:nvSpPr>
        <p:spPr bwMode="auto">
          <a:xfrm>
            <a:off x="388245" y="2128499"/>
            <a:ext cx="8371083" cy="31909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US" sz="2401" cap="all" dirty="0">
                <a:ln>
                  <a:solidFill>
                    <a:srgbClr val="FFFFFF">
                      <a:alpha val="0"/>
                    </a:srgb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468276" y="2608684"/>
            <a:ext cx="4047274" cy="26181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US" cap="all" dirty="0">
                <a:ln>
                  <a:solidFill>
                    <a:srgbClr val="FFFFFF">
                      <a:alpha val="0"/>
                    </a:srgb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4619519" y="2608684"/>
            <a:ext cx="4047274" cy="26181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r>
              <a:rPr lang="en-US" cap="all" dirty="0">
                <a:ln>
                  <a:solidFill>
                    <a:srgbClr val="FFFFFF">
                      <a:alpha val="0"/>
                    </a:srgb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548307" y="297453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1</a:t>
            </a:r>
          </a:p>
        </p:txBody>
      </p:sp>
      <p:sp>
        <p:nvSpPr>
          <p:cNvPr id="8" name="Rectangle 7"/>
          <p:cNvSpPr/>
          <p:nvPr>
            <p:custDataLst>
              <p:tags r:id="rId8"/>
            </p:custDataLst>
          </p:nvPr>
        </p:nvSpPr>
        <p:spPr bwMode="auto">
          <a:xfrm>
            <a:off x="1535354" y="297453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2</a:t>
            </a:r>
          </a:p>
        </p:txBody>
      </p:sp>
      <p:sp>
        <p:nvSpPr>
          <p:cNvPr id="9" name="Rectangle 8"/>
          <p:cNvSpPr/>
          <p:nvPr>
            <p:custDataLst>
              <p:tags r:id="rId9"/>
            </p:custDataLst>
          </p:nvPr>
        </p:nvSpPr>
        <p:spPr bwMode="auto">
          <a:xfrm>
            <a:off x="2522401" y="297453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3</a:t>
            </a:r>
          </a:p>
        </p:txBody>
      </p:sp>
      <p:sp>
        <p:nvSpPr>
          <p:cNvPr id="10" name="Rectangle 9"/>
          <p:cNvSpPr/>
          <p:nvPr>
            <p:custDataLst>
              <p:tags r:id="rId10"/>
            </p:custDataLst>
          </p:nvPr>
        </p:nvSpPr>
        <p:spPr bwMode="auto">
          <a:xfrm>
            <a:off x="3509448" y="297453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4</a:t>
            </a:r>
          </a:p>
        </p:txBody>
      </p:sp>
      <p:sp>
        <p:nvSpPr>
          <p:cNvPr id="11" name="Rectangle 10"/>
          <p:cNvSpPr/>
          <p:nvPr>
            <p:custDataLst>
              <p:tags r:id="rId11"/>
            </p:custDataLst>
          </p:nvPr>
        </p:nvSpPr>
        <p:spPr bwMode="auto">
          <a:xfrm>
            <a:off x="548307" y="372339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5</a:t>
            </a:r>
          </a:p>
        </p:txBody>
      </p:sp>
      <p:sp>
        <p:nvSpPr>
          <p:cNvPr id="12" name="Rectangle 11"/>
          <p:cNvSpPr/>
          <p:nvPr>
            <p:custDataLst>
              <p:tags r:id="rId12"/>
            </p:custDataLst>
          </p:nvPr>
        </p:nvSpPr>
        <p:spPr bwMode="auto">
          <a:xfrm>
            <a:off x="1535354" y="372339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6</a:t>
            </a:r>
          </a:p>
        </p:txBody>
      </p:sp>
      <p:sp>
        <p:nvSpPr>
          <p:cNvPr id="13" name="Rectangle 12"/>
          <p:cNvSpPr/>
          <p:nvPr>
            <p:custDataLst>
              <p:tags r:id="rId13"/>
            </p:custDataLst>
          </p:nvPr>
        </p:nvSpPr>
        <p:spPr bwMode="auto">
          <a:xfrm>
            <a:off x="2522401" y="372339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7</a:t>
            </a:r>
          </a:p>
        </p:txBody>
      </p:sp>
      <p:sp>
        <p:nvSpPr>
          <p:cNvPr id="14" name="Rectangle 13"/>
          <p:cNvSpPr/>
          <p:nvPr>
            <p:custDataLst>
              <p:tags r:id="rId14"/>
            </p:custDataLst>
          </p:nvPr>
        </p:nvSpPr>
        <p:spPr bwMode="auto">
          <a:xfrm>
            <a:off x="3509448" y="372339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8</a:t>
            </a:r>
          </a:p>
        </p:txBody>
      </p:sp>
      <p:sp>
        <p:nvSpPr>
          <p:cNvPr id="15" name="Rectangle 14"/>
          <p:cNvSpPr/>
          <p:nvPr>
            <p:custDataLst>
              <p:tags r:id="rId15"/>
            </p:custDataLst>
          </p:nvPr>
        </p:nvSpPr>
        <p:spPr bwMode="auto">
          <a:xfrm>
            <a:off x="548307" y="447225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9</a:t>
            </a:r>
          </a:p>
        </p:txBody>
      </p:sp>
      <p:sp>
        <p:nvSpPr>
          <p:cNvPr id="16" name="Rectangle 15"/>
          <p:cNvSpPr/>
          <p:nvPr>
            <p:custDataLst>
              <p:tags r:id="rId16"/>
            </p:custDataLst>
          </p:nvPr>
        </p:nvSpPr>
        <p:spPr bwMode="auto">
          <a:xfrm>
            <a:off x="2522401" y="4472259"/>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n</a:t>
            </a:r>
          </a:p>
        </p:txBody>
      </p:sp>
      <p:sp>
        <p:nvSpPr>
          <p:cNvPr id="18" name="Rectangle 17"/>
          <p:cNvSpPr/>
          <p:nvPr>
            <p:custDataLst>
              <p:tags r:id="rId17"/>
            </p:custDataLst>
          </p:nvPr>
        </p:nvSpPr>
        <p:spPr bwMode="auto">
          <a:xfrm>
            <a:off x="4699550" y="2975135"/>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1</a:t>
            </a:r>
          </a:p>
        </p:txBody>
      </p:sp>
      <p:sp>
        <p:nvSpPr>
          <p:cNvPr id="19" name="Rectangle 18"/>
          <p:cNvSpPr/>
          <p:nvPr>
            <p:custDataLst>
              <p:tags r:id="rId18"/>
            </p:custDataLst>
          </p:nvPr>
        </p:nvSpPr>
        <p:spPr bwMode="auto">
          <a:xfrm>
            <a:off x="5686597" y="2975135"/>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2</a:t>
            </a:r>
          </a:p>
        </p:txBody>
      </p:sp>
      <p:sp>
        <p:nvSpPr>
          <p:cNvPr id="20" name="Rectangle 19"/>
          <p:cNvSpPr/>
          <p:nvPr>
            <p:custDataLst>
              <p:tags r:id="rId19"/>
            </p:custDataLst>
          </p:nvPr>
        </p:nvSpPr>
        <p:spPr bwMode="auto">
          <a:xfrm>
            <a:off x="6673644" y="2975135"/>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3</a:t>
            </a:r>
          </a:p>
        </p:txBody>
      </p:sp>
      <p:sp>
        <p:nvSpPr>
          <p:cNvPr id="21" name="Rectangle 20"/>
          <p:cNvSpPr/>
          <p:nvPr>
            <p:custDataLst>
              <p:tags r:id="rId20"/>
            </p:custDataLst>
          </p:nvPr>
        </p:nvSpPr>
        <p:spPr bwMode="auto">
          <a:xfrm>
            <a:off x="7660691" y="2975135"/>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4</a:t>
            </a:r>
          </a:p>
        </p:txBody>
      </p:sp>
      <p:sp>
        <p:nvSpPr>
          <p:cNvPr id="22" name="Rectangle 21"/>
          <p:cNvSpPr/>
          <p:nvPr>
            <p:custDataLst>
              <p:tags r:id="rId21"/>
            </p:custDataLst>
          </p:nvPr>
        </p:nvSpPr>
        <p:spPr bwMode="auto">
          <a:xfrm>
            <a:off x="4699550" y="3723995"/>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5</a:t>
            </a:r>
          </a:p>
        </p:txBody>
      </p:sp>
      <p:sp>
        <p:nvSpPr>
          <p:cNvPr id="23" name="Rectangle 22"/>
          <p:cNvSpPr/>
          <p:nvPr>
            <p:custDataLst>
              <p:tags r:id="rId22"/>
            </p:custDataLst>
          </p:nvPr>
        </p:nvSpPr>
        <p:spPr bwMode="auto">
          <a:xfrm>
            <a:off x="6673644" y="3723995"/>
            <a:ext cx="912352" cy="67225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650" dirty="0">
                <a:ln>
                  <a:solidFill>
                    <a:srgbClr val="FFFFFF">
                      <a:alpha val="0"/>
                    </a:srgbClr>
                  </a:solidFill>
                </a:ln>
                <a:solidFill>
                  <a:srgbClr val="595959">
                    <a:alpha val="99000"/>
                  </a:srgbClr>
                </a:solidFill>
              </a:rPr>
              <a:t>VM</a:t>
            </a:r>
            <a:r>
              <a:rPr lang="en-US" sz="1650" baseline="-25000" dirty="0">
                <a:ln>
                  <a:solidFill>
                    <a:srgbClr val="FFFFFF">
                      <a:alpha val="0"/>
                    </a:srgbClr>
                  </a:solidFill>
                </a:ln>
                <a:solidFill>
                  <a:srgbClr val="595959">
                    <a:alpha val="99000"/>
                  </a:srgbClr>
                </a:solidFill>
              </a:rPr>
              <a:t>n</a:t>
            </a:r>
          </a:p>
        </p:txBody>
      </p:sp>
      <p:sp>
        <p:nvSpPr>
          <p:cNvPr id="26" name="Rectangle 25"/>
          <p:cNvSpPr/>
          <p:nvPr>
            <p:custDataLst>
              <p:tags r:id="rId23"/>
            </p:custDataLst>
          </p:nvPr>
        </p:nvSpPr>
        <p:spPr>
          <a:xfrm>
            <a:off x="1847016" y="4658309"/>
            <a:ext cx="289029" cy="323165"/>
          </a:xfrm>
          <a:prstGeom prst="rect">
            <a:avLst/>
          </a:prstGeom>
        </p:spPr>
        <p:txBody>
          <a:bodyPr wrap="square">
            <a:spAutoFit/>
          </a:bodyPr>
          <a:lstStyle/>
          <a:p>
            <a:pPr defTabSz="685955">
              <a:spcBef>
                <a:spcPts val="900"/>
              </a:spcBef>
              <a:buSzPct val="80000"/>
            </a:pPr>
            <a:r>
              <a:rPr lang="en-US" sz="1500" dirty="0">
                <a:ln>
                  <a:solidFill>
                    <a:srgbClr val="FFFFFF">
                      <a:alpha val="0"/>
                    </a:srgbClr>
                  </a:solidFill>
                </a:ln>
                <a:solidFill>
                  <a:srgbClr val="FFFFFF"/>
                </a:solidFill>
              </a:rPr>
              <a:t>…</a:t>
            </a:r>
          </a:p>
        </p:txBody>
      </p:sp>
      <p:sp>
        <p:nvSpPr>
          <p:cNvPr id="27" name="Rectangle 26"/>
          <p:cNvSpPr/>
          <p:nvPr>
            <p:custDataLst>
              <p:tags r:id="rId24"/>
            </p:custDataLst>
          </p:nvPr>
        </p:nvSpPr>
        <p:spPr>
          <a:xfrm>
            <a:off x="5998258" y="3909449"/>
            <a:ext cx="289029" cy="323165"/>
          </a:xfrm>
          <a:prstGeom prst="rect">
            <a:avLst/>
          </a:prstGeom>
        </p:spPr>
        <p:txBody>
          <a:bodyPr wrap="square">
            <a:spAutoFit/>
          </a:bodyPr>
          <a:lstStyle/>
          <a:p>
            <a:pPr defTabSz="685955">
              <a:spcBef>
                <a:spcPts val="900"/>
              </a:spcBef>
              <a:buSzPct val="80000"/>
            </a:pPr>
            <a:r>
              <a:rPr lang="en-US" sz="1500" dirty="0">
                <a:ln>
                  <a:solidFill>
                    <a:srgbClr val="FFFFFF">
                      <a:alpha val="0"/>
                    </a:srgbClr>
                  </a:solidFill>
                </a:ln>
                <a:solidFill>
                  <a:srgbClr val="FFFFFF"/>
                </a:solidFill>
              </a:rPr>
              <a:t>…</a:t>
            </a:r>
          </a:p>
        </p:txBody>
      </p:sp>
    </p:spTree>
    <p:extLst>
      <p:ext uri="{BB962C8B-B14F-4D97-AF65-F5344CB8AC3E}">
        <p14:creationId xmlns:p14="http://schemas.microsoft.com/office/powerpoint/2010/main" val="49199416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89436" y="2748949"/>
            <a:ext cx="8363938" cy="561051"/>
          </a:xfrm>
        </p:spPr>
        <p:txBody>
          <a:bodyPr anchor="ctr"/>
          <a:lstStyle/>
          <a:p>
            <a:pPr algn="ctr"/>
            <a:r>
              <a:rPr lang="de-CH" dirty="0" smtClean="0"/>
              <a:t>Demo</a:t>
            </a:r>
            <a:endParaRPr lang="de-CH" dirty="0"/>
          </a:p>
        </p:txBody>
      </p:sp>
    </p:spTree>
    <p:extLst>
      <p:ext uri="{BB962C8B-B14F-4D97-AF65-F5344CB8AC3E}">
        <p14:creationId xmlns:p14="http://schemas.microsoft.com/office/powerpoint/2010/main" val="38249417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856580"/>
          <a:ext cx="119094" cy="119094"/>
        </p:xfrm>
        <a:graphic>
          <a:graphicData uri="http://schemas.openxmlformats.org/presentationml/2006/ole">
            <mc:AlternateContent xmlns:mc="http://schemas.openxmlformats.org/markup-compatibility/2006">
              <mc:Choice xmlns:v="urn:schemas-microsoft-com:vml" Requires="v">
                <p:oleObj spid="_x0000_s922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389437" y="1954623"/>
            <a:ext cx="8368939" cy="2603405"/>
          </a:xfrm>
        </p:spPr>
        <p:txBody>
          <a:bodyPr/>
          <a:lstStyle/>
          <a:p>
            <a:r>
              <a:rPr lang="en-US" sz="3001" dirty="0">
                <a:solidFill>
                  <a:schemeClr val="accent2">
                    <a:alpha val="99000"/>
                  </a:schemeClr>
                </a:solidFill>
                <a:latin typeface="Segoe UI Light" pitchFamily="34" charset="0"/>
              </a:rPr>
              <a:t>99.95% Uptime Guarantee</a:t>
            </a:r>
          </a:p>
          <a:p>
            <a:pPr marL="0" lvl="1"/>
            <a:r>
              <a:rPr lang="en-US" sz="1500" dirty="0"/>
              <a:t>Requires 2 or more instance per role</a:t>
            </a:r>
          </a:p>
          <a:p>
            <a:pPr marL="0" lvl="1"/>
            <a:endParaRPr lang="en-US" sz="1500" dirty="0"/>
          </a:p>
          <a:p>
            <a:pPr>
              <a:lnSpc>
                <a:spcPts val="2851"/>
              </a:lnSpc>
            </a:pPr>
            <a:r>
              <a:rPr lang="en-US" sz="3001" dirty="0">
                <a:solidFill>
                  <a:schemeClr val="accent2">
                    <a:alpha val="99000"/>
                  </a:schemeClr>
                </a:solidFill>
                <a:latin typeface="Segoe UI Light" pitchFamily="34" charset="0"/>
              </a:rPr>
              <a:t>Role instance are isolated </a:t>
            </a:r>
            <a:br>
              <a:rPr lang="en-US" sz="3001" dirty="0">
                <a:solidFill>
                  <a:schemeClr val="accent2">
                    <a:alpha val="99000"/>
                  </a:schemeClr>
                </a:solidFill>
                <a:latin typeface="Segoe UI Light" pitchFamily="34" charset="0"/>
              </a:rPr>
            </a:br>
            <a:r>
              <a:rPr lang="en-US" sz="3001" dirty="0">
                <a:solidFill>
                  <a:schemeClr val="accent2">
                    <a:alpha val="99000"/>
                  </a:schemeClr>
                </a:solidFill>
                <a:latin typeface="Segoe UI Light" pitchFamily="34" charset="0"/>
              </a:rPr>
              <a:t>by fault domain</a:t>
            </a:r>
          </a:p>
          <a:p>
            <a:pPr marL="0" lvl="1"/>
            <a:r>
              <a:rPr lang="en-US" sz="1500" dirty="0"/>
              <a:t>Fault domains isolate VMs</a:t>
            </a:r>
          </a:p>
          <a:p>
            <a:pPr marL="0" lvl="1"/>
            <a:r>
              <a:rPr lang="en-US" sz="1500" dirty="0"/>
              <a:t>Fault domains provide redundancy</a:t>
            </a:r>
          </a:p>
          <a:p>
            <a:pPr marL="0" lvl="1"/>
            <a:r>
              <a:rPr lang="en-US" sz="1500" dirty="0"/>
              <a:t>At least two fault domains per role</a:t>
            </a:r>
          </a:p>
        </p:txBody>
      </p:sp>
      <p:sp>
        <p:nvSpPr>
          <p:cNvPr id="5" name="Freeform 11"/>
          <p:cNvSpPr>
            <a:spLocks noEditPoints="1"/>
          </p:cNvSpPr>
          <p:nvPr/>
        </p:nvSpPr>
        <p:spPr bwMode="black">
          <a:xfrm>
            <a:off x="5975821" y="2128499"/>
            <a:ext cx="2096155" cy="209561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61745" tIns="30873" rIns="61745" bIns="30873" numCol="1" anchor="t" anchorCtr="0" compatLnSpc="1">
            <a:prstTxWarp prst="textNoShape">
              <a:avLst/>
            </a:prstTxWarp>
          </a:bodyPr>
          <a:lstStyle/>
          <a:p>
            <a:pPr defTabSz="685955"/>
            <a:endParaRPr lang="en-US" sz="1200" dirty="0">
              <a:solidFill>
                <a:srgbClr val="292929"/>
              </a:solidFill>
            </a:endParaRPr>
          </a:p>
        </p:txBody>
      </p:sp>
    </p:spTree>
    <p:extLst>
      <p:ext uri="{BB962C8B-B14F-4D97-AF65-F5344CB8AC3E}">
        <p14:creationId xmlns:p14="http://schemas.microsoft.com/office/powerpoint/2010/main" val="38674522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d_HikKs2E2Ug4D7baxD6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5M4bJheUUekRQkOHswtD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s0UtaVdhyUaHue11OGxKr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p1jF8hSFSU2g3k_gqPc97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fx0IXsFV.Eaoo7NkA3nTN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UxQJxIM7a0CtfJJ_ddX2h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2rhPUd1rhUSERP7I3u4R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EtacC3LD9USk.ltWICwmI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Wb7NN1v8v0OhpMUEX7DBd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Gc5W9ITbhkC5pf.mVuP8i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4ainzpCWg0uaHvzFChOW8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RtO8cBFPz0yhN7v9nbBzq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uwdK_Rd25UmBS517A6J3w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OWjL4PpxUmrHqZXTyRzZ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llujQQfP1UOTuSLGR_Xzx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DOqfPgE300ew2qXnzT8f8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Lx8SHrx0_0KtYAbNkLnK2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8HsoGmK2kSvSMPaC_yDe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_kDDQqb2zEWhuE2h91ZqN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8m.19kQiIEC2WLj1Qm2V0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upMnlK2N06_xmm0KsR.8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NuB7CjtaRUCvuhVCDfO0E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OZnb.XwuqkyecwSeAjyO.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eNXgYUVMk6hiCh3kNVf3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AgDUVrCh8kSIA7YiPPxY9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wjVp5njrA0qTh1zRxtkEL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YshJUF94JEuHHWs7J46SM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EA2XaHdxtE2xIEMQer8w4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lPpSvaQXuEeNdDBgmgwSL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4rNvJhtF.0W_sHNKd1ZS2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REk2ZeCLUkKaxcOMsHFqT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iOX.tnc6KEuYWtNTKdh0A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0Z1jVoknLEiasPpOvW0Jf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mg13KLxCYkKIlqC1BGzoK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IEoKKZZA60ehS32PAdv53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V.Smxyz.vE6wQqdhKuD_k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2UVRMoIV02jSJOaYIBez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22FpLbzkwEaq0bwhtYhqj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u2zkFs_22UyqwgBJ6aN4w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HQFjSxXsxEGhObtZ7kPGQ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Zu_izvkDHkmSGpB6Vx3.V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5.gXzDRHQkuv1H64zLyq4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FsqscJ3j_ku.RF0c.Btai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D3frohlw40uNdt2M8TH2K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Yxq_HRthIE2QjHFKFCnUi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C0ojv0Tda0SqrBWJ2Ez8i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UyRbARzY0U.IsGnDjOZje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ARzm7yRiy0.urmpsnlPNr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uXbkYR91VEaCI7vdsLYJG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L7Qe4GQWnUuHAcOwcd4YZ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GPwQB74IWkad5zejTmrMr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m6AENO77IUWLjlmDxBS7n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RzJJIW19bEm__hX1pm6Mv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COoUHlc90iCwRybe4QtO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agoxyxGD_EepAdDbpHhXr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W4xJu8Z42kG.baZ6PJ_kW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cSDuKjizS0qrDjzys3aJ9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GAUQ1z1AA0yzRgLl8pkDi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kgcRI9CO2EehkVD.Tdhlx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CslPohPEekK9Kg7zBOPRS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n_3EdBESS0Kvs3u2DGd4b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6kQiGIoExUedhqxIorNDk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l46GF5iI3E6wvVjny8q9S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yb_49dqoIk6cWuZe8VUiA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lbEiHr_7UefuFEyESclZ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XLqlRik_0C27RpQ9Q0jT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LRNW28yek.d03qtT8zOB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sv94_A.TOUu23bk55dCl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4.cuRvKBUy.44KjBtK6t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zwD.N5Y6QkKilOBYQGbd3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6Q2by9wHWUS8hmnL2hW4c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QBgcYF31kUmbt8_aNAG2C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Mr6Q.vVfU2Msd7JUZli6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3.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bbv Titel">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600" dirty="0" err="1" smtClean="0">
            <a:solidFill>
              <a:schemeClr val="tx2"/>
            </a:solidFill>
          </a:defRPr>
        </a:defPPr>
      </a:lstStyle>
    </a:txDef>
  </a:objectDefaults>
  <a:extraClrSchemeLst/>
</a:theme>
</file>

<file path=ppt/theme/theme2.xml><?xml version="1.0" encoding="utf-8"?>
<a:theme xmlns:a="http://schemas.openxmlformats.org/drawingml/2006/main" name="bbv Inhalt">
  <a:themeElements>
    <a:clrScheme name="bbv Farbpalette">
      <a:dk1>
        <a:sysClr val="windowText" lastClr="000000"/>
      </a:dk1>
      <a:lt1>
        <a:sysClr val="window" lastClr="FFFFFF"/>
      </a:lt1>
      <a:dk2>
        <a:srgbClr val="3F3F3F"/>
      </a:dk2>
      <a:lt2>
        <a:srgbClr val="EE0B1B"/>
      </a:lt2>
      <a:accent1>
        <a:srgbClr val="2F6480"/>
      </a:accent1>
      <a:accent2>
        <a:srgbClr val="6AACC9"/>
      </a:accent2>
      <a:accent3>
        <a:srgbClr val="697D57"/>
      </a:accent3>
      <a:accent4>
        <a:srgbClr val="A0BE86"/>
      </a:accent4>
      <a:accent5>
        <a:srgbClr val="ABAA3F"/>
      </a:accent5>
      <a:accent6>
        <a:srgbClr val="D8D774"/>
      </a:accent6>
      <a:hlink>
        <a:srgbClr val="E07C3D"/>
      </a:hlink>
      <a:folHlink>
        <a:srgbClr val="E1D451"/>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1" i="0" u="none" strike="noStrike" cap="none" normalizeH="0" baseline="0">
            <a:ln>
              <a:noFill/>
            </a:ln>
            <a:solidFill>
              <a:schemeClr val="tx1"/>
            </a:solidFill>
            <a:effectLst/>
            <a:latin typeface="Segoe UI" pitchFamily="-128" charset="0"/>
            <a:ea typeface="ＭＳ Ｐゴシック" pitchFamily="-128" charset="-128"/>
            <a:cs typeface="ＭＳ Ｐゴシック" pitchFamily="-128" charset="-128"/>
          </a:defRPr>
        </a:defPPr>
      </a:lstStyle>
    </a:lnDef>
    <a:txDef>
      <a:spPr>
        <a:noFill/>
      </a:spPr>
      <a:bodyPr wrap="square" lIns="0" tIns="0" rIns="0" bIns="0" rtlCol="0">
        <a:noAutofit/>
      </a:bodyPr>
      <a:lstStyle>
        <a:defPPr>
          <a:defRPr sz="1600" dirty="0" smtClean="0">
            <a:solidFill>
              <a:srgbClr val="404040"/>
            </a:solidFill>
            <a:latin typeface="Calibri" pitchFamily="34" charset="0"/>
          </a:defRPr>
        </a:defPPr>
      </a:lst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bbv PowerPoint Template</Template>
  <TotalTime>0</TotalTime>
  <Words>3457</Words>
  <Application>Microsoft Office PowerPoint</Application>
  <PresentationFormat>Bildschirmpräsentation (4:3)</PresentationFormat>
  <Paragraphs>705</Paragraphs>
  <Slides>38</Slides>
  <Notes>36</Notes>
  <HiddenSlides>3</HiddenSlides>
  <MMClips>0</MMClips>
  <ScaleCrop>false</ScaleCrop>
  <HeadingPairs>
    <vt:vector size="8" baseType="variant">
      <vt:variant>
        <vt:lpstr>Verwendete Schriftarten</vt:lpstr>
      </vt:variant>
      <vt:variant>
        <vt:i4>10</vt:i4>
      </vt:variant>
      <vt:variant>
        <vt:lpstr>Design</vt:lpstr>
      </vt:variant>
      <vt:variant>
        <vt:i4>4</vt:i4>
      </vt:variant>
      <vt:variant>
        <vt:lpstr>Eingebettete OLE-Server</vt:lpstr>
      </vt:variant>
      <vt:variant>
        <vt:i4>1</vt:i4>
      </vt:variant>
      <vt:variant>
        <vt:lpstr>Folientitel</vt:lpstr>
      </vt:variant>
      <vt:variant>
        <vt:i4>38</vt:i4>
      </vt:variant>
    </vt:vector>
  </HeadingPairs>
  <TitlesOfParts>
    <vt:vector size="53" baseType="lpstr">
      <vt:lpstr>ＭＳ Ｐゴシック</vt:lpstr>
      <vt:lpstr>Arial</vt:lpstr>
      <vt:lpstr>Calibri</vt:lpstr>
      <vt:lpstr>Consolas</vt:lpstr>
      <vt:lpstr>Segoe Light</vt:lpstr>
      <vt:lpstr>Segoe UI</vt:lpstr>
      <vt:lpstr>Segoe UI Light</vt:lpstr>
      <vt:lpstr>Symbol</vt:lpstr>
      <vt:lpstr>Times</vt:lpstr>
      <vt:lpstr>Wingdings 3</vt:lpstr>
      <vt:lpstr>bbv Titel</vt:lpstr>
      <vt:lpstr>bbv Inhalt</vt:lpstr>
      <vt:lpstr>MS1444_Windows Azure Template 16x9_r08b</vt:lpstr>
      <vt:lpstr>White with Consolas font for code slides</vt:lpstr>
      <vt:lpstr>think-cell Slide</vt:lpstr>
      <vt:lpstr>PowerPoint-Präsentation</vt:lpstr>
      <vt:lpstr>Azure Services</vt:lpstr>
      <vt:lpstr>What is a Cloud Service?</vt:lpstr>
      <vt:lpstr>Worker Role Patterns</vt:lpstr>
      <vt:lpstr>Web Role</vt:lpstr>
      <vt:lpstr>What Can It Run?</vt:lpstr>
      <vt:lpstr>Roles and Instances Example Hosted Service configuration with a single web role and a single worker role</vt:lpstr>
      <vt:lpstr>Demo</vt:lpstr>
      <vt:lpstr>Fault Domains</vt:lpstr>
      <vt:lpstr>Roles and Instances Example role with nine virtual machines distributed across three fault domains</vt:lpstr>
      <vt:lpstr>Microsoft Azure VM Sizes</vt:lpstr>
      <vt:lpstr>VM Size in Windows Azure</vt:lpstr>
      <vt:lpstr>Choosing Your VM Size</vt:lpstr>
      <vt:lpstr>Summary</vt:lpstr>
      <vt:lpstr>Windows Azure SDKs and Tools</vt:lpstr>
      <vt:lpstr>Windows Azure for .Net Developers</vt:lpstr>
      <vt:lpstr>Understanding Packaging and Config</vt:lpstr>
      <vt:lpstr>Service Definition</vt:lpstr>
      <vt:lpstr>Service Definition</vt:lpstr>
      <vt:lpstr>Service Configuration</vt:lpstr>
      <vt:lpstr>Service Configuration</vt:lpstr>
      <vt:lpstr>Configuration Values</vt:lpstr>
      <vt:lpstr>Custom Role Entry Points</vt:lpstr>
      <vt:lpstr>Custom Role Entry Points</vt:lpstr>
      <vt:lpstr>Networking in Windows Azure</vt:lpstr>
      <vt:lpstr>Networking in Windows Azure (cont.)</vt:lpstr>
      <vt:lpstr>Local Storage</vt:lpstr>
      <vt:lpstr>Local Storage</vt:lpstr>
      <vt:lpstr>Upgrading Your Application</vt:lpstr>
      <vt:lpstr>VIP Swap</vt:lpstr>
      <vt:lpstr>Windows Azure Diagnostics</vt:lpstr>
      <vt:lpstr>Diagnostic Data Locations</vt:lpstr>
      <vt:lpstr>Summary</vt:lpstr>
      <vt:lpstr>PowerPoint-Präsentation</vt:lpstr>
      <vt:lpstr>Windows Azure Service Architecture</vt:lpstr>
      <vt:lpstr>Handling Config Changes</vt:lpstr>
      <vt:lpstr>Handling Config Changes</vt:lpstr>
      <vt:lpstr>Monitoring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Roland Krummenacher</dc:creator>
  <cp:lastModifiedBy>Roland Krummenacher</cp:lastModifiedBy>
  <cp:revision>11</cp:revision>
  <dcterms:created xsi:type="dcterms:W3CDTF">2013-08-11T13:44:50Z</dcterms:created>
  <dcterms:modified xsi:type="dcterms:W3CDTF">2014-08-19T06:20:39Z</dcterms:modified>
</cp:coreProperties>
</file>