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271" r:id="rId5"/>
    <p:sldId id="303" r:id="rId6"/>
    <p:sldId id="311" r:id="rId7"/>
    <p:sldId id="345" r:id="rId8"/>
    <p:sldId id="346" r:id="rId9"/>
    <p:sldId id="347" r:id="rId10"/>
    <p:sldId id="349" r:id="rId11"/>
    <p:sldId id="350" r:id="rId12"/>
    <p:sldId id="351"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34" autoAdjust="0"/>
    <p:restoredTop sz="94660"/>
  </p:normalViewPr>
  <p:slideViewPr>
    <p:cSldViewPr snapToGrid="0">
      <p:cViewPr varScale="1">
        <p:scale>
          <a:sx n="95" d="100"/>
          <a:sy n="95" d="100"/>
        </p:scale>
        <p:origin x="96" y="870"/>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joegiard\Desktop\Conferences\Batch%20Size%20Comparison.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haridas\Documents\My%20Received%20Files\blob_download_1_3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manualLayout>
          <c:layoutTarget val="inner"/>
          <c:xMode val="edge"/>
          <c:yMode val="edge"/>
          <c:x val="0.21285053234688525"/>
          <c:y val="6.6421906216946769E-2"/>
          <c:w val="0.75917023152581797"/>
          <c:h val="0.86714788263407383"/>
        </c:manualLayout>
      </c:layout>
      <c:barChart>
        <c:barDir val="col"/>
        <c:grouping val="clustered"/>
        <c:varyColors val="0"/>
        <c:ser>
          <c:idx val="2"/>
          <c:order val="0"/>
          <c:tx>
            <c:strRef>
              <c:f>'Blob Parallelism comparison'!$A$3</c:f>
              <c:strCache>
                <c:ptCount val="1"/>
                <c:pt idx="0">
                  <c:v>P=1, C=1</c:v>
                </c:pt>
              </c:strCache>
            </c:strRef>
          </c:tx>
          <c:spPr>
            <a:solidFill>
              <a:srgbClr val="70AD47"/>
            </a:solidFill>
          </c:spPr>
          <c:invertIfNegative val="0"/>
          <c:dLbls>
            <c:dLbl>
              <c:idx val="0"/>
              <c:layout>
                <c:manualLayout>
                  <c:x val="8.127216291882797E-8"/>
                  <c:y val="0.49391529111312854"/>
                </c:manualLayout>
              </c:layout>
              <c:tx>
                <c:rich>
                  <a:bodyPr/>
                  <a:lstStyle/>
                  <a:p>
                    <a:fld id="{E371BF0F-F1FC-46CF-84C0-AB08D6FE05FE}" type="SERIESNAME">
                      <a:rPr lang="en-US">
                        <a:solidFill>
                          <a:schemeClr val="tx1"/>
                        </a:solidFill>
                      </a:rPr>
                      <a:pPr/>
                      <a:t>[DATENREIHENNAME]</a:t>
                    </a:fld>
                    <a:endParaRPr lang="de-CH"/>
                  </a:p>
                </c:rich>
              </c:tx>
              <c:showLegendKey val="0"/>
              <c:showVal val="1"/>
              <c:showCatName val="0"/>
              <c:showSerName val="0"/>
              <c:showPercent val="0"/>
              <c:showBubbleSize val="0"/>
              <c:extLst>
                <c:ext xmlns:c15="http://schemas.microsoft.com/office/drawing/2012/chart" uri="{CE6537A1-D6FC-4f65-9D91-7224C49458BB}">
                  <c15:layout>
                    <c:manualLayout>
                      <c:w val="0.12818343062153048"/>
                      <c:h val="0.13441831770364182"/>
                    </c:manualLayout>
                  </c15:layout>
                  <c15:dlblFieldTable/>
                  <c15:showDataLabelsRange val="0"/>
                </c:ext>
              </c:extLst>
            </c:dLbl>
            <c:spPr>
              <a:noFill/>
              <a:ln>
                <a:noFill/>
              </a:ln>
              <a:effectLst/>
            </c:spPr>
            <c:txPr>
              <a:bodyPr/>
              <a:lstStyle/>
              <a:p>
                <a:pPr>
                  <a:defRPr>
                    <a:solidFill>
                      <a:schemeClr val="tx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'Blob Parallelism comparison'!$C$3</c:f>
              <c:numCache>
                <c:formatCode>General</c:formatCode>
                <c:ptCount val="1"/>
                <c:pt idx="0">
                  <c:v>9903</c:v>
                </c:pt>
              </c:numCache>
            </c:numRef>
          </c:val>
        </c:ser>
        <c:ser>
          <c:idx val="0"/>
          <c:order val="1"/>
          <c:tx>
            <c:strRef>
              <c:f>'Blob Parallelism comparison'!$A$4</c:f>
              <c:strCache>
                <c:ptCount val="1"/>
                <c:pt idx="0">
                  <c:v>P=30, C =1</c:v>
                </c:pt>
              </c:strCache>
            </c:strRef>
          </c:tx>
          <c:spPr>
            <a:solidFill>
              <a:srgbClr val="0072C6"/>
            </a:solidFill>
          </c:spPr>
          <c:invertIfNegative val="0"/>
          <c:dPt>
            <c:idx val="0"/>
            <c:invertIfNegative val="0"/>
            <c:bubble3D val="0"/>
            <c:spPr>
              <a:solidFill>
                <a:srgbClr val="4472C4"/>
              </a:solidFill>
            </c:spPr>
          </c:dPt>
          <c:dLbls>
            <c:dLbl>
              <c:idx val="0"/>
              <c:tx>
                <c:rich>
                  <a:bodyPr/>
                  <a:lstStyle/>
                  <a:p>
                    <a:fld id="{9A1DCBE8-88D4-4B03-9951-85FC0BB5CDD1}" type="SERIESNAME">
                      <a:rPr lang="en-US">
                        <a:solidFill>
                          <a:schemeClr val="tx1"/>
                        </a:solidFill>
                      </a:rPr>
                      <a:pPr/>
                      <a:t>[DATENREIHENNAME]</a:t>
                    </a:fld>
                    <a:endParaRPr lang="de-CH"/>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a:lstStyle/>
              <a:p>
                <a:pPr>
                  <a:defRPr>
                    <a:solidFill>
                      <a:schemeClr val="tx1"/>
                    </a:solidFill>
                  </a:defRPr>
                </a:pPr>
                <a:endParaRPr lang="de-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'Blob Parallelism comparison'!$C$4</c:f>
              <c:numCache>
                <c:formatCode>General</c:formatCode>
                <c:ptCount val="1"/>
                <c:pt idx="0">
                  <c:v>2523.3000000000002</c:v>
                </c:pt>
              </c:numCache>
            </c:numRef>
          </c:val>
        </c:ser>
        <c:ser>
          <c:idx val="1"/>
          <c:order val="2"/>
          <c:tx>
            <c:strRef>
              <c:f>'Blob Parallelism comparison'!$A$5</c:f>
              <c:strCache>
                <c:ptCount val="1"/>
                <c:pt idx="0">
                  <c:v>P=1, C=30</c:v>
                </c:pt>
              </c:strCache>
            </c:strRef>
          </c:tx>
          <c:invertIfNegative val="0"/>
          <c:dLbls>
            <c:dLbl>
              <c:idx val="0"/>
              <c:layout>
                <c:manualLayout>
                  <c:x val="0"/>
                  <c:y val="0.11493292300593851"/>
                </c:manualLayout>
              </c:layout>
              <c:tx>
                <c:rich>
                  <a:bodyPr/>
                  <a:lstStyle/>
                  <a:p>
                    <a:fld id="{338EF55B-BBAB-4819-93D7-AA04072DC83F}" type="SERIESNAME">
                      <a:rPr lang="en-US">
                        <a:solidFill>
                          <a:schemeClr val="tx1"/>
                        </a:solidFill>
                      </a:rPr>
                      <a:pPr/>
                      <a:t>[DATENREIHENNAME]</a:t>
                    </a:fld>
                    <a:endParaRPr lang="de-CH"/>
                  </a:p>
                </c:rich>
              </c:tx>
              <c:dLblPos val="outEnd"/>
              <c:showLegendKey val="0"/>
              <c:showVal val="1"/>
              <c:showCatName val="0"/>
              <c:showSerName val="0"/>
              <c:showPercent val="0"/>
              <c:showBubbleSize val="0"/>
              <c:extLst>
                <c:ext xmlns:c15="http://schemas.microsoft.com/office/drawing/2012/chart" uri="{CE6537A1-D6FC-4f65-9D91-7224C49458BB}">
                  <c15:layout>
                    <c:manualLayout>
                      <c:w val="0.12138160076252794"/>
                      <c:h val="0.12374088235299063"/>
                    </c:manualLayout>
                  </c15:layout>
                  <c15:dlblFieldTable/>
                  <c15:showDataLabelsRange val="0"/>
                </c:ext>
              </c:extLst>
            </c:dLbl>
            <c:spPr>
              <a:noFill/>
              <a:ln>
                <a:noFill/>
              </a:ln>
              <a:effectLst/>
            </c:spPr>
            <c:txPr>
              <a:bodyPr/>
              <a:lstStyle/>
              <a:p>
                <a:pPr>
                  <a:defRPr>
                    <a:solidFill>
                      <a:schemeClr val="tx1"/>
                    </a:solidFill>
                  </a:defRPr>
                </a:pPr>
                <a:endParaRPr lang="de-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'Blob Parallelism comparison'!$C$5</c:f>
              <c:numCache>
                <c:formatCode>General</c:formatCode>
                <c:ptCount val="1"/>
                <c:pt idx="0">
                  <c:v>1324.53</c:v>
                </c:pt>
              </c:numCache>
            </c:numRef>
          </c:val>
        </c:ser>
        <c:dLbls>
          <c:showLegendKey val="0"/>
          <c:showVal val="0"/>
          <c:showCatName val="0"/>
          <c:showSerName val="0"/>
          <c:showPercent val="0"/>
          <c:showBubbleSize val="0"/>
        </c:dLbls>
        <c:gapWidth val="150"/>
        <c:axId val="496606328"/>
        <c:axId val="496594568"/>
      </c:barChart>
      <c:catAx>
        <c:axId val="496606328"/>
        <c:scaling>
          <c:orientation val="minMax"/>
        </c:scaling>
        <c:delete val="1"/>
        <c:axPos val="b"/>
        <c:numFmt formatCode="General" sourceLinked="0"/>
        <c:majorTickMark val="out"/>
        <c:minorTickMark val="none"/>
        <c:tickLblPos val="nextTo"/>
        <c:crossAx val="496594568"/>
        <c:crosses val="autoZero"/>
        <c:auto val="1"/>
        <c:lblAlgn val="ctr"/>
        <c:lblOffset val="100"/>
        <c:noMultiLvlLbl val="0"/>
      </c:catAx>
      <c:valAx>
        <c:axId val="496594568"/>
        <c:scaling>
          <c:orientation val="minMax"/>
          <c:max val="10000"/>
          <c:min val="0"/>
        </c:scaling>
        <c:delete val="0"/>
        <c:axPos val="l"/>
        <c:majorGridlines>
          <c:spPr>
            <a:ln>
              <a:solidFill>
                <a:srgbClr val="000000">
                  <a:lumMod val="65000"/>
                  <a:lumOff val="35000"/>
                </a:srgbClr>
              </a:solidFill>
            </a:ln>
          </c:spPr>
        </c:majorGridlines>
        <c:title>
          <c:tx>
            <c:rich>
              <a:bodyPr/>
              <a:lstStyle/>
              <a:p>
                <a:pPr>
                  <a:defRPr/>
                </a:pPr>
                <a:r>
                  <a:rPr lang="en-US"/>
                  <a:t>Time (s)</a:t>
                </a:r>
              </a:p>
            </c:rich>
          </c:tx>
          <c:overlay val="0"/>
        </c:title>
        <c:numFmt formatCode="General" sourceLinked="1"/>
        <c:majorTickMark val="out"/>
        <c:minorTickMark val="none"/>
        <c:tickLblPos val="nextTo"/>
        <c:spPr>
          <a:ln>
            <a:solidFill>
              <a:schemeClr val="tx1">
                <a:alpha val="15000"/>
              </a:schemeClr>
            </a:solidFill>
          </a:ln>
        </c:spPr>
        <c:crossAx val="496606328"/>
        <c:crosses val="autoZero"/>
        <c:crossBetween val="between"/>
        <c:majorUnit val="2000"/>
      </c:valAx>
      <c:spPr>
        <a:ln>
          <a:solidFill>
            <a:srgbClr val="000000">
              <a:lumMod val="65000"/>
              <a:lumOff val="35000"/>
              <a:alpha val="16000"/>
            </a:srgbClr>
          </a:solidFill>
        </a:ln>
      </c:spPr>
    </c:plotArea>
    <c:plotVisOnly val="1"/>
    <c:dispBlanksAs val="gap"/>
    <c:showDLblsOverMax val="0"/>
  </c:chart>
  <c:txPr>
    <a:bodyPr/>
    <a:lstStyle/>
    <a:p>
      <a:pPr>
        <a:defRPr sz="1800">
          <a:solidFill>
            <a:schemeClr val="accent1"/>
          </a:solidFill>
        </a:defRPr>
      </a:pPr>
      <a:endParaRPr lang="de-DE"/>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Sheet1!$B$5</c:f>
              <c:strCache>
                <c:ptCount val="1"/>
                <c:pt idx="0">
                  <c:v>Total Time</c:v>
                </c:pt>
              </c:strCache>
            </c:strRef>
          </c:tx>
          <c:spPr>
            <a:solidFill>
              <a:schemeClr val="accent1"/>
            </a:solidFill>
            <a:ln>
              <a:noFill/>
            </a:ln>
            <a:effectLst/>
          </c:spPr>
          <c:invertIfNegative val="0"/>
          <c:dPt>
            <c:idx val="1"/>
            <c:invertIfNegative val="0"/>
            <c:bubble3D val="0"/>
            <c:spPr>
              <a:solidFill>
                <a:schemeClr val="accent2">
                  <a:lumMod val="75000"/>
                </a:schemeClr>
              </a:solidFill>
              <a:ln>
                <a:noFill/>
              </a:ln>
              <a:effectLst/>
            </c:spPr>
          </c:dPt>
          <c:cat>
            <c:strRef>
              <c:f>Sheet1!$A$6:$A$7</c:f>
              <c:strCache>
                <c:ptCount val="2"/>
                <c:pt idx="0">
                  <c:v>C=1, P=1</c:v>
                </c:pt>
                <c:pt idx="1">
                  <c:v>C=30, P=1</c:v>
                </c:pt>
              </c:strCache>
            </c:strRef>
          </c:cat>
          <c:val>
            <c:numRef>
              <c:f>Sheet1!$B$6:$B$7</c:f>
              <c:numCache>
                <c:formatCode>General</c:formatCode>
                <c:ptCount val="2"/>
                <c:pt idx="0">
                  <c:v>132.69999999999999</c:v>
                </c:pt>
                <c:pt idx="1">
                  <c:v>98</c:v>
                </c:pt>
              </c:numCache>
            </c:numRef>
          </c:val>
        </c:ser>
        <c:dLbls>
          <c:showLegendKey val="0"/>
          <c:showVal val="0"/>
          <c:showCatName val="0"/>
          <c:showSerName val="0"/>
          <c:showPercent val="0"/>
          <c:showBubbleSize val="0"/>
        </c:dLbls>
        <c:gapWidth val="219"/>
        <c:overlap val="-27"/>
        <c:axId val="496602800"/>
        <c:axId val="496595352"/>
      </c:barChart>
      <c:catAx>
        <c:axId val="49660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496595352"/>
        <c:crosses val="autoZero"/>
        <c:auto val="1"/>
        <c:lblAlgn val="ctr"/>
        <c:lblOffset val="100"/>
        <c:noMultiLvlLbl val="0"/>
      </c:catAx>
      <c:valAx>
        <c:axId val="496595352"/>
        <c:scaling>
          <c:orientation val="minMax"/>
        </c:scaling>
        <c:delete val="0"/>
        <c:axPos val="l"/>
        <c:majorGridlines>
          <c:spPr>
            <a:ln w="9525" cap="flat"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a:t>Time (s)</a:t>
                </a:r>
              </a:p>
            </c:rich>
          </c:tx>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496602800"/>
        <c:crosses val="autoZero"/>
        <c:crossBetween val="between"/>
      </c:valAx>
      <c:spPr>
        <a:noFill/>
        <a:ln>
          <a:solidFill>
            <a:schemeClr val="tx1">
              <a:lumMod val="65000"/>
              <a:lumOff val="35000"/>
              <a:alpha val="16000"/>
            </a:schemeClr>
          </a:solid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‹Nr.›</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‹Nr.›</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26570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152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32784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6" name="Date Placeholder 5"/>
          <p:cNvSpPr>
            <a:spLocks noGrp="1"/>
          </p:cNvSpPr>
          <p:nvPr>
            <p:ph type="dt" idx="12"/>
          </p:nvPr>
        </p:nvSpPr>
        <p:spPr/>
        <p:txBody>
          <a:bodyPr/>
          <a:lstStyle/>
          <a:p>
            <a:fld id="{5A5C32DA-C0FD-4579-9F76-ED121E0EF1E7}" type="datetime1">
              <a:rPr lang="en-US" smtClean="0"/>
              <a:t>8/18/2014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35738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436159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6" name="Date Placeholder 5"/>
          <p:cNvSpPr>
            <a:spLocks noGrp="1"/>
          </p:cNvSpPr>
          <p:nvPr>
            <p:ph type="dt" idx="12"/>
          </p:nvPr>
        </p:nvSpPr>
        <p:spPr/>
        <p:txBody>
          <a:bodyPr/>
          <a:lstStyle/>
          <a:p>
            <a:fld id="{2DFDA5C7-BBAE-481E-8BF7-731156A2E2C1}" type="datetime8">
              <a:rPr lang="en-US" smtClean="0"/>
              <a:t>8/18/2014 9:32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78912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6" name="Date Placeholder 5"/>
          <p:cNvSpPr>
            <a:spLocks noGrp="1"/>
          </p:cNvSpPr>
          <p:nvPr>
            <p:ph type="dt" idx="12"/>
          </p:nvPr>
        </p:nvSpPr>
        <p:spPr/>
        <p:txBody>
          <a:bodyPr/>
          <a:lstStyle/>
          <a:p>
            <a:fld id="{2DFDA5C7-BBAE-481E-8BF7-731156A2E2C1}" type="datetime8">
              <a:rPr lang="en-US" smtClean="0"/>
              <a:t>8/18/2014 9:32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88211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005398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6" name="Date Placeholder 5"/>
          <p:cNvSpPr>
            <a:spLocks noGrp="1"/>
          </p:cNvSpPr>
          <p:nvPr>
            <p:ph type="dt" idx="12"/>
          </p:nvPr>
        </p:nvSpPr>
        <p:spPr/>
        <p:txBody>
          <a:bodyPr/>
          <a:lstStyle/>
          <a:p>
            <a:fld id="{2DFDA5C7-BBAE-481E-8BF7-731156A2E2C1}" type="datetime8">
              <a:rPr lang="en-US" smtClean="0"/>
              <a:t>8/18/2014 9:32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53494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55678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7330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6" name="Date Placeholder 5"/>
          <p:cNvSpPr>
            <a:spLocks noGrp="1"/>
          </p:cNvSpPr>
          <p:nvPr>
            <p:ph type="dt" idx="12"/>
          </p:nvPr>
        </p:nvSpPr>
        <p:spPr/>
        <p:txBody>
          <a:bodyPr/>
          <a:lstStyle/>
          <a:p>
            <a:fld id="{28933B51-A29B-4895-ABC5-6430C3F7421F}" type="datetime1">
              <a:rPr lang="en-US" smtClean="0"/>
              <a:t>8/18/2014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12083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312988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098726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868515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8/18/2014 9:32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571024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2018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2483056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Tree>
    <p:extLst>
      <p:ext uri="{BB962C8B-B14F-4D97-AF65-F5344CB8AC3E}">
        <p14:creationId xmlns:p14="http://schemas.microsoft.com/office/powerpoint/2010/main" val="409920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1041851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Tree>
    <p:extLst>
      <p:ext uri="{BB962C8B-B14F-4D97-AF65-F5344CB8AC3E}">
        <p14:creationId xmlns:p14="http://schemas.microsoft.com/office/powerpoint/2010/main" val="235000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2439148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1529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305765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1788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795873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8/18/2014 9:32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52635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342541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701683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726057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635897"/>
            <a:ext cx="11653523" cy="4929479"/>
          </a:xfrm>
          <a:prstGeom prst="rect">
            <a:avLst/>
          </a:prstGeom>
        </p:spPr>
        <p:txBody>
          <a:bodyPr lIns="150602" tIns="120481" rIns="150602" bIns="12048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801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463421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52" y="1447805"/>
            <a:ext cx="11151917" cy="197356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757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635897"/>
            <a:ext cx="11653523" cy="4929479"/>
          </a:xfrm>
          <a:prstGeom prst="rect">
            <a:avLst/>
          </a:prstGeom>
        </p:spPr>
        <p:txBody>
          <a:bodyPr lIns="150602" tIns="120481" rIns="150602" bIns="12048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198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9" y="1447801"/>
            <a:ext cx="11151916" cy="2251899"/>
          </a:xfrm>
          <a:prstGeom prst="rect">
            <a:avLst/>
          </a:prstGeom>
        </p:spPr>
        <p:txBody>
          <a:bodyPr>
            <a:spAutoFit/>
          </a:bodyPr>
          <a:lstStyle>
            <a:lvl1pPr marL="386588" indent="-386588">
              <a:buFont typeface="Arial" pitchFamily="34" charset="0"/>
              <a:buChar char="•"/>
              <a:defRPr/>
            </a:lvl1pPr>
            <a:lvl2pPr marL="718519" indent="-331933">
              <a:buFont typeface="Arial" pitchFamily="34" charset="0"/>
              <a:buChar char="•"/>
              <a:defRPr/>
            </a:lvl2pPr>
            <a:lvl3pPr marL="1057117" indent="-338597">
              <a:buFont typeface="Arial" pitchFamily="34" charset="0"/>
              <a:buChar char="•"/>
              <a:defRPr/>
            </a:lvl3pPr>
            <a:lvl4pPr marL="1347724" indent="-290607">
              <a:buFont typeface="Arial" pitchFamily="34" charset="0"/>
              <a:buChar char="•"/>
              <a:defRPr/>
            </a:lvl4pPr>
            <a:lvl5pPr marL="1630333" indent="-282609">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40"/>
            <a:ext cx="1315642" cy="216037"/>
          </a:xfrm>
          <a:prstGeom prst="rect">
            <a:avLst/>
          </a:prstGeom>
        </p:spPr>
        <p:txBody>
          <a:bodyPr wrap="none" lIns="76784" tIns="38394" rIns="76784" bIns="38394">
            <a:spAutoFit/>
          </a:bodyPr>
          <a:lstStyle/>
          <a:p>
            <a:pPr defTabSz="767812"/>
            <a:r>
              <a:rPr lang="en-US" sz="9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900" dirty="0">
              <a:gradFill>
                <a:gsLst>
                  <a:gs pos="0">
                    <a:srgbClr val="FFFFFF"/>
                  </a:gs>
                  <a:gs pos="86000">
                    <a:srgbClr val="FFFFFF"/>
                  </a:gs>
                </a:gsLst>
                <a:lin ang="5400000" scaled="0"/>
              </a:gradFill>
              <a:ea typeface="Segoe UI" pitchFamily="34" charset="0"/>
              <a:cs typeface="Segoe UI" pitchFamily="34" charset="0"/>
            </a:endParaRPr>
          </a:p>
        </p:txBody>
      </p:sp>
      <p:sp>
        <p:nvSpPr>
          <p:cNvPr id="3" name="Footer Placeholder 2"/>
          <p:cNvSpPr>
            <a:spLocks noGrp="1"/>
          </p:cNvSpPr>
          <p:nvPr>
            <p:ph type="ftr" sz="quarter" idx="11"/>
          </p:nvPr>
        </p:nvSpPr>
        <p:spPr>
          <a:xfrm>
            <a:off x="43484" y="6466353"/>
            <a:ext cx="3861805" cy="365125"/>
          </a:xfrm>
          <a:prstGeom prst="rect">
            <a:avLst/>
          </a:prstGeom>
        </p:spPr>
        <p:txBody>
          <a:bodyPr lIns="75301" tIns="37650" rIns="75301" bIns="37650"/>
          <a:lstStyle/>
          <a:p>
            <a:r>
              <a:rPr lang="en-US" smtClean="0">
                <a:solidFill>
                  <a:srgbClr val="232323">
                    <a:tint val="75000"/>
                  </a:srgbClr>
                </a:solidFill>
              </a:rPr>
              <a:t>Microsoft Confidential</a:t>
            </a:r>
            <a:endParaRPr lang="en-US" dirty="0">
              <a:solidFill>
                <a:srgbClr val="232323">
                  <a:tint val="75000"/>
                </a:srgbClr>
              </a:solidFill>
            </a:endParaRPr>
          </a:p>
        </p:txBody>
      </p:sp>
      <p:sp>
        <p:nvSpPr>
          <p:cNvPr id="4" name="Slide Number Placeholder 3"/>
          <p:cNvSpPr>
            <a:spLocks noGrp="1"/>
          </p:cNvSpPr>
          <p:nvPr>
            <p:ph type="sldNum" sz="quarter" idx="12"/>
          </p:nvPr>
        </p:nvSpPr>
        <p:spPr>
          <a:xfrm>
            <a:off x="9273109" y="6472591"/>
            <a:ext cx="2843953" cy="365125"/>
          </a:xfrm>
          <a:prstGeom prst="rect">
            <a:avLst/>
          </a:prstGeom>
        </p:spPr>
        <p:txBody>
          <a:bodyPr/>
          <a:lstStyle/>
          <a:p>
            <a:fld id="{42EDC8D7-FF1B-4ADC-94E7-0E5A9DF51F65}" type="slidenum">
              <a:rPr lang="en-US" smtClean="0">
                <a:solidFill>
                  <a:srgbClr val="232323">
                    <a:tint val="75000"/>
                  </a:srgbClr>
                </a:solidFill>
              </a:rPr>
              <a:pPr/>
              <a:t>‹Nr.›</a:t>
            </a:fld>
            <a:endParaRPr lang="en-US" dirty="0">
              <a:solidFill>
                <a:srgbClr val="232323">
                  <a:tint val="75000"/>
                </a:srgbClr>
              </a:solidFill>
            </a:endParaRPr>
          </a:p>
        </p:txBody>
      </p:sp>
    </p:spTree>
    <p:extLst>
      <p:ext uri="{BB962C8B-B14F-4D97-AF65-F5344CB8AC3E}">
        <p14:creationId xmlns:p14="http://schemas.microsoft.com/office/powerpoint/2010/main" val="16471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35916"/>
            <a:ext cx="2689275" cy="4929460"/>
          </a:xfrm>
          <a:prstGeom prst="rect">
            <a:avLst/>
          </a:prstGeom>
        </p:spPr>
        <p:txBody>
          <a:bodyPr vert="horz" lIns="150602" tIns="120481" rIns="150602" bIns="120481"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6919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9793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8" y="1447800"/>
            <a:ext cx="11151916" cy="2251899"/>
          </a:xfrm>
          <a:prstGeom prst="rect">
            <a:avLst/>
          </a:prstGeom>
        </p:spPr>
        <p:txBody>
          <a:bodyPr>
            <a:spAutoFit/>
          </a:bodyPr>
          <a:lstStyle>
            <a:lvl1pPr marL="460197" indent="-460197">
              <a:buFont typeface="Arial" pitchFamily="34" charset="0"/>
              <a:buChar char="•"/>
              <a:defRPr/>
            </a:lvl1pPr>
            <a:lvl2pPr marL="855330" indent="-395135">
              <a:buFont typeface="Arial" pitchFamily="34" charset="0"/>
              <a:buChar char="•"/>
              <a:defRPr/>
            </a:lvl2pPr>
            <a:lvl3pPr marL="1258399" indent="-403068">
              <a:buFont typeface="Arial" pitchFamily="34" charset="0"/>
              <a:buChar char="•"/>
              <a:defRPr/>
            </a:lvl3pPr>
            <a:lvl4pPr marL="1604340" indent="-345940">
              <a:buFont typeface="Arial" pitchFamily="34" charset="0"/>
              <a:buChar char="•"/>
              <a:defRPr/>
            </a:lvl4pPr>
            <a:lvl5pPr marL="1940760" indent="-336419">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912" cy="261610"/>
          </a:xfrm>
          <a:prstGeom prst="rect">
            <a:avLst/>
          </a:prstGeom>
        </p:spPr>
        <p:txBody>
          <a:bodyPr wrap="none" lIns="91408" tIns="45706" rIns="91408" bIns="45706">
            <a:spAutoFit/>
          </a:bodyPr>
          <a:lstStyle/>
          <a:p>
            <a:pPr defTabSz="914009"/>
            <a:r>
              <a:rPr lang="en-US" sz="1078"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078"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a:xfrm>
            <a:off x="43483" y="6466352"/>
            <a:ext cx="3861806" cy="365125"/>
          </a:xfrm>
          <a:prstGeom prst="rect">
            <a:avLst/>
          </a:prstGeom>
        </p:spPr>
        <p:txBody>
          <a:bodyPr/>
          <a:lstStyle/>
          <a:p>
            <a:pPr algn="l"/>
            <a:r>
              <a:rPr lang="en-US" smtClean="0">
                <a:solidFill>
                  <a:srgbClr val="232323">
                    <a:tint val="75000"/>
                  </a:srgbClr>
                </a:solidFill>
              </a:rPr>
              <a:t>Microsoft Confidential</a:t>
            </a:r>
            <a:endParaRPr lang="en-US" dirty="0">
              <a:solidFill>
                <a:srgbClr val="232323">
                  <a:tint val="75000"/>
                </a:srgbClr>
              </a:solidFill>
            </a:endParaRPr>
          </a:p>
        </p:txBody>
      </p:sp>
      <p:sp>
        <p:nvSpPr>
          <p:cNvPr id="4" name="Slide Number Placeholder 3"/>
          <p:cNvSpPr>
            <a:spLocks noGrp="1"/>
          </p:cNvSpPr>
          <p:nvPr>
            <p:ph type="sldNum" sz="quarter" idx="12"/>
          </p:nvPr>
        </p:nvSpPr>
        <p:spPr>
          <a:xfrm>
            <a:off x="9273109" y="6472590"/>
            <a:ext cx="2843953" cy="365125"/>
          </a:xfrm>
          <a:prstGeom prst="rect">
            <a:avLst/>
          </a:prstGeom>
        </p:spPr>
        <p:txBody>
          <a:bodyPr/>
          <a:lstStyle/>
          <a:p>
            <a:fld id="{42EDC8D7-FF1B-4ADC-94E7-0E5A9DF51F65}" type="slidenum">
              <a:rPr lang="en-US" smtClean="0">
                <a:solidFill>
                  <a:srgbClr val="232323">
                    <a:tint val="75000"/>
                  </a:srgbClr>
                </a:solidFill>
              </a:rPr>
              <a:pPr/>
              <a:t>‹Nr.›</a:t>
            </a:fld>
            <a:endParaRPr lang="en-US" dirty="0">
              <a:solidFill>
                <a:srgbClr val="232323">
                  <a:tint val="75000"/>
                </a:srgbClr>
              </a:solidFill>
            </a:endParaRPr>
          </a:p>
        </p:txBody>
      </p:sp>
    </p:spTree>
    <p:extLst>
      <p:ext uri="{BB962C8B-B14F-4D97-AF65-F5344CB8AC3E}">
        <p14:creationId xmlns:p14="http://schemas.microsoft.com/office/powerpoint/2010/main" val="303990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2"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8" y="1447800"/>
            <a:ext cx="11151916" cy="2251899"/>
          </a:xfrm>
          <a:prstGeom prst="rect">
            <a:avLst/>
          </a:prstGeom>
        </p:spPr>
        <p:txBody>
          <a:bodyPr>
            <a:spAutoFit/>
          </a:bodyPr>
          <a:lstStyle>
            <a:lvl1pPr marL="460197" indent="-460197">
              <a:buFont typeface="Arial" pitchFamily="34" charset="0"/>
              <a:buChar char="•"/>
              <a:defRPr/>
            </a:lvl1pPr>
            <a:lvl2pPr marL="855330" indent="-395135">
              <a:buFont typeface="Arial" pitchFamily="34" charset="0"/>
              <a:buChar char="•"/>
              <a:defRPr/>
            </a:lvl2pPr>
            <a:lvl3pPr marL="1258399" indent="-403068">
              <a:buFont typeface="Arial" pitchFamily="34" charset="0"/>
              <a:buChar char="•"/>
              <a:defRPr/>
            </a:lvl3pPr>
            <a:lvl4pPr marL="1604340" indent="-345940">
              <a:buFont typeface="Arial" pitchFamily="34" charset="0"/>
              <a:buChar char="•"/>
              <a:defRPr/>
            </a:lvl4pPr>
            <a:lvl5pPr marL="1940760" indent="-336419">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912" cy="261610"/>
          </a:xfrm>
          <a:prstGeom prst="rect">
            <a:avLst/>
          </a:prstGeom>
        </p:spPr>
        <p:txBody>
          <a:bodyPr wrap="none" lIns="91408" tIns="45706" rIns="91408" bIns="45706">
            <a:spAutoFit/>
          </a:bodyPr>
          <a:lstStyle/>
          <a:p>
            <a:pPr defTabSz="914009"/>
            <a:r>
              <a:rPr lang="en-US" sz="1078"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078"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a:xfrm>
            <a:off x="43483" y="6466352"/>
            <a:ext cx="3861806" cy="365125"/>
          </a:xfrm>
          <a:prstGeom prst="rect">
            <a:avLst/>
          </a:prstGeom>
        </p:spPr>
        <p:txBody>
          <a:bodyPr/>
          <a:lstStyle/>
          <a:p>
            <a:pPr algn="l"/>
            <a:r>
              <a:rPr lang="en-US" smtClean="0">
                <a:solidFill>
                  <a:srgbClr val="232323">
                    <a:tint val="75000"/>
                  </a:srgbClr>
                </a:solidFill>
              </a:rPr>
              <a:t>Microsoft Confidential</a:t>
            </a:r>
            <a:endParaRPr lang="en-US" dirty="0">
              <a:solidFill>
                <a:srgbClr val="232323">
                  <a:tint val="75000"/>
                </a:srgbClr>
              </a:solidFill>
            </a:endParaRPr>
          </a:p>
        </p:txBody>
      </p:sp>
      <p:sp>
        <p:nvSpPr>
          <p:cNvPr id="4" name="Slide Number Placeholder 3"/>
          <p:cNvSpPr>
            <a:spLocks noGrp="1"/>
          </p:cNvSpPr>
          <p:nvPr>
            <p:ph type="sldNum" sz="quarter" idx="12"/>
          </p:nvPr>
        </p:nvSpPr>
        <p:spPr>
          <a:xfrm>
            <a:off x="9273109" y="6472590"/>
            <a:ext cx="2843953" cy="365125"/>
          </a:xfrm>
          <a:prstGeom prst="rect">
            <a:avLst/>
          </a:prstGeom>
        </p:spPr>
        <p:txBody>
          <a:bodyPr/>
          <a:lstStyle/>
          <a:p>
            <a:fld id="{42EDC8D7-FF1B-4ADC-94E7-0E5A9DF51F65}" type="slidenum">
              <a:rPr lang="en-US" smtClean="0">
                <a:solidFill>
                  <a:srgbClr val="232323">
                    <a:tint val="75000"/>
                  </a:srgbClr>
                </a:solidFill>
              </a:rPr>
              <a:pPr/>
              <a:t>‹Nr.›</a:t>
            </a:fld>
            <a:endParaRPr lang="en-US" dirty="0">
              <a:solidFill>
                <a:srgbClr val="232323">
                  <a:tint val="75000"/>
                </a:srgbClr>
              </a:solidFill>
            </a:endParaRPr>
          </a:p>
        </p:txBody>
      </p:sp>
    </p:spTree>
    <p:extLst>
      <p:ext uri="{BB962C8B-B14F-4D97-AF65-F5344CB8AC3E}">
        <p14:creationId xmlns:p14="http://schemas.microsoft.com/office/powerpoint/2010/main" val="389760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b/windowsazure/archive/2012/06/08/introducing-locally-redundant-storage-for-windows-azure-storage.aspx"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Andrew Edwards </a:t>
            </a:r>
            <a:r>
              <a:rPr lang="en-US" dirty="0"/>
              <a:t>| </a:t>
            </a:r>
            <a:r>
              <a:rPr lang="en-US" dirty="0" smtClean="0"/>
              <a:t>Principal SDE</a:t>
            </a:r>
          </a:p>
          <a:p>
            <a:r>
              <a:rPr lang="en-US" dirty="0"/>
              <a:t>Jai Haridas | Principal Development </a:t>
            </a:r>
            <a:r>
              <a:rPr lang="en-US" dirty="0" smtClean="0"/>
              <a:t>Manager</a:t>
            </a:r>
            <a:endParaRPr lang="en-US" dirty="0"/>
          </a:p>
        </p:txBody>
      </p:sp>
      <p:sp>
        <p:nvSpPr>
          <p:cNvPr id="2" name="Title 1"/>
          <p:cNvSpPr>
            <a:spLocks noGrp="1"/>
          </p:cNvSpPr>
          <p:nvPr>
            <p:ph type="ctrTitle"/>
          </p:nvPr>
        </p:nvSpPr>
        <p:spPr/>
        <p:txBody>
          <a:bodyPr/>
          <a:lstStyle/>
          <a:p>
            <a:r>
              <a:rPr lang="en-US" sz="4000" dirty="0" smtClean="0"/>
              <a:t>Windows Azure Storage</a:t>
            </a:r>
            <a:br>
              <a:rPr lang="en-US" sz="4000" dirty="0" smtClean="0"/>
            </a:b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from Secondary</a:t>
            </a:r>
            <a:endParaRPr lang="en-US" dirty="0"/>
          </a:p>
        </p:txBody>
      </p:sp>
    </p:spTree>
    <p:extLst>
      <p:ext uri="{BB962C8B-B14F-4D97-AF65-F5344CB8AC3E}">
        <p14:creationId xmlns:p14="http://schemas.microsoft.com/office/powerpoint/2010/main" val="1358686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Best Practices</a:t>
            </a:r>
            <a:endParaRPr lang="en-US" dirty="0"/>
          </a:p>
        </p:txBody>
      </p:sp>
      <p:sp>
        <p:nvSpPr>
          <p:cNvPr id="4" name="Subtitle 3"/>
          <p:cNvSpPr>
            <a:spLocks noGrp="1"/>
          </p:cNvSpPr>
          <p:nvPr>
            <p:ph type="subTitle" idx="1"/>
          </p:nvPr>
        </p:nvSpPr>
        <p:spPr/>
        <p:txBody>
          <a:bodyPr/>
          <a:lstStyle/>
          <a:p>
            <a:r>
              <a:rPr lang="en-US" dirty="0"/>
              <a:t>Andrew Edwards | Principal SDE</a:t>
            </a:r>
          </a:p>
          <a:p>
            <a:r>
              <a:rPr lang="en-US" dirty="0"/>
              <a:t>Jai Haridas | Principal Development Manager</a:t>
            </a:r>
          </a:p>
        </p:txBody>
      </p:sp>
    </p:spTree>
    <p:extLst>
      <p:ext uri="{BB962C8B-B14F-4D97-AF65-F5344CB8AC3E}">
        <p14:creationId xmlns:p14="http://schemas.microsoft.com/office/powerpoint/2010/main" val="3334992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US" dirty="0"/>
              <a:t>General .NET Best </a:t>
            </a:r>
            <a:r>
              <a:rPr lang="en-US" dirty="0" smtClean="0"/>
              <a:t>Practices</a:t>
            </a:r>
          </a:p>
          <a:p>
            <a:r>
              <a:rPr lang="en-US" dirty="0" smtClean="0"/>
              <a:t>Scalability Targets</a:t>
            </a:r>
          </a:p>
          <a:p>
            <a:r>
              <a:rPr lang="en-GB" dirty="0" smtClean="0"/>
              <a:t>General Windows Azure Storage Best Practices</a:t>
            </a:r>
          </a:p>
          <a:p>
            <a:r>
              <a:rPr lang="en-GB" dirty="0"/>
              <a:t>Blob Service – Best Practices</a:t>
            </a:r>
          </a:p>
          <a:p>
            <a:r>
              <a:rPr lang="en-GB" dirty="0" smtClean="0"/>
              <a:t>Table </a:t>
            </a:r>
            <a:r>
              <a:rPr lang="en-GB" dirty="0"/>
              <a:t>Service – Best </a:t>
            </a:r>
            <a:r>
              <a:rPr lang="en-GB" dirty="0" smtClean="0"/>
              <a:t>Practices</a:t>
            </a:r>
          </a:p>
          <a:p>
            <a:r>
              <a:rPr lang="en-GB" dirty="0" smtClean="0"/>
              <a:t>Queue Service – </a:t>
            </a:r>
            <a:r>
              <a:rPr lang="en-GB" smtClean="0"/>
              <a:t>Best Practices</a:t>
            </a:r>
            <a:endParaRPr lang="en-GB" dirty="0" smtClean="0"/>
          </a:p>
        </p:txBody>
      </p:sp>
    </p:spTree>
    <p:extLst>
      <p:ext uri="{BB962C8B-B14F-4D97-AF65-F5344CB8AC3E}">
        <p14:creationId xmlns:p14="http://schemas.microsoft.com/office/powerpoint/2010/main" val="2677250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.NET Best Practices</a:t>
            </a:r>
            <a:endParaRPr lang="en-US" dirty="0"/>
          </a:p>
        </p:txBody>
      </p:sp>
      <p:sp>
        <p:nvSpPr>
          <p:cNvPr id="3" name="Content Placeholder 2"/>
          <p:cNvSpPr>
            <a:spLocks noGrp="1"/>
          </p:cNvSpPr>
          <p:nvPr>
            <p:ph sz="quarter" idx="10"/>
          </p:nvPr>
        </p:nvSpPr>
        <p:spPr/>
        <p:txBody>
          <a:bodyPr/>
          <a:lstStyle/>
          <a:p>
            <a:r>
              <a:rPr lang="en-US" dirty="0" smtClean="0"/>
              <a:t>Disable Nagle for small messages (&lt; 1400 b)</a:t>
            </a:r>
          </a:p>
          <a:p>
            <a:pPr lvl="1"/>
            <a:r>
              <a:rPr lang="en-US" dirty="0" err="1" smtClean="0"/>
              <a:t>ServicePointManager.UseNagleAlgorithm</a:t>
            </a:r>
            <a:r>
              <a:rPr lang="en-US" dirty="0" smtClean="0"/>
              <a:t> = false;</a:t>
            </a:r>
          </a:p>
          <a:p>
            <a:r>
              <a:rPr lang="en-US" dirty="0" smtClean="0"/>
              <a:t>Disable Expect 100-Continue* </a:t>
            </a:r>
          </a:p>
          <a:p>
            <a:pPr lvl="1"/>
            <a:r>
              <a:rPr lang="en-US" dirty="0" smtClean="0"/>
              <a:t>ServicePointManager.Expect100Continue = false;</a:t>
            </a:r>
          </a:p>
          <a:p>
            <a:r>
              <a:rPr lang="en-US" dirty="0" smtClean="0"/>
              <a:t>Increase default connection limit</a:t>
            </a:r>
          </a:p>
          <a:p>
            <a:pPr lvl="1"/>
            <a:r>
              <a:rPr lang="en-US" dirty="0" err="1" smtClean="0"/>
              <a:t>ServicePointManager.DefaultConnectionLimit</a:t>
            </a:r>
            <a:r>
              <a:rPr lang="en-US" dirty="0" smtClean="0"/>
              <a:t> = 100; (Or More)</a:t>
            </a:r>
          </a:p>
          <a:p>
            <a:r>
              <a:rPr lang="en-US" dirty="0" smtClean="0"/>
              <a:t>Take advantage of </a:t>
            </a:r>
            <a:r>
              <a:rPr lang="en-US" dirty="0" err="1" smtClean="0"/>
              <a:t>.Net</a:t>
            </a:r>
            <a:r>
              <a:rPr lang="en-US" dirty="0" smtClean="0"/>
              <a:t> 4.5 GC</a:t>
            </a:r>
          </a:p>
          <a:p>
            <a:pPr lvl="1"/>
            <a:r>
              <a:rPr lang="en-US" dirty="0" smtClean="0"/>
              <a:t>GC performance is greatly improved</a:t>
            </a:r>
          </a:p>
          <a:p>
            <a:pPr lvl="1"/>
            <a:r>
              <a:rPr lang="en-US" dirty="0" smtClean="0"/>
              <a:t>Background GC: http://msdn.microsoft.com/en-us/magazine/hh882452.aspx</a:t>
            </a:r>
          </a:p>
          <a:p>
            <a:endParaRPr lang="en-US" dirty="0" smtClean="0"/>
          </a:p>
          <a:p>
            <a:endParaRPr lang="en-US" dirty="0"/>
          </a:p>
        </p:txBody>
      </p:sp>
    </p:spTree>
    <p:extLst>
      <p:ext uri="{BB962C8B-B14F-4D97-AF65-F5344CB8AC3E}">
        <p14:creationId xmlns:p14="http://schemas.microsoft.com/office/powerpoint/2010/main" val="3636483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Scalability Targets -Storage Account</a:t>
            </a:r>
            <a:endParaRPr lang="en-US" dirty="0"/>
          </a:p>
        </p:txBody>
      </p:sp>
      <p:sp>
        <p:nvSpPr>
          <p:cNvPr id="3" name="Content Placeholder 2"/>
          <p:cNvSpPr>
            <a:spLocks noGrp="1"/>
          </p:cNvSpPr>
          <p:nvPr>
            <p:ph sz="quarter" idx="10"/>
          </p:nvPr>
        </p:nvSpPr>
        <p:spPr/>
        <p:txBody>
          <a:bodyPr/>
          <a:lstStyle/>
          <a:p>
            <a:pPr lvl="0"/>
            <a:r>
              <a:rPr lang="en-US" sz="2800" dirty="0" smtClean="0"/>
              <a:t>Applies to accounts created after June 7th 2012</a:t>
            </a:r>
          </a:p>
          <a:p>
            <a:pPr lvl="0"/>
            <a:r>
              <a:rPr lang="en-US" sz="2800" dirty="0" smtClean="0"/>
              <a:t>Capacity – Up to 200 TBs </a:t>
            </a:r>
          </a:p>
          <a:p>
            <a:pPr lvl="0"/>
            <a:r>
              <a:rPr lang="en-US" sz="2800" dirty="0" smtClean="0"/>
              <a:t>Transactions – Up to 20,000 entities/messages/blobs per second </a:t>
            </a:r>
          </a:p>
          <a:p>
            <a:pPr lvl="0"/>
            <a:r>
              <a:rPr lang="en-US" sz="2800" dirty="0" smtClean="0"/>
              <a:t>Bandwidth for a </a:t>
            </a:r>
            <a:r>
              <a:rPr lang="en-US" sz="2800" dirty="0" smtClean="0">
                <a:hlinkClick r:id="rId2"/>
              </a:rPr>
              <a:t>Geo Redundant</a:t>
            </a:r>
            <a:r>
              <a:rPr lang="en-US" sz="2800" dirty="0" smtClean="0"/>
              <a:t> storage account</a:t>
            </a:r>
          </a:p>
          <a:p>
            <a:pPr lvl="1"/>
            <a:r>
              <a:rPr lang="en-US" sz="2400" dirty="0" smtClean="0"/>
              <a:t>Ingress - up to 5 </a:t>
            </a:r>
            <a:r>
              <a:rPr lang="en-US" sz="2400" dirty="0" err="1" smtClean="0"/>
              <a:t>Gibps</a:t>
            </a:r>
            <a:endParaRPr lang="en-US" sz="2400" dirty="0" smtClean="0"/>
          </a:p>
          <a:p>
            <a:pPr lvl="1"/>
            <a:r>
              <a:rPr lang="en-US" sz="2400" dirty="0" smtClean="0"/>
              <a:t>Egress - up to 10 </a:t>
            </a:r>
            <a:r>
              <a:rPr lang="en-US" sz="2400" dirty="0" err="1" smtClean="0"/>
              <a:t>Gibps</a:t>
            </a:r>
            <a:endParaRPr lang="en-US" sz="2400" dirty="0" smtClean="0"/>
          </a:p>
          <a:p>
            <a:pPr lvl="0"/>
            <a:r>
              <a:rPr lang="en-US" sz="2800" dirty="0" smtClean="0"/>
              <a:t>Bandwidth for a </a:t>
            </a:r>
            <a:r>
              <a:rPr lang="en-US" sz="2800" dirty="0" smtClean="0">
                <a:hlinkClick r:id="rId2"/>
              </a:rPr>
              <a:t>Locally Redundant</a:t>
            </a:r>
            <a:r>
              <a:rPr lang="en-US" sz="2800" dirty="0" smtClean="0"/>
              <a:t> storage account</a:t>
            </a:r>
          </a:p>
          <a:p>
            <a:pPr lvl="1"/>
            <a:r>
              <a:rPr lang="en-US" sz="2400" dirty="0" smtClean="0"/>
              <a:t>Ingress - up to 10 </a:t>
            </a:r>
            <a:r>
              <a:rPr lang="en-US" sz="2400" dirty="0" err="1" smtClean="0"/>
              <a:t>Gibps</a:t>
            </a:r>
            <a:r>
              <a:rPr lang="en-US" sz="2400" dirty="0" smtClean="0"/>
              <a:t> </a:t>
            </a:r>
          </a:p>
          <a:p>
            <a:pPr lvl="1"/>
            <a:r>
              <a:rPr lang="en-US" sz="2400" dirty="0" smtClean="0"/>
              <a:t>Egress - up to 15 </a:t>
            </a:r>
            <a:r>
              <a:rPr lang="en-US" sz="2400" dirty="0" err="1" smtClean="0"/>
              <a:t>Gibps</a:t>
            </a:r>
            <a:endParaRPr lang="en-US" sz="2400" dirty="0" smtClean="0"/>
          </a:p>
          <a:p>
            <a:endParaRPr lang="en-US" sz="2800" dirty="0"/>
          </a:p>
        </p:txBody>
      </p:sp>
    </p:spTree>
    <p:extLst>
      <p:ext uri="{BB962C8B-B14F-4D97-AF65-F5344CB8AC3E}">
        <p14:creationId xmlns:p14="http://schemas.microsoft.com/office/powerpoint/2010/main" val="519346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Scalability Targets – Partition</a:t>
            </a:r>
            <a:endParaRPr lang="en-US" dirty="0"/>
          </a:p>
        </p:txBody>
      </p:sp>
      <p:sp>
        <p:nvSpPr>
          <p:cNvPr id="3" name="Content Placeholder 2"/>
          <p:cNvSpPr>
            <a:spLocks noGrp="1"/>
          </p:cNvSpPr>
          <p:nvPr>
            <p:ph sz="quarter" idx="10"/>
          </p:nvPr>
        </p:nvSpPr>
        <p:spPr>
          <a:xfrm>
            <a:off x="379413" y="1075708"/>
            <a:ext cx="11525250" cy="5290388"/>
          </a:xfrm>
        </p:spPr>
        <p:txBody>
          <a:bodyPr/>
          <a:lstStyle/>
          <a:p>
            <a:pPr lvl="0"/>
            <a:r>
              <a:rPr lang="en-US" sz="2800" dirty="0" smtClean="0"/>
              <a:t>Applies to accounts created after June 7th 2012</a:t>
            </a:r>
          </a:p>
          <a:p>
            <a:pPr lvl="0"/>
            <a:endParaRPr lang="en-US" sz="1000" dirty="0" smtClean="0"/>
          </a:p>
          <a:p>
            <a:pPr lvl="0"/>
            <a:r>
              <a:rPr lang="en-US" sz="2800" dirty="0" smtClean="0"/>
              <a:t>Single Queue – Account Name + Queue Name</a:t>
            </a:r>
          </a:p>
          <a:p>
            <a:pPr lvl="1"/>
            <a:r>
              <a:rPr lang="en-US" sz="2400" dirty="0" smtClean="0"/>
              <a:t>Up to 2,000 messages per second  </a:t>
            </a:r>
          </a:p>
          <a:p>
            <a:pPr lvl="0"/>
            <a:endParaRPr lang="en-US" sz="1000" dirty="0" smtClean="0"/>
          </a:p>
          <a:p>
            <a:pPr lvl="0"/>
            <a:r>
              <a:rPr lang="en-US" sz="2800" dirty="0" smtClean="0"/>
              <a:t>Single Table Partition – Account Name + Table Name + PartitionKey value</a:t>
            </a:r>
          </a:p>
          <a:p>
            <a:pPr lvl="1"/>
            <a:r>
              <a:rPr lang="en-US" sz="2400" dirty="0" smtClean="0"/>
              <a:t>Up to 2,000 entities per second  </a:t>
            </a:r>
          </a:p>
          <a:p>
            <a:pPr lvl="0"/>
            <a:endParaRPr lang="en-US" sz="1000" dirty="0" smtClean="0"/>
          </a:p>
          <a:p>
            <a:pPr lvl="0"/>
            <a:r>
              <a:rPr lang="en-US" sz="2800" dirty="0" smtClean="0"/>
              <a:t>Single Blob – Account Name + Container Name + Blob Name</a:t>
            </a:r>
          </a:p>
          <a:p>
            <a:pPr lvl="1"/>
            <a:r>
              <a:rPr lang="en-US" sz="2400" dirty="0" smtClean="0"/>
              <a:t>Up to 60 </a:t>
            </a:r>
            <a:r>
              <a:rPr lang="en-US" sz="2400" dirty="0" err="1" smtClean="0"/>
              <a:t>Mibps</a:t>
            </a:r>
            <a:r>
              <a:rPr lang="en-US" sz="2400" dirty="0" smtClean="0"/>
              <a:t>  </a:t>
            </a:r>
          </a:p>
          <a:p>
            <a:endParaRPr lang="en-US" sz="2800" dirty="0"/>
          </a:p>
        </p:txBody>
      </p:sp>
    </p:spTree>
    <p:extLst>
      <p:ext uri="{BB962C8B-B14F-4D97-AF65-F5344CB8AC3E}">
        <p14:creationId xmlns:p14="http://schemas.microsoft.com/office/powerpoint/2010/main" val="1489159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Windows Azure Storage Best Practices</a:t>
            </a:r>
            <a:endParaRPr lang="en-US" dirty="0"/>
          </a:p>
        </p:txBody>
      </p:sp>
      <p:sp>
        <p:nvSpPr>
          <p:cNvPr id="3" name="Content Placeholder 2"/>
          <p:cNvSpPr>
            <a:spLocks noGrp="1"/>
          </p:cNvSpPr>
          <p:nvPr>
            <p:ph type="body" sz="quarter" idx="10"/>
          </p:nvPr>
        </p:nvSpPr>
        <p:spPr/>
        <p:txBody>
          <a:bodyPr/>
          <a:lstStyle/>
          <a:p>
            <a:r>
              <a:rPr lang="en-US" dirty="0" smtClean="0"/>
              <a:t>Locate Storage accounts close to compute/users</a:t>
            </a:r>
          </a:p>
          <a:p>
            <a:r>
              <a:rPr lang="en-US" dirty="0" smtClean="0"/>
              <a:t>Understand Account Scalability targets</a:t>
            </a:r>
          </a:p>
          <a:p>
            <a:pPr lvl="1"/>
            <a:r>
              <a:rPr lang="en-US" dirty="0" smtClean="0"/>
              <a:t>Use multiple storage accounts to get more</a:t>
            </a:r>
          </a:p>
          <a:p>
            <a:pPr lvl="1"/>
            <a:r>
              <a:rPr lang="en-US" dirty="0" smtClean="0"/>
              <a:t>Distribute your storage accounts across regions</a:t>
            </a:r>
          </a:p>
          <a:p>
            <a:r>
              <a:rPr lang="en-US" dirty="0" smtClean="0"/>
              <a:t>Cache critical data sets </a:t>
            </a:r>
          </a:p>
          <a:p>
            <a:pPr lvl="1"/>
            <a:r>
              <a:rPr lang="en-US" dirty="0" smtClean="0"/>
              <a:t>As a “Backup” data set to fall back on</a:t>
            </a:r>
          </a:p>
          <a:p>
            <a:pPr lvl="1"/>
            <a:r>
              <a:rPr lang="en-US" dirty="0" smtClean="0"/>
              <a:t>To get more request/sec than the account/partition targets</a:t>
            </a:r>
          </a:p>
          <a:p>
            <a:r>
              <a:rPr lang="en-US" dirty="0" smtClean="0"/>
              <a:t>Distribute load over many partitions and avoid spikes</a:t>
            </a:r>
          </a:p>
          <a:p>
            <a:pPr lvl="1"/>
            <a:r>
              <a:rPr lang="en-US" dirty="0" smtClean="0"/>
              <a:t>Avoid Append/Prepend Patterns</a:t>
            </a:r>
          </a:p>
          <a:p>
            <a:pPr lvl="1"/>
            <a:endParaRPr lang="en-US" dirty="0"/>
          </a:p>
        </p:txBody>
      </p:sp>
    </p:spTree>
    <p:extLst>
      <p:ext uri="{BB962C8B-B14F-4D97-AF65-F5344CB8AC3E}">
        <p14:creationId xmlns:p14="http://schemas.microsoft.com/office/powerpoint/2010/main" val="97819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50"/>
          <p:cNvGraphicFramePr>
            <a:graphicFrameLocks noGrp="1"/>
          </p:cNvGraphicFramePr>
          <p:nvPr>
            <p:extLst/>
          </p:nvPr>
        </p:nvGraphicFramePr>
        <p:xfrm>
          <a:off x="2133600" y="5100454"/>
          <a:ext cx="5105400" cy="1681346"/>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1143000"/>
                <a:gridCol w="990600"/>
                <a:gridCol w="1066800"/>
                <a:gridCol w="1905000"/>
              </a:tblGrid>
              <a:tr h="530953">
                <a:tc>
                  <a:txBody>
                    <a:bodyPr/>
                    <a:lstStyle/>
                    <a:p>
                      <a:r>
                        <a:rPr lang="en-US" sz="1200" dirty="0" smtClean="0"/>
                        <a:t>Account Name</a:t>
                      </a:r>
                      <a:endParaRPr lang="en-US" sz="1200" dirty="0"/>
                    </a:p>
                  </a:txBody>
                  <a:tcPr/>
                </a:tc>
                <a:tc>
                  <a:txBody>
                    <a:bodyPr/>
                    <a:lstStyle/>
                    <a:p>
                      <a:r>
                        <a:rPr lang="en-US" sz="1200" dirty="0" smtClean="0"/>
                        <a:t>Table Name</a:t>
                      </a:r>
                      <a:endParaRPr lang="en-US" sz="1200" dirty="0"/>
                    </a:p>
                  </a:txBody>
                  <a:tcPr/>
                </a:tc>
                <a:tc>
                  <a:txBody>
                    <a:bodyPr/>
                    <a:lstStyle/>
                    <a:p>
                      <a:r>
                        <a:rPr lang="en-US" sz="1200" dirty="0" smtClean="0"/>
                        <a:t>PartitionKey</a:t>
                      </a:r>
                    </a:p>
                    <a:p>
                      <a:endParaRPr lang="en-US" sz="1200" dirty="0"/>
                    </a:p>
                  </a:txBody>
                  <a:tcPr/>
                </a:tc>
                <a:tc>
                  <a:txBody>
                    <a:bodyPr/>
                    <a:lstStyle/>
                    <a:p>
                      <a:r>
                        <a:rPr lang="en-US" sz="1200" dirty="0" smtClean="0"/>
                        <a:t>RowKey</a:t>
                      </a:r>
                    </a:p>
                    <a:p>
                      <a:endParaRPr lang="en-US" sz="1200" dirty="0"/>
                    </a:p>
                  </a:txBody>
                  <a:tcPr/>
                </a:tc>
              </a:tr>
              <a:tr h="4424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contoso</a:t>
                      </a:r>
                      <a:endParaRPr lang="en-US" sz="1300" dirty="0" smtClean="0"/>
                    </a:p>
                  </a:txBody>
                  <a:tcPr/>
                </a:tc>
                <a:tc>
                  <a:txBody>
                    <a:bodyPr/>
                    <a:lstStyle/>
                    <a:p>
                      <a:r>
                        <a:rPr lang="en-US" sz="1300" dirty="0" smtClean="0"/>
                        <a:t>Locations</a:t>
                      </a:r>
                      <a:endParaRPr lang="en-US" sz="1300" dirty="0"/>
                    </a:p>
                  </a:txBody>
                  <a:tcPr/>
                </a:tc>
                <a:tc>
                  <a:txBody>
                    <a:bodyPr/>
                    <a:lstStyle/>
                    <a:p>
                      <a:r>
                        <a:rPr lang="en-US" sz="1300" dirty="0" smtClean="0"/>
                        <a:t>New York</a:t>
                      </a:r>
                      <a:endParaRPr lang="en-US" sz="1300" dirty="0"/>
                    </a:p>
                  </a:txBody>
                  <a:tcPr/>
                </a:tc>
                <a:tc>
                  <a:txBody>
                    <a:bodyPr/>
                    <a:lstStyle/>
                    <a:p>
                      <a:r>
                        <a:rPr lang="en-US" sz="1300" dirty="0" smtClean="0"/>
                        <a:t>0001</a:t>
                      </a:r>
                      <a:endParaRPr lang="en-US" sz="1300" dirty="0"/>
                    </a:p>
                  </a:txBody>
                  <a:tcPr/>
                </a:tc>
              </a:tr>
              <a:tr h="353967">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r>
              <a:tr h="353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contoso</a:t>
                      </a:r>
                      <a:endParaRPr lang="en-US" sz="1300" dirty="0" smtClean="0"/>
                    </a:p>
                  </a:txBody>
                  <a:tcPr/>
                </a:tc>
                <a:tc>
                  <a:txBody>
                    <a:bodyPr/>
                    <a:lstStyle/>
                    <a:p>
                      <a:r>
                        <a:rPr lang="en-US" sz="1300" dirty="0" smtClean="0"/>
                        <a:t>Locations</a:t>
                      </a:r>
                      <a:endParaRPr lang="en-US" sz="1300" dirty="0"/>
                    </a:p>
                  </a:txBody>
                  <a:tcPr/>
                </a:tc>
                <a:tc>
                  <a:txBody>
                    <a:bodyPr/>
                    <a:lstStyle/>
                    <a:p>
                      <a:r>
                        <a:rPr lang="en-US" sz="1300" dirty="0" smtClean="0"/>
                        <a:t>Washington</a:t>
                      </a:r>
                      <a:endParaRPr lang="en-US" sz="1300" dirty="0"/>
                    </a:p>
                  </a:txBody>
                  <a:tcPr/>
                </a:tc>
                <a:tc>
                  <a:txBody>
                    <a:bodyPr/>
                    <a:lstStyle/>
                    <a:p>
                      <a:r>
                        <a:rPr lang="en-US" sz="1300" dirty="0" smtClean="0"/>
                        <a:t>0500</a:t>
                      </a:r>
                      <a:endParaRPr lang="en-US" sz="1300" dirty="0"/>
                    </a:p>
                  </a:txBody>
                  <a:tcPr/>
                </a:tc>
              </a:tr>
            </a:tbl>
          </a:graphicData>
        </a:graphic>
      </p:graphicFrame>
      <p:graphicFrame>
        <p:nvGraphicFramePr>
          <p:cNvPr id="50" name="Table 49"/>
          <p:cNvGraphicFramePr>
            <a:graphicFrameLocks noGrp="1"/>
          </p:cNvGraphicFramePr>
          <p:nvPr>
            <p:extLst/>
          </p:nvPr>
        </p:nvGraphicFramePr>
        <p:xfrm>
          <a:off x="2133600" y="3274106"/>
          <a:ext cx="5105400" cy="1602694"/>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1143000"/>
                <a:gridCol w="990600"/>
                <a:gridCol w="1066800"/>
                <a:gridCol w="1905000"/>
              </a:tblGrid>
              <a:tr h="530953">
                <a:tc>
                  <a:txBody>
                    <a:bodyPr/>
                    <a:lstStyle/>
                    <a:p>
                      <a:r>
                        <a:rPr lang="en-US" sz="1200" dirty="0" smtClean="0"/>
                        <a:t>Account Name</a:t>
                      </a:r>
                      <a:endParaRPr lang="en-US" sz="1200" dirty="0"/>
                    </a:p>
                  </a:txBody>
                  <a:tcPr/>
                </a:tc>
                <a:tc>
                  <a:txBody>
                    <a:bodyPr/>
                    <a:lstStyle/>
                    <a:p>
                      <a:r>
                        <a:rPr lang="en-US" sz="1200" dirty="0" smtClean="0"/>
                        <a:t>Table Name</a:t>
                      </a:r>
                      <a:endParaRPr lang="en-US" sz="1200" dirty="0"/>
                    </a:p>
                  </a:txBody>
                  <a:tcPr/>
                </a:tc>
                <a:tc>
                  <a:txBody>
                    <a:bodyPr/>
                    <a:lstStyle/>
                    <a:p>
                      <a:r>
                        <a:rPr lang="en-US" sz="1200" dirty="0" smtClean="0"/>
                        <a:t>PartitionKey</a:t>
                      </a:r>
                    </a:p>
                    <a:p>
                      <a:endParaRPr lang="en-US" sz="1200" dirty="0"/>
                    </a:p>
                  </a:txBody>
                  <a:tcPr/>
                </a:tc>
                <a:tc>
                  <a:txBody>
                    <a:bodyPr/>
                    <a:lstStyle/>
                    <a:p>
                      <a:r>
                        <a:rPr lang="en-US" sz="1200" dirty="0" smtClean="0"/>
                        <a:t>RowKey</a:t>
                      </a:r>
                    </a:p>
                    <a:p>
                      <a:endParaRPr lang="en-US" sz="1200" dirty="0"/>
                    </a:p>
                  </a:txBody>
                  <a:tcPr/>
                </a:tc>
              </a:tr>
              <a:tr h="383447">
                <a:tc>
                  <a:txBody>
                    <a:bodyPr/>
                    <a:lstStyle/>
                    <a:p>
                      <a:r>
                        <a:rPr lang="en-US" sz="1300" dirty="0" err="1" smtClean="0"/>
                        <a:t>contoso</a:t>
                      </a:r>
                      <a:endParaRPr lang="en-US" sz="1300" dirty="0"/>
                    </a:p>
                  </a:txBody>
                  <a:tcPr/>
                </a:tc>
                <a:tc>
                  <a:txBody>
                    <a:bodyPr/>
                    <a:lstStyle/>
                    <a:p>
                      <a:r>
                        <a:rPr lang="en-US" sz="1300" dirty="0" smtClean="0"/>
                        <a:t>Locations</a:t>
                      </a:r>
                      <a:endParaRPr lang="en-US" sz="1300" dirty="0"/>
                    </a:p>
                  </a:txBody>
                  <a:tcPr/>
                </a:tc>
                <a:tc>
                  <a:txBody>
                    <a:bodyPr/>
                    <a:lstStyle/>
                    <a:p>
                      <a:r>
                        <a:rPr lang="en-US" sz="1300" dirty="0" smtClean="0"/>
                        <a:t>Georgia</a:t>
                      </a:r>
                      <a:endParaRPr lang="en-US" sz="1300" dirty="0"/>
                    </a:p>
                  </a:txBody>
                  <a:tcPr/>
                </a:tc>
                <a:tc>
                  <a:txBody>
                    <a:bodyPr/>
                    <a:lstStyle/>
                    <a:p>
                      <a:r>
                        <a:rPr lang="en-US" sz="1300" dirty="0" smtClean="0"/>
                        <a:t>0001</a:t>
                      </a:r>
                      <a:endParaRPr lang="en-US" sz="1300" dirty="0"/>
                    </a:p>
                  </a:txBody>
                  <a:tcPr/>
                </a:tc>
              </a:tr>
              <a:tr h="334327">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r>
              <a:tr h="353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contoso</a:t>
                      </a:r>
                      <a:endParaRPr lang="en-US" sz="1300" dirty="0" smtClean="0"/>
                    </a:p>
                  </a:txBody>
                  <a:tcPr/>
                </a:tc>
                <a:tc>
                  <a:txBody>
                    <a:bodyPr/>
                    <a:lstStyle/>
                    <a:p>
                      <a:r>
                        <a:rPr lang="en-US" sz="1300" dirty="0" smtClean="0"/>
                        <a:t>Locations</a:t>
                      </a:r>
                      <a:endParaRPr lang="en-US" sz="1300" dirty="0"/>
                    </a:p>
                  </a:txBody>
                  <a:tcPr/>
                </a:tc>
                <a:tc>
                  <a:txBody>
                    <a:bodyPr/>
                    <a:lstStyle/>
                    <a:p>
                      <a:r>
                        <a:rPr lang="en-US" sz="1300" dirty="0" smtClean="0"/>
                        <a:t>New Mexico</a:t>
                      </a:r>
                      <a:endParaRPr lang="en-US" sz="1300" dirty="0"/>
                    </a:p>
                  </a:txBody>
                  <a:tcPr/>
                </a:tc>
                <a:tc>
                  <a:txBody>
                    <a:bodyPr/>
                    <a:lstStyle/>
                    <a:p>
                      <a:r>
                        <a:rPr lang="en-US" sz="1300" dirty="0" smtClean="0"/>
                        <a:t>0008</a:t>
                      </a:r>
                      <a:endParaRPr lang="en-US" sz="1300" dirty="0"/>
                    </a:p>
                  </a:txBody>
                  <a:tcPr/>
                </a:tc>
              </a:tr>
            </a:tbl>
          </a:graphicData>
        </a:graphic>
      </p:graphicFrame>
      <p:graphicFrame>
        <p:nvGraphicFramePr>
          <p:cNvPr id="47" name="Table 46"/>
          <p:cNvGraphicFramePr>
            <a:graphicFrameLocks noGrp="1"/>
          </p:cNvGraphicFramePr>
          <p:nvPr>
            <p:extLst/>
          </p:nvPr>
        </p:nvGraphicFramePr>
        <p:xfrm>
          <a:off x="2143205" y="1425668"/>
          <a:ext cx="5105400" cy="1622332"/>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1143000"/>
                <a:gridCol w="990600"/>
                <a:gridCol w="1066800"/>
                <a:gridCol w="1905000"/>
              </a:tblGrid>
              <a:tr h="530951">
                <a:tc>
                  <a:txBody>
                    <a:bodyPr/>
                    <a:lstStyle/>
                    <a:p>
                      <a:r>
                        <a:rPr lang="en-US" sz="1200" dirty="0" smtClean="0"/>
                        <a:t>Account Name</a:t>
                      </a:r>
                      <a:endParaRPr lang="en-US" sz="1200" dirty="0"/>
                    </a:p>
                  </a:txBody>
                  <a:tcPr/>
                </a:tc>
                <a:tc>
                  <a:txBody>
                    <a:bodyPr/>
                    <a:lstStyle/>
                    <a:p>
                      <a:r>
                        <a:rPr lang="en-US" sz="1200" dirty="0" smtClean="0"/>
                        <a:t>Table Name</a:t>
                      </a:r>
                      <a:endParaRPr lang="en-US" sz="1200" dirty="0"/>
                    </a:p>
                  </a:txBody>
                  <a:tcPr/>
                </a:tc>
                <a:tc>
                  <a:txBody>
                    <a:bodyPr/>
                    <a:lstStyle/>
                    <a:p>
                      <a:r>
                        <a:rPr lang="en-US" sz="1200" dirty="0" smtClean="0"/>
                        <a:t>PartitionKey</a:t>
                      </a:r>
                    </a:p>
                    <a:p>
                      <a:endParaRPr lang="en-US" sz="1200" dirty="0"/>
                    </a:p>
                  </a:txBody>
                  <a:tcPr/>
                </a:tc>
                <a:tc>
                  <a:txBody>
                    <a:bodyPr/>
                    <a:lstStyle/>
                    <a:p>
                      <a:r>
                        <a:rPr lang="en-US" sz="1200" dirty="0" smtClean="0"/>
                        <a:t>RowKey</a:t>
                      </a:r>
                    </a:p>
                    <a:p>
                      <a:endParaRPr lang="en-US" sz="1200" dirty="0"/>
                    </a:p>
                  </a:txBody>
                  <a:tcPr/>
                </a:tc>
              </a:tr>
              <a:tr h="383447">
                <a:tc>
                  <a:txBody>
                    <a:bodyPr/>
                    <a:lstStyle/>
                    <a:p>
                      <a:r>
                        <a:rPr lang="en-US" sz="1300" dirty="0" err="1" smtClean="0"/>
                        <a:t>Contoso</a:t>
                      </a:r>
                      <a:endParaRPr lang="en-US" sz="1300" dirty="0"/>
                    </a:p>
                  </a:txBody>
                  <a:tcPr/>
                </a:tc>
                <a:tc>
                  <a:txBody>
                    <a:bodyPr/>
                    <a:lstStyle/>
                    <a:p>
                      <a:r>
                        <a:rPr lang="en-US" sz="1300" dirty="0" smtClean="0"/>
                        <a:t>Locations</a:t>
                      </a:r>
                      <a:endParaRPr lang="en-US" sz="1300" dirty="0"/>
                    </a:p>
                  </a:txBody>
                  <a:tcPr/>
                </a:tc>
                <a:tc>
                  <a:txBody>
                    <a:bodyPr/>
                    <a:lstStyle/>
                    <a:p>
                      <a:r>
                        <a:rPr lang="en-US" sz="1300" dirty="0" smtClean="0"/>
                        <a:t>Alaska</a:t>
                      </a:r>
                      <a:endParaRPr lang="en-US" sz="1300" dirty="0"/>
                    </a:p>
                  </a:txBody>
                  <a:tcPr/>
                </a:tc>
                <a:tc>
                  <a:txBody>
                    <a:bodyPr/>
                    <a:lstStyle/>
                    <a:p>
                      <a:r>
                        <a:rPr lang="en-US" sz="1300" dirty="0" smtClean="0"/>
                        <a:t>0001</a:t>
                      </a:r>
                      <a:endParaRPr lang="en-US" sz="1300" dirty="0"/>
                    </a:p>
                  </a:txBody>
                  <a:tcPr/>
                </a:tc>
              </a:tr>
              <a:tr h="353967">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r>
              <a:tr h="353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contoso</a:t>
                      </a:r>
                      <a:endParaRPr lang="en-US" sz="1300" dirty="0" smtClean="0"/>
                    </a:p>
                  </a:txBody>
                  <a:tcPr/>
                </a:tc>
                <a:tc>
                  <a:txBody>
                    <a:bodyPr/>
                    <a:lstStyle/>
                    <a:p>
                      <a:r>
                        <a:rPr lang="en-US" sz="1300" dirty="0" smtClean="0"/>
                        <a:t>Locations</a:t>
                      </a:r>
                      <a:endParaRPr lang="en-US" sz="1300" dirty="0"/>
                    </a:p>
                  </a:txBody>
                  <a:tcPr/>
                </a:tc>
                <a:tc>
                  <a:txBody>
                    <a:bodyPr/>
                    <a:lstStyle/>
                    <a:p>
                      <a:r>
                        <a:rPr lang="en-US" sz="1300" dirty="0" smtClean="0"/>
                        <a:t>Florida</a:t>
                      </a:r>
                      <a:endParaRPr lang="en-US" sz="1300" dirty="0"/>
                    </a:p>
                  </a:txBody>
                  <a:tcPr/>
                </a:tc>
                <a:tc>
                  <a:txBody>
                    <a:bodyPr/>
                    <a:lstStyle/>
                    <a:p>
                      <a:r>
                        <a:rPr lang="en-US" sz="1300" dirty="0" smtClean="0"/>
                        <a:t>8800</a:t>
                      </a:r>
                      <a:endParaRPr lang="en-US" sz="1300" dirty="0"/>
                    </a:p>
                  </a:txBody>
                  <a:tcPr/>
                </a:tc>
              </a:tr>
            </a:tbl>
          </a:graphicData>
        </a:graphic>
      </p:graphicFrame>
      <p:sp>
        <p:nvSpPr>
          <p:cNvPr id="2" name="Title 1"/>
          <p:cNvSpPr>
            <a:spLocks noGrp="1"/>
          </p:cNvSpPr>
          <p:nvPr>
            <p:ph type="title"/>
          </p:nvPr>
        </p:nvSpPr>
        <p:spPr/>
        <p:txBody>
          <a:bodyPr>
            <a:normAutofit/>
          </a:bodyPr>
          <a:lstStyle/>
          <a:p>
            <a:r>
              <a:rPr lang="en-US" dirty="0"/>
              <a:t>Windows Azure </a:t>
            </a:r>
            <a:r>
              <a:rPr lang="en-US" dirty="0" smtClean="0"/>
              <a:t>Storage – Auto Scaling </a:t>
            </a:r>
            <a:endParaRPr lang="en-US" dirty="0"/>
          </a:p>
        </p:txBody>
      </p:sp>
      <p:sp>
        <p:nvSpPr>
          <p:cNvPr id="28" name="Text Placeholder 5"/>
          <p:cNvSpPr txBox="1">
            <a:spLocks/>
          </p:cNvSpPr>
          <p:nvPr/>
        </p:nvSpPr>
        <p:spPr>
          <a:xfrm>
            <a:off x="-97865" y="4682372"/>
            <a:ext cx="4628690" cy="2032328"/>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400" dirty="0">
              <a:latin typeface="Segoe UI" pitchFamily="34" charset="0"/>
              <a:ea typeface="Segoe UI" pitchFamily="34" charset="0"/>
              <a:cs typeface="Segoe UI" pitchFamily="34" charset="0"/>
            </a:endParaRPr>
          </a:p>
        </p:txBody>
      </p:sp>
      <p:graphicFrame>
        <p:nvGraphicFramePr>
          <p:cNvPr id="36" name="Table 35"/>
          <p:cNvGraphicFramePr>
            <a:graphicFrameLocks noGrp="1"/>
          </p:cNvGraphicFramePr>
          <p:nvPr>
            <p:extLst/>
          </p:nvPr>
        </p:nvGraphicFramePr>
        <p:xfrm>
          <a:off x="2133600" y="1391242"/>
          <a:ext cx="5105400" cy="2418758"/>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1143000"/>
                <a:gridCol w="990600"/>
                <a:gridCol w="1066800"/>
                <a:gridCol w="1905000"/>
              </a:tblGrid>
              <a:tr h="530951">
                <a:tc>
                  <a:txBody>
                    <a:bodyPr/>
                    <a:lstStyle/>
                    <a:p>
                      <a:r>
                        <a:rPr lang="en-US" sz="1200" dirty="0" smtClean="0"/>
                        <a:t>Account Name</a:t>
                      </a:r>
                      <a:endParaRPr lang="en-US" sz="1200" dirty="0"/>
                    </a:p>
                  </a:txBody>
                  <a:tcPr/>
                </a:tc>
                <a:tc>
                  <a:txBody>
                    <a:bodyPr/>
                    <a:lstStyle/>
                    <a:p>
                      <a:r>
                        <a:rPr lang="en-US" sz="1200" dirty="0" smtClean="0"/>
                        <a:t>Table Name</a:t>
                      </a:r>
                      <a:endParaRPr lang="en-US" sz="1200" dirty="0"/>
                    </a:p>
                  </a:txBody>
                  <a:tcPr/>
                </a:tc>
                <a:tc>
                  <a:txBody>
                    <a:bodyPr/>
                    <a:lstStyle/>
                    <a:p>
                      <a:r>
                        <a:rPr lang="en-US" sz="1200" dirty="0" smtClean="0"/>
                        <a:t>PartitionKey</a:t>
                      </a:r>
                    </a:p>
                    <a:p>
                      <a:endParaRPr lang="en-US" sz="1200" dirty="0"/>
                    </a:p>
                  </a:txBody>
                  <a:tcPr/>
                </a:tc>
                <a:tc>
                  <a:txBody>
                    <a:bodyPr/>
                    <a:lstStyle/>
                    <a:p>
                      <a:r>
                        <a:rPr lang="en-US" sz="1200" dirty="0" smtClean="0"/>
                        <a:t>RowKey</a:t>
                      </a:r>
                    </a:p>
                    <a:p>
                      <a:endParaRPr lang="en-US" sz="1200" dirty="0"/>
                    </a:p>
                  </a:txBody>
                  <a:tcPr/>
                </a:tc>
              </a:tr>
              <a:tr h="383447">
                <a:tc>
                  <a:txBody>
                    <a:bodyPr/>
                    <a:lstStyle/>
                    <a:p>
                      <a:r>
                        <a:rPr lang="en-US" sz="1300" dirty="0" err="1" smtClean="0"/>
                        <a:t>contoso</a:t>
                      </a:r>
                      <a:endParaRPr lang="en-US" sz="1300" dirty="0"/>
                    </a:p>
                  </a:txBody>
                  <a:tcPr/>
                </a:tc>
                <a:tc>
                  <a:txBody>
                    <a:bodyPr/>
                    <a:lstStyle/>
                    <a:p>
                      <a:r>
                        <a:rPr lang="en-US" sz="1300" dirty="0" smtClean="0"/>
                        <a:t>Locations</a:t>
                      </a:r>
                      <a:endParaRPr lang="en-US" sz="1300" dirty="0"/>
                    </a:p>
                  </a:txBody>
                  <a:tcPr/>
                </a:tc>
                <a:tc>
                  <a:txBody>
                    <a:bodyPr/>
                    <a:lstStyle/>
                    <a:p>
                      <a:r>
                        <a:rPr lang="en-US" sz="1300" dirty="0" smtClean="0"/>
                        <a:t>Alaska</a:t>
                      </a:r>
                      <a:endParaRPr lang="en-US" sz="1300" dirty="0"/>
                    </a:p>
                  </a:txBody>
                  <a:tcPr/>
                </a:tc>
                <a:tc>
                  <a:txBody>
                    <a:bodyPr/>
                    <a:lstStyle/>
                    <a:p>
                      <a:r>
                        <a:rPr lang="en-US" sz="1300" dirty="0" smtClean="0"/>
                        <a:t>0001</a:t>
                      </a:r>
                      <a:endParaRPr lang="en-US" sz="1300" dirty="0"/>
                    </a:p>
                  </a:txBody>
                  <a:tcPr/>
                </a:tc>
              </a:tr>
              <a:tr h="353967">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r>
              <a:tr h="4424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contoso</a:t>
                      </a:r>
                      <a:endParaRPr lang="en-US" sz="1300" dirty="0" smtClean="0"/>
                    </a:p>
                  </a:txBody>
                  <a:tcPr/>
                </a:tc>
                <a:tc>
                  <a:txBody>
                    <a:bodyPr/>
                    <a:lstStyle/>
                    <a:p>
                      <a:r>
                        <a:rPr lang="en-US" sz="1300" dirty="0" smtClean="0"/>
                        <a:t>Locations</a:t>
                      </a:r>
                      <a:endParaRPr lang="en-US" sz="1300" dirty="0"/>
                    </a:p>
                  </a:txBody>
                  <a:tcPr/>
                </a:tc>
                <a:tc>
                  <a:txBody>
                    <a:bodyPr/>
                    <a:lstStyle/>
                    <a:p>
                      <a:r>
                        <a:rPr lang="en-US" sz="1300" dirty="0" smtClean="0"/>
                        <a:t>New York</a:t>
                      </a:r>
                      <a:endParaRPr lang="en-US" sz="1300" dirty="0"/>
                    </a:p>
                  </a:txBody>
                  <a:tcPr/>
                </a:tc>
                <a:tc>
                  <a:txBody>
                    <a:bodyPr/>
                    <a:lstStyle/>
                    <a:p>
                      <a:r>
                        <a:rPr lang="en-US" sz="1300" dirty="0" smtClean="0"/>
                        <a:t>0901</a:t>
                      </a:r>
                      <a:endParaRPr lang="en-US" sz="1300" dirty="0"/>
                    </a:p>
                  </a:txBody>
                  <a:tcPr/>
                </a:tc>
              </a:tr>
              <a:tr h="353967">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r>
              <a:tr h="353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contoso</a:t>
                      </a:r>
                      <a:endParaRPr lang="en-US" sz="1300" dirty="0" smtClean="0"/>
                    </a:p>
                  </a:txBody>
                  <a:tcPr/>
                </a:tc>
                <a:tc>
                  <a:txBody>
                    <a:bodyPr/>
                    <a:lstStyle/>
                    <a:p>
                      <a:r>
                        <a:rPr lang="en-US" sz="1300" dirty="0" smtClean="0"/>
                        <a:t>Locations</a:t>
                      </a:r>
                      <a:endParaRPr lang="en-US" sz="1300" dirty="0"/>
                    </a:p>
                  </a:txBody>
                  <a:tcPr/>
                </a:tc>
                <a:tc>
                  <a:txBody>
                    <a:bodyPr/>
                    <a:lstStyle/>
                    <a:p>
                      <a:r>
                        <a:rPr lang="en-US" sz="1300" dirty="0" smtClean="0"/>
                        <a:t>Washington</a:t>
                      </a:r>
                      <a:endParaRPr lang="en-US" sz="1300" dirty="0"/>
                    </a:p>
                  </a:txBody>
                  <a:tcPr/>
                </a:tc>
                <a:tc>
                  <a:txBody>
                    <a:bodyPr/>
                    <a:lstStyle/>
                    <a:p>
                      <a:r>
                        <a:rPr lang="en-US" sz="1300" dirty="0" smtClean="0"/>
                        <a:t>0500</a:t>
                      </a:r>
                      <a:endParaRPr lang="en-US" sz="1300" dirty="0"/>
                    </a:p>
                  </a:txBody>
                  <a:tcPr/>
                </a:tc>
              </a:tr>
            </a:tbl>
          </a:graphicData>
        </a:graphic>
      </p:graphicFrame>
      <p:sp>
        <p:nvSpPr>
          <p:cNvPr id="39" name="Flowchart: Magnetic Disk 38"/>
          <p:cNvSpPr/>
          <p:nvPr/>
        </p:nvSpPr>
        <p:spPr>
          <a:xfrm>
            <a:off x="8229600" y="2057400"/>
            <a:ext cx="16002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 Server 1</a:t>
            </a:r>
          </a:p>
        </p:txBody>
      </p:sp>
      <p:sp>
        <p:nvSpPr>
          <p:cNvPr id="40" name="Flowchart: Magnetic Disk 39"/>
          <p:cNvSpPr/>
          <p:nvPr/>
        </p:nvSpPr>
        <p:spPr>
          <a:xfrm>
            <a:off x="8244328" y="3733800"/>
            <a:ext cx="16002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 Server 2</a:t>
            </a:r>
          </a:p>
        </p:txBody>
      </p:sp>
      <p:sp>
        <p:nvSpPr>
          <p:cNvPr id="42" name="Right Arrow 41"/>
          <p:cNvSpPr/>
          <p:nvPr/>
        </p:nvSpPr>
        <p:spPr>
          <a:xfrm>
            <a:off x="7239000" y="2362200"/>
            <a:ext cx="990600" cy="22860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Table 47"/>
          <p:cNvGraphicFramePr>
            <a:graphicFrameLocks noGrp="1"/>
          </p:cNvGraphicFramePr>
          <p:nvPr>
            <p:extLst/>
          </p:nvPr>
        </p:nvGraphicFramePr>
        <p:xfrm>
          <a:off x="2133600" y="3352800"/>
          <a:ext cx="5105400" cy="2418760"/>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1143000"/>
                <a:gridCol w="990600"/>
                <a:gridCol w="1066800"/>
                <a:gridCol w="1905000"/>
              </a:tblGrid>
              <a:tr h="530953">
                <a:tc>
                  <a:txBody>
                    <a:bodyPr/>
                    <a:lstStyle/>
                    <a:p>
                      <a:r>
                        <a:rPr lang="en-US" sz="1200" dirty="0" smtClean="0"/>
                        <a:t>Account Name</a:t>
                      </a:r>
                      <a:endParaRPr lang="en-US" sz="1200" dirty="0"/>
                    </a:p>
                  </a:txBody>
                  <a:tcPr/>
                </a:tc>
                <a:tc>
                  <a:txBody>
                    <a:bodyPr/>
                    <a:lstStyle/>
                    <a:p>
                      <a:r>
                        <a:rPr lang="en-US" sz="1200" dirty="0" smtClean="0"/>
                        <a:t>Table Name</a:t>
                      </a:r>
                      <a:endParaRPr lang="en-US" sz="1200" dirty="0"/>
                    </a:p>
                  </a:txBody>
                  <a:tcPr/>
                </a:tc>
                <a:tc>
                  <a:txBody>
                    <a:bodyPr/>
                    <a:lstStyle/>
                    <a:p>
                      <a:r>
                        <a:rPr lang="en-US" sz="1200" dirty="0" smtClean="0"/>
                        <a:t>PartitionKey</a:t>
                      </a:r>
                    </a:p>
                    <a:p>
                      <a:endParaRPr lang="en-US" sz="1200" dirty="0"/>
                    </a:p>
                  </a:txBody>
                  <a:tcPr/>
                </a:tc>
                <a:tc>
                  <a:txBody>
                    <a:bodyPr/>
                    <a:lstStyle/>
                    <a:p>
                      <a:r>
                        <a:rPr lang="en-US" sz="1200" dirty="0" smtClean="0"/>
                        <a:t>RowKey</a:t>
                      </a:r>
                    </a:p>
                    <a:p>
                      <a:endParaRPr lang="en-US" sz="1200" dirty="0"/>
                    </a:p>
                  </a:txBody>
                  <a:tcPr/>
                </a:tc>
              </a:tr>
              <a:tr h="383447">
                <a:tc>
                  <a:txBody>
                    <a:bodyPr/>
                    <a:lstStyle/>
                    <a:p>
                      <a:r>
                        <a:rPr lang="en-US" sz="1300" dirty="0" err="1" smtClean="0"/>
                        <a:t>contoso</a:t>
                      </a:r>
                      <a:endParaRPr lang="en-US" sz="1300" dirty="0"/>
                    </a:p>
                  </a:txBody>
                  <a:tcPr/>
                </a:tc>
                <a:tc>
                  <a:txBody>
                    <a:bodyPr/>
                    <a:lstStyle/>
                    <a:p>
                      <a:r>
                        <a:rPr lang="en-US" sz="1300" dirty="0" smtClean="0"/>
                        <a:t>Locations</a:t>
                      </a:r>
                      <a:endParaRPr lang="en-US" sz="1300" dirty="0"/>
                    </a:p>
                  </a:txBody>
                  <a:tcPr/>
                </a:tc>
                <a:tc>
                  <a:txBody>
                    <a:bodyPr/>
                    <a:lstStyle/>
                    <a:p>
                      <a:r>
                        <a:rPr lang="en-US" sz="1300" dirty="0" smtClean="0"/>
                        <a:t>Georgia</a:t>
                      </a:r>
                      <a:endParaRPr lang="en-US" sz="1300" dirty="0"/>
                    </a:p>
                  </a:txBody>
                  <a:tcPr/>
                </a:tc>
                <a:tc>
                  <a:txBody>
                    <a:bodyPr/>
                    <a:lstStyle/>
                    <a:p>
                      <a:r>
                        <a:rPr lang="en-US" sz="1300" dirty="0" smtClean="0"/>
                        <a:t>0001</a:t>
                      </a:r>
                      <a:endParaRPr lang="en-US" sz="1300" dirty="0"/>
                    </a:p>
                  </a:txBody>
                  <a:tcPr/>
                </a:tc>
              </a:tr>
              <a:tr h="353967">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r>
              <a:tr h="4424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contoso</a:t>
                      </a:r>
                      <a:endParaRPr lang="en-US" sz="1300" dirty="0" smtClean="0"/>
                    </a:p>
                  </a:txBody>
                  <a:tcPr/>
                </a:tc>
                <a:tc>
                  <a:txBody>
                    <a:bodyPr/>
                    <a:lstStyle/>
                    <a:p>
                      <a:r>
                        <a:rPr lang="en-US" sz="1300" dirty="0" smtClean="0"/>
                        <a:t>Locations</a:t>
                      </a:r>
                      <a:endParaRPr lang="en-US" sz="1300" dirty="0"/>
                    </a:p>
                  </a:txBody>
                  <a:tcPr/>
                </a:tc>
                <a:tc>
                  <a:txBody>
                    <a:bodyPr/>
                    <a:lstStyle/>
                    <a:p>
                      <a:r>
                        <a:rPr lang="en-US" sz="1300" dirty="0" smtClean="0"/>
                        <a:t>New York</a:t>
                      </a:r>
                      <a:endParaRPr lang="en-US" sz="1300" dirty="0"/>
                    </a:p>
                  </a:txBody>
                  <a:tcPr/>
                </a:tc>
                <a:tc>
                  <a:txBody>
                    <a:bodyPr/>
                    <a:lstStyle/>
                    <a:p>
                      <a:r>
                        <a:rPr lang="en-US" sz="1300" dirty="0" smtClean="0"/>
                        <a:t>0901</a:t>
                      </a:r>
                      <a:endParaRPr lang="en-US" sz="1300" dirty="0"/>
                    </a:p>
                  </a:txBody>
                  <a:tcPr/>
                </a:tc>
              </a:tr>
              <a:tr h="353967">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c>
                  <a:txBody>
                    <a:bodyPr/>
                    <a:lstStyle/>
                    <a:p>
                      <a:r>
                        <a:rPr lang="en-US" sz="1300" dirty="0" smtClean="0"/>
                        <a:t>…</a:t>
                      </a:r>
                      <a:endParaRPr lang="en-US" sz="1300" dirty="0"/>
                    </a:p>
                  </a:txBody>
                  <a:tcPr/>
                </a:tc>
              </a:tr>
              <a:tr h="353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smtClean="0"/>
                        <a:t>contoso</a:t>
                      </a:r>
                      <a:endParaRPr lang="en-US" sz="1300" dirty="0" smtClean="0"/>
                    </a:p>
                  </a:txBody>
                  <a:tcPr/>
                </a:tc>
                <a:tc>
                  <a:txBody>
                    <a:bodyPr/>
                    <a:lstStyle/>
                    <a:p>
                      <a:r>
                        <a:rPr lang="en-US" sz="1300" dirty="0" smtClean="0"/>
                        <a:t>Locations</a:t>
                      </a:r>
                      <a:endParaRPr lang="en-US" sz="1300" dirty="0"/>
                    </a:p>
                  </a:txBody>
                  <a:tcPr/>
                </a:tc>
                <a:tc>
                  <a:txBody>
                    <a:bodyPr/>
                    <a:lstStyle/>
                    <a:p>
                      <a:r>
                        <a:rPr lang="en-US" sz="1300" dirty="0" smtClean="0"/>
                        <a:t>Washington</a:t>
                      </a:r>
                      <a:endParaRPr lang="en-US" sz="1300" dirty="0"/>
                    </a:p>
                  </a:txBody>
                  <a:tcPr/>
                </a:tc>
                <a:tc>
                  <a:txBody>
                    <a:bodyPr/>
                    <a:lstStyle/>
                    <a:p>
                      <a:r>
                        <a:rPr lang="en-US" sz="1300" dirty="0" smtClean="0"/>
                        <a:t>0500</a:t>
                      </a:r>
                      <a:endParaRPr lang="en-US" sz="1300" dirty="0"/>
                    </a:p>
                  </a:txBody>
                  <a:tcPr/>
                </a:tc>
              </a:tr>
            </a:tbl>
          </a:graphicData>
        </a:graphic>
      </p:graphicFrame>
      <p:sp>
        <p:nvSpPr>
          <p:cNvPr id="46" name="Freeform 45"/>
          <p:cNvSpPr/>
          <p:nvPr/>
        </p:nvSpPr>
        <p:spPr>
          <a:xfrm>
            <a:off x="2057401" y="2362201"/>
            <a:ext cx="5236974"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a:p>
        </p:txBody>
      </p:sp>
      <p:sp>
        <p:nvSpPr>
          <p:cNvPr id="49" name="Right Arrow 48"/>
          <p:cNvSpPr/>
          <p:nvPr/>
        </p:nvSpPr>
        <p:spPr>
          <a:xfrm>
            <a:off x="7239000" y="4000500"/>
            <a:ext cx="990600" cy="22860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8229600" y="5181600"/>
            <a:ext cx="16002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Partition Server 3</a:t>
            </a:r>
          </a:p>
        </p:txBody>
      </p:sp>
      <p:sp>
        <p:nvSpPr>
          <p:cNvPr id="53" name="Right Arrow 52"/>
          <p:cNvSpPr/>
          <p:nvPr/>
        </p:nvSpPr>
        <p:spPr>
          <a:xfrm>
            <a:off x="7239001" y="5448300"/>
            <a:ext cx="1011425" cy="22860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078226" y="4267201"/>
            <a:ext cx="5236974"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a:p>
        </p:txBody>
      </p:sp>
      <p:sp>
        <p:nvSpPr>
          <p:cNvPr id="55" name="TextBox 54"/>
          <p:cNvSpPr txBox="1"/>
          <p:nvPr/>
        </p:nvSpPr>
        <p:spPr>
          <a:xfrm>
            <a:off x="8382000" y="2847202"/>
            <a:ext cx="1462528" cy="276999"/>
          </a:xfrm>
          <a:prstGeom prst="rect">
            <a:avLst/>
          </a:prstGeom>
          <a:noFill/>
        </p:spPr>
        <p:txBody>
          <a:bodyPr wrap="square" rtlCol="0">
            <a:spAutoFit/>
          </a:bodyPr>
          <a:lstStyle/>
          <a:p>
            <a:r>
              <a:rPr lang="en-US" sz="1200" dirty="0"/>
              <a:t>Alaska - Washington</a:t>
            </a:r>
          </a:p>
        </p:txBody>
      </p:sp>
      <p:sp>
        <p:nvSpPr>
          <p:cNvPr id="56" name="TextBox 55"/>
          <p:cNvSpPr txBox="1"/>
          <p:nvPr/>
        </p:nvSpPr>
        <p:spPr>
          <a:xfrm>
            <a:off x="8291072" y="4495801"/>
            <a:ext cx="1691128" cy="276999"/>
          </a:xfrm>
          <a:prstGeom prst="rect">
            <a:avLst/>
          </a:prstGeom>
          <a:noFill/>
        </p:spPr>
        <p:txBody>
          <a:bodyPr wrap="square" rtlCol="0">
            <a:spAutoFit/>
          </a:bodyPr>
          <a:lstStyle/>
          <a:p>
            <a:r>
              <a:rPr lang="en-US" sz="1200" dirty="0"/>
              <a:t>Georgia - New Mexico</a:t>
            </a:r>
          </a:p>
        </p:txBody>
      </p:sp>
      <p:sp>
        <p:nvSpPr>
          <p:cNvPr id="58" name="TextBox 57"/>
          <p:cNvSpPr txBox="1"/>
          <p:nvPr/>
        </p:nvSpPr>
        <p:spPr>
          <a:xfrm>
            <a:off x="8289152" y="2847202"/>
            <a:ext cx="1235848" cy="276999"/>
          </a:xfrm>
          <a:prstGeom prst="rect">
            <a:avLst/>
          </a:prstGeom>
          <a:noFill/>
        </p:spPr>
        <p:txBody>
          <a:bodyPr wrap="square" rtlCol="0">
            <a:spAutoFit/>
          </a:bodyPr>
          <a:lstStyle/>
          <a:p>
            <a:pPr algn="r"/>
            <a:r>
              <a:rPr lang="en-US" sz="1200" dirty="0"/>
              <a:t>Alaska - Florida</a:t>
            </a:r>
          </a:p>
        </p:txBody>
      </p:sp>
      <p:sp>
        <p:nvSpPr>
          <p:cNvPr id="59" name="TextBox 58"/>
          <p:cNvSpPr txBox="1"/>
          <p:nvPr/>
        </p:nvSpPr>
        <p:spPr>
          <a:xfrm>
            <a:off x="8289152" y="4495801"/>
            <a:ext cx="1555376" cy="276999"/>
          </a:xfrm>
          <a:prstGeom prst="rect">
            <a:avLst/>
          </a:prstGeom>
          <a:noFill/>
        </p:spPr>
        <p:txBody>
          <a:bodyPr wrap="square" rtlCol="0">
            <a:spAutoFit/>
          </a:bodyPr>
          <a:lstStyle/>
          <a:p>
            <a:r>
              <a:rPr lang="en-US" sz="1200" dirty="0"/>
              <a:t>Georgia - Washington</a:t>
            </a:r>
          </a:p>
        </p:txBody>
      </p:sp>
      <p:sp>
        <p:nvSpPr>
          <p:cNvPr id="60" name="TextBox 59"/>
          <p:cNvSpPr txBox="1"/>
          <p:nvPr/>
        </p:nvSpPr>
        <p:spPr>
          <a:xfrm>
            <a:off x="8260336" y="5943601"/>
            <a:ext cx="1693048" cy="276999"/>
          </a:xfrm>
          <a:prstGeom prst="rect">
            <a:avLst/>
          </a:prstGeom>
          <a:noFill/>
        </p:spPr>
        <p:txBody>
          <a:bodyPr wrap="square" rtlCol="0">
            <a:spAutoFit/>
          </a:bodyPr>
          <a:lstStyle/>
          <a:p>
            <a:r>
              <a:rPr lang="en-US" sz="1200" dirty="0"/>
              <a:t>New York - Washington</a:t>
            </a:r>
          </a:p>
        </p:txBody>
      </p:sp>
    </p:spTree>
    <p:extLst>
      <p:ext uri="{BB962C8B-B14F-4D97-AF65-F5344CB8AC3E}">
        <p14:creationId xmlns:p14="http://schemas.microsoft.com/office/powerpoint/2010/main" val="14008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6"/>
                                        </p:tgtEl>
                                        <p:attrNameLst>
                                          <p:attrName>style.visibility</p:attrName>
                                        </p:attrNameLst>
                                      </p:cBhvr>
                                      <p:to>
                                        <p:strVal val="hidden"/>
                                      </p:to>
                                    </p:set>
                                  </p:childTnLst>
                                </p:cTn>
                              </p:par>
                            </p:childTnLst>
                          </p:cTn>
                        </p:par>
                        <p:par>
                          <p:cTn id="21" fill="hold">
                            <p:stCondLst>
                              <p:cond delay="0"/>
                            </p:stCondLst>
                            <p:childTnLst>
                              <p:par>
                                <p:cTn id="22" presetID="1" presetClass="exit" presetSubtype="0" fill="hold" nodeType="afterEffect">
                                  <p:stCondLst>
                                    <p:cond delay="0"/>
                                  </p:stCondLst>
                                  <p:childTnLst>
                                    <p:set>
                                      <p:cBhvr>
                                        <p:cTn id="23" dur="1" fill="hold">
                                          <p:stCondLst>
                                            <p:cond delay="0"/>
                                          </p:stCondLst>
                                        </p:cTn>
                                        <p:tgtEl>
                                          <p:spTgt spid="36"/>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55"/>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54"/>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48"/>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par>
                                <p:cTn id="58" presetID="1" presetClass="exit" presetSubtype="0" fill="hold" grpId="1" nodeType="withEffect">
                                  <p:stCondLst>
                                    <p:cond delay="0"/>
                                  </p:stCondLst>
                                  <p:childTnLst>
                                    <p:set>
                                      <p:cBhvr>
                                        <p:cTn id="59" dur="1" fill="hold">
                                          <p:stCondLst>
                                            <p:cond delay="0"/>
                                          </p:stCondLst>
                                        </p:cTn>
                                        <p:tgtEl>
                                          <p:spTgt spid="5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6" grpId="0" animBg="1"/>
      <p:bldP spid="46" grpId="1" animBg="1"/>
      <p:bldP spid="49" grpId="0" animBg="1"/>
      <p:bldP spid="52" grpId="0" animBg="1"/>
      <p:bldP spid="53" grpId="0" animBg="1"/>
      <p:bldP spid="54" grpId="0" animBg="1"/>
      <p:bldP spid="54" grpId="1" animBg="1"/>
      <p:bldP spid="55" grpId="0"/>
      <p:bldP spid="55" grpId="1"/>
      <p:bldP spid="56" grpId="0"/>
      <p:bldP spid="58" grpId="0"/>
      <p:bldP spid="59" grpId="0"/>
      <p:bldP spid="59" grpId="1"/>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General Windows Azure Storage Best Practices</a:t>
            </a:r>
            <a:r>
              <a:rPr lang="en-US" dirty="0" smtClean="0"/>
              <a:t> (continued...)</a:t>
            </a:r>
            <a:endParaRPr lang="en-US" dirty="0"/>
          </a:p>
        </p:txBody>
      </p:sp>
      <p:sp>
        <p:nvSpPr>
          <p:cNvPr id="3" name="Content Placeholder 2"/>
          <p:cNvSpPr>
            <a:spLocks noGrp="1"/>
          </p:cNvSpPr>
          <p:nvPr>
            <p:ph type="body" sz="quarter" idx="10"/>
          </p:nvPr>
        </p:nvSpPr>
        <p:spPr/>
        <p:txBody>
          <a:bodyPr/>
          <a:lstStyle/>
          <a:p>
            <a:r>
              <a:rPr lang="en-US" dirty="0" smtClean="0"/>
              <a:t>Use HTTPS</a:t>
            </a:r>
          </a:p>
          <a:p>
            <a:r>
              <a:rPr lang="en-US" dirty="0" smtClean="0"/>
              <a:t>Optimize what you send &amp; receive</a:t>
            </a:r>
          </a:p>
          <a:p>
            <a:pPr lvl="1"/>
            <a:r>
              <a:rPr lang="en-US" dirty="0" smtClean="0"/>
              <a:t>Blobs: Range reads, Metadata, Head Requests</a:t>
            </a:r>
          </a:p>
          <a:p>
            <a:pPr lvl="1"/>
            <a:r>
              <a:rPr lang="en-US" dirty="0" smtClean="0"/>
              <a:t>Tables: JSON vs AtomPub, </a:t>
            </a:r>
            <a:r>
              <a:rPr lang="en-US" dirty="0" err="1" smtClean="0"/>
              <a:t>Upsert</a:t>
            </a:r>
            <a:r>
              <a:rPr lang="en-US" dirty="0" smtClean="0"/>
              <a:t>, Merge, Projection, Point Queries</a:t>
            </a:r>
          </a:p>
          <a:p>
            <a:pPr lvl="1"/>
            <a:r>
              <a:rPr lang="en-US" dirty="0" smtClean="0"/>
              <a:t>Queues: Update Message, Batch size</a:t>
            </a:r>
          </a:p>
          <a:p>
            <a:r>
              <a:rPr lang="en-US" dirty="0" smtClean="0"/>
              <a:t>Control Parallelism at the application layer</a:t>
            </a:r>
          </a:p>
          <a:p>
            <a:pPr lvl="1"/>
            <a:r>
              <a:rPr lang="en-US" dirty="0" smtClean="0"/>
              <a:t>Unbounded Parallelism can lead to slow latencies and throttling</a:t>
            </a:r>
            <a:endParaRPr lang="en-US" dirty="0"/>
          </a:p>
        </p:txBody>
      </p:sp>
    </p:spTree>
    <p:extLst>
      <p:ext uri="{BB962C8B-B14F-4D97-AF65-F5344CB8AC3E}">
        <p14:creationId xmlns:p14="http://schemas.microsoft.com/office/powerpoint/2010/main" val="411970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General Windows Azure Storage Best </a:t>
            </a:r>
            <a:r>
              <a:rPr lang="en-GB" dirty="0" smtClean="0"/>
              <a:t>Practices </a:t>
            </a:r>
            <a:r>
              <a:rPr lang="en-US" dirty="0" smtClean="0"/>
              <a:t>(continued...)</a:t>
            </a:r>
            <a:endParaRPr lang="en-US" dirty="0"/>
          </a:p>
        </p:txBody>
      </p:sp>
      <p:sp>
        <p:nvSpPr>
          <p:cNvPr id="3" name="Content Placeholder 2"/>
          <p:cNvSpPr>
            <a:spLocks noGrp="1"/>
          </p:cNvSpPr>
          <p:nvPr>
            <p:ph type="body" sz="quarter" idx="10"/>
          </p:nvPr>
        </p:nvSpPr>
        <p:spPr/>
        <p:txBody>
          <a:bodyPr/>
          <a:lstStyle/>
          <a:p>
            <a:r>
              <a:rPr lang="en-US" dirty="0" smtClean="0"/>
              <a:t>Enable Logging &amp; Metrics</a:t>
            </a:r>
          </a:p>
          <a:p>
            <a:pPr lvl="1"/>
            <a:r>
              <a:rPr lang="en-US" dirty="0" smtClean="0"/>
              <a:t>Can be done via REST, Client API, or Portal</a:t>
            </a:r>
          </a:p>
          <a:p>
            <a:pPr lvl="1"/>
            <a:r>
              <a:rPr lang="en-US" dirty="0" smtClean="0"/>
              <a:t>Enables clients to self diagnose issues, including performance related ones</a:t>
            </a:r>
          </a:p>
          <a:p>
            <a:pPr lvl="1"/>
            <a:r>
              <a:rPr lang="en-US" dirty="0" smtClean="0"/>
              <a:t>Data can be automatically </a:t>
            </a:r>
            <a:r>
              <a:rPr lang="en-US" dirty="0" err="1" smtClean="0"/>
              <a:t>GC’d</a:t>
            </a:r>
            <a:r>
              <a:rPr lang="en-US" dirty="0" smtClean="0"/>
              <a:t> according to a user specified retention interval</a:t>
            </a:r>
          </a:p>
          <a:p>
            <a:pPr lvl="2"/>
            <a:r>
              <a:rPr lang="en-US" dirty="0" smtClean="0"/>
              <a:t>For example, have longer retention for hourly metrics and shorter retention for minute metrics</a:t>
            </a:r>
          </a:p>
          <a:p>
            <a:pPr lvl="2"/>
            <a:endParaRPr lang="en-US" dirty="0"/>
          </a:p>
        </p:txBody>
      </p:sp>
    </p:spTree>
    <p:extLst>
      <p:ext uri="{BB962C8B-B14F-4D97-AF65-F5344CB8AC3E}">
        <p14:creationId xmlns:p14="http://schemas.microsoft.com/office/powerpoint/2010/main" val="97232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Redundancy</a:t>
            </a:r>
            <a:endParaRPr lang="en-US" dirty="0"/>
          </a:p>
        </p:txBody>
      </p:sp>
      <p:sp>
        <p:nvSpPr>
          <p:cNvPr id="4" name="Subtitle 3"/>
          <p:cNvSpPr>
            <a:spLocks noGrp="1"/>
          </p:cNvSpPr>
          <p:nvPr>
            <p:ph type="subTitle" idx="1"/>
          </p:nvPr>
        </p:nvSpPr>
        <p:spPr/>
        <p:txBody>
          <a:bodyPr/>
          <a:lstStyle/>
          <a:p>
            <a:r>
              <a:rPr lang="en-US" dirty="0"/>
              <a:t>Andrew Edwards | Principal SDE</a:t>
            </a:r>
          </a:p>
          <a:p>
            <a:r>
              <a:rPr lang="en-US" dirty="0"/>
              <a:t>Jai Haridas | Principal Development Manager</a:t>
            </a:r>
          </a:p>
        </p:txBody>
      </p:sp>
    </p:spTree>
    <p:extLst>
      <p:ext uri="{BB962C8B-B14F-4D97-AF65-F5344CB8AC3E}">
        <p14:creationId xmlns:p14="http://schemas.microsoft.com/office/powerpoint/2010/main" val="2431996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Storage Analytics</a:t>
            </a:r>
            <a:endParaRPr lang="en-US" dirty="0"/>
          </a:p>
        </p:txBody>
      </p:sp>
    </p:spTree>
    <p:extLst>
      <p:ext uri="{BB962C8B-B14F-4D97-AF65-F5344CB8AC3E}">
        <p14:creationId xmlns:p14="http://schemas.microsoft.com/office/powerpoint/2010/main" val="952048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General Windows Azure Storage Best Practices</a:t>
            </a:r>
            <a:r>
              <a:rPr lang="en-US" dirty="0" smtClean="0"/>
              <a:t> (continued...)</a:t>
            </a:r>
            <a:endParaRPr lang="en-US" dirty="0"/>
          </a:p>
        </p:txBody>
      </p:sp>
      <p:sp>
        <p:nvSpPr>
          <p:cNvPr id="3" name="Content Placeholder 2"/>
          <p:cNvSpPr>
            <a:spLocks noGrp="1"/>
          </p:cNvSpPr>
          <p:nvPr>
            <p:ph type="body" sz="quarter" idx="10"/>
          </p:nvPr>
        </p:nvSpPr>
        <p:spPr/>
        <p:txBody>
          <a:bodyPr/>
          <a:lstStyle/>
          <a:p>
            <a:r>
              <a:rPr lang="en-US" dirty="0" smtClean="0"/>
              <a:t>To build resilient distributed system</a:t>
            </a:r>
          </a:p>
          <a:p>
            <a:pPr lvl="1"/>
            <a:r>
              <a:rPr lang="en-US" dirty="0"/>
              <a:t>Rely on caching</a:t>
            </a:r>
          </a:p>
          <a:p>
            <a:pPr lvl="2"/>
            <a:r>
              <a:rPr lang="en-US" dirty="0"/>
              <a:t>Caching layer with fail fast but cache updated in background</a:t>
            </a:r>
          </a:p>
          <a:p>
            <a:pPr lvl="1"/>
            <a:r>
              <a:rPr lang="en-US" dirty="0"/>
              <a:t>Use Storage Analytics to learn about your usage</a:t>
            </a:r>
          </a:p>
          <a:p>
            <a:pPr lvl="2"/>
            <a:r>
              <a:rPr lang="en-US" dirty="0" smtClean="0"/>
              <a:t>Understand limits of single storage account, partition</a:t>
            </a:r>
          </a:p>
          <a:p>
            <a:pPr lvl="2"/>
            <a:r>
              <a:rPr lang="en-US" dirty="0" smtClean="0"/>
              <a:t>Avoid </a:t>
            </a:r>
            <a:r>
              <a:rPr lang="en-US" dirty="0"/>
              <a:t>unnecessary roundtrips &amp; bandwidth usage</a:t>
            </a:r>
          </a:p>
          <a:p>
            <a:pPr lvl="2"/>
            <a:r>
              <a:rPr lang="en-US" dirty="0"/>
              <a:t>Continuously monitor for anomalies</a:t>
            </a:r>
          </a:p>
          <a:p>
            <a:pPr lvl="1"/>
            <a:r>
              <a:rPr lang="en-US" dirty="0" smtClean="0"/>
              <a:t>Efficient retries</a:t>
            </a:r>
          </a:p>
          <a:p>
            <a:pPr lvl="2"/>
            <a:r>
              <a:rPr lang="en-US" dirty="0" smtClean="0"/>
              <a:t>Exponential back-off for background jobs</a:t>
            </a:r>
          </a:p>
          <a:p>
            <a:pPr lvl="2"/>
            <a:r>
              <a:rPr lang="en-US" dirty="0" smtClean="0"/>
              <a:t>Constant back-off for websites</a:t>
            </a:r>
          </a:p>
          <a:p>
            <a:pPr lvl="2"/>
            <a:r>
              <a:rPr lang="en-US" dirty="0" smtClean="0"/>
              <a:t>Use secondary for higher availability</a:t>
            </a:r>
          </a:p>
          <a:p>
            <a:pPr lvl="2"/>
            <a:endParaRPr lang="en-US" dirty="0"/>
          </a:p>
        </p:txBody>
      </p:sp>
    </p:spTree>
    <p:extLst>
      <p:ext uri="{BB962C8B-B14F-4D97-AF65-F5344CB8AC3E}">
        <p14:creationId xmlns:p14="http://schemas.microsoft.com/office/powerpoint/2010/main" val="74105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Service - Best Practices</a:t>
            </a:r>
            <a:endParaRPr lang="en-US" dirty="0"/>
          </a:p>
        </p:txBody>
      </p:sp>
      <p:sp>
        <p:nvSpPr>
          <p:cNvPr id="3" name="Content Placeholder 2"/>
          <p:cNvSpPr>
            <a:spLocks noGrp="1"/>
          </p:cNvSpPr>
          <p:nvPr>
            <p:ph type="body" sz="quarter" idx="10"/>
          </p:nvPr>
        </p:nvSpPr>
        <p:spPr/>
        <p:txBody>
          <a:bodyPr/>
          <a:lstStyle/>
          <a:p>
            <a:r>
              <a:rPr lang="en-US" sz="2800" dirty="0" smtClean="0"/>
              <a:t>Avoid small range reads on larger sized blocks</a:t>
            </a:r>
          </a:p>
          <a:p>
            <a:r>
              <a:rPr lang="en-US" sz="2800" dirty="0" smtClean="0"/>
              <a:t>How do I upload a folder the fastest?</a:t>
            </a:r>
          </a:p>
          <a:p>
            <a:pPr lvl="1"/>
            <a:r>
              <a:rPr lang="en-US" dirty="0" smtClean="0"/>
              <a:t>Upload multiple blobs simultaneously</a:t>
            </a:r>
          </a:p>
          <a:p>
            <a:r>
              <a:rPr lang="en-US" sz="2800" dirty="0" smtClean="0"/>
              <a:t>How do I upload a blob the fastest?</a:t>
            </a:r>
          </a:p>
          <a:p>
            <a:pPr lvl="1"/>
            <a:r>
              <a:rPr lang="en-US" dirty="0" smtClean="0"/>
              <a:t>Use parallel block upload	</a:t>
            </a:r>
          </a:p>
          <a:p>
            <a:r>
              <a:rPr lang="en-US" sz="2800" dirty="0" smtClean="0"/>
              <a:t>Concurrency (C)- Multiple workers upload different blobs</a:t>
            </a:r>
          </a:p>
          <a:p>
            <a:r>
              <a:rPr lang="en-US" sz="2800" dirty="0" smtClean="0"/>
              <a:t>Parallelism (P) – Multiple workers upload different blocks for same blob </a:t>
            </a:r>
            <a:endParaRPr lang="en-US" sz="2800" dirty="0"/>
          </a:p>
        </p:txBody>
      </p:sp>
    </p:spTree>
    <p:extLst>
      <p:ext uri="{BB962C8B-B14F-4D97-AF65-F5344CB8AC3E}">
        <p14:creationId xmlns:p14="http://schemas.microsoft.com/office/powerpoint/2010/main" val="426920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Vs. Blob Parallelism</a:t>
            </a:r>
          </a:p>
        </p:txBody>
      </p:sp>
      <p:sp>
        <p:nvSpPr>
          <p:cNvPr id="3" name="Content Placeholder 2"/>
          <p:cNvSpPr>
            <a:spLocks noGrp="1"/>
          </p:cNvSpPr>
          <p:nvPr>
            <p:ph type="body" sz="quarter" idx="10"/>
          </p:nvPr>
        </p:nvSpPr>
        <p:spPr>
          <a:xfrm>
            <a:off x="269239" y="1262640"/>
            <a:ext cx="11653523" cy="4928780"/>
          </a:xfrm>
        </p:spPr>
        <p:txBody>
          <a:bodyPr/>
          <a:lstStyle/>
          <a:p>
            <a:pPr marL="99598" indent="0">
              <a:buNone/>
            </a:pPr>
            <a:r>
              <a:rPr lang="en-US" sz="3137" dirty="0"/>
              <a:t>XL VM Uploading 512, 256MB Blobs (Total upload size = 128GB)</a:t>
            </a:r>
          </a:p>
          <a:p>
            <a:pPr marL="672290" lvl="1" indent="-336145">
              <a:buFont typeface="Arial" panose="020B0604020202020204" pitchFamily="34" charset="0"/>
              <a:buChar char="•"/>
            </a:pPr>
            <a:r>
              <a:rPr lang="en-US" sz="1961" dirty="0"/>
              <a:t>C=1, P=1   =&gt; Averaged ~ 13. 2 MB/s</a:t>
            </a:r>
          </a:p>
          <a:p>
            <a:pPr marL="672290" lvl="1" indent="-336145">
              <a:buFont typeface="Arial" panose="020B0604020202020204" pitchFamily="34" charset="0"/>
              <a:buChar char="•"/>
            </a:pPr>
            <a:r>
              <a:rPr lang="en-US" sz="1961" dirty="0"/>
              <a:t>C=1, P=30 =&gt; Averaged ~ 50.72 MB/s</a:t>
            </a:r>
          </a:p>
          <a:p>
            <a:pPr marL="672290" lvl="1" indent="-336145">
              <a:buFont typeface="Arial" panose="020B0604020202020204" pitchFamily="34" charset="0"/>
              <a:buChar char="•"/>
            </a:pPr>
            <a:r>
              <a:rPr lang="en-US" sz="1961" dirty="0"/>
              <a:t>C=30, P=1 =&gt; Averaged ~ 96.64 MB/s</a:t>
            </a:r>
          </a:p>
          <a:p>
            <a:pPr marL="336145" lvl="1" indent="0">
              <a:buNone/>
            </a:pPr>
            <a:endParaRPr lang="en-US" sz="1176" dirty="0"/>
          </a:p>
          <a:p>
            <a:pPr marL="672290" lvl="1" indent="-336145">
              <a:buFont typeface="Arial" panose="020B0604020202020204" pitchFamily="34" charset="0"/>
              <a:buChar char="•"/>
            </a:pPr>
            <a:r>
              <a:rPr lang="en-US" sz="2353" dirty="0"/>
              <a:t>Single TCP connection is bound by TCP </a:t>
            </a:r>
          </a:p>
          <a:p>
            <a:pPr marL="50493" lvl="1" indent="0">
              <a:buNone/>
            </a:pPr>
            <a:r>
              <a:rPr lang="en-US" sz="2353" dirty="0"/>
              <a:t> </a:t>
            </a:r>
            <a:r>
              <a:rPr lang="en-US" sz="2353" dirty="0" smtClean="0"/>
              <a:t>      rate </a:t>
            </a:r>
            <a:r>
              <a:rPr lang="en-US" sz="2353" dirty="0"/>
              <a:t>control &amp; RTT</a:t>
            </a:r>
          </a:p>
          <a:p>
            <a:pPr marL="672290" lvl="1" indent="-336145">
              <a:buFont typeface="Arial" panose="020B0604020202020204" pitchFamily="34" charset="0"/>
              <a:buChar char="•"/>
            </a:pPr>
            <a:r>
              <a:rPr lang="en-US" sz="2353" dirty="0"/>
              <a:t>P=30 vs. C=30: Test completed almost </a:t>
            </a:r>
          </a:p>
          <a:p>
            <a:pPr marL="50493" lvl="1" indent="0">
              <a:buNone/>
            </a:pPr>
            <a:r>
              <a:rPr lang="en-US" sz="2353" dirty="0"/>
              <a:t> </a:t>
            </a:r>
            <a:r>
              <a:rPr lang="en-US" sz="2353" dirty="0" smtClean="0"/>
              <a:t>      twice </a:t>
            </a:r>
            <a:r>
              <a:rPr lang="en-US" sz="2353" dirty="0"/>
              <a:t>as fast!</a:t>
            </a:r>
          </a:p>
          <a:p>
            <a:pPr marL="672290" lvl="1" indent="-336145">
              <a:buFont typeface="Arial" panose="020B0604020202020204" pitchFamily="34" charset="0"/>
              <a:buChar char="•"/>
            </a:pPr>
            <a:r>
              <a:rPr lang="en-US" sz="2353" dirty="0"/>
              <a:t>Single Blob is bound by the limits of a </a:t>
            </a:r>
          </a:p>
          <a:p>
            <a:pPr marL="50493" lvl="1" indent="0">
              <a:buNone/>
            </a:pPr>
            <a:r>
              <a:rPr lang="en-US" sz="2353" dirty="0"/>
              <a:t>    </a:t>
            </a:r>
            <a:r>
              <a:rPr lang="en-US" sz="2353" dirty="0" smtClean="0"/>
              <a:t>   single </a:t>
            </a:r>
            <a:r>
              <a:rPr lang="en-US" sz="2353" dirty="0"/>
              <a:t>partition </a:t>
            </a:r>
          </a:p>
          <a:p>
            <a:pPr marL="672290" lvl="1" indent="-336145">
              <a:buFont typeface="Arial" panose="020B0604020202020204" pitchFamily="34" charset="0"/>
              <a:buChar char="•"/>
            </a:pPr>
            <a:r>
              <a:rPr lang="en-US" sz="2353" dirty="0"/>
              <a:t>Accessing multiple blobs concurrently </a:t>
            </a:r>
          </a:p>
          <a:p>
            <a:pPr marL="50493" lvl="1" indent="0">
              <a:buNone/>
            </a:pPr>
            <a:r>
              <a:rPr lang="en-US" sz="2353" dirty="0"/>
              <a:t> </a:t>
            </a:r>
            <a:r>
              <a:rPr lang="en-US" sz="2353" dirty="0" smtClean="0"/>
              <a:t>      scales</a:t>
            </a:r>
            <a:endParaRPr lang="en-US" sz="2353" dirty="0"/>
          </a:p>
          <a:p>
            <a:pPr marL="560241" lvl="2" indent="0">
              <a:buNone/>
            </a:pPr>
            <a:endParaRPr lang="en-US" sz="2745" dirty="0"/>
          </a:p>
        </p:txBody>
      </p:sp>
      <p:graphicFrame>
        <p:nvGraphicFramePr>
          <p:cNvPr id="5" name="Chart 4"/>
          <p:cNvGraphicFramePr>
            <a:graphicFrameLocks/>
          </p:cNvGraphicFramePr>
          <p:nvPr>
            <p:extLst/>
          </p:nvPr>
        </p:nvGraphicFramePr>
        <p:xfrm>
          <a:off x="6320106" y="1731146"/>
          <a:ext cx="5722490" cy="51544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665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7" dur="500"/>
                                        <p:tgtEl>
                                          <p:spTgt spid="5">
                                            <p:graphicEl>
                                              <a:chart seriesIdx="-3" categoryIdx="-3" bldStep="gridLegen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fade">
                                      <p:cBhvr>
                                        <p:cTn id="10" dur="500"/>
                                        <p:tgtEl>
                                          <p:spTgt spid="5">
                                            <p:graphicEl>
                                              <a:chart seriesIdx="0" categoryIdx="-4" bldStep="series"/>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fade">
                                      <p:cBhvr>
                                        <p:cTn id="13" dur="500"/>
                                        <p:tgtEl>
                                          <p:spTgt spid="5">
                                            <p:graphicEl>
                                              <a:chart seriesIdx="1" categoryIdx="-4" bldStep="series"/>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fade">
                                      <p:cBhvr>
                                        <p:cTn id="16" dur="500"/>
                                        <p:tgtEl>
                                          <p:spTgt spid="5">
                                            <p:graphicEl>
                                              <a:chart seriesIdx="2" categoryIdx="-4" bldStep="series"/>
                                            </p:graphic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Download</a:t>
            </a:r>
            <a:endParaRPr lang="en-US" dirty="0"/>
          </a:p>
        </p:txBody>
      </p:sp>
      <p:sp>
        <p:nvSpPr>
          <p:cNvPr id="3" name="Text Placeholder 2"/>
          <p:cNvSpPr>
            <a:spLocks noGrp="1"/>
          </p:cNvSpPr>
          <p:nvPr>
            <p:ph type="body" sz="quarter" idx="10"/>
          </p:nvPr>
        </p:nvSpPr>
        <p:spPr/>
        <p:txBody>
          <a:bodyPr/>
          <a:lstStyle/>
          <a:p>
            <a:pPr marL="99598"/>
            <a:r>
              <a:rPr lang="en-US" sz="3137" dirty="0"/>
              <a:t>XL VM Downloading 50, 256MB Blobs (Total download size = 12.5GB)</a:t>
            </a:r>
          </a:p>
          <a:p>
            <a:pPr marL="672290" lvl="1" indent="-336145">
              <a:buFont typeface="Arial" panose="020B0604020202020204" pitchFamily="34" charset="0"/>
              <a:buChar char="•"/>
            </a:pPr>
            <a:r>
              <a:rPr lang="en-US" sz="1961" dirty="0"/>
              <a:t>C=1, P=1   =&gt; Averaged ~ 96   MB/s</a:t>
            </a:r>
          </a:p>
          <a:p>
            <a:pPr marL="672290" lvl="1" indent="-336145">
              <a:buFont typeface="Arial" panose="020B0604020202020204" pitchFamily="34" charset="0"/>
              <a:buChar char="•"/>
            </a:pPr>
            <a:r>
              <a:rPr lang="en-US" sz="1961" dirty="0"/>
              <a:t>C=30, P=1 =&gt; Averaged ~ 130 MB/s</a:t>
            </a:r>
          </a:p>
        </p:txBody>
      </p:sp>
      <p:graphicFrame>
        <p:nvGraphicFramePr>
          <p:cNvPr id="4" name="Chart 3"/>
          <p:cNvGraphicFramePr>
            <a:graphicFrameLocks/>
          </p:cNvGraphicFramePr>
          <p:nvPr>
            <p:extLst/>
          </p:nvPr>
        </p:nvGraphicFramePr>
        <p:xfrm>
          <a:off x="5498384" y="2084363"/>
          <a:ext cx="5901463" cy="41086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140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Service - Best Practices</a:t>
            </a:r>
            <a:endParaRPr lang="en-US" dirty="0"/>
          </a:p>
        </p:txBody>
      </p:sp>
      <p:sp>
        <p:nvSpPr>
          <p:cNvPr id="3" name="Text Placeholder 2"/>
          <p:cNvSpPr>
            <a:spLocks noGrp="1"/>
          </p:cNvSpPr>
          <p:nvPr>
            <p:ph type="body" sz="quarter" idx="10"/>
          </p:nvPr>
        </p:nvSpPr>
        <p:spPr>
          <a:xfrm>
            <a:off x="269239" y="1469641"/>
            <a:ext cx="11653523" cy="4929479"/>
          </a:xfrm>
        </p:spPr>
        <p:txBody>
          <a:bodyPr/>
          <a:lstStyle/>
          <a:p>
            <a:r>
              <a:rPr lang="en-US" sz="2400" dirty="0" smtClean="0"/>
              <a:t>JSON over AtomPub – Up to 70% reduction in bandwidth</a:t>
            </a:r>
          </a:p>
          <a:p>
            <a:r>
              <a:rPr lang="en-US" sz="2400" dirty="0" smtClean="0"/>
              <a:t>Critical Queries: Select PartitionKey, RowKey to avoid hotspots</a:t>
            </a:r>
          </a:p>
          <a:p>
            <a:pPr lvl="1"/>
            <a:r>
              <a:rPr lang="en-US" sz="2200" dirty="0" smtClean="0"/>
              <a:t>Table Scans are expensive – avoid them at all costs for latency sensitive scenarios</a:t>
            </a:r>
          </a:p>
          <a:p>
            <a:r>
              <a:rPr lang="en-US" sz="2400" dirty="0" smtClean="0"/>
              <a:t>Batch: Same PartitionKey for entities that need to be updated together</a:t>
            </a:r>
          </a:p>
          <a:p>
            <a:r>
              <a:rPr lang="en-US" sz="2400" dirty="0" smtClean="0"/>
              <a:t>Schema-less: Store multiple types in same table</a:t>
            </a:r>
          </a:p>
          <a:p>
            <a:r>
              <a:rPr lang="en-US" sz="2400" dirty="0" smtClean="0"/>
              <a:t>Single Index – {PartitionKey, RowKey}: If needed, concatenate columns to form composite keys</a:t>
            </a:r>
          </a:p>
          <a:p>
            <a:r>
              <a:rPr lang="en-US" sz="2400" dirty="0" smtClean="0"/>
              <a:t>Entity Locality: {PartitionKey, RowKey} determines sort order</a:t>
            </a:r>
          </a:p>
          <a:p>
            <a:pPr lvl="1"/>
            <a:r>
              <a:rPr lang="en-US" sz="2200" dirty="0" smtClean="0"/>
              <a:t>Store related entities together to reduce IO and improve performance</a:t>
            </a:r>
          </a:p>
          <a:p>
            <a:r>
              <a:rPr lang="en-US" sz="2400" dirty="0" smtClean="0"/>
              <a:t>Table Service Client Layer in 2.1+: Dramatic performance improvements and better NoSQL interface</a:t>
            </a:r>
          </a:p>
        </p:txBody>
      </p:sp>
    </p:spTree>
    <p:extLst>
      <p:ext uri="{BB962C8B-B14F-4D97-AF65-F5344CB8AC3E}">
        <p14:creationId xmlns:p14="http://schemas.microsoft.com/office/powerpoint/2010/main" val="302693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vs AtomPub</a:t>
            </a:r>
            <a:endParaRPr lang="en-US" dirty="0"/>
          </a:p>
        </p:txBody>
      </p:sp>
    </p:spTree>
    <p:extLst>
      <p:ext uri="{BB962C8B-B14F-4D97-AF65-F5344CB8AC3E}">
        <p14:creationId xmlns:p14="http://schemas.microsoft.com/office/powerpoint/2010/main" val="3170804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Service - Best Practices</a:t>
            </a:r>
            <a:endParaRPr lang="en-US" dirty="0"/>
          </a:p>
        </p:txBody>
      </p:sp>
      <p:sp>
        <p:nvSpPr>
          <p:cNvPr id="3" name="Text Placeholder 2"/>
          <p:cNvSpPr>
            <a:spLocks noGrp="1"/>
          </p:cNvSpPr>
          <p:nvPr>
            <p:ph type="body" sz="quarter" idx="10"/>
          </p:nvPr>
        </p:nvSpPr>
        <p:spPr/>
        <p:txBody>
          <a:bodyPr/>
          <a:lstStyle/>
          <a:p>
            <a:r>
              <a:rPr lang="en-US" sz="2400" dirty="0" smtClean="0"/>
              <a:t>Make message processing idempotent: Messages become visible if client worker fails to delete message</a:t>
            </a:r>
          </a:p>
          <a:p>
            <a:r>
              <a:rPr lang="en-US" sz="2400" dirty="0" smtClean="0"/>
              <a:t>Benefit from Update Message: Extend visibility time based on message or save intermittent state</a:t>
            </a:r>
          </a:p>
          <a:p>
            <a:r>
              <a:rPr lang="en-US" sz="2400" dirty="0" smtClean="0"/>
              <a:t>Message Count: Use this to scale workers</a:t>
            </a:r>
          </a:p>
          <a:p>
            <a:r>
              <a:rPr lang="en-US" sz="2400" dirty="0" smtClean="0"/>
              <a:t>Dequeue Count: Use it to identify poison messages or validity of invisibility time used</a:t>
            </a:r>
          </a:p>
          <a:p>
            <a:pPr lvl="0"/>
            <a:r>
              <a:rPr lang="en-US" sz="2400" dirty="0" smtClean="0"/>
              <a:t>Blobs to store large messages: Increase throughput by having larger batches</a:t>
            </a:r>
          </a:p>
          <a:p>
            <a:pPr lvl="0"/>
            <a:r>
              <a:rPr lang="en-US" sz="2400" dirty="0" smtClean="0"/>
              <a:t>Multiple Queues: To get more than a single queue (partition) target</a:t>
            </a:r>
          </a:p>
        </p:txBody>
      </p:sp>
    </p:spTree>
    <p:extLst>
      <p:ext uri="{BB962C8B-B14F-4D97-AF65-F5344CB8AC3E}">
        <p14:creationId xmlns:p14="http://schemas.microsoft.com/office/powerpoint/2010/main" val="95608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 Common Scenarios</a:t>
            </a:r>
            <a:endParaRPr lang="en-US" dirty="0"/>
          </a:p>
        </p:txBody>
      </p:sp>
      <p:sp>
        <p:nvSpPr>
          <p:cNvPr id="4" name="Subtitle 3"/>
          <p:cNvSpPr>
            <a:spLocks noGrp="1"/>
          </p:cNvSpPr>
          <p:nvPr>
            <p:ph type="subTitle" idx="1"/>
          </p:nvPr>
        </p:nvSpPr>
        <p:spPr/>
        <p:txBody>
          <a:bodyPr/>
          <a:lstStyle/>
          <a:p>
            <a:r>
              <a:rPr lang="en-US" dirty="0"/>
              <a:t>Andrew Edwards | Principal SDE</a:t>
            </a:r>
          </a:p>
          <a:p>
            <a:r>
              <a:rPr lang="en-US" dirty="0"/>
              <a:t>Jai Haridas | Principal Development Manager</a:t>
            </a:r>
          </a:p>
        </p:txBody>
      </p:sp>
    </p:spTree>
    <p:extLst>
      <p:ext uri="{BB962C8B-B14F-4D97-AF65-F5344CB8AC3E}">
        <p14:creationId xmlns:p14="http://schemas.microsoft.com/office/powerpoint/2010/main" val="3277920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US" dirty="0" smtClean="0"/>
              <a:t>Where should I store my logs – Blobs or tables?</a:t>
            </a:r>
          </a:p>
          <a:p>
            <a:r>
              <a:rPr lang="en-GB" dirty="0" smtClean="0"/>
              <a:t>What is the best way to pre-process resources being uploaded?</a:t>
            </a:r>
          </a:p>
          <a:p>
            <a:r>
              <a:rPr lang="en-GB" dirty="0" smtClean="0"/>
              <a:t>What is the best way to store my blobs and access them from multiple locations?</a:t>
            </a:r>
          </a:p>
          <a:p>
            <a:r>
              <a:rPr lang="en-GB" dirty="0" smtClean="0"/>
              <a:t>What is the best way to backup data?</a:t>
            </a:r>
          </a:p>
          <a:p>
            <a:r>
              <a:rPr lang="en-GB" dirty="0" smtClean="0"/>
              <a:t>What is the best way to let users upload/download data from storage?</a:t>
            </a:r>
            <a:endParaRPr lang="en-GB" dirty="0"/>
          </a:p>
          <a:p>
            <a:endParaRPr lang="en-GB" dirty="0"/>
          </a:p>
        </p:txBody>
      </p:sp>
    </p:spTree>
    <p:extLst>
      <p:ext uri="{BB962C8B-B14F-4D97-AF65-F5344CB8AC3E}">
        <p14:creationId xmlns:p14="http://schemas.microsoft.com/office/powerpoint/2010/main" val="637315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Types of durability offered</a:t>
            </a:r>
          </a:p>
          <a:p>
            <a:r>
              <a:rPr lang="en-GB" dirty="0" smtClean="0"/>
              <a:t>Geo redundant storage &amp; failover</a:t>
            </a:r>
          </a:p>
          <a:p>
            <a:r>
              <a:rPr lang="en-US" dirty="0" smtClean="0"/>
              <a:t>Secondary </a:t>
            </a:r>
            <a:r>
              <a:rPr lang="en-US" dirty="0"/>
              <a:t>Read-Only </a:t>
            </a:r>
            <a:r>
              <a:rPr lang="en-US" dirty="0" smtClean="0"/>
              <a:t>Access</a:t>
            </a:r>
          </a:p>
        </p:txBody>
      </p:sp>
    </p:spTree>
    <p:extLst>
      <p:ext uri="{BB962C8B-B14F-4D97-AF65-F5344CB8AC3E}">
        <p14:creationId xmlns:p14="http://schemas.microsoft.com/office/powerpoint/2010/main" val="773643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should I store my logs – Blobs or tables?</a:t>
            </a:r>
          </a:p>
        </p:txBody>
      </p:sp>
      <p:sp>
        <p:nvSpPr>
          <p:cNvPr id="7" name="Content Placeholder 6"/>
          <p:cNvSpPr>
            <a:spLocks noGrp="1"/>
          </p:cNvSpPr>
          <p:nvPr>
            <p:ph sz="quarter" idx="10"/>
          </p:nvPr>
        </p:nvSpPr>
        <p:spPr/>
        <p:txBody>
          <a:bodyPr>
            <a:normAutofit fontScale="85000" lnSpcReduction="20000"/>
          </a:bodyPr>
          <a:lstStyle/>
          <a:p>
            <a:r>
              <a:rPr lang="en-US" dirty="0" smtClean="0"/>
              <a:t>Verbose logs into block blobs and errors also go into alerting queue </a:t>
            </a:r>
          </a:p>
          <a:p>
            <a:pPr lvl="1"/>
            <a:r>
              <a:rPr lang="en-US" dirty="0" smtClean="0"/>
              <a:t>Table’s OData </a:t>
            </a:r>
            <a:r>
              <a:rPr lang="en-US" dirty="0"/>
              <a:t>protocol </a:t>
            </a:r>
            <a:r>
              <a:rPr lang="en-US" dirty="0" smtClean="0"/>
              <a:t>requires content to </a:t>
            </a:r>
            <a:r>
              <a:rPr lang="en-US" dirty="0"/>
              <a:t>be </a:t>
            </a:r>
            <a:r>
              <a:rPr lang="en-US" dirty="0" smtClean="0"/>
              <a:t>processed but blob can store it as raw log data</a:t>
            </a:r>
          </a:p>
          <a:p>
            <a:pPr lvl="1"/>
            <a:r>
              <a:rPr lang="en-US" dirty="0" smtClean="0"/>
              <a:t>If binary format, then needs to be encoded in tables but kept as is in blobs</a:t>
            </a:r>
          </a:p>
          <a:p>
            <a:pPr lvl="1"/>
            <a:endParaRPr lang="en-US" dirty="0" smtClean="0"/>
          </a:p>
          <a:p>
            <a:r>
              <a:rPr lang="en-US" dirty="0" smtClean="0"/>
              <a:t>Verbose logs</a:t>
            </a:r>
          </a:p>
          <a:p>
            <a:pPr lvl="1"/>
            <a:r>
              <a:rPr lang="en-US" dirty="0" smtClean="0"/>
              <a:t>Single write – i.e. each role instance uploads to its own blob</a:t>
            </a:r>
          </a:p>
          <a:p>
            <a:pPr lvl="1"/>
            <a:r>
              <a:rPr lang="en-US" dirty="0" smtClean="0"/>
              <a:t>Buffer verbose logs and flush periodically into blobs using block upload</a:t>
            </a:r>
          </a:p>
          <a:p>
            <a:pPr lvl="1"/>
            <a:r>
              <a:rPr lang="en-US" dirty="0" smtClean="0"/>
              <a:t>Commit uploaded blocks periodically or when sufficient blocks are uploaded</a:t>
            </a:r>
          </a:p>
          <a:p>
            <a:pPr lvl="1"/>
            <a:endParaRPr lang="en-US" dirty="0" smtClean="0"/>
          </a:p>
          <a:p>
            <a:r>
              <a:rPr lang="en-US" dirty="0" smtClean="0"/>
              <a:t>Write errors that need to be acted upon directly into queue messages </a:t>
            </a:r>
          </a:p>
          <a:p>
            <a:pPr lvl="1"/>
            <a:r>
              <a:rPr lang="en-US" dirty="0" smtClean="0"/>
              <a:t>Message processor will take alert action when it processes these messages </a:t>
            </a:r>
          </a:p>
          <a:p>
            <a:pPr lvl="1"/>
            <a:r>
              <a:rPr lang="en-US" dirty="0" smtClean="0"/>
              <a:t>It may also store them in table for reporting</a:t>
            </a:r>
          </a:p>
          <a:p>
            <a:pPr lvl="1"/>
            <a:endParaRPr lang="en-US" dirty="0" smtClean="0"/>
          </a:p>
        </p:txBody>
      </p:sp>
    </p:spTree>
    <p:extLst>
      <p:ext uri="{BB962C8B-B14F-4D97-AF65-F5344CB8AC3E}">
        <p14:creationId xmlns:p14="http://schemas.microsoft.com/office/powerpoint/2010/main" val="1148458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many storage accounts would I need?</a:t>
            </a:r>
            <a:endParaRPr lang="en-US" dirty="0"/>
          </a:p>
        </p:txBody>
      </p:sp>
      <p:sp>
        <p:nvSpPr>
          <p:cNvPr id="7" name="Content Placeholder 6"/>
          <p:cNvSpPr>
            <a:spLocks noGrp="1"/>
          </p:cNvSpPr>
          <p:nvPr>
            <p:ph sz="quarter" idx="10"/>
          </p:nvPr>
        </p:nvSpPr>
        <p:spPr/>
        <p:txBody>
          <a:bodyPr>
            <a:normAutofit fontScale="85000" lnSpcReduction="20000"/>
          </a:bodyPr>
          <a:lstStyle/>
          <a:p>
            <a:r>
              <a:rPr lang="en-GB" dirty="0"/>
              <a:t>Understand the limits of a storage accounts and maximum bandwidth and request rate for your application</a:t>
            </a:r>
          </a:p>
          <a:p>
            <a:r>
              <a:rPr lang="en-GB" dirty="0"/>
              <a:t>Create </a:t>
            </a:r>
            <a:r>
              <a:rPr lang="en-GB" dirty="0" smtClean="0"/>
              <a:t>only as </a:t>
            </a:r>
            <a:r>
              <a:rPr lang="en-GB" dirty="0"/>
              <a:t>many storage accounts as needed</a:t>
            </a:r>
          </a:p>
          <a:p>
            <a:r>
              <a:rPr lang="en-GB" dirty="0" smtClean="0"/>
              <a:t>Option </a:t>
            </a:r>
            <a:r>
              <a:rPr lang="en-GB" dirty="0"/>
              <a:t>1</a:t>
            </a:r>
          </a:p>
          <a:p>
            <a:pPr lvl="1"/>
            <a:r>
              <a:rPr lang="en-GB" dirty="0" smtClean="0"/>
              <a:t>Keep </a:t>
            </a:r>
            <a:r>
              <a:rPr lang="en-GB" dirty="0"/>
              <a:t>a map of your user accounts to storage </a:t>
            </a:r>
            <a:r>
              <a:rPr lang="en-GB" dirty="0" smtClean="0"/>
              <a:t>account</a:t>
            </a:r>
            <a:endParaRPr lang="en-GB" dirty="0"/>
          </a:p>
          <a:p>
            <a:pPr lvl="1"/>
            <a:r>
              <a:rPr lang="en-GB" dirty="0"/>
              <a:t>If user base grows, create more storage accounts and add </a:t>
            </a:r>
            <a:r>
              <a:rPr lang="en-GB" dirty="0" smtClean="0"/>
              <a:t>them to </a:t>
            </a:r>
            <a:r>
              <a:rPr lang="en-GB" dirty="0"/>
              <a:t>the pool</a:t>
            </a:r>
          </a:p>
          <a:p>
            <a:pPr lvl="1"/>
            <a:r>
              <a:rPr lang="en-GB" dirty="0" smtClean="0"/>
              <a:t>Map your new users to one of the storage accounts</a:t>
            </a:r>
          </a:p>
          <a:p>
            <a:r>
              <a:rPr lang="en-GB" dirty="0"/>
              <a:t>Option </a:t>
            </a:r>
            <a:r>
              <a:rPr lang="en-GB" dirty="0" smtClean="0"/>
              <a:t>2</a:t>
            </a:r>
            <a:endParaRPr lang="en-GB" dirty="0"/>
          </a:p>
          <a:p>
            <a:pPr lvl="1"/>
            <a:r>
              <a:rPr lang="en-GB" dirty="0" smtClean="0"/>
              <a:t>Keep a map of your user account + logical container name to storage account name</a:t>
            </a:r>
            <a:endParaRPr lang="en-GB" dirty="0"/>
          </a:p>
          <a:p>
            <a:pPr lvl="1"/>
            <a:r>
              <a:rPr lang="en-GB" dirty="0" smtClean="0"/>
              <a:t>Maintain approximate size per container</a:t>
            </a:r>
          </a:p>
          <a:p>
            <a:pPr lvl="1"/>
            <a:r>
              <a:rPr lang="en-GB" dirty="0" smtClean="0"/>
              <a:t>When a logical container fills up, create a new logical container and pick a storage account from pool for storing data</a:t>
            </a:r>
            <a:endParaRPr lang="en-GB" dirty="0"/>
          </a:p>
          <a:p>
            <a:pPr lvl="1"/>
            <a:endParaRPr lang="en-GB" dirty="0"/>
          </a:p>
        </p:txBody>
      </p:sp>
    </p:spTree>
    <p:extLst>
      <p:ext uri="{BB962C8B-B14F-4D97-AF65-F5344CB8AC3E}">
        <p14:creationId xmlns:p14="http://schemas.microsoft.com/office/powerpoint/2010/main" val="3502228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is the best way to let users upload/download data from storage?</a:t>
            </a:r>
            <a:endParaRPr lang="en-US" dirty="0"/>
          </a:p>
        </p:txBody>
      </p:sp>
      <p:sp>
        <p:nvSpPr>
          <p:cNvPr id="7" name="Content Placeholder 6"/>
          <p:cNvSpPr>
            <a:spLocks noGrp="1"/>
          </p:cNvSpPr>
          <p:nvPr>
            <p:ph sz="quarter" idx="10"/>
          </p:nvPr>
        </p:nvSpPr>
        <p:spPr>
          <a:xfrm>
            <a:off x="379413" y="1803866"/>
            <a:ext cx="11525250" cy="5290388"/>
          </a:xfrm>
        </p:spPr>
        <p:txBody>
          <a:bodyPr>
            <a:normAutofit/>
          </a:bodyPr>
          <a:lstStyle/>
          <a:p>
            <a:r>
              <a:rPr lang="en-GB" sz="2800" dirty="0" smtClean="0"/>
              <a:t>Enable CORS on storage account </a:t>
            </a:r>
            <a:r>
              <a:rPr lang="en-GB" sz="2800" dirty="0"/>
              <a:t>for domain </a:t>
            </a:r>
            <a:r>
              <a:rPr lang="en-GB" sz="2800" dirty="0" smtClean="0"/>
              <a:t>of the web application</a:t>
            </a:r>
          </a:p>
          <a:p>
            <a:r>
              <a:rPr lang="en-GB" sz="2800" dirty="0" smtClean="0"/>
              <a:t>Provide SAS token to web page served by the web application</a:t>
            </a:r>
          </a:p>
          <a:p>
            <a:pPr lvl="1"/>
            <a:r>
              <a:rPr lang="en-GB" sz="2400" dirty="0" smtClean="0"/>
              <a:t>The token provides access only to the resource </a:t>
            </a:r>
            <a:r>
              <a:rPr lang="en-GB" sz="2400" dirty="0"/>
              <a:t>being accessed</a:t>
            </a:r>
            <a:endParaRPr lang="en-GB" sz="2400" dirty="0" smtClean="0"/>
          </a:p>
          <a:p>
            <a:r>
              <a:rPr lang="en-GB" sz="2800" dirty="0" smtClean="0"/>
              <a:t>Using script  in web page upload/download directly to/from Windows Azure Storage</a:t>
            </a:r>
          </a:p>
          <a:p>
            <a:r>
              <a:rPr lang="en-GB" sz="2800" dirty="0" smtClean="0"/>
              <a:t>No need for a separate service proxy through which resources will be uploaded/downloaded to/from Windows Azure Storage </a:t>
            </a:r>
          </a:p>
          <a:p>
            <a:pPr lvl="1"/>
            <a:r>
              <a:rPr lang="en-GB" sz="2400" dirty="0" smtClean="0"/>
              <a:t>The service proxy would need to scale and Windows Azure Storage already scales</a:t>
            </a:r>
          </a:p>
          <a:p>
            <a:pPr lvl="1"/>
            <a:endParaRPr lang="en-GB" sz="2400" dirty="0"/>
          </a:p>
        </p:txBody>
      </p:sp>
    </p:spTree>
    <p:extLst>
      <p:ext uri="{BB962C8B-B14F-4D97-AF65-F5344CB8AC3E}">
        <p14:creationId xmlns:p14="http://schemas.microsoft.com/office/powerpoint/2010/main" val="3039750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is the best way to pre-process resources being uploaded?</a:t>
            </a:r>
            <a:endParaRPr lang="en-US" dirty="0"/>
          </a:p>
        </p:txBody>
      </p:sp>
      <p:sp>
        <p:nvSpPr>
          <p:cNvPr id="7" name="Content Placeholder 6"/>
          <p:cNvSpPr>
            <a:spLocks noGrp="1"/>
          </p:cNvSpPr>
          <p:nvPr>
            <p:ph sz="quarter" idx="10"/>
          </p:nvPr>
        </p:nvSpPr>
        <p:spPr>
          <a:xfrm>
            <a:off x="379413" y="1627219"/>
            <a:ext cx="11525250" cy="5290388"/>
          </a:xfrm>
        </p:spPr>
        <p:txBody>
          <a:bodyPr>
            <a:normAutofit/>
          </a:bodyPr>
          <a:lstStyle/>
          <a:p>
            <a:r>
              <a:rPr lang="en-GB" sz="2800" dirty="0" smtClean="0"/>
              <a:t>Scenario: Need to encode images that are being uploaded</a:t>
            </a:r>
          </a:p>
          <a:p>
            <a:r>
              <a:rPr lang="en-GB" sz="2800" dirty="0" smtClean="0"/>
              <a:t>Add a message to the queue with blob Uri and maximum timeout to wait for blob upload</a:t>
            </a:r>
          </a:p>
          <a:p>
            <a:r>
              <a:rPr lang="en-GB" sz="2800" dirty="0" smtClean="0"/>
              <a:t>Upload the blob</a:t>
            </a:r>
          </a:p>
          <a:p>
            <a:r>
              <a:rPr lang="en-GB" sz="2800" dirty="0" smtClean="0"/>
              <a:t>Worker role processes message and checks for blob’s existence </a:t>
            </a:r>
          </a:p>
          <a:p>
            <a:pPr lvl="1"/>
            <a:r>
              <a:rPr lang="en-GB" sz="2400" dirty="0" smtClean="0"/>
              <a:t>If blob not present, wait until the conservative max timeout</a:t>
            </a:r>
          </a:p>
          <a:p>
            <a:pPr lvl="1"/>
            <a:r>
              <a:rPr lang="en-GB" sz="2400" dirty="0" smtClean="0"/>
              <a:t>If blob exists, </a:t>
            </a:r>
          </a:p>
          <a:p>
            <a:pPr lvl="2"/>
            <a:r>
              <a:rPr lang="en-GB" sz="2000" dirty="0" smtClean="0"/>
              <a:t>Encode image and store encoded image</a:t>
            </a:r>
          </a:p>
          <a:p>
            <a:pPr lvl="2"/>
            <a:r>
              <a:rPr lang="en-GB" sz="2000" dirty="0" smtClean="0"/>
              <a:t>Delete the original image</a:t>
            </a:r>
          </a:p>
          <a:p>
            <a:pPr lvl="2"/>
            <a:r>
              <a:rPr lang="en-GB" sz="2000" dirty="0" smtClean="0"/>
              <a:t>Delete the message</a:t>
            </a:r>
            <a:endParaRPr lang="en-GB" sz="2000" dirty="0"/>
          </a:p>
        </p:txBody>
      </p:sp>
    </p:spTree>
    <p:extLst>
      <p:ext uri="{BB962C8B-B14F-4D97-AF65-F5344CB8AC3E}">
        <p14:creationId xmlns:p14="http://schemas.microsoft.com/office/powerpoint/2010/main" val="3413348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Durability Offered</a:t>
            </a:r>
            <a:endParaRPr lang="en-US" dirty="0"/>
          </a:p>
        </p:txBody>
      </p:sp>
      <p:sp>
        <p:nvSpPr>
          <p:cNvPr id="3" name="Content Placeholder 2"/>
          <p:cNvSpPr>
            <a:spLocks noGrp="1"/>
          </p:cNvSpPr>
          <p:nvPr>
            <p:ph type="body" sz="quarter" idx="10"/>
          </p:nvPr>
        </p:nvSpPr>
        <p:spPr/>
        <p:txBody>
          <a:bodyPr/>
          <a:lstStyle/>
          <a:p>
            <a:pPr marL="0" indent="0">
              <a:buNone/>
            </a:pPr>
            <a:r>
              <a:rPr lang="en-US" dirty="0"/>
              <a:t>Local Redundant </a:t>
            </a:r>
            <a:r>
              <a:rPr lang="en-US" dirty="0" smtClean="0"/>
              <a:t>Storage Accounts</a:t>
            </a:r>
            <a:endParaRPr lang="en-US" dirty="0"/>
          </a:p>
          <a:p>
            <a:pPr lvl="2"/>
            <a:r>
              <a:rPr lang="en-US" dirty="0"/>
              <a:t>Maintain </a:t>
            </a:r>
            <a:r>
              <a:rPr lang="en-US" dirty="0" smtClean="0"/>
              <a:t>3 </a:t>
            </a:r>
            <a:r>
              <a:rPr lang="en-US" dirty="0"/>
              <a:t>copies of data within a given </a:t>
            </a:r>
            <a:r>
              <a:rPr lang="en-US" dirty="0" smtClean="0"/>
              <a:t>region</a:t>
            </a:r>
            <a:endParaRPr lang="en-US" dirty="0"/>
          </a:p>
          <a:p>
            <a:pPr lvl="2"/>
            <a:r>
              <a:rPr lang="en-US" dirty="0"/>
              <a:t>~ 2/3 price of Geo Redundant </a:t>
            </a:r>
            <a:r>
              <a:rPr lang="en-US" dirty="0" smtClean="0"/>
              <a:t>Storage</a:t>
            </a:r>
          </a:p>
          <a:p>
            <a:pPr lvl="1"/>
            <a:endParaRPr lang="en-US" dirty="0"/>
          </a:p>
          <a:p>
            <a:pPr marL="0" indent="0">
              <a:buNone/>
            </a:pPr>
            <a:r>
              <a:rPr lang="en-US" dirty="0" smtClean="0"/>
              <a:t>Geo Redundant Storage Accounts</a:t>
            </a:r>
          </a:p>
          <a:p>
            <a:pPr lvl="2"/>
            <a:r>
              <a:rPr lang="en-US" dirty="0" smtClean="0"/>
              <a:t>Maintain 6 copies of data spread over 2 regions at least 400 miles apart from each other (3 copies are kept at each region)</a:t>
            </a:r>
          </a:p>
          <a:p>
            <a:pPr lvl="1"/>
            <a:endParaRPr lang="en-US" dirty="0" smtClean="0"/>
          </a:p>
          <a:p>
            <a:pPr lvl="1"/>
            <a:endParaRPr lang="en-US" dirty="0"/>
          </a:p>
        </p:txBody>
      </p:sp>
    </p:spTree>
    <p:extLst>
      <p:ext uri="{BB962C8B-B14F-4D97-AF65-F5344CB8AC3E}">
        <p14:creationId xmlns:p14="http://schemas.microsoft.com/office/powerpoint/2010/main" val="389092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63" y="216811"/>
            <a:ext cx="11151917" cy="609312"/>
          </a:xfrm>
        </p:spPr>
        <p:txBody>
          <a:bodyPr>
            <a:normAutofit fontScale="90000"/>
          </a:bodyPr>
          <a:lstStyle/>
          <a:p>
            <a:r>
              <a:rPr lang="en-US" dirty="0" smtClean="0"/>
              <a:t>Geo Redundant Storage</a:t>
            </a:r>
            <a:endParaRPr lang="en-US" dirty="0"/>
          </a:p>
        </p:txBody>
      </p:sp>
      <p:sp>
        <p:nvSpPr>
          <p:cNvPr id="3" name="Content Placeholder 2"/>
          <p:cNvSpPr>
            <a:spLocks noGrp="1"/>
          </p:cNvSpPr>
          <p:nvPr>
            <p:ph type="body" sz="quarter" idx="10"/>
          </p:nvPr>
        </p:nvSpPr>
        <p:spPr>
          <a:xfrm>
            <a:off x="217318" y="944473"/>
            <a:ext cx="11151916" cy="3347654"/>
          </a:xfrm>
        </p:spPr>
        <p:txBody>
          <a:bodyPr>
            <a:normAutofit lnSpcReduction="10000"/>
          </a:bodyPr>
          <a:lstStyle/>
          <a:p>
            <a:pPr marL="0" indent="0">
              <a:buNone/>
            </a:pPr>
            <a:r>
              <a:rPr lang="en-US" sz="2843" dirty="0">
                <a:ea typeface="Segoe UI" pitchFamily="34" charset="0"/>
                <a:cs typeface="Segoe UI" pitchFamily="34" charset="0"/>
              </a:rPr>
              <a:t>Data geo-replicated across regions 400+ miles apart</a:t>
            </a:r>
          </a:p>
          <a:p>
            <a:pPr lvl="1"/>
            <a:r>
              <a:rPr lang="en-US" sz="2353" dirty="0">
                <a:ea typeface="Segoe UI" pitchFamily="34" charset="0"/>
                <a:cs typeface="Segoe UI" pitchFamily="34" charset="0"/>
              </a:rPr>
              <a:t>Provide data durability in face of potential major regional disasters</a:t>
            </a:r>
          </a:p>
          <a:p>
            <a:pPr lvl="1"/>
            <a:r>
              <a:rPr lang="en-US" sz="2353" dirty="0">
                <a:ea typeface="Segoe UI" pitchFamily="34" charset="0"/>
                <a:cs typeface="Segoe UI" pitchFamily="34" charset="0"/>
              </a:rPr>
              <a:t>Provided for Blob, </a:t>
            </a:r>
            <a:r>
              <a:rPr lang="en-US" sz="2353" dirty="0" smtClean="0">
                <a:ea typeface="Segoe UI" pitchFamily="34" charset="0"/>
                <a:cs typeface="Segoe UI" pitchFamily="34" charset="0"/>
              </a:rPr>
              <a:t>Tables and Queues</a:t>
            </a:r>
            <a:endParaRPr lang="en-US" sz="2353" dirty="0">
              <a:ea typeface="Segoe UI" pitchFamily="34" charset="0"/>
              <a:cs typeface="Segoe UI" pitchFamily="34" charset="0"/>
            </a:endParaRPr>
          </a:p>
          <a:p>
            <a:pPr marL="0" indent="0">
              <a:buNone/>
            </a:pPr>
            <a:r>
              <a:rPr lang="en-US" sz="2843" dirty="0">
                <a:ea typeface="Segoe UI" pitchFamily="34" charset="0"/>
                <a:cs typeface="Segoe UI" pitchFamily="34" charset="0"/>
              </a:rPr>
              <a:t>User chooses primary region during account creation</a:t>
            </a:r>
          </a:p>
          <a:p>
            <a:pPr lvl="1"/>
            <a:r>
              <a:rPr lang="en-US" sz="2353" dirty="0">
                <a:ea typeface="Segoe UI" pitchFamily="34" charset="0"/>
                <a:cs typeface="Segoe UI" pitchFamily="34" charset="0"/>
              </a:rPr>
              <a:t>Each primary region has a predefined secondary region</a:t>
            </a:r>
          </a:p>
          <a:p>
            <a:pPr marL="0" indent="0">
              <a:buNone/>
            </a:pPr>
            <a:r>
              <a:rPr lang="en-US" sz="2843" dirty="0">
                <a:ea typeface="Segoe UI" pitchFamily="34" charset="0"/>
                <a:cs typeface="Segoe UI" pitchFamily="34" charset="0"/>
              </a:rPr>
              <a:t>Asynchronous geo-replication</a:t>
            </a:r>
          </a:p>
          <a:p>
            <a:pPr lvl="1"/>
            <a:r>
              <a:rPr lang="en-US" sz="2353" dirty="0">
                <a:ea typeface="Segoe UI" pitchFamily="34" charset="0"/>
                <a:cs typeface="Segoe UI" pitchFamily="34" charset="0"/>
              </a:rPr>
              <a:t>Off critical path of live requests</a:t>
            </a:r>
          </a:p>
        </p:txBody>
      </p:sp>
      <p:sp>
        <p:nvSpPr>
          <p:cNvPr id="19" name="Cloud"/>
          <p:cNvSpPr>
            <a:spLocks noChangeAspect="1" noEditPoints="1" noChangeArrowheads="1"/>
          </p:cNvSpPr>
          <p:nvPr/>
        </p:nvSpPr>
        <p:spPr bwMode="auto">
          <a:xfrm>
            <a:off x="4992881" y="5398785"/>
            <a:ext cx="2009358" cy="107275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Europe West</a:t>
            </a:r>
          </a:p>
        </p:txBody>
      </p:sp>
      <p:sp>
        <p:nvSpPr>
          <p:cNvPr id="20" name="Cloud"/>
          <p:cNvSpPr>
            <a:spLocks noChangeAspect="1" noEditPoints="1" noChangeArrowheads="1"/>
          </p:cNvSpPr>
          <p:nvPr/>
        </p:nvSpPr>
        <p:spPr bwMode="auto">
          <a:xfrm>
            <a:off x="5376200" y="3802511"/>
            <a:ext cx="2009358" cy="107275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North Europe</a:t>
            </a:r>
          </a:p>
        </p:txBody>
      </p:sp>
      <p:sp>
        <p:nvSpPr>
          <p:cNvPr id="21" name="Up-Down Arrow 20"/>
          <p:cNvSpPr/>
          <p:nvPr/>
        </p:nvSpPr>
        <p:spPr bwMode="auto">
          <a:xfrm>
            <a:off x="5997559" y="4875268"/>
            <a:ext cx="507402" cy="523517"/>
          </a:xfrm>
          <a:prstGeom prst="upDownArrow">
            <a:avLst>
              <a:gd name="adj1" fmla="val 29148"/>
              <a:gd name="adj2" fmla="val 2765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
        <p:nvSpPr>
          <p:cNvPr id="22" name="TextBox 21"/>
          <p:cNvSpPr txBox="1"/>
          <p:nvPr/>
        </p:nvSpPr>
        <p:spPr>
          <a:xfrm>
            <a:off x="6504965" y="4999215"/>
            <a:ext cx="1648593" cy="271613"/>
          </a:xfrm>
          <a:prstGeom prst="rect">
            <a:avLst/>
          </a:prstGeom>
          <a:noFill/>
        </p:spPr>
        <p:txBody>
          <a:bodyPr wrap="none" lIns="0" tIns="0" rIns="0" bIns="0" rtlCol="0">
            <a:spAutoFit/>
          </a:bodyPr>
          <a:lstStyle/>
          <a:p>
            <a:pPr defTabSz="913920"/>
            <a:r>
              <a:rPr lang="en-US" sz="1765" b="1" dirty="0">
                <a:solidFill>
                  <a:srgbClr val="457EC1">
                    <a:lumMod val="75000"/>
                  </a:srgb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Geo-replication</a:t>
            </a:r>
          </a:p>
        </p:txBody>
      </p:sp>
      <p:sp>
        <p:nvSpPr>
          <p:cNvPr id="23" name="Cloud"/>
          <p:cNvSpPr>
            <a:spLocks noChangeAspect="1" noEditPoints="1" noChangeArrowheads="1"/>
          </p:cNvSpPr>
          <p:nvPr/>
        </p:nvSpPr>
        <p:spPr bwMode="auto">
          <a:xfrm>
            <a:off x="8872441" y="3626180"/>
            <a:ext cx="2009358" cy="107275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South Central US</a:t>
            </a:r>
          </a:p>
        </p:txBody>
      </p:sp>
      <p:sp>
        <p:nvSpPr>
          <p:cNvPr id="24" name="Cloud"/>
          <p:cNvSpPr>
            <a:spLocks noChangeAspect="1" noEditPoints="1" noChangeArrowheads="1"/>
          </p:cNvSpPr>
          <p:nvPr/>
        </p:nvSpPr>
        <p:spPr bwMode="auto">
          <a:xfrm>
            <a:off x="9255754" y="2029905"/>
            <a:ext cx="2009358" cy="107275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North Central US</a:t>
            </a:r>
          </a:p>
        </p:txBody>
      </p:sp>
      <p:sp>
        <p:nvSpPr>
          <p:cNvPr id="25" name="Up-Down Arrow 24"/>
          <p:cNvSpPr/>
          <p:nvPr/>
        </p:nvSpPr>
        <p:spPr bwMode="auto">
          <a:xfrm>
            <a:off x="9877114" y="3102662"/>
            <a:ext cx="507402" cy="523517"/>
          </a:xfrm>
          <a:prstGeom prst="upDownArrow">
            <a:avLst>
              <a:gd name="adj1" fmla="val 29148"/>
              <a:gd name="adj2" fmla="val 2765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
        <p:nvSpPr>
          <p:cNvPr id="26" name="TextBox 25"/>
          <p:cNvSpPr txBox="1"/>
          <p:nvPr/>
        </p:nvSpPr>
        <p:spPr>
          <a:xfrm>
            <a:off x="10384520" y="3226616"/>
            <a:ext cx="1648593" cy="271613"/>
          </a:xfrm>
          <a:prstGeom prst="rect">
            <a:avLst/>
          </a:prstGeom>
          <a:noFill/>
        </p:spPr>
        <p:txBody>
          <a:bodyPr wrap="none" lIns="0" tIns="0" rIns="0" bIns="0" rtlCol="0">
            <a:spAutoFit/>
          </a:bodyPr>
          <a:lstStyle/>
          <a:p>
            <a:pPr defTabSz="913920"/>
            <a:r>
              <a:rPr lang="en-US" sz="1765" b="1" dirty="0">
                <a:solidFill>
                  <a:srgbClr val="457EC1">
                    <a:lumMod val="75000"/>
                  </a:srgb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Geo-replication</a:t>
            </a:r>
          </a:p>
        </p:txBody>
      </p:sp>
      <p:sp>
        <p:nvSpPr>
          <p:cNvPr id="27" name="Cloud"/>
          <p:cNvSpPr>
            <a:spLocks noChangeAspect="1" noEditPoints="1" noChangeArrowheads="1"/>
          </p:cNvSpPr>
          <p:nvPr/>
        </p:nvSpPr>
        <p:spPr bwMode="auto">
          <a:xfrm>
            <a:off x="217323" y="4494915"/>
            <a:ext cx="2009358" cy="107275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East Asia</a:t>
            </a:r>
          </a:p>
        </p:txBody>
      </p:sp>
      <p:sp>
        <p:nvSpPr>
          <p:cNvPr id="28" name="Cloud"/>
          <p:cNvSpPr>
            <a:spLocks noChangeAspect="1" noEditPoints="1" noChangeArrowheads="1"/>
          </p:cNvSpPr>
          <p:nvPr/>
        </p:nvSpPr>
        <p:spPr bwMode="auto">
          <a:xfrm>
            <a:off x="3024881" y="4495578"/>
            <a:ext cx="2009358" cy="107275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South East Asia</a:t>
            </a:r>
          </a:p>
        </p:txBody>
      </p:sp>
      <p:sp>
        <p:nvSpPr>
          <p:cNvPr id="29" name="Up-Down Arrow 28"/>
          <p:cNvSpPr/>
          <p:nvPr/>
        </p:nvSpPr>
        <p:spPr bwMode="auto">
          <a:xfrm rot="16200000">
            <a:off x="2410495" y="4740243"/>
            <a:ext cx="507197" cy="523728"/>
          </a:xfrm>
          <a:prstGeom prst="upDownArrow">
            <a:avLst>
              <a:gd name="adj1" fmla="val 29148"/>
              <a:gd name="adj2" fmla="val 2765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
        <p:nvSpPr>
          <p:cNvPr id="30" name="TextBox 29"/>
          <p:cNvSpPr txBox="1"/>
          <p:nvPr/>
        </p:nvSpPr>
        <p:spPr>
          <a:xfrm>
            <a:off x="1822746" y="5564043"/>
            <a:ext cx="1648593" cy="271613"/>
          </a:xfrm>
          <a:prstGeom prst="rect">
            <a:avLst/>
          </a:prstGeom>
          <a:noFill/>
        </p:spPr>
        <p:txBody>
          <a:bodyPr wrap="none" lIns="0" tIns="0" rIns="0" bIns="0" rtlCol="0">
            <a:spAutoFit/>
          </a:bodyPr>
          <a:lstStyle/>
          <a:p>
            <a:pPr defTabSz="913920"/>
            <a:r>
              <a:rPr lang="en-US" sz="1765" b="1" dirty="0">
                <a:solidFill>
                  <a:srgbClr val="457EC1">
                    <a:lumMod val="75000"/>
                  </a:srgb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Geo-replication</a:t>
            </a:r>
          </a:p>
        </p:txBody>
      </p:sp>
      <p:sp>
        <p:nvSpPr>
          <p:cNvPr id="17" name="Cloud"/>
          <p:cNvSpPr>
            <a:spLocks noChangeAspect="1" noEditPoints="1" noChangeArrowheads="1"/>
          </p:cNvSpPr>
          <p:nvPr/>
        </p:nvSpPr>
        <p:spPr bwMode="auto">
          <a:xfrm>
            <a:off x="7300145" y="5612368"/>
            <a:ext cx="2009358" cy="107275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West US</a:t>
            </a:r>
          </a:p>
        </p:txBody>
      </p:sp>
      <p:sp>
        <p:nvSpPr>
          <p:cNvPr id="18" name="Cloud"/>
          <p:cNvSpPr>
            <a:spLocks noChangeAspect="1" noEditPoints="1" noChangeArrowheads="1"/>
          </p:cNvSpPr>
          <p:nvPr/>
        </p:nvSpPr>
        <p:spPr bwMode="auto">
          <a:xfrm>
            <a:off x="10107704" y="5613033"/>
            <a:ext cx="2009358" cy="107275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East US</a:t>
            </a:r>
          </a:p>
        </p:txBody>
      </p:sp>
      <p:sp>
        <p:nvSpPr>
          <p:cNvPr id="31" name="Up-Down Arrow 30"/>
          <p:cNvSpPr/>
          <p:nvPr/>
        </p:nvSpPr>
        <p:spPr bwMode="auto">
          <a:xfrm rot="16200000">
            <a:off x="9493318" y="5857696"/>
            <a:ext cx="507197" cy="523728"/>
          </a:xfrm>
          <a:prstGeom prst="upDownArrow">
            <a:avLst>
              <a:gd name="adj1" fmla="val 29148"/>
              <a:gd name="adj2" fmla="val 2765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
        <p:nvSpPr>
          <p:cNvPr id="32" name="TextBox 31"/>
          <p:cNvSpPr txBox="1"/>
          <p:nvPr/>
        </p:nvSpPr>
        <p:spPr>
          <a:xfrm>
            <a:off x="9060869" y="5456135"/>
            <a:ext cx="1648593" cy="271613"/>
          </a:xfrm>
          <a:prstGeom prst="rect">
            <a:avLst/>
          </a:prstGeom>
          <a:noFill/>
        </p:spPr>
        <p:txBody>
          <a:bodyPr wrap="none" lIns="0" tIns="0" rIns="0" bIns="0" rtlCol="0">
            <a:spAutoFit/>
          </a:bodyPr>
          <a:lstStyle/>
          <a:p>
            <a:pPr defTabSz="913920"/>
            <a:r>
              <a:rPr lang="en-US" sz="1765" b="1" dirty="0">
                <a:solidFill>
                  <a:srgbClr val="457EC1">
                    <a:lumMod val="75000"/>
                  </a:srgb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Geo-replication</a:t>
            </a:r>
          </a:p>
        </p:txBody>
      </p:sp>
    </p:spTree>
    <p:extLst>
      <p:ext uri="{BB962C8B-B14F-4D97-AF65-F5344CB8AC3E}">
        <p14:creationId xmlns:p14="http://schemas.microsoft.com/office/powerpoint/2010/main" val="74002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 calcmode="lin" valueType="num">
                                      <p:cBhvr>
                                        <p:cTn id="29" dur="1000" fill="hold"/>
                                        <p:tgtEl>
                                          <p:spTgt spid="20"/>
                                        </p:tgtEl>
                                        <p:attrNameLst>
                                          <p:attrName>style.rotation</p:attrName>
                                        </p:attrNameLst>
                                      </p:cBhvr>
                                      <p:tavLst>
                                        <p:tav tm="0">
                                          <p:val>
                                            <p:fltVal val="90"/>
                                          </p:val>
                                        </p:tav>
                                        <p:tav tm="100000">
                                          <p:val>
                                            <p:fltVal val="0"/>
                                          </p:val>
                                        </p:tav>
                                      </p:tavLst>
                                    </p:anim>
                                    <p:animEffect transition="in" filter="fade">
                                      <p:cBhvr>
                                        <p:cTn id="30" dur="1000"/>
                                        <p:tgtEl>
                                          <p:spTgt spid="20"/>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1000" fill="hold"/>
                                        <p:tgtEl>
                                          <p:spTgt spid="19"/>
                                        </p:tgtEl>
                                        <p:attrNameLst>
                                          <p:attrName>ppt_w</p:attrName>
                                        </p:attrNameLst>
                                      </p:cBhvr>
                                      <p:tavLst>
                                        <p:tav tm="0">
                                          <p:val>
                                            <p:fltVal val="0"/>
                                          </p:val>
                                        </p:tav>
                                        <p:tav tm="100000">
                                          <p:val>
                                            <p:strVal val="#ppt_w"/>
                                          </p:val>
                                        </p:tav>
                                      </p:tavLst>
                                    </p:anim>
                                    <p:anim calcmode="lin" valueType="num">
                                      <p:cBhvr>
                                        <p:cTn id="34" dur="1000" fill="hold"/>
                                        <p:tgtEl>
                                          <p:spTgt spid="19"/>
                                        </p:tgtEl>
                                        <p:attrNameLst>
                                          <p:attrName>ppt_h</p:attrName>
                                        </p:attrNameLst>
                                      </p:cBhvr>
                                      <p:tavLst>
                                        <p:tav tm="0">
                                          <p:val>
                                            <p:fltVal val="0"/>
                                          </p:val>
                                        </p:tav>
                                        <p:tav tm="100000">
                                          <p:val>
                                            <p:strVal val="#ppt_h"/>
                                          </p:val>
                                        </p:tav>
                                      </p:tavLst>
                                    </p:anim>
                                    <p:anim calcmode="lin" valueType="num">
                                      <p:cBhvr>
                                        <p:cTn id="35" dur="1000" fill="hold"/>
                                        <p:tgtEl>
                                          <p:spTgt spid="19"/>
                                        </p:tgtEl>
                                        <p:attrNameLst>
                                          <p:attrName>style.rotation</p:attrName>
                                        </p:attrNameLst>
                                      </p:cBhvr>
                                      <p:tavLst>
                                        <p:tav tm="0">
                                          <p:val>
                                            <p:fltVal val="90"/>
                                          </p:val>
                                        </p:tav>
                                        <p:tav tm="100000">
                                          <p:val>
                                            <p:fltVal val="0"/>
                                          </p:val>
                                        </p:tav>
                                      </p:tavLst>
                                    </p:anim>
                                    <p:animEffect transition="in" filter="fade">
                                      <p:cBhvr>
                                        <p:cTn id="36" dur="1000"/>
                                        <p:tgtEl>
                                          <p:spTgt spid="1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1000" fill="hold"/>
                                        <p:tgtEl>
                                          <p:spTgt spid="23"/>
                                        </p:tgtEl>
                                        <p:attrNameLst>
                                          <p:attrName>ppt_w</p:attrName>
                                        </p:attrNameLst>
                                      </p:cBhvr>
                                      <p:tavLst>
                                        <p:tav tm="0">
                                          <p:val>
                                            <p:fltVal val="0"/>
                                          </p:val>
                                        </p:tav>
                                        <p:tav tm="100000">
                                          <p:val>
                                            <p:strVal val="#ppt_w"/>
                                          </p:val>
                                        </p:tav>
                                      </p:tavLst>
                                    </p:anim>
                                    <p:anim calcmode="lin" valueType="num">
                                      <p:cBhvr>
                                        <p:cTn id="40" dur="1000" fill="hold"/>
                                        <p:tgtEl>
                                          <p:spTgt spid="23"/>
                                        </p:tgtEl>
                                        <p:attrNameLst>
                                          <p:attrName>ppt_h</p:attrName>
                                        </p:attrNameLst>
                                      </p:cBhvr>
                                      <p:tavLst>
                                        <p:tav tm="0">
                                          <p:val>
                                            <p:fltVal val="0"/>
                                          </p:val>
                                        </p:tav>
                                        <p:tav tm="100000">
                                          <p:val>
                                            <p:strVal val="#ppt_h"/>
                                          </p:val>
                                        </p:tav>
                                      </p:tavLst>
                                    </p:anim>
                                    <p:anim calcmode="lin" valueType="num">
                                      <p:cBhvr>
                                        <p:cTn id="41" dur="1000" fill="hold"/>
                                        <p:tgtEl>
                                          <p:spTgt spid="23"/>
                                        </p:tgtEl>
                                        <p:attrNameLst>
                                          <p:attrName>style.rotation</p:attrName>
                                        </p:attrNameLst>
                                      </p:cBhvr>
                                      <p:tavLst>
                                        <p:tav tm="0">
                                          <p:val>
                                            <p:fltVal val="90"/>
                                          </p:val>
                                        </p:tav>
                                        <p:tav tm="100000">
                                          <p:val>
                                            <p:fltVal val="0"/>
                                          </p:val>
                                        </p:tav>
                                      </p:tavLst>
                                    </p:anim>
                                    <p:animEffect transition="in" filter="fade">
                                      <p:cBhvr>
                                        <p:cTn id="42" dur="1000"/>
                                        <p:tgtEl>
                                          <p:spTgt spid="23"/>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1000" fill="hold"/>
                                        <p:tgtEl>
                                          <p:spTgt spid="24"/>
                                        </p:tgtEl>
                                        <p:attrNameLst>
                                          <p:attrName>ppt_w</p:attrName>
                                        </p:attrNameLst>
                                      </p:cBhvr>
                                      <p:tavLst>
                                        <p:tav tm="0">
                                          <p:val>
                                            <p:fltVal val="0"/>
                                          </p:val>
                                        </p:tav>
                                        <p:tav tm="100000">
                                          <p:val>
                                            <p:strVal val="#ppt_w"/>
                                          </p:val>
                                        </p:tav>
                                      </p:tavLst>
                                    </p:anim>
                                    <p:anim calcmode="lin" valueType="num">
                                      <p:cBhvr>
                                        <p:cTn id="46" dur="1000" fill="hold"/>
                                        <p:tgtEl>
                                          <p:spTgt spid="24"/>
                                        </p:tgtEl>
                                        <p:attrNameLst>
                                          <p:attrName>ppt_h</p:attrName>
                                        </p:attrNameLst>
                                      </p:cBhvr>
                                      <p:tavLst>
                                        <p:tav tm="0">
                                          <p:val>
                                            <p:fltVal val="0"/>
                                          </p:val>
                                        </p:tav>
                                        <p:tav tm="100000">
                                          <p:val>
                                            <p:strVal val="#ppt_h"/>
                                          </p:val>
                                        </p:tav>
                                      </p:tavLst>
                                    </p:anim>
                                    <p:anim calcmode="lin" valueType="num">
                                      <p:cBhvr>
                                        <p:cTn id="47" dur="1000" fill="hold"/>
                                        <p:tgtEl>
                                          <p:spTgt spid="24"/>
                                        </p:tgtEl>
                                        <p:attrNameLst>
                                          <p:attrName>style.rotation</p:attrName>
                                        </p:attrNameLst>
                                      </p:cBhvr>
                                      <p:tavLst>
                                        <p:tav tm="0">
                                          <p:val>
                                            <p:fltVal val="90"/>
                                          </p:val>
                                        </p:tav>
                                        <p:tav tm="100000">
                                          <p:val>
                                            <p:fltVal val="0"/>
                                          </p:val>
                                        </p:tav>
                                      </p:tavLst>
                                    </p:anim>
                                    <p:animEffect transition="in" filter="fade">
                                      <p:cBhvr>
                                        <p:cTn id="48" dur="1000"/>
                                        <p:tgtEl>
                                          <p:spTgt spid="24"/>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1000" fill="hold"/>
                                        <p:tgtEl>
                                          <p:spTgt spid="17"/>
                                        </p:tgtEl>
                                        <p:attrNameLst>
                                          <p:attrName>ppt_w</p:attrName>
                                        </p:attrNameLst>
                                      </p:cBhvr>
                                      <p:tavLst>
                                        <p:tav tm="0">
                                          <p:val>
                                            <p:fltVal val="0"/>
                                          </p:val>
                                        </p:tav>
                                        <p:tav tm="100000">
                                          <p:val>
                                            <p:strVal val="#ppt_w"/>
                                          </p:val>
                                        </p:tav>
                                      </p:tavLst>
                                    </p:anim>
                                    <p:anim calcmode="lin" valueType="num">
                                      <p:cBhvr>
                                        <p:cTn id="52" dur="1000" fill="hold"/>
                                        <p:tgtEl>
                                          <p:spTgt spid="17"/>
                                        </p:tgtEl>
                                        <p:attrNameLst>
                                          <p:attrName>ppt_h</p:attrName>
                                        </p:attrNameLst>
                                      </p:cBhvr>
                                      <p:tavLst>
                                        <p:tav tm="0">
                                          <p:val>
                                            <p:fltVal val="0"/>
                                          </p:val>
                                        </p:tav>
                                        <p:tav tm="100000">
                                          <p:val>
                                            <p:strVal val="#ppt_h"/>
                                          </p:val>
                                        </p:tav>
                                      </p:tavLst>
                                    </p:anim>
                                    <p:anim calcmode="lin" valueType="num">
                                      <p:cBhvr>
                                        <p:cTn id="53" dur="1000" fill="hold"/>
                                        <p:tgtEl>
                                          <p:spTgt spid="17"/>
                                        </p:tgtEl>
                                        <p:attrNameLst>
                                          <p:attrName>style.rotation</p:attrName>
                                        </p:attrNameLst>
                                      </p:cBhvr>
                                      <p:tavLst>
                                        <p:tav tm="0">
                                          <p:val>
                                            <p:fltVal val="90"/>
                                          </p:val>
                                        </p:tav>
                                        <p:tav tm="100000">
                                          <p:val>
                                            <p:fltVal val="0"/>
                                          </p:val>
                                        </p:tav>
                                      </p:tavLst>
                                    </p:anim>
                                    <p:animEffect transition="in" filter="fade">
                                      <p:cBhvr>
                                        <p:cTn id="54" dur="1000"/>
                                        <p:tgtEl>
                                          <p:spTgt spid="17"/>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1000" fill="hold"/>
                                        <p:tgtEl>
                                          <p:spTgt spid="18"/>
                                        </p:tgtEl>
                                        <p:attrNameLst>
                                          <p:attrName>ppt_w</p:attrName>
                                        </p:attrNameLst>
                                      </p:cBhvr>
                                      <p:tavLst>
                                        <p:tav tm="0">
                                          <p:val>
                                            <p:fltVal val="0"/>
                                          </p:val>
                                        </p:tav>
                                        <p:tav tm="100000">
                                          <p:val>
                                            <p:strVal val="#ppt_w"/>
                                          </p:val>
                                        </p:tav>
                                      </p:tavLst>
                                    </p:anim>
                                    <p:anim calcmode="lin" valueType="num">
                                      <p:cBhvr>
                                        <p:cTn id="58" dur="1000" fill="hold"/>
                                        <p:tgtEl>
                                          <p:spTgt spid="18"/>
                                        </p:tgtEl>
                                        <p:attrNameLst>
                                          <p:attrName>ppt_h</p:attrName>
                                        </p:attrNameLst>
                                      </p:cBhvr>
                                      <p:tavLst>
                                        <p:tav tm="0">
                                          <p:val>
                                            <p:fltVal val="0"/>
                                          </p:val>
                                        </p:tav>
                                        <p:tav tm="100000">
                                          <p:val>
                                            <p:strVal val="#ppt_h"/>
                                          </p:val>
                                        </p:tav>
                                      </p:tavLst>
                                    </p:anim>
                                    <p:anim calcmode="lin" valueType="num">
                                      <p:cBhvr>
                                        <p:cTn id="59" dur="1000" fill="hold"/>
                                        <p:tgtEl>
                                          <p:spTgt spid="18"/>
                                        </p:tgtEl>
                                        <p:attrNameLst>
                                          <p:attrName>style.rotation</p:attrName>
                                        </p:attrNameLst>
                                      </p:cBhvr>
                                      <p:tavLst>
                                        <p:tav tm="0">
                                          <p:val>
                                            <p:fltVal val="90"/>
                                          </p:val>
                                        </p:tav>
                                        <p:tav tm="100000">
                                          <p:val>
                                            <p:fltVal val="0"/>
                                          </p:val>
                                        </p:tav>
                                      </p:tavLst>
                                    </p:anim>
                                    <p:animEffect transition="in" filter="fade">
                                      <p:cBhvr>
                                        <p:cTn id="60" dur="10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p:cTn id="70" dur="500" fill="hold"/>
                                        <p:tgtEl>
                                          <p:spTgt spid="30"/>
                                        </p:tgtEl>
                                        <p:attrNameLst>
                                          <p:attrName>ppt_w</p:attrName>
                                        </p:attrNameLst>
                                      </p:cBhvr>
                                      <p:tavLst>
                                        <p:tav tm="0">
                                          <p:val>
                                            <p:fltVal val="0"/>
                                          </p:val>
                                        </p:tav>
                                        <p:tav tm="100000">
                                          <p:val>
                                            <p:strVal val="#ppt_w"/>
                                          </p:val>
                                        </p:tav>
                                      </p:tavLst>
                                    </p:anim>
                                    <p:anim calcmode="lin" valueType="num">
                                      <p:cBhvr>
                                        <p:cTn id="71" dur="500" fill="hold"/>
                                        <p:tgtEl>
                                          <p:spTgt spid="30"/>
                                        </p:tgtEl>
                                        <p:attrNameLst>
                                          <p:attrName>ppt_h</p:attrName>
                                        </p:attrNameLst>
                                      </p:cBhvr>
                                      <p:tavLst>
                                        <p:tav tm="0">
                                          <p:val>
                                            <p:fltVal val="0"/>
                                          </p:val>
                                        </p:tav>
                                        <p:tav tm="100000">
                                          <p:val>
                                            <p:strVal val="#ppt_h"/>
                                          </p:val>
                                        </p:tav>
                                      </p:tavLst>
                                    </p:anim>
                                    <p:animEffect transition="in" filter="fade">
                                      <p:cBhvr>
                                        <p:cTn id="72" dur="500"/>
                                        <p:tgtEl>
                                          <p:spTgt spid="30"/>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p:cTn id="75" dur="500" fill="hold"/>
                                        <p:tgtEl>
                                          <p:spTgt spid="21"/>
                                        </p:tgtEl>
                                        <p:attrNameLst>
                                          <p:attrName>ppt_w</p:attrName>
                                        </p:attrNameLst>
                                      </p:cBhvr>
                                      <p:tavLst>
                                        <p:tav tm="0">
                                          <p:val>
                                            <p:fltVal val="0"/>
                                          </p:val>
                                        </p:tav>
                                        <p:tav tm="100000">
                                          <p:val>
                                            <p:strVal val="#ppt_w"/>
                                          </p:val>
                                        </p:tav>
                                      </p:tavLst>
                                    </p:anim>
                                    <p:anim calcmode="lin" valueType="num">
                                      <p:cBhvr>
                                        <p:cTn id="76" dur="500" fill="hold"/>
                                        <p:tgtEl>
                                          <p:spTgt spid="21"/>
                                        </p:tgtEl>
                                        <p:attrNameLst>
                                          <p:attrName>ppt_h</p:attrName>
                                        </p:attrNameLst>
                                      </p:cBhvr>
                                      <p:tavLst>
                                        <p:tav tm="0">
                                          <p:val>
                                            <p:fltVal val="0"/>
                                          </p:val>
                                        </p:tav>
                                        <p:tav tm="100000">
                                          <p:val>
                                            <p:strVal val="#ppt_h"/>
                                          </p:val>
                                        </p:tav>
                                      </p:tavLst>
                                    </p:anim>
                                    <p:animEffect transition="in" filter="fade">
                                      <p:cBhvr>
                                        <p:cTn id="77" dur="500"/>
                                        <p:tgtEl>
                                          <p:spTgt spid="21"/>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ppt_w</p:attrName>
                                        </p:attrNameLst>
                                      </p:cBhvr>
                                      <p:tavLst>
                                        <p:tav tm="0">
                                          <p:val>
                                            <p:fltVal val="0"/>
                                          </p:val>
                                        </p:tav>
                                        <p:tav tm="100000">
                                          <p:val>
                                            <p:strVal val="#ppt_w"/>
                                          </p:val>
                                        </p:tav>
                                      </p:tavLst>
                                    </p:anim>
                                    <p:anim calcmode="lin" valueType="num">
                                      <p:cBhvr>
                                        <p:cTn id="81" dur="500" fill="hold"/>
                                        <p:tgtEl>
                                          <p:spTgt spid="22"/>
                                        </p:tgtEl>
                                        <p:attrNameLst>
                                          <p:attrName>ppt_h</p:attrName>
                                        </p:attrNameLst>
                                      </p:cBhvr>
                                      <p:tavLst>
                                        <p:tav tm="0">
                                          <p:val>
                                            <p:fltVal val="0"/>
                                          </p:val>
                                        </p:tav>
                                        <p:tav tm="100000">
                                          <p:val>
                                            <p:strVal val="#ppt_h"/>
                                          </p:val>
                                        </p:tav>
                                      </p:tavLst>
                                    </p:anim>
                                    <p:animEffect transition="in" filter="fade">
                                      <p:cBhvr>
                                        <p:cTn id="82" dur="500"/>
                                        <p:tgtEl>
                                          <p:spTgt spid="22"/>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500" fill="hold"/>
                                        <p:tgtEl>
                                          <p:spTgt spid="25"/>
                                        </p:tgtEl>
                                        <p:attrNameLst>
                                          <p:attrName>ppt_w</p:attrName>
                                        </p:attrNameLst>
                                      </p:cBhvr>
                                      <p:tavLst>
                                        <p:tav tm="0">
                                          <p:val>
                                            <p:fltVal val="0"/>
                                          </p:val>
                                        </p:tav>
                                        <p:tav tm="100000">
                                          <p:val>
                                            <p:strVal val="#ppt_w"/>
                                          </p:val>
                                        </p:tav>
                                      </p:tavLst>
                                    </p:anim>
                                    <p:anim calcmode="lin" valueType="num">
                                      <p:cBhvr>
                                        <p:cTn id="86" dur="500" fill="hold"/>
                                        <p:tgtEl>
                                          <p:spTgt spid="25"/>
                                        </p:tgtEl>
                                        <p:attrNameLst>
                                          <p:attrName>ppt_h</p:attrName>
                                        </p:attrNameLst>
                                      </p:cBhvr>
                                      <p:tavLst>
                                        <p:tav tm="0">
                                          <p:val>
                                            <p:fltVal val="0"/>
                                          </p:val>
                                        </p:tav>
                                        <p:tav tm="100000">
                                          <p:val>
                                            <p:strVal val="#ppt_h"/>
                                          </p:val>
                                        </p:tav>
                                      </p:tavLst>
                                    </p:anim>
                                    <p:animEffect transition="in" filter="fade">
                                      <p:cBhvr>
                                        <p:cTn id="87" dur="500"/>
                                        <p:tgtEl>
                                          <p:spTgt spid="25"/>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500" fill="hold"/>
                                        <p:tgtEl>
                                          <p:spTgt spid="26"/>
                                        </p:tgtEl>
                                        <p:attrNameLst>
                                          <p:attrName>ppt_w</p:attrName>
                                        </p:attrNameLst>
                                      </p:cBhvr>
                                      <p:tavLst>
                                        <p:tav tm="0">
                                          <p:val>
                                            <p:fltVal val="0"/>
                                          </p:val>
                                        </p:tav>
                                        <p:tav tm="100000">
                                          <p:val>
                                            <p:strVal val="#ppt_w"/>
                                          </p:val>
                                        </p:tav>
                                      </p:tavLst>
                                    </p:anim>
                                    <p:anim calcmode="lin" valueType="num">
                                      <p:cBhvr>
                                        <p:cTn id="91" dur="500" fill="hold"/>
                                        <p:tgtEl>
                                          <p:spTgt spid="26"/>
                                        </p:tgtEl>
                                        <p:attrNameLst>
                                          <p:attrName>ppt_h</p:attrName>
                                        </p:attrNameLst>
                                      </p:cBhvr>
                                      <p:tavLst>
                                        <p:tav tm="0">
                                          <p:val>
                                            <p:fltVal val="0"/>
                                          </p:val>
                                        </p:tav>
                                        <p:tav tm="100000">
                                          <p:val>
                                            <p:strVal val="#ppt_h"/>
                                          </p:val>
                                        </p:tav>
                                      </p:tavLst>
                                    </p:anim>
                                    <p:animEffect transition="in" filter="fade">
                                      <p:cBhvr>
                                        <p:cTn id="92" dur="500"/>
                                        <p:tgtEl>
                                          <p:spTgt spid="26"/>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p:cTn id="95" dur="500" fill="hold"/>
                                        <p:tgtEl>
                                          <p:spTgt spid="31"/>
                                        </p:tgtEl>
                                        <p:attrNameLst>
                                          <p:attrName>ppt_w</p:attrName>
                                        </p:attrNameLst>
                                      </p:cBhvr>
                                      <p:tavLst>
                                        <p:tav tm="0">
                                          <p:val>
                                            <p:fltVal val="0"/>
                                          </p:val>
                                        </p:tav>
                                        <p:tav tm="100000">
                                          <p:val>
                                            <p:strVal val="#ppt_w"/>
                                          </p:val>
                                        </p:tav>
                                      </p:tavLst>
                                    </p:anim>
                                    <p:anim calcmode="lin" valueType="num">
                                      <p:cBhvr>
                                        <p:cTn id="96" dur="500" fill="hold"/>
                                        <p:tgtEl>
                                          <p:spTgt spid="31"/>
                                        </p:tgtEl>
                                        <p:attrNameLst>
                                          <p:attrName>ppt_h</p:attrName>
                                        </p:attrNameLst>
                                      </p:cBhvr>
                                      <p:tavLst>
                                        <p:tav tm="0">
                                          <p:val>
                                            <p:fltVal val="0"/>
                                          </p:val>
                                        </p:tav>
                                        <p:tav tm="100000">
                                          <p:val>
                                            <p:strVal val="#ppt_h"/>
                                          </p:val>
                                        </p:tav>
                                      </p:tavLst>
                                    </p:anim>
                                    <p:animEffect transition="in" filter="fade">
                                      <p:cBhvr>
                                        <p:cTn id="97" dur="500"/>
                                        <p:tgtEl>
                                          <p:spTgt spid="31"/>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p:cTn id="100" dur="500" fill="hold"/>
                                        <p:tgtEl>
                                          <p:spTgt spid="32"/>
                                        </p:tgtEl>
                                        <p:attrNameLst>
                                          <p:attrName>ppt_w</p:attrName>
                                        </p:attrNameLst>
                                      </p:cBhvr>
                                      <p:tavLst>
                                        <p:tav tm="0">
                                          <p:val>
                                            <p:fltVal val="0"/>
                                          </p:val>
                                        </p:tav>
                                        <p:tav tm="100000">
                                          <p:val>
                                            <p:strVal val="#ppt_w"/>
                                          </p:val>
                                        </p:tav>
                                      </p:tavLst>
                                    </p:anim>
                                    <p:anim calcmode="lin" valueType="num">
                                      <p:cBhvr>
                                        <p:cTn id="101" dur="500" fill="hold"/>
                                        <p:tgtEl>
                                          <p:spTgt spid="32"/>
                                        </p:tgtEl>
                                        <p:attrNameLst>
                                          <p:attrName>ppt_h</p:attrName>
                                        </p:attrNameLst>
                                      </p:cBhvr>
                                      <p:tavLst>
                                        <p:tav tm="0">
                                          <p:val>
                                            <p:fltVal val="0"/>
                                          </p:val>
                                        </p:tav>
                                        <p:tav tm="100000">
                                          <p:val>
                                            <p:strVal val="#ppt_h"/>
                                          </p:val>
                                        </p:tav>
                                      </p:tavLst>
                                    </p:anim>
                                    <p:animEffect transition="in" filter="fade">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
                                            <p:txEl>
                                              <p:pRg st="5" end="5"/>
                                            </p:txEl>
                                          </p:spTgt>
                                        </p:tgtEl>
                                        <p:attrNameLst>
                                          <p:attrName>style.visibility</p:attrName>
                                        </p:attrNameLst>
                                      </p:cBhvr>
                                      <p:to>
                                        <p:strVal val="visible"/>
                                      </p:to>
                                    </p:set>
                                    <p:animEffect transition="in" filter="blinds(horizontal)">
                                      <p:cBhvr>
                                        <p:cTn id="107" dur="500"/>
                                        <p:tgtEl>
                                          <p:spTgt spid="3">
                                            <p:txEl>
                                              <p:pRg st="5" end="5"/>
                                            </p:txEl>
                                          </p:spTgt>
                                        </p:tgtEl>
                                      </p:cBhvr>
                                    </p:animEffect>
                                  </p:childTnLst>
                                </p:cTn>
                              </p:par>
                              <p:par>
                                <p:cTn id="108" presetID="3" presetClass="entr" presetSubtype="10" fill="hold" nodeType="with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animEffect transition="in" filter="blinds(horizontal)">
                                      <p:cBhvr>
                                        <p:cTn id="1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p:bldP spid="23" grpId="0" animBg="1"/>
      <p:bldP spid="24" grpId="0" animBg="1"/>
      <p:bldP spid="25" grpId="0" animBg="1"/>
      <p:bldP spid="26" grpId="0"/>
      <p:bldP spid="27" grpId="0" animBg="1"/>
      <p:bldP spid="28" grpId="0" animBg="1"/>
      <p:bldP spid="29" grpId="0" animBg="1"/>
      <p:bldP spid="30" grpId="0"/>
      <p:bldP spid="17" grpId="0" animBg="1"/>
      <p:bldP spid="18" grpId="0" animBg="1"/>
      <p:bldP spid="31" grpId="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loud"/>
          <p:cNvSpPr>
            <a:spLocks noChangeAspect="1" noEditPoints="1" noChangeArrowheads="1"/>
          </p:cNvSpPr>
          <p:nvPr/>
        </p:nvSpPr>
        <p:spPr bwMode="auto">
          <a:xfrm>
            <a:off x="7709184" y="2794632"/>
            <a:ext cx="3961982" cy="21253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East US</a:t>
            </a:r>
          </a:p>
        </p:txBody>
      </p:sp>
      <p:sp>
        <p:nvSpPr>
          <p:cNvPr id="60" name="Cloud"/>
          <p:cNvSpPr>
            <a:spLocks noChangeAspect="1" noEditPoints="1" noChangeArrowheads="1"/>
          </p:cNvSpPr>
          <p:nvPr/>
        </p:nvSpPr>
        <p:spPr bwMode="auto">
          <a:xfrm>
            <a:off x="369193" y="3056440"/>
            <a:ext cx="3984134" cy="187112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ADDC">
              <a:lumMod val="40000"/>
              <a:lumOff val="60000"/>
            </a:srgbClr>
          </a:solidFill>
          <a:ln w="9525">
            <a:solidFill>
              <a:srgbClr val="000000"/>
            </a:solidFill>
            <a:miter lim="800000"/>
            <a:headEnd/>
            <a:tailEnd/>
          </a:ln>
          <a:effectLst>
            <a:outerShdw dist="107763" dir="2700000" algn="ctr" rotWithShape="0">
              <a:srgbClr val="808080"/>
            </a:outerShdw>
          </a:effectLst>
        </p:spPr>
        <p:txBody>
          <a:bodyPr vert="horz" wrap="square" lIns="91399" tIns="45703" rIns="91399" bIns="45703" numCol="1" anchor="ctr" anchorCtr="0" compatLnSpc="1">
            <a:prstTxWarp prst="textNoShape">
              <a:avLst/>
            </a:prstTxWarp>
          </a:bodyPr>
          <a:lstStyle/>
          <a:p>
            <a:pPr algn="ctr" defTabSz="913955">
              <a:defRPr/>
            </a:pPr>
            <a:r>
              <a:rPr lang="en-US" sz="1961" b="1" kern="0" dirty="0">
                <a:solidFill>
                  <a:srgbClr val="4E5B6F">
                    <a:lumMod val="50000"/>
                  </a:srgbClr>
                </a:solidFill>
              </a:rPr>
              <a:t>West US</a:t>
            </a:r>
          </a:p>
        </p:txBody>
      </p:sp>
      <p:sp>
        <p:nvSpPr>
          <p:cNvPr id="15" name="Rounded Rectangle 14"/>
          <p:cNvSpPr/>
          <p:nvPr/>
        </p:nvSpPr>
        <p:spPr bwMode="auto">
          <a:xfrm>
            <a:off x="5471271" y="982645"/>
            <a:ext cx="1219517" cy="609514"/>
          </a:xfrm>
          <a:prstGeom prst="roundRect">
            <a:avLst/>
          </a:prstGeom>
          <a:solidFill>
            <a:schemeClr val="accent2">
              <a:lumMod val="75000"/>
            </a:schemeClr>
          </a:solidFill>
          <a:ln w="25400" cap="flat" cmpd="sng" algn="ctr">
            <a:solidFill>
              <a:schemeClr val="accent2">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91399" tIns="45703" rIns="91399" bIns="45703"/>
          <a:lstStyle/>
          <a:p>
            <a:pPr algn="ctr" defTabSz="913920">
              <a:defRPr/>
            </a:pPr>
            <a:r>
              <a:rPr lang="en-US" sz="1372" b="1" dirty="0">
                <a:solidFill>
                  <a:srgbClr val="FFFFFF"/>
                </a:solidFill>
              </a:rPr>
              <a:t>Azure</a:t>
            </a:r>
            <a:br>
              <a:rPr lang="en-US" sz="1372" b="1" dirty="0">
                <a:solidFill>
                  <a:srgbClr val="FFFFFF"/>
                </a:solidFill>
              </a:rPr>
            </a:br>
            <a:r>
              <a:rPr lang="en-US" sz="1372" b="1" dirty="0">
                <a:solidFill>
                  <a:srgbClr val="FFFFFF"/>
                </a:solidFill>
              </a:rPr>
              <a:t>DNS</a:t>
            </a:r>
          </a:p>
        </p:txBody>
      </p:sp>
      <p:sp>
        <p:nvSpPr>
          <p:cNvPr id="24" name="TextBox 23"/>
          <p:cNvSpPr txBox="1"/>
          <p:nvPr/>
        </p:nvSpPr>
        <p:spPr>
          <a:xfrm>
            <a:off x="717451" y="982645"/>
            <a:ext cx="4352071" cy="394048"/>
          </a:xfrm>
          <a:prstGeom prst="rect">
            <a:avLst/>
          </a:prstGeom>
          <a:noFill/>
        </p:spPr>
        <p:txBody>
          <a:bodyPr wrap="none" lIns="91399" tIns="45703" rIns="91399" bIns="45703" rtlCol="0">
            <a:spAutoFit/>
          </a:bodyPr>
          <a:lstStyle/>
          <a:p>
            <a:pPr defTabSz="913920"/>
            <a:r>
              <a:rPr lang="en-US" sz="1961" b="1" dirty="0">
                <a:solidFill>
                  <a:srgbClr val="457EC1">
                    <a:lumMod val="50000"/>
                  </a:srgbClr>
                </a:solidFill>
              </a:rPr>
              <a:t>http://account.blob.core.windows.net/ </a:t>
            </a: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304880" y="1371892"/>
            <a:ext cx="854454" cy="810653"/>
          </a:xfrm>
          <a:prstGeom prst="rect">
            <a:avLst/>
          </a:prstGeom>
          <a:noFill/>
        </p:spPr>
      </p:pic>
      <p:cxnSp>
        <p:nvCxnSpPr>
          <p:cNvPr id="26" name="Straight Arrow Connector 25"/>
          <p:cNvCxnSpPr>
            <a:stCxn id="25" idx="3"/>
            <a:endCxn id="15" idx="1"/>
          </p:cNvCxnSpPr>
          <p:nvPr/>
        </p:nvCxnSpPr>
        <p:spPr>
          <a:xfrm flipV="1">
            <a:off x="1159341" y="1287408"/>
            <a:ext cx="4311936" cy="4898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7376" y="1765133"/>
            <a:ext cx="1302665" cy="369271"/>
          </a:xfrm>
          <a:prstGeom prst="rect">
            <a:avLst/>
          </a:prstGeom>
          <a:noFill/>
        </p:spPr>
        <p:txBody>
          <a:bodyPr wrap="none" lIns="91399" tIns="45703" rIns="91399" bIns="45703" rtlCol="0">
            <a:spAutoFit/>
          </a:bodyPr>
          <a:lstStyle/>
          <a:p>
            <a:pPr defTabSz="913920"/>
            <a:r>
              <a:rPr lang="en-US" sz="1765" b="1" dirty="0">
                <a:solidFill>
                  <a:prstClr val="white"/>
                </a:solidFill>
              </a:rPr>
              <a:t>DNS lookup</a:t>
            </a:r>
          </a:p>
        </p:txBody>
      </p:sp>
      <p:grpSp>
        <p:nvGrpSpPr>
          <p:cNvPr id="28" name="Group 63"/>
          <p:cNvGrpSpPr/>
          <p:nvPr/>
        </p:nvGrpSpPr>
        <p:grpSpPr>
          <a:xfrm>
            <a:off x="609759" y="2209979"/>
            <a:ext cx="1617186" cy="914270"/>
            <a:chOff x="609600" y="2209800"/>
            <a:chExt cx="1295400"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034537" cy="369332"/>
            </a:xfrm>
            <a:prstGeom prst="rect">
              <a:avLst/>
            </a:prstGeom>
            <a:noFill/>
          </p:spPr>
          <p:txBody>
            <a:bodyPr wrap="none" rtlCol="0">
              <a:spAutoFit/>
            </a:bodyPr>
            <a:lstStyle/>
            <a:p>
              <a:pPr defTabSz="913920"/>
              <a:r>
                <a:rPr lang="en-US" sz="1765" b="1" dirty="0">
                  <a:solidFill>
                    <a:srgbClr val="457EC1">
                      <a:lumMod val="50000"/>
                    </a:srgbClr>
                  </a:solidFill>
                </a:rPr>
                <a:t>Data access</a:t>
              </a:r>
            </a:p>
          </p:txBody>
        </p:sp>
      </p:grpSp>
      <p:graphicFrame>
        <p:nvGraphicFramePr>
          <p:cNvPr id="8" name="Table 7"/>
          <p:cNvGraphicFramePr>
            <a:graphicFrameLocks noGrp="1"/>
          </p:cNvGraphicFramePr>
          <p:nvPr>
            <p:extLst>
              <p:ext uri="{D42A27DB-BD31-4B8C-83A1-F6EECF244321}">
                <p14:modId xmlns:p14="http://schemas.microsoft.com/office/powerpoint/2010/main" val="2608027751"/>
              </p:ext>
            </p:extLst>
          </p:nvPr>
        </p:nvGraphicFramePr>
        <p:xfrm>
          <a:off x="6769196" y="818366"/>
          <a:ext cx="4980378" cy="741574"/>
        </p:xfrm>
        <a:graphic>
          <a:graphicData uri="http://schemas.openxmlformats.org/drawingml/2006/table">
            <a:tbl>
              <a:tblPr firstRow="1" bandRow="1">
                <a:tableStyleId>{5C22544A-7EE6-4342-B048-85BDC9FD1C3A}</a:tableStyleId>
              </a:tblPr>
              <a:tblGrid>
                <a:gridCol w="2809322"/>
                <a:gridCol w="2171056"/>
              </a:tblGrid>
              <a:tr h="370787">
                <a:tc>
                  <a:txBody>
                    <a:bodyPr/>
                    <a:lstStyle/>
                    <a:p>
                      <a:r>
                        <a:rPr lang="en-US" sz="1800" dirty="0" smtClean="0">
                          <a:solidFill>
                            <a:srgbClr val="FFFF00"/>
                          </a:solidFill>
                        </a:rPr>
                        <a:t>Hostname</a:t>
                      </a:r>
                      <a:endParaRPr lang="en-US" sz="1800" dirty="0">
                        <a:solidFill>
                          <a:srgbClr val="FFFF00"/>
                        </a:solidFill>
                      </a:endParaRPr>
                    </a:p>
                  </a:txBody>
                  <a:tcPr marL="91464" marR="91464" marT="45713" marB="45713"/>
                </a:tc>
                <a:tc>
                  <a:txBody>
                    <a:bodyPr/>
                    <a:lstStyle/>
                    <a:p>
                      <a:r>
                        <a:rPr lang="en-US" sz="1800" dirty="0" smtClean="0">
                          <a:solidFill>
                            <a:srgbClr val="FFFF00"/>
                          </a:solidFill>
                        </a:rPr>
                        <a:t>IP Address</a:t>
                      </a:r>
                      <a:endParaRPr lang="en-US" sz="1800" dirty="0">
                        <a:solidFill>
                          <a:srgbClr val="FFFF00"/>
                        </a:solidFill>
                      </a:endParaRPr>
                    </a:p>
                  </a:txBody>
                  <a:tcPr marL="91464" marR="91464" marT="45713" marB="45713"/>
                </a:tc>
              </a:tr>
              <a:tr h="370787">
                <a:tc>
                  <a:txBody>
                    <a:bodyPr/>
                    <a:lstStyle/>
                    <a:p>
                      <a:r>
                        <a:rPr lang="en-US" sz="1400" b="1" dirty="0" smtClean="0">
                          <a:solidFill>
                            <a:schemeClr val="accent2">
                              <a:lumMod val="50000"/>
                            </a:schemeClr>
                          </a:solidFill>
                          <a:latin typeface="Segoe UI" pitchFamily="34" charset="0"/>
                          <a:ea typeface="Segoe UI" pitchFamily="34" charset="0"/>
                          <a:cs typeface="Segoe UI" pitchFamily="34" charset="0"/>
                        </a:rPr>
                        <a:t>account.blob.core.windows.net</a:t>
                      </a:r>
                      <a:endParaRPr lang="en-US" sz="1400" b="1" dirty="0">
                        <a:solidFill>
                          <a:schemeClr val="accent2">
                            <a:lumMod val="50000"/>
                          </a:schemeClr>
                        </a:solidFill>
                        <a:latin typeface="Segoe UI" pitchFamily="34" charset="0"/>
                        <a:ea typeface="Segoe UI" pitchFamily="34" charset="0"/>
                        <a:cs typeface="Segoe UI" pitchFamily="34" charset="0"/>
                      </a:endParaRPr>
                    </a:p>
                  </a:txBody>
                  <a:tcPr marL="91464" marR="91464" marT="45713" marB="45713"/>
                </a:tc>
                <a:tc>
                  <a:txBody>
                    <a:bodyPr/>
                    <a:lstStyle/>
                    <a:p>
                      <a:r>
                        <a:rPr lang="en-US" sz="1400" b="1" dirty="0" smtClean="0">
                          <a:solidFill>
                            <a:schemeClr val="accent2">
                              <a:lumMod val="50000"/>
                            </a:schemeClr>
                          </a:solidFill>
                          <a:latin typeface="Segoe UI" pitchFamily="34" charset="0"/>
                          <a:ea typeface="Segoe UI" pitchFamily="34" charset="0"/>
                          <a:cs typeface="Segoe UI" pitchFamily="34" charset="0"/>
                        </a:rPr>
                        <a:t>West </a:t>
                      </a:r>
                      <a:r>
                        <a:rPr lang="en-US" sz="1400" b="1" baseline="0" dirty="0" smtClean="0">
                          <a:solidFill>
                            <a:schemeClr val="accent2">
                              <a:lumMod val="50000"/>
                            </a:schemeClr>
                          </a:solidFill>
                          <a:latin typeface="Segoe UI" pitchFamily="34" charset="0"/>
                          <a:ea typeface="Segoe UI" pitchFamily="34" charset="0"/>
                          <a:cs typeface="Segoe UI" pitchFamily="34" charset="0"/>
                        </a:rPr>
                        <a:t>US</a:t>
                      </a:r>
                      <a:endParaRPr lang="en-US" sz="1400" b="1" dirty="0">
                        <a:solidFill>
                          <a:schemeClr val="accent2">
                            <a:lumMod val="50000"/>
                          </a:schemeClr>
                        </a:solidFill>
                        <a:latin typeface="Segoe UI" pitchFamily="34" charset="0"/>
                        <a:ea typeface="Segoe UI" pitchFamily="34" charset="0"/>
                        <a:cs typeface="Segoe UI" pitchFamily="34" charset="0"/>
                      </a:endParaRPr>
                    </a:p>
                  </a:txBody>
                  <a:tcPr marL="91464" marR="91464" marT="45713" marB="45713"/>
                </a:tc>
              </a:tr>
            </a:tbl>
          </a:graphicData>
        </a:graphic>
      </p:graphicFrame>
      <p:sp>
        <p:nvSpPr>
          <p:cNvPr id="16" name="Right Arrow 15"/>
          <p:cNvSpPr/>
          <p:nvPr/>
        </p:nvSpPr>
        <p:spPr bwMode="auto">
          <a:xfrm>
            <a:off x="5401544" y="2952062"/>
            <a:ext cx="1691218" cy="38174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
        <p:nvSpPr>
          <p:cNvPr id="18" name="Rectangle 17"/>
          <p:cNvSpPr/>
          <p:nvPr/>
        </p:nvSpPr>
        <p:spPr>
          <a:xfrm>
            <a:off x="4714022" y="3234460"/>
            <a:ext cx="2734025" cy="923199"/>
          </a:xfrm>
          <a:prstGeom prst="rect">
            <a:avLst/>
          </a:prstGeom>
          <a:noFill/>
        </p:spPr>
        <p:txBody>
          <a:bodyPr wrap="none" lIns="91399" tIns="45703" rIns="91399" bIns="45703">
            <a:spAutoFit/>
          </a:bodyPr>
          <a:lstStyle/>
          <a:p>
            <a:pPr algn="ctr" defTabSz="913920"/>
            <a:r>
              <a:rPr lang="en-US" sz="5392" b="1" dirty="0">
                <a:solidFill>
                  <a:srgbClr val="457EC1">
                    <a:lumMod val="50000"/>
                  </a:srgbClr>
                </a:solidFill>
                <a:latin typeface="Segoe UI" pitchFamily="34" charset="0"/>
                <a:ea typeface="Segoe UI" pitchFamily="34" charset="0"/>
                <a:cs typeface="Segoe UI" pitchFamily="34" charset="0"/>
              </a:rPr>
              <a:t>Failover</a:t>
            </a:r>
            <a:endParaRPr lang="en-US" sz="5392" b="1" dirty="0">
              <a:ln w="10541" cmpd="sng">
                <a:solidFill>
                  <a:srgbClr val="325E22">
                    <a:shade val="88000"/>
                    <a:satMod val="110000"/>
                  </a:srgbClr>
                </a:solidFill>
                <a:prstDash val="solid"/>
              </a:ln>
              <a:solidFill>
                <a:srgbClr val="457EC1">
                  <a:lumMod val="50000"/>
                </a:srgbClr>
              </a:solidFill>
              <a:effectLst>
                <a:glow rad="101600">
                  <a:srgbClr val="FFFFFF">
                    <a:satMod val="175000"/>
                    <a:alpha val="40000"/>
                  </a:srgbClr>
                </a:glow>
              </a:effectLst>
            </a:endParaRPr>
          </a:p>
        </p:txBody>
      </p:sp>
      <p:sp>
        <p:nvSpPr>
          <p:cNvPr id="57" name="Multiply 56"/>
          <p:cNvSpPr/>
          <p:nvPr/>
        </p:nvSpPr>
        <p:spPr bwMode="auto">
          <a:xfrm>
            <a:off x="1894266" y="2608577"/>
            <a:ext cx="458351" cy="730423"/>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
        <p:nvSpPr>
          <p:cNvPr id="21" name="Up Arrow 20"/>
          <p:cNvSpPr/>
          <p:nvPr/>
        </p:nvSpPr>
        <p:spPr bwMode="auto">
          <a:xfrm>
            <a:off x="8295491" y="1647542"/>
            <a:ext cx="389752" cy="460637"/>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
        <p:nvSpPr>
          <p:cNvPr id="58" name="TextBox 57"/>
          <p:cNvSpPr txBox="1"/>
          <p:nvPr/>
        </p:nvSpPr>
        <p:spPr>
          <a:xfrm>
            <a:off x="8685248" y="1761610"/>
            <a:ext cx="1476347" cy="400044"/>
          </a:xfrm>
          <a:prstGeom prst="rect">
            <a:avLst/>
          </a:prstGeom>
          <a:noFill/>
        </p:spPr>
        <p:txBody>
          <a:bodyPr wrap="none" lIns="91399" tIns="45703" rIns="91399" bIns="45703" rtlCol="0">
            <a:spAutoFit/>
          </a:bodyPr>
          <a:lstStyle/>
          <a:p>
            <a:pPr defTabSz="913920"/>
            <a:r>
              <a:rPr lang="en-US" sz="1961" b="1" dirty="0">
                <a:solidFill>
                  <a:srgbClr val="457EC1">
                    <a:lumMod val="50000"/>
                  </a:srgbClr>
                </a:solidFill>
              </a:rPr>
              <a:t>Update DNS</a:t>
            </a:r>
          </a:p>
        </p:txBody>
      </p:sp>
      <p:sp>
        <p:nvSpPr>
          <p:cNvPr id="22" name="TextBox 21"/>
          <p:cNvSpPr txBox="1"/>
          <p:nvPr/>
        </p:nvSpPr>
        <p:spPr>
          <a:xfrm>
            <a:off x="9606997" y="1222964"/>
            <a:ext cx="1615355" cy="241285"/>
          </a:xfrm>
          <a:prstGeom prst="rect">
            <a:avLst/>
          </a:prstGeom>
          <a:solidFill>
            <a:schemeClr val="accent1">
              <a:lumMod val="20000"/>
              <a:lumOff val="80000"/>
            </a:schemeClr>
          </a:solidFill>
        </p:spPr>
        <p:txBody>
          <a:bodyPr wrap="square" lIns="0" tIns="0" rIns="0" bIns="0" rtlCol="0">
            <a:spAutoFit/>
          </a:bodyPr>
          <a:lstStyle/>
          <a:p>
            <a:pPr defTabSz="913920"/>
            <a:r>
              <a:rPr lang="en-US" sz="1568" b="1" dirty="0">
                <a:solidFill>
                  <a:srgbClr val="FF0066"/>
                </a:solidFill>
                <a:effectLst>
                  <a:outerShdw blurRad="38100" dist="38100" dir="2700000" algn="tl">
                    <a:srgbClr val="000000">
                      <a:alpha val="43137"/>
                    </a:srgbClr>
                  </a:outerShdw>
                </a:effectLst>
              </a:rPr>
              <a:t>East US</a:t>
            </a:r>
            <a:endParaRPr lang="en-US" sz="3235" b="1" dirty="0">
              <a:solidFill>
                <a:srgbClr val="FF0066"/>
              </a:solidFill>
              <a:effectLst>
                <a:outerShdw blurRad="38100" dist="38100" dir="2700000" algn="tl">
                  <a:srgbClr val="000000">
                    <a:alpha val="43137"/>
                  </a:srgbClr>
                </a:outerShdw>
              </a:effectLst>
            </a:endParaRPr>
          </a:p>
        </p:txBody>
      </p:sp>
      <p:cxnSp>
        <p:nvCxnSpPr>
          <p:cNvPr id="59" name="Straight Arrow Connector 58"/>
          <p:cNvCxnSpPr/>
          <p:nvPr/>
        </p:nvCxnSpPr>
        <p:spPr>
          <a:xfrm>
            <a:off x="1268127" y="1929598"/>
            <a:ext cx="8181311" cy="10441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Geo-Replication &amp; Geo-Failover</a:t>
            </a:r>
            <a:endParaRPr lang="en-US" dirty="0">
              <a:solidFill>
                <a:srgbClr val="FFFF00"/>
              </a:solidFill>
              <a:latin typeface="+mn-lt"/>
            </a:endParaRPr>
          </a:p>
        </p:txBody>
      </p:sp>
      <p:sp>
        <p:nvSpPr>
          <p:cNvPr id="66" name="Content Placeholder 2"/>
          <p:cNvSpPr>
            <a:spLocks noGrp="1"/>
          </p:cNvSpPr>
          <p:nvPr>
            <p:ph type="body" sz="quarter" idx="10"/>
          </p:nvPr>
        </p:nvSpPr>
        <p:spPr>
          <a:xfrm>
            <a:off x="385950" y="4927561"/>
            <a:ext cx="11806051" cy="1781650"/>
          </a:xfrm>
        </p:spPr>
        <p:txBody>
          <a:bodyPr>
            <a:normAutofit fontScale="70000" lnSpcReduction="20000"/>
          </a:bodyPr>
          <a:lstStyle/>
          <a:p>
            <a:r>
              <a:rPr lang="en-US" sz="2843" dirty="0">
                <a:latin typeface="Segoe UI" pitchFamily="34" charset="0"/>
                <a:ea typeface="Segoe UI" pitchFamily="34" charset="0"/>
                <a:cs typeface="Segoe UI" pitchFamily="34" charset="0"/>
              </a:rPr>
              <a:t>Existing URL works after failover</a:t>
            </a:r>
          </a:p>
          <a:p>
            <a:r>
              <a:rPr lang="en-US" sz="2843" dirty="0">
                <a:latin typeface="Segoe UI" pitchFamily="34" charset="0"/>
                <a:ea typeface="Segoe UI" pitchFamily="34" charset="0"/>
                <a:cs typeface="Segoe UI" pitchFamily="34" charset="0"/>
              </a:rPr>
              <a:t>Failover Trigger – failover would only be used by MS if primary could not be recovered</a:t>
            </a:r>
          </a:p>
          <a:p>
            <a:r>
              <a:rPr lang="en-US" sz="2843" dirty="0">
                <a:latin typeface="Segoe UI" pitchFamily="34" charset="0"/>
                <a:ea typeface="Segoe UI" pitchFamily="34" charset="0"/>
                <a:cs typeface="Segoe UI" pitchFamily="34" charset="0"/>
              </a:rPr>
              <a:t>Asynchronous Geo-replication – may lose recent updates during failover</a:t>
            </a:r>
          </a:p>
          <a:p>
            <a:r>
              <a:rPr lang="en-US" sz="2843" dirty="0">
                <a:latin typeface="Segoe UI" pitchFamily="34" charset="0"/>
                <a:ea typeface="Segoe UI" pitchFamily="34" charset="0"/>
                <a:cs typeface="Segoe UI" pitchFamily="34" charset="0"/>
              </a:rPr>
              <a:t>Typically geo-replicate data within minutes, though no SLA for how long it will take</a:t>
            </a:r>
          </a:p>
        </p:txBody>
      </p:sp>
      <p:sp>
        <p:nvSpPr>
          <p:cNvPr id="62" name="Down Arrow 61"/>
          <p:cNvSpPr/>
          <p:nvPr/>
        </p:nvSpPr>
        <p:spPr bwMode="auto">
          <a:xfrm rot="16200000">
            <a:off x="5982901" y="3015686"/>
            <a:ext cx="343306" cy="258697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
        <p:nvSpPr>
          <p:cNvPr id="63" name="TextBox 62"/>
          <p:cNvSpPr txBox="1"/>
          <p:nvPr/>
        </p:nvSpPr>
        <p:spPr>
          <a:xfrm>
            <a:off x="5171277" y="4522382"/>
            <a:ext cx="1836080" cy="301749"/>
          </a:xfrm>
          <a:prstGeom prst="rect">
            <a:avLst/>
          </a:prstGeom>
          <a:noFill/>
        </p:spPr>
        <p:txBody>
          <a:bodyPr wrap="none" lIns="0" tIns="0" rIns="0" bIns="0" rtlCol="0">
            <a:spAutoFit/>
          </a:bodyPr>
          <a:lstStyle/>
          <a:p>
            <a:pPr defTabSz="913920"/>
            <a:r>
              <a:rPr lang="en-US" sz="1961" b="1" dirty="0">
                <a:solidFill>
                  <a:srgbClr val="457EC1">
                    <a:lumMod val="50000"/>
                  </a:srgb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Geo-replication</a:t>
            </a:r>
          </a:p>
        </p:txBody>
      </p:sp>
      <p:sp>
        <p:nvSpPr>
          <p:cNvPr id="23" name="Lightning Bolt 22"/>
          <p:cNvSpPr/>
          <p:nvPr/>
        </p:nvSpPr>
        <p:spPr bwMode="auto">
          <a:xfrm>
            <a:off x="1370793" y="3274042"/>
            <a:ext cx="1636965" cy="1424212"/>
          </a:xfrm>
          <a:prstGeom prst="lightningBol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396" tIns="45701" rIns="91396" bIns="45701" numCol="1" rtlCol="0" anchor="ctr" anchorCtr="0" compatLnSpc="1">
            <a:prstTxWarp prst="textNoShape">
              <a:avLst/>
            </a:prstTxWarp>
          </a:bodyPr>
          <a:lstStyle/>
          <a:p>
            <a:pPr algn="ctr" defTabSz="913654" fontAlgn="base">
              <a:spcBef>
                <a:spcPct val="0"/>
              </a:spcBef>
              <a:spcAft>
                <a:spcPct val="0"/>
              </a:spcAft>
            </a:pPr>
            <a:endParaRPr lang="en-US" sz="2157" dirty="0">
              <a:gradFill>
                <a:gsLst>
                  <a:gs pos="0">
                    <a:srgbClr val="232323"/>
                  </a:gs>
                  <a:gs pos="100000">
                    <a:srgbClr val="232323"/>
                  </a:gs>
                </a:gsLst>
                <a:lin ang="5400000" scaled="0"/>
              </a:gradFill>
            </a:endParaRPr>
          </a:p>
        </p:txBody>
      </p:sp>
    </p:spTree>
    <p:extLst>
      <p:ext uri="{BB962C8B-B14F-4D97-AF65-F5344CB8AC3E}">
        <p14:creationId xmlns:p14="http://schemas.microsoft.com/office/powerpoint/2010/main" val="352935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linds(horizontal)">
                                      <p:cBhvr>
                                        <p:cTn id="14"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15" presetID="22" presetClass="entr" presetSubtype="8"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linds(horizontal)">
                                      <p:cBhvr>
                                        <p:cTn id="27" dur="500"/>
                                        <p:tgtEl>
                                          <p:spTgt spid="62"/>
                                        </p:tgtEl>
                                      </p:cBhvr>
                                    </p:animEffect>
                                  </p:childTnLst>
                                </p:cTn>
                              </p:par>
                              <p:par>
                                <p:cTn id="28" presetID="3" presetClass="entr" presetSubtype="10" fill="hold" grpId="1"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blinds(horizontal)">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p:cTn id="38" dur="500" fill="hold"/>
                                        <p:tgtEl>
                                          <p:spTgt spid="57"/>
                                        </p:tgtEl>
                                        <p:attrNameLst>
                                          <p:attrName>ppt_w</p:attrName>
                                        </p:attrNameLst>
                                      </p:cBhvr>
                                      <p:tavLst>
                                        <p:tav tm="0">
                                          <p:val>
                                            <p:fltVal val="0"/>
                                          </p:val>
                                        </p:tav>
                                        <p:tav tm="100000">
                                          <p:val>
                                            <p:strVal val="#ppt_w"/>
                                          </p:val>
                                        </p:tav>
                                      </p:tavLst>
                                    </p:anim>
                                    <p:anim calcmode="lin" valueType="num">
                                      <p:cBhvr>
                                        <p:cTn id="39" dur="500" fill="hold"/>
                                        <p:tgtEl>
                                          <p:spTgt spid="57"/>
                                        </p:tgtEl>
                                        <p:attrNameLst>
                                          <p:attrName>ppt_h</p:attrName>
                                        </p:attrNameLst>
                                      </p:cBhvr>
                                      <p:tavLst>
                                        <p:tav tm="0">
                                          <p:val>
                                            <p:fltVal val="0"/>
                                          </p:val>
                                        </p:tav>
                                        <p:tav tm="100000">
                                          <p:val>
                                            <p:strVal val="#ppt_h"/>
                                          </p:val>
                                        </p:tav>
                                      </p:tavLst>
                                    </p:anim>
                                    <p:animEffect transition="in" filter="fade">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xit" presetSubtype="32" fill="hold" grpId="0" nodeType="clickEffect">
                                  <p:stCondLst>
                                    <p:cond delay="0"/>
                                  </p:stCondLst>
                                  <p:childTnLst>
                                    <p:animEffect transition="out" filter="circle(out)">
                                      <p:cBhvr>
                                        <p:cTn id="44" dur="2000"/>
                                        <p:tgtEl>
                                          <p:spTgt spid="60"/>
                                        </p:tgtEl>
                                      </p:cBhvr>
                                    </p:animEffect>
                                    <p:set>
                                      <p:cBhvr>
                                        <p:cTn id="45" dur="1" fill="hold">
                                          <p:stCondLst>
                                            <p:cond delay="1999"/>
                                          </p:stCondLst>
                                        </p:cTn>
                                        <p:tgtEl>
                                          <p:spTgt spid="60"/>
                                        </p:tgtEl>
                                        <p:attrNameLst>
                                          <p:attrName>style.visibility</p:attrName>
                                        </p:attrNameLst>
                                      </p:cBhvr>
                                      <p:to>
                                        <p:strVal val="hidden"/>
                                      </p:to>
                                    </p:set>
                                  </p:childTnLst>
                                </p:cTn>
                              </p:par>
                              <p:par>
                                <p:cTn id="46" presetID="42" presetClass="exit" presetSubtype="0" fill="hold" grpId="0" nodeType="withEffect">
                                  <p:stCondLst>
                                    <p:cond delay="0"/>
                                  </p:stCondLst>
                                  <p:childTnLst>
                                    <p:animEffect transition="out" filter="fade">
                                      <p:cBhvr>
                                        <p:cTn id="47" dur="1000"/>
                                        <p:tgtEl>
                                          <p:spTgt spid="62"/>
                                        </p:tgtEl>
                                      </p:cBhvr>
                                    </p:animEffect>
                                    <p:anim calcmode="lin" valueType="num">
                                      <p:cBhvr>
                                        <p:cTn id="48" dur="1000"/>
                                        <p:tgtEl>
                                          <p:spTgt spid="62"/>
                                        </p:tgtEl>
                                        <p:attrNameLst>
                                          <p:attrName>ppt_x</p:attrName>
                                        </p:attrNameLst>
                                      </p:cBhvr>
                                      <p:tavLst>
                                        <p:tav tm="0">
                                          <p:val>
                                            <p:strVal val="ppt_x"/>
                                          </p:val>
                                        </p:tav>
                                        <p:tav tm="100000">
                                          <p:val>
                                            <p:strVal val="ppt_x"/>
                                          </p:val>
                                        </p:tav>
                                      </p:tavLst>
                                    </p:anim>
                                    <p:anim calcmode="lin" valueType="num">
                                      <p:cBhvr>
                                        <p:cTn id="49" dur="1000"/>
                                        <p:tgtEl>
                                          <p:spTgt spid="62"/>
                                        </p:tgtEl>
                                        <p:attrNameLst>
                                          <p:attrName>ppt_y</p:attrName>
                                        </p:attrNameLst>
                                      </p:cBhvr>
                                      <p:tavLst>
                                        <p:tav tm="0">
                                          <p:val>
                                            <p:strVal val="ppt_y"/>
                                          </p:val>
                                        </p:tav>
                                        <p:tav tm="100000">
                                          <p:val>
                                            <p:strVal val="ppt_y+.1"/>
                                          </p:val>
                                        </p:tav>
                                      </p:tavLst>
                                    </p:anim>
                                    <p:set>
                                      <p:cBhvr>
                                        <p:cTn id="50" dur="1" fill="hold">
                                          <p:stCondLst>
                                            <p:cond delay="999"/>
                                          </p:stCondLst>
                                        </p:cTn>
                                        <p:tgtEl>
                                          <p:spTgt spid="62"/>
                                        </p:tgtEl>
                                        <p:attrNameLst>
                                          <p:attrName>style.visibility</p:attrName>
                                        </p:attrNameLst>
                                      </p:cBhvr>
                                      <p:to>
                                        <p:strVal val="hidden"/>
                                      </p:to>
                                    </p:set>
                                  </p:childTnLst>
                                </p:cTn>
                              </p:par>
                              <p:par>
                                <p:cTn id="51" presetID="42" presetClass="exit" presetSubtype="0" fill="hold" grpId="0" nodeType="withEffect">
                                  <p:stCondLst>
                                    <p:cond delay="0"/>
                                  </p:stCondLst>
                                  <p:childTnLst>
                                    <p:animEffect transition="out" filter="fade">
                                      <p:cBhvr>
                                        <p:cTn id="52" dur="1000"/>
                                        <p:tgtEl>
                                          <p:spTgt spid="63"/>
                                        </p:tgtEl>
                                      </p:cBhvr>
                                    </p:animEffect>
                                    <p:anim calcmode="lin" valueType="num">
                                      <p:cBhvr>
                                        <p:cTn id="53" dur="1000"/>
                                        <p:tgtEl>
                                          <p:spTgt spid="63"/>
                                        </p:tgtEl>
                                        <p:attrNameLst>
                                          <p:attrName>ppt_x</p:attrName>
                                        </p:attrNameLst>
                                      </p:cBhvr>
                                      <p:tavLst>
                                        <p:tav tm="0">
                                          <p:val>
                                            <p:strVal val="ppt_x"/>
                                          </p:val>
                                        </p:tav>
                                        <p:tav tm="100000">
                                          <p:val>
                                            <p:strVal val="ppt_x"/>
                                          </p:val>
                                        </p:tav>
                                      </p:tavLst>
                                    </p:anim>
                                    <p:anim calcmode="lin" valueType="num">
                                      <p:cBhvr>
                                        <p:cTn id="54" dur="1000"/>
                                        <p:tgtEl>
                                          <p:spTgt spid="63"/>
                                        </p:tgtEl>
                                        <p:attrNameLst>
                                          <p:attrName>ppt_y</p:attrName>
                                        </p:attrNameLst>
                                      </p:cBhvr>
                                      <p:tavLst>
                                        <p:tav tm="0">
                                          <p:val>
                                            <p:strVal val="ppt_y"/>
                                          </p:val>
                                        </p:tav>
                                        <p:tav tm="100000">
                                          <p:val>
                                            <p:strVal val="ppt_y+.1"/>
                                          </p:val>
                                        </p:tav>
                                      </p:tavLst>
                                    </p:anim>
                                    <p:set>
                                      <p:cBhvr>
                                        <p:cTn id="55" dur="1" fill="hold">
                                          <p:stCondLst>
                                            <p:cond delay="999"/>
                                          </p:stCondLst>
                                        </p:cTn>
                                        <p:tgtEl>
                                          <p:spTgt spid="63"/>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3"/>
                                        </p:tgtEl>
                                      </p:cBhvr>
                                    </p:animEffect>
                                    <p:set>
                                      <p:cBhvr>
                                        <p:cTn id="58" dur="1" fill="hold">
                                          <p:stCondLst>
                                            <p:cond delay="499"/>
                                          </p:stCondLst>
                                        </p:cTn>
                                        <p:tgtEl>
                                          <p:spTgt spid="2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57"/>
                                        </p:tgtEl>
                                      </p:cBhvr>
                                    </p:animEffect>
                                    <p:set>
                                      <p:cBhvr>
                                        <p:cTn id="64" dur="1" fill="hold">
                                          <p:stCondLst>
                                            <p:cond delay="499"/>
                                          </p:stCondLst>
                                        </p:cTn>
                                        <p:tgtEl>
                                          <p:spTgt spid="57"/>
                                        </p:tgtEl>
                                        <p:attrNameLst>
                                          <p:attrName>style.visibility</p:attrName>
                                        </p:attrNameLst>
                                      </p:cBhvr>
                                      <p:to>
                                        <p:strVal val="hidden"/>
                                      </p:to>
                                    </p:set>
                                  </p:childTnLst>
                                </p:cTn>
                              </p:par>
                              <p:par>
                                <p:cTn id="65" presetID="53" presetClass="entr" presetSubtype="16"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blinds(horizontal)">
                                      <p:cBhvr>
                                        <p:cTn id="77" dur="500"/>
                                        <p:tgtEl>
                                          <p:spTgt spid="5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down)">
                                      <p:cBhvr>
                                        <p:cTn id="80" dur="500"/>
                                        <p:tgtEl>
                                          <p:spTgt spid="21"/>
                                        </p:tgtEl>
                                      </p:cBhvr>
                                    </p:animEffect>
                                  </p:childTnLst>
                                </p:cTn>
                              </p:par>
                            </p:childTnLst>
                          </p:cTn>
                        </p:par>
                        <p:par>
                          <p:cTn id="81" fill="hold">
                            <p:stCondLst>
                              <p:cond delay="500"/>
                            </p:stCondLst>
                            <p:childTnLst>
                              <p:par>
                                <p:cTn id="82" presetID="26" presetClass="emph" presetSubtype="0" fill="hold" nodeType="afterEffect">
                                  <p:stCondLst>
                                    <p:cond delay="0"/>
                                  </p:stCondLst>
                                  <p:childTnLst>
                                    <p:animEffect transition="out" filter="fade">
                                      <p:cBhvr>
                                        <p:cTn id="83" dur="500" tmFilter="0, 0; .2, .5; .8, .5; 1, 0"/>
                                        <p:tgtEl>
                                          <p:spTgt spid="8"/>
                                        </p:tgtEl>
                                      </p:cBhvr>
                                    </p:animEffect>
                                    <p:animScale>
                                      <p:cBhvr>
                                        <p:cTn id="84" dur="250" autoRev="1" fill="hold"/>
                                        <p:tgtEl>
                                          <p:spTgt spid="8"/>
                                        </p:tgtEl>
                                      </p:cBhvr>
                                      <p:by x="105000" y="105000"/>
                                    </p:animScale>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left)">
                                      <p:cBhvr>
                                        <p:cTn id="93" dur="500"/>
                                        <p:tgtEl>
                                          <p:spTgt spid="26"/>
                                        </p:tgtEl>
                                      </p:cBhvr>
                                    </p:animEffect>
                                  </p:childTnLst>
                                </p:cTn>
                              </p:par>
                              <p:par>
                                <p:cTn id="94" presetID="10" presetClass="exit" presetSubtype="0" fill="hold" nodeType="withEffect">
                                  <p:stCondLst>
                                    <p:cond delay="0"/>
                                  </p:stCondLst>
                                  <p:childTnLst>
                                    <p:animEffect transition="out" filter="fade">
                                      <p:cBhvr>
                                        <p:cTn id="95" dur="500"/>
                                        <p:tgtEl>
                                          <p:spTgt spid="28"/>
                                        </p:tgtEl>
                                      </p:cBhvr>
                                    </p:animEffect>
                                    <p:set>
                                      <p:cBhvr>
                                        <p:cTn id="96" dur="1" fill="hold">
                                          <p:stCondLst>
                                            <p:cond delay="499"/>
                                          </p:stCondLst>
                                        </p:cTn>
                                        <p:tgtEl>
                                          <p:spTgt spid="28"/>
                                        </p:tgtEl>
                                        <p:attrNameLst>
                                          <p:attrName>style.visibility</p:attrName>
                                        </p:attrNameLst>
                                      </p:cBhvr>
                                      <p:to>
                                        <p:strVal val="hidden"/>
                                      </p:to>
                                    </p:set>
                                  </p:childTnLst>
                                </p:cTn>
                              </p:par>
                              <p:par>
                                <p:cTn id="97" presetID="1" presetClass="entr" presetSubtype="0" fill="hold" grpId="1" nodeType="with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59"/>
                                        </p:tgtEl>
                                        <p:attrNameLst>
                                          <p:attrName>style.visibility</p:attrName>
                                        </p:attrNameLst>
                                      </p:cBhvr>
                                      <p:to>
                                        <p:strVal val="visible"/>
                                      </p:to>
                                    </p:set>
                                    <p:animEffect transition="in" filter="wipe(left)">
                                      <p:cBhvr>
                                        <p:cTn id="103" dur="500"/>
                                        <p:tgtEl>
                                          <p:spTgt spid="59"/>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66">
                                            <p:txEl>
                                              <p:pRg st="0" end="0"/>
                                            </p:txEl>
                                          </p:spTgt>
                                        </p:tgtEl>
                                        <p:attrNameLst>
                                          <p:attrName>style.visibility</p:attrName>
                                        </p:attrNameLst>
                                      </p:cBhvr>
                                      <p:to>
                                        <p:strVal val="visible"/>
                                      </p:to>
                                    </p:set>
                                    <p:animEffect transition="in" filter="fade">
                                      <p:cBhvr>
                                        <p:cTn id="108" dur="1000"/>
                                        <p:tgtEl>
                                          <p:spTgt spid="66">
                                            <p:txEl>
                                              <p:pRg st="0" end="0"/>
                                            </p:txEl>
                                          </p:spTgt>
                                        </p:tgtEl>
                                      </p:cBhvr>
                                    </p:animEffect>
                                    <p:anim calcmode="lin" valueType="num">
                                      <p:cBhvr>
                                        <p:cTn id="109"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110" dur="1000" fill="hold"/>
                                        <p:tgtEl>
                                          <p:spTgt spid="6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66">
                                            <p:txEl>
                                              <p:pRg st="1" end="1"/>
                                            </p:txEl>
                                          </p:spTgt>
                                        </p:tgtEl>
                                        <p:attrNameLst>
                                          <p:attrName>style.visibility</p:attrName>
                                        </p:attrNameLst>
                                      </p:cBhvr>
                                      <p:to>
                                        <p:strVal val="visible"/>
                                      </p:to>
                                    </p:set>
                                    <p:animEffect transition="in" filter="fade">
                                      <p:cBhvr>
                                        <p:cTn id="115" dur="1000"/>
                                        <p:tgtEl>
                                          <p:spTgt spid="66">
                                            <p:txEl>
                                              <p:pRg st="1" end="1"/>
                                            </p:txEl>
                                          </p:spTgt>
                                        </p:tgtEl>
                                      </p:cBhvr>
                                    </p:animEffect>
                                    <p:anim calcmode="lin" valueType="num">
                                      <p:cBhvr>
                                        <p:cTn id="116" dur="1000" fill="hold"/>
                                        <p:tgtEl>
                                          <p:spTgt spid="66">
                                            <p:txEl>
                                              <p:pRg st="1" end="1"/>
                                            </p:txEl>
                                          </p:spTgt>
                                        </p:tgtEl>
                                        <p:attrNameLst>
                                          <p:attrName>ppt_x</p:attrName>
                                        </p:attrNameLst>
                                      </p:cBhvr>
                                      <p:tavLst>
                                        <p:tav tm="0">
                                          <p:val>
                                            <p:strVal val="#ppt_x"/>
                                          </p:val>
                                        </p:tav>
                                        <p:tav tm="100000">
                                          <p:val>
                                            <p:strVal val="#ppt_x"/>
                                          </p:val>
                                        </p:tav>
                                      </p:tavLst>
                                    </p:anim>
                                    <p:anim calcmode="lin" valueType="num">
                                      <p:cBhvr>
                                        <p:cTn id="117" dur="1000" fill="hold"/>
                                        <p:tgtEl>
                                          <p:spTgt spid="6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66">
                                            <p:txEl>
                                              <p:pRg st="2" end="2"/>
                                            </p:txEl>
                                          </p:spTgt>
                                        </p:tgtEl>
                                        <p:attrNameLst>
                                          <p:attrName>style.visibility</p:attrName>
                                        </p:attrNameLst>
                                      </p:cBhvr>
                                      <p:to>
                                        <p:strVal val="visible"/>
                                      </p:to>
                                    </p:set>
                                    <p:animEffect transition="in" filter="fade">
                                      <p:cBhvr>
                                        <p:cTn id="122" dur="1000"/>
                                        <p:tgtEl>
                                          <p:spTgt spid="66">
                                            <p:txEl>
                                              <p:pRg st="2" end="2"/>
                                            </p:txEl>
                                          </p:spTgt>
                                        </p:tgtEl>
                                      </p:cBhvr>
                                    </p:animEffect>
                                    <p:anim calcmode="lin" valueType="num">
                                      <p:cBhvr>
                                        <p:cTn id="123"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124" dur="1000" fill="hold"/>
                                        <p:tgtEl>
                                          <p:spTgt spid="6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grpId="0" nodeType="clickEffect">
                                  <p:stCondLst>
                                    <p:cond delay="0"/>
                                  </p:stCondLst>
                                  <p:childTnLst>
                                    <p:set>
                                      <p:cBhvr>
                                        <p:cTn id="128" dur="1" fill="hold">
                                          <p:stCondLst>
                                            <p:cond delay="0"/>
                                          </p:stCondLst>
                                        </p:cTn>
                                        <p:tgtEl>
                                          <p:spTgt spid="66">
                                            <p:txEl>
                                              <p:pRg st="3" end="3"/>
                                            </p:txEl>
                                          </p:spTgt>
                                        </p:tgtEl>
                                        <p:attrNameLst>
                                          <p:attrName>style.visibility</p:attrName>
                                        </p:attrNameLst>
                                      </p:cBhvr>
                                      <p:to>
                                        <p:strVal val="visible"/>
                                      </p:to>
                                    </p:set>
                                    <p:animEffect transition="in" filter="fade">
                                      <p:cBhvr>
                                        <p:cTn id="129" dur="1000"/>
                                        <p:tgtEl>
                                          <p:spTgt spid="66">
                                            <p:txEl>
                                              <p:pRg st="3" end="3"/>
                                            </p:txEl>
                                          </p:spTgt>
                                        </p:tgtEl>
                                      </p:cBhvr>
                                    </p:animEffect>
                                    <p:anim calcmode="lin" valueType="num">
                                      <p:cBhvr>
                                        <p:cTn id="130" dur="1000" fill="hold"/>
                                        <p:tgtEl>
                                          <p:spTgt spid="66">
                                            <p:txEl>
                                              <p:pRg st="3" end="3"/>
                                            </p:txEl>
                                          </p:spTgt>
                                        </p:tgtEl>
                                        <p:attrNameLst>
                                          <p:attrName>ppt_x</p:attrName>
                                        </p:attrNameLst>
                                      </p:cBhvr>
                                      <p:tavLst>
                                        <p:tav tm="0">
                                          <p:val>
                                            <p:strVal val="#ppt_x"/>
                                          </p:val>
                                        </p:tav>
                                        <p:tav tm="100000">
                                          <p:val>
                                            <p:strVal val="#ppt_x"/>
                                          </p:val>
                                        </p:tav>
                                      </p:tavLst>
                                    </p:anim>
                                    <p:anim calcmode="lin" valueType="num">
                                      <p:cBhvr>
                                        <p:cTn id="131" dur="1000" fill="hold"/>
                                        <p:tgtEl>
                                          <p:spTgt spid="6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27" grpId="0"/>
      <p:bldP spid="27" grpId="1"/>
      <p:bldP spid="16" grpId="0" animBg="1"/>
      <p:bldP spid="18" grpId="0"/>
      <p:bldP spid="57" grpId="0" animBg="1"/>
      <p:bldP spid="57" grpId="1" animBg="1"/>
      <p:bldP spid="21" grpId="0" animBg="1"/>
      <p:bldP spid="58" grpId="0"/>
      <p:bldP spid="22" grpId="0" animBg="1"/>
      <p:bldP spid="66" grpId="0" build="p"/>
      <p:bldP spid="62" grpId="0" animBg="1"/>
      <p:bldP spid="62" grpId="1" animBg="1"/>
      <p:bldP spid="63" grpId="0"/>
      <p:bldP spid="63" grpId="1"/>
      <p:bldP spid="23" grpId="0" animBg="1"/>
      <p:bldP spid="2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Secondary Read-Only Access – Scenarios</a:t>
            </a:r>
            <a:endParaRPr lang="en-US" dirty="0"/>
          </a:p>
        </p:txBody>
      </p:sp>
      <p:sp>
        <p:nvSpPr>
          <p:cNvPr id="6" name="Content Placeholder 5"/>
          <p:cNvSpPr>
            <a:spLocks noGrp="1"/>
          </p:cNvSpPr>
          <p:nvPr>
            <p:ph type="body" sz="quarter" idx="10"/>
          </p:nvPr>
        </p:nvSpPr>
        <p:spPr/>
        <p:txBody>
          <a:bodyPr/>
          <a:lstStyle/>
          <a:p>
            <a:r>
              <a:rPr lang="en-US" dirty="0" smtClean="0"/>
              <a:t>Read-only access to data even if primary is unavailable</a:t>
            </a:r>
          </a:p>
          <a:p>
            <a:pPr lvl="1"/>
            <a:r>
              <a:rPr lang="en-US" dirty="0" smtClean="0"/>
              <a:t>Access to an eventually consistent copy of the data in the other region</a:t>
            </a:r>
            <a:br>
              <a:rPr lang="en-US" dirty="0" smtClean="0"/>
            </a:br>
            <a:endParaRPr lang="en-US" dirty="0" smtClean="0"/>
          </a:p>
          <a:p>
            <a:r>
              <a:rPr lang="en-US" dirty="0" smtClean="0"/>
              <a:t>For these, the application semantics need to allow for eventually consistent reads</a:t>
            </a:r>
          </a:p>
          <a:p>
            <a:pPr lvl="1"/>
            <a:endParaRPr lang="en-US" dirty="0" smtClean="0"/>
          </a:p>
          <a:p>
            <a:endParaRPr lang="en-US" dirty="0" smtClean="0"/>
          </a:p>
        </p:txBody>
      </p:sp>
    </p:spTree>
    <p:extLst>
      <p:ext uri="{BB962C8B-B14F-4D97-AF65-F5344CB8AC3E}">
        <p14:creationId xmlns:p14="http://schemas.microsoft.com/office/powerpoint/2010/main" val="57690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Secondary Read-Only Access – How it Works?</a:t>
            </a:r>
            <a:endParaRPr lang="en-US" dirty="0"/>
          </a:p>
        </p:txBody>
      </p:sp>
      <p:sp>
        <p:nvSpPr>
          <p:cNvPr id="3" name="Text Placeholder 2"/>
          <p:cNvSpPr>
            <a:spLocks noGrp="1"/>
          </p:cNvSpPr>
          <p:nvPr>
            <p:ph type="body" sz="quarter" idx="10"/>
          </p:nvPr>
        </p:nvSpPr>
        <p:spPr>
          <a:xfrm>
            <a:off x="269239" y="1073189"/>
            <a:ext cx="11653523" cy="4929479"/>
          </a:xfrm>
        </p:spPr>
        <p:txBody>
          <a:bodyPr/>
          <a:lstStyle/>
          <a:p>
            <a:r>
              <a:rPr lang="en-US" sz="2800" dirty="0" smtClean="0"/>
              <a:t>Customers using Geo Redundant Storage can opt to have read-only access to the eventually consistent copy of the data on Secondary tenant</a:t>
            </a:r>
          </a:p>
          <a:p>
            <a:pPr lvl="1"/>
            <a:r>
              <a:rPr lang="en-US" sz="2400" dirty="0" smtClean="0"/>
              <a:t>Customer choose primary region, and the secondary region is fixed</a:t>
            </a:r>
          </a:p>
          <a:p>
            <a:r>
              <a:rPr lang="en-US" sz="2800" dirty="0" smtClean="0"/>
              <a:t>Get two endpoints for accessing your storage account</a:t>
            </a:r>
          </a:p>
          <a:p>
            <a:pPr lvl="2"/>
            <a:r>
              <a:rPr lang="en-US" sz="2000" dirty="0" smtClean="0"/>
              <a:t>Primary endpoint</a:t>
            </a:r>
          </a:p>
          <a:p>
            <a:pPr lvl="3"/>
            <a:r>
              <a:rPr lang="en-US" sz="1800" dirty="0" err="1" smtClean="0"/>
              <a:t>accountname</a:t>
            </a:r>
            <a:r>
              <a:rPr lang="en-US" sz="1800" dirty="0" smtClean="0"/>
              <a:t>.&lt;service&gt;.core.windows.net</a:t>
            </a:r>
          </a:p>
          <a:p>
            <a:pPr lvl="2"/>
            <a:r>
              <a:rPr lang="en-US" sz="2000" dirty="0" smtClean="0"/>
              <a:t>Secondary endpoint</a:t>
            </a:r>
          </a:p>
          <a:p>
            <a:pPr lvl="3"/>
            <a:r>
              <a:rPr lang="en-US" sz="1800" dirty="0" err="1" smtClean="0"/>
              <a:t>accountname</a:t>
            </a:r>
            <a:r>
              <a:rPr lang="en-US" sz="1800" dirty="0" smtClean="0"/>
              <a:t>-secondary.&lt;service&gt;.core.windows.net</a:t>
            </a:r>
          </a:p>
          <a:p>
            <a:r>
              <a:rPr lang="en-US" sz="2800" dirty="0" smtClean="0"/>
              <a:t>Same storage keys work for both endpoints</a:t>
            </a:r>
          </a:p>
          <a:p>
            <a:r>
              <a:rPr lang="en-US" sz="2800" dirty="0" smtClean="0"/>
              <a:t>Consistency</a:t>
            </a:r>
          </a:p>
          <a:p>
            <a:pPr lvl="2"/>
            <a:r>
              <a:rPr lang="en-US" sz="2000" dirty="0" smtClean="0"/>
              <a:t>All Writes go to the Primary</a:t>
            </a:r>
          </a:p>
          <a:p>
            <a:pPr lvl="2"/>
            <a:r>
              <a:rPr lang="en-US" sz="2000" dirty="0" smtClean="0"/>
              <a:t>Reads to Primary are Strongly Consistent </a:t>
            </a:r>
          </a:p>
          <a:p>
            <a:pPr lvl="2"/>
            <a:r>
              <a:rPr lang="en-US" sz="2000" dirty="0" smtClean="0"/>
              <a:t>Reads to Secondary are Eventually Consistent</a:t>
            </a:r>
            <a:endParaRPr lang="en-US" sz="2000" dirty="0"/>
          </a:p>
        </p:txBody>
      </p:sp>
      <p:sp>
        <p:nvSpPr>
          <p:cNvPr id="5" name="Oval 4"/>
          <p:cNvSpPr/>
          <p:nvPr/>
        </p:nvSpPr>
        <p:spPr bwMode="auto">
          <a:xfrm>
            <a:off x="1752600" y="4031644"/>
            <a:ext cx="2720447" cy="544332"/>
          </a:xfrm>
          <a:prstGeom prst="ellipse">
            <a:avLst/>
          </a:prstGeom>
          <a:noFill/>
          <a:ln w="381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3268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Secondary Read-Only Access – Capabilities</a:t>
            </a:r>
            <a:endParaRPr lang="en-US" dirty="0"/>
          </a:p>
        </p:txBody>
      </p:sp>
      <p:sp>
        <p:nvSpPr>
          <p:cNvPr id="5" name="Content Placeholder 4"/>
          <p:cNvSpPr>
            <a:spLocks noGrp="1"/>
          </p:cNvSpPr>
          <p:nvPr>
            <p:ph type="body" sz="quarter" idx="10"/>
          </p:nvPr>
        </p:nvSpPr>
        <p:spPr>
          <a:xfrm>
            <a:off x="269239" y="1764850"/>
            <a:ext cx="11653523" cy="4929479"/>
          </a:xfrm>
        </p:spPr>
        <p:txBody>
          <a:bodyPr/>
          <a:lstStyle/>
          <a:p>
            <a:r>
              <a:rPr lang="en-US" sz="2800" dirty="0" smtClean="0"/>
              <a:t>Application will be able to control which location they read data from</a:t>
            </a:r>
          </a:p>
          <a:p>
            <a:pPr lvl="1"/>
            <a:r>
              <a:rPr lang="en-US" sz="2400" dirty="0" smtClean="0"/>
              <a:t>Use one of the two endpoints</a:t>
            </a:r>
          </a:p>
          <a:p>
            <a:pPr lvl="2"/>
            <a:r>
              <a:rPr lang="en-US" sz="2000" dirty="0" smtClean="0"/>
              <a:t>Primary:      </a:t>
            </a:r>
            <a:r>
              <a:rPr lang="en-US" sz="2000" dirty="0" err="1" smtClean="0"/>
              <a:t>accountname</a:t>
            </a:r>
            <a:r>
              <a:rPr lang="en-US" sz="2000" dirty="0" smtClean="0"/>
              <a:t>.&lt;service&gt;.core.windows.net</a:t>
            </a:r>
          </a:p>
          <a:p>
            <a:pPr lvl="2"/>
            <a:r>
              <a:rPr lang="en-US" sz="2000" dirty="0" smtClean="0"/>
              <a:t>Secondary:  </a:t>
            </a:r>
            <a:r>
              <a:rPr lang="en-US" sz="2000" dirty="0" err="1" smtClean="0"/>
              <a:t>accountname</a:t>
            </a:r>
            <a:r>
              <a:rPr lang="en-US" sz="2000" dirty="0" smtClean="0"/>
              <a:t>-secondary.&lt;service&gt;.core.windows.net</a:t>
            </a:r>
          </a:p>
          <a:p>
            <a:pPr lvl="1"/>
            <a:r>
              <a:rPr lang="en-US" sz="2400" dirty="0" smtClean="0"/>
              <a:t>Our client library SDK will provide features for reading from the secondary</a:t>
            </a:r>
          </a:p>
          <a:p>
            <a:pPr lvl="2"/>
            <a:r>
              <a:rPr lang="en-US" sz="2000" dirty="0" smtClean="0"/>
              <a:t>Retry options: </a:t>
            </a:r>
            <a:r>
              <a:rPr lang="en-US" sz="2000" dirty="0" err="1" smtClean="0"/>
              <a:t>PrimaryOnly</a:t>
            </a:r>
            <a:r>
              <a:rPr lang="en-US" sz="2000" dirty="0" smtClean="0"/>
              <a:t>, </a:t>
            </a:r>
            <a:r>
              <a:rPr lang="en-US" sz="2000" dirty="0" err="1" smtClean="0"/>
              <a:t>SecondaryOnly</a:t>
            </a:r>
            <a:r>
              <a:rPr lang="en-US" sz="2000" dirty="0" smtClean="0"/>
              <a:t>, </a:t>
            </a:r>
            <a:r>
              <a:rPr lang="en-US" sz="2000" dirty="0" err="1" smtClean="0"/>
              <a:t>PrimaryThenSecondary</a:t>
            </a:r>
            <a:r>
              <a:rPr lang="en-US" sz="2000" dirty="0" smtClean="0"/>
              <a:t>, etc.</a:t>
            </a:r>
          </a:p>
          <a:p>
            <a:r>
              <a:rPr lang="en-US" sz="2800" dirty="0" smtClean="0"/>
              <a:t>Application will be able to query the current max geo-replication delay for each service (blob, table, queue) for a storage account</a:t>
            </a:r>
          </a:p>
          <a:p>
            <a:r>
              <a:rPr lang="en-US" sz="2800" dirty="0" smtClean="0"/>
              <a:t>There will be separate storage account metrics for primary and secondary locations</a:t>
            </a:r>
          </a:p>
          <a:p>
            <a:endParaRPr lang="en-US" sz="2800" dirty="0" smtClean="0"/>
          </a:p>
        </p:txBody>
      </p:sp>
    </p:spTree>
    <p:extLst>
      <p:ext uri="{BB962C8B-B14F-4D97-AF65-F5344CB8AC3E}">
        <p14:creationId xmlns:p14="http://schemas.microsoft.com/office/powerpoint/2010/main" val="54500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AF50D3FAFFE245A295A338C97B2B0D" ma:contentTypeVersion="" ma:contentTypeDescription="Create a new document." ma:contentTypeScope="" ma:versionID="1c94031547c154f137f3f9e3649f89dd">
  <xsd:schema xmlns:xsd="http://www.w3.org/2001/XMLSchema" xmlns:xs="http://www.w3.org/2001/XMLSchema" xmlns:p="http://schemas.microsoft.com/office/2006/metadata/properties" xmlns:ns2="B1F5126B-8448-4DF2-9E77-70BB9F749873" targetNamespace="http://schemas.microsoft.com/office/2006/metadata/properties" ma:root="true" ma:fieldsID="e60d290ffa99071043c080c544ff2092" ns2:_="">
    <xsd:import namespace="B1F5126B-8448-4DF2-9E77-70BB9F74987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5126B-8448-4DF2-9E77-70BB9F74987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B1F5126B-8448-4DF2-9E77-70BB9F749873">Final</Status>
    <Content_x0020_Type xmlns="B1F5126B-8448-4DF2-9E77-70BB9F749873">Slide Presentation</Content_x0020_Type>
    <Module xmlns="B1F5126B-8448-4DF2-9E77-70BB9F749873">2</Module>
  </documentManagement>
</p:properties>
</file>

<file path=customXml/itemProps1.xml><?xml version="1.0" encoding="utf-8"?>
<ds:datastoreItem xmlns:ds="http://schemas.openxmlformats.org/officeDocument/2006/customXml" ds:itemID="{D6241E10-A034-4735-8532-EAB0744853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5126B-8448-4DF2-9E77-70BB9F7498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B1F5126B-8448-4DF2-9E77-70BB9F74987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1950</Words>
  <Application>Microsoft Office PowerPoint</Application>
  <PresentationFormat>Breitbild</PresentationFormat>
  <Paragraphs>409</Paragraphs>
  <Slides>34</Slides>
  <Notes>31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34</vt:i4>
      </vt:variant>
    </vt:vector>
  </HeadingPairs>
  <TitlesOfParts>
    <vt:vector size="40" baseType="lpstr">
      <vt:lpstr>Arial</vt:lpstr>
      <vt:lpstr>Calibri</vt:lpstr>
      <vt:lpstr>Segoe</vt:lpstr>
      <vt:lpstr>Segoe UI</vt:lpstr>
      <vt:lpstr>Segoe UI Light</vt:lpstr>
      <vt:lpstr>1_Office Theme</vt:lpstr>
      <vt:lpstr>Windows Azure Storage </vt:lpstr>
      <vt:lpstr>PowerPoint-Präsentation</vt:lpstr>
      <vt:lpstr>Module Overview</vt:lpstr>
      <vt:lpstr>Types of Durability Offered</vt:lpstr>
      <vt:lpstr>Geo Redundant Storage</vt:lpstr>
      <vt:lpstr>Geo-Replication &amp; Geo-Failover</vt:lpstr>
      <vt:lpstr>Secondary Read-Only Access – Scenarios</vt:lpstr>
      <vt:lpstr>Secondary Read-Only Access – How it Works?</vt:lpstr>
      <vt:lpstr>Secondary Read-Only Access – Capabilities</vt:lpstr>
      <vt:lpstr>Read from Secondary</vt:lpstr>
      <vt:lpstr>PowerPoint-Präsentation</vt:lpstr>
      <vt:lpstr>Module Overview</vt:lpstr>
      <vt:lpstr>General .NET Best Practices</vt:lpstr>
      <vt:lpstr>Scalability Targets -Storage Account</vt:lpstr>
      <vt:lpstr>Scalability Targets – Partition</vt:lpstr>
      <vt:lpstr>General Windows Azure Storage Best Practices</vt:lpstr>
      <vt:lpstr>Windows Azure Storage – Auto Scaling </vt:lpstr>
      <vt:lpstr>General Windows Azure Storage Best Practices (continued...)</vt:lpstr>
      <vt:lpstr>General Windows Azure Storage Best Practices (continued...)</vt:lpstr>
      <vt:lpstr>Windows Storage Analytics</vt:lpstr>
      <vt:lpstr>General Windows Azure Storage Best Practices (continued...)</vt:lpstr>
      <vt:lpstr>Blob Service - Best Practices</vt:lpstr>
      <vt:lpstr>Concurrency Vs. Blob Parallelism</vt:lpstr>
      <vt:lpstr>Blob Download</vt:lpstr>
      <vt:lpstr>Table Service - Best Practices</vt:lpstr>
      <vt:lpstr>JSON vs AtomPub</vt:lpstr>
      <vt:lpstr>Queue Service - Best Practices</vt:lpstr>
      <vt:lpstr>PowerPoint-Präsentation</vt:lpstr>
      <vt:lpstr>Module Overview</vt:lpstr>
      <vt:lpstr>Where should I store my logs – Blobs or tables?</vt:lpstr>
      <vt:lpstr>How many storage accounts would I need?</vt:lpstr>
      <vt:lpstr>What is the best way to let users upload/download data from storage?</vt:lpstr>
      <vt:lpstr>What is the best way to pre-process resources being uploaded?</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Roland Krummenacher</cp:lastModifiedBy>
  <cp:revision>374</cp:revision>
  <dcterms:created xsi:type="dcterms:W3CDTF">2013-02-15T23:12:42Z</dcterms:created>
  <dcterms:modified xsi:type="dcterms:W3CDTF">2014-08-18T07:33:32Z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0x0101005DAF50D3FAFFE245A295A338C97B2B0D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