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tif" ContentType="image/tiff"/>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19" r:id="rId5"/>
  </p:sldMasterIdLst>
  <p:notesMasterIdLst>
    <p:notesMasterId r:id="rId63"/>
  </p:notesMasterIdLst>
  <p:handoutMasterIdLst>
    <p:handoutMasterId r:id="rId64"/>
  </p:handoutMasterIdLst>
  <p:sldIdLst>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4 Breakout Template" id="{5CF46F38-2ECC-4583-8D7D-57BEA9520F7C}">
          <p14:sldIdLst>
            <p14:sldId id="258"/>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D2D2D2"/>
    <a:srgbClr val="BAD80A"/>
    <a:srgbClr val="7FBA00"/>
    <a:srgbClr val="FFFFFF"/>
    <a:srgbClr val="FFB900"/>
    <a:srgbClr val="DC3C00"/>
    <a:srgbClr val="000000"/>
    <a:srgbClr val="008272"/>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96" autoAdjust="0"/>
    <p:restoredTop sz="95747" autoAdjust="0"/>
  </p:normalViewPr>
  <p:slideViewPr>
    <p:cSldViewPr snapToObjects="1">
      <p:cViewPr varScale="1">
        <p:scale>
          <a:sx n="89" d="100"/>
          <a:sy n="89" d="100"/>
        </p:scale>
        <p:origin x="66" y="91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65" d="100"/>
          <a:sy n="65" d="100"/>
        </p:scale>
        <p:origin x="32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041CF8-94A2-4663-98DC-E1BB187DB501}" type="doc">
      <dgm:prSet loTypeId="urn:microsoft.com/office/officeart/2005/8/layout/chevron1" loCatId="process" qsTypeId="urn:microsoft.com/office/officeart/2005/8/quickstyle/simple1" qsCatId="simple" csTypeId="urn:microsoft.com/office/officeart/2005/8/colors/accent0_3" csCatId="mainScheme" phldr="1"/>
      <dgm:spPr/>
    </dgm:pt>
    <dgm:pt modelId="{58C7E9E7-06B9-4999-9F42-CE1ED84BDCAC}">
      <dgm:prSet phldrT="[Text]"/>
      <dgm:spPr/>
      <dgm:t>
        <a:bodyPr/>
        <a:lstStyle/>
        <a:p>
          <a:r>
            <a:rPr lang="en-US" dirty="0" smtClean="0"/>
            <a:t>SDK 2.1 July 2013</a:t>
          </a:r>
          <a:endParaRPr lang="en-US" dirty="0"/>
        </a:p>
      </dgm:t>
    </dgm:pt>
    <dgm:pt modelId="{39BC9690-AD6F-43BE-8876-FA59355DAF77}" type="parTrans" cxnId="{B8E427ED-4FF4-40FF-850D-36AD7CA32E52}">
      <dgm:prSet/>
      <dgm:spPr/>
      <dgm:t>
        <a:bodyPr/>
        <a:lstStyle/>
        <a:p>
          <a:endParaRPr lang="en-US"/>
        </a:p>
      </dgm:t>
    </dgm:pt>
    <dgm:pt modelId="{AE6AE460-5898-44D8-9199-654FA97549A8}" type="sibTrans" cxnId="{B8E427ED-4FF4-40FF-850D-36AD7CA32E52}">
      <dgm:prSet/>
      <dgm:spPr/>
      <dgm:t>
        <a:bodyPr/>
        <a:lstStyle/>
        <a:p>
          <a:endParaRPr lang="en-US"/>
        </a:p>
      </dgm:t>
    </dgm:pt>
    <dgm:pt modelId="{D2207AED-685F-47A1-A634-9D50FD2A316B}">
      <dgm:prSet phldrT="[Text]"/>
      <dgm:spPr/>
      <dgm:t>
        <a:bodyPr/>
        <a:lstStyle/>
        <a:p>
          <a:r>
            <a:rPr lang="en-US" dirty="0" smtClean="0"/>
            <a:t>SDK 2.2 Oct 2013</a:t>
          </a:r>
          <a:endParaRPr lang="en-US" dirty="0"/>
        </a:p>
      </dgm:t>
    </dgm:pt>
    <dgm:pt modelId="{048F15DB-F42D-41FC-8A55-AF45582376DC}" type="parTrans" cxnId="{0113CB0F-A72F-4DAD-B300-01770E9D45EA}">
      <dgm:prSet/>
      <dgm:spPr/>
      <dgm:t>
        <a:bodyPr/>
        <a:lstStyle/>
        <a:p>
          <a:endParaRPr lang="en-US"/>
        </a:p>
      </dgm:t>
    </dgm:pt>
    <dgm:pt modelId="{D6B6F874-519B-45AF-8277-4C7FCDE0C44A}" type="sibTrans" cxnId="{0113CB0F-A72F-4DAD-B300-01770E9D45EA}">
      <dgm:prSet/>
      <dgm:spPr/>
      <dgm:t>
        <a:bodyPr/>
        <a:lstStyle/>
        <a:p>
          <a:endParaRPr lang="en-US"/>
        </a:p>
      </dgm:t>
    </dgm:pt>
    <dgm:pt modelId="{EEC744E6-1850-47CA-986E-C9EB9BD48B77}">
      <dgm:prSet phldrT="[Text]"/>
      <dgm:spPr/>
      <dgm:t>
        <a:bodyPr/>
        <a:lstStyle/>
        <a:p>
          <a:r>
            <a:rPr lang="en-US" dirty="0" smtClean="0"/>
            <a:t>SDK 2.0 April 2013</a:t>
          </a:r>
          <a:endParaRPr lang="en-US" dirty="0"/>
        </a:p>
      </dgm:t>
    </dgm:pt>
    <dgm:pt modelId="{27356216-0172-4D08-B00D-A90814A879FA}" type="sibTrans" cxnId="{721ECE53-02A8-4BCD-807A-514F188842AB}">
      <dgm:prSet/>
      <dgm:spPr/>
      <dgm:t>
        <a:bodyPr/>
        <a:lstStyle/>
        <a:p>
          <a:endParaRPr lang="en-US"/>
        </a:p>
      </dgm:t>
    </dgm:pt>
    <dgm:pt modelId="{5CA1C43F-E3EF-4456-B96D-D03545D76F2A}" type="parTrans" cxnId="{721ECE53-02A8-4BCD-807A-514F188842AB}">
      <dgm:prSet/>
      <dgm:spPr/>
      <dgm:t>
        <a:bodyPr/>
        <a:lstStyle/>
        <a:p>
          <a:endParaRPr lang="en-US"/>
        </a:p>
      </dgm:t>
    </dgm:pt>
    <dgm:pt modelId="{DD1D025D-B7EC-4F0A-83C8-C17524950E64}">
      <dgm:prSet/>
      <dgm:spPr/>
      <dgm:t>
        <a:bodyPr/>
        <a:lstStyle/>
        <a:p>
          <a:r>
            <a:rPr lang="en-US" dirty="0" smtClean="0"/>
            <a:t>SDK 2.3 April 2014</a:t>
          </a:r>
          <a:endParaRPr lang="en-US" dirty="0"/>
        </a:p>
      </dgm:t>
    </dgm:pt>
    <dgm:pt modelId="{417771D8-73F1-4939-960C-8D9EF5919684}" type="parTrans" cxnId="{ACFC3DA6-41B9-4266-8633-54A620B8BAF8}">
      <dgm:prSet/>
      <dgm:spPr/>
      <dgm:t>
        <a:bodyPr/>
        <a:lstStyle/>
        <a:p>
          <a:endParaRPr lang="en-US"/>
        </a:p>
      </dgm:t>
    </dgm:pt>
    <dgm:pt modelId="{4E606173-BC7A-475E-AB20-78FD27752FD9}" type="sibTrans" cxnId="{ACFC3DA6-41B9-4266-8633-54A620B8BAF8}">
      <dgm:prSet/>
      <dgm:spPr/>
      <dgm:t>
        <a:bodyPr/>
        <a:lstStyle/>
        <a:p>
          <a:endParaRPr lang="en-US"/>
        </a:p>
      </dgm:t>
    </dgm:pt>
    <dgm:pt modelId="{C29EF755-AE27-4B13-9185-8E518610D5C0}" type="pres">
      <dgm:prSet presAssocID="{02041CF8-94A2-4663-98DC-E1BB187DB501}" presName="Name0" presStyleCnt="0">
        <dgm:presLayoutVars>
          <dgm:dir/>
          <dgm:animLvl val="lvl"/>
          <dgm:resizeHandles val="exact"/>
        </dgm:presLayoutVars>
      </dgm:prSet>
      <dgm:spPr/>
    </dgm:pt>
    <dgm:pt modelId="{1E0871D9-3524-40BB-AD05-262F08DB6659}" type="pres">
      <dgm:prSet presAssocID="{EEC744E6-1850-47CA-986E-C9EB9BD48B77}" presName="parTxOnly" presStyleLbl="node1" presStyleIdx="0" presStyleCnt="4" custScaleX="98032">
        <dgm:presLayoutVars>
          <dgm:chMax val="0"/>
          <dgm:chPref val="0"/>
          <dgm:bulletEnabled val="1"/>
        </dgm:presLayoutVars>
      </dgm:prSet>
      <dgm:spPr/>
      <dgm:t>
        <a:bodyPr/>
        <a:lstStyle/>
        <a:p>
          <a:endParaRPr lang="en-US"/>
        </a:p>
      </dgm:t>
    </dgm:pt>
    <dgm:pt modelId="{C123001A-BEE1-4077-BAEC-ACC3A8B92589}" type="pres">
      <dgm:prSet presAssocID="{27356216-0172-4D08-B00D-A90814A879FA}" presName="parTxOnlySpace" presStyleCnt="0"/>
      <dgm:spPr/>
    </dgm:pt>
    <dgm:pt modelId="{6644A35C-4084-498C-8C49-1942ECA2E717}" type="pres">
      <dgm:prSet presAssocID="{58C7E9E7-06B9-4999-9F42-CE1ED84BDCAC}" presName="parTxOnly" presStyleLbl="node1" presStyleIdx="1" presStyleCnt="4">
        <dgm:presLayoutVars>
          <dgm:chMax val="0"/>
          <dgm:chPref val="0"/>
          <dgm:bulletEnabled val="1"/>
        </dgm:presLayoutVars>
      </dgm:prSet>
      <dgm:spPr/>
      <dgm:t>
        <a:bodyPr/>
        <a:lstStyle/>
        <a:p>
          <a:endParaRPr lang="en-US"/>
        </a:p>
      </dgm:t>
    </dgm:pt>
    <dgm:pt modelId="{EF7BFA76-08F1-4177-BA6B-E8E538ED443A}" type="pres">
      <dgm:prSet presAssocID="{AE6AE460-5898-44D8-9199-654FA97549A8}" presName="parTxOnlySpace" presStyleCnt="0"/>
      <dgm:spPr/>
    </dgm:pt>
    <dgm:pt modelId="{6FD7076D-1C5E-4537-B460-3245E66AFB1B}" type="pres">
      <dgm:prSet presAssocID="{D2207AED-685F-47A1-A634-9D50FD2A316B}" presName="parTxOnly" presStyleLbl="node1" presStyleIdx="2" presStyleCnt="4">
        <dgm:presLayoutVars>
          <dgm:chMax val="0"/>
          <dgm:chPref val="0"/>
          <dgm:bulletEnabled val="1"/>
        </dgm:presLayoutVars>
      </dgm:prSet>
      <dgm:spPr/>
      <dgm:t>
        <a:bodyPr/>
        <a:lstStyle/>
        <a:p>
          <a:endParaRPr lang="en-US"/>
        </a:p>
      </dgm:t>
    </dgm:pt>
    <dgm:pt modelId="{48C52BFE-8982-480A-8A64-013120CC6B59}" type="pres">
      <dgm:prSet presAssocID="{D6B6F874-519B-45AF-8277-4C7FCDE0C44A}" presName="parTxOnlySpace" presStyleCnt="0"/>
      <dgm:spPr/>
    </dgm:pt>
    <dgm:pt modelId="{1DD88E13-A17A-4D25-991E-54263B1F37B6}" type="pres">
      <dgm:prSet presAssocID="{DD1D025D-B7EC-4F0A-83C8-C17524950E64}" presName="parTxOnly" presStyleLbl="node1" presStyleIdx="3" presStyleCnt="4">
        <dgm:presLayoutVars>
          <dgm:chMax val="0"/>
          <dgm:chPref val="0"/>
          <dgm:bulletEnabled val="1"/>
        </dgm:presLayoutVars>
      </dgm:prSet>
      <dgm:spPr/>
      <dgm:t>
        <a:bodyPr/>
        <a:lstStyle/>
        <a:p>
          <a:endParaRPr lang="en-US"/>
        </a:p>
      </dgm:t>
    </dgm:pt>
  </dgm:ptLst>
  <dgm:cxnLst>
    <dgm:cxn modelId="{ACFC3DA6-41B9-4266-8633-54A620B8BAF8}" srcId="{02041CF8-94A2-4663-98DC-E1BB187DB501}" destId="{DD1D025D-B7EC-4F0A-83C8-C17524950E64}" srcOrd="3" destOrd="0" parTransId="{417771D8-73F1-4939-960C-8D9EF5919684}" sibTransId="{4E606173-BC7A-475E-AB20-78FD27752FD9}"/>
    <dgm:cxn modelId="{23BDC07B-5CE5-4EC8-BD3A-14E9A0943C48}" type="presOf" srcId="{D2207AED-685F-47A1-A634-9D50FD2A316B}" destId="{6FD7076D-1C5E-4537-B460-3245E66AFB1B}" srcOrd="0" destOrd="0" presId="urn:microsoft.com/office/officeart/2005/8/layout/chevron1"/>
    <dgm:cxn modelId="{E10C78A2-9320-43AA-B39B-5A9DE0428006}" type="presOf" srcId="{58C7E9E7-06B9-4999-9F42-CE1ED84BDCAC}" destId="{6644A35C-4084-498C-8C49-1942ECA2E717}" srcOrd="0" destOrd="0" presId="urn:microsoft.com/office/officeart/2005/8/layout/chevron1"/>
    <dgm:cxn modelId="{51F2AAF0-A606-4570-B671-B958F238E382}" type="presOf" srcId="{02041CF8-94A2-4663-98DC-E1BB187DB501}" destId="{C29EF755-AE27-4B13-9185-8E518610D5C0}" srcOrd="0" destOrd="0" presId="urn:microsoft.com/office/officeart/2005/8/layout/chevron1"/>
    <dgm:cxn modelId="{0113CB0F-A72F-4DAD-B300-01770E9D45EA}" srcId="{02041CF8-94A2-4663-98DC-E1BB187DB501}" destId="{D2207AED-685F-47A1-A634-9D50FD2A316B}" srcOrd="2" destOrd="0" parTransId="{048F15DB-F42D-41FC-8A55-AF45582376DC}" sibTransId="{D6B6F874-519B-45AF-8277-4C7FCDE0C44A}"/>
    <dgm:cxn modelId="{8E4466FC-190E-4BB6-A394-1A28462D1F8C}" type="presOf" srcId="{DD1D025D-B7EC-4F0A-83C8-C17524950E64}" destId="{1DD88E13-A17A-4D25-991E-54263B1F37B6}" srcOrd="0" destOrd="0" presId="urn:microsoft.com/office/officeart/2005/8/layout/chevron1"/>
    <dgm:cxn modelId="{CC35206E-0055-4DCA-9725-E36CB8D13A3F}" type="presOf" srcId="{EEC744E6-1850-47CA-986E-C9EB9BD48B77}" destId="{1E0871D9-3524-40BB-AD05-262F08DB6659}" srcOrd="0" destOrd="0" presId="urn:microsoft.com/office/officeart/2005/8/layout/chevron1"/>
    <dgm:cxn modelId="{721ECE53-02A8-4BCD-807A-514F188842AB}" srcId="{02041CF8-94A2-4663-98DC-E1BB187DB501}" destId="{EEC744E6-1850-47CA-986E-C9EB9BD48B77}" srcOrd="0" destOrd="0" parTransId="{5CA1C43F-E3EF-4456-B96D-D03545D76F2A}" sibTransId="{27356216-0172-4D08-B00D-A90814A879FA}"/>
    <dgm:cxn modelId="{B8E427ED-4FF4-40FF-850D-36AD7CA32E52}" srcId="{02041CF8-94A2-4663-98DC-E1BB187DB501}" destId="{58C7E9E7-06B9-4999-9F42-CE1ED84BDCAC}" srcOrd="1" destOrd="0" parTransId="{39BC9690-AD6F-43BE-8876-FA59355DAF77}" sibTransId="{AE6AE460-5898-44D8-9199-654FA97549A8}"/>
    <dgm:cxn modelId="{7F369C1E-65CE-446F-AF22-F76D49E51369}" type="presParOf" srcId="{C29EF755-AE27-4B13-9185-8E518610D5C0}" destId="{1E0871D9-3524-40BB-AD05-262F08DB6659}" srcOrd="0" destOrd="0" presId="urn:microsoft.com/office/officeart/2005/8/layout/chevron1"/>
    <dgm:cxn modelId="{0F010BE3-17B3-473D-9DB3-7B64496B791E}" type="presParOf" srcId="{C29EF755-AE27-4B13-9185-8E518610D5C0}" destId="{C123001A-BEE1-4077-BAEC-ACC3A8B92589}" srcOrd="1" destOrd="0" presId="urn:microsoft.com/office/officeart/2005/8/layout/chevron1"/>
    <dgm:cxn modelId="{D3F332E4-A198-43AD-BA52-A36D2A3907FA}" type="presParOf" srcId="{C29EF755-AE27-4B13-9185-8E518610D5C0}" destId="{6644A35C-4084-498C-8C49-1942ECA2E717}" srcOrd="2" destOrd="0" presId="urn:microsoft.com/office/officeart/2005/8/layout/chevron1"/>
    <dgm:cxn modelId="{48186492-F4CD-46C7-B14D-1DA6FBBC5E61}" type="presParOf" srcId="{C29EF755-AE27-4B13-9185-8E518610D5C0}" destId="{EF7BFA76-08F1-4177-BA6B-E8E538ED443A}" srcOrd="3" destOrd="0" presId="urn:microsoft.com/office/officeart/2005/8/layout/chevron1"/>
    <dgm:cxn modelId="{7D8C9B3F-8374-4A06-9CEA-D1506B8A1D18}" type="presParOf" srcId="{C29EF755-AE27-4B13-9185-8E518610D5C0}" destId="{6FD7076D-1C5E-4537-B460-3245E66AFB1B}" srcOrd="4" destOrd="0" presId="urn:microsoft.com/office/officeart/2005/8/layout/chevron1"/>
    <dgm:cxn modelId="{0E44C2BA-A99D-4731-BEC5-2B2CDABCC114}" type="presParOf" srcId="{C29EF755-AE27-4B13-9185-8E518610D5C0}" destId="{48C52BFE-8982-480A-8A64-013120CC6B59}" srcOrd="5" destOrd="0" presId="urn:microsoft.com/office/officeart/2005/8/layout/chevron1"/>
    <dgm:cxn modelId="{9A883679-64C9-4778-AFB5-12530100451F}" type="presParOf" srcId="{C29EF755-AE27-4B13-9185-8E518610D5C0}" destId="{1DD88E13-A17A-4D25-991E-54263B1F37B6}"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172694-61BA-4353-BA89-77A3A7646F9B}" type="datetime1">
              <a:rPr lang="en-US" smtClean="0">
                <a:latin typeface="Segoe UI" pitchFamily="34" charset="0"/>
              </a:rPr>
              <a:t>8/19/2014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9F00D60D-1703-4D24-8308-FEE06A50A69C}" type="datetime1">
              <a:rPr lang="en-US" smtClean="0"/>
              <a:t>8/19/2014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solidFill>
                  <a:prstClr val="black"/>
                </a:solidFill>
              </a:rPr>
              <a:pPr/>
              <a:t>8/19/2014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635579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8/19/2014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470605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8/19/2014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1560210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8/19/2014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449218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8/19/2014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7924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C01C6DC-6692-49EF-B0F2-A5CC58DCEAE9}" type="datetime1">
              <a:rPr lang="en-US" smtClean="0">
                <a:solidFill>
                  <a:prstClr val="black"/>
                </a:solidFill>
              </a:rPr>
              <a:pPr/>
              <a:t>8/19/2014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110000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8/19/2014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298043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227928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061326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4118583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TechEd 2013</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8/19/2014 8:30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22106396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669733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90312070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5459729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109145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7057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13649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86192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1213826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621561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1825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137285573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32227972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46285308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0856795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8113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79610937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963412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113524"/>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9142036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591120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4287158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6735894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068750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6105043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61358710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1.pn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14" r:id="rId2"/>
    <p:sldLayoutId id="2147484086" r:id="rId3"/>
    <p:sldLayoutId id="2147484206" r:id="rId4"/>
    <p:sldLayoutId id="2147484195" r:id="rId5"/>
    <p:sldLayoutId id="2147484207" r:id="rId6"/>
    <p:sldLayoutId id="2147484216" r:id="rId7"/>
    <p:sldLayoutId id="2147484217" r:id="rId8"/>
    <p:sldLayoutId id="2147484218" r:id="rId9"/>
    <p:sldLayoutId id="2147484212" r:id="rId10"/>
    <p:sldLayoutId id="2147484093" r:id="rId11"/>
    <p:sldLayoutId id="2147484213" r:id="rId12"/>
    <p:sldLayoutId id="2147484215" r:id="rId13"/>
    <p:sldLayoutId id="2147484203" r:id="rId14"/>
    <p:sldLayoutId id="2147484234" r:id="rId15"/>
    <p:sldLayoutId id="2147484235" r:id="rId16"/>
    <p:sldLayoutId id="2147484236" r:id="rId17"/>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980749296"/>
      </p:ext>
    </p:extLst>
  </p:cSld>
  <p:clrMap bg1="dk1" tx1="lt1" bg2="dk2" tx2="lt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2" r:id="rId12"/>
    <p:sldLayoutId id="2147484233"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7.tif"/><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8.gif"/></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jpg"/><Relationship Id="rId3" Type="http://schemas.openxmlformats.org/officeDocument/2006/relationships/image" Target="../media/image10.jpeg"/><Relationship Id="rId7" Type="http://schemas.openxmlformats.org/officeDocument/2006/relationships/image" Target="../media/image14.png"/><Relationship Id="rId12" Type="http://schemas.openxmlformats.org/officeDocument/2006/relationships/image" Target="../media/image19.jpg"/><Relationship Id="rId2" Type="http://schemas.openxmlformats.org/officeDocument/2006/relationships/image" Target="../media/image9.jpeg"/><Relationship Id="rId1" Type="http://schemas.openxmlformats.org/officeDocument/2006/relationships/slideLayout" Target="../slideLayouts/slideLayout4.xml"/><Relationship Id="rId6" Type="http://schemas.openxmlformats.org/officeDocument/2006/relationships/image" Target="../media/image13.jpeg"/><Relationship Id="rId11" Type="http://schemas.openxmlformats.org/officeDocument/2006/relationships/image" Target="../media/image18.jpg"/><Relationship Id="rId5" Type="http://schemas.openxmlformats.org/officeDocument/2006/relationships/image" Target="../media/image12.jpeg"/><Relationship Id="rId10" Type="http://schemas.openxmlformats.org/officeDocument/2006/relationships/image" Target="../media/image17.png"/><Relationship Id="rId4" Type="http://schemas.openxmlformats.org/officeDocument/2006/relationships/image" Target="../media/image11.jpe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emf"/><Relationship Id="rId1" Type="http://schemas.openxmlformats.org/officeDocument/2006/relationships/slideLayout" Target="../slideLayouts/slideLayout2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21.xml"/><Relationship Id="rId5" Type="http://schemas.microsoft.com/office/2007/relationships/hdphoto" Target="../media/hdphoto2.wdp"/><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8" Type="http://schemas.openxmlformats.org/officeDocument/2006/relationships/hyperlink" Target="http://msdn.microsoft.com/en-us/library/dn282144.aspx" TargetMode="External"/><Relationship Id="rId13" Type="http://schemas.openxmlformats.org/officeDocument/2006/relationships/hyperlink" Target="http://www.windowsazure.com/en-us/develop/net/how-to-guides/service-bus-amqp/" TargetMode="External"/><Relationship Id="rId3" Type="http://schemas.openxmlformats.org/officeDocument/2006/relationships/hyperlink" Target="http://msdn.microsoft.com/en-us/library/hh528527.aspx" TargetMode="External"/><Relationship Id="rId7" Type="http://schemas.openxmlformats.org/officeDocument/2006/relationships/hyperlink" Target="http://msdn.microsoft.com/en-us/library/jj554355.aspx" TargetMode="External"/><Relationship Id="rId12" Type="http://schemas.openxmlformats.org/officeDocument/2006/relationships/hyperlink" Target="http://msdn.microsoft.com/en-us/library/jj841071.aspx" TargetMode="External"/><Relationship Id="rId2" Type="http://schemas.openxmlformats.org/officeDocument/2006/relationships/hyperlink" Target="http://msdn.microsoft.com/en-us/library/dn632585.aspx" TargetMode="External"/><Relationship Id="rId1" Type="http://schemas.openxmlformats.org/officeDocument/2006/relationships/slideLayout" Target="../slideLayouts/slideLayout17.xml"/><Relationship Id="rId6" Type="http://schemas.openxmlformats.org/officeDocument/2006/relationships/hyperlink" Target="http://msdn.microsoft.com/en-us/library/dn292562.aspx" TargetMode="External"/><Relationship Id="rId11" Type="http://schemas.openxmlformats.org/officeDocument/2006/relationships/hyperlink" Target="http://www.windowsazure.com/en-us/develop/net/how-to-guides/service-bus-amqp-overview/" TargetMode="External"/><Relationship Id="rId5" Type="http://schemas.openxmlformats.org/officeDocument/2006/relationships/hyperlink" Target="http://msdn.microsoft.com/en-us/library/dn520246.aspx" TargetMode="External"/><Relationship Id="rId10" Type="http://schemas.openxmlformats.org/officeDocument/2006/relationships/hyperlink" Target="http://channel9.msdn.com/Series/Windows-Azure-Service-Bus-Tutorials" TargetMode="External"/><Relationship Id="rId4" Type="http://schemas.openxmlformats.org/officeDocument/2006/relationships/hyperlink" Target="http://msdn.microsoft.com/library/azure/dn170478.aspx" TargetMode="External"/><Relationship Id="rId9" Type="http://schemas.openxmlformats.org/officeDocument/2006/relationships/hyperlink" Target="http://www.windowsazure.com/en-us/documentation/services/service-bus/" TargetMode="External"/><Relationship Id="rId14" Type="http://schemas.openxmlformats.org/officeDocument/2006/relationships/hyperlink" Target="http://www.windowsazure.com/en-us/develop/java/how-to-guides/service-bus-amqp/"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066329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Protocols and SDKs</a:t>
            </a:r>
          </a:p>
        </p:txBody>
      </p:sp>
      <p:sp>
        <p:nvSpPr>
          <p:cNvPr id="4" name="Text Placeholder 3"/>
          <p:cNvSpPr>
            <a:spLocks noGrp="1"/>
          </p:cNvSpPr>
          <p:nvPr>
            <p:ph type="body" sz="quarter" idx="11"/>
          </p:nvPr>
        </p:nvSpPr>
        <p:spPr>
          <a:xfrm>
            <a:off x="283147" y="1668463"/>
            <a:ext cx="2825094" cy="5029200"/>
          </a:xfrm>
        </p:spPr>
        <p:txBody>
          <a:bodyPr/>
          <a:lstStyle/>
          <a:p>
            <a:r>
              <a:rPr lang="en-US" dirty="0"/>
              <a:t>Service Bus </a:t>
            </a:r>
            <a:r>
              <a:rPr lang="en-US" dirty="0" smtClean="0"/>
              <a:t/>
            </a:r>
            <a:br>
              <a:rPr lang="en-US" dirty="0" smtClean="0"/>
            </a:br>
            <a:r>
              <a:rPr lang="en-US" dirty="0" smtClean="0"/>
              <a:t>is a </a:t>
            </a:r>
            <a:r>
              <a:rPr lang="en-US" dirty="0"/>
              <a:t>polyglot messaging </a:t>
            </a:r>
            <a:r>
              <a:rPr lang="en-US" dirty="0" smtClean="0"/>
              <a:t>service</a:t>
            </a:r>
            <a:endParaRPr lang="en-US" dirty="0"/>
          </a:p>
          <a:p>
            <a:endParaRPr lang="en-US" dirty="0"/>
          </a:p>
        </p:txBody>
      </p:sp>
      <p:grpSp>
        <p:nvGrpSpPr>
          <p:cNvPr id="5" name="Group 4"/>
          <p:cNvGrpSpPr/>
          <p:nvPr/>
        </p:nvGrpSpPr>
        <p:grpSpPr>
          <a:xfrm>
            <a:off x="4873833" y="2047002"/>
            <a:ext cx="2412923" cy="831381"/>
            <a:chOff x="2255837" y="1971333"/>
            <a:chExt cx="2681405" cy="923885"/>
          </a:xfrm>
        </p:grpSpPr>
        <p:sp>
          <p:nvSpPr>
            <p:cNvPr id="6" name="TextBox 5"/>
            <p:cNvSpPr txBox="1"/>
            <p:nvPr/>
          </p:nvSpPr>
          <p:spPr>
            <a:xfrm>
              <a:off x="2255837" y="1971333"/>
              <a:ext cx="2035773" cy="923885"/>
            </a:xfrm>
            <a:prstGeom prst="rect">
              <a:avLst/>
            </a:prstGeom>
            <a:noFill/>
          </p:spPr>
          <p:txBody>
            <a:bodyPr wrap="square" lIns="0" tIns="0" rIns="0" bIns="0" rtlCol="0">
              <a:spAutoFit/>
            </a:bodyPr>
            <a:lstStyle/>
            <a:p>
              <a:pPr algn="ctr" defTabSz="839197"/>
              <a:r>
                <a:rPr lang="en-US" sz="1801" dirty="0">
                  <a:solidFill>
                    <a:srgbClr val="404040"/>
                  </a:solidFill>
                </a:rPr>
                <a:t>“</a:t>
              </a:r>
              <a:r>
                <a:rPr lang="en-US" sz="1801" b="1" dirty="0">
                  <a:solidFill>
                    <a:srgbClr val="404040"/>
                  </a:solidFill>
                </a:rPr>
                <a:t>SBMP</a:t>
              </a:r>
              <a:r>
                <a:rPr lang="en-US" sz="1801" dirty="0">
                  <a:solidFill>
                    <a:srgbClr val="404040"/>
                  </a:solidFill>
                </a:rPr>
                <a:t>”</a:t>
              </a:r>
            </a:p>
            <a:p>
              <a:pPr algn="ctr" defTabSz="839197"/>
              <a:r>
                <a:rPr lang="en-US" sz="1801" dirty="0">
                  <a:solidFill>
                    <a:srgbClr val="404040"/>
                  </a:solidFill>
                </a:rPr>
                <a:t>high </a:t>
              </a:r>
              <a:r>
                <a:rPr lang="en-US" sz="1801" dirty="0" err="1">
                  <a:solidFill>
                    <a:srgbClr val="404040"/>
                  </a:solidFill>
                </a:rPr>
                <a:t>perf</a:t>
              </a:r>
              <a:r>
                <a:rPr lang="en-US" sz="1801" dirty="0">
                  <a:solidFill>
                    <a:srgbClr val="404040"/>
                  </a:solidFill>
                </a:rPr>
                <a:t>.</a:t>
              </a:r>
            </a:p>
            <a:p>
              <a:pPr algn="ctr" defTabSz="839197"/>
              <a:r>
                <a:rPr lang="en-US" sz="1801" dirty="0">
                  <a:solidFill>
                    <a:srgbClr val="404040"/>
                  </a:solidFill>
                </a:rPr>
                <a:t>.NET only</a:t>
              </a:r>
            </a:p>
          </p:txBody>
        </p:sp>
        <p:sp>
          <p:nvSpPr>
            <p:cNvPr id="7" name="Oval 6"/>
            <p:cNvSpPr/>
            <p:nvPr/>
          </p:nvSpPr>
          <p:spPr bwMode="auto">
            <a:xfrm rot="5400000">
              <a:off x="4035046" y="2537736"/>
              <a:ext cx="304800" cy="304800"/>
            </a:xfrm>
            <a:prstGeom prst="ellipse">
              <a:avLst/>
            </a:prstGeom>
            <a:solidFill>
              <a:srgbClr val="25AE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2285" tIns="82285" rIns="30861" bIns="30861" rtlCol="0" anchor="t" anchorCtr="0"/>
            <a:lstStyle/>
            <a:p>
              <a:pPr algn="ctr" defTabSz="839111"/>
              <a:endParaRPr lang="en-US" sz="1439" spc="-92" dirty="0">
                <a:solidFill>
                  <a:srgbClr val="FFFFFF"/>
                </a:solidFill>
                <a:ea typeface="Segoe UI" pitchFamily="34" charset="0"/>
                <a:cs typeface="Segoe UI" pitchFamily="34" charset="0"/>
              </a:endParaRPr>
            </a:p>
          </p:txBody>
        </p:sp>
        <p:cxnSp>
          <p:nvCxnSpPr>
            <p:cNvPr id="8" name="Straight Connector 7"/>
            <p:cNvCxnSpPr/>
            <p:nvPr/>
          </p:nvCxnSpPr>
          <p:spPr>
            <a:xfrm flipV="1">
              <a:off x="4160837" y="2286577"/>
              <a:ext cx="776405" cy="403559"/>
            </a:xfrm>
            <a:prstGeom prst="line">
              <a:avLst/>
            </a:prstGeom>
            <a:ln w="57150">
              <a:solidFill>
                <a:srgbClr val="25AEE5"/>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8859565" y="2960673"/>
            <a:ext cx="1849571" cy="1008094"/>
            <a:chOff x="5608639" y="3147336"/>
            <a:chExt cx="2055370" cy="1120263"/>
          </a:xfrm>
        </p:grpSpPr>
        <p:sp>
          <p:nvSpPr>
            <p:cNvPr id="10" name="TextBox 9"/>
            <p:cNvSpPr txBox="1"/>
            <p:nvPr/>
          </p:nvSpPr>
          <p:spPr>
            <a:xfrm>
              <a:off x="5628238" y="3343712"/>
              <a:ext cx="2035771" cy="923887"/>
            </a:xfrm>
            <a:prstGeom prst="rect">
              <a:avLst/>
            </a:prstGeom>
            <a:noFill/>
          </p:spPr>
          <p:txBody>
            <a:bodyPr wrap="square" lIns="0" tIns="0" rIns="0" bIns="0" rtlCol="0">
              <a:spAutoFit/>
            </a:bodyPr>
            <a:lstStyle/>
            <a:p>
              <a:pPr algn="ctr" defTabSz="839197"/>
              <a:r>
                <a:rPr lang="en-US" sz="1801" b="1" dirty="0">
                  <a:solidFill>
                    <a:srgbClr val="404040"/>
                  </a:solidFill>
                </a:rPr>
                <a:t>AMQP 1.0</a:t>
              </a:r>
            </a:p>
            <a:p>
              <a:pPr algn="ctr" defTabSz="839197"/>
              <a:r>
                <a:rPr lang="en-US" sz="1801" dirty="0">
                  <a:solidFill>
                    <a:srgbClr val="404040"/>
                  </a:solidFill>
                </a:rPr>
                <a:t>high </a:t>
              </a:r>
              <a:r>
                <a:rPr lang="en-US" sz="1801" dirty="0" err="1">
                  <a:solidFill>
                    <a:srgbClr val="404040"/>
                  </a:solidFill>
                </a:rPr>
                <a:t>perf</a:t>
              </a:r>
              <a:endParaRPr lang="en-US" sz="1801" dirty="0">
                <a:solidFill>
                  <a:srgbClr val="404040"/>
                </a:solidFill>
              </a:endParaRPr>
            </a:p>
            <a:p>
              <a:pPr algn="ctr" defTabSz="839197"/>
              <a:r>
                <a:rPr lang="en-US" sz="1801" dirty="0">
                  <a:solidFill>
                    <a:srgbClr val="404040"/>
                  </a:solidFill>
                </a:rPr>
                <a:t>high reach</a:t>
              </a:r>
            </a:p>
          </p:txBody>
        </p:sp>
        <p:grpSp>
          <p:nvGrpSpPr>
            <p:cNvPr id="11" name="Group 10"/>
            <p:cNvGrpSpPr/>
            <p:nvPr/>
          </p:nvGrpSpPr>
          <p:grpSpPr>
            <a:xfrm>
              <a:off x="5608639" y="3147336"/>
              <a:ext cx="304800" cy="764333"/>
              <a:chOff x="5970039" y="3147336"/>
              <a:chExt cx="304800" cy="764333"/>
            </a:xfrm>
          </p:grpSpPr>
          <p:sp>
            <p:nvSpPr>
              <p:cNvPr id="12" name="Oval 11"/>
              <p:cNvSpPr/>
              <p:nvPr/>
            </p:nvSpPr>
            <p:spPr bwMode="auto">
              <a:xfrm rot="5400000">
                <a:off x="5970039" y="3606869"/>
                <a:ext cx="304800" cy="304800"/>
              </a:xfrm>
              <a:prstGeom prst="ellipse">
                <a:avLst/>
              </a:prstGeom>
              <a:solidFill>
                <a:srgbClr val="25AE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2285" tIns="82285" rIns="30861" bIns="30861" rtlCol="0" anchor="t" anchorCtr="0"/>
              <a:lstStyle/>
              <a:p>
                <a:pPr algn="ctr" defTabSz="839111"/>
                <a:endParaRPr lang="en-US" sz="1439" spc="-92" dirty="0">
                  <a:solidFill>
                    <a:srgbClr val="FFFFFF"/>
                  </a:solidFill>
                  <a:ea typeface="Segoe UI" pitchFamily="34" charset="0"/>
                  <a:cs typeface="Segoe UI" pitchFamily="34" charset="0"/>
                </a:endParaRPr>
              </a:p>
            </p:txBody>
          </p:sp>
          <p:cxnSp>
            <p:nvCxnSpPr>
              <p:cNvPr id="13" name="Straight Connector 12"/>
              <p:cNvCxnSpPr/>
              <p:nvPr/>
            </p:nvCxnSpPr>
            <p:spPr>
              <a:xfrm>
                <a:off x="6122439" y="3147336"/>
                <a:ext cx="0" cy="611933"/>
              </a:xfrm>
              <a:prstGeom prst="line">
                <a:avLst/>
              </a:prstGeom>
              <a:ln w="57150">
                <a:solidFill>
                  <a:srgbClr val="25AEE5"/>
                </a:solidFill>
              </a:ln>
            </p:spPr>
            <p:style>
              <a:lnRef idx="1">
                <a:schemeClr val="accent1"/>
              </a:lnRef>
              <a:fillRef idx="0">
                <a:schemeClr val="accent1"/>
              </a:fillRef>
              <a:effectRef idx="0">
                <a:schemeClr val="accent1"/>
              </a:effectRef>
              <a:fontRef idx="minor">
                <a:schemeClr val="tx1"/>
              </a:fontRef>
            </p:style>
          </p:cxnSp>
        </p:grpSp>
      </p:grpSp>
      <p:grpSp>
        <p:nvGrpSpPr>
          <p:cNvPr id="15" name="Group 14"/>
          <p:cNvGrpSpPr/>
          <p:nvPr/>
        </p:nvGrpSpPr>
        <p:grpSpPr>
          <a:xfrm>
            <a:off x="8853475" y="3648475"/>
            <a:ext cx="1457610" cy="2624909"/>
            <a:chOff x="4951139" y="3750991"/>
            <a:chExt cx="1619800" cy="2916974"/>
          </a:xfrm>
        </p:grpSpPr>
        <p:grpSp>
          <p:nvGrpSpPr>
            <p:cNvPr id="16" name="Group 15"/>
            <p:cNvGrpSpPr/>
            <p:nvPr/>
          </p:nvGrpSpPr>
          <p:grpSpPr>
            <a:xfrm>
              <a:off x="4951139" y="4839165"/>
              <a:ext cx="1619800" cy="1828800"/>
              <a:chOff x="5224448" y="5035618"/>
              <a:chExt cx="1619800" cy="1828800"/>
            </a:xfrm>
          </p:grpSpPr>
          <p:sp>
            <p:nvSpPr>
              <p:cNvPr id="18" name="Rounded Rectangle 17"/>
              <p:cNvSpPr/>
              <p:nvPr/>
            </p:nvSpPr>
            <p:spPr bwMode="auto">
              <a:xfrm>
                <a:off x="5224449" y="5035618"/>
                <a:ext cx="1619798" cy="1828800"/>
              </a:xfrm>
              <a:prstGeom prst="roundRect">
                <a:avLst/>
              </a:prstGeom>
              <a:solidFill>
                <a:srgbClr val="00188F"/>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914" tIns="32914" rIns="30861" bIns="30861" rtlCol="0" anchor="t" anchorCtr="1"/>
              <a:lstStyle/>
              <a:p>
                <a:pPr algn="ctr" defTabSz="839111"/>
                <a:r>
                  <a:rPr lang="en-US" sz="1621" spc="-92" dirty="0">
                    <a:gradFill>
                      <a:gsLst>
                        <a:gs pos="0">
                          <a:srgbClr val="FFFFFF"/>
                        </a:gs>
                        <a:gs pos="100000">
                          <a:srgbClr val="FFFFFF"/>
                        </a:gs>
                      </a:gsLst>
                      <a:lin ang="5400000" scaled="0"/>
                    </a:gradFill>
                    <a:ea typeface="Segoe UI" pitchFamily="34" charset="0"/>
                    <a:cs typeface="Segoe UI" pitchFamily="34" charset="0"/>
                  </a:rPr>
                  <a:t>App </a:t>
                </a:r>
                <a:br>
                  <a:rPr lang="en-US" sz="1621" spc="-92" dirty="0">
                    <a:gradFill>
                      <a:gsLst>
                        <a:gs pos="0">
                          <a:srgbClr val="FFFFFF"/>
                        </a:gs>
                        <a:gs pos="100000">
                          <a:srgbClr val="FFFFFF"/>
                        </a:gs>
                      </a:gsLst>
                      <a:lin ang="5400000" scaled="0"/>
                    </a:gradFill>
                    <a:ea typeface="Segoe UI" pitchFamily="34" charset="0"/>
                    <a:cs typeface="Segoe UI" pitchFamily="34" charset="0"/>
                  </a:rPr>
                </a:br>
                <a:r>
                  <a:rPr lang="en-US" sz="1439" spc="-92" dirty="0">
                    <a:gradFill>
                      <a:gsLst>
                        <a:gs pos="0">
                          <a:srgbClr val="FFFFFF"/>
                        </a:gs>
                        <a:gs pos="100000">
                          <a:srgbClr val="FFFFFF"/>
                        </a:gs>
                      </a:gsLst>
                      <a:lin ang="5400000" scaled="0"/>
                    </a:gradFill>
                    <a:ea typeface="Segoe UI" pitchFamily="34" charset="0"/>
                    <a:cs typeface="Segoe UI" pitchFamily="34" charset="0"/>
                  </a:rPr>
                  <a:t>( any language )</a:t>
                </a:r>
              </a:p>
            </p:txBody>
          </p:sp>
          <p:sp>
            <p:nvSpPr>
              <p:cNvPr id="19" name="Rectangle 18"/>
              <p:cNvSpPr/>
              <p:nvPr/>
            </p:nvSpPr>
            <p:spPr bwMode="auto">
              <a:xfrm>
                <a:off x="5224449" y="5787147"/>
                <a:ext cx="1619799" cy="310672"/>
              </a:xfrm>
              <a:prstGeom prst="rect">
                <a:avLst/>
              </a:prstGeom>
              <a:solidFill>
                <a:srgbClr val="00188F"/>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914" tIns="32914" rIns="30861" bIns="30861" rtlCol="0" anchor="ctr" anchorCtr="1"/>
              <a:lstStyle/>
              <a:p>
                <a:pPr algn="ctr" defTabSz="839111"/>
                <a:r>
                  <a:rPr lang="en-US" sz="1621" spc="-92" dirty="0">
                    <a:gradFill>
                      <a:gsLst>
                        <a:gs pos="0">
                          <a:srgbClr val="FFFFFF"/>
                        </a:gs>
                        <a:gs pos="100000">
                          <a:srgbClr val="FFFFFF"/>
                        </a:gs>
                      </a:gsLst>
                      <a:lin ang="5400000" scaled="0"/>
                    </a:gradFill>
                    <a:ea typeface="Segoe UI" pitchFamily="34" charset="0"/>
                    <a:cs typeface="Segoe UI" pitchFamily="34" charset="0"/>
                  </a:rPr>
                  <a:t>Community Libs</a:t>
                </a:r>
              </a:p>
            </p:txBody>
          </p:sp>
          <p:sp>
            <p:nvSpPr>
              <p:cNvPr id="20" name="Rectangle 19"/>
              <p:cNvSpPr/>
              <p:nvPr/>
            </p:nvSpPr>
            <p:spPr bwMode="auto">
              <a:xfrm>
                <a:off x="5224448" y="6097819"/>
                <a:ext cx="1619799" cy="310672"/>
              </a:xfrm>
              <a:prstGeom prst="rect">
                <a:avLst/>
              </a:prstGeom>
              <a:solidFill>
                <a:srgbClr val="00188F"/>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914" tIns="32914" rIns="30861" bIns="30861" rtlCol="0" anchor="ctr" anchorCtr="1"/>
              <a:lstStyle/>
              <a:p>
                <a:pPr algn="ctr" defTabSz="839111"/>
                <a:r>
                  <a:rPr lang="en-US" sz="1621" spc="-92" dirty="0">
                    <a:gradFill>
                      <a:gsLst>
                        <a:gs pos="0">
                          <a:srgbClr val="FFFFFF"/>
                        </a:gs>
                        <a:gs pos="100000">
                          <a:srgbClr val="FFFFFF"/>
                        </a:gs>
                      </a:gsLst>
                      <a:lin ang="5400000" scaled="0"/>
                    </a:gradFill>
                    <a:ea typeface="Segoe UI" pitchFamily="34" charset="0"/>
                    <a:cs typeface="Segoe UI" pitchFamily="34" charset="0"/>
                  </a:rPr>
                  <a:t>AMQP 1.0</a:t>
                </a:r>
              </a:p>
            </p:txBody>
          </p:sp>
          <p:sp>
            <p:nvSpPr>
              <p:cNvPr id="21" name="Rectangle 20"/>
              <p:cNvSpPr/>
              <p:nvPr/>
            </p:nvSpPr>
            <p:spPr bwMode="auto">
              <a:xfrm>
                <a:off x="5224448" y="6422144"/>
                <a:ext cx="1619799" cy="3106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914" tIns="32914" rIns="30861" bIns="30861" rtlCol="0" anchor="ctr" anchorCtr="1"/>
              <a:lstStyle/>
              <a:p>
                <a:pPr algn="ctr" defTabSz="839111"/>
                <a:r>
                  <a:rPr lang="en-US" sz="1621" spc="-92" dirty="0">
                    <a:gradFill>
                      <a:gsLst>
                        <a:gs pos="0">
                          <a:srgbClr val="FFFFFF"/>
                        </a:gs>
                        <a:gs pos="100000">
                          <a:srgbClr val="FFFFFF"/>
                        </a:gs>
                      </a:gsLst>
                      <a:lin ang="5400000" scaled="0"/>
                    </a:gradFill>
                    <a:ea typeface="Segoe UI" pitchFamily="34" charset="0"/>
                    <a:cs typeface="Segoe UI" pitchFamily="34" charset="0"/>
                  </a:rPr>
                  <a:t>Any OS</a:t>
                </a:r>
              </a:p>
            </p:txBody>
          </p:sp>
        </p:grpSp>
        <p:cxnSp>
          <p:nvCxnSpPr>
            <p:cNvPr id="17" name="Elbow Connector 7"/>
            <p:cNvCxnSpPr>
              <a:stCxn id="18" idx="0"/>
              <a:endCxn id="12" idx="6"/>
            </p:cNvCxnSpPr>
            <p:nvPr/>
          </p:nvCxnSpPr>
          <p:spPr>
            <a:xfrm flipH="1" flipV="1">
              <a:off x="5110306" y="3750991"/>
              <a:ext cx="650733" cy="1088173"/>
            </a:xfrm>
            <a:prstGeom prst="straightConnector1">
              <a:avLst/>
            </a:prstGeom>
            <a:ln w="38100">
              <a:solidFill>
                <a:srgbClr val="25AEE5"/>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170492" y="2790808"/>
            <a:ext cx="2344571" cy="3487354"/>
            <a:chOff x="1112837" y="2797902"/>
            <a:chExt cx="2605448" cy="3875388"/>
          </a:xfrm>
        </p:grpSpPr>
        <p:grpSp>
          <p:nvGrpSpPr>
            <p:cNvPr id="23" name="Group 22"/>
            <p:cNvGrpSpPr/>
            <p:nvPr/>
          </p:nvGrpSpPr>
          <p:grpSpPr>
            <a:xfrm>
              <a:off x="1112837" y="4844490"/>
              <a:ext cx="1619800" cy="1828800"/>
              <a:chOff x="7666036" y="4868862"/>
              <a:chExt cx="1619800" cy="1828800"/>
            </a:xfrm>
          </p:grpSpPr>
          <p:sp>
            <p:nvSpPr>
              <p:cNvPr id="25" name="Rounded Rectangle 24"/>
              <p:cNvSpPr/>
              <p:nvPr/>
            </p:nvSpPr>
            <p:spPr bwMode="auto">
              <a:xfrm>
                <a:off x="7666037" y="4868862"/>
                <a:ext cx="1619798" cy="1828800"/>
              </a:xfrm>
              <a:prstGeom prst="roundRect">
                <a:avLst/>
              </a:prstGeom>
              <a:solidFill>
                <a:srgbClr val="00188F"/>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914" tIns="32914" rIns="30861" bIns="30861" rtlCol="0" anchor="t" anchorCtr="1"/>
              <a:lstStyle/>
              <a:p>
                <a:pPr algn="ctr" defTabSz="839111"/>
                <a:r>
                  <a:rPr lang="en-US" sz="1621" spc="-92" dirty="0">
                    <a:gradFill>
                      <a:gsLst>
                        <a:gs pos="0">
                          <a:srgbClr val="FFFFFF"/>
                        </a:gs>
                        <a:gs pos="100000">
                          <a:srgbClr val="FFFFFF"/>
                        </a:gs>
                      </a:gsLst>
                      <a:lin ang="5400000" scaled="0"/>
                    </a:gradFill>
                    <a:ea typeface="Segoe UI" pitchFamily="34" charset="0"/>
                    <a:cs typeface="Segoe UI" pitchFamily="34" charset="0"/>
                  </a:rPr>
                  <a:t>App </a:t>
                </a:r>
                <a:br>
                  <a:rPr lang="en-US" sz="1621" spc="-92" dirty="0">
                    <a:gradFill>
                      <a:gsLst>
                        <a:gs pos="0">
                          <a:srgbClr val="FFFFFF"/>
                        </a:gs>
                        <a:gs pos="100000">
                          <a:srgbClr val="FFFFFF"/>
                        </a:gs>
                      </a:gsLst>
                      <a:lin ang="5400000" scaled="0"/>
                    </a:gradFill>
                    <a:ea typeface="Segoe UI" pitchFamily="34" charset="0"/>
                    <a:cs typeface="Segoe UI" pitchFamily="34" charset="0"/>
                  </a:rPr>
                </a:br>
                <a:r>
                  <a:rPr lang="en-US" sz="1439" spc="-92" dirty="0">
                    <a:gradFill>
                      <a:gsLst>
                        <a:gs pos="0">
                          <a:srgbClr val="FFFFFF"/>
                        </a:gs>
                        <a:gs pos="100000">
                          <a:srgbClr val="FFFFFF"/>
                        </a:gs>
                      </a:gsLst>
                      <a:lin ang="5400000" scaled="0"/>
                    </a:gradFill>
                    <a:ea typeface="Segoe UI" pitchFamily="34" charset="0"/>
                    <a:cs typeface="Segoe UI" pitchFamily="34" charset="0"/>
                  </a:rPr>
                  <a:t>( .NET )</a:t>
                </a:r>
                <a:endParaRPr lang="en-US" sz="1621" spc="-92"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7666037" y="5620391"/>
                <a:ext cx="1619799" cy="310672"/>
              </a:xfrm>
              <a:prstGeom prst="rect">
                <a:avLst/>
              </a:prstGeom>
              <a:solidFill>
                <a:srgbClr val="00188F"/>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914" tIns="32914" rIns="30861" bIns="30861" rtlCol="0" anchor="ctr" anchorCtr="1"/>
              <a:lstStyle/>
              <a:p>
                <a:pPr algn="ctr" defTabSz="839111"/>
                <a:r>
                  <a:rPr lang="en-US" sz="1621" spc="-92" dirty="0">
                    <a:gradFill>
                      <a:gsLst>
                        <a:gs pos="0">
                          <a:srgbClr val="FFFFFF"/>
                        </a:gs>
                        <a:gs pos="100000">
                          <a:srgbClr val="FFFFFF"/>
                        </a:gs>
                      </a:gsLst>
                      <a:lin ang="5400000" scaled="0"/>
                    </a:gradFill>
                    <a:ea typeface="Segoe UI" pitchFamily="34" charset="0"/>
                    <a:cs typeface="Segoe UI" pitchFamily="34" charset="0"/>
                  </a:rPr>
                  <a:t>SB .NET Lib</a:t>
                </a:r>
              </a:p>
            </p:txBody>
          </p:sp>
          <p:sp>
            <p:nvSpPr>
              <p:cNvPr id="27" name="Rectangle 26"/>
              <p:cNvSpPr/>
              <p:nvPr/>
            </p:nvSpPr>
            <p:spPr bwMode="auto">
              <a:xfrm>
                <a:off x="7666036" y="5931063"/>
                <a:ext cx="1619799" cy="310672"/>
              </a:xfrm>
              <a:prstGeom prst="rect">
                <a:avLst/>
              </a:prstGeom>
              <a:solidFill>
                <a:srgbClr val="00188F"/>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914" tIns="32914" rIns="30861" bIns="30861" rtlCol="0" anchor="ctr" anchorCtr="1"/>
              <a:lstStyle/>
              <a:p>
                <a:pPr algn="ctr" defTabSz="839111"/>
                <a:r>
                  <a:rPr lang="en-US" sz="1621" spc="-92" dirty="0">
                    <a:gradFill>
                      <a:gsLst>
                        <a:gs pos="0">
                          <a:srgbClr val="FFFFFF"/>
                        </a:gs>
                        <a:gs pos="100000">
                          <a:srgbClr val="FFFFFF"/>
                        </a:gs>
                      </a:gsLst>
                      <a:lin ang="5400000" scaled="0"/>
                    </a:gradFill>
                    <a:ea typeface="Segoe UI" pitchFamily="34" charset="0"/>
                    <a:cs typeface="Segoe UI" pitchFamily="34" charset="0"/>
                  </a:rPr>
                  <a:t>“SBMP”</a:t>
                </a:r>
              </a:p>
            </p:txBody>
          </p:sp>
          <p:sp>
            <p:nvSpPr>
              <p:cNvPr id="28" name="Rectangle 27"/>
              <p:cNvSpPr/>
              <p:nvPr/>
            </p:nvSpPr>
            <p:spPr bwMode="auto">
              <a:xfrm>
                <a:off x="7666036" y="6255388"/>
                <a:ext cx="1619799" cy="3106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914" tIns="32914" rIns="30861" bIns="30861" rtlCol="0" anchor="ctr" anchorCtr="1"/>
              <a:lstStyle/>
              <a:p>
                <a:pPr algn="ctr" defTabSz="839111"/>
                <a:r>
                  <a:rPr lang="en-US" sz="1621" spc="-92" dirty="0">
                    <a:gradFill>
                      <a:gsLst>
                        <a:gs pos="0">
                          <a:srgbClr val="FFFFFF"/>
                        </a:gs>
                        <a:gs pos="100000">
                          <a:srgbClr val="FFFFFF"/>
                        </a:gs>
                      </a:gsLst>
                      <a:lin ang="5400000" scaled="0"/>
                    </a:gradFill>
                    <a:ea typeface="Segoe UI" pitchFamily="34" charset="0"/>
                    <a:cs typeface="Segoe UI" pitchFamily="34" charset="0"/>
                  </a:rPr>
                  <a:t>Windows</a:t>
                </a:r>
              </a:p>
            </p:txBody>
          </p:sp>
        </p:grpSp>
        <p:cxnSp>
          <p:nvCxnSpPr>
            <p:cNvPr id="24" name="Elbow Connector 7"/>
            <p:cNvCxnSpPr>
              <a:stCxn id="25" idx="0"/>
              <a:endCxn id="7" idx="5"/>
            </p:cNvCxnSpPr>
            <p:nvPr/>
          </p:nvCxnSpPr>
          <p:spPr>
            <a:xfrm flipV="1">
              <a:off x="1922737" y="2797902"/>
              <a:ext cx="1795548" cy="2046588"/>
            </a:xfrm>
            <a:prstGeom prst="straightConnector1">
              <a:avLst/>
            </a:prstGeom>
            <a:ln w="38100">
              <a:solidFill>
                <a:srgbClr val="25AEE5"/>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253998" y="3653297"/>
            <a:ext cx="1489590" cy="2629331"/>
            <a:chOff x="3428173" y="3756360"/>
            <a:chExt cx="1655334" cy="2921894"/>
          </a:xfrm>
        </p:grpSpPr>
        <p:cxnSp>
          <p:nvCxnSpPr>
            <p:cNvPr id="30" name="Elbow Connector 7"/>
            <p:cNvCxnSpPr>
              <a:stCxn id="32" idx="0"/>
              <a:endCxn id="39" idx="6"/>
            </p:cNvCxnSpPr>
            <p:nvPr/>
          </p:nvCxnSpPr>
          <p:spPr>
            <a:xfrm flipV="1">
              <a:off x="4266823" y="3756360"/>
              <a:ext cx="816684" cy="1093094"/>
            </a:xfrm>
            <a:prstGeom prst="straightConnector1">
              <a:avLst/>
            </a:prstGeom>
            <a:ln w="38100">
              <a:solidFill>
                <a:srgbClr val="25AEE5"/>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3428173" y="4849454"/>
              <a:ext cx="1648548" cy="1828800"/>
              <a:chOff x="4371285" y="4879151"/>
              <a:chExt cx="1648549" cy="1828800"/>
            </a:xfrm>
          </p:grpSpPr>
          <p:sp>
            <p:nvSpPr>
              <p:cNvPr id="32" name="Rounded Rectangle 31"/>
              <p:cNvSpPr/>
              <p:nvPr/>
            </p:nvSpPr>
            <p:spPr bwMode="auto">
              <a:xfrm>
                <a:off x="4400036" y="4879151"/>
                <a:ext cx="1619798" cy="1828800"/>
              </a:xfrm>
              <a:prstGeom prst="roundRect">
                <a:avLst/>
              </a:prstGeom>
              <a:solidFill>
                <a:srgbClr val="00188F"/>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914" tIns="32914" rIns="30861" bIns="30861" rtlCol="0" anchor="t" anchorCtr="1"/>
              <a:lstStyle/>
              <a:p>
                <a:pPr algn="ctr" defTabSz="839111"/>
                <a:r>
                  <a:rPr lang="en-US" sz="1621" spc="-92" dirty="0">
                    <a:gradFill>
                      <a:gsLst>
                        <a:gs pos="0">
                          <a:srgbClr val="FFFFFF"/>
                        </a:gs>
                        <a:gs pos="100000">
                          <a:srgbClr val="FFFFFF"/>
                        </a:gs>
                      </a:gsLst>
                      <a:lin ang="5400000" scaled="0"/>
                    </a:gradFill>
                    <a:ea typeface="Segoe UI" pitchFamily="34" charset="0"/>
                    <a:cs typeface="Segoe UI" pitchFamily="34" charset="0"/>
                  </a:rPr>
                  <a:t>App </a:t>
                </a:r>
                <a:br>
                  <a:rPr lang="en-US" sz="1621" spc="-92" dirty="0">
                    <a:gradFill>
                      <a:gsLst>
                        <a:gs pos="0">
                          <a:srgbClr val="FFFFFF"/>
                        </a:gs>
                        <a:gs pos="100000">
                          <a:srgbClr val="FFFFFF"/>
                        </a:gs>
                      </a:gsLst>
                      <a:lin ang="5400000" scaled="0"/>
                    </a:gradFill>
                    <a:ea typeface="Segoe UI" pitchFamily="34" charset="0"/>
                    <a:cs typeface="Segoe UI" pitchFamily="34" charset="0"/>
                  </a:rPr>
                </a:br>
                <a:r>
                  <a:rPr lang="en-US" sz="1439" spc="-92" dirty="0">
                    <a:gradFill>
                      <a:gsLst>
                        <a:gs pos="0">
                          <a:srgbClr val="FFFFFF"/>
                        </a:gs>
                        <a:gs pos="100000">
                          <a:srgbClr val="FFFFFF"/>
                        </a:gs>
                      </a:gsLst>
                      <a:lin ang="5400000" scaled="0"/>
                    </a:gradFill>
                    <a:ea typeface="Segoe UI" pitchFamily="34" charset="0"/>
                    <a:cs typeface="Segoe UI" pitchFamily="34" charset="0"/>
                  </a:rPr>
                  <a:t>( any language )</a:t>
                </a:r>
              </a:p>
            </p:txBody>
          </p:sp>
          <p:sp>
            <p:nvSpPr>
              <p:cNvPr id="33" name="Rectangle 32"/>
              <p:cNvSpPr/>
              <p:nvPr/>
            </p:nvSpPr>
            <p:spPr bwMode="auto">
              <a:xfrm>
                <a:off x="4390375" y="5627940"/>
                <a:ext cx="1619800" cy="310672"/>
              </a:xfrm>
              <a:prstGeom prst="rect">
                <a:avLst/>
              </a:prstGeom>
              <a:solidFill>
                <a:srgbClr val="00188F"/>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914" tIns="32914" rIns="30861" bIns="30861" rtlCol="0" anchor="ctr" anchorCtr="1"/>
              <a:lstStyle/>
              <a:p>
                <a:pPr algn="ctr" defTabSz="839111"/>
                <a:r>
                  <a:rPr lang="en-US" sz="1621" spc="-92" dirty="0">
                    <a:gradFill>
                      <a:gsLst>
                        <a:gs pos="0">
                          <a:srgbClr val="FFFFFF"/>
                        </a:gs>
                        <a:gs pos="100000">
                          <a:srgbClr val="FFFFFF"/>
                        </a:gs>
                      </a:gsLst>
                      <a:lin ang="5400000" scaled="0"/>
                    </a:gradFill>
                    <a:ea typeface="Segoe UI" pitchFamily="34" charset="0"/>
                    <a:cs typeface="Segoe UI" pitchFamily="34" charset="0"/>
                  </a:rPr>
                  <a:t>SB Wrappers</a:t>
                </a:r>
              </a:p>
            </p:txBody>
          </p:sp>
          <p:sp>
            <p:nvSpPr>
              <p:cNvPr id="34" name="Rectangle 33"/>
              <p:cNvSpPr/>
              <p:nvPr/>
            </p:nvSpPr>
            <p:spPr bwMode="auto">
              <a:xfrm>
                <a:off x="4396583" y="6012609"/>
                <a:ext cx="1619799" cy="310672"/>
              </a:xfrm>
              <a:prstGeom prst="rect">
                <a:avLst/>
              </a:prstGeom>
              <a:solidFill>
                <a:srgbClr val="00188F"/>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914" tIns="32914" rIns="30861" bIns="30861" rtlCol="0" anchor="ctr" anchorCtr="1"/>
              <a:lstStyle/>
              <a:p>
                <a:pPr algn="ctr" defTabSz="839111"/>
                <a:r>
                  <a:rPr lang="en-US" sz="1621" spc="-92" dirty="0">
                    <a:gradFill>
                      <a:gsLst>
                        <a:gs pos="0">
                          <a:srgbClr val="FFFFFF"/>
                        </a:gs>
                        <a:gs pos="100000">
                          <a:srgbClr val="FFFFFF"/>
                        </a:gs>
                      </a:gsLst>
                      <a:lin ang="5400000" scaled="0"/>
                    </a:gradFill>
                    <a:ea typeface="Segoe UI" pitchFamily="34" charset="0"/>
                    <a:cs typeface="Segoe UI" pitchFamily="34" charset="0"/>
                  </a:rPr>
                  <a:t>HTTP</a:t>
                </a:r>
              </a:p>
            </p:txBody>
          </p:sp>
          <p:sp>
            <p:nvSpPr>
              <p:cNvPr id="35" name="Rectangle 34"/>
              <p:cNvSpPr/>
              <p:nvPr/>
            </p:nvSpPr>
            <p:spPr bwMode="auto">
              <a:xfrm>
                <a:off x="4371285" y="6323281"/>
                <a:ext cx="1619799" cy="3106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2914" tIns="32914" rIns="30861" bIns="30861" rtlCol="0" anchor="ctr" anchorCtr="1"/>
              <a:lstStyle/>
              <a:p>
                <a:pPr algn="ctr" defTabSz="839111"/>
                <a:r>
                  <a:rPr lang="en-US" sz="1621" spc="-92" dirty="0">
                    <a:gradFill>
                      <a:gsLst>
                        <a:gs pos="0">
                          <a:srgbClr val="FFFFFF"/>
                        </a:gs>
                        <a:gs pos="100000">
                          <a:srgbClr val="FFFFFF"/>
                        </a:gs>
                      </a:gsLst>
                      <a:lin ang="5400000" scaled="0"/>
                    </a:gradFill>
                    <a:ea typeface="Segoe UI" pitchFamily="34" charset="0"/>
                    <a:cs typeface="Segoe UI" pitchFamily="34" charset="0"/>
                  </a:rPr>
                  <a:t>Any OS</a:t>
                </a:r>
              </a:p>
            </p:txBody>
          </p:sp>
        </p:grpSp>
      </p:grpSp>
      <p:grpSp>
        <p:nvGrpSpPr>
          <p:cNvPr id="36" name="Group 35"/>
          <p:cNvGrpSpPr/>
          <p:nvPr/>
        </p:nvGrpSpPr>
        <p:grpSpPr>
          <a:xfrm>
            <a:off x="5983017" y="2878322"/>
            <a:ext cx="1897710" cy="1095266"/>
            <a:chOff x="2526460" y="2173318"/>
            <a:chExt cx="1395502" cy="805416"/>
          </a:xfrm>
        </p:grpSpPr>
        <p:sp>
          <p:nvSpPr>
            <p:cNvPr id="37" name="TextBox 36"/>
            <p:cNvSpPr txBox="1"/>
            <p:nvPr/>
          </p:nvSpPr>
          <p:spPr>
            <a:xfrm>
              <a:off x="2526460" y="2367369"/>
              <a:ext cx="1347133" cy="611365"/>
            </a:xfrm>
            <a:prstGeom prst="rect">
              <a:avLst/>
            </a:prstGeom>
            <a:noFill/>
          </p:spPr>
          <p:txBody>
            <a:bodyPr wrap="square" lIns="0" tIns="0" rIns="0" bIns="0" rtlCol="0">
              <a:spAutoFit/>
            </a:bodyPr>
            <a:lstStyle/>
            <a:p>
              <a:pPr algn="ctr" defTabSz="839197"/>
              <a:r>
                <a:rPr lang="en-US" sz="1801" b="1" dirty="0">
                  <a:solidFill>
                    <a:srgbClr val="404040"/>
                  </a:solidFill>
                </a:rPr>
                <a:t>HTTP</a:t>
              </a:r>
            </a:p>
            <a:p>
              <a:pPr algn="ctr" defTabSz="839197"/>
              <a:r>
                <a:rPr lang="en-US" sz="1801" dirty="0">
                  <a:solidFill>
                    <a:srgbClr val="404040"/>
                  </a:solidFill>
                </a:rPr>
                <a:t>high reach</a:t>
              </a:r>
            </a:p>
            <a:p>
              <a:pPr algn="ctr" defTabSz="839197"/>
              <a:r>
                <a:rPr lang="en-US" sz="1801" dirty="0">
                  <a:solidFill>
                    <a:srgbClr val="404040"/>
                  </a:solidFill>
                </a:rPr>
                <a:t>lower perf.</a:t>
              </a:r>
            </a:p>
          </p:txBody>
        </p:sp>
        <p:grpSp>
          <p:nvGrpSpPr>
            <p:cNvPr id="38" name="Group 37"/>
            <p:cNvGrpSpPr/>
            <p:nvPr/>
          </p:nvGrpSpPr>
          <p:grpSpPr>
            <a:xfrm>
              <a:off x="3720267" y="2173318"/>
              <a:ext cx="201695" cy="569886"/>
              <a:chOff x="5970039" y="3050464"/>
              <a:chExt cx="304800" cy="861205"/>
            </a:xfrm>
          </p:grpSpPr>
          <p:sp>
            <p:nvSpPr>
              <p:cNvPr id="39" name="Oval 38"/>
              <p:cNvSpPr/>
              <p:nvPr/>
            </p:nvSpPr>
            <p:spPr bwMode="auto">
              <a:xfrm rot="5400000">
                <a:off x="5970039" y="3606869"/>
                <a:ext cx="304800" cy="304800"/>
              </a:xfrm>
              <a:prstGeom prst="ellipse">
                <a:avLst/>
              </a:prstGeom>
              <a:solidFill>
                <a:srgbClr val="25AE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2285" tIns="82285" rIns="30861" bIns="30861" rtlCol="0" anchor="t" anchorCtr="0"/>
              <a:lstStyle/>
              <a:p>
                <a:pPr algn="ctr" defTabSz="839111"/>
                <a:endParaRPr lang="en-US" sz="1439" spc="-92" dirty="0">
                  <a:solidFill>
                    <a:srgbClr val="FFFFFF"/>
                  </a:solidFill>
                  <a:ea typeface="Segoe UI" pitchFamily="34" charset="0"/>
                  <a:cs typeface="Segoe UI" pitchFamily="34" charset="0"/>
                </a:endParaRPr>
              </a:p>
            </p:txBody>
          </p:sp>
          <p:cxnSp>
            <p:nvCxnSpPr>
              <p:cNvPr id="40" name="Straight Connector 39"/>
              <p:cNvCxnSpPr/>
              <p:nvPr/>
            </p:nvCxnSpPr>
            <p:spPr>
              <a:xfrm flipH="1">
                <a:off x="6122441" y="3050464"/>
                <a:ext cx="1934" cy="708805"/>
              </a:xfrm>
              <a:prstGeom prst="line">
                <a:avLst/>
              </a:prstGeom>
              <a:ln w="57150">
                <a:solidFill>
                  <a:srgbClr val="25AEE5"/>
                </a:solidFill>
              </a:ln>
            </p:spPr>
            <p:style>
              <a:lnRef idx="1">
                <a:schemeClr val="accent1"/>
              </a:lnRef>
              <a:fillRef idx="0">
                <a:schemeClr val="accent1"/>
              </a:fillRef>
              <a:effectRef idx="0">
                <a:schemeClr val="accent1"/>
              </a:effectRef>
              <a:fontRef idx="minor">
                <a:schemeClr val="tx1"/>
              </a:fontRef>
            </p:style>
          </p:cxnSp>
        </p:grpSp>
      </p:grpSp>
      <p:pic>
        <p:nvPicPr>
          <p:cNvPr id="41"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3301" y="1568745"/>
            <a:ext cx="2399959" cy="1799969"/>
          </a:xfrm>
          <a:prstGeom prst="rect">
            <a:avLst/>
          </a:prstGeom>
        </p:spPr>
      </p:pic>
    </p:spTree>
    <p:extLst>
      <p:ext uri="{BB962C8B-B14F-4D97-AF65-F5344CB8AC3E}">
        <p14:creationId xmlns:p14="http://schemas.microsoft.com/office/powerpoint/2010/main" val="394904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32238" y="1592262"/>
            <a:ext cx="8229601" cy="4572000"/>
          </a:xfrm>
        </p:spPr>
        <p:txBody>
          <a:bodyPr/>
          <a:lstStyle/>
          <a:p>
            <a:pPr marL="0" indent="0">
              <a:buNone/>
            </a:pPr>
            <a:r>
              <a:rPr lang="en-US" sz="4000" dirty="0" smtClean="0"/>
              <a:t>Enables </a:t>
            </a:r>
            <a:r>
              <a:rPr lang="en-US" sz="4000" dirty="0"/>
              <a:t>cross-platform apps to be built using brokers, libraries and frameworks from different </a:t>
            </a:r>
            <a:r>
              <a:rPr lang="en-US" sz="4000" dirty="0" smtClean="0"/>
              <a:t>vendors</a:t>
            </a:r>
            <a:endParaRPr lang="en-US" sz="4000" dirty="0"/>
          </a:p>
          <a:p>
            <a:pPr marL="461963" lvl="1" indent="-461963"/>
            <a:r>
              <a:rPr lang="en-US" sz="3200" b="1" dirty="0" smtClean="0"/>
              <a:t>Efficient</a:t>
            </a:r>
            <a:r>
              <a:rPr lang="en-US" sz="3200" dirty="0" smtClean="0"/>
              <a:t>—connection-oriented</a:t>
            </a:r>
            <a:endParaRPr lang="en-US" sz="3200" dirty="0"/>
          </a:p>
          <a:p>
            <a:pPr marL="461963" lvl="1" indent="-461963"/>
            <a:r>
              <a:rPr lang="en-US" sz="3200" b="1" dirty="0" smtClean="0"/>
              <a:t>Reliable</a:t>
            </a:r>
            <a:r>
              <a:rPr lang="en-US" sz="3200" dirty="0" smtClean="0"/>
              <a:t>—fire-and-forget </a:t>
            </a:r>
            <a:r>
              <a:rPr lang="en-US" sz="3200" dirty="0"/>
              <a:t>to reliable, exactly-once </a:t>
            </a:r>
            <a:r>
              <a:rPr lang="en-US" sz="3200" dirty="0" smtClean="0"/>
              <a:t>delivery</a:t>
            </a:r>
            <a:endParaRPr lang="en-US" sz="3200" dirty="0"/>
          </a:p>
          <a:p>
            <a:pPr marL="461963" lvl="1" indent="-461963"/>
            <a:r>
              <a:rPr lang="en-US" sz="3200" b="1" dirty="0"/>
              <a:t>Portable data </a:t>
            </a:r>
            <a:r>
              <a:rPr lang="en-US" sz="3200" b="1" dirty="0" smtClean="0"/>
              <a:t>representation</a:t>
            </a:r>
            <a:r>
              <a:rPr lang="en-US" sz="3200" dirty="0" smtClean="0"/>
              <a:t>—</a:t>
            </a:r>
            <a:r>
              <a:rPr lang="en-US" sz="3200" dirty="0" err="1" smtClean="0"/>
              <a:t>xPlat</a:t>
            </a:r>
            <a:endParaRPr lang="en-US" sz="3200" dirty="0"/>
          </a:p>
          <a:p>
            <a:pPr marL="461963" lvl="1" indent="-461963"/>
            <a:r>
              <a:rPr lang="en-US" sz="3200" b="1" dirty="0" smtClean="0"/>
              <a:t>Flexible</a:t>
            </a:r>
            <a:r>
              <a:rPr lang="en-US" sz="3200" dirty="0" smtClean="0"/>
              <a:t>—client-client</a:t>
            </a:r>
            <a:r>
              <a:rPr lang="en-US" sz="3200" dirty="0"/>
              <a:t>, client-broker, </a:t>
            </a:r>
            <a:r>
              <a:rPr lang="en-US" sz="3200" dirty="0" smtClean="0"/>
              <a:t/>
            </a:r>
            <a:br>
              <a:rPr lang="en-US" sz="3200" dirty="0" smtClean="0"/>
            </a:br>
            <a:r>
              <a:rPr lang="en-US" sz="3200" dirty="0" smtClean="0"/>
              <a:t>and broker-broker</a:t>
            </a:r>
          </a:p>
        </p:txBody>
      </p:sp>
      <p:sp>
        <p:nvSpPr>
          <p:cNvPr id="2" name="Title 1"/>
          <p:cNvSpPr>
            <a:spLocks noGrp="1"/>
          </p:cNvSpPr>
          <p:nvPr>
            <p:ph type="title"/>
          </p:nvPr>
        </p:nvSpPr>
        <p:spPr/>
        <p:txBody>
          <a:bodyPr/>
          <a:lstStyle/>
          <a:p>
            <a:r>
              <a:rPr lang="en-US" dirty="0" smtClean="0"/>
              <a:t>Open, standard messaging protocol</a:t>
            </a:r>
            <a:endParaRPr lang="en-US" b="1" dirty="0"/>
          </a:p>
        </p:txBody>
      </p:sp>
      <p:pic>
        <p:nvPicPr>
          <p:cNvPr id="10" name="Picture 4" descr="http://amqp.org/sites/amqp.org/themes/genesis_amqp/images/showreel/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16" y="2190042"/>
            <a:ext cx="2733675" cy="226695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288098" y="4434602"/>
            <a:ext cx="1348739" cy="523220"/>
          </a:xfrm>
          <a:prstGeom prst="rect">
            <a:avLst/>
          </a:prstGeom>
          <a:noFill/>
        </p:spPr>
        <p:txBody>
          <a:bodyPr wrap="square" rtlCol="0">
            <a:spAutoFit/>
          </a:bodyPr>
          <a:lstStyle/>
          <a:p>
            <a:r>
              <a:rPr lang="en-GB" sz="2800" b="1" dirty="0" smtClean="0">
                <a:solidFill>
                  <a:srgbClr val="404040"/>
                </a:solidFill>
              </a:rPr>
              <a:t>AMQP</a:t>
            </a:r>
            <a:endParaRPr lang="en-GB" sz="2400" b="1" dirty="0" smtClean="0">
              <a:solidFill>
                <a:srgbClr val="404040"/>
              </a:solidFill>
            </a:endParaRPr>
          </a:p>
        </p:txBody>
      </p:sp>
    </p:spTree>
    <p:extLst>
      <p:ext uri="{BB962C8B-B14F-4D97-AF65-F5344CB8AC3E}">
        <p14:creationId xmlns:p14="http://schemas.microsoft.com/office/powerpoint/2010/main" val="24993740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4000" dirty="0"/>
              <a:t>OASIS Standard </a:t>
            </a:r>
            <a:r>
              <a:rPr lang="en-US" sz="4000" dirty="0" smtClean="0"/>
              <a:t>Oct </a:t>
            </a:r>
            <a:r>
              <a:rPr lang="en-US" sz="4000" dirty="0"/>
              <a:t>2012</a:t>
            </a:r>
          </a:p>
          <a:p>
            <a:r>
              <a:rPr lang="en-US" sz="2400" b="1" dirty="0" smtClean="0"/>
              <a:t>Technology </a:t>
            </a:r>
            <a:r>
              <a:rPr lang="en-US" sz="2400" b="1" dirty="0"/>
              <a:t>vendors</a:t>
            </a:r>
            <a:r>
              <a:rPr lang="en-US" sz="2400" dirty="0"/>
              <a:t>: </a:t>
            </a:r>
            <a:r>
              <a:rPr lang="en-US" sz="2400" dirty="0" err="1"/>
              <a:t>Axway</a:t>
            </a:r>
            <a:r>
              <a:rPr lang="en-US" sz="2400" dirty="0"/>
              <a:t> Software, Huawei Technologies, IIT Software, INETCO Systems, </a:t>
            </a:r>
            <a:r>
              <a:rPr lang="en-US" sz="2400" dirty="0" err="1"/>
              <a:t>Kaazing</a:t>
            </a:r>
            <a:r>
              <a:rPr lang="en-US" sz="2400" dirty="0"/>
              <a:t>, Microsoft, </a:t>
            </a:r>
            <a:r>
              <a:rPr lang="en-US" sz="2400" dirty="0" err="1"/>
              <a:t>Mitre</a:t>
            </a:r>
            <a:r>
              <a:rPr lang="en-US" sz="2400" dirty="0"/>
              <a:t> Corporation, </a:t>
            </a:r>
            <a:r>
              <a:rPr lang="en-US" sz="2400" dirty="0" err="1"/>
              <a:t>Primeton</a:t>
            </a:r>
            <a:r>
              <a:rPr lang="en-US" sz="2400" dirty="0"/>
              <a:t> Technologies, Progress Software, Red Hat, SITA, Software AG, Solace Systems, VMware, WSO2, </a:t>
            </a:r>
            <a:r>
              <a:rPr lang="en-US" sz="2400" dirty="0" err="1"/>
              <a:t>Zenika</a:t>
            </a:r>
            <a:r>
              <a:rPr lang="en-US" sz="2400" dirty="0"/>
              <a:t>. </a:t>
            </a:r>
            <a:br>
              <a:rPr lang="en-US" sz="2400" dirty="0"/>
            </a:br>
            <a:r>
              <a:rPr lang="en-US" sz="2400" b="1" dirty="0"/>
              <a:t>User firms</a:t>
            </a:r>
            <a:r>
              <a:rPr lang="en-US" sz="2400" dirty="0"/>
              <a:t>: Bank of America, Credit Suisse, Deutsche </a:t>
            </a:r>
            <a:r>
              <a:rPr lang="en-US" sz="2400" dirty="0" err="1"/>
              <a:t>Boerse</a:t>
            </a:r>
            <a:r>
              <a:rPr lang="en-US" sz="2400" dirty="0"/>
              <a:t>, Goldman Sachs, JPMorgan </a:t>
            </a:r>
            <a:r>
              <a:rPr lang="en-US" sz="2400" dirty="0" smtClean="0"/>
              <a:t>Chase</a:t>
            </a:r>
          </a:p>
          <a:p>
            <a:endParaRPr lang="en-US" sz="2400" dirty="0"/>
          </a:p>
          <a:p>
            <a:r>
              <a:rPr lang="en-US" sz="4000" dirty="0" smtClean="0"/>
              <a:t>Now an ISO/IEC JTC1 Standard!</a:t>
            </a:r>
            <a:endParaRPr lang="en-US" sz="4000" dirty="0"/>
          </a:p>
          <a:p>
            <a:endParaRPr lang="en-US" sz="2400" dirty="0" smtClean="0"/>
          </a:p>
        </p:txBody>
      </p:sp>
      <p:sp>
        <p:nvSpPr>
          <p:cNvPr id="4" name="Title 3"/>
          <p:cNvSpPr>
            <a:spLocks noGrp="1"/>
          </p:cNvSpPr>
          <p:nvPr>
            <p:ph type="title"/>
          </p:nvPr>
        </p:nvSpPr>
        <p:spPr/>
        <p:txBody>
          <a:bodyPr/>
          <a:lstStyle/>
          <a:p>
            <a:r>
              <a:rPr lang="en-US" dirty="0" smtClean="0"/>
              <a:t>AMQP 1.0 Standardization</a:t>
            </a:r>
            <a:endParaRPr lang="en-US" dirty="0"/>
          </a:p>
        </p:txBody>
      </p:sp>
      <p:grpSp>
        <p:nvGrpSpPr>
          <p:cNvPr id="6" name="Group 5"/>
          <p:cNvGrpSpPr/>
          <p:nvPr/>
        </p:nvGrpSpPr>
        <p:grpSpPr>
          <a:xfrm>
            <a:off x="607144" y="1646162"/>
            <a:ext cx="2743200" cy="3679900"/>
            <a:chOff x="607144" y="1646162"/>
            <a:chExt cx="2743200" cy="367990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144" y="1646162"/>
              <a:ext cx="2743200" cy="737648"/>
            </a:xfrm>
            <a:prstGeom prst="rect">
              <a:avLst/>
            </a:prstGeom>
          </p:spPr>
        </p:pic>
        <p:pic>
          <p:nvPicPr>
            <p:cNvPr id="1026" name="Picture 2" descr="http://www.bspalabs.org/wp-content/uploads/2012/09/JTC1-logo-350x272.gif"/>
            <p:cNvPicPr>
              <a:picLocks noChangeAspect="1" noChangeArrowheads="1"/>
            </p:cNvPicPr>
            <p:nvPr/>
          </p:nvPicPr>
          <p:blipFill rotWithShape="1">
            <a:blip r:embed="rId4">
              <a:extLst>
                <a:ext uri="{28A0092B-C50C-407E-A947-70E740481C1C}">
                  <a14:useLocalDpi xmlns:a14="http://schemas.microsoft.com/office/drawing/2010/main" val="0"/>
                </a:ext>
              </a:extLst>
            </a:blip>
            <a:srcRect l="13143" t="29413" r="16000" b="35293"/>
            <a:stretch/>
          </p:blipFill>
          <p:spPr bwMode="auto">
            <a:xfrm>
              <a:off x="988144" y="4411662"/>
              <a:ext cx="23622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amqp.org/sites/amqp.org/themes/genesis_amqp/images/showreel/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9828" y="2559536"/>
              <a:ext cx="2021540" cy="16764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7266355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Protocols and SDKs</a:t>
            </a:r>
          </a:p>
        </p:txBody>
      </p:sp>
      <p:sp>
        <p:nvSpPr>
          <p:cNvPr id="43" name="Title 2"/>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a:gradFill>
                <a:gsLst>
                  <a:gs pos="1250">
                    <a:srgbClr val="404040"/>
                  </a:gs>
                  <a:gs pos="100000">
                    <a:srgbClr val="404040"/>
                  </a:gs>
                </a:gsLst>
                <a:lin ang="5400000" scaled="0"/>
              </a:gradFill>
            </a:endParaRPr>
          </a:p>
        </p:txBody>
      </p:sp>
      <p:sp>
        <p:nvSpPr>
          <p:cNvPr id="44" name="Rectangle 43"/>
          <p:cNvSpPr/>
          <p:nvPr/>
        </p:nvSpPr>
        <p:spPr>
          <a:xfrm>
            <a:off x="456723" y="1639876"/>
            <a:ext cx="4617192" cy="489653"/>
          </a:xfrm>
          <a:prstGeom prst="rect">
            <a:avLst/>
          </a:prstGeom>
        </p:spPr>
        <p:style>
          <a:lnRef idx="1">
            <a:schemeClr val="accent1"/>
          </a:lnRef>
          <a:fillRef idx="3">
            <a:schemeClr val="accent1"/>
          </a:fillRef>
          <a:effectRef idx="2">
            <a:schemeClr val="accent1"/>
          </a:effectRef>
          <a:fontRef idx="minor">
            <a:schemeClr val="lt1"/>
          </a:fontRef>
        </p:style>
        <p:txBody>
          <a:bodyPr lIns="93200" tIns="46602" rIns="93200" bIns="46602" rtlCol="0" anchor="ctr"/>
          <a:lstStyle/>
          <a:p>
            <a:pPr algn="ctr" defTabSz="1242448"/>
            <a:r>
              <a:rPr lang="en-US" sz="2446" dirty="0">
                <a:solidFill>
                  <a:srgbClr val="FFFFFF"/>
                </a:solidFill>
                <a:latin typeface="Segoe UI Light" pitchFamily="34" charset="0"/>
              </a:rPr>
              <a:t>Windows</a:t>
            </a:r>
          </a:p>
        </p:txBody>
      </p:sp>
      <p:sp>
        <p:nvSpPr>
          <p:cNvPr id="45" name="Rectangle 44"/>
          <p:cNvSpPr/>
          <p:nvPr/>
        </p:nvSpPr>
        <p:spPr>
          <a:xfrm>
            <a:off x="3629479" y="2306132"/>
            <a:ext cx="1444438" cy="401006"/>
          </a:xfrm>
          <a:prstGeom prst="rect">
            <a:avLst/>
          </a:prstGeom>
          <a:solidFill>
            <a:schemeClr val="accent3"/>
          </a:solidFill>
        </p:spPr>
        <p:style>
          <a:lnRef idx="1">
            <a:schemeClr val="accent4"/>
          </a:lnRef>
          <a:fillRef idx="3">
            <a:schemeClr val="accent4"/>
          </a:fillRef>
          <a:effectRef idx="2">
            <a:schemeClr val="accent4"/>
          </a:effectRef>
          <a:fontRef idx="minor">
            <a:schemeClr val="lt1"/>
          </a:fontRef>
        </p:style>
        <p:txBody>
          <a:bodyPr lIns="0" tIns="46602" rIns="0" bIns="46602" rtlCol="0" anchor="ctr"/>
          <a:lstStyle/>
          <a:p>
            <a:pPr algn="ctr" defTabSz="1242448">
              <a:lnSpc>
                <a:spcPct val="90000"/>
              </a:lnSpc>
            </a:pPr>
            <a:r>
              <a:rPr lang="en-US" sz="1600" dirty="0">
                <a:solidFill>
                  <a:srgbClr val="FFFFFF"/>
                </a:solidFill>
              </a:rPr>
              <a:t>SBMP</a:t>
            </a:r>
            <a:br>
              <a:rPr lang="en-US" sz="1600" dirty="0">
                <a:solidFill>
                  <a:srgbClr val="FFFFFF"/>
                </a:solidFill>
              </a:rPr>
            </a:br>
            <a:r>
              <a:rPr lang="en-US" sz="1100" dirty="0">
                <a:solidFill>
                  <a:srgbClr val="FFFFFF"/>
                </a:solidFill>
              </a:rPr>
              <a:t>(</a:t>
            </a:r>
            <a:r>
              <a:rPr lang="en-US" sz="1100" dirty="0" err="1">
                <a:solidFill>
                  <a:srgbClr val="FFFFFF"/>
                </a:solidFill>
              </a:rPr>
              <a:t>net.tcp</a:t>
            </a:r>
            <a:r>
              <a:rPr lang="en-US" sz="1100" dirty="0">
                <a:solidFill>
                  <a:srgbClr val="FFFFFF"/>
                </a:solidFill>
              </a:rPr>
              <a:t>, proprietary) </a:t>
            </a:r>
            <a:endParaRPr lang="en-US" sz="1600" dirty="0">
              <a:solidFill>
                <a:srgbClr val="FFFFFF"/>
              </a:solidFill>
            </a:endParaRPr>
          </a:p>
        </p:txBody>
      </p:sp>
      <p:sp>
        <p:nvSpPr>
          <p:cNvPr id="46" name="Rectangle 5"/>
          <p:cNvSpPr/>
          <p:nvPr/>
        </p:nvSpPr>
        <p:spPr>
          <a:xfrm>
            <a:off x="5142571" y="1639875"/>
            <a:ext cx="1827636" cy="4821901"/>
          </a:xfrm>
          <a:custGeom>
            <a:avLst/>
            <a:gdLst>
              <a:gd name="connsiteX0" fmla="*/ 0 w 1343972"/>
              <a:gd name="connsiteY0" fmla="*/ 0 h 3545837"/>
              <a:gd name="connsiteX1" fmla="*/ 1343972 w 1343972"/>
              <a:gd name="connsiteY1" fmla="*/ 0 h 3545837"/>
              <a:gd name="connsiteX2" fmla="*/ 1343972 w 1343972"/>
              <a:gd name="connsiteY2" fmla="*/ 3545837 h 3545837"/>
              <a:gd name="connsiteX3" fmla="*/ 0 w 1343972"/>
              <a:gd name="connsiteY3" fmla="*/ 3545837 h 3545837"/>
              <a:gd name="connsiteX4" fmla="*/ 0 w 1343972"/>
              <a:gd name="connsiteY4" fmla="*/ 0 h 3545837"/>
              <a:gd name="connsiteX0" fmla="*/ 0 w 1343972"/>
              <a:gd name="connsiteY0" fmla="*/ 0 h 3545837"/>
              <a:gd name="connsiteX1" fmla="*/ 1343972 w 1343972"/>
              <a:gd name="connsiteY1" fmla="*/ 0 h 3545837"/>
              <a:gd name="connsiteX2" fmla="*/ 1343972 w 1343972"/>
              <a:gd name="connsiteY2" fmla="*/ 3545837 h 3545837"/>
              <a:gd name="connsiteX3" fmla="*/ 0 w 1343972"/>
              <a:gd name="connsiteY3" fmla="*/ 3545837 h 3545837"/>
              <a:gd name="connsiteX4" fmla="*/ 0 w 1343972"/>
              <a:gd name="connsiteY4" fmla="*/ 0 h 3545837"/>
              <a:gd name="connsiteX0" fmla="*/ 0 w 1343972"/>
              <a:gd name="connsiteY0" fmla="*/ 0 h 3545837"/>
              <a:gd name="connsiteX1" fmla="*/ 1343972 w 1343972"/>
              <a:gd name="connsiteY1" fmla="*/ 0 h 3545837"/>
              <a:gd name="connsiteX2" fmla="*/ 1343972 w 1343972"/>
              <a:gd name="connsiteY2" fmla="*/ 3545837 h 3545837"/>
              <a:gd name="connsiteX3" fmla="*/ 0 w 1343972"/>
              <a:gd name="connsiteY3" fmla="*/ 3545837 h 3545837"/>
              <a:gd name="connsiteX4" fmla="*/ 0 w 1343972"/>
              <a:gd name="connsiteY4" fmla="*/ 0 h 3545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972" h="3545837">
                <a:moveTo>
                  <a:pt x="0" y="0"/>
                </a:moveTo>
                <a:cubicBezTo>
                  <a:pt x="699991" y="619200"/>
                  <a:pt x="895981" y="0"/>
                  <a:pt x="1343972" y="0"/>
                </a:cubicBezTo>
                <a:lnTo>
                  <a:pt x="1343972" y="3545837"/>
                </a:lnTo>
                <a:cubicBezTo>
                  <a:pt x="895981" y="3545837"/>
                  <a:pt x="354391" y="2955437"/>
                  <a:pt x="0" y="3545837"/>
                </a:cubicBezTo>
                <a:lnTo>
                  <a:pt x="0" y="0"/>
                </a:lnTo>
                <a:close/>
              </a:path>
            </a:pathLst>
          </a:custGeom>
          <a:solidFill>
            <a:schemeClr val="tx2"/>
          </a:solidFill>
        </p:spPr>
        <p:style>
          <a:lnRef idx="1">
            <a:schemeClr val="accent2"/>
          </a:lnRef>
          <a:fillRef idx="3">
            <a:schemeClr val="accent2"/>
          </a:fillRef>
          <a:effectRef idx="2">
            <a:schemeClr val="accent2"/>
          </a:effectRef>
          <a:fontRef idx="minor">
            <a:schemeClr val="lt1"/>
          </a:fontRef>
        </p:style>
        <p:txBody>
          <a:bodyPr lIns="93200" tIns="46602" rIns="93200" bIns="46602" rtlCol="0" anchor="ctr"/>
          <a:lstStyle/>
          <a:p>
            <a:pPr algn="ctr" defTabSz="1242448"/>
            <a:r>
              <a:rPr lang="en-US" sz="2446" dirty="0">
                <a:solidFill>
                  <a:srgbClr val="FFFFFF"/>
                </a:solidFill>
                <a:latin typeface="Segoe UI Light" pitchFamily="34" charset="0"/>
              </a:rPr>
              <a:t>Service Bus</a:t>
            </a:r>
          </a:p>
          <a:p>
            <a:pPr algn="ctr" defTabSz="1242448"/>
            <a:endParaRPr lang="en-US" sz="2446" dirty="0">
              <a:solidFill>
                <a:srgbClr val="FFFFFF"/>
              </a:solidFill>
              <a:latin typeface="Segoe UI Light" pitchFamily="34" charset="0"/>
            </a:endParaRPr>
          </a:p>
          <a:p>
            <a:pPr algn="ctr" defTabSz="1242448"/>
            <a:r>
              <a:rPr lang="en-US" sz="2446" dirty="0">
                <a:solidFill>
                  <a:srgbClr val="FFFFFF"/>
                </a:solidFill>
                <a:latin typeface="Segoe UI Light" pitchFamily="34" charset="0"/>
              </a:rPr>
              <a:t>Queues </a:t>
            </a:r>
          </a:p>
          <a:p>
            <a:pPr algn="ctr" defTabSz="1242448"/>
            <a:r>
              <a:rPr lang="en-US" sz="2446" dirty="0">
                <a:solidFill>
                  <a:srgbClr val="FFFFFF"/>
                </a:solidFill>
                <a:latin typeface="Segoe UI Light" pitchFamily="34" charset="0"/>
              </a:rPr>
              <a:t>&amp;</a:t>
            </a:r>
          </a:p>
          <a:p>
            <a:pPr algn="ctr" defTabSz="1242448"/>
            <a:r>
              <a:rPr lang="en-US" sz="2446" dirty="0">
                <a:solidFill>
                  <a:srgbClr val="FFFFFF"/>
                </a:solidFill>
                <a:latin typeface="Segoe UI Light" pitchFamily="34" charset="0"/>
              </a:rPr>
              <a:t>Topics</a:t>
            </a:r>
          </a:p>
        </p:txBody>
      </p:sp>
      <p:sp>
        <p:nvSpPr>
          <p:cNvPr id="47" name="Rectangle 46"/>
          <p:cNvSpPr/>
          <p:nvPr/>
        </p:nvSpPr>
        <p:spPr>
          <a:xfrm>
            <a:off x="3629479" y="3458808"/>
            <a:ext cx="1444438" cy="3002970"/>
          </a:xfrm>
          <a:prstGeom prst="rect">
            <a:avLst/>
          </a:prstGeom>
          <a:solidFill>
            <a:schemeClr val="accent6"/>
          </a:solidFill>
        </p:spPr>
        <p:style>
          <a:lnRef idx="1">
            <a:schemeClr val="accent4"/>
          </a:lnRef>
          <a:fillRef idx="3">
            <a:schemeClr val="accent4"/>
          </a:fillRef>
          <a:effectRef idx="2">
            <a:schemeClr val="accent4"/>
          </a:effectRef>
          <a:fontRef idx="minor">
            <a:schemeClr val="lt1"/>
          </a:fontRef>
        </p:style>
        <p:txBody>
          <a:bodyPr lIns="93200" tIns="46602" rIns="93200" bIns="46602" rtlCol="0" anchor="ctr"/>
          <a:lstStyle/>
          <a:p>
            <a:pPr algn="ctr" defTabSz="1242448"/>
            <a:r>
              <a:rPr lang="en-US" sz="1632" dirty="0">
                <a:solidFill>
                  <a:srgbClr val="FFFFFF"/>
                </a:solidFill>
              </a:rPr>
              <a:t>HTTP(S)</a:t>
            </a:r>
          </a:p>
        </p:txBody>
      </p:sp>
      <p:sp>
        <p:nvSpPr>
          <p:cNvPr id="48" name="Rectangle 47"/>
          <p:cNvSpPr/>
          <p:nvPr/>
        </p:nvSpPr>
        <p:spPr>
          <a:xfrm>
            <a:off x="3629479" y="2744746"/>
            <a:ext cx="1444438" cy="252611"/>
          </a:xfrm>
          <a:prstGeom prst="rect">
            <a:avLst/>
          </a:prstGeom>
          <a:solidFill>
            <a:schemeClr val="accent2"/>
          </a:solidFill>
        </p:spPr>
        <p:style>
          <a:lnRef idx="1">
            <a:schemeClr val="accent4"/>
          </a:lnRef>
          <a:fillRef idx="3">
            <a:schemeClr val="accent4"/>
          </a:fillRef>
          <a:effectRef idx="2">
            <a:schemeClr val="accent4"/>
          </a:effectRef>
          <a:fontRef idx="minor">
            <a:schemeClr val="lt1"/>
          </a:fontRef>
        </p:style>
        <p:txBody>
          <a:bodyPr lIns="93200" tIns="46602" rIns="93200" bIns="46602" rtlCol="0" anchor="ctr"/>
          <a:lstStyle/>
          <a:p>
            <a:pPr algn="ctr" defTabSz="1242448"/>
            <a:r>
              <a:rPr lang="en-US" sz="1632" dirty="0">
                <a:solidFill>
                  <a:srgbClr val="FFFFFF"/>
                </a:solidFill>
              </a:rPr>
              <a:t>AMQP 1.0</a:t>
            </a:r>
          </a:p>
        </p:txBody>
      </p:sp>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722" y="2237136"/>
            <a:ext cx="1202925" cy="804571"/>
          </a:xfrm>
          <a:prstGeom prst="rect">
            <a:avLst/>
          </a:prstGeom>
        </p:spPr>
      </p:pic>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723" y="5971581"/>
            <a:ext cx="672691" cy="653675"/>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351" y="4713214"/>
            <a:ext cx="1087844" cy="764126"/>
          </a:xfrm>
          <a:prstGeom prst="rect">
            <a:avLst/>
          </a:prstGeom>
        </p:spPr>
      </p:pic>
      <p:pic>
        <p:nvPicPr>
          <p:cNvPr id="52" name="Picture 2" descr="http://www.my-programming.com/wp-content/uploads/2011/09/java_logo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583" y="3136132"/>
            <a:ext cx="1085613" cy="108561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83543" y="2382997"/>
            <a:ext cx="1598109" cy="449468"/>
          </a:xfrm>
          <a:prstGeom prst="rect">
            <a:avLst/>
          </a:prstGeom>
        </p:spPr>
      </p:pic>
      <p:sp>
        <p:nvSpPr>
          <p:cNvPr id="54" name="Rectangle 53"/>
          <p:cNvSpPr/>
          <p:nvPr/>
        </p:nvSpPr>
        <p:spPr>
          <a:xfrm>
            <a:off x="7038861" y="1639877"/>
            <a:ext cx="5028821" cy="495245"/>
          </a:xfrm>
          <a:prstGeom prst="rect">
            <a:avLst/>
          </a:prstGeom>
        </p:spPr>
        <p:style>
          <a:lnRef idx="1">
            <a:schemeClr val="accent1"/>
          </a:lnRef>
          <a:fillRef idx="3">
            <a:schemeClr val="accent1"/>
          </a:fillRef>
          <a:effectRef idx="2">
            <a:schemeClr val="accent1"/>
          </a:effectRef>
          <a:fontRef idx="minor">
            <a:schemeClr val="lt1"/>
          </a:fontRef>
        </p:style>
        <p:txBody>
          <a:bodyPr lIns="93200" tIns="46602" rIns="93200" bIns="46602" rtlCol="0" anchor="ctr"/>
          <a:lstStyle/>
          <a:p>
            <a:pPr algn="ctr" defTabSz="1242448"/>
            <a:r>
              <a:rPr lang="en-US" sz="2446" dirty="0">
                <a:solidFill>
                  <a:srgbClr val="FFFFFF"/>
                </a:solidFill>
                <a:latin typeface="Segoe UI Light" pitchFamily="34" charset="0"/>
              </a:rPr>
              <a:t>Other platforms</a:t>
            </a:r>
          </a:p>
        </p:txBody>
      </p:sp>
      <p:sp>
        <p:nvSpPr>
          <p:cNvPr id="55" name="Rectangle 54"/>
          <p:cNvSpPr/>
          <p:nvPr/>
        </p:nvSpPr>
        <p:spPr>
          <a:xfrm>
            <a:off x="1423667" y="3119808"/>
            <a:ext cx="3650249" cy="343492"/>
          </a:xfrm>
          <a:prstGeom prst="rect">
            <a:avLst/>
          </a:prstGeom>
        </p:spPr>
        <p:txBody>
          <a:bodyPr wrap="square">
            <a:spAutoFit/>
          </a:bodyPr>
          <a:lstStyle/>
          <a:p>
            <a:pPr defTabSz="1243163"/>
            <a:r>
              <a:rPr lang="en-US" sz="1632" dirty="0">
                <a:solidFill>
                  <a:srgbClr val="404040"/>
                </a:solidFill>
              </a:rPr>
              <a:t>https://github.com/windowsAzure/</a:t>
            </a:r>
          </a:p>
        </p:txBody>
      </p:sp>
      <p:sp>
        <p:nvSpPr>
          <p:cNvPr id="56" name="Rectangle 55"/>
          <p:cNvSpPr/>
          <p:nvPr/>
        </p:nvSpPr>
        <p:spPr>
          <a:xfrm>
            <a:off x="1423668" y="6157180"/>
            <a:ext cx="1790875" cy="280718"/>
          </a:xfrm>
          <a:prstGeom prst="rect">
            <a:avLst/>
          </a:prstGeom>
        </p:spPr>
        <p:txBody>
          <a:bodyPr wrap="none">
            <a:spAutoFit/>
          </a:bodyPr>
          <a:lstStyle/>
          <a:p>
            <a:pPr defTabSz="1243163"/>
            <a:r>
              <a:rPr lang="en-US" sz="1224" dirty="0">
                <a:solidFill>
                  <a:srgbClr val="404040"/>
                </a:solidFill>
              </a:rPr>
              <a:t>/azure-</a:t>
            </a:r>
            <a:r>
              <a:rPr lang="en-US" sz="1224" dirty="0" err="1">
                <a:solidFill>
                  <a:srgbClr val="404040"/>
                </a:solidFill>
              </a:rPr>
              <a:t>sdk</a:t>
            </a:r>
            <a:r>
              <a:rPr lang="en-US" sz="1224" dirty="0">
                <a:solidFill>
                  <a:srgbClr val="404040"/>
                </a:solidFill>
              </a:rPr>
              <a:t>-for-python/</a:t>
            </a:r>
          </a:p>
        </p:txBody>
      </p:sp>
      <p:sp>
        <p:nvSpPr>
          <p:cNvPr id="57" name="Rectangle 56"/>
          <p:cNvSpPr/>
          <p:nvPr/>
        </p:nvSpPr>
        <p:spPr>
          <a:xfrm>
            <a:off x="1506860" y="4926572"/>
            <a:ext cx="1575624" cy="280718"/>
          </a:xfrm>
          <a:prstGeom prst="rect">
            <a:avLst/>
          </a:prstGeom>
        </p:spPr>
        <p:txBody>
          <a:bodyPr wrap="none">
            <a:spAutoFit/>
          </a:bodyPr>
          <a:lstStyle/>
          <a:p>
            <a:pPr defTabSz="1243163"/>
            <a:r>
              <a:rPr lang="en-US" sz="1224" dirty="0">
                <a:solidFill>
                  <a:srgbClr val="404040"/>
                </a:solidFill>
              </a:rPr>
              <a:t>/azure-</a:t>
            </a:r>
            <a:r>
              <a:rPr lang="en-US" sz="1224" dirty="0" err="1">
                <a:solidFill>
                  <a:srgbClr val="404040"/>
                </a:solidFill>
              </a:rPr>
              <a:t>sdk</a:t>
            </a:r>
            <a:r>
              <a:rPr lang="en-US" sz="1224" dirty="0">
                <a:solidFill>
                  <a:srgbClr val="404040"/>
                </a:solidFill>
              </a:rPr>
              <a:t>-for-</a:t>
            </a:r>
            <a:r>
              <a:rPr lang="en-US" sz="1224" dirty="0" err="1">
                <a:solidFill>
                  <a:srgbClr val="404040"/>
                </a:solidFill>
              </a:rPr>
              <a:t>php</a:t>
            </a:r>
            <a:r>
              <a:rPr lang="en-US" sz="1224" dirty="0">
                <a:solidFill>
                  <a:srgbClr val="404040"/>
                </a:solidFill>
              </a:rPr>
              <a:t>/</a:t>
            </a:r>
          </a:p>
        </p:txBody>
      </p:sp>
      <p:sp>
        <p:nvSpPr>
          <p:cNvPr id="58" name="Rectangle 57"/>
          <p:cNvSpPr/>
          <p:nvPr/>
        </p:nvSpPr>
        <p:spPr>
          <a:xfrm>
            <a:off x="1506859" y="4276785"/>
            <a:ext cx="1655774" cy="280718"/>
          </a:xfrm>
          <a:prstGeom prst="rect">
            <a:avLst/>
          </a:prstGeom>
        </p:spPr>
        <p:txBody>
          <a:bodyPr wrap="none">
            <a:spAutoFit/>
          </a:bodyPr>
          <a:lstStyle/>
          <a:p>
            <a:pPr defTabSz="1243163"/>
            <a:r>
              <a:rPr lang="en-US" sz="1224" dirty="0">
                <a:solidFill>
                  <a:srgbClr val="404040"/>
                </a:solidFill>
              </a:rPr>
              <a:t>/azure-</a:t>
            </a:r>
            <a:r>
              <a:rPr lang="en-US" sz="1224" dirty="0" err="1">
                <a:solidFill>
                  <a:srgbClr val="404040"/>
                </a:solidFill>
              </a:rPr>
              <a:t>sdk</a:t>
            </a:r>
            <a:r>
              <a:rPr lang="en-US" sz="1224" dirty="0">
                <a:solidFill>
                  <a:srgbClr val="404040"/>
                </a:solidFill>
              </a:rPr>
              <a:t>-for-node/</a:t>
            </a:r>
          </a:p>
        </p:txBody>
      </p:sp>
      <p:pic>
        <p:nvPicPr>
          <p:cNvPr id="59" name="Picture 58"/>
          <p:cNvPicPr>
            <a:picLocks noChangeAspect="1"/>
          </p:cNvPicPr>
          <p:nvPr/>
        </p:nvPicPr>
        <p:blipFill>
          <a:blip r:embed="rId7"/>
          <a:stretch>
            <a:fillRect/>
          </a:stretch>
        </p:blipFill>
        <p:spPr>
          <a:xfrm>
            <a:off x="559108" y="4242918"/>
            <a:ext cx="530493" cy="530493"/>
          </a:xfrm>
          <a:prstGeom prst="rect">
            <a:avLst/>
          </a:prstGeom>
        </p:spPr>
      </p:pic>
      <p:sp>
        <p:nvSpPr>
          <p:cNvPr id="60" name="Rectangle 59"/>
          <p:cNvSpPr/>
          <p:nvPr/>
        </p:nvSpPr>
        <p:spPr>
          <a:xfrm>
            <a:off x="1490919" y="3626998"/>
            <a:ext cx="1572803" cy="280718"/>
          </a:xfrm>
          <a:prstGeom prst="rect">
            <a:avLst/>
          </a:prstGeom>
        </p:spPr>
        <p:txBody>
          <a:bodyPr wrap="none">
            <a:spAutoFit/>
          </a:bodyPr>
          <a:lstStyle/>
          <a:p>
            <a:pPr defTabSz="1243163"/>
            <a:r>
              <a:rPr lang="en-US" sz="1224" dirty="0">
                <a:solidFill>
                  <a:srgbClr val="404040"/>
                </a:solidFill>
              </a:rPr>
              <a:t>/azure-</a:t>
            </a:r>
            <a:r>
              <a:rPr lang="en-US" sz="1224" dirty="0" err="1">
                <a:solidFill>
                  <a:srgbClr val="404040"/>
                </a:solidFill>
              </a:rPr>
              <a:t>sdk</a:t>
            </a:r>
            <a:r>
              <a:rPr lang="en-US" sz="1224" dirty="0">
                <a:solidFill>
                  <a:srgbClr val="404040"/>
                </a:solidFill>
              </a:rPr>
              <a:t>-for-java/</a:t>
            </a:r>
          </a:p>
        </p:txBody>
      </p:sp>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9107" y="5477339"/>
            <a:ext cx="461568" cy="461568"/>
          </a:xfrm>
          <a:prstGeom prst="rect">
            <a:avLst/>
          </a:prstGeom>
        </p:spPr>
      </p:pic>
      <p:sp>
        <p:nvSpPr>
          <p:cNvPr id="62" name="Rectangle 61"/>
          <p:cNvSpPr/>
          <p:nvPr/>
        </p:nvSpPr>
        <p:spPr>
          <a:xfrm>
            <a:off x="1487673" y="5507393"/>
            <a:ext cx="1612493" cy="280718"/>
          </a:xfrm>
          <a:prstGeom prst="rect">
            <a:avLst/>
          </a:prstGeom>
        </p:spPr>
        <p:txBody>
          <a:bodyPr wrap="none">
            <a:spAutoFit/>
          </a:bodyPr>
          <a:lstStyle/>
          <a:p>
            <a:pPr defTabSz="1243163"/>
            <a:r>
              <a:rPr lang="en-US" sz="1224" dirty="0">
                <a:solidFill>
                  <a:srgbClr val="404040"/>
                </a:solidFill>
              </a:rPr>
              <a:t>/azure-</a:t>
            </a:r>
            <a:r>
              <a:rPr lang="en-US" sz="1224" dirty="0" err="1">
                <a:solidFill>
                  <a:srgbClr val="404040"/>
                </a:solidFill>
              </a:rPr>
              <a:t>sdk</a:t>
            </a:r>
            <a:r>
              <a:rPr lang="en-US" sz="1224" dirty="0">
                <a:solidFill>
                  <a:srgbClr val="404040"/>
                </a:solidFill>
              </a:rPr>
              <a:t>-for-ruby/</a:t>
            </a:r>
          </a:p>
        </p:txBody>
      </p:sp>
      <p:pic>
        <p:nvPicPr>
          <p:cNvPr id="63" name="Picture 2" descr="http://www.my-programming.com/wp-content/uploads/2011/09/java_logo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82070" y="2218036"/>
            <a:ext cx="1085613" cy="108561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21373" y="4066674"/>
            <a:ext cx="1864943" cy="893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5104" y="2991319"/>
            <a:ext cx="2156339" cy="60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Rectangle 65"/>
          <p:cNvSpPr/>
          <p:nvPr/>
        </p:nvSpPr>
        <p:spPr>
          <a:xfrm>
            <a:off x="7075701" y="2306131"/>
            <a:ext cx="1444438" cy="3028641"/>
          </a:xfrm>
          <a:prstGeom prst="rect">
            <a:avLst/>
          </a:prstGeom>
          <a:solidFill>
            <a:schemeClr val="accent2"/>
          </a:solidFill>
        </p:spPr>
        <p:style>
          <a:lnRef idx="1">
            <a:schemeClr val="accent4"/>
          </a:lnRef>
          <a:fillRef idx="3">
            <a:schemeClr val="accent4"/>
          </a:fillRef>
          <a:effectRef idx="2">
            <a:schemeClr val="accent4"/>
          </a:effectRef>
          <a:fontRef idx="minor">
            <a:schemeClr val="lt1"/>
          </a:fontRef>
        </p:style>
        <p:txBody>
          <a:bodyPr lIns="93200" tIns="46602" rIns="93200" bIns="46602" rtlCol="0" anchor="ctr"/>
          <a:lstStyle/>
          <a:p>
            <a:pPr algn="ctr" defTabSz="1242448"/>
            <a:r>
              <a:rPr lang="en-US" sz="1632" dirty="0">
                <a:solidFill>
                  <a:srgbClr val="FFFFFF"/>
                </a:solidFill>
              </a:rPr>
              <a:t>AMQP 1.0</a:t>
            </a:r>
          </a:p>
        </p:txBody>
      </p:sp>
      <p:sp>
        <p:nvSpPr>
          <p:cNvPr id="67" name="Rectangle 66"/>
          <p:cNvSpPr/>
          <p:nvPr/>
        </p:nvSpPr>
        <p:spPr>
          <a:xfrm>
            <a:off x="7075701" y="5648631"/>
            <a:ext cx="1444438" cy="813145"/>
          </a:xfrm>
          <a:prstGeom prst="rect">
            <a:avLst/>
          </a:prstGeom>
          <a:solidFill>
            <a:schemeClr val="accent6"/>
          </a:solidFill>
        </p:spPr>
        <p:style>
          <a:lnRef idx="1">
            <a:schemeClr val="accent4"/>
          </a:lnRef>
          <a:fillRef idx="3">
            <a:schemeClr val="accent4"/>
          </a:fillRef>
          <a:effectRef idx="2">
            <a:schemeClr val="accent4"/>
          </a:effectRef>
          <a:fontRef idx="minor">
            <a:schemeClr val="lt1"/>
          </a:fontRef>
        </p:style>
        <p:txBody>
          <a:bodyPr lIns="93200" tIns="46602" rIns="93200" bIns="46602" rtlCol="0" anchor="ctr"/>
          <a:lstStyle/>
          <a:p>
            <a:pPr algn="ctr" defTabSz="1242448"/>
            <a:r>
              <a:rPr lang="en-US" sz="1632" dirty="0">
                <a:solidFill>
                  <a:srgbClr val="FFFFFF"/>
                </a:solidFill>
              </a:rPr>
              <a:t>HTTP(S</a:t>
            </a:r>
            <a:r>
              <a:rPr lang="en-US" sz="1632" dirty="0">
                <a:solidFill>
                  <a:srgbClr val="FFFFFF"/>
                </a:solidFill>
                <a:latin typeface="Segoe UI Light" pitchFamily="34" charset="0"/>
              </a:rPr>
              <a:t>)</a:t>
            </a:r>
          </a:p>
        </p:txBody>
      </p:sp>
      <p:pic>
        <p:nvPicPr>
          <p:cNvPr id="68" name="Picture 6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989725" y="5725201"/>
            <a:ext cx="912919" cy="745550"/>
          </a:xfrm>
          <a:prstGeom prst="rect">
            <a:avLst/>
          </a:prstGeom>
        </p:spPr>
      </p:pic>
      <p:pic>
        <p:nvPicPr>
          <p:cNvPr id="69" name="Picture 6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174331" y="3303650"/>
            <a:ext cx="856514" cy="840749"/>
          </a:xfrm>
          <a:prstGeom prst="rect">
            <a:avLst/>
          </a:prstGeom>
        </p:spPr>
      </p:pic>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58665" y="4009287"/>
            <a:ext cx="1087844" cy="764126"/>
          </a:xfrm>
          <a:prstGeom prst="rect">
            <a:avLst/>
          </a:prstGeom>
        </p:spPr>
      </p:pic>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66242" y="4692779"/>
            <a:ext cx="672691" cy="653675"/>
          </a:xfrm>
          <a:prstGeom prst="rect">
            <a:avLst/>
          </a:prstGeom>
        </p:spPr>
      </p:pic>
      <p:sp>
        <p:nvSpPr>
          <p:cNvPr id="72" name="Rectangle 71"/>
          <p:cNvSpPr/>
          <p:nvPr/>
        </p:nvSpPr>
        <p:spPr>
          <a:xfrm>
            <a:off x="8556838" y="5334772"/>
            <a:ext cx="3650249" cy="343492"/>
          </a:xfrm>
          <a:prstGeom prst="rect">
            <a:avLst/>
          </a:prstGeom>
        </p:spPr>
        <p:txBody>
          <a:bodyPr wrap="square">
            <a:spAutoFit/>
          </a:bodyPr>
          <a:lstStyle/>
          <a:p>
            <a:pPr defTabSz="1243163"/>
            <a:r>
              <a:rPr lang="en-US" sz="1632" dirty="0">
                <a:solidFill>
                  <a:srgbClr val="404040"/>
                </a:solidFill>
              </a:rPr>
              <a:t>Samples / Prototypes</a:t>
            </a:r>
          </a:p>
        </p:txBody>
      </p:sp>
      <p:pic>
        <p:nvPicPr>
          <p:cNvPr id="73" name="Picture 7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72231" y="5770722"/>
            <a:ext cx="1604199" cy="654513"/>
          </a:xfrm>
          <a:prstGeom prst="rect">
            <a:avLst/>
          </a:prstGeom>
        </p:spPr>
      </p:pic>
    </p:spTree>
    <p:extLst>
      <p:ext uri="{BB962C8B-B14F-4D97-AF65-F5344CB8AC3E}">
        <p14:creationId xmlns:p14="http://schemas.microsoft.com/office/powerpoint/2010/main" val="416256293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355312"/>
          </a:xfrm>
        </p:spPr>
        <p:txBody>
          <a:bodyPr/>
          <a:lstStyle/>
          <a:p>
            <a:pPr marL="0" indent="0">
              <a:buNone/>
            </a:pPr>
            <a:r>
              <a:rPr lang="en-US" dirty="0" smtClean="0"/>
              <a:t>Batching increases throughput</a:t>
            </a:r>
          </a:p>
          <a:p>
            <a:pPr marL="398463" lvl="1" indent="-398463"/>
            <a:r>
              <a:rPr lang="en-US" dirty="0" smtClean="0"/>
              <a:t>For send you can use </a:t>
            </a:r>
            <a:r>
              <a:rPr lang="en-US" dirty="0" err="1" smtClean="0"/>
              <a:t>SendBatch</a:t>
            </a:r>
            <a:r>
              <a:rPr lang="en-US" dirty="0" smtClean="0"/>
              <a:t> or implicit batching with </a:t>
            </a:r>
            <a:r>
              <a:rPr lang="en-US" dirty="0" err="1" smtClean="0"/>
              <a:t>BatchFlushInterval</a:t>
            </a:r>
            <a:endParaRPr lang="en-US" dirty="0" smtClean="0"/>
          </a:p>
          <a:p>
            <a:pPr marL="398463" lvl="1" indent="-398463"/>
            <a:r>
              <a:rPr lang="en-US" dirty="0" smtClean="0"/>
              <a:t>For receive use </a:t>
            </a:r>
            <a:r>
              <a:rPr lang="en-US" dirty="0" err="1" smtClean="0"/>
              <a:t>ReceiveBatch</a:t>
            </a:r>
            <a:r>
              <a:rPr lang="en-US" dirty="0" smtClean="0"/>
              <a:t> or </a:t>
            </a:r>
            <a:r>
              <a:rPr lang="en-US" dirty="0" err="1" smtClean="0"/>
              <a:t>PrefectCount</a:t>
            </a:r>
            <a:endParaRPr lang="en-US" dirty="0" smtClean="0"/>
          </a:p>
          <a:p>
            <a:pPr marL="398463" lvl="1" indent="-398463"/>
            <a:r>
              <a:rPr lang="en-US" dirty="0" smtClean="0"/>
              <a:t>Does affect latency</a:t>
            </a:r>
          </a:p>
          <a:p>
            <a:pPr marL="0" indent="0">
              <a:buNone/>
            </a:pPr>
            <a:r>
              <a:rPr lang="en-US" dirty="0" smtClean="0"/>
              <a:t>Strongly </a:t>
            </a:r>
            <a:r>
              <a:rPr lang="en-US" dirty="0"/>
              <a:t>recommend using asynchronous </a:t>
            </a:r>
            <a:r>
              <a:rPr lang="en-US" dirty="0" smtClean="0"/>
              <a:t>operations </a:t>
            </a:r>
          </a:p>
          <a:p>
            <a:pPr marL="344488" lvl="1" indent="-344488"/>
            <a:r>
              <a:rPr lang="en-US" dirty="0" smtClean="0"/>
              <a:t>Do </a:t>
            </a:r>
            <a:r>
              <a:rPr lang="en-US" dirty="0"/>
              <a:t>not flood the asynchronous job queue. Don't call </a:t>
            </a:r>
            <a:r>
              <a:rPr lang="en-US" dirty="0" err="1"/>
              <a:t>BeginXXX</a:t>
            </a:r>
            <a:r>
              <a:rPr lang="en-US" dirty="0"/>
              <a:t> </a:t>
            </a:r>
            <a:r>
              <a:rPr lang="en-US" dirty="0" smtClean="0"/>
              <a:t>in </a:t>
            </a:r>
            <a:r>
              <a:rPr lang="en-US" dirty="0"/>
              <a:t>a tight </a:t>
            </a:r>
            <a:r>
              <a:rPr lang="en-US" dirty="0" smtClean="0"/>
              <a:t>loop</a:t>
            </a:r>
          </a:p>
          <a:p>
            <a:pPr marL="0" indent="0">
              <a:buNone/>
            </a:pPr>
            <a:r>
              <a:rPr lang="en-US" dirty="0" smtClean="0"/>
              <a:t>Significantly </a:t>
            </a:r>
            <a:r>
              <a:rPr lang="en-US" dirty="0"/>
              <a:t>higher </a:t>
            </a:r>
            <a:r>
              <a:rPr lang="en-US" dirty="0" smtClean="0"/>
              <a:t>throughput on connected protocols vs. HTTP</a:t>
            </a:r>
          </a:p>
          <a:p>
            <a:pPr marL="344488" lvl="1" indent="-344488"/>
            <a:r>
              <a:rPr lang="en-US" dirty="0" smtClean="0"/>
              <a:t>HTTP send batching now available!</a:t>
            </a:r>
          </a:p>
          <a:p>
            <a:endParaRPr lang="en-US" dirty="0"/>
          </a:p>
        </p:txBody>
      </p:sp>
      <p:sp>
        <p:nvSpPr>
          <p:cNvPr id="3" name="Title 2"/>
          <p:cNvSpPr>
            <a:spLocks noGrp="1"/>
          </p:cNvSpPr>
          <p:nvPr>
            <p:ph type="title"/>
          </p:nvPr>
        </p:nvSpPr>
        <p:spPr/>
        <p:txBody>
          <a:bodyPr/>
          <a:lstStyle/>
          <a:p>
            <a:r>
              <a:rPr lang="en-US" dirty="0" smtClean="0"/>
              <a:t>Sync vs. </a:t>
            </a:r>
            <a:r>
              <a:rPr lang="en-US" dirty="0" err="1" smtClean="0"/>
              <a:t>Async</a:t>
            </a:r>
            <a:r>
              <a:rPr lang="en-US" dirty="0" smtClean="0"/>
              <a:t> vs. Batch</a:t>
            </a:r>
            <a:endParaRPr lang="en-US" dirty="0"/>
          </a:p>
        </p:txBody>
      </p:sp>
    </p:spTree>
    <p:extLst>
      <p:ext uri="{BB962C8B-B14F-4D97-AF65-F5344CB8AC3E}">
        <p14:creationId xmlns:p14="http://schemas.microsoft.com/office/powerpoint/2010/main" val="7034870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 Sync vs. </a:t>
            </a:r>
            <a:r>
              <a:rPr lang="en-US" dirty="0" err="1" smtClean="0"/>
              <a:t>Async</a:t>
            </a:r>
            <a:r>
              <a:rPr lang="en-US" dirty="0" smtClean="0"/>
              <a:t> vs. Batch</a:t>
            </a:r>
            <a:endParaRPr lang="en-US" dirty="0"/>
          </a:p>
        </p:txBody>
      </p:sp>
    </p:spTree>
    <p:extLst>
      <p:ext uri="{BB962C8B-B14F-4D97-AF65-F5344CB8AC3E}">
        <p14:creationId xmlns:p14="http://schemas.microsoft.com/office/powerpoint/2010/main" val="333136051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74638" y="1212850"/>
            <a:ext cx="11887200" cy="6032421"/>
          </a:xfrm>
        </p:spPr>
        <p:txBody>
          <a:bodyPr/>
          <a:lstStyle/>
          <a:p>
            <a:pPr marL="461963" indent="-461963"/>
            <a:r>
              <a:rPr lang="en-US" dirty="0" smtClean="0"/>
              <a:t>Release in Azure SDK 2.2</a:t>
            </a:r>
          </a:p>
          <a:p>
            <a:pPr marL="461963" indent="-461963"/>
            <a:r>
              <a:rPr lang="en-US" dirty="0" smtClean="0"/>
              <a:t>Partitioned entities spread messages across </a:t>
            </a:r>
            <a:br>
              <a:rPr lang="en-US" dirty="0" smtClean="0"/>
            </a:br>
            <a:r>
              <a:rPr lang="en-US" dirty="0" smtClean="0"/>
              <a:t>several nodes</a:t>
            </a:r>
          </a:p>
          <a:p>
            <a:pPr marL="461963" indent="-461963"/>
            <a:r>
              <a:rPr lang="en-US" dirty="0" smtClean="0"/>
              <a:t>Allow for 16GB to 80GB queues/topics</a:t>
            </a:r>
          </a:p>
          <a:p>
            <a:pPr marL="461963" indent="-461963"/>
            <a:r>
              <a:rPr lang="en-US" dirty="0" smtClean="0"/>
              <a:t>Resilient to unavailability of storage units</a:t>
            </a:r>
          </a:p>
          <a:p>
            <a:pPr marL="461963" indent="-461963"/>
            <a:r>
              <a:rPr lang="en-US" dirty="0" smtClean="0"/>
              <a:t>Achieve higher throughput </a:t>
            </a:r>
          </a:p>
          <a:p>
            <a:pPr marL="461963" indent="-461963"/>
            <a:r>
              <a:rPr lang="en-US" dirty="0" smtClean="0"/>
              <a:t>Improve the availability of queues/topics</a:t>
            </a:r>
          </a:p>
          <a:p>
            <a:pPr marL="461963" indent="-461963"/>
            <a:r>
              <a:rPr lang="en-US" dirty="0" smtClean="0"/>
              <a:t>ALWAYS USE THESE! – will be default in next SDK</a:t>
            </a:r>
          </a:p>
          <a:p>
            <a:pPr marL="461963" indent="-461963"/>
            <a:endParaRPr lang="en-US" dirty="0"/>
          </a:p>
        </p:txBody>
      </p:sp>
      <p:sp>
        <p:nvSpPr>
          <p:cNvPr id="2" name="Title 1"/>
          <p:cNvSpPr>
            <a:spLocks noGrp="1"/>
          </p:cNvSpPr>
          <p:nvPr>
            <p:ph type="title"/>
          </p:nvPr>
        </p:nvSpPr>
        <p:spPr/>
        <p:txBody>
          <a:bodyPr/>
          <a:lstStyle/>
          <a:p>
            <a:r>
              <a:rPr lang="en-US" dirty="0" smtClean="0"/>
              <a:t>Partitioned queues and topics</a:t>
            </a:r>
            <a:endParaRPr lang="en-US" dirty="0"/>
          </a:p>
        </p:txBody>
      </p:sp>
    </p:spTree>
    <p:extLst>
      <p:ext uri="{BB962C8B-B14F-4D97-AF65-F5344CB8AC3E}">
        <p14:creationId xmlns:p14="http://schemas.microsoft.com/office/powerpoint/2010/main" val="9411052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5884688"/>
          </a:xfrm>
        </p:spPr>
        <p:txBody>
          <a:bodyPr/>
          <a:lstStyle/>
          <a:p>
            <a:pPr marL="0" indent="0">
              <a:buNone/>
            </a:pPr>
            <a:r>
              <a:rPr lang="en-US" dirty="0" smtClean="0"/>
              <a:t>Sessions</a:t>
            </a:r>
            <a:endParaRPr lang="en-US" dirty="0"/>
          </a:p>
          <a:p>
            <a:pPr marL="398463" lvl="1" indent="-398463"/>
            <a:r>
              <a:rPr lang="en-US" dirty="0"/>
              <a:t>Full support to </a:t>
            </a:r>
            <a:r>
              <a:rPr lang="en-US" dirty="0" smtClean="0"/>
              <a:t>session </a:t>
            </a:r>
            <a:r>
              <a:rPr lang="en-US" dirty="0"/>
              <a:t>semantics (</a:t>
            </a:r>
            <a:r>
              <a:rPr lang="en-US" dirty="0" err="1"/>
              <a:t>SetState</a:t>
            </a:r>
            <a:r>
              <a:rPr lang="en-US" dirty="0"/>
              <a:t>/</a:t>
            </a:r>
            <a:r>
              <a:rPr lang="en-US" dirty="0" err="1"/>
              <a:t>GetState</a:t>
            </a:r>
            <a:r>
              <a:rPr lang="en-US" dirty="0"/>
              <a:t>, correlation and </a:t>
            </a:r>
            <a:r>
              <a:rPr lang="en-US" dirty="0" smtClean="0"/>
              <a:t>ordering</a:t>
            </a:r>
            <a:endParaRPr lang="en-US" dirty="0"/>
          </a:p>
          <a:p>
            <a:pPr marL="398463" lvl="1" indent="-398463"/>
            <a:r>
              <a:rPr lang="en-US" dirty="0"/>
              <a:t>Just set the </a:t>
            </a:r>
            <a:r>
              <a:rPr lang="en-US" dirty="0" err="1"/>
              <a:t>SessionId</a:t>
            </a:r>
            <a:r>
              <a:rPr lang="en-US" dirty="0"/>
              <a:t> property on </a:t>
            </a:r>
            <a:r>
              <a:rPr lang="en-US" dirty="0" smtClean="0"/>
              <a:t>message</a:t>
            </a:r>
            <a:endParaRPr lang="en-US" dirty="0"/>
          </a:p>
          <a:p>
            <a:pPr marL="0" indent="0">
              <a:buNone/>
            </a:pPr>
            <a:r>
              <a:rPr lang="en-US" dirty="0" err="1" smtClean="0"/>
              <a:t>PartitionKey</a:t>
            </a:r>
            <a:endParaRPr lang="en-US" dirty="0"/>
          </a:p>
          <a:p>
            <a:pPr marL="398463" lvl="1" indent="-398463"/>
            <a:r>
              <a:rPr lang="en-US" dirty="0"/>
              <a:t>By default we assign a </a:t>
            </a:r>
            <a:r>
              <a:rPr lang="en-US" dirty="0" smtClean="0"/>
              <a:t>partition </a:t>
            </a:r>
            <a:r>
              <a:rPr lang="en-US" dirty="0"/>
              <a:t>to any incoming </a:t>
            </a:r>
            <a:r>
              <a:rPr lang="en-US" dirty="0" smtClean="0"/>
              <a:t>message</a:t>
            </a:r>
            <a:endParaRPr lang="en-US" dirty="0"/>
          </a:p>
          <a:p>
            <a:pPr marL="398463" lvl="1" indent="-398463"/>
            <a:r>
              <a:rPr lang="en-US" dirty="0"/>
              <a:t>Set this property if you need </a:t>
            </a:r>
            <a:r>
              <a:rPr lang="en-US" dirty="0" smtClean="0"/>
              <a:t>transactions</a:t>
            </a:r>
            <a:endParaRPr lang="en-US" dirty="0"/>
          </a:p>
          <a:p>
            <a:pPr marL="0" indent="0">
              <a:buNone/>
            </a:pPr>
            <a:r>
              <a:rPr lang="en-US" dirty="0" err="1" smtClean="0"/>
              <a:t>MessageId</a:t>
            </a:r>
            <a:endParaRPr lang="en-US" dirty="0"/>
          </a:p>
          <a:p>
            <a:pPr marL="344488" lvl="1" indent="-344488"/>
            <a:r>
              <a:rPr lang="en-US" dirty="0"/>
              <a:t>Deduplication fully supported for </a:t>
            </a:r>
            <a:r>
              <a:rPr lang="en-US" dirty="0" smtClean="0"/>
              <a:t>partitioned </a:t>
            </a:r>
            <a:r>
              <a:rPr lang="en-US" dirty="0"/>
              <a:t>entities based on </a:t>
            </a:r>
            <a:r>
              <a:rPr lang="en-US" dirty="0" err="1" smtClean="0"/>
              <a:t>MessageId</a:t>
            </a:r>
            <a:endParaRPr lang="en-US" dirty="0" smtClean="0"/>
          </a:p>
          <a:p>
            <a:pPr marL="0" indent="0">
              <a:buNone/>
            </a:pPr>
            <a:r>
              <a:rPr lang="en-US" dirty="0" smtClean="0"/>
              <a:t>Quota</a:t>
            </a:r>
          </a:p>
          <a:p>
            <a:pPr marL="398463" lvl="1" indent="-398463"/>
            <a:r>
              <a:rPr lang="en-US" dirty="0" smtClean="0"/>
              <a:t>Limited to 100 entities per namespace</a:t>
            </a:r>
            <a:endParaRPr lang="en-US" dirty="0"/>
          </a:p>
          <a:p>
            <a:endParaRPr lang="en-US" dirty="0"/>
          </a:p>
        </p:txBody>
      </p:sp>
      <p:sp>
        <p:nvSpPr>
          <p:cNvPr id="5" name="Title 4"/>
          <p:cNvSpPr>
            <a:spLocks noGrp="1"/>
          </p:cNvSpPr>
          <p:nvPr>
            <p:ph type="title"/>
          </p:nvPr>
        </p:nvSpPr>
        <p:spPr/>
        <p:txBody>
          <a:bodyPr/>
          <a:lstStyle/>
          <a:p>
            <a:r>
              <a:rPr lang="en-US" dirty="0" smtClean="0"/>
              <a:t>Partitioned queues and topics</a:t>
            </a:r>
            <a:endParaRPr lang="en-US" dirty="0"/>
          </a:p>
        </p:txBody>
      </p:sp>
    </p:spTree>
    <p:extLst>
      <p:ext uri="{BB962C8B-B14F-4D97-AF65-F5344CB8AC3E}">
        <p14:creationId xmlns:p14="http://schemas.microsoft.com/office/powerpoint/2010/main" val="3337692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539978"/>
          </a:xfrm>
        </p:spPr>
        <p:txBody>
          <a:bodyPr/>
          <a:lstStyle/>
          <a:p>
            <a:pPr marL="0" indent="0" defTabSz="932317">
              <a:buNone/>
            </a:pPr>
            <a:r>
              <a:rPr lang="en-US" dirty="0" err="1">
                <a:solidFill>
                  <a:srgbClr val="2B91AF"/>
                </a:solidFill>
              </a:rPr>
              <a:t>NamespaceManager</a:t>
            </a:r>
            <a:r>
              <a:rPr lang="en-US" dirty="0">
                <a:solidFill>
                  <a:srgbClr val="000000"/>
                </a:solidFill>
              </a:rPr>
              <a:t> nm = </a:t>
            </a:r>
            <a:r>
              <a:rPr lang="en-US" dirty="0" err="1">
                <a:solidFill>
                  <a:srgbClr val="2B91AF"/>
                </a:solidFill>
              </a:rPr>
              <a:t>NamespaceManager.CreateFromConnectionSTring</a:t>
            </a:r>
            <a:r>
              <a:rPr lang="en-US" dirty="0">
                <a:solidFill>
                  <a:srgbClr val="000000"/>
                </a:solidFill>
              </a:rPr>
              <a:t>(</a:t>
            </a:r>
            <a:r>
              <a:rPr lang="en-US" dirty="0" err="1">
                <a:solidFill>
                  <a:srgbClr val="000000"/>
                </a:solidFill>
              </a:rPr>
              <a:t>myConnString</a:t>
            </a:r>
            <a:r>
              <a:rPr lang="en-US" dirty="0">
                <a:solidFill>
                  <a:srgbClr val="000000"/>
                </a:solidFill>
              </a:rPr>
              <a:t>);</a:t>
            </a:r>
          </a:p>
          <a:p>
            <a:pPr marL="0" indent="0" defTabSz="932317">
              <a:buNone/>
            </a:pPr>
            <a:endParaRPr lang="en-US" dirty="0">
              <a:solidFill>
                <a:srgbClr val="008000"/>
              </a:solidFill>
            </a:endParaRPr>
          </a:p>
          <a:p>
            <a:pPr marL="0" indent="0" defTabSz="932317">
              <a:buNone/>
            </a:pPr>
            <a:r>
              <a:rPr lang="en-US" dirty="0">
                <a:solidFill>
                  <a:srgbClr val="008000"/>
                </a:solidFill>
              </a:rPr>
              <a:t>// Create partitioned topic</a:t>
            </a:r>
            <a:endParaRPr lang="en-US" dirty="0">
              <a:solidFill>
                <a:srgbClr val="000000"/>
              </a:solidFill>
            </a:endParaRPr>
          </a:p>
          <a:p>
            <a:pPr marL="0" indent="0" defTabSz="913950" eaLnBrk="0" fontAlgn="base" hangingPunct="0">
              <a:spcBef>
                <a:spcPct val="0"/>
              </a:spcBef>
              <a:spcAft>
                <a:spcPct val="0"/>
              </a:spcAft>
              <a:buNone/>
            </a:pPr>
            <a:r>
              <a:rPr lang="en-US" dirty="0" err="1">
                <a:solidFill>
                  <a:srgbClr val="2B91AF"/>
                </a:solidFill>
              </a:rPr>
              <a:t>TopicDescription</a:t>
            </a:r>
            <a:r>
              <a:rPr lang="en-US" dirty="0">
                <a:solidFill>
                  <a:srgbClr val="000000"/>
                </a:solidFill>
              </a:rPr>
              <a:t> td = </a:t>
            </a:r>
            <a:r>
              <a:rPr lang="en-US" dirty="0">
                <a:solidFill>
                  <a:srgbClr val="0000FF"/>
                </a:solidFill>
              </a:rPr>
              <a:t>new</a:t>
            </a:r>
            <a:r>
              <a:rPr lang="en-US" dirty="0">
                <a:solidFill>
                  <a:srgbClr val="000000"/>
                </a:solidFill>
              </a:rPr>
              <a:t> </a:t>
            </a:r>
            <a:r>
              <a:rPr lang="en-US" dirty="0" err="1">
                <a:solidFill>
                  <a:srgbClr val="2B91AF"/>
                </a:solidFill>
              </a:rPr>
              <a:t>TopicDescription</a:t>
            </a:r>
            <a:r>
              <a:rPr lang="en-US" dirty="0">
                <a:solidFill>
                  <a:srgbClr val="000000"/>
                </a:solidFill>
              </a:rPr>
              <a:t>(</a:t>
            </a:r>
            <a:r>
              <a:rPr lang="en-US" dirty="0" err="1">
                <a:solidFill>
                  <a:srgbClr val="000000"/>
                </a:solidFill>
              </a:rPr>
              <a:t>myTopicName</a:t>
            </a:r>
            <a:r>
              <a:rPr lang="en-US" dirty="0">
                <a:solidFill>
                  <a:srgbClr val="000000"/>
                </a:solidFill>
              </a:rPr>
              <a:t>);             </a:t>
            </a:r>
          </a:p>
          <a:p>
            <a:pPr marL="0" indent="0" defTabSz="913950" eaLnBrk="0" fontAlgn="base" hangingPunct="0">
              <a:spcBef>
                <a:spcPct val="0"/>
              </a:spcBef>
              <a:spcAft>
                <a:spcPct val="0"/>
              </a:spcAft>
              <a:buNone/>
            </a:pPr>
            <a:r>
              <a:rPr lang="en-US" dirty="0" err="1">
                <a:solidFill>
                  <a:srgbClr val="000000"/>
                </a:solidFill>
              </a:rPr>
              <a:t>td.EnablePartitioning</a:t>
            </a:r>
            <a:r>
              <a:rPr lang="en-US" dirty="0">
                <a:solidFill>
                  <a:srgbClr val="000000"/>
                </a:solidFill>
              </a:rPr>
              <a:t> = true;</a:t>
            </a:r>
          </a:p>
          <a:p>
            <a:pPr marL="0" indent="0" defTabSz="913950" eaLnBrk="0" fontAlgn="base" hangingPunct="0">
              <a:spcBef>
                <a:spcPct val="0"/>
              </a:spcBef>
              <a:spcAft>
                <a:spcPct val="0"/>
              </a:spcAft>
              <a:buNone/>
            </a:pPr>
            <a:r>
              <a:rPr lang="en-US" dirty="0" err="1">
                <a:solidFill>
                  <a:srgbClr val="000000"/>
                </a:solidFill>
              </a:rPr>
              <a:t>nm.CreateTopic</a:t>
            </a:r>
            <a:r>
              <a:rPr lang="en-US" dirty="0">
                <a:solidFill>
                  <a:srgbClr val="000000"/>
                </a:solidFill>
              </a:rPr>
              <a:t>(td);</a:t>
            </a:r>
          </a:p>
          <a:p>
            <a:pPr marL="0" indent="0" defTabSz="932317">
              <a:buNone/>
            </a:pPr>
            <a:endParaRPr lang="en-US" dirty="0">
              <a:solidFill>
                <a:srgbClr val="008000"/>
              </a:solidFill>
            </a:endParaRPr>
          </a:p>
          <a:p>
            <a:pPr marL="0" indent="0" defTabSz="932317">
              <a:buNone/>
            </a:pPr>
            <a:r>
              <a:rPr lang="en-US" dirty="0">
                <a:solidFill>
                  <a:srgbClr val="008000"/>
                </a:solidFill>
              </a:rPr>
              <a:t>// Create partitioned queue</a:t>
            </a:r>
            <a:endParaRPr lang="en-US" dirty="0">
              <a:solidFill>
                <a:srgbClr val="000000"/>
              </a:solidFill>
            </a:endParaRPr>
          </a:p>
          <a:p>
            <a:pPr marL="0" indent="0" defTabSz="913950" eaLnBrk="0" fontAlgn="base" hangingPunct="0">
              <a:spcBef>
                <a:spcPct val="0"/>
              </a:spcBef>
              <a:spcAft>
                <a:spcPct val="0"/>
              </a:spcAft>
              <a:buNone/>
            </a:pPr>
            <a:r>
              <a:rPr lang="en-US" dirty="0" err="1">
                <a:solidFill>
                  <a:srgbClr val="2B91AF"/>
                </a:solidFill>
              </a:rPr>
              <a:t>QueueDescription</a:t>
            </a:r>
            <a:r>
              <a:rPr lang="en-US" dirty="0">
                <a:solidFill>
                  <a:srgbClr val="000000"/>
                </a:solidFill>
              </a:rPr>
              <a:t> </a:t>
            </a:r>
            <a:r>
              <a:rPr lang="en-US" dirty="0" err="1">
                <a:solidFill>
                  <a:srgbClr val="000000"/>
                </a:solidFill>
              </a:rPr>
              <a:t>qd</a:t>
            </a:r>
            <a:r>
              <a:rPr lang="en-US" dirty="0">
                <a:solidFill>
                  <a:srgbClr val="000000"/>
                </a:solidFill>
              </a:rPr>
              <a:t> = </a:t>
            </a:r>
            <a:r>
              <a:rPr lang="en-US" dirty="0">
                <a:solidFill>
                  <a:srgbClr val="0000FF"/>
                </a:solidFill>
              </a:rPr>
              <a:t>new</a:t>
            </a:r>
            <a:r>
              <a:rPr lang="en-US" dirty="0">
                <a:solidFill>
                  <a:srgbClr val="000000"/>
                </a:solidFill>
              </a:rPr>
              <a:t> </a:t>
            </a:r>
            <a:r>
              <a:rPr lang="en-US" dirty="0" err="1">
                <a:solidFill>
                  <a:srgbClr val="2B91AF"/>
                </a:solidFill>
              </a:rPr>
              <a:t>QueueDescription</a:t>
            </a:r>
            <a:r>
              <a:rPr lang="en-US" dirty="0">
                <a:solidFill>
                  <a:srgbClr val="000000"/>
                </a:solidFill>
              </a:rPr>
              <a:t>(</a:t>
            </a:r>
            <a:r>
              <a:rPr lang="en-US" dirty="0" err="1">
                <a:solidFill>
                  <a:srgbClr val="000000"/>
                </a:solidFill>
              </a:rPr>
              <a:t>myQueueName</a:t>
            </a:r>
            <a:r>
              <a:rPr lang="en-US" dirty="0">
                <a:solidFill>
                  <a:srgbClr val="000000"/>
                </a:solidFill>
              </a:rPr>
              <a:t>);             </a:t>
            </a:r>
          </a:p>
          <a:p>
            <a:pPr marL="0" indent="0" defTabSz="913950" eaLnBrk="0" fontAlgn="base" hangingPunct="0">
              <a:spcBef>
                <a:spcPct val="0"/>
              </a:spcBef>
              <a:spcAft>
                <a:spcPct val="0"/>
              </a:spcAft>
              <a:buNone/>
            </a:pPr>
            <a:r>
              <a:rPr lang="en-US" dirty="0" err="1">
                <a:solidFill>
                  <a:srgbClr val="000000"/>
                </a:solidFill>
              </a:rPr>
              <a:t>qd.EnablePartitioning</a:t>
            </a:r>
            <a:r>
              <a:rPr lang="en-US" dirty="0">
                <a:solidFill>
                  <a:srgbClr val="000000"/>
                </a:solidFill>
              </a:rPr>
              <a:t> = true;</a:t>
            </a:r>
          </a:p>
          <a:p>
            <a:pPr marL="0" indent="0" defTabSz="913950" eaLnBrk="0" fontAlgn="base" hangingPunct="0">
              <a:spcBef>
                <a:spcPct val="0"/>
              </a:spcBef>
              <a:spcAft>
                <a:spcPct val="0"/>
              </a:spcAft>
              <a:buNone/>
            </a:pPr>
            <a:r>
              <a:rPr lang="en-US" dirty="0" err="1">
                <a:solidFill>
                  <a:srgbClr val="000000"/>
                </a:solidFill>
              </a:rPr>
              <a:t>nm.CreateQueue</a:t>
            </a:r>
            <a:r>
              <a:rPr lang="en-US" dirty="0">
                <a:solidFill>
                  <a:srgbClr val="000000"/>
                </a:solidFill>
              </a:rPr>
              <a:t>(</a:t>
            </a:r>
            <a:r>
              <a:rPr lang="en-US" dirty="0" err="1">
                <a:solidFill>
                  <a:srgbClr val="000000"/>
                </a:solidFill>
              </a:rPr>
              <a:t>qd</a:t>
            </a:r>
            <a:r>
              <a:rPr lang="en-US" dirty="0">
                <a:solidFill>
                  <a:srgbClr val="000000"/>
                </a:solidFill>
              </a:rPr>
              <a:t>);</a:t>
            </a:r>
            <a:endParaRPr lang="en-US" dirty="0">
              <a:solidFill>
                <a:prstClr val="black"/>
              </a:solidFill>
            </a:endParaRPr>
          </a:p>
          <a:p>
            <a:endParaRPr lang="en-US" dirty="0"/>
          </a:p>
        </p:txBody>
      </p:sp>
      <p:sp>
        <p:nvSpPr>
          <p:cNvPr id="4" name="Title 3"/>
          <p:cNvSpPr>
            <a:spLocks noGrp="1"/>
          </p:cNvSpPr>
          <p:nvPr>
            <p:ph type="title"/>
          </p:nvPr>
        </p:nvSpPr>
        <p:spPr/>
        <p:txBody>
          <a:bodyPr/>
          <a:lstStyle/>
          <a:p>
            <a:r>
              <a:rPr lang="en-US" dirty="0" smtClean="0"/>
              <a:t>Create partitioned queues and topics</a:t>
            </a:r>
            <a:endParaRPr lang="en-US" dirty="0"/>
          </a:p>
        </p:txBody>
      </p:sp>
    </p:spTree>
    <p:extLst>
      <p:ext uri="{BB962C8B-B14F-4D97-AF65-F5344CB8AC3E}">
        <p14:creationId xmlns:p14="http://schemas.microsoft.com/office/powerpoint/2010/main" val="120395656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Each instance of </a:t>
            </a:r>
            <a:r>
              <a:rPr lang="en-US" dirty="0" err="1" smtClean="0"/>
              <a:t>MessagingFactory</a:t>
            </a:r>
            <a:r>
              <a:rPr lang="en-US" dirty="0" smtClean="0"/>
              <a:t> is a connection to the service</a:t>
            </a:r>
          </a:p>
          <a:p>
            <a:r>
              <a:rPr lang="en-US" dirty="0" smtClean="0"/>
              <a:t>Create more instances of </a:t>
            </a:r>
            <a:r>
              <a:rPr lang="en-US" dirty="0" err="1" smtClean="0"/>
              <a:t>MessagingFactory</a:t>
            </a:r>
            <a:r>
              <a:rPr lang="en-US" dirty="0" smtClean="0"/>
              <a:t> from your servers where you want to maximize throughput</a:t>
            </a:r>
          </a:p>
          <a:p>
            <a:r>
              <a:rPr lang="en-US" dirty="0" smtClean="0"/>
              <a:t>Connection level resilience is built-in </a:t>
            </a:r>
          </a:p>
          <a:p>
            <a:endParaRPr lang="en-US" dirty="0"/>
          </a:p>
        </p:txBody>
      </p:sp>
      <p:sp>
        <p:nvSpPr>
          <p:cNvPr id="3" name="Title 2"/>
          <p:cNvSpPr>
            <a:spLocks noGrp="1"/>
          </p:cNvSpPr>
          <p:nvPr>
            <p:ph type="title"/>
          </p:nvPr>
        </p:nvSpPr>
        <p:spPr/>
        <p:txBody>
          <a:bodyPr/>
          <a:lstStyle/>
          <a:p>
            <a:r>
              <a:rPr lang="en-US" dirty="0" smtClean="0"/>
              <a:t>Scale considerations for connection throughput</a:t>
            </a:r>
            <a:endParaRPr lang="en-US" dirty="0"/>
          </a:p>
        </p:txBody>
      </p:sp>
      <p:sp>
        <p:nvSpPr>
          <p:cNvPr id="4" name="Text Placeholder 3"/>
          <p:cNvSpPr>
            <a:spLocks noGrp="1"/>
          </p:cNvSpPr>
          <p:nvPr>
            <p:ph type="body" sz="quarter" idx="11"/>
          </p:nvPr>
        </p:nvSpPr>
        <p:spPr/>
        <p:txBody>
          <a:bodyPr/>
          <a:lstStyle/>
          <a:p>
            <a:r>
              <a:rPr lang="en-US" dirty="0" smtClean="0"/>
              <a:t>Create more connections where applicable</a:t>
            </a:r>
            <a:endParaRPr lang="en-US" dirty="0"/>
          </a:p>
        </p:txBody>
      </p:sp>
    </p:spTree>
    <p:extLst>
      <p:ext uri="{BB962C8B-B14F-4D97-AF65-F5344CB8AC3E}">
        <p14:creationId xmlns:p14="http://schemas.microsoft.com/office/powerpoint/2010/main" val="50201791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2"/>
          </p:nvPr>
        </p:nvSpPr>
        <p:spPr/>
        <p:txBody>
          <a:bodyPr/>
          <a:lstStyle/>
          <a:p>
            <a:r>
              <a:rPr lang="en-US" dirty="0" smtClean="0"/>
              <a:t>Abhishek Lal  - @</a:t>
            </a:r>
            <a:r>
              <a:rPr lang="en-US" dirty="0" err="1" smtClean="0"/>
              <a:t>AbhishekRLal</a:t>
            </a:r>
            <a:endParaRPr lang="en-US" dirty="0" smtClean="0"/>
          </a:p>
          <a:p>
            <a:r>
              <a:rPr lang="en-US" dirty="0" smtClean="0"/>
              <a:t>Senior Program Manager</a:t>
            </a:r>
          </a:p>
          <a:p>
            <a:r>
              <a:rPr lang="en-US" dirty="0" smtClean="0"/>
              <a:t>Azure Application Platform</a:t>
            </a:r>
            <a:endParaRPr lang="en-US" dirty="0"/>
          </a:p>
        </p:txBody>
      </p:sp>
      <p:sp>
        <p:nvSpPr>
          <p:cNvPr id="2" name="Title 1"/>
          <p:cNvSpPr>
            <a:spLocks noGrp="1"/>
          </p:cNvSpPr>
          <p:nvPr>
            <p:ph type="title"/>
          </p:nvPr>
        </p:nvSpPr>
        <p:spPr/>
        <p:txBody>
          <a:bodyPr/>
          <a:lstStyle/>
          <a:p>
            <a:r>
              <a:rPr lang="en-US" dirty="0"/>
              <a:t>Messaging at </a:t>
            </a:r>
            <a:r>
              <a:rPr lang="en-US" dirty="0" smtClean="0"/>
              <a:t>Scale </a:t>
            </a:r>
            <a:r>
              <a:rPr lang="en-US" dirty="0"/>
              <a:t>with Azure Service Bus Q</a:t>
            </a:r>
            <a:r>
              <a:rPr lang="en-US" dirty="0" smtClean="0"/>
              <a:t>ueues and Topics</a:t>
            </a:r>
            <a:endParaRPr lang="en-US" dirty="0"/>
          </a:p>
        </p:txBody>
      </p:sp>
      <p:sp>
        <p:nvSpPr>
          <p:cNvPr id="5" name="Text Placeholder 4"/>
          <p:cNvSpPr>
            <a:spLocks noGrp="1"/>
          </p:cNvSpPr>
          <p:nvPr>
            <p:ph type="body" sz="quarter" idx="13"/>
          </p:nvPr>
        </p:nvSpPr>
        <p:spPr/>
        <p:txBody>
          <a:bodyPr/>
          <a:lstStyle/>
          <a:p>
            <a:r>
              <a:rPr lang="en-US" dirty="0" smtClean="0"/>
              <a:t>3-636</a:t>
            </a:r>
            <a:endParaRPr lang="en-US" dirty="0"/>
          </a:p>
        </p:txBody>
      </p:sp>
    </p:spTree>
    <p:extLst>
      <p:ext uri="{BB962C8B-B14F-4D97-AF65-F5344CB8AC3E}">
        <p14:creationId xmlns:p14="http://schemas.microsoft.com/office/powerpoint/2010/main" val="350480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3932238" y="1516062"/>
            <a:ext cx="8047037" cy="4572000"/>
          </a:xfrm>
        </p:spPr>
        <p:txBody>
          <a:bodyPr/>
          <a:lstStyle/>
          <a:p>
            <a:pPr marL="0" indent="0">
              <a:buNone/>
            </a:pPr>
            <a:r>
              <a:rPr lang="en-US" sz="2448" dirty="0"/>
              <a:t>Session </a:t>
            </a:r>
            <a:r>
              <a:rPr lang="en-US" sz="2448" dirty="0" smtClean="0"/>
              <a:t>correlation</a:t>
            </a:r>
            <a:endParaRPr lang="en-US" sz="2448" dirty="0"/>
          </a:p>
          <a:p>
            <a:pPr marL="344488" lvl="1" indent="-344488"/>
            <a:r>
              <a:rPr lang="en-US" sz="2000" dirty="0"/>
              <a:t>Originator sets some </a:t>
            </a:r>
            <a:r>
              <a:rPr lang="en-US" sz="2000" dirty="0" err="1"/>
              <a:t>SessionId</a:t>
            </a:r>
            <a:r>
              <a:rPr lang="en-US" sz="2000" dirty="0"/>
              <a:t> on outbound </a:t>
            </a:r>
            <a:r>
              <a:rPr lang="en-US" sz="2000" dirty="0" smtClean="0"/>
              <a:t>session</a:t>
            </a:r>
            <a:endParaRPr lang="en-US" sz="2000" dirty="0"/>
          </a:p>
          <a:p>
            <a:pPr marL="344488" lvl="1" indent="-344488"/>
            <a:r>
              <a:rPr lang="en-US" sz="2000" dirty="0"/>
              <a:t>Receiver reuses </a:t>
            </a:r>
            <a:r>
              <a:rPr lang="en-US" sz="2000" dirty="0" err="1"/>
              <a:t>SessionId</a:t>
            </a:r>
            <a:r>
              <a:rPr lang="en-US" sz="2000" dirty="0"/>
              <a:t> for reply </a:t>
            </a:r>
            <a:r>
              <a:rPr lang="en-US" sz="2000" dirty="0" smtClean="0"/>
              <a:t>session</a:t>
            </a:r>
            <a:endParaRPr lang="en-US" sz="2000" dirty="0"/>
          </a:p>
          <a:p>
            <a:pPr marL="344488" lvl="1" indent="-344488"/>
            <a:r>
              <a:rPr lang="en-US" sz="2000" dirty="0"/>
              <a:t>Originator filters on known </a:t>
            </a:r>
            <a:r>
              <a:rPr lang="en-US" sz="2000" dirty="0" err="1"/>
              <a:t>SessionId</a:t>
            </a:r>
            <a:r>
              <a:rPr lang="en-US" sz="2000" dirty="0"/>
              <a:t> using session </a:t>
            </a:r>
            <a:r>
              <a:rPr lang="en-US" sz="2000" dirty="0" smtClean="0"/>
              <a:t>receiver</a:t>
            </a:r>
            <a:endParaRPr lang="en-US" sz="2000" dirty="0"/>
          </a:p>
          <a:p>
            <a:pPr marL="0" indent="0">
              <a:buNone/>
            </a:pPr>
            <a:r>
              <a:rPr lang="en-US" sz="2448" dirty="0" smtClean="0"/>
              <a:t>Message correlation (queues)</a:t>
            </a:r>
            <a:endParaRPr lang="en-US" sz="2448" dirty="0"/>
          </a:p>
          <a:p>
            <a:pPr marL="344488" lvl="1" indent="-344488"/>
            <a:r>
              <a:rPr lang="en-US" sz="2000" dirty="0"/>
              <a:t>Originator sets </a:t>
            </a:r>
            <a:r>
              <a:rPr lang="en-US" sz="2000" dirty="0" smtClean="0"/>
              <a:t>message-or </a:t>
            </a:r>
            <a:r>
              <a:rPr lang="en-US" sz="2000" dirty="0" err="1"/>
              <a:t>CorrelationId</a:t>
            </a:r>
            <a:r>
              <a:rPr lang="en-US" sz="2000" dirty="0"/>
              <a:t>, </a:t>
            </a:r>
            <a:r>
              <a:rPr lang="en-US" sz="2000" dirty="0" smtClean="0"/>
              <a:t>receiver </a:t>
            </a:r>
            <a:r>
              <a:rPr lang="en-US" sz="2000" dirty="0"/>
              <a:t>copies </a:t>
            </a:r>
            <a:r>
              <a:rPr lang="en-US" sz="2000" dirty="0" smtClean="0"/>
              <a:t/>
            </a:r>
            <a:br>
              <a:rPr lang="en-US" sz="2000" dirty="0" smtClean="0"/>
            </a:br>
            <a:r>
              <a:rPr lang="en-US" sz="2000" dirty="0" smtClean="0"/>
              <a:t>it </a:t>
            </a:r>
            <a:r>
              <a:rPr lang="en-US" sz="2000" dirty="0"/>
              <a:t>to </a:t>
            </a:r>
            <a:r>
              <a:rPr lang="en-US" sz="2000" dirty="0" smtClean="0"/>
              <a:t>reply</a:t>
            </a:r>
            <a:endParaRPr lang="en-US" sz="2000" dirty="0"/>
          </a:p>
          <a:p>
            <a:pPr marL="344488" lvl="1" indent="-344488"/>
            <a:r>
              <a:rPr lang="en-US" sz="2000" dirty="0"/>
              <a:t>Reply sent to </a:t>
            </a:r>
            <a:r>
              <a:rPr lang="en-US" sz="2000" dirty="0" smtClean="0"/>
              <a:t>originator-owned queue indicated by </a:t>
            </a:r>
            <a:r>
              <a:rPr lang="en-US" sz="2000" dirty="0" err="1" smtClean="0"/>
              <a:t>ReplyTo</a:t>
            </a:r>
            <a:endParaRPr lang="en-US" sz="2000" dirty="0"/>
          </a:p>
          <a:p>
            <a:pPr marL="344488" lvl="1" indent="-344488"/>
            <a:r>
              <a:rPr lang="en-US" sz="2000" dirty="0"/>
              <a:t>Originator receives and dispatches on </a:t>
            </a:r>
            <a:r>
              <a:rPr lang="en-US" sz="2000" dirty="0" err="1" smtClean="0"/>
              <a:t>CorrelationId</a:t>
            </a:r>
            <a:endParaRPr lang="en-US" sz="2000" dirty="0"/>
          </a:p>
          <a:p>
            <a:pPr marL="0" indent="0">
              <a:buNone/>
            </a:pPr>
            <a:r>
              <a:rPr lang="en-US" sz="2448" dirty="0"/>
              <a:t>Subscription </a:t>
            </a:r>
            <a:r>
              <a:rPr lang="en-US" sz="2448" dirty="0" smtClean="0"/>
              <a:t>correlation (topics)</a:t>
            </a:r>
            <a:endParaRPr lang="en-US" sz="2448" dirty="0"/>
          </a:p>
          <a:p>
            <a:pPr marL="344488" lvl="1" indent="-344488"/>
            <a:r>
              <a:rPr lang="en-US" sz="2000" dirty="0"/>
              <a:t>Originator sets </a:t>
            </a:r>
            <a:r>
              <a:rPr lang="en-US" sz="2000" dirty="0" smtClean="0"/>
              <a:t>message-or </a:t>
            </a:r>
            <a:r>
              <a:rPr lang="en-US" sz="2000" dirty="0" err="1"/>
              <a:t>CorrelationId</a:t>
            </a:r>
            <a:r>
              <a:rPr lang="en-US" sz="2000" dirty="0"/>
              <a:t>, </a:t>
            </a:r>
            <a:r>
              <a:rPr lang="en-US" sz="2000" dirty="0" smtClean="0"/>
              <a:t>receiver copies </a:t>
            </a:r>
            <a:br>
              <a:rPr lang="en-US" sz="2000" dirty="0" smtClean="0"/>
            </a:br>
            <a:r>
              <a:rPr lang="en-US" sz="2000" dirty="0" smtClean="0"/>
              <a:t>it </a:t>
            </a:r>
            <a:r>
              <a:rPr lang="en-US" sz="2000" dirty="0"/>
              <a:t>to </a:t>
            </a:r>
            <a:r>
              <a:rPr lang="en-US" sz="2000" dirty="0" smtClean="0"/>
              <a:t>reply</a:t>
            </a:r>
            <a:endParaRPr lang="en-US" sz="2000" dirty="0"/>
          </a:p>
          <a:p>
            <a:pPr marL="344488" lvl="1" indent="-344488"/>
            <a:r>
              <a:rPr lang="en-US" sz="2000" dirty="0"/>
              <a:t>Originator has Subscription on shared reply </a:t>
            </a:r>
            <a:r>
              <a:rPr lang="en-US" sz="2000" dirty="0" smtClean="0"/>
              <a:t>topic w/rule </a:t>
            </a:r>
            <a:br>
              <a:rPr lang="en-US" sz="2000" dirty="0" smtClean="0"/>
            </a:br>
            <a:r>
              <a:rPr lang="en-US" sz="2000" dirty="0" smtClean="0"/>
              <a:t>covering Id</a:t>
            </a:r>
            <a:endParaRPr lang="en-US" sz="2000" dirty="0"/>
          </a:p>
          <a:p>
            <a:pPr marL="344488" lvl="1" indent="-344488"/>
            <a:r>
              <a:rPr lang="en-US" sz="2000" dirty="0"/>
              <a:t>Originator receives and dispatches on </a:t>
            </a:r>
            <a:r>
              <a:rPr lang="en-US" sz="2000" dirty="0" err="1" smtClean="0"/>
              <a:t>CorrelationId</a:t>
            </a:r>
            <a:endParaRPr lang="en-US" sz="2000" dirty="0"/>
          </a:p>
        </p:txBody>
      </p:sp>
      <p:sp>
        <p:nvSpPr>
          <p:cNvPr id="4" name="Text Placeholder 3"/>
          <p:cNvSpPr>
            <a:spLocks noGrp="1"/>
          </p:cNvSpPr>
          <p:nvPr>
            <p:ph type="body" sz="quarter" idx="11"/>
          </p:nvPr>
        </p:nvSpPr>
        <p:spPr>
          <a:xfrm>
            <a:off x="274637" y="2125663"/>
            <a:ext cx="3200399" cy="4572000"/>
          </a:xfrm>
        </p:spPr>
        <p:txBody>
          <a:bodyPr/>
          <a:lstStyle/>
          <a:p>
            <a:pPr marL="0" indent="0"/>
            <a:r>
              <a:rPr lang="en-US" dirty="0" smtClean="0"/>
              <a:t>Several options available to correlate related messages </a:t>
            </a:r>
            <a:br>
              <a:rPr lang="en-US" dirty="0" smtClean="0"/>
            </a:br>
            <a:r>
              <a:rPr lang="en-US" dirty="0" smtClean="0"/>
              <a:t>(such as for </a:t>
            </a:r>
            <a:br>
              <a:rPr lang="en-US" dirty="0" smtClean="0"/>
            </a:br>
            <a:r>
              <a:rPr lang="en-US" dirty="0" smtClean="0"/>
              <a:t>request–response)</a:t>
            </a:r>
            <a:endParaRPr lang="en-US" dirty="0"/>
          </a:p>
        </p:txBody>
      </p:sp>
      <p:sp>
        <p:nvSpPr>
          <p:cNvPr id="2" name="Title 1"/>
          <p:cNvSpPr>
            <a:spLocks noGrp="1"/>
          </p:cNvSpPr>
          <p:nvPr>
            <p:ph type="title"/>
          </p:nvPr>
        </p:nvSpPr>
        <p:spPr/>
        <p:txBody>
          <a:bodyPr/>
          <a:lstStyle/>
          <a:p>
            <a:r>
              <a:rPr lang="en-US" dirty="0"/>
              <a:t>Scale considerations for senders - </a:t>
            </a:r>
            <a:r>
              <a:rPr lang="en-US" dirty="0" smtClean="0"/>
              <a:t>correlation</a:t>
            </a:r>
            <a:endParaRPr lang="en-US" dirty="0"/>
          </a:p>
        </p:txBody>
      </p:sp>
    </p:spTree>
    <p:extLst>
      <p:ext uri="{BB962C8B-B14F-4D97-AF65-F5344CB8AC3E}">
        <p14:creationId xmlns:p14="http://schemas.microsoft.com/office/powerpoint/2010/main" val="5180426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Work-Set Pinning</a:t>
            </a:r>
          </a:p>
          <a:p>
            <a:pPr lvl="1"/>
            <a:r>
              <a:rPr lang="en-US" dirty="0" smtClean="0"/>
              <a:t>Sessions allow pinning sets of related sets of related messages to a particular receiver even when using competing consumers.</a:t>
            </a:r>
            <a:endParaRPr lang="en-US" dirty="0"/>
          </a:p>
        </p:txBody>
      </p:sp>
      <p:sp>
        <p:nvSpPr>
          <p:cNvPr id="2" name="Title 1"/>
          <p:cNvSpPr>
            <a:spLocks noGrp="1"/>
          </p:cNvSpPr>
          <p:nvPr>
            <p:ph type="title"/>
          </p:nvPr>
        </p:nvSpPr>
        <p:spPr/>
        <p:txBody>
          <a:bodyPr/>
          <a:lstStyle/>
          <a:p>
            <a:r>
              <a:rPr lang="en-US" dirty="0" smtClean="0"/>
              <a:t>Sessions</a:t>
            </a:r>
            <a:endParaRPr lang="en-US" dirty="0"/>
          </a:p>
        </p:txBody>
      </p:sp>
      <p:sp>
        <p:nvSpPr>
          <p:cNvPr id="4" name="Rectangle 3"/>
          <p:cNvSpPr/>
          <p:nvPr/>
        </p:nvSpPr>
        <p:spPr bwMode="auto">
          <a:xfrm>
            <a:off x="4832994" y="3909757"/>
            <a:ext cx="2654332" cy="107608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endParaRPr lang="en-US" sz="2346" dirty="0">
              <a:solidFill>
                <a:srgbClr val="FFFFFF"/>
              </a:solidFill>
            </a:endParaRPr>
          </a:p>
        </p:txBody>
      </p:sp>
      <p:sp>
        <p:nvSpPr>
          <p:cNvPr id="5" name="Oval 4"/>
          <p:cNvSpPr/>
          <p:nvPr/>
        </p:nvSpPr>
        <p:spPr bwMode="auto">
          <a:xfrm>
            <a:off x="684103" y="3975518"/>
            <a:ext cx="1028255" cy="94456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r>
              <a:rPr lang="en-US" sz="2346" dirty="0">
                <a:gradFill>
                  <a:gsLst>
                    <a:gs pos="0">
                      <a:srgbClr val="FFFFFF"/>
                    </a:gs>
                    <a:gs pos="100000">
                      <a:srgbClr val="FFFFFF"/>
                    </a:gs>
                  </a:gsLst>
                  <a:lin ang="5400000" scaled="0"/>
                </a:gradFill>
              </a:rPr>
              <a:t>S</a:t>
            </a:r>
          </a:p>
        </p:txBody>
      </p:sp>
      <p:sp>
        <p:nvSpPr>
          <p:cNvPr id="6" name="Oval 5"/>
          <p:cNvSpPr/>
          <p:nvPr/>
        </p:nvSpPr>
        <p:spPr bwMode="auto">
          <a:xfrm>
            <a:off x="10309046" y="3975517"/>
            <a:ext cx="1028255" cy="94456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r>
              <a:rPr lang="en-US" sz="2346" dirty="0">
                <a:gradFill>
                  <a:gsLst>
                    <a:gs pos="0">
                      <a:srgbClr val="FFFFFF"/>
                    </a:gs>
                    <a:gs pos="100000">
                      <a:srgbClr val="FFFFFF"/>
                    </a:gs>
                  </a:gsLst>
                  <a:lin ang="5400000" scaled="0"/>
                </a:gradFill>
              </a:rPr>
              <a:t>R</a:t>
            </a:r>
          </a:p>
        </p:txBody>
      </p:sp>
      <p:cxnSp>
        <p:nvCxnSpPr>
          <p:cNvPr id="7" name="Straight Arrow Connector 6"/>
          <p:cNvCxnSpPr>
            <a:stCxn id="5" idx="6"/>
            <a:endCxn id="4" idx="1"/>
          </p:cNvCxnSpPr>
          <p:nvPr/>
        </p:nvCxnSpPr>
        <p:spPr>
          <a:xfrm>
            <a:off x="1712357" y="4447796"/>
            <a:ext cx="31206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Flowchart: Magnetic Disk 7"/>
          <p:cNvSpPr/>
          <p:nvPr/>
        </p:nvSpPr>
        <p:spPr bwMode="auto">
          <a:xfrm>
            <a:off x="5777550" y="4830403"/>
            <a:ext cx="705431" cy="549996"/>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endParaRPr lang="en-US" sz="2346" dirty="0">
              <a:gradFill>
                <a:gsLst>
                  <a:gs pos="0">
                    <a:srgbClr val="FFFFFF"/>
                  </a:gs>
                  <a:gs pos="100000">
                    <a:srgbClr val="FFFFFF"/>
                  </a:gs>
                </a:gsLst>
                <a:lin ang="5400000" scaled="0"/>
              </a:gradFill>
            </a:endParaRPr>
          </a:p>
        </p:txBody>
      </p:sp>
      <p:cxnSp>
        <p:nvCxnSpPr>
          <p:cNvPr id="9" name="Straight Arrow Connector 8"/>
          <p:cNvCxnSpPr>
            <a:stCxn id="4" idx="3"/>
            <a:endCxn id="6" idx="2"/>
          </p:cNvCxnSpPr>
          <p:nvPr/>
        </p:nvCxnSpPr>
        <p:spPr>
          <a:xfrm flipV="1">
            <a:off x="7487324" y="4447797"/>
            <a:ext cx="2821722" cy="1"/>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0" name="Rounded Rectangle 9"/>
          <p:cNvSpPr/>
          <p:nvPr/>
        </p:nvSpPr>
        <p:spPr bwMode="auto">
          <a:xfrm>
            <a:off x="5087065" y="4298340"/>
            <a:ext cx="2086403" cy="298913"/>
          </a:xfrm>
          <a:prstGeom prst="roundRect">
            <a:avLst/>
          </a:prstGeom>
          <a:solidFill>
            <a:schemeClr val="accent3"/>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r>
              <a:rPr lang="en-US" sz="2346" dirty="0">
                <a:solidFill>
                  <a:srgbClr val="FFFFFF"/>
                </a:solidFill>
              </a:rPr>
              <a:t>Queue</a:t>
            </a:r>
          </a:p>
        </p:txBody>
      </p:sp>
      <p:sp>
        <p:nvSpPr>
          <p:cNvPr id="11" name="Oval 10"/>
          <p:cNvSpPr/>
          <p:nvPr/>
        </p:nvSpPr>
        <p:spPr bwMode="auto">
          <a:xfrm>
            <a:off x="10309046" y="5260834"/>
            <a:ext cx="1028255" cy="94456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r>
              <a:rPr lang="en-US" sz="2346" dirty="0">
                <a:gradFill>
                  <a:gsLst>
                    <a:gs pos="0">
                      <a:srgbClr val="FFFFFF"/>
                    </a:gs>
                    <a:gs pos="100000">
                      <a:srgbClr val="FFFFFF"/>
                    </a:gs>
                  </a:gsLst>
                  <a:lin ang="5400000" scaled="0"/>
                </a:gradFill>
              </a:rPr>
              <a:t>R</a:t>
            </a:r>
          </a:p>
        </p:txBody>
      </p:sp>
      <p:sp>
        <p:nvSpPr>
          <p:cNvPr id="12" name="Oval 11"/>
          <p:cNvSpPr/>
          <p:nvPr/>
        </p:nvSpPr>
        <p:spPr bwMode="auto">
          <a:xfrm>
            <a:off x="10309043" y="2720088"/>
            <a:ext cx="1028255" cy="94456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r>
              <a:rPr lang="en-US" sz="2346" dirty="0">
                <a:gradFill>
                  <a:gsLst>
                    <a:gs pos="0">
                      <a:srgbClr val="FFFFFF"/>
                    </a:gs>
                    <a:gs pos="100000">
                      <a:srgbClr val="FFFFFF"/>
                    </a:gs>
                  </a:gsLst>
                  <a:lin ang="5400000" scaled="0"/>
                </a:gradFill>
              </a:rPr>
              <a:t>R</a:t>
            </a:r>
          </a:p>
        </p:txBody>
      </p:sp>
      <p:cxnSp>
        <p:nvCxnSpPr>
          <p:cNvPr id="13" name="Straight Arrow Connector 12"/>
          <p:cNvCxnSpPr>
            <a:stCxn id="4" idx="3"/>
            <a:endCxn id="12" idx="2"/>
          </p:cNvCxnSpPr>
          <p:nvPr/>
        </p:nvCxnSpPr>
        <p:spPr>
          <a:xfrm flipV="1">
            <a:off x="7487325" y="3192366"/>
            <a:ext cx="2821720" cy="12554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11" idx="2"/>
          </p:cNvCxnSpPr>
          <p:nvPr/>
        </p:nvCxnSpPr>
        <p:spPr>
          <a:xfrm>
            <a:off x="7487324" y="4447798"/>
            <a:ext cx="2821722" cy="12853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bwMode="auto">
          <a:xfrm>
            <a:off x="2166704" y="4166823"/>
            <a:ext cx="466302" cy="51412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endParaRPr lang="en-US" sz="2346" dirty="0">
              <a:gradFill>
                <a:gsLst>
                  <a:gs pos="0">
                    <a:srgbClr val="FFFFFF"/>
                  </a:gs>
                  <a:gs pos="100000">
                    <a:srgbClr val="FFFFFF"/>
                  </a:gs>
                </a:gsLst>
                <a:lin ang="5400000" scaled="0"/>
              </a:gradFill>
            </a:endParaRPr>
          </a:p>
        </p:txBody>
      </p:sp>
      <p:sp>
        <p:nvSpPr>
          <p:cNvPr id="17" name="Rounded Rectangle 16"/>
          <p:cNvSpPr/>
          <p:nvPr/>
        </p:nvSpPr>
        <p:spPr bwMode="auto">
          <a:xfrm>
            <a:off x="2806373" y="4166822"/>
            <a:ext cx="466302" cy="51412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endParaRPr lang="en-US" sz="2346" dirty="0">
              <a:gradFill>
                <a:gsLst>
                  <a:gs pos="0">
                    <a:srgbClr val="FFFFFF"/>
                  </a:gs>
                  <a:gs pos="100000">
                    <a:srgbClr val="FFFFFF"/>
                  </a:gs>
                </a:gsLst>
                <a:lin ang="5400000" scaled="0"/>
              </a:gradFill>
            </a:endParaRPr>
          </a:p>
        </p:txBody>
      </p:sp>
      <p:sp>
        <p:nvSpPr>
          <p:cNvPr id="18" name="Rounded Rectangle 17"/>
          <p:cNvSpPr/>
          <p:nvPr/>
        </p:nvSpPr>
        <p:spPr bwMode="auto">
          <a:xfrm>
            <a:off x="8718839" y="4178775"/>
            <a:ext cx="466302" cy="51412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endParaRPr lang="en-US" sz="2346" dirty="0">
              <a:gradFill>
                <a:gsLst>
                  <a:gs pos="0">
                    <a:srgbClr val="FFFFFF"/>
                  </a:gs>
                  <a:gs pos="100000">
                    <a:srgbClr val="FFFFFF"/>
                  </a:gs>
                </a:gsLst>
                <a:lin ang="5400000" scaled="0"/>
              </a:gradFill>
            </a:endParaRPr>
          </a:p>
        </p:txBody>
      </p:sp>
      <p:sp>
        <p:nvSpPr>
          <p:cNvPr id="19" name="Rounded Rectangle 18"/>
          <p:cNvSpPr/>
          <p:nvPr/>
        </p:nvSpPr>
        <p:spPr bwMode="auto">
          <a:xfrm>
            <a:off x="9358507" y="4178772"/>
            <a:ext cx="466302" cy="51412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endParaRPr lang="en-US" sz="2346"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8479017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Sessions – Creating Session-Aware Entities</a:t>
            </a:r>
            <a:endParaRPr lang="en-US" dirty="0"/>
          </a:p>
        </p:txBody>
      </p:sp>
      <p:sp>
        <p:nvSpPr>
          <p:cNvPr id="3" name="Content Placeholder 2"/>
          <p:cNvSpPr>
            <a:spLocks noGrp="1"/>
          </p:cNvSpPr>
          <p:nvPr>
            <p:ph idx="4294967295"/>
          </p:nvPr>
        </p:nvSpPr>
        <p:spPr>
          <a:xfrm>
            <a:off x="531950" y="2132158"/>
            <a:ext cx="11370959" cy="1431400"/>
          </a:xfrm>
          <a:prstGeom prst="rect">
            <a:avLst/>
          </a:prstGeom>
        </p:spPr>
        <p:txBody>
          <a:bodyPr/>
          <a:lstStyle/>
          <a:p>
            <a:pPr marL="0" indent="0">
              <a:buNone/>
            </a:pPr>
            <a:r>
              <a:rPr lang="en-US" sz="2400" dirty="0" smtClean="0">
                <a:solidFill>
                  <a:prstClr val="black"/>
                </a:solidFill>
                <a:latin typeface="Consolas"/>
              </a:rPr>
              <a:t>    </a:t>
            </a:r>
            <a:r>
              <a:rPr lang="en-US" sz="2400" dirty="0" err="1" smtClean="0">
                <a:solidFill>
                  <a:prstClr val="black"/>
                </a:solidFill>
                <a:latin typeface="Consolas"/>
              </a:rPr>
              <a:t>namespaceManager.CreateQueue</a:t>
            </a:r>
            <a:r>
              <a:rPr lang="en-US" sz="2400" dirty="0" smtClean="0">
                <a:solidFill>
                  <a:prstClr val="black"/>
                </a:solidFill>
                <a:latin typeface="Consolas"/>
              </a:rPr>
              <a:t>(</a:t>
            </a:r>
            <a:br>
              <a:rPr lang="en-US" sz="2400" dirty="0" smtClean="0">
                <a:solidFill>
                  <a:prstClr val="black"/>
                </a:solidFill>
                <a:latin typeface="Consolas"/>
              </a:rPr>
            </a:br>
            <a:r>
              <a:rPr lang="en-US" sz="2400" dirty="0" smtClean="0">
                <a:solidFill>
                  <a:prstClr val="black"/>
                </a:solidFill>
                <a:latin typeface="Consolas"/>
              </a:rPr>
              <a:t>        </a:t>
            </a:r>
            <a:r>
              <a:rPr lang="en-US" sz="2400" dirty="0" smtClean="0">
                <a:solidFill>
                  <a:srgbClr val="0000FF"/>
                </a:solidFill>
                <a:latin typeface="Consolas"/>
              </a:rPr>
              <a:t>new</a:t>
            </a:r>
            <a:r>
              <a:rPr lang="en-US" sz="2400" dirty="0" smtClean="0">
                <a:solidFill>
                  <a:prstClr val="black"/>
                </a:solidFill>
                <a:latin typeface="Consolas"/>
              </a:rPr>
              <a:t> </a:t>
            </a:r>
            <a:r>
              <a:rPr lang="en-US" sz="2400" dirty="0" err="1" smtClean="0">
                <a:solidFill>
                  <a:srgbClr val="2B91AF"/>
                </a:solidFill>
                <a:latin typeface="Consolas"/>
              </a:rPr>
              <a:t>QueueDescription</a:t>
            </a:r>
            <a:r>
              <a:rPr lang="en-US" sz="2400" dirty="0" smtClean="0">
                <a:solidFill>
                  <a:prstClr val="black"/>
                </a:solidFill>
                <a:latin typeface="Consolas"/>
              </a:rPr>
              <a:t>(</a:t>
            </a:r>
            <a:r>
              <a:rPr lang="en-US" sz="2400" dirty="0" err="1" smtClean="0">
                <a:solidFill>
                  <a:prstClr val="black"/>
                </a:solidFill>
                <a:latin typeface="Consolas"/>
              </a:rPr>
              <a:t>queueName</a:t>
            </a:r>
            <a:r>
              <a:rPr lang="en-US" sz="2400" dirty="0" smtClean="0">
                <a:solidFill>
                  <a:prstClr val="black"/>
                </a:solidFill>
                <a:latin typeface="Consolas"/>
              </a:rPr>
              <a:t>) </a:t>
            </a:r>
            <a:br>
              <a:rPr lang="en-US" sz="2400" dirty="0" smtClean="0">
                <a:solidFill>
                  <a:prstClr val="black"/>
                </a:solidFill>
                <a:latin typeface="Consolas"/>
              </a:rPr>
            </a:br>
            <a:r>
              <a:rPr lang="en-US" sz="2400" dirty="0" smtClean="0">
                <a:solidFill>
                  <a:prstClr val="black"/>
                </a:solidFill>
                <a:latin typeface="Consolas"/>
              </a:rPr>
              <a:t>        { </a:t>
            </a:r>
            <a:r>
              <a:rPr lang="en-US" sz="2400" dirty="0" err="1">
                <a:solidFill>
                  <a:prstClr val="black"/>
                </a:solidFill>
                <a:latin typeface="Consolas"/>
              </a:rPr>
              <a:t>RequiresSession</a:t>
            </a:r>
            <a:r>
              <a:rPr lang="en-US" sz="2400" dirty="0">
                <a:solidFill>
                  <a:prstClr val="black"/>
                </a:solidFill>
                <a:latin typeface="Consolas"/>
              </a:rPr>
              <a:t> = </a:t>
            </a:r>
            <a:r>
              <a:rPr lang="en-US" sz="2400" dirty="0" smtClean="0">
                <a:solidFill>
                  <a:srgbClr val="0000FF"/>
                </a:solidFill>
                <a:latin typeface="Consolas"/>
              </a:rPr>
              <a:t>true</a:t>
            </a:r>
            <a:r>
              <a:rPr lang="en-US" sz="2400" dirty="0" smtClean="0">
                <a:solidFill>
                  <a:prstClr val="black"/>
                </a:solidFill>
                <a:latin typeface="Consolas"/>
              </a:rPr>
              <a:t> </a:t>
            </a:r>
            <a:r>
              <a:rPr lang="en-US" sz="2400" dirty="0">
                <a:solidFill>
                  <a:prstClr val="black"/>
                </a:solidFill>
                <a:latin typeface="Consolas"/>
              </a:rPr>
              <a:t>});</a:t>
            </a:r>
          </a:p>
          <a:p>
            <a:endParaRPr lang="en-US" dirty="0"/>
          </a:p>
        </p:txBody>
      </p:sp>
      <p:sp>
        <p:nvSpPr>
          <p:cNvPr id="4" name="Content Placeholder 2"/>
          <p:cNvSpPr txBox="1">
            <a:spLocks/>
          </p:cNvSpPr>
          <p:nvPr/>
        </p:nvSpPr>
        <p:spPr>
          <a:xfrm>
            <a:off x="531950" y="4396086"/>
            <a:ext cx="11370959" cy="10710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prstClr val="black"/>
                </a:solidFill>
                <a:latin typeface="Consolas"/>
              </a:rPr>
              <a:t>     </a:t>
            </a:r>
            <a:r>
              <a:rPr lang="en-US" dirty="0" err="1">
                <a:solidFill>
                  <a:prstClr val="black"/>
                </a:solidFill>
                <a:latin typeface="Consolas"/>
              </a:rPr>
              <a:t>namespaceManager.CreateSubscription</a:t>
            </a:r>
            <a:r>
              <a:rPr lang="en-US" dirty="0">
                <a:solidFill>
                  <a:prstClr val="black"/>
                </a:solidFill>
                <a:latin typeface="Consolas"/>
              </a:rPr>
              <a:t>(</a:t>
            </a:r>
            <a:br>
              <a:rPr lang="en-US" dirty="0">
                <a:solidFill>
                  <a:prstClr val="black"/>
                </a:solidFill>
                <a:latin typeface="Consolas"/>
              </a:rPr>
            </a:br>
            <a:r>
              <a:rPr lang="en-US" dirty="0">
                <a:solidFill>
                  <a:prstClr val="black"/>
                </a:solidFill>
                <a:latin typeface="Consolas"/>
              </a:rPr>
              <a:t>        </a:t>
            </a:r>
            <a:r>
              <a:rPr lang="en-US" dirty="0">
                <a:solidFill>
                  <a:srgbClr val="0000FF"/>
                </a:solidFill>
                <a:latin typeface="Consolas"/>
              </a:rPr>
              <a:t>new</a:t>
            </a:r>
            <a:r>
              <a:rPr lang="en-US" dirty="0">
                <a:solidFill>
                  <a:prstClr val="black"/>
                </a:solidFill>
                <a:latin typeface="Consolas"/>
              </a:rPr>
              <a:t> </a:t>
            </a:r>
            <a:r>
              <a:rPr lang="en-US" dirty="0" err="1">
                <a:solidFill>
                  <a:srgbClr val="2B91AF"/>
                </a:solidFill>
                <a:latin typeface="Consolas"/>
              </a:rPr>
              <a:t>SubscriptionDescription</a:t>
            </a:r>
            <a:r>
              <a:rPr lang="en-US" dirty="0">
                <a:solidFill>
                  <a:prstClr val="black"/>
                </a:solidFill>
                <a:latin typeface="Consolas"/>
              </a:rPr>
              <a:t>(</a:t>
            </a:r>
            <a:r>
              <a:rPr lang="en-US" dirty="0" err="1">
                <a:solidFill>
                  <a:prstClr val="black"/>
                </a:solidFill>
                <a:latin typeface="Consolas"/>
              </a:rPr>
              <a:t>topicName</a:t>
            </a:r>
            <a:r>
              <a:rPr lang="en-US" dirty="0">
                <a:solidFill>
                  <a:prstClr val="black"/>
                </a:solidFill>
                <a:latin typeface="Consolas"/>
              </a:rPr>
              <a:t>, </a:t>
            </a:r>
            <a:r>
              <a:rPr lang="en-US" dirty="0" err="1">
                <a:solidFill>
                  <a:prstClr val="black"/>
                </a:solidFill>
                <a:latin typeface="Consolas"/>
              </a:rPr>
              <a:t>subName</a:t>
            </a:r>
            <a:r>
              <a:rPr lang="en-US" dirty="0">
                <a:solidFill>
                  <a:prstClr val="black"/>
                </a:solidFill>
                <a:latin typeface="Consolas"/>
              </a:rPr>
              <a:t>)</a:t>
            </a:r>
          </a:p>
          <a:p>
            <a:r>
              <a:rPr lang="en-US" dirty="0">
                <a:solidFill>
                  <a:prstClr val="black"/>
                </a:solidFill>
                <a:latin typeface="Consolas"/>
              </a:rPr>
              <a:t>        { </a:t>
            </a:r>
            <a:r>
              <a:rPr lang="en-US" dirty="0" err="1">
                <a:solidFill>
                  <a:prstClr val="black"/>
                </a:solidFill>
                <a:latin typeface="Consolas"/>
              </a:rPr>
              <a:t>RequiresSession</a:t>
            </a:r>
            <a:r>
              <a:rPr lang="en-US" dirty="0">
                <a:solidFill>
                  <a:prstClr val="black"/>
                </a:solidFill>
                <a:latin typeface="Consolas"/>
              </a:rPr>
              <a:t> = </a:t>
            </a:r>
            <a:r>
              <a:rPr lang="en-US" dirty="0">
                <a:solidFill>
                  <a:srgbClr val="0000FF"/>
                </a:solidFill>
                <a:latin typeface="Consolas"/>
              </a:rPr>
              <a:t>true</a:t>
            </a:r>
            <a:r>
              <a:rPr lang="en-US" dirty="0">
                <a:solidFill>
                  <a:prstClr val="black"/>
                </a:solidFill>
                <a:latin typeface="Consolas"/>
              </a:rPr>
              <a:t> });</a:t>
            </a:r>
            <a:endParaRPr lang="en-US" dirty="0"/>
          </a:p>
        </p:txBody>
      </p:sp>
    </p:spTree>
    <p:extLst>
      <p:ext uri="{BB962C8B-B14F-4D97-AF65-F5344CB8AC3E}">
        <p14:creationId xmlns:p14="http://schemas.microsoft.com/office/powerpoint/2010/main" val="132729558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Sessions – Sending Messages</a:t>
            </a:r>
            <a:endParaRPr lang="en-US" dirty="0"/>
          </a:p>
        </p:txBody>
      </p:sp>
      <p:sp>
        <p:nvSpPr>
          <p:cNvPr id="3" name="Content Placeholder 2"/>
          <p:cNvSpPr>
            <a:spLocks noGrp="1"/>
          </p:cNvSpPr>
          <p:nvPr>
            <p:ph idx="4294967295"/>
          </p:nvPr>
        </p:nvSpPr>
        <p:spPr>
          <a:xfrm>
            <a:off x="531950" y="1942923"/>
            <a:ext cx="11370959" cy="3239485"/>
          </a:xfrm>
          <a:prstGeom prst="rect">
            <a:avLst/>
          </a:prstGeom>
        </p:spPr>
        <p:txBody>
          <a:bodyPr/>
          <a:lstStyle/>
          <a:p>
            <a:pPr marL="0" indent="0">
              <a:buNone/>
            </a:pPr>
            <a:r>
              <a:rPr lang="en-US" sz="2400" dirty="0">
                <a:latin typeface="Consolas"/>
              </a:rPr>
              <a:t> </a:t>
            </a:r>
            <a:r>
              <a:rPr lang="en-US" sz="2400" dirty="0" err="1">
                <a:solidFill>
                  <a:srgbClr val="0000FF"/>
                </a:solidFill>
                <a:latin typeface="Consolas"/>
              </a:rPr>
              <a:t>var</a:t>
            </a:r>
            <a:r>
              <a:rPr lang="en-US" sz="2400" dirty="0">
                <a:solidFill>
                  <a:prstClr val="black"/>
                </a:solidFill>
                <a:latin typeface="Consolas"/>
              </a:rPr>
              <a:t> </a:t>
            </a:r>
            <a:r>
              <a:rPr lang="en-US" sz="2400" dirty="0" err="1" smtClean="0">
                <a:solidFill>
                  <a:prstClr val="black"/>
                </a:solidFill>
                <a:latin typeface="Consolas"/>
              </a:rPr>
              <a:t>msg</a:t>
            </a:r>
            <a:r>
              <a:rPr lang="en-US" sz="2400" dirty="0" smtClean="0">
                <a:solidFill>
                  <a:prstClr val="black"/>
                </a:solidFill>
                <a:latin typeface="Consolas"/>
              </a:rPr>
              <a:t> = </a:t>
            </a:r>
            <a:r>
              <a:rPr lang="en-US" sz="2400" dirty="0">
                <a:solidFill>
                  <a:srgbClr val="0000FF"/>
                </a:solidFill>
                <a:latin typeface="Consolas"/>
              </a:rPr>
              <a:t>new</a:t>
            </a:r>
            <a:r>
              <a:rPr lang="en-US" sz="2400" dirty="0">
                <a:solidFill>
                  <a:prstClr val="black"/>
                </a:solidFill>
                <a:latin typeface="Consolas"/>
              </a:rPr>
              <a:t> </a:t>
            </a:r>
            <a:r>
              <a:rPr lang="en-US" sz="2400" dirty="0" err="1">
                <a:solidFill>
                  <a:srgbClr val="2B91AF"/>
                </a:solidFill>
                <a:latin typeface="Consolas"/>
              </a:rPr>
              <a:t>BrokeredMessage</a:t>
            </a:r>
            <a:endParaRPr lang="en-US" sz="2400" dirty="0">
              <a:solidFill>
                <a:prstClr val="black"/>
              </a:solidFill>
              <a:latin typeface="Consolas"/>
            </a:endParaRPr>
          </a:p>
          <a:p>
            <a:pPr marL="0" indent="0">
              <a:buNone/>
            </a:pPr>
            <a:r>
              <a:rPr lang="en-US" sz="2400" dirty="0">
                <a:solidFill>
                  <a:prstClr val="black"/>
                </a:solidFill>
                <a:latin typeface="Consolas"/>
              </a:rPr>
              <a:t>         </a:t>
            </a:r>
            <a:r>
              <a:rPr lang="en-US" sz="2400" dirty="0" smtClean="0">
                <a:solidFill>
                  <a:prstClr val="black"/>
                </a:solidFill>
                <a:latin typeface="Consolas"/>
              </a:rPr>
              <a:t>{</a:t>
            </a:r>
            <a:endParaRPr lang="en-US" sz="2400" dirty="0">
              <a:solidFill>
                <a:prstClr val="black"/>
              </a:solidFill>
              <a:latin typeface="Consolas"/>
            </a:endParaRPr>
          </a:p>
          <a:p>
            <a:pPr marL="0" indent="0">
              <a:buNone/>
            </a:pPr>
            <a:r>
              <a:rPr lang="en-US" sz="2400" b="1" dirty="0">
                <a:solidFill>
                  <a:prstClr val="black"/>
                </a:solidFill>
                <a:latin typeface="Consolas"/>
              </a:rPr>
              <a:t>         </a:t>
            </a:r>
            <a:r>
              <a:rPr lang="en-US" sz="2400" b="1" dirty="0" smtClean="0">
                <a:solidFill>
                  <a:prstClr val="black"/>
                </a:solidFill>
                <a:latin typeface="Consolas"/>
              </a:rPr>
              <a:t>  </a:t>
            </a:r>
            <a:r>
              <a:rPr lang="en-US" sz="2400" b="1" dirty="0" err="1">
                <a:solidFill>
                  <a:prstClr val="black"/>
                </a:solidFill>
                <a:latin typeface="Consolas"/>
              </a:rPr>
              <a:t>SessionId</a:t>
            </a:r>
            <a:r>
              <a:rPr lang="en-US" sz="2400" b="1" dirty="0">
                <a:solidFill>
                  <a:prstClr val="black"/>
                </a:solidFill>
                <a:latin typeface="Consolas"/>
              </a:rPr>
              <a:t> = </a:t>
            </a:r>
            <a:r>
              <a:rPr lang="en-US" sz="2400" b="1" dirty="0" err="1" smtClean="0">
                <a:solidFill>
                  <a:prstClr val="black"/>
                </a:solidFill>
                <a:latin typeface="Consolas"/>
              </a:rPr>
              <a:t>sessionId</a:t>
            </a:r>
            <a:r>
              <a:rPr lang="en-US" sz="2400" b="1" dirty="0">
                <a:solidFill>
                  <a:prstClr val="black"/>
                </a:solidFill>
                <a:latin typeface="Consolas"/>
              </a:rPr>
              <a:t>,</a:t>
            </a:r>
          </a:p>
          <a:p>
            <a:pPr marL="0" indent="0">
              <a:buNone/>
            </a:pPr>
            <a:r>
              <a:rPr lang="en-US" sz="2400" dirty="0">
                <a:solidFill>
                  <a:prstClr val="black"/>
                </a:solidFill>
                <a:latin typeface="Consolas"/>
              </a:rPr>
              <a:t>         </a:t>
            </a:r>
            <a:r>
              <a:rPr lang="en-US" sz="2400" dirty="0" smtClean="0">
                <a:solidFill>
                  <a:prstClr val="black"/>
                </a:solidFill>
                <a:latin typeface="Consolas"/>
              </a:rPr>
              <a:t>  </a:t>
            </a:r>
            <a:r>
              <a:rPr lang="en-US" sz="2400" dirty="0">
                <a:solidFill>
                  <a:prstClr val="black"/>
                </a:solidFill>
                <a:latin typeface="Consolas"/>
              </a:rPr>
              <a:t>Properties = {</a:t>
            </a:r>
          </a:p>
          <a:p>
            <a:pPr marL="0" indent="0">
              <a:buNone/>
            </a:pPr>
            <a:r>
              <a:rPr lang="en-US" sz="2400" dirty="0">
                <a:solidFill>
                  <a:prstClr val="black"/>
                </a:solidFill>
                <a:latin typeface="Consolas"/>
              </a:rPr>
              <a:t>         </a:t>
            </a:r>
            <a:r>
              <a:rPr lang="en-US" sz="2400" dirty="0" smtClean="0">
                <a:solidFill>
                  <a:prstClr val="black"/>
                </a:solidFill>
                <a:latin typeface="Consolas"/>
              </a:rPr>
              <a:t>                  </a:t>
            </a:r>
            <a:r>
              <a:rPr lang="en-US" sz="2400" dirty="0">
                <a:solidFill>
                  <a:prstClr val="black"/>
                </a:solidFill>
                <a:latin typeface="Consolas"/>
              </a:rPr>
              <a:t>{ </a:t>
            </a:r>
            <a:r>
              <a:rPr lang="en-US" sz="2400" dirty="0">
                <a:solidFill>
                  <a:srgbClr val="A31515"/>
                </a:solidFill>
                <a:latin typeface="Consolas"/>
              </a:rPr>
              <a:t>"</a:t>
            </a:r>
            <a:r>
              <a:rPr lang="en-US" sz="2400" dirty="0" err="1">
                <a:solidFill>
                  <a:srgbClr val="A31515"/>
                </a:solidFill>
                <a:latin typeface="Consolas"/>
              </a:rPr>
              <a:t>JobId</a:t>
            </a:r>
            <a:r>
              <a:rPr lang="en-US" sz="2400" dirty="0">
                <a:solidFill>
                  <a:srgbClr val="A31515"/>
                </a:solidFill>
                <a:latin typeface="Consolas"/>
              </a:rPr>
              <a:t>"</a:t>
            </a:r>
            <a:r>
              <a:rPr lang="en-US" sz="2400" dirty="0">
                <a:solidFill>
                  <a:prstClr val="black"/>
                </a:solidFill>
                <a:latin typeface="Consolas"/>
              </a:rPr>
              <a:t>, </a:t>
            </a:r>
            <a:r>
              <a:rPr lang="en-US" sz="2400" dirty="0" err="1" smtClean="0">
                <a:solidFill>
                  <a:prstClr val="black"/>
                </a:solidFill>
                <a:latin typeface="Consolas"/>
              </a:rPr>
              <a:t>jobId</a:t>
            </a:r>
            <a:r>
              <a:rPr lang="en-US" sz="2400" dirty="0" smtClean="0">
                <a:solidFill>
                  <a:prstClr val="black"/>
                </a:solidFill>
                <a:latin typeface="Consolas"/>
              </a:rPr>
              <a:t> },</a:t>
            </a:r>
            <a:endParaRPr lang="en-US" sz="2400" dirty="0">
              <a:solidFill>
                <a:prstClr val="black"/>
              </a:solidFill>
              <a:latin typeface="Consolas"/>
            </a:endParaRPr>
          </a:p>
          <a:p>
            <a:pPr marL="0" indent="0">
              <a:buNone/>
            </a:pPr>
            <a:r>
              <a:rPr lang="en-US" sz="2400" dirty="0">
                <a:solidFill>
                  <a:prstClr val="black"/>
                </a:solidFill>
                <a:latin typeface="Consolas"/>
              </a:rPr>
              <a:t>                           </a:t>
            </a:r>
            <a:r>
              <a:rPr lang="en-US" sz="2400" dirty="0" smtClean="0">
                <a:solidFill>
                  <a:prstClr val="black"/>
                </a:solidFill>
                <a:latin typeface="Consolas"/>
              </a:rPr>
              <a:t>{ </a:t>
            </a:r>
            <a:r>
              <a:rPr lang="en-US" sz="2400" dirty="0">
                <a:solidFill>
                  <a:srgbClr val="A31515"/>
                </a:solidFill>
                <a:latin typeface="Consolas"/>
              </a:rPr>
              <a:t>"Result"</a:t>
            </a:r>
            <a:r>
              <a:rPr lang="en-US" sz="2400" dirty="0">
                <a:solidFill>
                  <a:prstClr val="black"/>
                </a:solidFill>
                <a:latin typeface="Consolas"/>
              </a:rPr>
              <a:t>, result }</a:t>
            </a:r>
          </a:p>
          <a:p>
            <a:pPr marL="0" indent="0">
              <a:buNone/>
            </a:pPr>
            <a:r>
              <a:rPr lang="en-US" sz="2400" dirty="0">
                <a:solidFill>
                  <a:prstClr val="black"/>
                </a:solidFill>
                <a:latin typeface="Consolas"/>
              </a:rPr>
              <a:t>                        }</a:t>
            </a:r>
          </a:p>
          <a:p>
            <a:pPr marL="0" indent="0">
              <a:buNone/>
            </a:pPr>
            <a:r>
              <a:rPr lang="en-US" sz="2400" dirty="0">
                <a:solidFill>
                  <a:prstClr val="black"/>
                </a:solidFill>
                <a:latin typeface="Consolas"/>
              </a:rPr>
              <a:t>        </a:t>
            </a:r>
            <a:r>
              <a:rPr lang="en-US" sz="2400" dirty="0" smtClean="0">
                <a:solidFill>
                  <a:prstClr val="black"/>
                </a:solidFill>
                <a:latin typeface="Consolas"/>
              </a:rPr>
              <a:t> };</a:t>
            </a:r>
            <a:endParaRPr lang="en-US" sz="2400" dirty="0"/>
          </a:p>
        </p:txBody>
      </p:sp>
    </p:spTree>
    <p:extLst>
      <p:ext uri="{BB962C8B-B14F-4D97-AF65-F5344CB8AC3E}">
        <p14:creationId xmlns:p14="http://schemas.microsoft.com/office/powerpoint/2010/main" val="156759083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Sessions – Receiving Messages</a:t>
            </a:r>
            <a:endParaRPr lang="en-US" dirty="0"/>
          </a:p>
        </p:txBody>
      </p:sp>
      <p:sp>
        <p:nvSpPr>
          <p:cNvPr id="3" name="Content Placeholder 2"/>
          <p:cNvSpPr>
            <a:spLocks noGrp="1"/>
          </p:cNvSpPr>
          <p:nvPr>
            <p:ph idx="4294967295"/>
          </p:nvPr>
        </p:nvSpPr>
        <p:spPr>
          <a:xfrm>
            <a:off x="531950" y="1616924"/>
            <a:ext cx="11370959" cy="1167722"/>
          </a:xfrm>
          <a:prstGeom prst="rect">
            <a:avLst/>
          </a:prstGeom>
        </p:spPr>
        <p:txBody>
          <a:bodyPr/>
          <a:lstStyle/>
          <a:p>
            <a:pPr marL="0" indent="0">
              <a:buNone/>
            </a:pPr>
            <a:r>
              <a:rPr lang="en-US" sz="2400" dirty="0" err="1">
                <a:solidFill>
                  <a:srgbClr val="0000FF"/>
                </a:solidFill>
                <a:latin typeface="Consolas"/>
              </a:rPr>
              <a:t>var</a:t>
            </a:r>
            <a:r>
              <a:rPr lang="en-US" sz="2400" dirty="0">
                <a:solidFill>
                  <a:prstClr val="black"/>
                </a:solidFill>
                <a:latin typeface="Consolas"/>
              </a:rPr>
              <a:t> </a:t>
            </a:r>
            <a:r>
              <a:rPr lang="en-US" sz="2400" dirty="0" smtClean="0">
                <a:solidFill>
                  <a:prstClr val="black"/>
                </a:solidFill>
                <a:latin typeface="Consolas"/>
              </a:rPr>
              <a:t>qc = </a:t>
            </a:r>
            <a:r>
              <a:rPr lang="en-US" sz="2400" dirty="0" err="1" smtClean="0">
                <a:solidFill>
                  <a:prstClr val="black"/>
                </a:solidFill>
                <a:latin typeface="Consolas"/>
              </a:rPr>
              <a:t>messagingFactory.CreateQueueClient</a:t>
            </a:r>
            <a:r>
              <a:rPr lang="en-US" sz="2400" dirty="0" smtClean="0">
                <a:solidFill>
                  <a:prstClr val="black"/>
                </a:solidFill>
                <a:latin typeface="Consolas"/>
              </a:rPr>
              <a:t>(</a:t>
            </a:r>
            <a:r>
              <a:rPr lang="en-US" sz="2400" dirty="0" err="1" smtClean="0">
                <a:solidFill>
                  <a:prstClr val="black"/>
                </a:solidFill>
                <a:latin typeface="Consolas"/>
              </a:rPr>
              <a:t>queueName</a:t>
            </a:r>
            <a:r>
              <a:rPr lang="en-US" sz="2400" dirty="0" smtClean="0">
                <a:solidFill>
                  <a:prstClr val="black"/>
                </a:solidFill>
                <a:latin typeface="Consolas"/>
              </a:rPr>
              <a:t>);</a:t>
            </a:r>
            <a:endParaRPr lang="en-US" sz="2400" dirty="0">
              <a:solidFill>
                <a:prstClr val="black"/>
              </a:solidFill>
              <a:latin typeface="Consolas"/>
            </a:endParaRPr>
          </a:p>
          <a:p>
            <a:pPr marL="0" indent="0">
              <a:buNone/>
            </a:pPr>
            <a:endParaRPr lang="en-US" sz="2400" dirty="0" smtClean="0">
              <a:solidFill>
                <a:srgbClr val="0000FF"/>
              </a:solidFill>
              <a:latin typeface="Consolas"/>
            </a:endParaRPr>
          </a:p>
          <a:p>
            <a:pPr marL="0" indent="0">
              <a:buNone/>
            </a:pPr>
            <a:r>
              <a:rPr lang="en-US" sz="2400" dirty="0" err="1" smtClean="0">
                <a:solidFill>
                  <a:srgbClr val="0000FF"/>
                </a:solidFill>
                <a:latin typeface="Consolas"/>
              </a:rPr>
              <a:t>var</a:t>
            </a:r>
            <a:r>
              <a:rPr lang="en-US" sz="2400" dirty="0" smtClean="0">
                <a:solidFill>
                  <a:prstClr val="black"/>
                </a:solidFill>
                <a:latin typeface="Consolas"/>
              </a:rPr>
              <a:t> </a:t>
            </a:r>
            <a:r>
              <a:rPr lang="en-US" sz="2400" dirty="0">
                <a:solidFill>
                  <a:prstClr val="black"/>
                </a:solidFill>
                <a:latin typeface="Consolas"/>
              </a:rPr>
              <a:t>session = </a:t>
            </a:r>
            <a:r>
              <a:rPr lang="en-US" sz="2400" dirty="0" err="1">
                <a:solidFill>
                  <a:prstClr val="black"/>
                </a:solidFill>
                <a:latin typeface="Consolas"/>
              </a:rPr>
              <a:t>replyQueueClient.AcceptMessageSession</a:t>
            </a:r>
            <a:r>
              <a:rPr lang="en-US" sz="2400" dirty="0">
                <a:solidFill>
                  <a:prstClr val="black"/>
                </a:solidFill>
                <a:latin typeface="Consolas"/>
              </a:rPr>
              <a:t>(</a:t>
            </a:r>
            <a:r>
              <a:rPr lang="en-US" sz="2400" dirty="0" err="1">
                <a:solidFill>
                  <a:prstClr val="black"/>
                </a:solidFill>
                <a:latin typeface="Consolas"/>
              </a:rPr>
              <a:t>sessionId</a:t>
            </a:r>
            <a:r>
              <a:rPr lang="en-US" sz="2400" dirty="0" smtClean="0">
                <a:solidFill>
                  <a:prstClr val="black"/>
                </a:solidFill>
                <a:latin typeface="Consolas"/>
              </a:rPr>
              <a:t>);</a:t>
            </a:r>
          </a:p>
          <a:p>
            <a:pPr marL="0" indent="0">
              <a:buNone/>
            </a:pPr>
            <a:r>
              <a:rPr lang="en-US" sz="2400" dirty="0" err="1">
                <a:solidFill>
                  <a:srgbClr val="0000FF"/>
                </a:solidFill>
                <a:latin typeface="Consolas"/>
              </a:rPr>
              <a:t>var</a:t>
            </a:r>
            <a:r>
              <a:rPr lang="en-US" sz="2400" dirty="0">
                <a:solidFill>
                  <a:prstClr val="black"/>
                </a:solidFill>
                <a:latin typeface="Consolas"/>
              </a:rPr>
              <a:t> </a:t>
            </a:r>
            <a:r>
              <a:rPr lang="en-US" sz="2400" dirty="0" err="1">
                <a:solidFill>
                  <a:prstClr val="black"/>
                </a:solidFill>
                <a:latin typeface="Consolas"/>
              </a:rPr>
              <a:t>msg</a:t>
            </a:r>
            <a:r>
              <a:rPr lang="en-US" sz="2400" dirty="0">
                <a:solidFill>
                  <a:prstClr val="black"/>
                </a:solidFill>
                <a:latin typeface="Consolas"/>
              </a:rPr>
              <a:t> = </a:t>
            </a:r>
            <a:r>
              <a:rPr lang="en-US" sz="2400" dirty="0" err="1">
                <a:solidFill>
                  <a:prstClr val="black"/>
                </a:solidFill>
                <a:latin typeface="Consolas"/>
              </a:rPr>
              <a:t>session.Receive</a:t>
            </a:r>
            <a:r>
              <a:rPr lang="en-US" sz="2400" dirty="0" smtClean="0">
                <a:solidFill>
                  <a:prstClr val="black"/>
                </a:solidFill>
                <a:latin typeface="Consolas"/>
              </a:rPr>
              <a:t>();</a:t>
            </a:r>
            <a:endParaRPr lang="en-US" sz="2400" dirty="0">
              <a:solidFill>
                <a:prstClr val="black"/>
              </a:solidFill>
              <a:latin typeface="Consolas"/>
            </a:endParaRPr>
          </a:p>
          <a:p>
            <a:pPr marL="0" indent="0" algn="ctr">
              <a:buNone/>
            </a:pPr>
            <a:r>
              <a:rPr lang="en-US" sz="2400" dirty="0" smtClean="0">
                <a:solidFill>
                  <a:prstClr val="black"/>
                </a:solidFill>
                <a:latin typeface="Consolas"/>
              </a:rPr>
              <a:t>or</a:t>
            </a:r>
            <a:endParaRPr lang="en-US" sz="2400" dirty="0" smtClean="0">
              <a:solidFill>
                <a:srgbClr val="0000FF"/>
              </a:solidFill>
              <a:latin typeface="Consolas"/>
            </a:endParaRPr>
          </a:p>
          <a:p>
            <a:pPr marL="0" indent="0">
              <a:buNone/>
            </a:pPr>
            <a:r>
              <a:rPr lang="en-US" sz="2400" dirty="0" err="1" smtClean="0">
                <a:solidFill>
                  <a:srgbClr val="0000FF"/>
                </a:solidFill>
                <a:latin typeface="Consolas"/>
              </a:rPr>
              <a:t>var</a:t>
            </a:r>
            <a:r>
              <a:rPr lang="en-US" sz="2400" dirty="0" smtClean="0">
                <a:solidFill>
                  <a:prstClr val="black"/>
                </a:solidFill>
                <a:latin typeface="Consolas"/>
              </a:rPr>
              <a:t> </a:t>
            </a:r>
            <a:r>
              <a:rPr lang="en-US" sz="2400" dirty="0">
                <a:solidFill>
                  <a:prstClr val="black"/>
                </a:solidFill>
                <a:latin typeface="Consolas"/>
              </a:rPr>
              <a:t>session = </a:t>
            </a:r>
            <a:r>
              <a:rPr lang="en-US" sz="2400" dirty="0" err="1" smtClean="0">
                <a:solidFill>
                  <a:prstClr val="black"/>
                </a:solidFill>
                <a:latin typeface="Consolas"/>
              </a:rPr>
              <a:t>replyQueueClient.AcceptMessageSession</a:t>
            </a:r>
            <a:r>
              <a:rPr lang="en-US" sz="2400" dirty="0" smtClean="0">
                <a:solidFill>
                  <a:prstClr val="black"/>
                </a:solidFill>
                <a:latin typeface="Consolas"/>
              </a:rPr>
              <a:t>();</a:t>
            </a:r>
          </a:p>
          <a:p>
            <a:pPr marL="0" indent="0">
              <a:buNone/>
            </a:pPr>
            <a:r>
              <a:rPr lang="en-US" sz="2400" dirty="0" err="1">
                <a:solidFill>
                  <a:srgbClr val="0000FF"/>
                </a:solidFill>
                <a:latin typeface="Consolas"/>
              </a:rPr>
              <a:t>var</a:t>
            </a:r>
            <a:r>
              <a:rPr lang="en-US" sz="2400" dirty="0">
                <a:solidFill>
                  <a:prstClr val="black"/>
                </a:solidFill>
                <a:latin typeface="Consolas"/>
              </a:rPr>
              <a:t> </a:t>
            </a:r>
            <a:r>
              <a:rPr lang="en-US" sz="2400" dirty="0" err="1">
                <a:solidFill>
                  <a:prstClr val="black"/>
                </a:solidFill>
                <a:latin typeface="Consolas"/>
              </a:rPr>
              <a:t>msg</a:t>
            </a:r>
            <a:r>
              <a:rPr lang="en-US" sz="2400" dirty="0">
                <a:solidFill>
                  <a:prstClr val="black"/>
                </a:solidFill>
                <a:latin typeface="Consolas"/>
              </a:rPr>
              <a:t> = </a:t>
            </a:r>
            <a:r>
              <a:rPr lang="en-US" sz="2400" dirty="0" err="1">
                <a:solidFill>
                  <a:prstClr val="black"/>
                </a:solidFill>
                <a:latin typeface="Consolas"/>
              </a:rPr>
              <a:t>session.Receive</a:t>
            </a:r>
            <a:r>
              <a:rPr lang="en-US" sz="2400" dirty="0" smtClean="0">
                <a:solidFill>
                  <a:prstClr val="black"/>
                </a:solidFill>
                <a:latin typeface="Consolas"/>
              </a:rPr>
              <a:t>();</a:t>
            </a:r>
          </a:p>
          <a:p>
            <a:pPr marL="0" indent="0" algn="ctr">
              <a:buNone/>
            </a:pPr>
            <a:r>
              <a:rPr lang="en-US" sz="2400" dirty="0" smtClean="0">
                <a:solidFill>
                  <a:prstClr val="black"/>
                </a:solidFill>
                <a:latin typeface="Consolas"/>
              </a:rPr>
              <a:t>or</a:t>
            </a:r>
          </a:p>
          <a:p>
            <a:pPr marL="0" indent="0">
              <a:buNone/>
            </a:pPr>
            <a:r>
              <a:rPr lang="en-US" sz="2400" dirty="0" err="1" smtClean="0">
                <a:solidFill>
                  <a:prstClr val="black"/>
                </a:solidFill>
                <a:latin typeface="Consolas"/>
              </a:rPr>
              <a:t>replyQueueClient.OnMessageSession</a:t>
            </a:r>
            <a:r>
              <a:rPr lang="en-US" sz="2400" dirty="0" smtClean="0">
                <a:solidFill>
                  <a:prstClr val="black"/>
                </a:solidFill>
                <a:latin typeface="Consolas"/>
              </a:rPr>
              <a:t>(…)</a:t>
            </a:r>
            <a:endParaRPr lang="en-US" sz="2400" dirty="0">
              <a:solidFill>
                <a:prstClr val="black"/>
              </a:solidFill>
              <a:latin typeface="Consolas"/>
            </a:endParaRPr>
          </a:p>
          <a:p>
            <a:pPr marL="0" indent="0">
              <a:buNone/>
            </a:pPr>
            <a:endParaRPr lang="en-US" sz="2400" dirty="0">
              <a:solidFill>
                <a:srgbClr val="0000FF"/>
              </a:solidFill>
              <a:latin typeface="Consolas"/>
            </a:endParaRPr>
          </a:p>
        </p:txBody>
      </p:sp>
    </p:spTree>
    <p:extLst>
      <p:ext uri="{BB962C8B-B14F-4D97-AF65-F5344CB8AC3E}">
        <p14:creationId xmlns:p14="http://schemas.microsoft.com/office/powerpoint/2010/main" val="175981116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2019763" y="4006345"/>
            <a:ext cx="8136626" cy="854885"/>
          </a:xfrm>
          <a:prstGeom prst="rect">
            <a:avLst/>
          </a:prstGeom>
          <a:solidFill>
            <a:srgbClr val="F6AE1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404040"/>
                  </a:gs>
                  <a:gs pos="100000">
                    <a:srgbClr val="404040"/>
                  </a:gs>
                </a:gsLst>
                <a:lin ang="5400000" scaled="0"/>
              </a:gradFill>
            </a:endParaRPr>
          </a:p>
        </p:txBody>
      </p:sp>
      <p:sp>
        <p:nvSpPr>
          <p:cNvPr id="3" name="Text Placeholder 2"/>
          <p:cNvSpPr>
            <a:spLocks noGrp="1"/>
          </p:cNvSpPr>
          <p:nvPr>
            <p:ph type="body" sz="quarter" idx="10"/>
          </p:nvPr>
        </p:nvSpPr>
        <p:spPr>
          <a:xfrm>
            <a:off x="274638" y="1212850"/>
            <a:ext cx="11887200" cy="1551194"/>
          </a:xfrm>
        </p:spPr>
        <p:txBody>
          <a:bodyPr/>
          <a:lstStyle/>
          <a:p>
            <a:pPr marL="0" indent="0">
              <a:buNone/>
            </a:pPr>
            <a:r>
              <a:rPr lang="en-US" dirty="0" smtClean="0"/>
              <a:t>Allows storing session state in Service Bus</a:t>
            </a:r>
          </a:p>
          <a:p>
            <a:pPr marL="342900" lvl="1" indent="0">
              <a:buNone/>
            </a:pPr>
            <a:r>
              <a:rPr lang="en-US" dirty="0" smtClean="0"/>
              <a:t>Size limit equivalent to one message (256KB)</a:t>
            </a:r>
          </a:p>
          <a:p>
            <a:pPr marL="342900" lvl="1" indent="0">
              <a:buNone/>
            </a:pPr>
            <a:r>
              <a:rPr lang="en-US" dirty="0" smtClean="0"/>
              <a:t>Enables Work Set pinning with safe failover to secondary</a:t>
            </a:r>
            <a:endParaRPr lang="en-US" dirty="0"/>
          </a:p>
        </p:txBody>
      </p:sp>
      <p:sp>
        <p:nvSpPr>
          <p:cNvPr id="2" name="Title 1"/>
          <p:cNvSpPr>
            <a:spLocks noGrp="1"/>
          </p:cNvSpPr>
          <p:nvPr>
            <p:ph type="title"/>
          </p:nvPr>
        </p:nvSpPr>
        <p:spPr/>
        <p:txBody>
          <a:bodyPr/>
          <a:lstStyle/>
          <a:p>
            <a:r>
              <a:rPr lang="en-US" dirty="0" smtClean="0"/>
              <a:t>Session State</a:t>
            </a:r>
            <a:endParaRPr lang="en-US" dirty="0"/>
          </a:p>
        </p:txBody>
      </p:sp>
      <p:sp>
        <p:nvSpPr>
          <p:cNvPr id="4" name="Rectangle 3"/>
          <p:cNvSpPr/>
          <p:nvPr/>
        </p:nvSpPr>
        <p:spPr bwMode="auto">
          <a:xfrm>
            <a:off x="4874759" y="3940585"/>
            <a:ext cx="2654332" cy="107608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endParaRPr lang="en-US" sz="2346" dirty="0">
              <a:solidFill>
                <a:srgbClr val="FFFFFF"/>
              </a:solidFill>
            </a:endParaRPr>
          </a:p>
        </p:txBody>
      </p:sp>
      <p:sp>
        <p:nvSpPr>
          <p:cNvPr id="5" name="Oval 4"/>
          <p:cNvSpPr/>
          <p:nvPr/>
        </p:nvSpPr>
        <p:spPr bwMode="auto">
          <a:xfrm>
            <a:off x="725868" y="4006346"/>
            <a:ext cx="1028255" cy="94456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r>
              <a:rPr lang="en-US" sz="2346" dirty="0">
                <a:gradFill>
                  <a:gsLst>
                    <a:gs pos="0">
                      <a:srgbClr val="FFFFFF"/>
                    </a:gs>
                    <a:gs pos="100000">
                      <a:srgbClr val="FFFFFF"/>
                    </a:gs>
                  </a:gsLst>
                  <a:lin ang="5400000" scaled="0"/>
                </a:gradFill>
              </a:rPr>
              <a:t>S</a:t>
            </a:r>
          </a:p>
        </p:txBody>
      </p:sp>
      <p:sp>
        <p:nvSpPr>
          <p:cNvPr id="6" name="Oval 5"/>
          <p:cNvSpPr/>
          <p:nvPr/>
        </p:nvSpPr>
        <p:spPr bwMode="auto">
          <a:xfrm>
            <a:off x="10350811" y="4006345"/>
            <a:ext cx="1028255" cy="94456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r>
              <a:rPr lang="en-US" sz="2346" dirty="0">
                <a:gradFill>
                  <a:gsLst>
                    <a:gs pos="0">
                      <a:srgbClr val="FFFFFF"/>
                    </a:gs>
                    <a:gs pos="100000">
                      <a:srgbClr val="FFFFFF"/>
                    </a:gs>
                  </a:gsLst>
                  <a:lin ang="5400000" scaled="0"/>
                </a:gradFill>
              </a:rPr>
              <a:t>R</a:t>
            </a:r>
          </a:p>
        </p:txBody>
      </p:sp>
      <p:cxnSp>
        <p:nvCxnSpPr>
          <p:cNvPr id="7" name="Straight Arrow Connector 6"/>
          <p:cNvCxnSpPr>
            <a:stCxn id="5" idx="6"/>
            <a:endCxn id="4" idx="1"/>
          </p:cNvCxnSpPr>
          <p:nvPr/>
        </p:nvCxnSpPr>
        <p:spPr>
          <a:xfrm>
            <a:off x="1754122" y="4478624"/>
            <a:ext cx="31206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Flowchart: Magnetic Disk 7"/>
          <p:cNvSpPr/>
          <p:nvPr/>
        </p:nvSpPr>
        <p:spPr bwMode="auto">
          <a:xfrm>
            <a:off x="5819315" y="4861231"/>
            <a:ext cx="705431" cy="549996"/>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endParaRPr lang="en-US" sz="2346" dirty="0">
              <a:gradFill>
                <a:gsLst>
                  <a:gs pos="0">
                    <a:srgbClr val="FFFFFF"/>
                  </a:gs>
                  <a:gs pos="100000">
                    <a:srgbClr val="FFFFFF"/>
                  </a:gs>
                </a:gsLst>
                <a:lin ang="5400000" scaled="0"/>
              </a:gradFill>
            </a:endParaRPr>
          </a:p>
        </p:txBody>
      </p:sp>
      <p:cxnSp>
        <p:nvCxnSpPr>
          <p:cNvPr id="9" name="Straight Arrow Connector 8"/>
          <p:cNvCxnSpPr>
            <a:stCxn id="4" idx="3"/>
            <a:endCxn id="6" idx="2"/>
          </p:cNvCxnSpPr>
          <p:nvPr/>
        </p:nvCxnSpPr>
        <p:spPr>
          <a:xfrm flipV="1">
            <a:off x="7529089" y="4478625"/>
            <a:ext cx="2821722" cy="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bwMode="auto">
          <a:xfrm>
            <a:off x="5128830" y="4329168"/>
            <a:ext cx="2086403" cy="298913"/>
          </a:xfrm>
          <a:prstGeom prst="roundRect">
            <a:avLst/>
          </a:prstGeom>
          <a:solidFill>
            <a:schemeClr val="accent3"/>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r>
              <a:rPr lang="en-US" sz="2346" dirty="0">
                <a:solidFill>
                  <a:srgbClr val="FFFFFF"/>
                </a:solidFill>
              </a:rPr>
              <a:t>Queue</a:t>
            </a:r>
          </a:p>
        </p:txBody>
      </p:sp>
      <p:sp>
        <p:nvSpPr>
          <p:cNvPr id="11" name="Oval 10"/>
          <p:cNvSpPr/>
          <p:nvPr/>
        </p:nvSpPr>
        <p:spPr bwMode="auto">
          <a:xfrm>
            <a:off x="10350811" y="5291662"/>
            <a:ext cx="1028255" cy="94456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r>
              <a:rPr lang="en-US" sz="2346" dirty="0">
                <a:gradFill>
                  <a:gsLst>
                    <a:gs pos="0">
                      <a:srgbClr val="FFFFFF"/>
                    </a:gs>
                    <a:gs pos="100000">
                      <a:srgbClr val="FFFFFF"/>
                    </a:gs>
                  </a:gsLst>
                  <a:lin ang="5400000" scaled="0"/>
                </a:gradFill>
              </a:rPr>
              <a:t>R</a:t>
            </a:r>
          </a:p>
        </p:txBody>
      </p:sp>
      <p:sp>
        <p:nvSpPr>
          <p:cNvPr id="12" name="Oval 11"/>
          <p:cNvSpPr/>
          <p:nvPr/>
        </p:nvSpPr>
        <p:spPr bwMode="auto">
          <a:xfrm>
            <a:off x="10350808" y="2750916"/>
            <a:ext cx="1028255" cy="94456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r>
              <a:rPr lang="en-US" sz="2346" dirty="0">
                <a:gradFill>
                  <a:gsLst>
                    <a:gs pos="0">
                      <a:srgbClr val="FFFFFF"/>
                    </a:gs>
                    <a:gs pos="100000">
                      <a:srgbClr val="FFFFFF"/>
                    </a:gs>
                  </a:gsLst>
                  <a:lin ang="5400000" scaled="0"/>
                </a:gradFill>
              </a:rPr>
              <a:t>R</a:t>
            </a:r>
          </a:p>
        </p:txBody>
      </p:sp>
      <p:cxnSp>
        <p:nvCxnSpPr>
          <p:cNvPr id="13" name="Straight Arrow Connector 12"/>
          <p:cNvCxnSpPr>
            <a:stCxn id="4" idx="3"/>
            <a:endCxn id="12" idx="2"/>
          </p:cNvCxnSpPr>
          <p:nvPr/>
        </p:nvCxnSpPr>
        <p:spPr>
          <a:xfrm flipV="1">
            <a:off x="7529090" y="3223194"/>
            <a:ext cx="2821720" cy="12554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11" idx="2"/>
          </p:cNvCxnSpPr>
          <p:nvPr/>
        </p:nvCxnSpPr>
        <p:spPr>
          <a:xfrm>
            <a:off x="7529089" y="4478626"/>
            <a:ext cx="2821722" cy="12853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bwMode="auto">
          <a:xfrm>
            <a:off x="2208469" y="4197651"/>
            <a:ext cx="466302" cy="51412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endParaRPr lang="en-US" sz="2346" dirty="0">
              <a:gradFill>
                <a:gsLst>
                  <a:gs pos="0">
                    <a:srgbClr val="FFFFFF"/>
                  </a:gs>
                  <a:gs pos="100000">
                    <a:srgbClr val="FFFFFF"/>
                  </a:gs>
                </a:gsLst>
                <a:lin ang="5400000" scaled="0"/>
              </a:gradFill>
            </a:endParaRPr>
          </a:p>
        </p:txBody>
      </p:sp>
      <p:sp>
        <p:nvSpPr>
          <p:cNvPr id="17" name="Rounded Rectangle 16"/>
          <p:cNvSpPr/>
          <p:nvPr/>
        </p:nvSpPr>
        <p:spPr bwMode="auto">
          <a:xfrm>
            <a:off x="2848138" y="4197650"/>
            <a:ext cx="466302" cy="51412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endParaRPr lang="en-US" sz="2346" dirty="0">
              <a:gradFill>
                <a:gsLst>
                  <a:gs pos="0">
                    <a:srgbClr val="FFFFFF"/>
                  </a:gs>
                  <a:gs pos="100000">
                    <a:srgbClr val="FFFFFF"/>
                  </a:gs>
                </a:gsLst>
                <a:lin ang="5400000" scaled="0"/>
              </a:gradFill>
            </a:endParaRPr>
          </a:p>
        </p:txBody>
      </p:sp>
      <p:sp>
        <p:nvSpPr>
          <p:cNvPr id="18" name="Rounded Rectangle 17"/>
          <p:cNvSpPr/>
          <p:nvPr/>
        </p:nvSpPr>
        <p:spPr bwMode="auto">
          <a:xfrm>
            <a:off x="8760604" y="4209603"/>
            <a:ext cx="466302" cy="51412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endParaRPr lang="en-US" sz="2346" dirty="0">
              <a:gradFill>
                <a:gsLst>
                  <a:gs pos="0">
                    <a:srgbClr val="FFFFFF"/>
                  </a:gs>
                  <a:gs pos="100000">
                    <a:srgbClr val="FFFFFF"/>
                  </a:gs>
                </a:gsLst>
                <a:lin ang="5400000" scaled="0"/>
              </a:gradFill>
            </a:endParaRPr>
          </a:p>
        </p:txBody>
      </p:sp>
      <p:sp>
        <p:nvSpPr>
          <p:cNvPr id="19" name="Rounded Rectangle 18"/>
          <p:cNvSpPr/>
          <p:nvPr/>
        </p:nvSpPr>
        <p:spPr bwMode="auto">
          <a:xfrm>
            <a:off x="9400272" y="4209600"/>
            <a:ext cx="466302" cy="51412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endParaRPr lang="en-US" sz="2346" dirty="0">
              <a:gradFill>
                <a:gsLst>
                  <a:gs pos="0">
                    <a:srgbClr val="FFFFFF"/>
                  </a:gs>
                  <a:gs pos="100000">
                    <a:srgbClr val="FFFFFF"/>
                  </a:gs>
                </a:gsLst>
                <a:lin ang="5400000" scaled="0"/>
              </a:gradFill>
            </a:endParaRPr>
          </a:p>
        </p:txBody>
      </p:sp>
      <p:sp>
        <p:nvSpPr>
          <p:cNvPr id="15" name="Oval 14"/>
          <p:cNvSpPr/>
          <p:nvPr/>
        </p:nvSpPr>
        <p:spPr bwMode="auto">
          <a:xfrm>
            <a:off x="5751734" y="5227456"/>
            <a:ext cx="270320" cy="266943"/>
          </a:xfrm>
          <a:prstGeom prst="ellipse">
            <a:avLst/>
          </a:prstGeom>
          <a:solidFill>
            <a:srgbClr val="F6AE1E"/>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404040"/>
                  </a:gs>
                  <a:gs pos="100000">
                    <a:srgbClr val="404040"/>
                  </a:gs>
                </a:gsLst>
                <a:lin ang="5400000" scaled="0"/>
              </a:gradFill>
            </a:endParaRPr>
          </a:p>
        </p:txBody>
      </p:sp>
    </p:spTree>
    <p:extLst>
      <p:ext uri="{BB962C8B-B14F-4D97-AF65-F5344CB8AC3E}">
        <p14:creationId xmlns:p14="http://schemas.microsoft.com/office/powerpoint/2010/main" val="326844225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 Correlation using sessions</a:t>
            </a:r>
            <a:endParaRPr lang="en-US" dirty="0"/>
          </a:p>
        </p:txBody>
      </p:sp>
    </p:spTree>
    <p:extLst>
      <p:ext uri="{BB962C8B-B14F-4D97-AF65-F5344CB8AC3E}">
        <p14:creationId xmlns:p14="http://schemas.microsoft.com/office/powerpoint/2010/main" val="22950351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dirty="0"/>
              <a:t>Shared </a:t>
            </a:r>
            <a:r>
              <a:rPr lang="en-US" dirty="0" smtClean="0"/>
              <a:t>access signature</a:t>
            </a:r>
          </a:p>
          <a:p>
            <a:pPr marL="398463" lvl="1" indent="-398463"/>
            <a:r>
              <a:rPr lang="en-US" dirty="0" smtClean="0"/>
              <a:t>Ability </a:t>
            </a:r>
            <a:r>
              <a:rPr lang="en-US" dirty="0"/>
              <a:t>to configure </a:t>
            </a:r>
            <a:r>
              <a:rPr lang="en-US" dirty="0" smtClean="0"/>
              <a:t>authorization rules at the service bus namespace or entity level</a:t>
            </a:r>
          </a:p>
          <a:p>
            <a:pPr marL="398463" lvl="1" indent="-398463"/>
            <a:r>
              <a:rPr lang="en-US" dirty="0" smtClean="0"/>
              <a:t>Authorization </a:t>
            </a:r>
            <a:r>
              <a:rPr lang="en-US" dirty="0"/>
              <a:t>rules configured at namespace root grant rights to all entities in the </a:t>
            </a:r>
            <a:r>
              <a:rPr lang="en-US" dirty="0" smtClean="0"/>
              <a:t>namespace</a:t>
            </a:r>
            <a:endParaRPr lang="en-US" dirty="0"/>
          </a:p>
          <a:p>
            <a:pPr marL="398463" lvl="1" indent="-398463"/>
            <a:r>
              <a:rPr lang="en-US" dirty="0"/>
              <a:t>Each </a:t>
            </a:r>
            <a:r>
              <a:rPr lang="en-US" dirty="0" smtClean="0"/>
              <a:t>topic/queue </a:t>
            </a:r>
            <a:r>
              <a:rPr lang="en-US" dirty="0"/>
              <a:t>can have up to 12 </a:t>
            </a:r>
            <a:r>
              <a:rPr lang="en-US" dirty="0" smtClean="0"/>
              <a:t>rules (a key per rule)</a:t>
            </a:r>
            <a:endParaRPr lang="en-US" dirty="0"/>
          </a:p>
          <a:p>
            <a:pPr marL="398463" lvl="1" indent="-398463"/>
            <a:r>
              <a:rPr lang="en-US" dirty="0" smtClean="0"/>
              <a:t>Clients </a:t>
            </a:r>
            <a:r>
              <a:rPr lang="en-US" dirty="0"/>
              <a:t>authenticate </a:t>
            </a:r>
            <a:r>
              <a:rPr lang="en-US" dirty="0" smtClean="0"/>
              <a:t>by providing token (generated by signing </a:t>
            </a:r>
            <a:r>
              <a:rPr lang="en-US" dirty="0"/>
              <a:t>the URI of </a:t>
            </a:r>
            <a:r>
              <a:rPr lang="en-US" dirty="0" smtClean="0"/>
              <a:t>resource </a:t>
            </a:r>
            <a:r>
              <a:rPr lang="en-US" dirty="0"/>
              <a:t>and an expiry with the </a:t>
            </a:r>
            <a:r>
              <a:rPr lang="en-US" dirty="0" smtClean="0"/>
              <a:t>key)</a:t>
            </a:r>
            <a:endParaRPr lang="en-US" dirty="0"/>
          </a:p>
          <a:p>
            <a:pPr marL="0" indent="0">
              <a:buNone/>
            </a:pPr>
            <a:r>
              <a:rPr lang="en-US" dirty="0" smtClean="0"/>
              <a:t>Access control service </a:t>
            </a:r>
          </a:p>
          <a:p>
            <a:pPr marL="398463" lvl="1" indent="-398463"/>
            <a:r>
              <a:rPr lang="en-US" dirty="0" smtClean="0"/>
              <a:t>STS </a:t>
            </a:r>
            <a:r>
              <a:rPr lang="en-US" dirty="0"/>
              <a:t>service to enable federation with identity </a:t>
            </a:r>
            <a:r>
              <a:rPr lang="en-US" dirty="0" smtClean="0"/>
              <a:t>providers </a:t>
            </a:r>
            <a:endParaRPr lang="en-US" dirty="0"/>
          </a:p>
          <a:p>
            <a:pPr marL="398463" lvl="1" indent="-398463"/>
            <a:r>
              <a:rPr lang="en-US" dirty="0"/>
              <a:t>ACS issues SWT with specific claims, </a:t>
            </a:r>
            <a:r>
              <a:rPr lang="en-US" dirty="0" smtClean="0"/>
              <a:t/>
            </a:r>
            <a:br>
              <a:rPr lang="en-US" dirty="0" smtClean="0"/>
            </a:br>
            <a:r>
              <a:rPr lang="en-US" dirty="0" smtClean="0"/>
              <a:t>i.e</a:t>
            </a:r>
            <a:r>
              <a:rPr lang="en-US" dirty="0"/>
              <a:t>., </a:t>
            </a:r>
            <a:r>
              <a:rPr lang="en-US" dirty="0" smtClean="0"/>
              <a:t>send, listen, manage</a:t>
            </a:r>
          </a:p>
          <a:p>
            <a:endParaRPr lang="en-US" dirty="0"/>
          </a:p>
        </p:txBody>
      </p:sp>
      <p:sp>
        <p:nvSpPr>
          <p:cNvPr id="3" name="Title 2"/>
          <p:cNvSpPr>
            <a:spLocks noGrp="1"/>
          </p:cNvSpPr>
          <p:nvPr>
            <p:ph type="title"/>
          </p:nvPr>
        </p:nvSpPr>
        <p:spPr/>
        <p:txBody>
          <a:bodyPr/>
          <a:lstStyle/>
          <a:p>
            <a:r>
              <a:rPr lang="en-US" dirty="0"/>
              <a:t>Scale considerations for senders – auth models</a:t>
            </a:r>
          </a:p>
        </p:txBody>
      </p:sp>
      <p:sp>
        <p:nvSpPr>
          <p:cNvPr id="4" name="Text Placeholder 3"/>
          <p:cNvSpPr>
            <a:spLocks noGrp="1"/>
          </p:cNvSpPr>
          <p:nvPr>
            <p:ph type="body" sz="quarter" idx="11"/>
          </p:nvPr>
        </p:nvSpPr>
        <p:spPr/>
        <p:txBody>
          <a:bodyPr/>
          <a:lstStyle/>
          <a:p>
            <a:r>
              <a:rPr lang="en-US" dirty="0"/>
              <a:t>Integrated </a:t>
            </a:r>
            <a:r>
              <a:rPr lang="en-US" dirty="0" smtClean="0"/>
              <a:t/>
            </a:r>
            <a:br>
              <a:rPr lang="en-US" dirty="0" smtClean="0"/>
            </a:br>
            <a:r>
              <a:rPr lang="en-US" dirty="0" smtClean="0"/>
              <a:t>and simple </a:t>
            </a:r>
            <a:br>
              <a:rPr lang="en-US" dirty="0" smtClean="0"/>
            </a:br>
            <a:r>
              <a:rPr lang="en-US" dirty="0" smtClean="0"/>
              <a:t>auth </a:t>
            </a:r>
            <a:r>
              <a:rPr lang="en-US" dirty="0"/>
              <a:t>models </a:t>
            </a:r>
            <a:r>
              <a:rPr lang="en-US" dirty="0" smtClean="0"/>
              <a:t>supported</a:t>
            </a:r>
          </a:p>
          <a:p>
            <a:endParaRPr lang="en-US" dirty="0"/>
          </a:p>
          <a:p>
            <a:r>
              <a:rPr lang="en-US" dirty="0" smtClean="0"/>
              <a:t>Considerations include number of unique senders, token lifetimes (generation rate, expiry, renewal) and service dependencies</a:t>
            </a:r>
            <a:endParaRPr lang="en-US" dirty="0"/>
          </a:p>
          <a:p>
            <a:endParaRPr lang="en-US" dirty="0"/>
          </a:p>
        </p:txBody>
      </p:sp>
    </p:spTree>
    <p:extLst>
      <p:ext uri="{BB962C8B-B14F-4D97-AF65-F5344CB8AC3E}">
        <p14:creationId xmlns:p14="http://schemas.microsoft.com/office/powerpoint/2010/main" val="15776740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 SAS Auth rules for Queues</a:t>
            </a:r>
            <a:endParaRPr lang="en-US" dirty="0"/>
          </a:p>
        </p:txBody>
      </p:sp>
    </p:spTree>
    <p:extLst>
      <p:ext uri="{BB962C8B-B14F-4D97-AF65-F5344CB8AC3E}">
        <p14:creationId xmlns:p14="http://schemas.microsoft.com/office/powerpoint/2010/main" val="100528042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dirty="0" smtClean="0"/>
              <a:t>Binary protocols matter in messaging</a:t>
            </a:r>
          </a:p>
          <a:p>
            <a:pPr marL="398463" lvl="1" indent="-398463"/>
            <a:r>
              <a:rPr lang="en-US" dirty="0" smtClean="0"/>
              <a:t>Use batching (http and </a:t>
            </a:r>
            <a:r>
              <a:rPr lang="en-US" dirty="0" err="1" smtClean="0"/>
              <a:t>amqp</a:t>
            </a:r>
            <a:r>
              <a:rPr lang="en-US" dirty="0" smtClean="0"/>
              <a:t>) for send and receive</a:t>
            </a:r>
          </a:p>
          <a:p>
            <a:pPr marL="398463" lvl="1" indent="-398463"/>
            <a:r>
              <a:rPr lang="en-US" dirty="0" smtClean="0"/>
              <a:t>Unlimited </a:t>
            </a:r>
            <a:r>
              <a:rPr lang="en-US" dirty="0"/>
              <a:t>concurrent http connections</a:t>
            </a:r>
          </a:p>
          <a:p>
            <a:pPr marL="398463" lvl="1" indent="-398463"/>
            <a:r>
              <a:rPr lang="en-US" dirty="0" smtClean="0"/>
              <a:t>Up to 100 concurrent AMQP connections per queue/topic</a:t>
            </a:r>
          </a:p>
          <a:p>
            <a:pPr marL="0" indent="0">
              <a:buNone/>
            </a:pPr>
            <a:r>
              <a:rPr lang="en-US" dirty="0"/>
              <a:t>Per sender stream correlation</a:t>
            </a:r>
          </a:p>
          <a:p>
            <a:pPr marL="398463" lvl="1" indent="-398463"/>
            <a:r>
              <a:rPr lang="en-US" dirty="0"/>
              <a:t>Use </a:t>
            </a:r>
            <a:r>
              <a:rPr lang="en-US" dirty="0" err="1"/>
              <a:t>SessionID</a:t>
            </a:r>
            <a:r>
              <a:rPr lang="en-US" dirty="0"/>
              <a:t> to create per sender virtual queues</a:t>
            </a:r>
          </a:p>
          <a:p>
            <a:pPr marL="398463" lvl="1" indent="-398463"/>
            <a:r>
              <a:rPr lang="en-US" dirty="0"/>
              <a:t>Use Session State to track individual stream processing</a:t>
            </a:r>
          </a:p>
          <a:p>
            <a:pPr marL="398463" lvl="1" indent="-398463"/>
            <a:r>
              <a:rPr lang="en-US" dirty="0"/>
              <a:t>No throughput/usage isolation between senders</a:t>
            </a:r>
          </a:p>
          <a:p>
            <a:pPr marL="0" indent="0">
              <a:buNone/>
            </a:pPr>
            <a:r>
              <a:rPr lang="en-US" dirty="0" smtClean="0"/>
              <a:t>Auth models</a:t>
            </a:r>
          </a:p>
          <a:p>
            <a:pPr marL="398463" lvl="1" indent="-398463"/>
            <a:r>
              <a:rPr lang="en-US" dirty="0"/>
              <a:t>SAS preferred authorization model, 12 rules per entity</a:t>
            </a:r>
          </a:p>
          <a:p>
            <a:pPr marL="398463" lvl="1" indent="-398463"/>
            <a:r>
              <a:rPr lang="en-US" dirty="0" smtClean="0"/>
              <a:t>ACS token generation limited to ~40/second</a:t>
            </a:r>
          </a:p>
        </p:txBody>
      </p:sp>
      <p:sp>
        <p:nvSpPr>
          <p:cNvPr id="3" name="Title 2"/>
          <p:cNvSpPr>
            <a:spLocks noGrp="1"/>
          </p:cNvSpPr>
          <p:nvPr>
            <p:ph type="title"/>
          </p:nvPr>
        </p:nvSpPr>
        <p:spPr/>
        <p:txBody>
          <a:bodyPr/>
          <a:lstStyle/>
          <a:p>
            <a:r>
              <a:rPr lang="en-US" dirty="0" smtClean="0"/>
              <a:t>Scale considerations for senders - summary</a:t>
            </a:r>
            <a:endParaRPr lang="en-US" dirty="0"/>
          </a:p>
        </p:txBody>
      </p:sp>
      <p:sp>
        <p:nvSpPr>
          <p:cNvPr id="4" name="Text Placeholder 3"/>
          <p:cNvSpPr>
            <a:spLocks noGrp="1"/>
          </p:cNvSpPr>
          <p:nvPr>
            <p:ph type="body" sz="quarter" idx="11"/>
          </p:nvPr>
        </p:nvSpPr>
        <p:spPr>
          <a:xfrm>
            <a:off x="283147" y="1668463"/>
            <a:ext cx="3039490" cy="5029200"/>
          </a:xfrm>
        </p:spPr>
        <p:txBody>
          <a:bodyPr/>
          <a:lstStyle/>
          <a:p>
            <a:r>
              <a:rPr lang="en-US" dirty="0" smtClean="0"/>
              <a:t>Queues and topics can be used to fan—in messages from large number of senders from a variety of platforms</a:t>
            </a:r>
            <a:endParaRPr lang="en-US" dirty="0"/>
          </a:p>
        </p:txBody>
      </p:sp>
    </p:spTree>
    <p:extLst>
      <p:ext uri="{BB962C8B-B14F-4D97-AF65-F5344CB8AC3E}">
        <p14:creationId xmlns:p14="http://schemas.microsoft.com/office/powerpoint/2010/main" val="1938028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smtClean="0"/>
          </a:p>
          <a:p>
            <a:r>
              <a:rPr lang="en-US" dirty="0" smtClean="0"/>
              <a:t>What’s new in SDK 2.3</a:t>
            </a:r>
          </a:p>
          <a:p>
            <a:r>
              <a:rPr lang="en-US" dirty="0" smtClean="0"/>
              <a:t>Dimensions of scale</a:t>
            </a:r>
          </a:p>
          <a:p>
            <a:pPr lvl="1"/>
            <a:r>
              <a:rPr lang="en-US" dirty="0" smtClean="0"/>
              <a:t>Senders</a:t>
            </a:r>
          </a:p>
          <a:p>
            <a:pPr lvl="1"/>
            <a:r>
              <a:rPr lang="en-US" dirty="0" smtClean="0"/>
              <a:t>Throughput</a:t>
            </a:r>
          </a:p>
          <a:p>
            <a:pPr lvl="1"/>
            <a:r>
              <a:rPr lang="en-US" dirty="0" smtClean="0"/>
              <a:t>Receivers</a:t>
            </a:r>
          </a:p>
          <a:p>
            <a:r>
              <a:rPr lang="en-US" dirty="0" smtClean="0"/>
              <a:t>Availability considerations </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l="582" r="582"/>
          <a:stretch>
            <a:fillRect/>
          </a:stretch>
        </p:blipFill>
        <p:spPr/>
      </p:pic>
      <p:sp>
        <p:nvSpPr>
          <p:cNvPr id="5" name="Title 4"/>
          <p:cNvSpPr>
            <a:spLocks noGrp="1"/>
          </p:cNvSpPr>
          <p:nvPr>
            <p:ph type="title"/>
          </p:nvPr>
        </p:nvSpPr>
        <p:spPr/>
        <p:txBody>
          <a:bodyPr/>
          <a:lstStyle/>
          <a:p>
            <a:r>
              <a:rPr lang="en-US" dirty="0" smtClean="0"/>
              <a:t>Microsoft Azure Service Bus Queues and Topics</a:t>
            </a:r>
            <a:endParaRPr lang="en-US" dirty="0"/>
          </a:p>
        </p:txBody>
      </p:sp>
    </p:spTree>
    <p:extLst>
      <p:ext uri="{BB962C8B-B14F-4D97-AF65-F5344CB8AC3E}">
        <p14:creationId xmlns:p14="http://schemas.microsoft.com/office/powerpoint/2010/main" val="5594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Scale on receivers</a:t>
            </a:r>
            <a:endParaRPr lang="en-US" dirty="0"/>
          </a:p>
        </p:txBody>
      </p:sp>
    </p:spTree>
    <p:extLst>
      <p:ext uri="{BB962C8B-B14F-4D97-AF65-F5344CB8AC3E}">
        <p14:creationId xmlns:p14="http://schemas.microsoft.com/office/powerpoint/2010/main" val="44836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client state synchronization</a:t>
            </a:r>
            <a:r>
              <a:rPr lang="en-US" dirty="0"/>
              <a:t/>
            </a:r>
            <a:br>
              <a:rPr lang="en-US" dirty="0"/>
            </a:br>
            <a:endParaRPr lang="en-US" dirty="0"/>
          </a:p>
        </p:txBody>
      </p:sp>
      <p:sp>
        <p:nvSpPr>
          <p:cNvPr id="7" name="TextBox 6"/>
          <p:cNvSpPr txBox="1"/>
          <p:nvPr/>
        </p:nvSpPr>
        <p:spPr>
          <a:xfrm>
            <a:off x="4165917" y="2887662"/>
            <a:ext cx="1748698" cy="230191"/>
          </a:xfrm>
          <a:prstGeom prst="rect">
            <a:avLst/>
          </a:prstGeom>
          <a:noFill/>
        </p:spPr>
        <p:txBody>
          <a:bodyPr wrap="none" lIns="124347" tIns="0" rIns="0" bIns="0" rtlCol="0">
            <a:spAutoFit/>
          </a:bodyPr>
          <a:lstStyle/>
          <a:p>
            <a:pPr defTabSz="932180"/>
            <a:r>
              <a:rPr lang="en-US" sz="1496" dirty="0">
                <a:solidFill>
                  <a:prstClr val="white"/>
                </a:solidFill>
                <a:latin typeface="Segoe" pitchFamily="34" charset="0"/>
              </a:rPr>
              <a:t>Service Bus Topics</a:t>
            </a:r>
          </a:p>
        </p:txBody>
      </p:sp>
      <p:cxnSp>
        <p:nvCxnSpPr>
          <p:cNvPr id="9" name="Straight Arrow Connector 8"/>
          <p:cNvCxnSpPr/>
          <p:nvPr/>
        </p:nvCxnSpPr>
        <p:spPr>
          <a:xfrm>
            <a:off x="3848315" y="2882787"/>
            <a:ext cx="1023841" cy="658493"/>
          </a:xfrm>
          <a:prstGeom prst="straightConnector1">
            <a:avLst/>
          </a:prstGeom>
          <a:ln w="2857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751054" y="3759835"/>
            <a:ext cx="1076755" cy="136915"/>
          </a:xfrm>
          <a:prstGeom prst="straightConnector1">
            <a:avLst/>
          </a:prstGeom>
          <a:ln w="2857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03320" y="3133893"/>
            <a:ext cx="1795890" cy="230191"/>
          </a:xfrm>
          <a:prstGeom prst="rect">
            <a:avLst/>
          </a:prstGeom>
          <a:noFill/>
        </p:spPr>
        <p:txBody>
          <a:bodyPr wrap="none" lIns="124347" tIns="0" rIns="0" bIns="0" rtlCol="0">
            <a:spAutoFit/>
          </a:bodyPr>
          <a:lstStyle/>
          <a:p>
            <a:pPr defTabSz="932180"/>
            <a:r>
              <a:rPr lang="en-US" sz="1496" dirty="0">
                <a:solidFill>
                  <a:prstClr val="white"/>
                </a:solidFill>
                <a:latin typeface="Segoe" pitchFamily="34" charset="0"/>
              </a:rPr>
              <a:t>VS Online Backend</a:t>
            </a:r>
          </a:p>
        </p:txBody>
      </p:sp>
      <p:grpSp>
        <p:nvGrpSpPr>
          <p:cNvPr id="14" name="Group 8"/>
          <p:cNvGrpSpPr>
            <a:grpSpLocks noChangeAspect="1"/>
          </p:cNvGrpSpPr>
          <p:nvPr/>
        </p:nvGrpSpPr>
        <p:grpSpPr bwMode="auto">
          <a:xfrm>
            <a:off x="1980265" y="2449573"/>
            <a:ext cx="604837" cy="528637"/>
            <a:chOff x="3651" y="1277"/>
            <a:chExt cx="381" cy="333"/>
          </a:xfrm>
          <a:solidFill>
            <a:schemeClr val="bg2"/>
          </a:solidFill>
        </p:grpSpPr>
        <p:sp>
          <p:nvSpPr>
            <p:cNvPr id="15" name="AutoShape 7"/>
            <p:cNvSpPr>
              <a:spLocks noChangeAspect="1" noChangeArrowheads="1" noTextEdit="1"/>
            </p:cNvSpPr>
            <p:nvPr/>
          </p:nvSpPr>
          <p:spPr bwMode="auto">
            <a:xfrm>
              <a:off x="3651" y="1277"/>
              <a:ext cx="381" cy="3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sp>
          <p:nvSpPr>
            <p:cNvPr id="16" name="Freeform 9"/>
            <p:cNvSpPr>
              <a:spLocks noEditPoints="1"/>
            </p:cNvSpPr>
            <p:nvPr/>
          </p:nvSpPr>
          <p:spPr bwMode="auto">
            <a:xfrm>
              <a:off x="3661" y="1287"/>
              <a:ext cx="367" cy="318"/>
            </a:xfrm>
            <a:custGeom>
              <a:avLst/>
              <a:gdLst>
                <a:gd name="T0" fmla="*/ 463 w 617"/>
                <a:gd name="T1" fmla="*/ 0 h 535"/>
                <a:gd name="T2" fmla="*/ 155 w 617"/>
                <a:gd name="T3" fmla="*/ 0 h 535"/>
                <a:gd name="T4" fmla="*/ 0 w 617"/>
                <a:gd name="T5" fmla="*/ 268 h 535"/>
                <a:gd name="T6" fmla="*/ 155 w 617"/>
                <a:gd name="T7" fmla="*/ 535 h 535"/>
                <a:gd name="T8" fmla="*/ 463 w 617"/>
                <a:gd name="T9" fmla="*/ 535 h 535"/>
                <a:gd name="T10" fmla="*/ 617 w 617"/>
                <a:gd name="T11" fmla="*/ 268 h 535"/>
                <a:gd name="T12" fmla="*/ 463 w 617"/>
                <a:gd name="T13" fmla="*/ 0 h 535"/>
                <a:gd name="T14" fmla="*/ 464 w 617"/>
                <a:gd name="T15" fmla="*/ 387 h 535"/>
                <a:gd name="T16" fmla="*/ 422 w 617"/>
                <a:gd name="T17" fmla="*/ 429 h 535"/>
                <a:gd name="T18" fmla="*/ 196 w 617"/>
                <a:gd name="T19" fmla="*/ 429 h 535"/>
                <a:gd name="T20" fmla="*/ 154 w 617"/>
                <a:gd name="T21" fmla="*/ 387 h 535"/>
                <a:gd name="T22" fmla="*/ 154 w 617"/>
                <a:gd name="T23" fmla="*/ 148 h 535"/>
                <a:gd name="T24" fmla="*/ 196 w 617"/>
                <a:gd name="T25" fmla="*/ 107 h 535"/>
                <a:gd name="T26" fmla="*/ 364 w 617"/>
                <a:gd name="T27" fmla="*/ 107 h 535"/>
                <a:gd name="T28" fmla="*/ 395 w 617"/>
                <a:gd name="T29" fmla="*/ 107 h 535"/>
                <a:gd name="T30" fmla="*/ 400 w 617"/>
                <a:gd name="T31" fmla="*/ 107 h 535"/>
                <a:gd name="T32" fmla="*/ 464 w 617"/>
                <a:gd name="T33" fmla="*/ 170 h 535"/>
                <a:gd name="T34" fmla="*/ 464 w 617"/>
                <a:gd name="T35" fmla="*/ 387 h 535"/>
                <a:gd name="T36" fmla="*/ 464 w 617"/>
                <a:gd name="T37" fmla="*/ 38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7" h="535">
                  <a:moveTo>
                    <a:pt x="463" y="0"/>
                  </a:moveTo>
                  <a:lnTo>
                    <a:pt x="155" y="0"/>
                  </a:lnTo>
                  <a:lnTo>
                    <a:pt x="0" y="268"/>
                  </a:lnTo>
                  <a:lnTo>
                    <a:pt x="155" y="535"/>
                  </a:lnTo>
                  <a:lnTo>
                    <a:pt x="463" y="535"/>
                  </a:lnTo>
                  <a:lnTo>
                    <a:pt x="617" y="268"/>
                  </a:lnTo>
                  <a:lnTo>
                    <a:pt x="463" y="0"/>
                  </a:lnTo>
                  <a:close/>
                  <a:moveTo>
                    <a:pt x="464" y="387"/>
                  </a:moveTo>
                  <a:cubicBezTo>
                    <a:pt x="464" y="410"/>
                    <a:pt x="445" y="429"/>
                    <a:pt x="422" y="429"/>
                  </a:cubicBezTo>
                  <a:lnTo>
                    <a:pt x="196" y="429"/>
                  </a:lnTo>
                  <a:cubicBezTo>
                    <a:pt x="173" y="429"/>
                    <a:pt x="154" y="410"/>
                    <a:pt x="154" y="387"/>
                  </a:cubicBezTo>
                  <a:lnTo>
                    <a:pt x="154" y="148"/>
                  </a:lnTo>
                  <a:cubicBezTo>
                    <a:pt x="154" y="125"/>
                    <a:pt x="173" y="107"/>
                    <a:pt x="196" y="107"/>
                  </a:cubicBezTo>
                  <a:lnTo>
                    <a:pt x="364" y="107"/>
                  </a:lnTo>
                  <a:cubicBezTo>
                    <a:pt x="380" y="107"/>
                    <a:pt x="395" y="107"/>
                    <a:pt x="395" y="107"/>
                  </a:cubicBezTo>
                  <a:lnTo>
                    <a:pt x="400" y="107"/>
                  </a:lnTo>
                  <a:lnTo>
                    <a:pt x="464" y="170"/>
                  </a:lnTo>
                  <a:lnTo>
                    <a:pt x="464" y="387"/>
                  </a:lnTo>
                  <a:lnTo>
                    <a:pt x="464" y="387"/>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sp>
          <p:nvSpPr>
            <p:cNvPr id="17" name="Freeform 10"/>
            <p:cNvSpPr>
              <a:spLocks/>
            </p:cNvSpPr>
            <p:nvPr/>
          </p:nvSpPr>
          <p:spPr bwMode="auto">
            <a:xfrm>
              <a:off x="3815" y="1463"/>
              <a:ext cx="16" cy="39"/>
            </a:xfrm>
            <a:custGeom>
              <a:avLst/>
              <a:gdLst>
                <a:gd name="T0" fmla="*/ 26 w 27"/>
                <a:gd name="T1" fmla="*/ 13 h 65"/>
                <a:gd name="T2" fmla="*/ 24 w 27"/>
                <a:gd name="T3" fmla="*/ 7 h 65"/>
                <a:gd name="T4" fmla="*/ 21 w 27"/>
                <a:gd name="T5" fmla="*/ 3 h 65"/>
                <a:gd name="T6" fmla="*/ 18 w 27"/>
                <a:gd name="T7" fmla="*/ 1 h 65"/>
                <a:gd name="T8" fmla="*/ 14 w 27"/>
                <a:gd name="T9" fmla="*/ 0 h 65"/>
                <a:gd name="T10" fmla="*/ 7 w 27"/>
                <a:gd name="T11" fmla="*/ 2 h 65"/>
                <a:gd name="T12" fmla="*/ 2 w 27"/>
                <a:gd name="T13" fmla="*/ 8 h 65"/>
                <a:gd name="T14" fmla="*/ 0 w 27"/>
                <a:gd name="T15" fmla="*/ 18 h 65"/>
                <a:gd name="T16" fmla="*/ 0 w 27"/>
                <a:gd name="T17" fmla="*/ 32 h 65"/>
                <a:gd name="T18" fmla="*/ 0 w 27"/>
                <a:gd name="T19" fmla="*/ 48 h 65"/>
                <a:gd name="T20" fmla="*/ 3 w 27"/>
                <a:gd name="T21" fmla="*/ 58 h 65"/>
                <a:gd name="T22" fmla="*/ 7 w 27"/>
                <a:gd name="T23" fmla="*/ 64 h 65"/>
                <a:gd name="T24" fmla="*/ 13 w 27"/>
                <a:gd name="T25" fmla="*/ 65 h 65"/>
                <a:gd name="T26" fmla="*/ 18 w 27"/>
                <a:gd name="T27" fmla="*/ 64 h 65"/>
                <a:gd name="T28" fmla="*/ 22 w 27"/>
                <a:gd name="T29" fmla="*/ 62 h 65"/>
                <a:gd name="T30" fmla="*/ 24 w 27"/>
                <a:gd name="T31" fmla="*/ 57 h 65"/>
                <a:gd name="T32" fmla="*/ 26 w 27"/>
                <a:gd name="T33" fmla="*/ 51 h 65"/>
                <a:gd name="T34" fmla="*/ 27 w 27"/>
                <a:gd name="T35" fmla="*/ 43 h 65"/>
                <a:gd name="T36" fmla="*/ 27 w 27"/>
                <a:gd name="T37" fmla="*/ 33 h 65"/>
                <a:gd name="T38" fmla="*/ 27 w 27"/>
                <a:gd name="T39" fmla="*/ 22 h 65"/>
                <a:gd name="T40" fmla="*/ 26 w 27"/>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65">
                  <a:moveTo>
                    <a:pt x="26" y="13"/>
                  </a:moveTo>
                  <a:cubicBezTo>
                    <a:pt x="25" y="11"/>
                    <a:pt x="25" y="9"/>
                    <a:pt x="24" y="7"/>
                  </a:cubicBezTo>
                  <a:cubicBezTo>
                    <a:pt x="23" y="6"/>
                    <a:pt x="22" y="4"/>
                    <a:pt x="21" y="3"/>
                  </a:cubicBezTo>
                  <a:cubicBezTo>
                    <a:pt x="20" y="2"/>
                    <a:pt x="19" y="2"/>
                    <a:pt x="18" y="1"/>
                  </a:cubicBezTo>
                  <a:cubicBezTo>
                    <a:pt x="17" y="1"/>
                    <a:pt x="15" y="0"/>
                    <a:pt x="14" y="0"/>
                  </a:cubicBezTo>
                  <a:cubicBezTo>
                    <a:pt x="11" y="0"/>
                    <a:pt x="9" y="1"/>
                    <a:pt x="7" y="2"/>
                  </a:cubicBezTo>
                  <a:cubicBezTo>
                    <a:pt x="5" y="4"/>
                    <a:pt x="4" y="6"/>
                    <a:pt x="2" y="8"/>
                  </a:cubicBezTo>
                  <a:cubicBezTo>
                    <a:pt x="1" y="11"/>
                    <a:pt x="1" y="14"/>
                    <a:pt x="0" y="18"/>
                  </a:cubicBezTo>
                  <a:cubicBezTo>
                    <a:pt x="0" y="22"/>
                    <a:pt x="0" y="27"/>
                    <a:pt x="0" y="32"/>
                  </a:cubicBezTo>
                  <a:cubicBezTo>
                    <a:pt x="0" y="39"/>
                    <a:pt x="0" y="44"/>
                    <a:pt x="0" y="48"/>
                  </a:cubicBezTo>
                  <a:cubicBezTo>
                    <a:pt x="1" y="53"/>
                    <a:pt x="2" y="56"/>
                    <a:pt x="3" y="58"/>
                  </a:cubicBezTo>
                  <a:cubicBezTo>
                    <a:pt x="4" y="61"/>
                    <a:pt x="5" y="63"/>
                    <a:pt x="7" y="64"/>
                  </a:cubicBezTo>
                  <a:cubicBezTo>
                    <a:pt x="9" y="65"/>
                    <a:pt x="11" y="65"/>
                    <a:pt x="13" y="65"/>
                  </a:cubicBezTo>
                  <a:cubicBezTo>
                    <a:pt x="15" y="65"/>
                    <a:pt x="17" y="65"/>
                    <a:pt x="18" y="64"/>
                  </a:cubicBezTo>
                  <a:cubicBezTo>
                    <a:pt x="20" y="64"/>
                    <a:pt x="21" y="63"/>
                    <a:pt x="22" y="62"/>
                  </a:cubicBezTo>
                  <a:cubicBezTo>
                    <a:pt x="23" y="61"/>
                    <a:pt x="24" y="59"/>
                    <a:pt x="24" y="57"/>
                  </a:cubicBezTo>
                  <a:cubicBezTo>
                    <a:pt x="25" y="56"/>
                    <a:pt x="26" y="53"/>
                    <a:pt x="26" y="51"/>
                  </a:cubicBezTo>
                  <a:cubicBezTo>
                    <a:pt x="27" y="49"/>
                    <a:pt x="27" y="46"/>
                    <a:pt x="27" y="43"/>
                  </a:cubicBezTo>
                  <a:cubicBezTo>
                    <a:pt x="27" y="40"/>
                    <a:pt x="27" y="37"/>
                    <a:pt x="27" y="33"/>
                  </a:cubicBezTo>
                  <a:cubicBezTo>
                    <a:pt x="27" y="29"/>
                    <a:pt x="27" y="25"/>
                    <a:pt x="27" y="22"/>
                  </a:cubicBezTo>
                  <a:cubicBezTo>
                    <a:pt x="27" y="19"/>
                    <a:pt x="26" y="16"/>
                    <a:pt x="26" y="13"/>
                  </a:cubicBezTo>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sp>
          <p:nvSpPr>
            <p:cNvPr id="18" name="Freeform 11"/>
            <p:cNvSpPr>
              <a:spLocks/>
            </p:cNvSpPr>
            <p:nvPr/>
          </p:nvSpPr>
          <p:spPr bwMode="auto">
            <a:xfrm>
              <a:off x="3858" y="1389"/>
              <a:ext cx="16" cy="39"/>
            </a:xfrm>
            <a:custGeom>
              <a:avLst/>
              <a:gdLst>
                <a:gd name="T0" fmla="*/ 27 w 28"/>
                <a:gd name="T1" fmla="*/ 13 h 65"/>
                <a:gd name="T2" fmla="*/ 25 w 28"/>
                <a:gd name="T3" fmla="*/ 7 h 65"/>
                <a:gd name="T4" fmla="*/ 22 w 28"/>
                <a:gd name="T5" fmla="*/ 3 h 65"/>
                <a:gd name="T6" fmla="*/ 19 w 28"/>
                <a:gd name="T7" fmla="*/ 1 h 65"/>
                <a:gd name="T8" fmla="*/ 14 w 28"/>
                <a:gd name="T9" fmla="*/ 0 h 65"/>
                <a:gd name="T10" fmla="*/ 8 w 28"/>
                <a:gd name="T11" fmla="*/ 2 h 65"/>
                <a:gd name="T12" fmla="*/ 3 w 28"/>
                <a:gd name="T13" fmla="*/ 8 h 65"/>
                <a:gd name="T14" fmla="*/ 1 w 28"/>
                <a:gd name="T15" fmla="*/ 18 h 65"/>
                <a:gd name="T16" fmla="*/ 0 w 28"/>
                <a:gd name="T17" fmla="*/ 32 h 65"/>
                <a:gd name="T18" fmla="*/ 1 w 28"/>
                <a:gd name="T19" fmla="*/ 48 h 65"/>
                <a:gd name="T20" fmla="*/ 4 w 28"/>
                <a:gd name="T21" fmla="*/ 58 h 65"/>
                <a:gd name="T22" fmla="*/ 8 w 28"/>
                <a:gd name="T23" fmla="*/ 63 h 65"/>
                <a:gd name="T24" fmla="*/ 14 w 28"/>
                <a:gd name="T25" fmla="*/ 65 h 65"/>
                <a:gd name="T26" fmla="*/ 19 w 28"/>
                <a:gd name="T27" fmla="*/ 64 h 65"/>
                <a:gd name="T28" fmla="*/ 23 w 28"/>
                <a:gd name="T29" fmla="*/ 61 h 65"/>
                <a:gd name="T30" fmla="*/ 25 w 28"/>
                <a:gd name="T31" fmla="*/ 57 h 65"/>
                <a:gd name="T32" fmla="*/ 27 w 28"/>
                <a:gd name="T33" fmla="*/ 51 h 65"/>
                <a:gd name="T34" fmla="*/ 28 w 28"/>
                <a:gd name="T35" fmla="*/ 43 h 65"/>
                <a:gd name="T36" fmla="*/ 28 w 28"/>
                <a:gd name="T37" fmla="*/ 33 h 65"/>
                <a:gd name="T38" fmla="*/ 28 w 28"/>
                <a:gd name="T39" fmla="*/ 22 h 65"/>
                <a:gd name="T40" fmla="*/ 27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7" y="13"/>
                  </a:moveTo>
                  <a:cubicBezTo>
                    <a:pt x="26" y="10"/>
                    <a:pt x="26" y="8"/>
                    <a:pt x="25" y="7"/>
                  </a:cubicBezTo>
                  <a:cubicBezTo>
                    <a:pt x="24" y="5"/>
                    <a:pt x="23" y="4"/>
                    <a:pt x="22" y="3"/>
                  </a:cubicBezTo>
                  <a:cubicBezTo>
                    <a:pt x="21" y="2"/>
                    <a:pt x="20" y="1"/>
                    <a:pt x="19" y="1"/>
                  </a:cubicBezTo>
                  <a:cubicBezTo>
                    <a:pt x="18" y="0"/>
                    <a:pt x="16" y="0"/>
                    <a:pt x="14" y="0"/>
                  </a:cubicBezTo>
                  <a:cubicBezTo>
                    <a:pt x="12" y="0"/>
                    <a:pt x="9" y="1"/>
                    <a:pt x="8" y="2"/>
                  </a:cubicBezTo>
                  <a:cubicBezTo>
                    <a:pt x="6" y="3"/>
                    <a:pt x="4" y="5"/>
                    <a:pt x="3" y="8"/>
                  </a:cubicBezTo>
                  <a:cubicBezTo>
                    <a:pt x="2" y="11"/>
                    <a:pt x="2" y="14"/>
                    <a:pt x="1" y="18"/>
                  </a:cubicBezTo>
                  <a:cubicBezTo>
                    <a:pt x="1" y="22"/>
                    <a:pt x="0" y="26"/>
                    <a:pt x="0" y="32"/>
                  </a:cubicBezTo>
                  <a:cubicBezTo>
                    <a:pt x="0" y="38"/>
                    <a:pt x="1" y="44"/>
                    <a:pt x="1" y="48"/>
                  </a:cubicBezTo>
                  <a:cubicBezTo>
                    <a:pt x="2" y="52"/>
                    <a:pt x="3" y="55"/>
                    <a:pt x="4" y="58"/>
                  </a:cubicBezTo>
                  <a:cubicBezTo>
                    <a:pt x="5" y="60"/>
                    <a:pt x="6" y="62"/>
                    <a:pt x="8" y="63"/>
                  </a:cubicBezTo>
                  <a:cubicBezTo>
                    <a:pt x="10" y="64"/>
                    <a:pt x="12" y="65"/>
                    <a:pt x="14" y="65"/>
                  </a:cubicBezTo>
                  <a:cubicBezTo>
                    <a:pt x="16" y="65"/>
                    <a:pt x="18" y="64"/>
                    <a:pt x="19" y="64"/>
                  </a:cubicBezTo>
                  <a:cubicBezTo>
                    <a:pt x="20" y="63"/>
                    <a:pt x="22" y="62"/>
                    <a:pt x="23" y="61"/>
                  </a:cubicBezTo>
                  <a:cubicBezTo>
                    <a:pt x="24" y="60"/>
                    <a:pt x="25" y="59"/>
                    <a:pt x="25" y="57"/>
                  </a:cubicBezTo>
                  <a:cubicBezTo>
                    <a:pt x="26" y="55"/>
                    <a:pt x="27" y="53"/>
                    <a:pt x="27" y="51"/>
                  </a:cubicBezTo>
                  <a:cubicBezTo>
                    <a:pt x="27" y="48"/>
                    <a:pt x="28" y="46"/>
                    <a:pt x="28" y="43"/>
                  </a:cubicBezTo>
                  <a:cubicBezTo>
                    <a:pt x="28" y="40"/>
                    <a:pt x="28" y="36"/>
                    <a:pt x="28" y="33"/>
                  </a:cubicBezTo>
                  <a:cubicBezTo>
                    <a:pt x="28" y="29"/>
                    <a:pt x="28" y="25"/>
                    <a:pt x="28" y="22"/>
                  </a:cubicBezTo>
                  <a:cubicBezTo>
                    <a:pt x="28" y="18"/>
                    <a:pt x="27" y="15"/>
                    <a:pt x="27" y="13"/>
                  </a:cubicBezTo>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sp>
          <p:nvSpPr>
            <p:cNvPr id="19" name="Freeform 12"/>
            <p:cNvSpPr>
              <a:spLocks noEditPoints="1"/>
            </p:cNvSpPr>
            <p:nvPr/>
          </p:nvSpPr>
          <p:spPr bwMode="auto">
            <a:xfrm>
              <a:off x="3766" y="1363"/>
              <a:ext cx="157" cy="165"/>
            </a:xfrm>
            <a:custGeom>
              <a:avLst/>
              <a:gdLst>
                <a:gd name="T0" fmla="*/ 187 w 264"/>
                <a:gd name="T1" fmla="*/ 0 h 277"/>
                <a:gd name="T2" fmla="*/ 0 w 264"/>
                <a:gd name="T3" fmla="*/ 19 h 277"/>
                <a:gd name="T4" fmla="*/ 19 w 264"/>
                <a:gd name="T5" fmla="*/ 277 h 277"/>
                <a:gd name="T6" fmla="*/ 264 w 264"/>
                <a:gd name="T7" fmla="*/ 258 h 277"/>
                <a:gd name="T8" fmla="*/ 213 w 264"/>
                <a:gd name="T9" fmla="*/ 53 h 277"/>
                <a:gd name="T10" fmla="*/ 70 w 264"/>
                <a:gd name="T11" fmla="*/ 48 h 277"/>
                <a:gd name="T12" fmla="*/ 71 w 264"/>
                <a:gd name="T13" fmla="*/ 45 h 277"/>
                <a:gd name="T14" fmla="*/ 91 w 264"/>
                <a:gd name="T15" fmla="*/ 31 h 277"/>
                <a:gd name="T16" fmla="*/ 94 w 264"/>
                <a:gd name="T17" fmla="*/ 30 h 277"/>
                <a:gd name="T18" fmla="*/ 99 w 264"/>
                <a:gd name="T19" fmla="*/ 30 h 277"/>
                <a:gd name="T20" fmla="*/ 106 w 264"/>
                <a:gd name="T21" fmla="*/ 31 h 277"/>
                <a:gd name="T22" fmla="*/ 108 w 264"/>
                <a:gd name="T23" fmla="*/ 32 h 277"/>
                <a:gd name="T24" fmla="*/ 122 w 264"/>
                <a:gd name="T25" fmla="*/ 108 h 277"/>
                <a:gd name="T26" fmla="*/ 125 w 264"/>
                <a:gd name="T27" fmla="*/ 109 h 277"/>
                <a:gd name="T28" fmla="*/ 125 w 264"/>
                <a:gd name="T29" fmla="*/ 115 h 277"/>
                <a:gd name="T30" fmla="*/ 125 w 264"/>
                <a:gd name="T31" fmla="*/ 120 h 277"/>
                <a:gd name="T32" fmla="*/ 123 w 264"/>
                <a:gd name="T33" fmla="*/ 122 h 277"/>
                <a:gd name="T34" fmla="*/ 71 w 264"/>
                <a:gd name="T35" fmla="*/ 121 h 277"/>
                <a:gd name="T36" fmla="*/ 70 w 264"/>
                <a:gd name="T37" fmla="*/ 118 h 277"/>
                <a:gd name="T38" fmla="*/ 70 w 264"/>
                <a:gd name="T39" fmla="*/ 111 h 277"/>
                <a:gd name="T40" fmla="*/ 71 w 264"/>
                <a:gd name="T41" fmla="*/ 108 h 277"/>
                <a:gd name="T42" fmla="*/ 89 w 264"/>
                <a:gd name="T43" fmla="*/ 108 h 277"/>
                <a:gd name="T44" fmla="*/ 75 w 264"/>
                <a:gd name="T45" fmla="*/ 56 h 277"/>
                <a:gd name="T46" fmla="*/ 70 w 264"/>
                <a:gd name="T47" fmla="*/ 57 h 277"/>
                <a:gd name="T48" fmla="*/ 69 w 264"/>
                <a:gd name="T49" fmla="*/ 51 h 277"/>
                <a:gd name="T50" fmla="*/ 126 w 264"/>
                <a:gd name="T51" fmla="*/ 220 h 277"/>
                <a:gd name="T52" fmla="*/ 110 w 264"/>
                <a:gd name="T53" fmla="*/ 245 h 277"/>
                <a:gd name="T54" fmla="*/ 79 w 264"/>
                <a:gd name="T55" fmla="*/ 245 h 277"/>
                <a:gd name="T56" fmla="*/ 64 w 264"/>
                <a:gd name="T57" fmla="*/ 221 h 277"/>
                <a:gd name="T58" fmla="*/ 65 w 264"/>
                <a:gd name="T59" fmla="*/ 182 h 277"/>
                <a:gd name="T60" fmla="*/ 81 w 264"/>
                <a:gd name="T61" fmla="*/ 157 h 277"/>
                <a:gd name="T62" fmla="*/ 112 w 264"/>
                <a:gd name="T63" fmla="*/ 157 h 277"/>
                <a:gd name="T64" fmla="*/ 127 w 264"/>
                <a:gd name="T65" fmla="*/ 181 h 277"/>
                <a:gd name="T66" fmla="*/ 126 w 264"/>
                <a:gd name="T67" fmla="*/ 220 h 277"/>
                <a:gd name="T68" fmla="*/ 197 w 264"/>
                <a:gd name="T69" fmla="*/ 245 h 277"/>
                <a:gd name="T70" fmla="*/ 195 w 264"/>
                <a:gd name="T71" fmla="*/ 246 h 277"/>
                <a:gd name="T72" fmla="*/ 144 w 264"/>
                <a:gd name="T73" fmla="*/ 246 h 277"/>
                <a:gd name="T74" fmla="*/ 143 w 264"/>
                <a:gd name="T75" fmla="*/ 243 h 277"/>
                <a:gd name="T76" fmla="*/ 143 w 264"/>
                <a:gd name="T77" fmla="*/ 236 h 277"/>
                <a:gd name="T78" fmla="*/ 144 w 264"/>
                <a:gd name="T79" fmla="*/ 232 h 277"/>
                <a:gd name="T80" fmla="*/ 162 w 264"/>
                <a:gd name="T81" fmla="*/ 232 h 277"/>
                <a:gd name="T82" fmla="*/ 148 w 264"/>
                <a:gd name="T83" fmla="*/ 181 h 277"/>
                <a:gd name="T84" fmla="*/ 143 w 264"/>
                <a:gd name="T85" fmla="*/ 182 h 277"/>
                <a:gd name="T86" fmla="*/ 142 w 264"/>
                <a:gd name="T87" fmla="*/ 175 h 277"/>
                <a:gd name="T88" fmla="*/ 143 w 264"/>
                <a:gd name="T89" fmla="*/ 171 h 277"/>
                <a:gd name="T90" fmla="*/ 145 w 264"/>
                <a:gd name="T91" fmla="*/ 168 h 277"/>
                <a:gd name="T92" fmla="*/ 165 w 264"/>
                <a:gd name="T93" fmla="*/ 155 h 277"/>
                <a:gd name="T94" fmla="*/ 169 w 264"/>
                <a:gd name="T95" fmla="*/ 155 h 277"/>
                <a:gd name="T96" fmla="*/ 177 w 264"/>
                <a:gd name="T97" fmla="*/ 155 h 277"/>
                <a:gd name="T98" fmla="*/ 180 w 264"/>
                <a:gd name="T99" fmla="*/ 156 h 277"/>
                <a:gd name="T100" fmla="*/ 181 w 264"/>
                <a:gd name="T101" fmla="*/ 232 h 277"/>
                <a:gd name="T102" fmla="*/ 196 w 264"/>
                <a:gd name="T103" fmla="*/ 232 h 277"/>
                <a:gd name="T104" fmla="*/ 198 w 264"/>
                <a:gd name="T105" fmla="*/ 236 h 277"/>
                <a:gd name="T106" fmla="*/ 198 w 264"/>
                <a:gd name="T107" fmla="*/ 243 h 277"/>
                <a:gd name="T108" fmla="*/ 193 w 264"/>
                <a:gd name="T109" fmla="*/ 111 h 277"/>
                <a:gd name="T110" fmla="*/ 167 w 264"/>
                <a:gd name="T111" fmla="*/ 123 h 277"/>
                <a:gd name="T112" fmla="*/ 142 w 264"/>
                <a:gd name="T113" fmla="*/ 111 h 277"/>
                <a:gd name="T114" fmla="*/ 136 w 264"/>
                <a:gd name="T115" fmla="*/ 77 h 277"/>
                <a:gd name="T116" fmla="*/ 143 w 264"/>
                <a:gd name="T117" fmla="*/ 42 h 277"/>
                <a:gd name="T118" fmla="*/ 169 w 264"/>
                <a:gd name="T119" fmla="*/ 29 h 277"/>
                <a:gd name="T120" fmla="*/ 194 w 264"/>
                <a:gd name="T121" fmla="*/ 42 h 277"/>
                <a:gd name="T122" fmla="*/ 201 w 264"/>
                <a:gd name="T123" fmla="*/ 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4" h="277">
                  <a:moveTo>
                    <a:pt x="213" y="1"/>
                  </a:moveTo>
                  <a:cubicBezTo>
                    <a:pt x="207" y="0"/>
                    <a:pt x="197" y="0"/>
                    <a:pt x="187" y="0"/>
                  </a:cubicBezTo>
                  <a:lnTo>
                    <a:pt x="19" y="0"/>
                  </a:lnTo>
                  <a:cubicBezTo>
                    <a:pt x="8" y="0"/>
                    <a:pt x="0" y="9"/>
                    <a:pt x="0" y="19"/>
                  </a:cubicBezTo>
                  <a:lnTo>
                    <a:pt x="0" y="258"/>
                  </a:lnTo>
                  <a:cubicBezTo>
                    <a:pt x="0" y="268"/>
                    <a:pt x="8" y="277"/>
                    <a:pt x="19" y="277"/>
                  </a:cubicBezTo>
                  <a:lnTo>
                    <a:pt x="245" y="277"/>
                  </a:lnTo>
                  <a:cubicBezTo>
                    <a:pt x="256" y="277"/>
                    <a:pt x="264" y="268"/>
                    <a:pt x="264" y="258"/>
                  </a:cubicBezTo>
                  <a:lnTo>
                    <a:pt x="264" y="53"/>
                  </a:lnTo>
                  <a:lnTo>
                    <a:pt x="213" y="53"/>
                  </a:lnTo>
                  <a:lnTo>
                    <a:pt x="213" y="1"/>
                  </a:lnTo>
                  <a:close/>
                  <a:moveTo>
                    <a:pt x="70" y="48"/>
                  </a:moveTo>
                  <a:cubicBezTo>
                    <a:pt x="70" y="47"/>
                    <a:pt x="70" y="47"/>
                    <a:pt x="70" y="46"/>
                  </a:cubicBezTo>
                  <a:cubicBezTo>
                    <a:pt x="70" y="46"/>
                    <a:pt x="70" y="45"/>
                    <a:pt x="71" y="45"/>
                  </a:cubicBezTo>
                  <a:cubicBezTo>
                    <a:pt x="71" y="45"/>
                    <a:pt x="71" y="44"/>
                    <a:pt x="72" y="44"/>
                  </a:cubicBezTo>
                  <a:lnTo>
                    <a:pt x="91" y="31"/>
                  </a:lnTo>
                  <a:cubicBezTo>
                    <a:pt x="92" y="31"/>
                    <a:pt x="92" y="31"/>
                    <a:pt x="92" y="31"/>
                  </a:cubicBezTo>
                  <a:cubicBezTo>
                    <a:pt x="93" y="31"/>
                    <a:pt x="93" y="31"/>
                    <a:pt x="94" y="30"/>
                  </a:cubicBezTo>
                  <a:cubicBezTo>
                    <a:pt x="94" y="30"/>
                    <a:pt x="95" y="30"/>
                    <a:pt x="96" y="30"/>
                  </a:cubicBezTo>
                  <a:cubicBezTo>
                    <a:pt x="97" y="30"/>
                    <a:pt x="98" y="30"/>
                    <a:pt x="99" y="30"/>
                  </a:cubicBezTo>
                  <a:cubicBezTo>
                    <a:pt x="101" y="30"/>
                    <a:pt x="103" y="30"/>
                    <a:pt x="104" y="30"/>
                  </a:cubicBezTo>
                  <a:cubicBezTo>
                    <a:pt x="105" y="30"/>
                    <a:pt x="106" y="31"/>
                    <a:pt x="106" y="31"/>
                  </a:cubicBezTo>
                  <a:cubicBezTo>
                    <a:pt x="107" y="31"/>
                    <a:pt x="107" y="31"/>
                    <a:pt x="107" y="31"/>
                  </a:cubicBezTo>
                  <a:cubicBezTo>
                    <a:pt x="108" y="32"/>
                    <a:pt x="108" y="32"/>
                    <a:pt x="108" y="32"/>
                  </a:cubicBezTo>
                  <a:lnTo>
                    <a:pt x="108" y="108"/>
                  </a:lnTo>
                  <a:lnTo>
                    <a:pt x="122" y="108"/>
                  </a:lnTo>
                  <a:cubicBezTo>
                    <a:pt x="123" y="108"/>
                    <a:pt x="123" y="108"/>
                    <a:pt x="124" y="108"/>
                  </a:cubicBezTo>
                  <a:cubicBezTo>
                    <a:pt x="124" y="108"/>
                    <a:pt x="124" y="109"/>
                    <a:pt x="125" y="109"/>
                  </a:cubicBezTo>
                  <a:cubicBezTo>
                    <a:pt x="125" y="110"/>
                    <a:pt x="125" y="110"/>
                    <a:pt x="125" y="111"/>
                  </a:cubicBezTo>
                  <a:cubicBezTo>
                    <a:pt x="125" y="112"/>
                    <a:pt x="125" y="113"/>
                    <a:pt x="125" y="115"/>
                  </a:cubicBezTo>
                  <a:cubicBezTo>
                    <a:pt x="125" y="116"/>
                    <a:pt x="125" y="117"/>
                    <a:pt x="125" y="118"/>
                  </a:cubicBezTo>
                  <a:cubicBezTo>
                    <a:pt x="125" y="119"/>
                    <a:pt x="125" y="120"/>
                    <a:pt x="125" y="120"/>
                  </a:cubicBezTo>
                  <a:cubicBezTo>
                    <a:pt x="124" y="121"/>
                    <a:pt x="124" y="121"/>
                    <a:pt x="124" y="121"/>
                  </a:cubicBezTo>
                  <a:cubicBezTo>
                    <a:pt x="123" y="122"/>
                    <a:pt x="123" y="122"/>
                    <a:pt x="123" y="122"/>
                  </a:cubicBezTo>
                  <a:lnTo>
                    <a:pt x="72" y="122"/>
                  </a:lnTo>
                  <a:cubicBezTo>
                    <a:pt x="72" y="122"/>
                    <a:pt x="72" y="122"/>
                    <a:pt x="71" y="121"/>
                  </a:cubicBezTo>
                  <a:cubicBezTo>
                    <a:pt x="71" y="121"/>
                    <a:pt x="71" y="121"/>
                    <a:pt x="70" y="120"/>
                  </a:cubicBezTo>
                  <a:cubicBezTo>
                    <a:pt x="70" y="120"/>
                    <a:pt x="70" y="119"/>
                    <a:pt x="70" y="118"/>
                  </a:cubicBezTo>
                  <a:cubicBezTo>
                    <a:pt x="70" y="117"/>
                    <a:pt x="70" y="116"/>
                    <a:pt x="70" y="115"/>
                  </a:cubicBezTo>
                  <a:cubicBezTo>
                    <a:pt x="70" y="113"/>
                    <a:pt x="70" y="112"/>
                    <a:pt x="70" y="111"/>
                  </a:cubicBezTo>
                  <a:cubicBezTo>
                    <a:pt x="70" y="110"/>
                    <a:pt x="70" y="110"/>
                    <a:pt x="70" y="109"/>
                  </a:cubicBezTo>
                  <a:cubicBezTo>
                    <a:pt x="71" y="109"/>
                    <a:pt x="71" y="108"/>
                    <a:pt x="71" y="108"/>
                  </a:cubicBezTo>
                  <a:cubicBezTo>
                    <a:pt x="72" y="108"/>
                    <a:pt x="72" y="108"/>
                    <a:pt x="72" y="108"/>
                  </a:cubicBezTo>
                  <a:lnTo>
                    <a:pt x="89" y="108"/>
                  </a:lnTo>
                  <a:lnTo>
                    <a:pt x="89" y="48"/>
                  </a:lnTo>
                  <a:lnTo>
                    <a:pt x="75" y="56"/>
                  </a:lnTo>
                  <a:cubicBezTo>
                    <a:pt x="74" y="57"/>
                    <a:pt x="73" y="57"/>
                    <a:pt x="72" y="57"/>
                  </a:cubicBezTo>
                  <a:cubicBezTo>
                    <a:pt x="71" y="58"/>
                    <a:pt x="71" y="57"/>
                    <a:pt x="70" y="57"/>
                  </a:cubicBezTo>
                  <a:cubicBezTo>
                    <a:pt x="70" y="57"/>
                    <a:pt x="70" y="56"/>
                    <a:pt x="70" y="55"/>
                  </a:cubicBezTo>
                  <a:cubicBezTo>
                    <a:pt x="70" y="54"/>
                    <a:pt x="69" y="53"/>
                    <a:pt x="69" y="51"/>
                  </a:cubicBezTo>
                  <a:cubicBezTo>
                    <a:pt x="69" y="50"/>
                    <a:pt x="69" y="49"/>
                    <a:pt x="70" y="48"/>
                  </a:cubicBezTo>
                  <a:close/>
                  <a:moveTo>
                    <a:pt x="126" y="220"/>
                  </a:moveTo>
                  <a:cubicBezTo>
                    <a:pt x="125" y="226"/>
                    <a:pt x="123" y="231"/>
                    <a:pt x="120" y="235"/>
                  </a:cubicBezTo>
                  <a:cubicBezTo>
                    <a:pt x="118" y="239"/>
                    <a:pt x="114" y="242"/>
                    <a:pt x="110" y="245"/>
                  </a:cubicBezTo>
                  <a:cubicBezTo>
                    <a:pt x="106" y="247"/>
                    <a:pt x="101" y="248"/>
                    <a:pt x="95" y="248"/>
                  </a:cubicBezTo>
                  <a:cubicBezTo>
                    <a:pt x="88" y="248"/>
                    <a:pt x="83" y="247"/>
                    <a:pt x="79" y="245"/>
                  </a:cubicBezTo>
                  <a:cubicBezTo>
                    <a:pt x="75" y="243"/>
                    <a:pt x="72" y="240"/>
                    <a:pt x="70" y="236"/>
                  </a:cubicBezTo>
                  <a:cubicBezTo>
                    <a:pt x="67" y="232"/>
                    <a:pt x="65" y="227"/>
                    <a:pt x="64" y="221"/>
                  </a:cubicBezTo>
                  <a:cubicBezTo>
                    <a:pt x="64" y="215"/>
                    <a:pt x="63" y="209"/>
                    <a:pt x="63" y="201"/>
                  </a:cubicBezTo>
                  <a:cubicBezTo>
                    <a:pt x="63" y="194"/>
                    <a:pt x="64" y="187"/>
                    <a:pt x="65" y="182"/>
                  </a:cubicBezTo>
                  <a:cubicBezTo>
                    <a:pt x="66" y="176"/>
                    <a:pt x="68" y="171"/>
                    <a:pt x="71" y="167"/>
                  </a:cubicBezTo>
                  <a:cubicBezTo>
                    <a:pt x="73" y="163"/>
                    <a:pt x="77" y="159"/>
                    <a:pt x="81" y="157"/>
                  </a:cubicBezTo>
                  <a:cubicBezTo>
                    <a:pt x="85" y="155"/>
                    <a:pt x="90" y="154"/>
                    <a:pt x="96" y="154"/>
                  </a:cubicBezTo>
                  <a:cubicBezTo>
                    <a:pt x="103" y="154"/>
                    <a:pt x="108" y="155"/>
                    <a:pt x="112" y="157"/>
                  </a:cubicBezTo>
                  <a:cubicBezTo>
                    <a:pt x="116" y="159"/>
                    <a:pt x="119" y="162"/>
                    <a:pt x="122" y="166"/>
                  </a:cubicBezTo>
                  <a:cubicBezTo>
                    <a:pt x="124" y="170"/>
                    <a:pt x="126" y="175"/>
                    <a:pt x="127" y="181"/>
                  </a:cubicBezTo>
                  <a:cubicBezTo>
                    <a:pt x="127" y="187"/>
                    <a:pt x="128" y="193"/>
                    <a:pt x="128" y="201"/>
                  </a:cubicBezTo>
                  <a:cubicBezTo>
                    <a:pt x="128" y="208"/>
                    <a:pt x="127" y="214"/>
                    <a:pt x="126" y="220"/>
                  </a:cubicBezTo>
                  <a:close/>
                  <a:moveTo>
                    <a:pt x="198" y="243"/>
                  </a:moveTo>
                  <a:cubicBezTo>
                    <a:pt x="198" y="244"/>
                    <a:pt x="198" y="244"/>
                    <a:pt x="197" y="245"/>
                  </a:cubicBezTo>
                  <a:cubicBezTo>
                    <a:pt x="197" y="245"/>
                    <a:pt x="197" y="246"/>
                    <a:pt x="196" y="246"/>
                  </a:cubicBezTo>
                  <a:cubicBezTo>
                    <a:pt x="196" y="246"/>
                    <a:pt x="196" y="246"/>
                    <a:pt x="195" y="246"/>
                  </a:cubicBezTo>
                  <a:lnTo>
                    <a:pt x="145" y="246"/>
                  </a:lnTo>
                  <a:cubicBezTo>
                    <a:pt x="145" y="246"/>
                    <a:pt x="144" y="246"/>
                    <a:pt x="144" y="246"/>
                  </a:cubicBezTo>
                  <a:cubicBezTo>
                    <a:pt x="144" y="246"/>
                    <a:pt x="144" y="245"/>
                    <a:pt x="143" y="245"/>
                  </a:cubicBezTo>
                  <a:cubicBezTo>
                    <a:pt x="143" y="244"/>
                    <a:pt x="143" y="244"/>
                    <a:pt x="143" y="243"/>
                  </a:cubicBezTo>
                  <a:cubicBezTo>
                    <a:pt x="143" y="242"/>
                    <a:pt x="142" y="241"/>
                    <a:pt x="142" y="239"/>
                  </a:cubicBezTo>
                  <a:cubicBezTo>
                    <a:pt x="142" y="238"/>
                    <a:pt x="143" y="237"/>
                    <a:pt x="143" y="236"/>
                  </a:cubicBezTo>
                  <a:cubicBezTo>
                    <a:pt x="143" y="235"/>
                    <a:pt x="143" y="234"/>
                    <a:pt x="143" y="234"/>
                  </a:cubicBezTo>
                  <a:cubicBezTo>
                    <a:pt x="143" y="233"/>
                    <a:pt x="144" y="233"/>
                    <a:pt x="144" y="232"/>
                  </a:cubicBezTo>
                  <a:cubicBezTo>
                    <a:pt x="144" y="232"/>
                    <a:pt x="145" y="232"/>
                    <a:pt x="145" y="232"/>
                  </a:cubicBezTo>
                  <a:lnTo>
                    <a:pt x="162" y="232"/>
                  </a:lnTo>
                  <a:lnTo>
                    <a:pt x="162" y="173"/>
                  </a:lnTo>
                  <a:lnTo>
                    <a:pt x="148" y="181"/>
                  </a:lnTo>
                  <a:cubicBezTo>
                    <a:pt x="146" y="182"/>
                    <a:pt x="146" y="182"/>
                    <a:pt x="145" y="182"/>
                  </a:cubicBezTo>
                  <a:cubicBezTo>
                    <a:pt x="144" y="182"/>
                    <a:pt x="144" y="182"/>
                    <a:pt x="143" y="182"/>
                  </a:cubicBezTo>
                  <a:cubicBezTo>
                    <a:pt x="143" y="181"/>
                    <a:pt x="143" y="180"/>
                    <a:pt x="142" y="180"/>
                  </a:cubicBezTo>
                  <a:cubicBezTo>
                    <a:pt x="142" y="179"/>
                    <a:pt x="142" y="177"/>
                    <a:pt x="142" y="175"/>
                  </a:cubicBezTo>
                  <a:cubicBezTo>
                    <a:pt x="142" y="174"/>
                    <a:pt x="142" y="173"/>
                    <a:pt x="142" y="173"/>
                  </a:cubicBezTo>
                  <a:cubicBezTo>
                    <a:pt x="142" y="172"/>
                    <a:pt x="143" y="171"/>
                    <a:pt x="143" y="171"/>
                  </a:cubicBezTo>
                  <a:cubicBezTo>
                    <a:pt x="143" y="170"/>
                    <a:pt x="143" y="170"/>
                    <a:pt x="143" y="169"/>
                  </a:cubicBezTo>
                  <a:cubicBezTo>
                    <a:pt x="144" y="169"/>
                    <a:pt x="144" y="169"/>
                    <a:pt x="145" y="168"/>
                  </a:cubicBezTo>
                  <a:lnTo>
                    <a:pt x="164" y="156"/>
                  </a:lnTo>
                  <a:cubicBezTo>
                    <a:pt x="165" y="156"/>
                    <a:pt x="165" y="155"/>
                    <a:pt x="165" y="155"/>
                  </a:cubicBezTo>
                  <a:cubicBezTo>
                    <a:pt x="166" y="155"/>
                    <a:pt x="166" y="155"/>
                    <a:pt x="167" y="155"/>
                  </a:cubicBezTo>
                  <a:cubicBezTo>
                    <a:pt x="167" y="155"/>
                    <a:pt x="168" y="155"/>
                    <a:pt x="169" y="155"/>
                  </a:cubicBezTo>
                  <a:cubicBezTo>
                    <a:pt x="170" y="155"/>
                    <a:pt x="171" y="155"/>
                    <a:pt x="172" y="155"/>
                  </a:cubicBezTo>
                  <a:cubicBezTo>
                    <a:pt x="174" y="155"/>
                    <a:pt x="176" y="155"/>
                    <a:pt x="177" y="155"/>
                  </a:cubicBezTo>
                  <a:cubicBezTo>
                    <a:pt x="178" y="155"/>
                    <a:pt x="179" y="155"/>
                    <a:pt x="179" y="155"/>
                  </a:cubicBezTo>
                  <a:cubicBezTo>
                    <a:pt x="180" y="155"/>
                    <a:pt x="180" y="156"/>
                    <a:pt x="180" y="156"/>
                  </a:cubicBezTo>
                  <a:cubicBezTo>
                    <a:pt x="180" y="156"/>
                    <a:pt x="181" y="157"/>
                    <a:pt x="181" y="157"/>
                  </a:cubicBezTo>
                  <a:lnTo>
                    <a:pt x="181" y="232"/>
                  </a:lnTo>
                  <a:lnTo>
                    <a:pt x="195" y="232"/>
                  </a:lnTo>
                  <a:cubicBezTo>
                    <a:pt x="196" y="232"/>
                    <a:pt x="196" y="232"/>
                    <a:pt x="196" y="232"/>
                  </a:cubicBezTo>
                  <a:cubicBezTo>
                    <a:pt x="197" y="233"/>
                    <a:pt x="197" y="233"/>
                    <a:pt x="197" y="234"/>
                  </a:cubicBezTo>
                  <a:cubicBezTo>
                    <a:pt x="198" y="234"/>
                    <a:pt x="198" y="235"/>
                    <a:pt x="198" y="236"/>
                  </a:cubicBezTo>
                  <a:cubicBezTo>
                    <a:pt x="198" y="237"/>
                    <a:pt x="198" y="238"/>
                    <a:pt x="198" y="239"/>
                  </a:cubicBezTo>
                  <a:cubicBezTo>
                    <a:pt x="198" y="241"/>
                    <a:pt x="198" y="242"/>
                    <a:pt x="198" y="243"/>
                  </a:cubicBezTo>
                  <a:close/>
                  <a:moveTo>
                    <a:pt x="199" y="96"/>
                  </a:moveTo>
                  <a:cubicBezTo>
                    <a:pt x="198" y="101"/>
                    <a:pt x="196" y="106"/>
                    <a:pt x="193" y="111"/>
                  </a:cubicBezTo>
                  <a:cubicBezTo>
                    <a:pt x="191" y="115"/>
                    <a:pt x="187" y="118"/>
                    <a:pt x="183" y="120"/>
                  </a:cubicBezTo>
                  <a:cubicBezTo>
                    <a:pt x="179" y="122"/>
                    <a:pt x="174" y="123"/>
                    <a:pt x="167" y="123"/>
                  </a:cubicBezTo>
                  <a:cubicBezTo>
                    <a:pt x="161" y="123"/>
                    <a:pt x="156" y="122"/>
                    <a:pt x="152" y="120"/>
                  </a:cubicBezTo>
                  <a:cubicBezTo>
                    <a:pt x="148" y="118"/>
                    <a:pt x="145" y="115"/>
                    <a:pt x="142" y="111"/>
                  </a:cubicBezTo>
                  <a:cubicBezTo>
                    <a:pt x="140" y="107"/>
                    <a:pt x="138" y="102"/>
                    <a:pt x="137" y="96"/>
                  </a:cubicBezTo>
                  <a:cubicBezTo>
                    <a:pt x="136" y="91"/>
                    <a:pt x="136" y="84"/>
                    <a:pt x="136" y="77"/>
                  </a:cubicBezTo>
                  <a:cubicBezTo>
                    <a:pt x="136" y="69"/>
                    <a:pt x="136" y="63"/>
                    <a:pt x="138" y="57"/>
                  </a:cubicBezTo>
                  <a:cubicBezTo>
                    <a:pt x="139" y="51"/>
                    <a:pt x="141" y="46"/>
                    <a:pt x="143" y="42"/>
                  </a:cubicBezTo>
                  <a:cubicBezTo>
                    <a:pt x="146" y="38"/>
                    <a:pt x="150" y="35"/>
                    <a:pt x="154" y="33"/>
                  </a:cubicBezTo>
                  <a:cubicBezTo>
                    <a:pt x="158" y="30"/>
                    <a:pt x="163" y="29"/>
                    <a:pt x="169" y="29"/>
                  </a:cubicBezTo>
                  <a:cubicBezTo>
                    <a:pt x="175" y="29"/>
                    <a:pt x="181" y="30"/>
                    <a:pt x="185" y="32"/>
                  </a:cubicBezTo>
                  <a:cubicBezTo>
                    <a:pt x="189" y="35"/>
                    <a:pt x="192" y="38"/>
                    <a:pt x="194" y="42"/>
                  </a:cubicBezTo>
                  <a:cubicBezTo>
                    <a:pt x="197" y="46"/>
                    <a:pt x="198" y="51"/>
                    <a:pt x="199" y="56"/>
                  </a:cubicBezTo>
                  <a:cubicBezTo>
                    <a:pt x="200" y="62"/>
                    <a:pt x="201" y="69"/>
                    <a:pt x="201" y="76"/>
                  </a:cubicBezTo>
                  <a:cubicBezTo>
                    <a:pt x="201" y="83"/>
                    <a:pt x="200" y="90"/>
                    <a:pt x="199" y="96"/>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grpSp>
      <p:grpSp>
        <p:nvGrpSpPr>
          <p:cNvPr id="20" name="Group 19"/>
          <p:cNvGrpSpPr/>
          <p:nvPr/>
        </p:nvGrpSpPr>
        <p:grpSpPr>
          <a:xfrm>
            <a:off x="5690643" y="1923105"/>
            <a:ext cx="1442203" cy="1522051"/>
            <a:chOff x="4049218" y="1072414"/>
            <a:chExt cx="1442203" cy="1522051"/>
          </a:xfrm>
        </p:grpSpPr>
        <p:cxnSp>
          <p:nvCxnSpPr>
            <p:cNvPr id="21" name="Straight Arrow Connector 20"/>
            <p:cNvCxnSpPr/>
            <p:nvPr/>
          </p:nvCxnSpPr>
          <p:spPr>
            <a:xfrm flipH="1">
              <a:off x="4055846" y="1072414"/>
              <a:ext cx="1380439" cy="1481787"/>
            </a:xfrm>
            <a:prstGeom prst="straightConnector1">
              <a:avLst/>
            </a:prstGeom>
            <a:ln w="2857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059528" y="2059346"/>
              <a:ext cx="1431893" cy="513100"/>
            </a:xfrm>
            <a:prstGeom prst="straightConnector1">
              <a:avLst/>
            </a:prstGeom>
            <a:ln w="28575">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049218" y="1806526"/>
              <a:ext cx="1371513" cy="787939"/>
            </a:xfrm>
            <a:prstGeom prst="straightConnector1">
              <a:avLst/>
            </a:prstGeom>
            <a:ln w="28575">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4"/>
          <p:cNvGrpSpPr>
            <a:grpSpLocks noChangeAspect="1"/>
          </p:cNvGrpSpPr>
          <p:nvPr/>
        </p:nvGrpSpPr>
        <p:grpSpPr bwMode="auto">
          <a:xfrm>
            <a:off x="1963332" y="3682505"/>
            <a:ext cx="590550" cy="512762"/>
            <a:chOff x="3654" y="1719"/>
            <a:chExt cx="372" cy="323"/>
          </a:xfrm>
        </p:grpSpPr>
        <p:sp>
          <p:nvSpPr>
            <p:cNvPr id="25" name="AutoShape 3"/>
            <p:cNvSpPr>
              <a:spLocks noChangeAspect="1" noChangeArrowheads="1" noTextEdit="1"/>
            </p:cNvSpPr>
            <p:nvPr/>
          </p:nvSpPr>
          <p:spPr bwMode="auto">
            <a:xfrm>
              <a:off x="3654" y="1719"/>
              <a:ext cx="37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sp>
          <p:nvSpPr>
            <p:cNvPr id="26" name="Freeform 25"/>
            <p:cNvSpPr>
              <a:spLocks noEditPoints="1"/>
            </p:cNvSpPr>
            <p:nvPr/>
          </p:nvSpPr>
          <p:spPr bwMode="auto">
            <a:xfrm>
              <a:off x="3664" y="1729"/>
              <a:ext cx="361" cy="311"/>
            </a:xfrm>
            <a:custGeom>
              <a:avLst/>
              <a:gdLst>
                <a:gd name="T0" fmla="*/ 271 w 361"/>
                <a:gd name="T1" fmla="*/ 0 h 311"/>
                <a:gd name="T2" fmla="*/ 90 w 361"/>
                <a:gd name="T3" fmla="*/ 0 h 311"/>
                <a:gd name="T4" fmla="*/ 0 w 361"/>
                <a:gd name="T5" fmla="*/ 156 h 311"/>
                <a:gd name="T6" fmla="*/ 90 w 361"/>
                <a:gd name="T7" fmla="*/ 311 h 311"/>
                <a:gd name="T8" fmla="*/ 271 w 361"/>
                <a:gd name="T9" fmla="*/ 311 h 311"/>
                <a:gd name="T10" fmla="*/ 361 w 361"/>
                <a:gd name="T11" fmla="*/ 156 h 311"/>
                <a:gd name="T12" fmla="*/ 271 w 361"/>
                <a:gd name="T13" fmla="*/ 0 h 311"/>
                <a:gd name="T14" fmla="*/ 172 w 361"/>
                <a:gd name="T15" fmla="*/ 81 h 311"/>
                <a:gd name="T16" fmla="*/ 213 w 361"/>
                <a:gd name="T17" fmla="*/ 81 h 311"/>
                <a:gd name="T18" fmla="*/ 213 w 361"/>
                <a:gd name="T19" fmla="*/ 123 h 311"/>
                <a:gd name="T20" fmla="*/ 172 w 361"/>
                <a:gd name="T21" fmla="*/ 123 h 311"/>
                <a:gd name="T22" fmla="*/ 172 w 361"/>
                <a:gd name="T23" fmla="*/ 81 h 311"/>
                <a:gd name="T24" fmla="*/ 172 w 361"/>
                <a:gd name="T25" fmla="*/ 134 h 311"/>
                <a:gd name="T26" fmla="*/ 213 w 361"/>
                <a:gd name="T27" fmla="*/ 134 h 311"/>
                <a:gd name="T28" fmla="*/ 213 w 361"/>
                <a:gd name="T29" fmla="*/ 175 h 311"/>
                <a:gd name="T30" fmla="*/ 172 w 361"/>
                <a:gd name="T31" fmla="*/ 175 h 311"/>
                <a:gd name="T32" fmla="*/ 172 w 361"/>
                <a:gd name="T33" fmla="*/ 134 h 311"/>
                <a:gd name="T34" fmla="*/ 172 w 361"/>
                <a:gd name="T35" fmla="*/ 186 h 311"/>
                <a:gd name="T36" fmla="*/ 213 w 361"/>
                <a:gd name="T37" fmla="*/ 186 h 311"/>
                <a:gd name="T38" fmla="*/ 213 w 361"/>
                <a:gd name="T39" fmla="*/ 228 h 311"/>
                <a:gd name="T40" fmla="*/ 172 w 361"/>
                <a:gd name="T41" fmla="*/ 228 h 311"/>
                <a:gd name="T42" fmla="*/ 172 w 361"/>
                <a:gd name="T43" fmla="*/ 186 h 311"/>
                <a:gd name="T44" fmla="*/ 119 w 361"/>
                <a:gd name="T45" fmla="*/ 81 h 311"/>
                <a:gd name="T46" fmla="*/ 160 w 361"/>
                <a:gd name="T47" fmla="*/ 81 h 311"/>
                <a:gd name="T48" fmla="*/ 160 w 361"/>
                <a:gd name="T49" fmla="*/ 123 h 311"/>
                <a:gd name="T50" fmla="*/ 119 w 361"/>
                <a:gd name="T51" fmla="*/ 123 h 311"/>
                <a:gd name="T52" fmla="*/ 119 w 361"/>
                <a:gd name="T53" fmla="*/ 81 h 311"/>
                <a:gd name="T54" fmla="*/ 119 w 361"/>
                <a:gd name="T55" fmla="*/ 134 h 311"/>
                <a:gd name="T56" fmla="*/ 160 w 361"/>
                <a:gd name="T57" fmla="*/ 134 h 311"/>
                <a:gd name="T58" fmla="*/ 160 w 361"/>
                <a:gd name="T59" fmla="*/ 175 h 311"/>
                <a:gd name="T60" fmla="*/ 119 w 361"/>
                <a:gd name="T61" fmla="*/ 175 h 311"/>
                <a:gd name="T62" fmla="*/ 119 w 361"/>
                <a:gd name="T63" fmla="*/ 134 h 311"/>
                <a:gd name="T64" fmla="*/ 119 w 361"/>
                <a:gd name="T65" fmla="*/ 186 h 311"/>
                <a:gd name="T66" fmla="*/ 160 w 361"/>
                <a:gd name="T67" fmla="*/ 186 h 311"/>
                <a:gd name="T68" fmla="*/ 160 w 361"/>
                <a:gd name="T69" fmla="*/ 228 h 311"/>
                <a:gd name="T70" fmla="*/ 119 w 361"/>
                <a:gd name="T71" fmla="*/ 228 h 311"/>
                <a:gd name="T72" fmla="*/ 119 w 361"/>
                <a:gd name="T73" fmla="*/ 186 h 311"/>
                <a:gd name="T74" fmla="*/ 265 w 361"/>
                <a:gd name="T75" fmla="*/ 250 h 311"/>
                <a:gd name="T76" fmla="*/ 95 w 361"/>
                <a:gd name="T77" fmla="*/ 250 h 311"/>
                <a:gd name="T78" fmla="*/ 95 w 361"/>
                <a:gd name="T79" fmla="*/ 80 h 311"/>
                <a:gd name="T80" fmla="*/ 106 w 361"/>
                <a:gd name="T81" fmla="*/ 80 h 311"/>
                <a:gd name="T82" fmla="*/ 106 w 361"/>
                <a:gd name="T83" fmla="*/ 239 h 311"/>
                <a:gd name="T84" fmla="*/ 106 w 361"/>
                <a:gd name="T85" fmla="*/ 239 h 311"/>
                <a:gd name="T86" fmla="*/ 106 w 361"/>
                <a:gd name="T87" fmla="*/ 239 h 311"/>
                <a:gd name="T88" fmla="*/ 265 w 361"/>
                <a:gd name="T89" fmla="*/ 239 h 311"/>
                <a:gd name="T90" fmla="*/ 265 w 361"/>
                <a:gd name="T91" fmla="*/ 250 h 311"/>
                <a:gd name="T92" fmla="*/ 266 w 361"/>
                <a:gd name="T93" fmla="*/ 228 h 311"/>
                <a:gd name="T94" fmla="*/ 224 w 361"/>
                <a:gd name="T95" fmla="*/ 228 h 311"/>
                <a:gd name="T96" fmla="*/ 224 w 361"/>
                <a:gd name="T97" fmla="*/ 186 h 311"/>
                <a:gd name="T98" fmla="*/ 266 w 361"/>
                <a:gd name="T99" fmla="*/ 186 h 311"/>
                <a:gd name="T100" fmla="*/ 266 w 361"/>
                <a:gd name="T101" fmla="*/ 228 h 311"/>
                <a:gd name="T102" fmla="*/ 266 w 361"/>
                <a:gd name="T103" fmla="*/ 175 h 311"/>
                <a:gd name="T104" fmla="*/ 224 w 361"/>
                <a:gd name="T105" fmla="*/ 175 h 311"/>
                <a:gd name="T106" fmla="*/ 224 w 361"/>
                <a:gd name="T107" fmla="*/ 134 h 311"/>
                <a:gd name="T108" fmla="*/ 266 w 361"/>
                <a:gd name="T109" fmla="*/ 134 h 311"/>
                <a:gd name="T110" fmla="*/ 266 w 361"/>
                <a:gd name="T111" fmla="*/ 175 h 311"/>
                <a:gd name="T112" fmla="*/ 266 w 361"/>
                <a:gd name="T113" fmla="*/ 123 h 311"/>
                <a:gd name="T114" fmla="*/ 224 w 361"/>
                <a:gd name="T115" fmla="*/ 123 h 311"/>
                <a:gd name="T116" fmla="*/ 224 w 361"/>
                <a:gd name="T117" fmla="*/ 81 h 311"/>
                <a:gd name="T118" fmla="*/ 266 w 361"/>
                <a:gd name="T119" fmla="*/ 81 h 311"/>
                <a:gd name="T120" fmla="*/ 266 w 361"/>
                <a:gd name="T121" fmla="*/ 123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1" h="311">
                  <a:moveTo>
                    <a:pt x="271" y="0"/>
                  </a:moveTo>
                  <a:lnTo>
                    <a:pt x="90" y="0"/>
                  </a:lnTo>
                  <a:lnTo>
                    <a:pt x="0" y="156"/>
                  </a:lnTo>
                  <a:lnTo>
                    <a:pt x="90" y="311"/>
                  </a:lnTo>
                  <a:lnTo>
                    <a:pt x="271" y="311"/>
                  </a:lnTo>
                  <a:lnTo>
                    <a:pt x="361" y="156"/>
                  </a:lnTo>
                  <a:lnTo>
                    <a:pt x="271" y="0"/>
                  </a:lnTo>
                  <a:close/>
                  <a:moveTo>
                    <a:pt x="172" y="81"/>
                  </a:moveTo>
                  <a:lnTo>
                    <a:pt x="213" y="81"/>
                  </a:lnTo>
                  <a:lnTo>
                    <a:pt x="213" y="123"/>
                  </a:lnTo>
                  <a:lnTo>
                    <a:pt x="172" y="123"/>
                  </a:lnTo>
                  <a:lnTo>
                    <a:pt x="172" y="81"/>
                  </a:lnTo>
                  <a:close/>
                  <a:moveTo>
                    <a:pt x="172" y="134"/>
                  </a:moveTo>
                  <a:lnTo>
                    <a:pt x="213" y="134"/>
                  </a:lnTo>
                  <a:lnTo>
                    <a:pt x="213" y="175"/>
                  </a:lnTo>
                  <a:lnTo>
                    <a:pt x="172" y="175"/>
                  </a:lnTo>
                  <a:lnTo>
                    <a:pt x="172" y="134"/>
                  </a:lnTo>
                  <a:close/>
                  <a:moveTo>
                    <a:pt x="172" y="186"/>
                  </a:moveTo>
                  <a:lnTo>
                    <a:pt x="213" y="186"/>
                  </a:lnTo>
                  <a:lnTo>
                    <a:pt x="213" y="228"/>
                  </a:lnTo>
                  <a:lnTo>
                    <a:pt x="172" y="228"/>
                  </a:lnTo>
                  <a:lnTo>
                    <a:pt x="172" y="186"/>
                  </a:lnTo>
                  <a:close/>
                  <a:moveTo>
                    <a:pt x="119" y="81"/>
                  </a:moveTo>
                  <a:lnTo>
                    <a:pt x="160" y="81"/>
                  </a:lnTo>
                  <a:lnTo>
                    <a:pt x="160" y="123"/>
                  </a:lnTo>
                  <a:lnTo>
                    <a:pt x="119" y="123"/>
                  </a:lnTo>
                  <a:lnTo>
                    <a:pt x="119" y="81"/>
                  </a:lnTo>
                  <a:close/>
                  <a:moveTo>
                    <a:pt x="119" y="134"/>
                  </a:moveTo>
                  <a:lnTo>
                    <a:pt x="160" y="134"/>
                  </a:lnTo>
                  <a:lnTo>
                    <a:pt x="160" y="175"/>
                  </a:lnTo>
                  <a:lnTo>
                    <a:pt x="119" y="175"/>
                  </a:lnTo>
                  <a:lnTo>
                    <a:pt x="119" y="134"/>
                  </a:lnTo>
                  <a:close/>
                  <a:moveTo>
                    <a:pt x="119" y="186"/>
                  </a:moveTo>
                  <a:lnTo>
                    <a:pt x="160" y="186"/>
                  </a:lnTo>
                  <a:lnTo>
                    <a:pt x="160" y="228"/>
                  </a:lnTo>
                  <a:lnTo>
                    <a:pt x="119" y="228"/>
                  </a:lnTo>
                  <a:lnTo>
                    <a:pt x="119" y="186"/>
                  </a:lnTo>
                  <a:close/>
                  <a:moveTo>
                    <a:pt x="265" y="250"/>
                  </a:moveTo>
                  <a:lnTo>
                    <a:pt x="95" y="250"/>
                  </a:lnTo>
                  <a:lnTo>
                    <a:pt x="95" y="80"/>
                  </a:lnTo>
                  <a:lnTo>
                    <a:pt x="106" y="80"/>
                  </a:lnTo>
                  <a:lnTo>
                    <a:pt x="106" y="239"/>
                  </a:lnTo>
                  <a:lnTo>
                    <a:pt x="106" y="239"/>
                  </a:lnTo>
                  <a:lnTo>
                    <a:pt x="106" y="239"/>
                  </a:lnTo>
                  <a:lnTo>
                    <a:pt x="265" y="239"/>
                  </a:lnTo>
                  <a:lnTo>
                    <a:pt x="265" y="250"/>
                  </a:lnTo>
                  <a:close/>
                  <a:moveTo>
                    <a:pt x="266" y="228"/>
                  </a:moveTo>
                  <a:lnTo>
                    <a:pt x="224" y="228"/>
                  </a:lnTo>
                  <a:lnTo>
                    <a:pt x="224" y="186"/>
                  </a:lnTo>
                  <a:lnTo>
                    <a:pt x="266" y="186"/>
                  </a:lnTo>
                  <a:lnTo>
                    <a:pt x="266" y="228"/>
                  </a:lnTo>
                  <a:close/>
                  <a:moveTo>
                    <a:pt x="266" y="175"/>
                  </a:moveTo>
                  <a:lnTo>
                    <a:pt x="224" y="175"/>
                  </a:lnTo>
                  <a:lnTo>
                    <a:pt x="224" y="134"/>
                  </a:lnTo>
                  <a:lnTo>
                    <a:pt x="266" y="134"/>
                  </a:lnTo>
                  <a:lnTo>
                    <a:pt x="266" y="175"/>
                  </a:lnTo>
                  <a:close/>
                  <a:moveTo>
                    <a:pt x="266" y="123"/>
                  </a:moveTo>
                  <a:lnTo>
                    <a:pt x="224" y="123"/>
                  </a:lnTo>
                  <a:lnTo>
                    <a:pt x="224" y="81"/>
                  </a:lnTo>
                  <a:lnTo>
                    <a:pt x="266" y="81"/>
                  </a:lnTo>
                  <a:lnTo>
                    <a:pt x="266"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grpSp>
      <p:sp>
        <p:nvSpPr>
          <p:cNvPr id="28" name="TextBox 27"/>
          <p:cNvSpPr txBox="1"/>
          <p:nvPr/>
        </p:nvSpPr>
        <p:spPr>
          <a:xfrm>
            <a:off x="2331240" y="4309473"/>
            <a:ext cx="2406186" cy="230191"/>
          </a:xfrm>
          <a:prstGeom prst="rect">
            <a:avLst/>
          </a:prstGeom>
          <a:noFill/>
        </p:spPr>
        <p:txBody>
          <a:bodyPr wrap="none" lIns="124347" tIns="0" rIns="0" bIns="0" rtlCol="0">
            <a:spAutoFit/>
          </a:bodyPr>
          <a:lstStyle/>
          <a:p>
            <a:pPr defTabSz="932180"/>
            <a:r>
              <a:rPr lang="en-US" sz="1496" dirty="0">
                <a:solidFill>
                  <a:prstClr val="white"/>
                </a:solidFill>
                <a:latin typeface="Segoe" pitchFamily="34" charset="0"/>
              </a:rPr>
              <a:t>Team Foundation Services</a:t>
            </a:r>
          </a:p>
        </p:txBody>
      </p:sp>
      <p:grpSp>
        <p:nvGrpSpPr>
          <p:cNvPr id="30" name="Group 4"/>
          <p:cNvGrpSpPr>
            <a:grpSpLocks noChangeAspect="1"/>
          </p:cNvGrpSpPr>
          <p:nvPr/>
        </p:nvGrpSpPr>
        <p:grpSpPr bwMode="auto">
          <a:xfrm>
            <a:off x="1861720" y="4854862"/>
            <a:ext cx="2743200" cy="484188"/>
            <a:chOff x="3963" y="736"/>
            <a:chExt cx="1728" cy="305"/>
          </a:xfrm>
        </p:grpSpPr>
        <p:sp>
          <p:nvSpPr>
            <p:cNvPr id="31" name="AutoShape 3"/>
            <p:cNvSpPr>
              <a:spLocks noChangeAspect="1" noChangeArrowheads="1" noTextEdit="1"/>
            </p:cNvSpPr>
            <p:nvPr/>
          </p:nvSpPr>
          <p:spPr bwMode="auto">
            <a:xfrm>
              <a:off x="3963" y="736"/>
              <a:ext cx="1728"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sp>
          <p:nvSpPr>
            <p:cNvPr id="32" name="Freeform 5"/>
            <p:cNvSpPr>
              <a:spLocks/>
            </p:cNvSpPr>
            <p:nvPr/>
          </p:nvSpPr>
          <p:spPr bwMode="auto">
            <a:xfrm>
              <a:off x="4361" y="797"/>
              <a:ext cx="157" cy="183"/>
            </a:xfrm>
            <a:custGeom>
              <a:avLst/>
              <a:gdLst>
                <a:gd name="T0" fmla="*/ 314 w 314"/>
                <a:gd name="T1" fmla="*/ 0 h 366"/>
                <a:gd name="T2" fmla="*/ 180 w 314"/>
                <a:gd name="T3" fmla="*/ 366 h 366"/>
                <a:gd name="T4" fmla="*/ 133 w 314"/>
                <a:gd name="T5" fmla="*/ 366 h 366"/>
                <a:gd name="T6" fmla="*/ 0 w 314"/>
                <a:gd name="T7" fmla="*/ 0 h 366"/>
                <a:gd name="T8" fmla="*/ 47 w 314"/>
                <a:gd name="T9" fmla="*/ 0 h 366"/>
                <a:gd name="T10" fmla="*/ 149 w 314"/>
                <a:gd name="T11" fmla="*/ 290 h 366"/>
                <a:gd name="T12" fmla="*/ 149 w 314"/>
                <a:gd name="T13" fmla="*/ 290 h 366"/>
                <a:gd name="T14" fmla="*/ 152 w 314"/>
                <a:gd name="T15" fmla="*/ 306 h 366"/>
                <a:gd name="T16" fmla="*/ 156 w 314"/>
                <a:gd name="T17" fmla="*/ 323 h 366"/>
                <a:gd name="T18" fmla="*/ 156 w 314"/>
                <a:gd name="T19" fmla="*/ 323 h 366"/>
                <a:gd name="T20" fmla="*/ 156 w 314"/>
                <a:gd name="T21" fmla="*/ 323 h 366"/>
                <a:gd name="T22" fmla="*/ 160 w 314"/>
                <a:gd name="T23" fmla="*/ 308 h 366"/>
                <a:gd name="T24" fmla="*/ 165 w 314"/>
                <a:gd name="T25" fmla="*/ 290 h 366"/>
                <a:gd name="T26" fmla="*/ 269 w 314"/>
                <a:gd name="T27" fmla="*/ 0 h 366"/>
                <a:gd name="T28" fmla="*/ 314 w 314"/>
                <a:gd name="T29"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 h="366">
                  <a:moveTo>
                    <a:pt x="314" y="0"/>
                  </a:moveTo>
                  <a:lnTo>
                    <a:pt x="180" y="366"/>
                  </a:lnTo>
                  <a:lnTo>
                    <a:pt x="133" y="366"/>
                  </a:lnTo>
                  <a:lnTo>
                    <a:pt x="0" y="0"/>
                  </a:lnTo>
                  <a:lnTo>
                    <a:pt x="47" y="0"/>
                  </a:lnTo>
                  <a:lnTo>
                    <a:pt x="149" y="290"/>
                  </a:lnTo>
                  <a:lnTo>
                    <a:pt x="149" y="290"/>
                  </a:lnTo>
                  <a:lnTo>
                    <a:pt x="152" y="306"/>
                  </a:lnTo>
                  <a:lnTo>
                    <a:pt x="156" y="323"/>
                  </a:lnTo>
                  <a:lnTo>
                    <a:pt x="156" y="323"/>
                  </a:lnTo>
                  <a:lnTo>
                    <a:pt x="156" y="323"/>
                  </a:lnTo>
                  <a:lnTo>
                    <a:pt x="160" y="308"/>
                  </a:lnTo>
                  <a:lnTo>
                    <a:pt x="165" y="290"/>
                  </a:lnTo>
                  <a:lnTo>
                    <a:pt x="269" y="0"/>
                  </a:lnTo>
                  <a:lnTo>
                    <a:pt x="3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sp>
          <p:nvSpPr>
            <p:cNvPr id="33" name="Freeform 6"/>
            <p:cNvSpPr>
              <a:spLocks/>
            </p:cNvSpPr>
            <p:nvPr/>
          </p:nvSpPr>
          <p:spPr bwMode="auto">
            <a:xfrm>
              <a:off x="4582" y="846"/>
              <a:ext cx="80" cy="137"/>
            </a:xfrm>
            <a:custGeom>
              <a:avLst/>
              <a:gdLst>
                <a:gd name="T0" fmla="*/ 160 w 160"/>
                <a:gd name="T1" fmla="*/ 198 h 274"/>
                <a:gd name="T2" fmla="*/ 154 w 160"/>
                <a:gd name="T3" fmla="*/ 228 h 274"/>
                <a:gd name="T4" fmla="*/ 134 w 160"/>
                <a:gd name="T5" fmla="*/ 254 h 274"/>
                <a:gd name="T6" fmla="*/ 120 w 160"/>
                <a:gd name="T7" fmla="*/ 263 h 274"/>
                <a:gd name="T8" fmla="*/ 85 w 160"/>
                <a:gd name="T9" fmla="*/ 274 h 274"/>
                <a:gd name="T10" fmla="*/ 63 w 160"/>
                <a:gd name="T11" fmla="*/ 274 h 274"/>
                <a:gd name="T12" fmla="*/ 29 w 160"/>
                <a:gd name="T13" fmla="*/ 270 h 274"/>
                <a:gd name="T14" fmla="*/ 0 w 160"/>
                <a:gd name="T15" fmla="*/ 259 h 274"/>
                <a:gd name="T16" fmla="*/ 0 w 160"/>
                <a:gd name="T17" fmla="*/ 214 h 274"/>
                <a:gd name="T18" fmla="*/ 33 w 160"/>
                <a:gd name="T19" fmla="*/ 232 h 274"/>
                <a:gd name="T20" fmla="*/ 67 w 160"/>
                <a:gd name="T21" fmla="*/ 239 h 274"/>
                <a:gd name="T22" fmla="*/ 80 w 160"/>
                <a:gd name="T23" fmla="*/ 238 h 274"/>
                <a:gd name="T24" fmla="*/ 98 w 160"/>
                <a:gd name="T25" fmla="*/ 234 h 274"/>
                <a:gd name="T26" fmla="*/ 111 w 160"/>
                <a:gd name="T27" fmla="*/ 225 h 274"/>
                <a:gd name="T28" fmla="*/ 116 w 160"/>
                <a:gd name="T29" fmla="*/ 210 h 274"/>
                <a:gd name="T30" fmla="*/ 118 w 160"/>
                <a:gd name="T31" fmla="*/ 203 h 274"/>
                <a:gd name="T32" fmla="*/ 114 w 160"/>
                <a:gd name="T33" fmla="*/ 188 h 274"/>
                <a:gd name="T34" fmla="*/ 107 w 160"/>
                <a:gd name="T35" fmla="*/ 178 h 274"/>
                <a:gd name="T36" fmla="*/ 91 w 160"/>
                <a:gd name="T37" fmla="*/ 167 h 274"/>
                <a:gd name="T38" fmla="*/ 63 w 160"/>
                <a:gd name="T39" fmla="*/ 152 h 274"/>
                <a:gd name="T40" fmla="*/ 34 w 160"/>
                <a:gd name="T41" fmla="*/ 138 h 274"/>
                <a:gd name="T42" fmla="*/ 14 w 160"/>
                <a:gd name="T43" fmla="*/ 121 h 274"/>
                <a:gd name="T44" fmla="*/ 7 w 160"/>
                <a:gd name="T45" fmla="*/ 112 h 274"/>
                <a:gd name="T46" fmla="*/ 0 w 160"/>
                <a:gd name="T47" fmla="*/ 90 h 274"/>
                <a:gd name="T48" fmla="*/ 0 w 160"/>
                <a:gd name="T49" fmla="*/ 76 h 274"/>
                <a:gd name="T50" fmla="*/ 7 w 160"/>
                <a:gd name="T51" fmla="*/ 47 h 274"/>
                <a:gd name="T52" fmla="*/ 25 w 160"/>
                <a:gd name="T53" fmla="*/ 21 h 274"/>
                <a:gd name="T54" fmla="*/ 40 w 160"/>
                <a:gd name="T55" fmla="*/ 12 h 274"/>
                <a:gd name="T56" fmla="*/ 73 w 160"/>
                <a:gd name="T57" fmla="*/ 1 h 274"/>
                <a:gd name="T58" fmla="*/ 92 w 160"/>
                <a:gd name="T59" fmla="*/ 0 h 274"/>
                <a:gd name="T60" fmla="*/ 122 w 160"/>
                <a:gd name="T61" fmla="*/ 3 h 274"/>
                <a:gd name="T62" fmla="*/ 149 w 160"/>
                <a:gd name="T63" fmla="*/ 12 h 274"/>
                <a:gd name="T64" fmla="*/ 149 w 160"/>
                <a:gd name="T65" fmla="*/ 54 h 274"/>
                <a:gd name="T66" fmla="*/ 120 w 160"/>
                <a:gd name="T67" fmla="*/ 41 h 274"/>
                <a:gd name="T68" fmla="*/ 89 w 160"/>
                <a:gd name="T69" fmla="*/ 36 h 274"/>
                <a:gd name="T70" fmla="*/ 80 w 160"/>
                <a:gd name="T71" fmla="*/ 36 h 274"/>
                <a:gd name="T72" fmla="*/ 62 w 160"/>
                <a:gd name="T73" fmla="*/ 41 h 274"/>
                <a:gd name="T74" fmla="*/ 56 w 160"/>
                <a:gd name="T75" fmla="*/ 47 h 274"/>
                <a:gd name="T76" fmla="*/ 45 w 160"/>
                <a:gd name="T77" fmla="*/ 58 h 274"/>
                <a:gd name="T78" fmla="*/ 43 w 160"/>
                <a:gd name="T79" fmla="*/ 72 h 274"/>
                <a:gd name="T80" fmla="*/ 43 w 160"/>
                <a:gd name="T81" fmla="*/ 81 h 274"/>
                <a:gd name="T82" fmla="*/ 49 w 160"/>
                <a:gd name="T83" fmla="*/ 94 h 274"/>
                <a:gd name="T84" fmla="*/ 53 w 160"/>
                <a:gd name="T85" fmla="*/ 100 h 274"/>
                <a:gd name="T86" fmla="*/ 67 w 160"/>
                <a:gd name="T87" fmla="*/ 109 h 274"/>
                <a:gd name="T88" fmla="*/ 92 w 160"/>
                <a:gd name="T89" fmla="*/ 121 h 274"/>
                <a:gd name="T90" fmla="*/ 125 w 160"/>
                <a:gd name="T91" fmla="*/ 138 h 274"/>
                <a:gd name="T92" fmla="*/ 145 w 160"/>
                <a:gd name="T93" fmla="*/ 154 h 274"/>
                <a:gd name="T94" fmla="*/ 151 w 160"/>
                <a:gd name="T95" fmla="*/ 163 h 274"/>
                <a:gd name="T96" fmla="*/ 160 w 160"/>
                <a:gd name="T97" fmla="*/ 185 h 274"/>
                <a:gd name="T98" fmla="*/ 160 w 160"/>
                <a:gd name="T99" fmla="*/ 19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74">
                  <a:moveTo>
                    <a:pt x="160" y="198"/>
                  </a:moveTo>
                  <a:lnTo>
                    <a:pt x="160" y="198"/>
                  </a:lnTo>
                  <a:lnTo>
                    <a:pt x="158" y="214"/>
                  </a:lnTo>
                  <a:lnTo>
                    <a:pt x="154" y="228"/>
                  </a:lnTo>
                  <a:lnTo>
                    <a:pt x="145" y="241"/>
                  </a:lnTo>
                  <a:lnTo>
                    <a:pt x="134" y="254"/>
                  </a:lnTo>
                  <a:lnTo>
                    <a:pt x="134" y="254"/>
                  </a:lnTo>
                  <a:lnTo>
                    <a:pt x="120" y="263"/>
                  </a:lnTo>
                  <a:lnTo>
                    <a:pt x="103" y="270"/>
                  </a:lnTo>
                  <a:lnTo>
                    <a:pt x="85" y="274"/>
                  </a:lnTo>
                  <a:lnTo>
                    <a:pt x="63" y="274"/>
                  </a:lnTo>
                  <a:lnTo>
                    <a:pt x="63" y="274"/>
                  </a:lnTo>
                  <a:lnTo>
                    <a:pt x="47" y="274"/>
                  </a:lnTo>
                  <a:lnTo>
                    <a:pt x="29" y="270"/>
                  </a:lnTo>
                  <a:lnTo>
                    <a:pt x="14" y="267"/>
                  </a:lnTo>
                  <a:lnTo>
                    <a:pt x="0" y="259"/>
                  </a:lnTo>
                  <a:lnTo>
                    <a:pt x="0" y="214"/>
                  </a:lnTo>
                  <a:lnTo>
                    <a:pt x="0" y="214"/>
                  </a:lnTo>
                  <a:lnTo>
                    <a:pt x="14" y="225"/>
                  </a:lnTo>
                  <a:lnTo>
                    <a:pt x="33" y="232"/>
                  </a:lnTo>
                  <a:lnTo>
                    <a:pt x="49" y="238"/>
                  </a:lnTo>
                  <a:lnTo>
                    <a:pt x="67" y="239"/>
                  </a:lnTo>
                  <a:lnTo>
                    <a:pt x="67" y="239"/>
                  </a:lnTo>
                  <a:lnTo>
                    <a:pt x="80" y="238"/>
                  </a:lnTo>
                  <a:lnTo>
                    <a:pt x="89" y="236"/>
                  </a:lnTo>
                  <a:lnTo>
                    <a:pt x="98" y="234"/>
                  </a:lnTo>
                  <a:lnTo>
                    <a:pt x="105" y="230"/>
                  </a:lnTo>
                  <a:lnTo>
                    <a:pt x="111" y="225"/>
                  </a:lnTo>
                  <a:lnTo>
                    <a:pt x="114" y="218"/>
                  </a:lnTo>
                  <a:lnTo>
                    <a:pt x="116" y="210"/>
                  </a:lnTo>
                  <a:lnTo>
                    <a:pt x="118" y="203"/>
                  </a:lnTo>
                  <a:lnTo>
                    <a:pt x="118" y="203"/>
                  </a:lnTo>
                  <a:lnTo>
                    <a:pt x="116" y="196"/>
                  </a:lnTo>
                  <a:lnTo>
                    <a:pt x="114" y="188"/>
                  </a:lnTo>
                  <a:lnTo>
                    <a:pt x="112" y="183"/>
                  </a:lnTo>
                  <a:lnTo>
                    <a:pt x="107" y="178"/>
                  </a:lnTo>
                  <a:lnTo>
                    <a:pt x="107" y="178"/>
                  </a:lnTo>
                  <a:lnTo>
                    <a:pt x="91" y="167"/>
                  </a:lnTo>
                  <a:lnTo>
                    <a:pt x="63" y="152"/>
                  </a:lnTo>
                  <a:lnTo>
                    <a:pt x="63" y="152"/>
                  </a:lnTo>
                  <a:lnTo>
                    <a:pt x="47" y="145"/>
                  </a:lnTo>
                  <a:lnTo>
                    <a:pt x="34" y="138"/>
                  </a:lnTo>
                  <a:lnTo>
                    <a:pt x="24" y="130"/>
                  </a:lnTo>
                  <a:lnTo>
                    <a:pt x="14" y="121"/>
                  </a:lnTo>
                  <a:lnTo>
                    <a:pt x="14" y="121"/>
                  </a:lnTo>
                  <a:lnTo>
                    <a:pt x="7" y="112"/>
                  </a:lnTo>
                  <a:lnTo>
                    <a:pt x="4" y="101"/>
                  </a:lnTo>
                  <a:lnTo>
                    <a:pt x="0" y="90"/>
                  </a:lnTo>
                  <a:lnTo>
                    <a:pt x="0" y="76"/>
                  </a:lnTo>
                  <a:lnTo>
                    <a:pt x="0" y="76"/>
                  </a:lnTo>
                  <a:lnTo>
                    <a:pt x="2" y="61"/>
                  </a:lnTo>
                  <a:lnTo>
                    <a:pt x="7" y="47"/>
                  </a:lnTo>
                  <a:lnTo>
                    <a:pt x="14" y="34"/>
                  </a:lnTo>
                  <a:lnTo>
                    <a:pt x="25" y="21"/>
                  </a:lnTo>
                  <a:lnTo>
                    <a:pt x="25" y="21"/>
                  </a:lnTo>
                  <a:lnTo>
                    <a:pt x="40" y="12"/>
                  </a:lnTo>
                  <a:lnTo>
                    <a:pt x="56" y="5"/>
                  </a:lnTo>
                  <a:lnTo>
                    <a:pt x="73" y="1"/>
                  </a:lnTo>
                  <a:lnTo>
                    <a:pt x="92" y="0"/>
                  </a:lnTo>
                  <a:lnTo>
                    <a:pt x="92" y="0"/>
                  </a:lnTo>
                  <a:lnTo>
                    <a:pt x="107" y="1"/>
                  </a:lnTo>
                  <a:lnTo>
                    <a:pt x="122" y="3"/>
                  </a:lnTo>
                  <a:lnTo>
                    <a:pt x="134" y="7"/>
                  </a:lnTo>
                  <a:lnTo>
                    <a:pt x="149" y="12"/>
                  </a:lnTo>
                  <a:lnTo>
                    <a:pt x="149" y="54"/>
                  </a:lnTo>
                  <a:lnTo>
                    <a:pt x="149" y="54"/>
                  </a:lnTo>
                  <a:lnTo>
                    <a:pt x="134" y="47"/>
                  </a:lnTo>
                  <a:lnTo>
                    <a:pt x="120" y="41"/>
                  </a:lnTo>
                  <a:lnTo>
                    <a:pt x="105" y="38"/>
                  </a:lnTo>
                  <a:lnTo>
                    <a:pt x="89" y="36"/>
                  </a:lnTo>
                  <a:lnTo>
                    <a:pt x="89" y="36"/>
                  </a:lnTo>
                  <a:lnTo>
                    <a:pt x="80" y="36"/>
                  </a:lnTo>
                  <a:lnTo>
                    <a:pt x="71" y="38"/>
                  </a:lnTo>
                  <a:lnTo>
                    <a:pt x="62" y="41"/>
                  </a:lnTo>
                  <a:lnTo>
                    <a:pt x="56" y="47"/>
                  </a:lnTo>
                  <a:lnTo>
                    <a:pt x="56" y="47"/>
                  </a:lnTo>
                  <a:lnTo>
                    <a:pt x="51" y="52"/>
                  </a:lnTo>
                  <a:lnTo>
                    <a:pt x="45" y="58"/>
                  </a:lnTo>
                  <a:lnTo>
                    <a:pt x="43" y="65"/>
                  </a:lnTo>
                  <a:lnTo>
                    <a:pt x="43" y="72"/>
                  </a:lnTo>
                  <a:lnTo>
                    <a:pt x="43" y="72"/>
                  </a:lnTo>
                  <a:lnTo>
                    <a:pt x="43" y="81"/>
                  </a:lnTo>
                  <a:lnTo>
                    <a:pt x="45" y="89"/>
                  </a:lnTo>
                  <a:lnTo>
                    <a:pt x="49" y="94"/>
                  </a:lnTo>
                  <a:lnTo>
                    <a:pt x="53" y="100"/>
                  </a:lnTo>
                  <a:lnTo>
                    <a:pt x="53" y="100"/>
                  </a:lnTo>
                  <a:lnTo>
                    <a:pt x="58" y="105"/>
                  </a:lnTo>
                  <a:lnTo>
                    <a:pt x="67" y="109"/>
                  </a:lnTo>
                  <a:lnTo>
                    <a:pt x="92" y="121"/>
                  </a:lnTo>
                  <a:lnTo>
                    <a:pt x="92" y="121"/>
                  </a:lnTo>
                  <a:lnTo>
                    <a:pt x="111" y="129"/>
                  </a:lnTo>
                  <a:lnTo>
                    <a:pt x="125" y="138"/>
                  </a:lnTo>
                  <a:lnTo>
                    <a:pt x="136" y="147"/>
                  </a:lnTo>
                  <a:lnTo>
                    <a:pt x="145" y="154"/>
                  </a:lnTo>
                  <a:lnTo>
                    <a:pt x="145" y="154"/>
                  </a:lnTo>
                  <a:lnTo>
                    <a:pt x="151" y="163"/>
                  </a:lnTo>
                  <a:lnTo>
                    <a:pt x="156" y="174"/>
                  </a:lnTo>
                  <a:lnTo>
                    <a:pt x="160" y="185"/>
                  </a:lnTo>
                  <a:lnTo>
                    <a:pt x="160" y="198"/>
                  </a:lnTo>
                  <a:lnTo>
                    <a:pt x="16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sp>
          <p:nvSpPr>
            <p:cNvPr id="34" name="Freeform 7"/>
            <p:cNvSpPr>
              <a:spLocks/>
            </p:cNvSpPr>
            <p:nvPr/>
          </p:nvSpPr>
          <p:spPr bwMode="auto">
            <a:xfrm>
              <a:off x="4681" y="849"/>
              <a:ext cx="109" cy="134"/>
            </a:xfrm>
            <a:custGeom>
              <a:avLst/>
              <a:gdLst>
                <a:gd name="T0" fmla="*/ 218 w 218"/>
                <a:gd name="T1" fmla="*/ 261 h 267"/>
                <a:gd name="T2" fmla="*/ 176 w 218"/>
                <a:gd name="T3" fmla="*/ 261 h 267"/>
                <a:gd name="T4" fmla="*/ 176 w 218"/>
                <a:gd name="T5" fmla="*/ 220 h 267"/>
                <a:gd name="T6" fmla="*/ 174 w 218"/>
                <a:gd name="T7" fmla="*/ 220 h 267"/>
                <a:gd name="T8" fmla="*/ 174 w 218"/>
                <a:gd name="T9" fmla="*/ 220 h 267"/>
                <a:gd name="T10" fmla="*/ 169 w 218"/>
                <a:gd name="T11" fmla="*/ 231 h 267"/>
                <a:gd name="T12" fmla="*/ 159 w 218"/>
                <a:gd name="T13" fmla="*/ 241 h 267"/>
                <a:gd name="T14" fmla="*/ 150 w 218"/>
                <a:gd name="T15" fmla="*/ 249 h 267"/>
                <a:gd name="T16" fmla="*/ 141 w 218"/>
                <a:gd name="T17" fmla="*/ 256 h 267"/>
                <a:gd name="T18" fmla="*/ 130 w 218"/>
                <a:gd name="T19" fmla="*/ 261 h 267"/>
                <a:gd name="T20" fmla="*/ 120 w 218"/>
                <a:gd name="T21" fmla="*/ 265 h 267"/>
                <a:gd name="T22" fmla="*/ 107 w 218"/>
                <a:gd name="T23" fmla="*/ 267 h 267"/>
                <a:gd name="T24" fmla="*/ 94 w 218"/>
                <a:gd name="T25" fmla="*/ 267 h 267"/>
                <a:gd name="T26" fmla="*/ 94 w 218"/>
                <a:gd name="T27" fmla="*/ 267 h 267"/>
                <a:gd name="T28" fmla="*/ 72 w 218"/>
                <a:gd name="T29" fmla="*/ 265 h 267"/>
                <a:gd name="T30" fmla="*/ 52 w 218"/>
                <a:gd name="T31" fmla="*/ 261 h 267"/>
                <a:gd name="T32" fmla="*/ 45 w 218"/>
                <a:gd name="T33" fmla="*/ 256 h 267"/>
                <a:gd name="T34" fmla="*/ 38 w 218"/>
                <a:gd name="T35" fmla="*/ 252 h 267"/>
                <a:gd name="T36" fmla="*/ 31 w 218"/>
                <a:gd name="T37" fmla="*/ 247 h 267"/>
                <a:gd name="T38" fmla="*/ 23 w 218"/>
                <a:gd name="T39" fmla="*/ 240 h 267"/>
                <a:gd name="T40" fmla="*/ 18 w 218"/>
                <a:gd name="T41" fmla="*/ 232 h 267"/>
                <a:gd name="T42" fmla="*/ 14 w 218"/>
                <a:gd name="T43" fmla="*/ 223 h 267"/>
                <a:gd name="T44" fmla="*/ 7 w 218"/>
                <a:gd name="T45" fmla="*/ 205 h 267"/>
                <a:gd name="T46" fmla="*/ 2 w 218"/>
                <a:gd name="T47" fmla="*/ 181 h 267"/>
                <a:gd name="T48" fmla="*/ 0 w 218"/>
                <a:gd name="T49" fmla="*/ 156 h 267"/>
                <a:gd name="T50" fmla="*/ 0 w 218"/>
                <a:gd name="T51" fmla="*/ 0 h 267"/>
                <a:gd name="T52" fmla="*/ 43 w 218"/>
                <a:gd name="T53" fmla="*/ 0 h 267"/>
                <a:gd name="T54" fmla="*/ 43 w 218"/>
                <a:gd name="T55" fmla="*/ 149 h 267"/>
                <a:gd name="T56" fmla="*/ 43 w 218"/>
                <a:gd name="T57" fmla="*/ 149 h 267"/>
                <a:gd name="T58" fmla="*/ 43 w 218"/>
                <a:gd name="T59" fmla="*/ 169 h 267"/>
                <a:gd name="T60" fmla="*/ 47 w 218"/>
                <a:gd name="T61" fmla="*/ 185 h 267"/>
                <a:gd name="T62" fmla="*/ 51 w 218"/>
                <a:gd name="T63" fmla="*/ 200 h 267"/>
                <a:gd name="T64" fmla="*/ 58 w 218"/>
                <a:gd name="T65" fmla="*/ 211 h 267"/>
                <a:gd name="T66" fmla="*/ 67 w 218"/>
                <a:gd name="T67" fmla="*/ 220 h 267"/>
                <a:gd name="T68" fmla="*/ 78 w 218"/>
                <a:gd name="T69" fmla="*/ 227 h 267"/>
                <a:gd name="T70" fmla="*/ 91 w 218"/>
                <a:gd name="T71" fmla="*/ 231 h 267"/>
                <a:gd name="T72" fmla="*/ 105 w 218"/>
                <a:gd name="T73" fmla="*/ 232 h 267"/>
                <a:gd name="T74" fmla="*/ 105 w 218"/>
                <a:gd name="T75" fmla="*/ 232 h 267"/>
                <a:gd name="T76" fmla="*/ 121 w 218"/>
                <a:gd name="T77" fmla="*/ 231 h 267"/>
                <a:gd name="T78" fmla="*/ 134 w 218"/>
                <a:gd name="T79" fmla="*/ 227 h 267"/>
                <a:gd name="T80" fmla="*/ 145 w 218"/>
                <a:gd name="T81" fmla="*/ 220 h 267"/>
                <a:gd name="T82" fmla="*/ 156 w 218"/>
                <a:gd name="T83" fmla="*/ 209 h 267"/>
                <a:gd name="T84" fmla="*/ 156 w 218"/>
                <a:gd name="T85" fmla="*/ 209 h 267"/>
                <a:gd name="T86" fmla="*/ 165 w 218"/>
                <a:gd name="T87" fmla="*/ 198 h 267"/>
                <a:gd name="T88" fmla="*/ 170 w 218"/>
                <a:gd name="T89" fmla="*/ 183 h 267"/>
                <a:gd name="T90" fmla="*/ 174 w 218"/>
                <a:gd name="T91" fmla="*/ 167 h 267"/>
                <a:gd name="T92" fmla="*/ 176 w 218"/>
                <a:gd name="T93" fmla="*/ 151 h 267"/>
                <a:gd name="T94" fmla="*/ 176 w 218"/>
                <a:gd name="T95" fmla="*/ 0 h 267"/>
                <a:gd name="T96" fmla="*/ 218 w 218"/>
                <a:gd name="T97" fmla="*/ 0 h 267"/>
                <a:gd name="T98" fmla="*/ 218 w 218"/>
                <a:gd name="T99" fmla="*/ 261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8" h="267">
                  <a:moveTo>
                    <a:pt x="218" y="261"/>
                  </a:moveTo>
                  <a:lnTo>
                    <a:pt x="176" y="261"/>
                  </a:lnTo>
                  <a:lnTo>
                    <a:pt x="176" y="220"/>
                  </a:lnTo>
                  <a:lnTo>
                    <a:pt x="174" y="220"/>
                  </a:lnTo>
                  <a:lnTo>
                    <a:pt x="174" y="220"/>
                  </a:lnTo>
                  <a:lnTo>
                    <a:pt x="169" y="231"/>
                  </a:lnTo>
                  <a:lnTo>
                    <a:pt x="159" y="241"/>
                  </a:lnTo>
                  <a:lnTo>
                    <a:pt x="150" y="249"/>
                  </a:lnTo>
                  <a:lnTo>
                    <a:pt x="141" y="256"/>
                  </a:lnTo>
                  <a:lnTo>
                    <a:pt x="130" y="261"/>
                  </a:lnTo>
                  <a:lnTo>
                    <a:pt x="120" y="265"/>
                  </a:lnTo>
                  <a:lnTo>
                    <a:pt x="107" y="267"/>
                  </a:lnTo>
                  <a:lnTo>
                    <a:pt x="94" y="267"/>
                  </a:lnTo>
                  <a:lnTo>
                    <a:pt x="94" y="267"/>
                  </a:lnTo>
                  <a:lnTo>
                    <a:pt x="72" y="265"/>
                  </a:lnTo>
                  <a:lnTo>
                    <a:pt x="52" y="261"/>
                  </a:lnTo>
                  <a:lnTo>
                    <a:pt x="45" y="256"/>
                  </a:lnTo>
                  <a:lnTo>
                    <a:pt x="38" y="252"/>
                  </a:lnTo>
                  <a:lnTo>
                    <a:pt x="31" y="247"/>
                  </a:lnTo>
                  <a:lnTo>
                    <a:pt x="23" y="240"/>
                  </a:lnTo>
                  <a:lnTo>
                    <a:pt x="18" y="232"/>
                  </a:lnTo>
                  <a:lnTo>
                    <a:pt x="14" y="223"/>
                  </a:lnTo>
                  <a:lnTo>
                    <a:pt x="7" y="205"/>
                  </a:lnTo>
                  <a:lnTo>
                    <a:pt x="2" y="181"/>
                  </a:lnTo>
                  <a:lnTo>
                    <a:pt x="0" y="156"/>
                  </a:lnTo>
                  <a:lnTo>
                    <a:pt x="0" y="0"/>
                  </a:lnTo>
                  <a:lnTo>
                    <a:pt x="43" y="0"/>
                  </a:lnTo>
                  <a:lnTo>
                    <a:pt x="43" y="149"/>
                  </a:lnTo>
                  <a:lnTo>
                    <a:pt x="43" y="149"/>
                  </a:lnTo>
                  <a:lnTo>
                    <a:pt x="43" y="169"/>
                  </a:lnTo>
                  <a:lnTo>
                    <a:pt x="47" y="185"/>
                  </a:lnTo>
                  <a:lnTo>
                    <a:pt x="51" y="200"/>
                  </a:lnTo>
                  <a:lnTo>
                    <a:pt x="58" y="211"/>
                  </a:lnTo>
                  <a:lnTo>
                    <a:pt x="67" y="220"/>
                  </a:lnTo>
                  <a:lnTo>
                    <a:pt x="78" y="227"/>
                  </a:lnTo>
                  <a:lnTo>
                    <a:pt x="91" y="231"/>
                  </a:lnTo>
                  <a:lnTo>
                    <a:pt x="105" y="232"/>
                  </a:lnTo>
                  <a:lnTo>
                    <a:pt x="105" y="232"/>
                  </a:lnTo>
                  <a:lnTo>
                    <a:pt x="121" y="231"/>
                  </a:lnTo>
                  <a:lnTo>
                    <a:pt x="134" y="227"/>
                  </a:lnTo>
                  <a:lnTo>
                    <a:pt x="145" y="220"/>
                  </a:lnTo>
                  <a:lnTo>
                    <a:pt x="156" y="209"/>
                  </a:lnTo>
                  <a:lnTo>
                    <a:pt x="156" y="209"/>
                  </a:lnTo>
                  <a:lnTo>
                    <a:pt x="165" y="198"/>
                  </a:lnTo>
                  <a:lnTo>
                    <a:pt x="170" y="183"/>
                  </a:lnTo>
                  <a:lnTo>
                    <a:pt x="174" y="167"/>
                  </a:lnTo>
                  <a:lnTo>
                    <a:pt x="176" y="151"/>
                  </a:lnTo>
                  <a:lnTo>
                    <a:pt x="176" y="0"/>
                  </a:lnTo>
                  <a:lnTo>
                    <a:pt x="218" y="0"/>
                  </a:lnTo>
                  <a:lnTo>
                    <a:pt x="218" y="2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sp>
          <p:nvSpPr>
            <p:cNvPr id="35" name="Freeform 8"/>
            <p:cNvSpPr>
              <a:spLocks noEditPoints="1"/>
            </p:cNvSpPr>
            <p:nvPr/>
          </p:nvSpPr>
          <p:spPr bwMode="auto">
            <a:xfrm>
              <a:off x="4812" y="846"/>
              <a:ext cx="103" cy="137"/>
            </a:xfrm>
            <a:custGeom>
              <a:avLst/>
              <a:gdLst>
                <a:gd name="T0" fmla="*/ 165 w 207"/>
                <a:gd name="T1" fmla="*/ 268 h 274"/>
                <a:gd name="T2" fmla="*/ 164 w 207"/>
                <a:gd name="T3" fmla="*/ 227 h 274"/>
                <a:gd name="T4" fmla="*/ 156 w 207"/>
                <a:gd name="T5" fmla="*/ 239 h 274"/>
                <a:gd name="T6" fmla="*/ 140 w 207"/>
                <a:gd name="T7" fmla="*/ 256 h 274"/>
                <a:gd name="T8" fmla="*/ 120 w 207"/>
                <a:gd name="T9" fmla="*/ 268 h 274"/>
                <a:gd name="T10" fmla="*/ 96 w 207"/>
                <a:gd name="T11" fmla="*/ 274 h 274"/>
                <a:gd name="T12" fmla="*/ 84 w 207"/>
                <a:gd name="T13" fmla="*/ 274 h 274"/>
                <a:gd name="T14" fmla="*/ 49 w 207"/>
                <a:gd name="T15" fmla="*/ 270 h 274"/>
                <a:gd name="T16" fmla="*/ 24 w 207"/>
                <a:gd name="T17" fmla="*/ 254 h 274"/>
                <a:gd name="T18" fmla="*/ 13 w 207"/>
                <a:gd name="T19" fmla="*/ 243 h 274"/>
                <a:gd name="T20" fmla="*/ 2 w 207"/>
                <a:gd name="T21" fmla="*/ 216 h 274"/>
                <a:gd name="T22" fmla="*/ 0 w 207"/>
                <a:gd name="T23" fmla="*/ 199 h 274"/>
                <a:gd name="T24" fmla="*/ 6 w 207"/>
                <a:gd name="T25" fmla="*/ 167 h 274"/>
                <a:gd name="T26" fmla="*/ 22 w 207"/>
                <a:gd name="T27" fmla="*/ 141 h 274"/>
                <a:gd name="T28" fmla="*/ 49 w 207"/>
                <a:gd name="T29" fmla="*/ 123 h 274"/>
                <a:gd name="T30" fmla="*/ 87 w 207"/>
                <a:gd name="T31" fmla="*/ 114 h 274"/>
                <a:gd name="T32" fmla="*/ 165 w 207"/>
                <a:gd name="T33" fmla="*/ 103 h 274"/>
                <a:gd name="T34" fmla="*/ 162 w 207"/>
                <a:gd name="T35" fmla="*/ 74 h 274"/>
                <a:gd name="T36" fmla="*/ 151 w 207"/>
                <a:gd name="T37" fmla="*/ 52 h 274"/>
                <a:gd name="T38" fmla="*/ 134 w 207"/>
                <a:gd name="T39" fmla="*/ 40 h 274"/>
                <a:gd name="T40" fmla="*/ 111 w 207"/>
                <a:gd name="T41" fmla="*/ 36 h 274"/>
                <a:gd name="T42" fmla="*/ 89 w 207"/>
                <a:gd name="T43" fmla="*/ 38 h 274"/>
                <a:gd name="T44" fmla="*/ 46 w 207"/>
                <a:gd name="T45" fmla="*/ 54 h 274"/>
                <a:gd name="T46" fmla="*/ 26 w 207"/>
                <a:gd name="T47" fmla="*/ 25 h 274"/>
                <a:gd name="T48" fmla="*/ 42 w 207"/>
                <a:gd name="T49" fmla="*/ 16 h 274"/>
                <a:gd name="T50" fmla="*/ 65 w 207"/>
                <a:gd name="T51" fmla="*/ 9 h 274"/>
                <a:gd name="T52" fmla="*/ 114 w 207"/>
                <a:gd name="T53" fmla="*/ 0 h 274"/>
                <a:gd name="T54" fmla="*/ 136 w 207"/>
                <a:gd name="T55" fmla="*/ 1 h 274"/>
                <a:gd name="T56" fmla="*/ 171 w 207"/>
                <a:gd name="T57" fmla="*/ 14 h 274"/>
                <a:gd name="T58" fmla="*/ 194 w 207"/>
                <a:gd name="T59" fmla="*/ 38 h 274"/>
                <a:gd name="T60" fmla="*/ 205 w 207"/>
                <a:gd name="T61" fmla="*/ 76 h 274"/>
                <a:gd name="T62" fmla="*/ 207 w 207"/>
                <a:gd name="T63" fmla="*/ 268 h 274"/>
                <a:gd name="T64" fmla="*/ 102 w 207"/>
                <a:gd name="T65" fmla="*/ 145 h 274"/>
                <a:gd name="T66" fmla="*/ 87 w 207"/>
                <a:gd name="T67" fmla="*/ 147 h 274"/>
                <a:gd name="T68" fmla="*/ 64 w 207"/>
                <a:gd name="T69" fmla="*/ 156 h 274"/>
                <a:gd name="T70" fmla="*/ 56 w 207"/>
                <a:gd name="T71" fmla="*/ 159 h 274"/>
                <a:gd name="T72" fmla="*/ 47 w 207"/>
                <a:gd name="T73" fmla="*/ 174 h 274"/>
                <a:gd name="T74" fmla="*/ 44 w 207"/>
                <a:gd name="T75" fmla="*/ 196 h 274"/>
                <a:gd name="T76" fmla="*/ 44 w 207"/>
                <a:gd name="T77" fmla="*/ 205 h 274"/>
                <a:gd name="T78" fmla="*/ 51 w 207"/>
                <a:gd name="T79" fmla="*/ 221 h 274"/>
                <a:gd name="T80" fmla="*/ 58 w 207"/>
                <a:gd name="T81" fmla="*/ 227 h 274"/>
                <a:gd name="T82" fmla="*/ 73 w 207"/>
                <a:gd name="T83" fmla="*/ 236 h 274"/>
                <a:gd name="T84" fmla="*/ 93 w 207"/>
                <a:gd name="T85" fmla="*/ 239 h 274"/>
                <a:gd name="T86" fmla="*/ 109 w 207"/>
                <a:gd name="T87" fmla="*/ 238 h 274"/>
                <a:gd name="T88" fmla="*/ 134 w 207"/>
                <a:gd name="T89" fmla="*/ 227 h 274"/>
                <a:gd name="T90" fmla="*/ 145 w 207"/>
                <a:gd name="T91" fmla="*/ 218 h 274"/>
                <a:gd name="T92" fmla="*/ 160 w 207"/>
                <a:gd name="T93" fmla="*/ 192 h 274"/>
                <a:gd name="T94" fmla="*/ 165 w 207"/>
                <a:gd name="T95" fmla="*/ 16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 h="274">
                  <a:moveTo>
                    <a:pt x="207" y="268"/>
                  </a:moveTo>
                  <a:lnTo>
                    <a:pt x="165" y="268"/>
                  </a:lnTo>
                  <a:lnTo>
                    <a:pt x="165" y="227"/>
                  </a:lnTo>
                  <a:lnTo>
                    <a:pt x="164" y="227"/>
                  </a:lnTo>
                  <a:lnTo>
                    <a:pt x="164" y="227"/>
                  </a:lnTo>
                  <a:lnTo>
                    <a:pt x="156" y="239"/>
                  </a:lnTo>
                  <a:lnTo>
                    <a:pt x="149" y="248"/>
                  </a:lnTo>
                  <a:lnTo>
                    <a:pt x="140" y="256"/>
                  </a:lnTo>
                  <a:lnTo>
                    <a:pt x="131" y="263"/>
                  </a:lnTo>
                  <a:lnTo>
                    <a:pt x="120" y="268"/>
                  </a:lnTo>
                  <a:lnTo>
                    <a:pt x="109" y="272"/>
                  </a:lnTo>
                  <a:lnTo>
                    <a:pt x="96" y="274"/>
                  </a:lnTo>
                  <a:lnTo>
                    <a:pt x="84" y="274"/>
                  </a:lnTo>
                  <a:lnTo>
                    <a:pt x="84" y="274"/>
                  </a:lnTo>
                  <a:lnTo>
                    <a:pt x="65" y="274"/>
                  </a:lnTo>
                  <a:lnTo>
                    <a:pt x="49" y="270"/>
                  </a:lnTo>
                  <a:lnTo>
                    <a:pt x="36" y="263"/>
                  </a:lnTo>
                  <a:lnTo>
                    <a:pt x="24" y="254"/>
                  </a:lnTo>
                  <a:lnTo>
                    <a:pt x="24" y="254"/>
                  </a:lnTo>
                  <a:lnTo>
                    <a:pt x="13" y="243"/>
                  </a:lnTo>
                  <a:lnTo>
                    <a:pt x="6" y="230"/>
                  </a:lnTo>
                  <a:lnTo>
                    <a:pt x="2" y="216"/>
                  </a:lnTo>
                  <a:lnTo>
                    <a:pt x="0" y="199"/>
                  </a:lnTo>
                  <a:lnTo>
                    <a:pt x="0" y="199"/>
                  </a:lnTo>
                  <a:lnTo>
                    <a:pt x="2" y="181"/>
                  </a:lnTo>
                  <a:lnTo>
                    <a:pt x="6" y="167"/>
                  </a:lnTo>
                  <a:lnTo>
                    <a:pt x="13" y="152"/>
                  </a:lnTo>
                  <a:lnTo>
                    <a:pt x="22" y="141"/>
                  </a:lnTo>
                  <a:lnTo>
                    <a:pt x="35" y="130"/>
                  </a:lnTo>
                  <a:lnTo>
                    <a:pt x="49" y="123"/>
                  </a:lnTo>
                  <a:lnTo>
                    <a:pt x="67" y="118"/>
                  </a:lnTo>
                  <a:lnTo>
                    <a:pt x="87" y="114"/>
                  </a:lnTo>
                  <a:lnTo>
                    <a:pt x="165" y="103"/>
                  </a:lnTo>
                  <a:lnTo>
                    <a:pt x="165" y="103"/>
                  </a:lnTo>
                  <a:lnTo>
                    <a:pt x="164" y="87"/>
                  </a:lnTo>
                  <a:lnTo>
                    <a:pt x="162" y="74"/>
                  </a:lnTo>
                  <a:lnTo>
                    <a:pt x="158" y="61"/>
                  </a:lnTo>
                  <a:lnTo>
                    <a:pt x="151" y="52"/>
                  </a:lnTo>
                  <a:lnTo>
                    <a:pt x="144" y="45"/>
                  </a:lnTo>
                  <a:lnTo>
                    <a:pt x="134" y="40"/>
                  </a:lnTo>
                  <a:lnTo>
                    <a:pt x="124" y="38"/>
                  </a:lnTo>
                  <a:lnTo>
                    <a:pt x="111" y="36"/>
                  </a:lnTo>
                  <a:lnTo>
                    <a:pt x="111" y="36"/>
                  </a:lnTo>
                  <a:lnTo>
                    <a:pt x="89" y="38"/>
                  </a:lnTo>
                  <a:lnTo>
                    <a:pt x="65" y="43"/>
                  </a:lnTo>
                  <a:lnTo>
                    <a:pt x="46" y="54"/>
                  </a:lnTo>
                  <a:lnTo>
                    <a:pt x="26" y="69"/>
                  </a:lnTo>
                  <a:lnTo>
                    <a:pt x="26" y="25"/>
                  </a:lnTo>
                  <a:lnTo>
                    <a:pt x="26" y="25"/>
                  </a:lnTo>
                  <a:lnTo>
                    <a:pt x="42" y="16"/>
                  </a:lnTo>
                  <a:lnTo>
                    <a:pt x="65" y="9"/>
                  </a:lnTo>
                  <a:lnTo>
                    <a:pt x="65" y="9"/>
                  </a:lnTo>
                  <a:lnTo>
                    <a:pt x="91" y="1"/>
                  </a:lnTo>
                  <a:lnTo>
                    <a:pt x="114" y="0"/>
                  </a:lnTo>
                  <a:lnTo>
                    <a:pt x="114" y="0"/>
                  </a:lnTo>
                  <a:lnTo>
                    <a:pt x="136" y="1"/>
                  </a:lnTo>
                  <a:lnTo>
                    <a:pt x="154" y="7"/>
                  </a:lnTo>
                  <a:lnTo>
                    <a:pt x="171" y="14"/>
                  </a:lnTo>
                  <a:lnTo>
                    <a:pt x="183" y="25"/>
                  </a:lnTo>
                  <a:lnTo>
                    <a:pt x="194" y="38"/>
                  </a:lnTo>
                  <a:lnTo>
                    <a:pt x="202" y="56"/>
                  </a:lnTo>
                  <a:lnTo>
                    <a:pt x="205" y="76"/>
                  </a:lnTo>
                  <a:lnTo>
                    <a:pt x="207" y="98"/>
                  </a:lnTo>
                  <a:lnTo>
                    <a:pt x="207" y="268"/>
                  </a:lnTo>
                  <a:close/>
                  <a:moveTo>
                    <a:pt x="165" y="136"/>
                  </a:moveTo>
                  <a:lnTo>
                    <a:pt x="102" y="145"/>
                  </a:lnTo>
                  <a:lnTo>
                    <a:pt x="102" y="145"/>
                  </a:lnTo>
                  <a:lnTo>
                    <a:pt x="87" y="147"/>
                  </a:lnTo>
                  <a:lnTo>
                    <a:pt x="75" y="150"/>
                  </a:lnTo>
                  <a:lnTo>
                    <a:pt x="64" y="156"/>
                  </a:lnTo>
                  <a:lnTo>
                    <a:pt x="56" y="159"/>
                  </a:lnTo>
                  <a:lnTo>
                    <a:pt x="56" y="159"/>
                  </a:lnTo>
                  <a:lnTo>
                    <a:pt x="51" y="167"/>
                  </a:lnTo>
                  <a:lnTo>
                    <a:pt x="47" y="174"/>
                  </a:lnTo>
                  <a:lnTo>
                    <a:pt x="44" y="185"/>
                  </a:lnTo>
                  <a:lnTo>
                    <a:pt x="44" y="196"/>
                  </a:lnTo>
                  <a:lnTo>
                    <a:pt x="44" y="196"/>
                  </a:lnTo>
                  <a:lnTo>
                    <a:pt x="44" y="205"/>
                  </a:lnTo>
                  <a:lnTo>
                    <a:pt x="47" y="214"/>
                  </a:lnTo>
                  <a:lnTo>
                    <a:pt x="51" y="221"/>
                  </a:lnTo>
                  <a:lnTo>
                    <a:pt x="58" y="227"/>
                  </a:lnTo>
                  <a:lnTo>
                    <a:pt x="58" y="227"/>
                  </a:lnTo>
                  <a:lnTo>
                    <a:pt x="65" y="232"/>
                  </a:lnTo>
                  <a:lnTo>
                    <a:pt x="73" y="236"/>
                  </a:lnTo>
                  <a:lnTo>
                    <a:pt x="84" y="238"/>
                  </a:lnTo>
                  <a:lnTo>
                    <a:pt x="93" y="239"/>
                  </a:lnTo>
                  <a:lnTo>
                    <a:pt x="93" y="239"/>
                  </a:lnTo>
                  <a:lnTo>
                    <a:pt x="109" y="238"/>
                  </a:lnTo>
                  <a:lnTo>
                    <a:pt x="122" y="234"/>
                  </a:lnTo>
                  <a:lnTo>
                    <a:pt x="134" y="227"/>
                  </a:lnTo>
                  <a:lnTo>
                    <a:pt x="145" y="218"/>
                  </a:lnTo>
                  <a:lnTo>
                    <a:pt x="145" y="218"/>
                  </a:lnTo>
                  <a:lnTo>
                    <a:pt x="154" y="205"/>
                  </a:lnTo>
                  <a:lnTo>
                    <a:pt x="160" y="192"/>
                  </a:lnTo>
                  <a:lnTo>
                    <a:pt x="164" y="178"/>
                  </a:lnTo>
                  <a:lnTo>
                    <a:pt x="165" y="161"/>
                  </a:lnTo>
                  <a:lnTo>
                    <a:pt x="165"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sp>
          <p:nvSpPr>
            <p:cNvPr id="36" name="Rectangle 9"/>
            <p:cNvSpPr>
              <a:spLocks noChangeArrowheads="1"/>
            </p:cNvSpPr>
            <p:nvPr/>
          </p:nvSpPr>
          <p:spPr bwMode="auto">
            <a:xfrm>
              <a:off x="4946" y="787"/>
              <a:ext cx="21" cy="1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sp>
          <p:nvSpPr>
            <p:cNvPr id="37" name="Freeform 10"/>
            <p:cNvSpPr>
              <a:spLocks/>
            </p:cNvSpPr>
            <p:nvPr/>
          </p:nvSpPr>
          <p:spPr bwMode="auto">
            <a:xfrm>
              <a:off x="5031" y="794"/>
              <a:ext cx="102" cy="189"/>
            </a:xfrm>
            <a:custGeom>
              <a:avLst/>
              <a:gdLst>
                <a:gd name="T0" fmla="*/ 204 w 204"/>
                <a:gd name="T1" fmla="*/ 280 h 378"/>
                <a:gd name="T2" fmla="*/ 198 w 204"/>
                <a:gd name="T3" fmla="*/ 312 h 378"/>
                <a:gd name="T4" fmla="*/ 191 w 204"/>
                <a:gd name="T5" fmla="*/ 331 h 378"/>
                <a:gd name="T6" fmla="*/ 178 w 204"/>
                <a:gd name="T7" fmla="*/ 345 h 378"/>
                <a:gd name="T8" fmla="*/ 171 w 204"/>
                <a:gd name="T9" fmla="*/ 352 h 378"/>
                <a:gd name="T10" fmla="*/ 133 w 204"/>
                <a:gd name="T11" fmla="*/ 372 h 378"/>
                <a:gd name="T12" fmla="*/ 82 w 204"/>
                <a:gd name="T13" fmla="*/ 378 h 378"/>
                <a:gd name="T14" fmla="*/ 60 w 204"/>
                <a:gd name="T15" fmla="*/ 376 h 378"/>
                <a:gd name="T16" fmla="*/ 37 w 204"/>
                <a:gd name="T17" fmla="*/ 372 h 378"/>
                <a:gd name="T18" fmla="*/ 0 w 204"/>
                <a:gd name="T19" fmla="*/ 358 h 378"/>
                <a:gd name="T20" fmla="*/ 0 w 204"/>
                <a:gd name="T21" fmla="*/ 307 h 378"/>
                <a:gd name="T22" fmla="*/ 17 w 204"/>
                <a:gd name="T23" fmla="*/ 320 h 378"/>
                <a:gd name="T24" fmla="*/ 40 w 204"/>
                <a:gd name="T25" fmla="*/ 331 h 378"/>
                <a:gd name="T26" fmla="*/ 77 w 204"/>
                <a:gd name="T27" fmla="*/ 340 h 378"/>
                <a:gd name="T28" fmla="*/ 88 w 204"/>
                <a:gd name="T29" fmla="*/ 340 h 378"/>
                <a:gd name="T30" fmla="*/ 118 w 204"/>
                <a:gd name="T31" fmla="*/ 336 h 378"/>
                <a:gd name="T32" fmla="*/ 140 w 204"/>
                <a:gd name="T33" fmla="*/ 325 h 378"/>
                <a:gd name="T34" fmla="*/ 155 w 204"/>
                <a:gd name="T35" fmla="*/ 309 h 378"/>
                <a:gd name="T36" fmla="*/ 158 w 204"/>
                <a:gd name="T37" fmla="*/ 285 h 378"/>
                <a:gd name="T38" fmla="*/ 158 w 204"/>
                <a:gd name="T39" fmla="*/ 274 h 378"/>
                <a:gd name="T40" fmla="*/ 149 w 204"/>
                <a:gd name="T41" fmla="*/ 254 h 378"/>
                <a:gd name="T42" fmla="*/ 144 w 204"/>
                <a:gd name="T43" fmla="*/ 245 h 378"/>
                <a:gd name="T44" fmla="*/ 120 w 204"/>
                <a:gd name="T45" fmla="*/ 227 h 378"/>
                <a:gd name="T46" fmla="*/ 82 w 204"/>
                <a:gd name="T47" fmla="*/ 202 h 378"/>
                <a:gd name="T48" fmla="*/ 44 w 204"/>
                <a:gd name="T49" fmla="*/ 178 h 378"/>
                <a:gd name="T50" fmla="*/ 19 w 204"/>
                <a:gd name="T51" fmla="*/ 155 h 378"/>
                <a:gd name="T52" fmla="*/ 9 w 204"/>
                <a:gd name="T53" fmla="*/ 142 h 378"/>
                <a:gd name="T54" fmla="*/ 0 w 204"/>
                <a:gd name="T55" fmla="*/ 113 h 378"/>
                <a:gd name="T56" fmla="*/ 0 w 204"/>
                <a:gd name="T57" fmla="*/ 98 h 378"/>
                <a:gd name="T58" fmla="*/ 4 w 204"/>
                <a:gd name="T59" fmla="*/ 67 h 378"/>
                <a:gd name="T60" fmla="*/ 13 w 204"/>
                <a:gd name="T61" fmla="*/ 49 h 378"/>
                <a:gd name="T62" fmla="*/ 33 w 204"/>
                <a:gd name="T63" fmla="*/ 27 h 378"/>
                <a:gd name="T64" fmla="*/ 49 w 204"/>
                <a:gd name="T65" fmla="*/ 15 h 378"/>
                <a:gd name="T66" fmla="*/ 91 w 204"/>
                <a:gd name="T67" fmla="*/ 2 h 378"/>
                <a:gd name="T68" fmla="*/ 117 w 204"/>
                <a:gd name="T69" fmla="*/ 0 h 378"/>
                <a:gd name="T70" fmla="*/ 158 w 204"/>
                <a:gd name="T71" fmla="*/ 4 h 378"/>
                <a:gd name="T72" fmla="*/ 187 w 204"/>
                <a:gd name="T73" fmla="*/ 13 h 378"/>
                <a:gd name="T74" fmla="*/ 187 w 204"/>
                <a:gd name="T75" fmla="*/ 60 h 378"/>
                <a:gd name="T76" fmla="*/ 155 w 204"/>
                <a:gd name="T77" fmla="*/ 44 h 378"/>
                <a:gd name="T78" fmla="*/ 115 w 204"/>
                <a:gd name="T79" fmla="*/ 38 h 378"/>
                <a:gd name="T80" fmla="*/ 100 w 204"/>
                <a:gd name="T81" fmla="*/ 40 h 378"/>
                <a:gd name="T82" fmla="*/ 75 w 204"/>
                <a:gd name="T83" fmla="*/ 47 h 378"/>
                <a:gd name="T84" fmla="*/ 64 w 204"/>
                <a:gd name="T85" fmla="*/ 53 h 378"/>
                <a:gd name="T86" fmla="*/ 49 w 204"/>
                <a:gd name="T87" fmla="*/ 71 h 378"/>
                <a:gd name="T88" fmla="*/ 46 w 204"/>
                <a:gd name="T89" fmla="*/ 95 h 378"/>
                <a:gd name="T90" fmla="*/ 46 w 204"/>
                <a:gd name="T91" fmla="*/ 111 h 378"/>
                <a:gd name="T92" fmla="*/ 51 w 204"/>
                <a:gd name="T93" fmla="*/ 124 h 378"/>
                <a:gd name="T94" fmla="*/ 69 w 204"/>
                <a:gd name="T95" fmla="*/ 145 h 378"/>
                <a:gd name="T96" fmla="*/ 89 w 204"/>
                <a:gd name="T97" fmla="*/ 158 h 378"/>
                <a:gd name="T98" fmla="*/ 117 w 204"/>
                <a:gd name="T99" fmla="*/ 173 h 378"/>
                <a:gd name="T100" fmla="*/ 158 w 204"/>
                <a:gd name="T101" fmla="*/ 200 h 378"/>
                <a:gd name="T102" fmla="*/ 184 w 204"/>
                <a:gd name="T103" fmla="*/ 225 h 378"/>
                <a:gd name="T104" fmla="*/ 193 w 204"/>
                <a:gd name="T105" fmla="*/ 236 h 378"/>
                <a:gd name="T106" fmla="*/ 202 w 204"/>
                <a:gd name="T107" fmla="*/ 265 h 378"/>
                <a:gd name="T108" fmla="*/ 204 w 204"/>
                <a:gd name="T109" fmla="*/ 28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4" h="378">
                  <a:moveTo>
                    <a:pt x="204" y="280"/>
                  </a:moveTo>
                  <a:lnTo>
                    <a:pt x="204" y="280"/>
                  </a:lnTo>
                  <a:lnTo>
                    <a:pt x="202" y="302"/>
                  </a:lnTo>
                  <a:lnTo>
                    <a:pt x="198" y="312"/>
                  </a:lnTo>
                  <a:lnTo>
                    <a:pt x="195" y="322"/>
                  </a:lnTo>
                  <a:lnTo>
                    <a:pt x="191" y="331"/>
                  </a:lnTo>
                  <a:lnTo>
                    <a:pt x="186" y="338"/>
                  </a:lnTo>
                  <a:lnTo>
                    <a:pt x="178" y="345"/>
                  </a:lnTo>
                  <a:lnTo>
                    <a:pt x="171" y="352"/>
                  </a:lnTo>
                  <a:lnTo>
                    <a:pt x="171" y="352"/>
                  </a:lnTo>
                  <a:lnTo>
                    <a:pt x="153" y="363"/>
                  </a:lnTo>
                  <a:lnTo>
                    <a:pt x="133" y="372"/>
                  </a:lnTo>
                  <a:lnTo>
                    <a:pt x="109" y="378"/>
                  </a:lnTo>
                  <a:lnTo>
                    <a:pt x="82" y="378"/>
                  </a:lnTo>
                  <a:lnTo>
                    <a:pt x="82" y="378"/>
                  </a:lnTo>
                  <a:lnTo>
                    <a:pt x="60" y="376"/>
                  </a:lnTo>
                  <a:lnTo>
                    <a:pt x="37" y="372"/>
                  </a:lnTo>
                  <a:lnTo>
                    <a:pt x="37" y="372"/>
                  </a:lnTo>
                  <a:lnTo>
                    <a:pt x="15" y="365"/>
                  </a:lnTo>
                  <a:lnTo>
                    <a:pt x="0" y="358"/>
                  </a:lnTo>
                  <a:lnTo>
                    <a:pt x="0" y="307"/>
                  </a:lnTo>
                  <a:lnTo>
                    <a:pt x="0" y="307"/>
                  </a:lnTo>
                  <a:lnTo>
                    <a:pt x="8" y="314"/>
                  </a:lnTo>
                  <a:lnTo>
                    <a:pt x="17" y="320"/>
                  </a:lnTo>
                  <a:lnTo>
                    <a:pt x="40" y="331"/>
                  </a:lnTo>
                  <a:lnTo>
                    <a:pt x="40" y="331"/>
                  </a:lnTo>
                  <a:lnTo>
                    <a:pt x="66" y="338"/>
                  </a:lnTo>
                  <a:lnTo>
                    <a:pt x="77" y="340"/>
                  </a:lnTo>
                  <a:lnTo>
                    <a:pt x="88" y="340"/>
                  </a:lnTo>
                  <a:lnTo>
                    <a:pt x="88" y="340"/>
                  </a:lnTo>
                  <a:lnTo>
                    <a:pt x="104" y="340"/>
                  </a:lnTo>
                  <a:lnTo>
                    <a:pt x="118" y="336"/>
                  </a:lnTo>
                  <a:lnTo>
                    <a:pt x="131" y="332"/>
                  </a:lnTo>
                  <a:lnTo>
                    <a:pt x="140" y="325"/>
                  </a:lnTo>
                  <a:lnTo>
                    <a:pt x="149" y="318"/>
                  </a:lnTo>
                  <a:lnTo>
                    <a:pt x="155" y="309"/>
                  </a:lnTo>
                  <a:lnTo>
                    <a:pt x="157" y="298"/>
                  </a:lnTo>
                  <a:lnTo>
                    <a:pt x="158" y="285"/>
                  </a:lnTo>
                  <a:lnTo>
                    <a:pt x="158" y="285"/>
                  </a:lnTo>
                  <a:lnTo>
                    <a:pt x="158" y="274"/>
                  </a:lnTo>
                  <a:lnTo>
                    <a:pt x="155" y="263"/>
                  </a:lnTo>
                  <a:lnTo>
                    <a:pt x="149" y="254"/>
                  </a:lnTo>
                  <a:lnTo>
                    <a:pt x="144" y="245"/>
                  </a:lnTo>
                  <a:lnTo>
                    <a:pt x="144" y="245"/>
                  </a:lnTo>
                  <a:lnTo>
                    <a:pt x="133" y="236"/>
                  </a:lnTo>
                  <a:lnTo>
                    <a:pt x="120" y="227"/>
                  </a:lnTo>
                  <a:lnTo>
                    <a:pt x="82" y="202"/>
                  </a:lnTo>
                  <a:lnTo>
                    <a:pt x="82" y="202"/>
                  </a:lnTo>
                  <a:lnTo>
                    <a:pt x="60" y="189"/>
                  </a:lnTo>
                  <a:lnTo>
                    <a:pt x="44" y="178"/>
                  </a:lnTo>
                  <a:lnTo>
                    <a:pt x="29" y="165"/>
                  </a:lnTo>
                  <a:lnTo>
                    <a:pt x="19" y="155"/>
                  </a:lnTo>
                  <a:lnTo>
                    <a:pt x="19" y="155"/>
                  </a:lnTo>
                  <a:lnTo>
                    <a:pt x="9" y="142"/>
                  </a:lnTo>
                  <a:lnTo>
                    <a:pt x="4" y="129"/>
                  </a:lnTo>
                  <a:lnTo>
                    <a:pt x="0" y="113"/>
                  </a:lnTo>
                  <a:lnTo>
                    <a:pt x="0" y="98"/>
                  </a:lnTo>
                  <a:lnTo>
                    <a:pt x="0" y="98"/>
                  </a:lnTo>
                  <a:lnTo>
                    <a:pt x="2" y="76"/>
                  </a:lnTo>
                  <a:lnTo>
                    <a:pt x="4" y="67"/>
                  </a:lnTo>
                  <a:lnTo>
                    <a:pt x="8" y="58"/>
                  </a:lnTo>
                  <a:lnTo>
                    <a:pt x="13" y="49"/>
                  </a:lnTo>
                  <a:lnTo>
                    <a:pt x="19" y="42"/>
                  </a:lnTo>
                  <a:lnTo>
                    <a:pt x="33" y="27"/>
                  </a:lnTo>
                  <a:lnTo>
                    <a:pt x="33" y="27"/>
                  </a:lnTo>
                  <a:lnTo>
                    <a:pt x="49" y="15"/>
                  </a:lnTo>
                  <a:lnTo>
                    <a:pt x="69" y="7"/>
                  </a:lnTo>
                  <a:lnTo>
                    <a:pt x="91" y="2"/>
                  </a:lnTo>
                  <a:lnTo>
                    <a:pt x="117" y="0"/>
                  </a:lnTo>
                  <a:lnTo>
                    <a:pt x="117" y="0"/>
                  </a:lnTo>
                  <a:lnTo>
                    <a:pt x="138" y="0"/>
                  </a:lnTo>
                  <a:lnTo>
                    <a:pt x="158" y="4"/>
                  </a:lnTo>
                  <a:lnTo>
                    <a:pt x="175" y="7"/>
                  </a:lnTo>
                  <a:lnTo>
                    <a:pt x="187" y="13"/>
                  </a:lnTo>
                  <a:lnTo>
                    <a:pt x="187" y="60"/>
                  </a:lnTo>
                  <a:lnTo>
                    <a:pt x="187" y="60"/>
                  </a:lnTo>
                  <a:lnTo>
                    <a:pt x="173" y="51"/>
                  </a:lnTo>
                  <a:lnTo>
                    <a:pt x="155" y="44"/>
                  </a:lnTo>
                  <a:lnTo>
                    <a:pt x="137" y="40"/>
                  </a:lnTo>
                  <a:lnTo>
                    <a:pt x="115" y="38"/>
                  </a:lnTo>
                  <a:lnTo>
                    <a:pt x="115" y="38"/>
                  </a:lnTo>
                  <a:lnTo>
                    <a:pt x="100" y="40"/>
                  </a:lnTo>
                  <a:lnTo>
                    <a:pt x="86" y="42"/>
                  </a:lnTo>
                  <a:lnTo>
                    <a:pt x="75" y="47"/>
                  </a:lnTo>
                  <a:lnTo>
                    <a:pt x="64" y="53"/>
                  </a:lnTo>
                  <a:lnTo>
                    <a:pt x="64" y="53"/>
                  </a:lnTo>
                  <a:lnTo>
                    <a:pt x="57" y="62"/>
                  </a:lnTo>
                  <a:lnTo>
                    <a:pt x="49" y="71"/>
                  </a:lnTo>
                  <a:lnTo>
                    <a:pt x="46" y="82"/>
                  </a:lnTo>
                  <a:lnTo>
                    <a:pt x="46" y="95"/>
                  </a:lnTo>
                  <a:lnTo>
                    <a:pt x="46" y="95"/>
                  </a:lnTo>
                  <a:lnTo>
                    <a:pt x="46" y="111"/>
                  </a:lnTo>
                  <a:lnTo>
                    <a:pt x="51" y="124"/>
                  </a:lnTo>
                  <a:lnTo>
                    <a:pt x="51" y="124"/>
                  </a:lnTo>
                  <a:lnTo>
                    <a:pt x="58" y="135"/>
                  </a:lnTo>
                  <a:lnTo>
                    <a:pt x="69" y="145"/>
                  </a:lnTo>
                  <a:lnTo>
                    <a:pt x="69" y="145"/>
                  </a:lnTo>
                  <a:lnTo>
                    <a:pt x="89" y="158"/>
                  </a:lnTo>
                  <a:lnTo>
                    <a:pt x="117" y="173"/>
                  </a:lnTo>
                  <a:lnTo>
                    <a:pt x="117" y="173"/>
                  </a:lnTo>
                  <a:lnTo>
                    <a:pt x="138" y="187"/>
                  </a:lnTo>
                  <a:lnTo>
                    <a:pt x="158" y="200"/>
                  </a:lnTo>
                  <a:lnTo>
                    <a:pt x="173" y="213"/>
                  </a:lnTo>
                  <a:lnTo>
                    <a:pt x="184" y="225"/>
                  </a:lnTo>
                  <a:lnTo>
                    <a:pt x="184" y="225"/>
                  </a:lnTo>
                  <a:lnTo>
                    <a:pt x="193" y="236"/>
                  </a:lnTo>
                  <a:lnTo>
                    <a:pt x="198" y="251"/>
                  </a:lnTo>
                  <a:lnTo>
                    <a:pt x="202" y="265"/>
                  </a:lnTo>
                  <a:lnTo>
                    <a:pt x="204" y="280"/>
                  </a:lnTo>
                  <a:lnTo>
                    <a:pt x="204" y="2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sp>
          <p:nvSpPr>
            <p:cNvPr id="38" name="Freeform 11"/>
            <p:cNvSpPr>
              <a:spLocks/>
            </p:cNvSpPr>
            <p:nvPr/>
          </p:nvSpPr>
          <p:spPr bwMode="auto">
            <a:xfrm>
              <a:off x="5140" y="810"/>
              <a:ext cx="76" cy="173"/>
            </a:xfrm>
            <a:custGeom>
              <a:avLst/>
              <a:gdLst>
                <a:gd name="T0" fmla="*/ 153 w 153"/>
                <a:gd name="T1" fmla="*/ 336 h 345"/>
                <a:gd name="T2" fmla="*/ 153 w 153"/>
                <a:gd name="T3" fmla="*/ 336 h 345"/>
                <a:gd name="T4" fmla="*/ 144 w 153"/>
                <a:gd name="T5" fmla="*/ 341 h 345"/>
                <a:gd name="T6" fmla="*/ 135 w 153"/>
                <a:gd name="T7" fmla="*/ 343 h 345"/>
                <a:gd name="T8" fmla="*/ 124 w 153"/>
                <a:gd name="T9" fmla="*/ 345 h 345"/>
                <a:gd name="T10" fmla="*/ 113 w 153"/>
                <a:gd name="T11" fmla="*/ 345 h 345"/>
                <a:gd name="T12" fmla="*/ 113 w 153"/>
                <a:gd name="T13" fmla="*/ 345 h 345"/>
                <a:gd name="T14" fmla="*/ 96 w 153"/>
                <a:gd name="T15" fmla="*/ 343 h 345"/>
                <a:gd name="T16" fmla="*/ 84 w 153"/>
                <a:gd name="T17" fmla="*/ 339 h 345"/>
                <a:gd name="T18" fmla="*/ 71 w 153"/>
                <a:gd name="T19" fmla="*/ 334 h 345"/>
                <a:gd name="T20" fmla="*/ 62 w 153"/>
                <a:gd name="T21" fmla="*/ 327 h 345"/>
                <a:gd name="T22" fmla="*/ 55 w 153"/>
                <a:gd name="T23" fmla="*/ 316 h 345"/>
                <a:gd name="T24" fmla="*/ 49 w 153"/>
                <a:gd name="T25" fmla="*/ 301 h 345"/>
                <a:gd name="T26" fmla="*/ 46 w 153"/>
                <a:gd name="T27" fmla="*/ 287 h 345"/>
                <a:gd name="T28" fmla="*/ 44 w 153"/>
                <a:gd name="T29" fmla="*/ 269 h 345"/>
                <a:gd name="T30" fmla="*/ 44 w 153"/>
                <a:gd name="T31" fmla="*/ 112 h 345"/>
                <a:gd name="T32" fmla="*/ 0 w 153"/>
                <a:gd name="T33" fmla="*/ 112 h 345"/>
                <a:gd name="T34" fmla="*/ 0 w 153"/>
                <a:gd name="T35" fmla="*/ 78 h 345"/>
                <a:gd name="T36" fmla="*/ 44 w 153"/>
                <a:gd name="T37" fmla="*/ 78 h 345"/>
                <a:gd name="T38" fmla="*/ 44 w 153"/>
                <a:gd name="T39" fmla="*/ 14 h 345"/>
                <a:gd name="T40" fmla="*/ 86 w 153"/>
                <a:gd name="T41" fmla="*/ 0 h 345"/>
                <a:gd name="T42" fmla="*/ 86 w 153"/>
                <a:gd name="T43" fmla="*/ 78 h 345"/>
                <a:gd name="T44" fmla="*/ 153 w 153"/>
                <a:gd name="T45" fmla="*/ 78 h 345"/>
                <a:gd name="T46" fmla="*/ 153 w 153"/>
                <a:gd name="T47" fmla="*/ 112 h 345"/>
                <a:gd name="T48" fmla="*/ 86 w 153"/>
                <a:gd name="T49" fmla="*/ 112 h 345"/>
                <a:gd name="T50" fmla="*/ 86 w 153"/>
                <a:gd name="T51" fmla="*/ 261 h 345"/>
                <a:gd name="T52" fmla="*/ 86 w 153"/>
                <a:gd name="T53" fmla="*/ 261 h 345"/>
                <a:gd name="T54" fmla="*/ 87 w 153"/>
                <a:gd name="T55" fmla="*/ 272 h 345"/>
                <a:gd name="T56" fmla="*/ 89 w 153"/>
                <a:gd name="T57" fmla="*/ 283 h 345"/>
                <a:gd name="T58" fmla="*/ 91 w 153"/>
                <a:gd name="T59" fmla="*/ 292 h 345"/>
                <a:gd name="T60" fmla="*/ 95 w 153"/>
                <a:gd name="T61" fmla="*/ 298 h 345"/>
                <a:gd name="T62" fmla="*/ 95 w 153"/>
                <a:gd name="T63" fmla="*/ 298 h 345"/>
                <a:gd name="T64" fmla="*/ 100 w 153"/>
                <a:gd name="T65" fmla="*/ 303 h 345"/>
                <a:gd name="T66" fmla="*/ 107 w 153"/>
                <a:gd name="T67" fmla="*/ 307 h 345"/>
                <a:gd name="T68" fmla="*/ 115 w 153"/>
                <a:gd name="T69" fmla="*/ 309 h 345"/>
                <a:gd name="T70" fmla="*/ 125 w 153"/>
                <a:gd name="T71" fmla="*/ 309 h 345"/>
                <a:gd name="T72" fmla="*/ 125 w 153"/>
                <a:gd name="T73" fmla="*/ 309 h 345"/>
                <a:gd name="T74" fmla="*/ 133 w 153"/>
                <a:gd name="T75" fmla="*/ 309 h 345"/>
                <a:gd name="T76" fmla="*/ 140 w 153"/>
                <a:gd name="T77" fmla="*/ 307 h 345"/>
                <a:gd name="T78" fmla="*/ 145 w 153"/>
                <a:gd name="T79" fmla="*/ 305 h 345"/>
                <a:gd name="T80" fmla="*/ 153 w 153"/>
                <a:gd name="T81" fmla="*/ 301 h 345"/>
                <a:gd name="T82" fmla="*/ 153 w 153"/>
                <a:gd name="T83" fmla="*/ 33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3" h="345">
                  <a:moveTo>
                    <a:pt x="153" y="336"/>
                  </a:moveTo>
                  <a:lnTo>
                    <a:pt x="153" y="336"/>
                  </a:lnTo>
                  <a:lnTo>
                    <a:pt x="144" y="341"/>
                  </a:lnTo>
                  <a:lnTo>
                    <a:pt x="135" y="343"/>
                  </a:lnTo>
                  <a:lnTo>
                    <a:pt x="124" y="345"/>
                  </a:lnTo>
                  <a:lnTo>
                    <a:pt x="113" y="345"/>
                  </a:lnTo>
                  <a:lnTo>
                    <a:pt x="113" y="345"/>
                  </a:lnTo>
                  <a:lnTo>
                    <a:pt x="96" y="343"/>
                  </a:lnTo>
                  <a:lnTo>
                    <a:pt x="84" y="339"/>
                  </a:lnTo>
                  <a:lnTo>
                    <a:pt x="71" y="334"/>
                  </a:lnTo>
                  <a:lnTo>
                    <a:pt x="62" y="327"/>
                  </a:lnTo>
                  <a:lnTo>
                    <a:pt x="55" y="316"/>
                  </a:lnTo>
                  <a:lnTo>
                    <a:pt x="49" y="301"/>
                  </a:lnTo>
                  <a:lnTo>
                    <a:pt x="46" y="287"/>
                  </a:lnTo>
                  <a:lnTo>
                    <a:pt x="44" y="269"/>
                  </a:lnTo>
                  <a:lnTo>
                    <a:pt x="44" y="112"/>
                  </a:lnTo>
                  <a:lnTo>
                    <a:pt x="0" y="112"/>
                  </a:lnTo>
                  <a:lnTo>
                    <a:pt x="0" y="78"/>
                  </a:lnTo>
                  <a:lnTo>
                    <a:pt x="44" y="78"/>
                  </a:lnTo>
                  <a:lnTo>
                    <a:pt x="44" y="14"/>
                  </a:lnTo>
                  <a:lnTo>
                    <a:pt x="86" y="0"/>
                  </a:lnTo>
                  <a:lnTo>
                    <a:pt x="86" y="78"/>
                  </a:lnTo>
                  <a:lnTo>
                    <a:pt x="153" y="78"/>
                  </a:lnTo>
                  <a:lnTo>
                    <a:pt x="153" y="112"/>
                  </a:lnTo>
                  <a:lnTo>
                    <a:pt x="86" y="112"/>
                  </a:lnTo>
                  <a:lnTo>
                    <a:pt x="86" y="261"/>
                  </a:lnTo>
                  <a:lnTo>
                    <a:pt x="86" y="261"/>
                  </a:lnTo>
                  <a:lnTo>
                    <a:pt x="87" y="272"/>
                  </a:lnTo>
                  <a:lnTo>
                    <a:pt x="89" y="283"/>
                  </a:lnTo>
                  <a:lnTo>
                    <a:pt x="91" y="292"/>
                  </a:lnTo>
                  <a:lnTo>
                    <a:pt x="95" y="298"/>
                  </a:lnTo>
                  <a:lnTo>
                    <a:pt x="95" y="298"/>
                  </a:lnTo>
                  <a:lnTo>
                    <a:pt x="100" y="303"/>
                  </a:lnTo>
                  <a:lnTo>
                    <a:pt x="107" y="307"/>
                  </a:lnTo>
                  <a:lnTo>
                    <a:pt x="115" y="309"/>
                  </a:lnTo>
                  <a:lnTo>
                    <a:pt x="125" y="309"/>
                  </a:lnTo>
                  <a:lnTo>
                    <a:pt x="125" y="309"/>
                  </a:lnTo>
                  <a:lnTo>
                    <a:pt x="133" y="309"/>
                  </a:lnTo>
                  <a:lnTo>
                    <a:pt x="140" y="307"/>
                  </a:lnTo>
                  <a:lnTo>
                    <a:pt x="145" y="305"/>
                  </a:lnTo>
                  <a:lnTo>
                    <a:pt x="153" y="301"/>
                  </a:lnTo>
                  <a:lnTo>
                    <a:pt x="153" y="3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sp>
          <p:nvSpPr>
            <p:cNvPr id="39" name="Freeform 12"/>
            <p:cNvSpPr>
              <a:spLocks/>
            </p:cNvSpPr>
            <p:nvPr/>
          </p:nvSpPr>
          <p:spPr bwMode="auto">
            <a:xfrm>
              <a:off x="5234" y="849"/>
              <a:ext cx="108" cy="134"/>
            </a:xfrm>
            <a:custGeom>
              <a:avLst/>
              <a:gdLst>
                <a:gd name="T0" fmla="*/ 216 w 216"/>
                <a:gd name="T1" fmla="*/ 261 h 267"/>
                <a:gd name="T2" fmla="*/ 174 w 216"/>
                <a:gd name="T3" fmla="*/ 261 h 267"/>
                <a:gd name="T4" fmla="*/ 174 w 216"/>
                <a:gd name="T5" fmla="*/ 220 h 267"/>
                <a:gd name="T6" fmla="*/ 172 w 216"/>
                <a:gd name="T7" fmla="*/ 220 h 267"/>
                <a:gd name="T8" fmla="*/ 172 w 216"/>
                <a:gd name="T9" fmla="*/ 220 h 267"/>
                <a:gd name="T10" fmla="*/ 167 w 216"/>
                <a:gd name="T11" fmla="*/ 231 h 267"/>
                <a:gd name="T12" fmla="*/ 158 w 216"/>
                <a:gd name="T13" fmla="*/ 241 h 267"/>
                <a:gd name="T14" fmla="*/ 149 w 216"/>
                <a:gd name="T15" fmla="*/ 249 h 267"/>
                <a:gd name="T16" fmla="*/ 140 w 216"/>
                <a:gd name="T17" fmla="*/ 256 h 267"/>
                <a:gd name="T18" fmla="*/ 129 w 216"/>
                <a:gd name="T19" fmla="*/ 261 h 267"/>
                <a:gd name="T20" fmla="*/ 118 w 216"/>
                <a:gd name="T21" fmla="*/ 265 h 267"/>
                <a:gd name="T22" fmla="*/ 105 w 216"/>
                <a:gd name="T23" fmla="*/ 267 h 267"/>
                <a:gd name="T24" fmla="*/ 93 w 216"/>
                <a:gd name="T25" fmla="*/ 267 h 267"/>
                <a:gd name="T26" fmla="*/ 93 w 216"/>
                <a:gd name="T27" fmla="*/ 267 h 267"/>
                <a:gd name="T28" fmla="*/ 71 w 216"/>
                <a:gd name="T29" fmla="*/ 265 h 267"/>
                <a:gd name="T30" fmla="*/ 53 w 216"/>
                <a:gd name="T31" fmla="*/ 261 h 267"/>
                <a:gd name="T32" fmla="*/ 44 w 216"/>
                <a:gd name="T33" fmla="*/ 256 h 267"/>
                <a:gd name="T34" fmla="*/ 36 w 216"/>
                <a:gd name="T35" fmla="*/ 252 h 267"/>
                <a:gd name="T36" fmla="*/ 29 w 216"/>
                <a:gd name="T37" fmla="*/ 247 h 267"/>
                <a:gd name="T38" fmla="*/ 22 w 216"/>
                <a:gd name="T39" fmla="*/ 240 h 267"/>
                <a:gd name="T40" fmla="*/ 16 w 216"/>
                <a:gd name="T41" fmla="*/ 232 h 267"/>
                <a:gd name="T42" fmla="*/ 13 w 216"/>
                <a:gd name="T43" fmla="*/ 223 h 267"/>
                <a:gd name="T44" fmla="*/ 5 w 216"/>
                <a:gd name="T45" fmla="*/ 205 h 267"/>
                <a:gd name="T46" fmla="*/ 0 w 216"/>
                <a:gd name="T47" fmla="*/ 181 h 267"/>
                <a:gd name="T48" fmla="*/ 0 w 216"/>
                <a:gd name="T49" fmla="*/ 156 h 267"/>
                <a:gd name="T50" fmla="*/ 0 w 216"/>
                <a:gd name="T51" fmla="*/ 0 h 267"/>
                <a:gd name="T52" fmla="*/ 42 w 216"/>
                <a:gd name="T53" fmla="*/ 0 h 267"/>
                <a:gd name="T54" fmla="*/ 42 w 216"/>
                <a:gd name="T55" fmla="*/ 149 h 267"/>
                <a:gd name="T56" fmla="*/ 42 w 216"/>
                <a:gd name="T57" fmla="*/ 149 h 267"/>
                <a:gd name="T58" fmla="*/ 42 w 216"/>
                <a:gd name="T59" fmla="*/ 169 h 267"/>
                <a:gd name="T60" fmla="*/ 45 w 216"/>
                <a:gd name="T61" fmla="*/ 185 h 267"/>
                <a:gd name="T62" fmla="*/ 51 w 216"/>
                <a:gd name="T63" fmla="*/ 200 h 267"/>
                <a:gd name="T64" fmla="*/ 56 w 216"/>
                <a:gd name="T65" fmla="*/ 211 h 267"/>
                <a:gd name="T66" fmla="*/ 65 w 216"/>
                <a:gd name="T67" fmla="*/ 220 h 267"/>
                <a:gd name="T68" fmla="*/ 76 w 216"/>
                <a:gd name="T69" fmla="*/ 227 h 267"/>
                <a:gd name="T70" fmla="*/ 89 w 216"/>
                <a:gd name="T71" fmla="*/ 231 h 267"/>
                <a:gd name="T72" fmla="*/ 103 w 216"/>
                <a:gd name="T73" fmla="*/ 232 h 267"/>
                <a:gd name="T74" fmla="*/ 103 w 216"/>
                <a:gd name="T75" fmla="*/ 232 h 267"/>
                <a:gd name="T76" fmla="*/ 120 w 216"/>
                <a:gd name="T77" fmla="*/ 231 h 267"/>
                <a:gd name="T78" fmla="*/ 132 w 216"/>
                <a:gd name="T79" fmla="*/ 227 h 267"/>
                <a:gd name="T80" fmla="*/ 145 w 216"/>
                <a:gd name="T81" fmla="*/ 220 h 267"/>
                <a:gd name="T82" fmla="*/ 154 w 216"/>
                <a:gd name="T83" fmla="*/ 209 h 267"/>
                <a:gd name="T84" fmla="*/ 154 w 216"/>
                <a:gd name="T85" fmla="*/ 209 h 267"/>
                <a:gd name="T86" fmla="*/ 163 w 216"/>
                <a:gd name="T87" fmla="*/ 198 h 267"/>
                <a:gd name="T88" fmla="*/ 169 w 216"/>
                <a:gd name="T89" fmla="*/ 183 h 267"/>
                <a:gd name="T90" fmla="*/ 172 w 216"/>
                <a:gd name="T91" fmla="*/ 167 h 267"/>
                <a:gd name="T92" fmla="*/ 174 w 216"/>
                <a:gd name="T93" fmla="*/ 151 h 267"/>
                <a:gd name="T94" fmla="*/ 174 w 216"/>
                <a:gd name="T95" fmla="*/ 0 h 267"/>
                <a:gd name="T96" fmla="*/ 216 w 216"/>
                <a:gd name="T97" fmla="*/ 0 h 267"/>
                <a:gd name="T98" fmla="*/ 216 w 216"/>
                <a:gd name="T99" fmla="*/ 261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6" h="267">
                  <a:moveTo>
                    <a:pt x="216" y="261"/>
                  </a:moveTo>
                  <a:lnTo>
                    <a:pt x="174" y="261"/>
                  </a:lnTo>
                  <a:lnTo>
                    <a:pt x="174" y="220"/>
                  </a:lnTo>
                  <a:lnTo>
                    <a:pt x="172" y="220"/>
                  </a:lnTo>
                  <a:lnTo>
                    <a:pt x="172" y="220"/>
                  </a:lnTo>
                  <a:lnTo>
                    <a:pt x="167" y="231"/>
                  </a:lnTo>
                  <a:lnTo>
                    <a:pt x="158" y="241"/>
                  </a:lnTo>
                  <a:lnTo>
                    <a:pt x="149" y="249"/>
                  </a:lnTo>
                  <a:lnTo>
                    <a:pt x="140" y="256"/>
                  </a:lnTo>
                  <a:lnTo>
                    <a:pt x="129" y="261"/>
                  </a:lnTo>
                  <a:lnTo>
                    <a:pt x="118" y="265"/>
                  </a:lnTo>
                  <a:lnTo>
                    <a:pt x="105" y="267"/>
                  </a:lnTo>
                  <a:lnTo>
                    <a:pt x="93" y="267"/>
                  </a:lnTo>
                  <a:lnTo>
                    <a:pt x="93" y="267"/>
                  </a:lnTo>
                  <a:lnTo>
                    <a:pt x="71" y="265"/>
                  </a:lnTo>
                  <a:lnTo>
                    <a:pt x="53" y="261"/>
                  </a:lnTo>
                  <a:lnTo>
                    <a:pt x="44" y="256"/>
                  </a:lnTo>
                  <a:lnTo>
                    <a:pt x="36" y="252"/>
                  </a:lnTo>
                  <a:lnTo>
                    <a:pt x="29" y="247"/>
                  </a:lnTo>
                  <a:lnTo>
                    <a:pt x="22" y="240"/>
                  </a:lnTo>
                  <a:lnTo>
                    <a:pt x="16" y="232"/>
                  </a:lnTo>
                  <a:lnTo>
                    <a:pt x="13" y="223"/>
                  </a:lnTo>
                  <a:lnTo>
                    <a:pt x="5" y="205"/>
                  </a:lnTo>
                  <a:lnTo>
                    <a:pt x="0" y="181"/>
                  </a:lnTo>
                  <a:lnTo>
                    <a:pt x="0" y="156"/>
                  </a:lnTo>
                  <a:lnTo>
                    <a:pt x="0" y="0"/>
                  </a:lnTo>
                  <a:lnTo>
                    <a:pt x="42" y="0"/>
                  </a:lnTo>
                  <a:lnTo>
                    <a:pt x="42" y="149"/>
                  </a:lnTo>
                  <a:lnTo>
                    <a:pt x="42" y="149"/>
                  </a:lnTo>
                  <a:lnTo>
                    <a:pt x="42" y="169"/>
                  </a:lnTo>
                  <a:lnTo>
                    <a:pt x="45" y="185"/>
                  </a:lnTo>
                  <a:lnTo>
                    <a:pt x="51" y="200"/>
                  </a:lnTo>
                  <a:lnTo>
                    <a:pt x="56" y="211"/>
                  </a:lnTo>
                  <a:lnTo>
                    <a:pt x="65" y="220"/>
                  </a:lnTo>
                  <a:lnTo>
                    <a:pt x="76" y="227"/>
                  </a:lnTo>
                  <a:lnTo>
                    <a:pt x="89" y="231"/>
                  </a:lnTo>
                  <a:lnTo>
                    <a:pt x="103" y="232"/>
                  </a:lnTo>
                  <a:lnTo>
                    <a:pt x="103" y="232"/>
                  </a:lnTo>
                  <a:lnTo>
                    <a:pt x="120" y="231"/>
                  </a:lnTo>
                  <a:lnTo>
                    <a:pt x="132" y="227"/>
                  </a:lnTo>
                  <a:lnTo>
                    <a:pt x="145" y="220"/>
                  </a:lnTo>
                  <a:lnTo>
                    <a:pt x="154" y="209"/>
                  </a:lnTo>
                  <a:lnTo>
                    <a:pt x="154" y="209"/>
                  </a:lnTo>
                  <a:lnTo>
                    <a:pt x="163" y="198"/>
                  </a:lnTo>
                  <a:lnTo>
                    <a:pt x="169" y="183"/>
                  </a:lnTo>
                  <a:lnTo>
                    <a:pt x="172" y="167"/>
                  </a:lnTo>
                  <a:lnTo>
                    <a:pt x="174" y="151"/>
                  </a:lnTo>
                  <a:lnTo>
                    <a:pt x="174" y="0"/>
                  </a:lnTo>
                  <a:lnTo>
                    <a:pt x="216" y="0"/>
                  </a:lnTo>
                  <a:lnTo>
                    <a:pt x="216" y="2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sp>
          <p:nvSpPr>
            <p:cNvPr id="40" name="Freeform 13"/>
            <p:cNvSpPr>
              <a:spLocks noEditPoints="1"/>
            </p:cNvSpPr>
            <p:nvPr/>
          </p:nvSpPr>
          <p:spPr bwMode="auto">
            <a:xfrm>
              <a:off x="5365" y="787"/>
              <a:ext cx="121" cy="196"/>
            </a:xfrm>
            <a:custGeom>
              <a:avLst/>
              <a:gdLst>
                <a:gd name="T0" fmla="*/ 200 w 242"/>
                <a:gd name="T1" fmla="*/ 386 h 392"/>
                <a:gd name="T2" fmla="*/ 198 w 242"/>
                <a:gd name="T3" fmla="*/ 341 h 392"/>
                <a:gd name="T4" fmla="*/ 191 w 242"/>
                <a:gd name="T5" fmla="*/ 354 h 392"/>
                <a:gd name="T6" fmla="*/ 173 w 242"/>
                <a:gd name="T7" fmla="*/ 372 h 392"/>
                <a:gd name="T8" fmla="*/ 149 w 242"/>
                <a:gd name="T9" fmla="*/ 385 h 392"/>
                <a:gd name="T10" fmla="*/ 124 w 242"/>
                <a:gd name="T11" fmla="*/ 392 h 392"/>
                <a:gd name="T12" fmla="*/ 109 w 242"/>
                <a:gd name="T13" fmla="*/ 392 h 392"/>
                <a:gd name="T14" fmla="*/ 86 w 242"/>
                <a:gd name="T15" fmla="*/ 390 h 392"/>
                <a:gd name="T16" fmla="*/ 64 w 242"/>
                <a:gd name="T17" fmla="*/ 385 h 392"/>
                <a:gd name="T18" fmla="*/ 46 w 242"/>
                <a:gd name="T19" fmla="*/ 372 h 392"/>
                <a:gd name="T20" fmla="*/ 29 w 242"/>
                <a:gd name="T21" fmla="*/ 357 h 392"/>
                <a:gd name="T22" fmla="*/ 24 w 242"/>
                <a:gd name="T23" fmla="*/ 348 h 392"/>
                <a:gd name="T24" fmla="*/ 11 w 242"/>
                <a:gd name="T25" fmla="*/ 326 h 392"/>
                <a:gd name="T26" fmla="*/ 2 w 242"/>
                <a:gd name="T27" fmla="*/ 290 h 392"/>
                <a:gd name="T28" fmla="*/ 0 w 242"/>
                <a:gd name="T29" fmla="*/ 261 h 392"/>
                <a:gd name="T30" fmla="*/ 6 w 242"/>
                <a:gd name="T31" fmla="*/ 218 h 392"/>
                <a:gd name="T32" fmla="*/ 13 w 242"/>
                <a:gd name="T33" fmla="*/ 190 h 392"/>
                <a:gd name="T34" fmla="*/ 26 w 242"/>
                <a:gd name="T35" fmla="*/ 169 h 392"/>
                <a:gd name="T36" fmla="*/ 33 w 242"/>
                <a:gd name="T37" fmla="*/ 158 h 392"/>
                <a:gd name="T38" fmla="*/ 51 w 242"/>
                <a:gd name="T39" fmla="*/ 141 h 392"/>
                <a:gd name="T40" fmla="*/ 71 w 242"/>
                <a:gd name="T41" fmla="*/ 129 h 392"/>
                <a:gd name="T42" fmla="*/ 95 w 242"/>
                <a:gd name="T43" fmla="*/ 121 h 392"/>
                <a:gd name="T44" fmla="*/ 120 w 242"/>
                <a:gd name="T45" fmla="*/ 118 h 392"/>
                <a:gd name="T46" fmla="*/ 133 w 242"/>
                <a:gd name="T47" fmla="*/ 119 h 392"/>
                <a:gd name="T48" fmla="*/ 156 w 242"/>
                <a:gd name="T49" fmla="*/ 125 h 392"/>
                <a:gd name="T50" fmla="*/ 176 w 242"/>
                <a:gd name="T51" fmla="*/ 136 h 392"/>
                <a:gd name="T52" fmla="*/ 193 w 242"/>
                <a:gd name="T53" fmla="*/ 150 h 392"/>
                <a:gd name="T54" fmla="*/ 200 w 242"/>
                <a:gd name="T55" fmla="*/ 161 h 392"/>
                <a:gd name="T56" fmla="*/ 242 w 242"/>
                <a:gd name="T57" fmla="*/ 0 h 392"/>
                <a:gd name="T58" fmla="*/ 200 w 242"/>
                <a:gd name="T59" fmla="*/ 268 h 392"/>
                <a:gd name="T60" fmla="*/ 200 w 242"/>
                <a:gd name="T61" fmla="*/ 230 h 392"/>
                <a:gd name="T62" fmla="*/ 195 w 242"/>
                <a:gd name="T63" fmla="*/ 199 h 392"/>
                <a:gd name="T64" fmla="*/ 178 w 242"/>
                <a:gd name="T65" fmla="*/ 176 h 392"/>
                <a:gd name="T66" fmla="*/ 167 w 242"/>
                <a:gd name="T67" fmla="*/ 167 h 392"/>
                <a:gd name="T68" fmla="*/ 140 w 242"/>
                <a:gd name="T69" fmla="*/ 156 h 392"/>
                <a:gd name="T70" fmla="*/ 126 w 242"/>
                <a:gd name="T71" fmla="*/ 154 h 392"/>
                <a:gd name="T72" fmla="*/ 91 w 242"/>
                <a:gd name="T73" fmla="*/ 161 h 392"/>
                <a:gd name="T74" fmla="*/ 66 w 242"/>
                <a:gd name="T75" fmla="*/ 181 h 392"/>
                <a:gd name="T76" fmla="*/ 57 w 242"/>
                <a:gd name="T77" fmla="*/ 198 h 392"/>
                <a:gd name="T78" fmla="*/ 46 w 242"/>
                <a:gd name="T79" fmla="*/ 236 h 392"/>
                <a:gd name="T80" fmla="*/ 44 w 242"/>
                <a:gd name="T81" fmla="*/ 259 h 392"/>
                <a:gd name="T82" fmla="*/ 49 w 242"/>
                <a:gd name="T83" fmla="*/ 299 h 392"/>
                <a:gd name="T84" fmla="*/ 64 w 242"/>
                <a:gd name="T85" fmla="*/ 330 h 392"/>
                <a:gd name="T86" fmla="*/ 77 w 242"/>
                <a:gd name="T87" fmla="*/ 343 h 392"/>
                <a:gd name="T88" fmla="*/ 104 w 242"/>
                <a:gd name="T89" fmla="*/ 356 h 392"/>
                <a:gd name="T90" fmla="*/ 120 w 242"/>
                <a:gd name="T91" fmla="*/ 357 h 392"/>
                <a:gd name="T92" fmla="*/ 153 w 242"/>
                <a:gd name="T93" fmla="*/ 350 h 392"/>
                <a:gd name="T94" fmla="*/ 178 w 242"/>
                <a:gd name="T95" fmla="*/ 332 h 392"/>
                <a:gd name="T96" fmla="*/ 187 w 242"/>
                <a:gd name="T97" fmla="*/ 319 h 392"/>
                <a:gd name="T98" fmla="*/ 198 w 242"/>
                <a:gd name="T99" fmla="*/ 287 h 392"/>
                <a:gd name="T100" fmla="*/ 200 w 242"/>
                <a:gd name="T101" fmla="*/ 268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2" h="392">
                  <a:moveTo>
                    <a:pt x="242" y="386"/>
                  </a:moveTo>
                  <a:lnTo>
                    <a:pt x="200" y="386"/>
                  </a:lnTo>
                  <a:lnTo>
                    <a:pt x="200" y="341"/>
                  </a:lnTo>
                  <a:lnTo>
                    <a:pt x="198" y="341"/>
                  </a:lnTo>
                  <a:lnTo>
                    <a:pt x="198" y="341"/>
                  </a:lnTo>
                  <a:lnTo>
                    <a:pt x="191" y="354"/>
                  </a:lnTo>
                  <a:lnTo>
                    <a:pt x="182" y="365"/>
                  </a:lnTo>
                  <a:lnTo>
                    <a:pt x="173" y="372"/>
                  </a:lnTo>
                  <a:lnTo>
                    <a:pt x="162" y="379"/>
                  </a:lnTo>
                  <a:lnTo>
                    <a:pt x="149" y="385"/>
                  </a:lnTo>
                  <a:lnTo>
                    <a:pt x="137" y="390"/>
                  </a:lnTo>
                  <a:lnTo>
                    <a:pt x="124" y="392"/>
                  </a:lnTo>
                  <a:lnTo>
                    <a:pt x="109" y="392"/>
                  </a:lnTo>
                  <a:lnTo>
                    <a:pt x="109" y="392"/>
                  </a:lnTo>
                  <a:lnTo>
                    <a:pt x="97" y="392"/>
                  </a:lnTo>
                  <a:lnTo>
                    <a:pt x="86" y="390"/>
                  </a:lnTo>
                  <a:lnTo>
                    <a:pt x="75" y="388"/>
                  </a:lnTo>
                  <a:lnTo>
                    <a:pt x="64" y="385"/>
                  </a:lnTo>
                  <a:lnTo>
                    <a:pt x="55" y="379"/>
                  </a:lnTo>
                  <a:lnTo>
                    <a:pt x="46" y="372"/>
                  </a:lnTo>
                  <a:lnTo>
                    <a:pt x="38" y="365"/>
                  </a:lnTo>
                  <a:lnTo>
                    <a:pt x="29" y="357"/>
                  </a:lnTo>
                  <a:lnTo>
                    <a:pt x="29" y="357"/>
                  </a:lnTo>
                  <a:lnTo>
                    <a:pt x="24" y="348"/>
                  </a:lnTo>
                  <a:lnTo>
                    <a:pt x="17" y="337"/>
                  </a:lnTo>
                  <a:lnTo>
                    <a:pt x="11" y="326"/>
                  </a:lnTo>
                  <a:lnTo>
                    <a:pt x="8" y="316"/>
                  </a:lnTo>
                  <a:lnTo>
                    <a:pt x="2" y="290"/>
                  </a:lnTo>
                  <a:lnTo>
                    <a:pt x="0" y="261"/>
                  </a:lnTo>
                  <a:lnTo>
                    <a:pt x="0" y="261"/>
                  </a:lnTo>
                  <a:lnTo>
                    <a:pt x="2" y="230"/>
                  </a:lnTo>
                  <a:lnTo>
                    <a:pt x="6" y="218"/>
                  </a:lnTo>
                  <a:lnTo>
                    <a:pt x="9" y="203"/>
                  </a:lnTo>
                  <a:lnTo>
                    <a:pt x="13" y="190"/>
                  </a:lnTo>
                  <a:lnTo>
                    <a:pt x="19" y="179"/>
                  </a:lnTo>
                  <a:lnTo>
                    <a:pt x="26" y="169"/>
                  </a:lnTo>
                  <a:lnTo>
                    <a:pt x="33" y="158"/>
                  </a:lnTo>
                  <a:lnTo>
                    <a:pt x="33" y="158"/>
                  </a:lnTo>
                  <a:lnTo>
                    <a:pt x="42" y="149"/>
                  </a:lnTo>
                  <a:lnTo>
                    <a:pt x="51" y="141"/>
                  </a:lnTo>
                  <a:lnTo>
                    <a:pt x="60" y="134"/>
                  </a:lnTo>
                  <a:lnTo>
                    <a:pt x="71" y="129"/>
                  </a:lnTo>
                  <a:lnTo>
                    <a:pt x="82" y="123"/>
                  </a:lnTo>
                  <a:lnTo>
                    <a:pt x="95" y="121"/>
                  </a:lnTo>
                  <a:lnTo>
                    <a:pt x="107" y="119"/>
                  </a:lnTo>
                  <a:lnTo>
                    <a:pt x="120" y="118"/>
                  </a:lnTo>
                  <a:lnTo>
                    <a:pt x="120" y="118"/>
                  </a:lnTo>
                  <a:lnTo>
                    <a:pt x="133" y="119"/>
                  </a:lnTo>
                  <a:lnTo>
                    <a:pt x="146" y="121"/>
                  </a:lnTo>
                  <a:lnTo>
                    <a:pt x="156" y="125"/>
                  </a:lnTo>
                  <a:lnTo>
                    <a:pt x="167" y="129"/>
                  </a:lnTo>
                  <a:lnTo>
                    <a:pt x="176" y="136"/>
                  </a:lnTo>
                  <a:lnTo>
                    <a:pt x="184" y="143"/>
                  </a:lnTo>
                  <a:lnTo>
                    <a:pt x="193" y="150"/>
                  </a:lnTo>
                  <a:lnTo>
                    <a:pt x="198" y="161"/>
                  </a:lnTo>
                  <a:lnTo>
                    <a:pt x="200" y="161"/>
                  </a:lnTo>
                  <a:lnTo>
                    <a:pt x="200" y="0"/>
                  </a:lnTo>
                  <a:lnTo>
                    <a:pt x="242" y="0"/>
                  </a:lnTo>
                  <a:lnTo>
                    <a:pt x="242" y="386"/>
                  </a:lnTo>
                  <a:close/>
                  <a:moveTo>
                    <a:pt x="200" y="268"/>
                  </a:moveTo>
                  <a:lnTo>
                    <a:pt x="200" y="230"/>
                  </a:lnTo>
                  <a:lnTo>
                    <a:pt x="200" y="230"/>
                  </a:lnTo>
                  <a:lnTo>
                    <a:pt x="198" y="214"/>
                  </a:lnTo>
                  <a:lnTo>
                    <a:pt x="195" y="199"/>
                  </a:lnTo>
                  <a:lnTo>
                    <a:pt x="187" y="187"/>
                  </a:lnTo>
                  <a:lnTo>
                    <a:pt x="178" y="176"/>
                  </a:lnTo>
                  <a:lnTo>
                    <a:pt x="178" y="176"/>
                  </a:lnTo>
                  <a:lnTo>
                    <a:pt x="167" y="167"/>
                  </a:lnTo>
                  <a:lnTo>
                    <a:pt x="155" y="159"/>
                  </a:lnTo>
                  <a:lnTo>
                    <a:pt x="140" y="156"/>
                  </a:lnTo>
                  <a:lnTo>
                    <a:pt x="126" y="154"/>
                  </a:lnTo>
                  <a:lnTo>
                    <a:pt x="126" y="154"/>
                  </a:lnTo>
                  <a:lnTo>
                    <a:pt x="107" y="156"/>
                  </a:lnTo>
                  <a:lnTo>
                    <a:pt x="91" y="161"/>
                  </a:lnTo>
                  <a:lnTo>
                    <a:pt x="78" y="170"/>
                  </a:lnTo>
                  <a:lnTo>
                    <a:pt x="66" y="181"/>
                  </a:lnTo>
                  <a:lnTo>
                    <a:pt x="66" y="181"/>
                  </a:lnTo>
                  <a:lnTo>
                    <a:pt x="57" y="198"/>
                  </a:lnTo>
                  <a:lnTo>
                    <a:pt x="49" y="216"/>
                  </a:lnTo>
                  <a:lnTo>
                    <a:pt x="46" y="236"/>
                  </a:lnTo>
                  <a:lnTo>
                    <a:pt x="44" y="259"/>
                  </a:lnTo>
                  <a:lnTo>
                    <a:pt x="44" y="259"/>
                  </a:lnTo>
                  <a:lnTo>
                    <a:pt x="44" y="281"/>
                  </a:lnTo>
                  <a:lnTo>
                    <a:pt x="49" y="299"/>
                  </a:lnTo>
                  <a:lnTo>
                    <a:pt x="55" y="316"/>
                  </a:lnTo>
                  <a:lnTo>
                    <a:pt x="64" y="330"/>
                  </a:lnTo>
                  <a:lnTo>
                    <a:pt x="64" y="330"/>
                  </a:lnTo>
                  <a:lnTo>
                    <a:pt x="77" y="343"/>
                  </a:lnTo>
                  <a:lnTo>
                    <a:pt x="89" y="350"/>
                  </a:lnTo>
                  <a:lnTo>
                    <a:pt x="104" y="356"/>
                  </a:lnTo>
                  <a:lnTo>
                    <a:pt x="120" y="357"/>
                  </a:lnTo>
                  <a:lnTo>
                    <a:pt x="120" y="357"/>
                  </a:lnTo>
                  <a:lnTo>
                    <a:pt x="137" y="356"/>
                  </a:lnTo>
                  <a:lnTo>
                    <a:pt x="153" y="350"/>
                  </a:lnTo>
                  <a:lnTo>
                    <a:pt x="166" y="343"/>
                  </a:lnTo>
                  <a:lnTo>
                    <a:pt x="178" y="332"/>
                  </a:lnTo>
                  <a:lnTo>
                    <a:pt x="178" y="332"/>
                  </a:lnTo>
                  <a:lnTo>
                    <a:pt x="187" y="319"/>
                  </a:lnTo>
                  <a:lnTo>
                    <a:pt x="195" y="303"/>
                  </a:lnTo>
                  <a:lnTo>
                    <a:pt x="198" y="287"/>
                  </a:lnTo>
                  <a:lnTo>
                    <a:pt x="200" y="268"/>
                  </a:lnTo>
                  <a:lnTo>
                    <a:pt x="200" y="2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sp>
          <p:nvSpPr>
            <p:cNvPr id="41" name="Freeform 14"/>
            <p:cNvSpPr>
              <a:spLocks noEditPoints="1"/>
            </p:cNvSpPr>
            <p:nvPr/>
          </p:nvSpPr>
          <p:spPr bwMode="auto">
            <a:xfrm>
              <a:off x="5562" y="846"/>
              <a:ext cx="129" cy="137"/>
            </a:xfrm>
            <a:custGeom>
              <a:avLst/>
              <a:gdLst>
                <a:gd name="T0" fmla="*/ 258 w 258"/>
                <a:gd name="T1" fmla="*/ 136 h 274"/>
                <a:gd name="T2" fmla="*/ 256 w 258"/>
                <a:gd name="T3" fmla="*/ 167 h 274"/>
                <a:gd name="T4" fmla="*/ 249 w 258"/>
                <a:gd name="T5" fmla="*/ 192 h 274"/>
                <a:gd name="T6" fmla="*/ 238 w 258"/>
                <a:gd name="T7" fmla="*/ 216 h 274"/>
                <a:gd name="T8" fmla="*/ 222 w 258"/>
                <a:gd name="T9" fmla="*/ 238 h 274"/>
                <a:gd name="T10" fmla="*/ 213 w 258"/>
                <a:gd name="T11" fmla="*/ 245 h 274"/>
                <a:gd name="T12" fmla="*/ 193 w 258"/>
                <a:gd name="T13" fmla="*/ 259 h 274"/>
                <a:gd name="T14" fmla="*/ 169 w 258"/>
                <a:gd name="T15" fmla="*/ 268 h 274"/>
                <a:gd name="T16" fmla="*/ 142 w 258"/>
                <a:gd name="T17" fmla="*/ 274 h 274"/>
                <a:gd name="T18" fmla="*/ 127 w 258"/>
                <a:gd name="T19" fmla="*/ 274 h 274"/>
                <a:gd name="T20" fmla="*/ 100 w 258"/>
                <a:gd name="T21" fmla="*/ 272 h 274"/>
                <a:gd name="T22" fmla="*/ 75 w 258"/>
                <a:gd name="T23" fmla="*/ 265 h 274"/>
                <a:gd name="T24" fmla="*/ 53 w 258"/>
                <a:gd name="T25" fmla="*/ 254 h 274"/>
                <a:gd name="T26" fmla="*/ 35 w 258"/>
                <a:gd name="T27" fmla="*/ 238 h 274"/>
                <a:gd name="T28" fmla="*/ 27 w 258"/>
                <a:gd name="T29" fmla="*/ 228 h 274"/>
                <a:gd name="T30" fmla="*/ 13 w 258"/>
                <a:gd name="T31" fmla="*/ 207 h 274"/>
                <a:gd name="T32" fmla="*/ 6 w 258"/>
                <a:gd name="T33" fmla="*/ 183 h 274"/>
                <a:gd name="T34" fmla="*/ 0 w 258"/>
                <a:gd name="T35" fmla="*/ 156 h 274"/>
                <a:gd name="T36" fmla="*/ 0 w 258"/>
                <a:gd name="T37" fmla="*/ 141 h 274"/>
                <a:gd name="T38" fmla="*/ 2 w 258"/>
                <a:gd name="T39" fmla="*/ 110 h 274"/>
                <a:gd name="T40" fmla="*/ 9 w 258"/>
                <a:gd name="T41" fmla="*/ 83 h 274"/>
                <a:gd name="T42" fmla="*/ 20 w 258"/>
                <a:gd name="T43" fmla="*/ 58 h 274"/>
                <a:gd name="T44" fmla="*/ 37 w 258"/>
                <a:gd name="T45" fmla="*/ 38 h 274"/>
                <a:gd name="T46" fmla="*/ 46 w 258"/>
                <a:gd name="T47" fmla="*/ 29 h 274"/>
                <a:gd name="T48" fmla="*/ 66 w 258"/>
                <a:gd name="T49" fmla="*/ 14 h 274"/>
                <a:gd name="T50" fmla="*/ 91 w 258"/>
                <a:gd name="T51" fmla="*/ 5 h 274"/>
                <a:gd name="T52" fmla="*/ 118 w 258"/>
                <a:gd name="T53" fmla="*/ 1 h 274"/>
                <a:gd name="T54" fmla="*/ 133 w 258"/>
                <a:gd name="T55" fmla="*/ 0 h 274"/>
                <a:gd name="T56" fmla="*/ 162 w 258"/>
                <a:gd name="T57" fmla="*/ 3 h 274"/>
                <a:gd name="T58" fmla="*/ 185 w 258"/>
                <a:gd name="T59" fmla="*/ 9 h 274"/>
                <a:gd name="T60" fmla="*/ 207 w 258"/>
                <a:gd name="T61" fmla="*/ 21 h 274"/>
                <a:gd name="T62" fmla="*/ 225 w 258"/>
                <a:gd name="T63" fmla="*/ 36 h 274"/>
                <a:gd name="T64" fmla="*/ 233 w 258"/>
                <a:gd name="T65" fmla="*/ 47 h 274"/>
                <a:gd name="T66" fmla="*/ 245 w 258"/>
                <a:gd name="T67" fmla="*/ 69 h 274"/>
                <a:gd name="T68" fmla="*/ 253 w 258"/>
                <a:gd name="T69" fmla="*/ 92 h 274"/>
                <a:gd name="T70" fmla="*/ 258 w 258"/>
                <a:gd name="T71" fmla="*/ 136 h 274"/>
                <a:gd name="T72" fmla="*/ 214 w 258"/>
                <a:gd name="T73" fmla="*/ 138 h 274"/>
                <a:gd name="T74" fmla="*/ 213 w 258"/>
                <a:gd name="T75" fmla="*/ 114 h 274"/>
                <a:gd name="T76" fmla="*/ 202 w 258"/>
                <a:gd name="T77" fmla="*/ 78 h 274"/>
                <a:gd name="T78" fmla="*/ 193 w 258"/>
                <a:gd name="T79" fmla="*/ 63 h 274"/>
                <a:gd name="T80" fmla="*/ 167 w 258"/>
                <a:gd name="T81" fmla="*/ 43 h 274"/>
                <a:gd name="T82" fmla="*/ 131 w 258"/>
                <a:gd name="T83" fmla="*/ 36 h 274"/>
                <a:gd name="T84" fmla="*/ 111 w 258"/>
                <a:gd name="T85" fmla="*/ 38 h 274"/>
                <a:gd name="T86" fmla="*/ 80 w 258"/>
                <a:gd name="T87" fmla="*/ 51 h 274"/>
                <a:gd name="T88" fmla="*/ 67 w 258"/>
                <a:gd name="T89" fmla="*/ 63 h 274"/>
                <a:gd name="T90" fmla="*/ 49 w 258"/>
                <a:gd name="T91" fmla="*/ 96 h 274"/>
                <a:gd name="T92" fmla="*/ 44 w 258"/>
                <a:gd name="T93" fmla="*/ 139 h 274"/>
                <a:gd name="T94" fmla="*/ 44 w 258"/>
                <a:gd name="T95" fmla="*/ 161 h 274"/>
                <a:gd name="T96" fmla="*/ 57 w 258"/>
                <a:gd name="T97" fmla="*/ 198 h 274"/>
                <a:gd name="T98" fmla="*/ 67 w 258"/>
                <a:gd name="T99" fmla="*/ 212 h 274"/>
                <a:gd name="T100" fmla="*/ 95 w 258"/>
                <a:gd name="T101" fmla="*/ 232 h 274"/>
                <a:gd name="T102" fmla="*/ 131 w 258"/>
                <a:gd name="T103" fmla="*/ 239 h 274"/>
                <a:gd name="T104" fmla="*/ 149 w 258"/>
                <a:gd name="T105" fmla="*/ 238 h 274"/>
                <a:gd name="T106" fmla="*/ 182 w 258"/>
                <a:gd name="T107" fmla="*/ 225 h 274"/>
                <a:gd name="T108" fmla="*/ 193 w 258"/>
                <a:gd name="T109" fmla="*/ 212 h 274"/>
                <a:gd name="T110" fmla="*/ 209 w 258"/>
                <a:gd name="T111" fmla="*/ 181 h 274"/>
                <a:gd name="T112" fmla="*/ 214 w 258"/>
                <a:gd name="T113" fmla="*/ 13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8" h="274">
                  <a:moveTo>
                    <a:pt x="258" y="136"/>
                  </a:moveTo>
                  <a:lnTo>
                    <a:pt x="258" y="136"/>
                  </a:lnTo>
                  <a:lnTo>
                    <a:pt x="256" y="152"/>
                  </a:lnTo>
                  <a:lnTo>
                    <a:pt x="256" y="167"/>
                  </a:lnTo>
                  <a:lnTo>
                    <a:pt x="253" y="179"/>
                  </a:lnTo>
                  <a:lnTo>
                    <a:pt x="249" y="192"/>
                  </a:lnTo>
                  <a:lnTo>
                    <a:pt x="243" y="205"/>
                  </a:lnTo>
                  <a:lnTo>
                    <a:pt x="238" y="216"/>
                  </a:lnTo>
                  <a:lnTo>
                    <a:pt x="231" y="227"/>
                  </a:lnTo>
                  <a:lnTo>
                    <a:pt x="222" y="238"/>
                  </a:lnTo>
                  <a:lnTo>
                    <a:pt x="222" y="238"/>
                  </a:lnTo>
                  <a:lnTo>
                    <a:pt x="213" y="245"/>
                  </a:lnTo>
                  <a:lnTo>
                    <a:pt x="204" y="254"/>
                  </a:lnTo>
                  <a:lnTo>
                    <a:pt x="193" y="259"/>
                  </a:lnTo>
                  <a:lnTo>
                    <a:pt x="182" y="265"/>
                  </a:lnTo>
                  <a:lnTo>
                    <a:pt x="169" y="268"/>
                  </a:lnTo>
                  <a:lnTo>
                    <a:pt x="156" y="272"/>
                  </a:lnTo>
                  <a:lnTo>
                    <a:pt x="142" y="274"/>
                  </a:lnTo>
                  <a:lnTo>
                    <a:pt x="127" y="274"/>
                  </a:lnTo>
                  <a:lnTo>
                    <a:pt x="127" y="274"/>
                  </a:lnTo>
                  <a:lnTo>
                    <a:pt x="113" y="274"/>
                  </a:lnTo>
                  <a:lnTo>
                    <a:pt x="100" y="272"/>
                  </a:lnTo>
                  <a:lnTo>
                    <a:pt x="87" y="270"/>
                  </a:lnTo>
                  <a:lnTo>
                    <a:pt x="75" y="265"/>
                  </a:lnTo>
                  <a:lnTo>
                    <a:pt x="64" y="259"/>
                  </a:lnTo>
                  <a:lnTo>
                    <a:pt x="53" y="254"/>
                  </a:lnTo>
                  <a:lnTo>
                    <a:pt x="44" y="247"/>
                  </a:lnTo>
                  <a:lnTo>
                    <a:pt x="35" y="238"/>
                  </a:lnTo>
                  <a:lnTo>
                    <a:pt x="35" y="238"/>
                  </a:lnTo>
                  <a:lnTo>
                    <a:pt x="27" y="228"/>
                  </a:lnTo>
                  <a:lnTo>
                    <a:pt x="20" y="218"/>
                  </a:lnTo>
                  <a:lnTo>
                    <a:pt x="13" y="207"/>
                  </a:lnTo>
                  <a:lnTo>
                    <a:pt x="9" y="196"/>
                  </a:lnTo>
                  <a:lnTo>
                    <a:pt x="6" y="183"/>
                  </a:lnTo>
                  <a:lnTo>
                    <a:pt x="2" y="169"/>
                  </a:lnTo>
                  <a:lnTo>
                    <a:pt x="0" y="156"/>
                  </a:lnTo>
                  <a:lnTo>
                    <a:pt x="0" y="141"/>
                  </a:lnTo>
                  <a:lnTo>
                    <a:pt x="0" y="141"/>
                  </a:lnTo>
                  <a:lnTo>
                    <a:pt x="0" y="125"/>
                  </a:lnTo>
                  <a:lnTo>
                    <a:pt x="2" y="110"/>
                  </a:lnTo>
                  <a:lnTo>
                    <a:pt x="6" y="96"/>
                  </a:lnTo>
                  <a:lnTo>
                    <a:pt x="9" y="83"/>
                  </a:lnTo>
                  <a:lnTo>
                    <a:pt x="15" y="70"/>
                  </a:lnTo>
                  <a:lnTo>
                    <a:pt x="20" y="58"/>
                  </a:lnTo>
                  <a:lnTo>
                    <a:pt x="27" y="49"/>
                  </a:lnTo>
                  <a:lnTo>
                    <a:pt x="37" y="38"/>
                  </a:lnTo>
                  <a:lnTo>
                    <a:pt x="37" y="38"/>
                  </a:lnTo>
                  <a:lnTo>
                    <a:pt x="46" y="29"/>
                  </a:lnTo>
                  <a:lnTo>
                    <a:pt x="55" y="21"/>
                  </a:lnTo>
                  <a:lnTo>
                    <a:pt x="66" y="14"/>
                  </a:lnTo>
                  <a:lnTo>
                    <a:pt x="78" y="11"/>
                  </a:lnTo>
                  <a:lnTo>
                    <a:pt x="91" y="5"/>
                  </a:lnTo>
                  <a:lnTo>
                    <a:pt x="104" y="3"/>
                  </a:lnTo>
                  <a:lnTo>
                    <a:pt x="118" y="1"/>
                  </a:lnTo>
                  <a:lnTo>
                    <a:pt x="133" y="0"/>
                  </a:lnTo>
                  <a:lnTo>
                    <a:pt x="133" y="0"/>
                  </a:lnTo>
                  <a:lnTo>
                    <a:pt x="147" y="1"/>
                  </a:lnTo>
                  <a:lnTo>
                    <a:pt x="162" y="3"/>
                  </a:lnTo>
                  <a:lnTo>
                    <a:pt x="175" y="5"/>
                  </a:lnTo>
                  <a:lnTo>
                    <a:pt x="185" y="9"/>
                  </a:lnTo>
                  <a:lnTo>
                    <a:pt x="196" y="14"/>
                  </a:lnTo>
                  <a:lnTo>
                    <a:pt x="207" y="21"/>
                  </a:lnTo>
                  <a:lnTo>
                    <a:pt x="216" y="29"/>
                  </a:lnTo>
                  <a:lnTo>
                    <a:pt x="225" y="36"/>
                  </a:lnTo>
                  <a:lnTo>
                    <a:pt x="225" y="36"/>
                  </a:lnTo>
                  <a:lnTo>
                    <a:pt x="233" y="47"/>
                  </a:lnTo>
                  <a:lnTo>
                    <a:pt x="240" y="56"/>
                  </a:lnTo>
                  <a:lnTo>
                    <a:pt x="245" y="69"/>
                  </a:lnTo>
                  <a:lnTo>
                    <a:pt x="249" y="80"/>
                  </a:lnTo>
                  <a:lnTo>
                    <a:pt x="253" y="92"/>
                  </a:lnTo>
                  <a:lnTo>
                    <a:pt x="256" y="107"/>
                  </a:lnTo>
                  <a:lnTo>
                    <a:pt x="258" y="136"/>
                  </a:lnTo>
                  <a:lnTo>
                    <a:pt x="258" y="136"/>
                  </a:lnTo>
                  <a:close/>
                  <a:moveTo>
                    <a:pt x="214" y="138"/>
                  </a:moveTo>
                  <a:lnTo>
                    <a:pt x="214" y="138"/>
                  </a:lnTo>
                  <a:lnTo>
                    <a:pt x="213" y="114"/>
                  </a:lnTo>
                  <a:lnTo>
                    <a:pt x="209" y="94"/>
                  </a:lnTo>
                  <a:lnTo>
                    <a:pt x="202" y="78"/>
                  </a:lnTo>
                  <a:lnTo>
                    <a:pt x="193" y="63"/>
                  </a:lnTo>
                  <a:lnTo>
                    <a:pt x="193" y="63"/>
                  </a:lnTo>
                  <a:lnTo>
                    <a:pt x="180" y="51"/>
                  </a:lnTo>
                  <a:lnTo>
                    <a:pt x="167" y="43"/>
                  </a:lnTo>
                  <a:lnTo>
                    <a:pt x="149" y="38"/>
                  </a:lnTo>
                  <a:lnTo>
                    <a:pt x="131" y="36"/>
                  </a:lnTo>
                  <a:lnTo>
                    <a:pt x="131" y="36"/>
                  </a:lnTo>
                  <a:lnTo>
                    <a:pt x="111" y="38"/>
                  </a:lnTo>
                  <a:lnTo>
                    <a:pt x="95" y="43"/>
                  </a:lnTo>
                  <a:lnTo>
                    <a:pt x="80" y="51"/>
                  </a:lnTo>
                  <a:lnTo>
                    <a:pt x="67" y="63"/>
                  </a:lnTo>
                  <a:lnTo>
                    <a:pt x="67" y="63"/>
                  </a:lnTo>
                  <a:lnTo>
                    <a:pt x="57" y="78"/>
                  </a:lnTo>
                  <a:lnTo>
                    <a:pt x="49" y="96"/>
                  </a:lnTo>
                  <a:lnTo>
                    <a:pt x="44" y="116"/>
                  </a:lnTo>
                  <a:lnTo>
                    <a:pt x="44" y="139"/>
                  </a:lnTo>
                  <a:lnTo>
                    <a:pt x="44" y="139"/>
                  </a:lnTo>
                  <a:lnTo>
                    <a:pt x="44" y="161"/>
                  </a:lnTo>
                  <a:lnTo>
                    <a:pt x="49" y="181"/>
                  </a:lnTo>
                  <a:lnTo>
                    <a:pt x="57" y="198"/>
                  </a:lnTo>
                  <a:lnTo>
                    <a:pt x="67" y="212"/>
                  </a:lnTo>
                  <a:lnTo>
                    <a:pt x="67" y="212"/>
                  </a:lnTo>
                  <a:lnTo>
                    <a:pt x="80" y="225"/>
                  </a:lnTo>
                  <a:lnTo>
                    <a:pt x="95" y="232"/>
                  </a:lnTo>
                  <a:lnTo>
                    <a:pt x="111" y="238"/>
                  </a:lnTo>
                  <a:lnTo>
                    <a:pt x="131" y="239"/>
                  </a:lnTo>
                  <a:lnTo>
                    <a:pt x="131" y="239"/>
                  </a:lnTo>
                  <a:lnTo>
                    <a:pt x="149" y="238"/>
                  </a:lnTo>
                  <a:lnTo>
                    <a:pt x="167" y="232"/>
                  </a:lnTo>
                  <a:lnTo>
                    <a:pt x="182" y="225"/>
                  </a:lnTo>
                  <a:lnTo>
                    <a:pt x="193" y="212"/>
                  </a:lnTo>
                  <a:lnTo>
                    <a:pt x="193" y="212"/>
                  </a:lnTo>
                  <a:lnTo>
                    <a:pt x="202" y="198"/>
                  </a:lnTo>
                  <a:lnTo>
                    <a:pt x="209" y="181"/>
                  </a:lnTo>
                  <a:lnTo>
                    <a:pt x="213" y="161"/>
                  </a:lnTo>
                  <a:lnTo>
                    <a:pt x="214" y="138"/>
                  </a:lnTo>
                  <a:lnTo>
                    <a:pt x="214"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sp>
          <p:nvSpPr>
            <p:cNvPr id="42" name="Freeform 15"/>
            <p:cNvSpPr>
              <a:spLocks noEditPoints="1"/>
            </p:cNvSpPr>
            <p:nvPr/>
          </p:nvSpPr>
          <p:spPr bwMode="auto">
            <a:xfrm>
              <a:off x="4532" y="793"/>
              <a:ext cx="27" cy="187"/>
            </a:xfrm>
            <a:custGeom>
              <a:avLst/>
              <a:gdLst>
                <a:gd name="T0" fmla="*/ 55 w 55"/>
                <a:gd name="T1" fmla="*/ 26 h 374"/>
                <a:gd name="T2" fmla="*/ 55 w 55"/>
                <a:gd name="T3" fmla="*/ 26 h 374"/>
                <a:gd name="T4" fmla="*/ 55 w 55"/>
                <a:gd name="T5" fmla="*/ 33 h 374"/>
                <a:gd name="T6" fmla="*/ 53 w 55"/>
                <a:gd name="T7" fmla="*/ 37 h 374"/>
                <a:gd name="T8" fmla="*/ 51 w 55"/>
                <a:gd name="T9" fmla="*/ 42 h 374"/>
                <a:gd name="T10" fmla="*/ 47 w 55"/>
                <a:gd name="T11" fmla="*/ 46 h 374"/>
                <a:gd name="T12" fmla="*/ 47 w 55"/>
                <a:gd name="T13" fmla="*/ 46 h 374"/>
                <a:gd name="T14" fmla="*/ 38 w 55"/>
                <a:gd name="T15" fmla="*/ 51 h 374"/>
                <a:gd name="T16" fmla="*/ 27 w 55"/>
                <a:gd name="T17" fmla="*/ 55 h 374"/>
                <a:gd name="T18" fmla="*/ 27 w 55"/>
                <a:gd name="T19" fmla="*/ 55 h 374"/>
                <a:gd name="T20" fmla="*/ 16 w 55"/>
                <a:gd name="T21" fmla="*/ 51 h 374"/>
                <a:gd name="T22" fmla="*/ 7 w 55"/>
                <a:gd name="T23" fmla="*/ 46 h 374"/>
                <a:gd name="T24" fmla="*/ 7 w 55"/>
                <a:gd name="T25" fmla="*/ 46 h 374"/>
                <a:gd name="T26" fmla="*/ 4 w 55"/>
                <a:gd name="T27" fmla="*/ 42 h 374"/>
                <a:gd name="T28" fmla="*/ 2 w 55"/>
                <a:gd name="T29" fmla="*/ 39 h 374"/>
                <a:gd name="T30" fmla="*/ 0 w 55"/>
                <a:gd name="T31" fmla="*/ 26 h 374"/>
                <a:gd name="T32" fmla="*/ 0 w 55"/>
                <a:gd name="T33" fmla="*/ 26 h 374"/>
                <a:gd name="T34" fmla="*/ 2 w 55"/>
                <a:gd name="T35" fmla="*/ 17 h 374"/>
                <a:gd name="T36" fmla="*/ 7 w 55"/>
                <a:gd name="T37" fmla="*/ 8 h 374"/>
                <a:gd name="T38" fmla="*/ 7 w 55"/>
                <a:gd name="T39" fmla="*/ 8 h 374"/>
                <a:gd name="T40" fmla="*/ 13 w 55"/>
                <a:gd name="T41" fmla="*/ 4 h 374"/>
                <a:gd name="T42" fmla="*/ 16 w 55"/>
                <a:gd name="T43" fmla="*/ 2 h 374"/>
                <a:gd name="T44" fmla="*/ 27 w 55"/>
                <a:gd name="T45" fmla="*/ 0 h 374"/>
                <a:gd name="T46" fmla="*/ 27 w 55"/>
                <a:gd name="T47" fmla="*/ 0 h 374"/>
                <a:gd name="T48" fmla="*/ 38 w 55"/>
                <a:gd name="T49" fmla="*/ 2 h 374"/>
                <a:gd name="T50" fmla="*/ 44 w 55"/>
                <a:gd name="T51" fmla="*/ 4 h 374"/>
                <a:gd name="T52" fmla="*/ 47 w 55"/>
                <a:gd name="T53" fmla="*/ 8 h 374"/>
                <a:gd name="T54" fmla="*/ 47 w 55"/>
                <a:gd name="T55" fmla="*/ 8 h 374"/>
                <a:gd name="T56" fmla="*/ 53 w 55"/>
                <a:gd name="T57" fmla="*/ 17 h 374"/>
                <a:gd name="T58" fmla="*/ 55 w 55"/>
                <a:gd name="T59" fmla="*/ 26 h 374"/>
                <a:gd name="T60" fmla="*/ 55 w 55"/>
                <a:gd name="T61" fmla="*/ 26 h 374"/>
                <a:gd name="T62" fmla="*/ 47 w 55"/>
                <a:gd name="T63" fmla="*/ 374 h 374"/>
                <a:gd name="T64" fmla="*/ 6 w 55"/>
                <a:gd name="T65" fmla="*/ 374 h 374"/>
                <a:gd name="T66" fmla="*/ 6 w 55"/>
                <a:gd name="T67" fmla="*/ 113 h 374"/>
                <a:gd name="T68" fmla="*/ 47 w 55"/>
                <a:gd name="T69" fmla="*/ 113 h 374"/>
                <a:gd name="T70" fmla="*/ 47 w 55"/>
                <a:gd name="T71"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374">
                  <a:moveTo>
                    <a:pt x="55" y="26"/>
                  </a:moveTo>
                  <a:lnTo>
                    <a:pt x="55" y="26"/>
                  </a:lnTo>
                  <a:lnTo>
                    <a:pt x="55" y="33"/>
                  </a:lnTo>
                  <a:lnTo>
                    <a:pt x="53" y="37"/>
                  </a:lnTo>
                  <a:lnTo>
                    <a:pt x="51" y="42"/>
                  </a:lnTo>
                  <a:lnTo>
                    <a:pt x="47" y="46"/>
                  </a:lnTo>
                  <a:lnTo>
                    <a:pt x="47" y="46"/>
                  </a:lnTo>
                  <a:lnTo>
                    <a:pt x="38" y="51"/>
                  </a:lnTo>
                  <a:lnTo>
                    <a:pt x="27" y="55"/>
                  </a:lnTo>
                  <a:lnTo>
                    <a:pt x="27" y="55"/>
                  </a:lnTo>
                  <a:lnTo>
                    <a:pt x="16" y="51"/>
                  </a:lnTo>
                  <a:lnTo>
                    <a:pt x="7" y="46"/>
                  </a:lnTo>
                  <a:lnTo>
                    <a:pt x="7" y="46"/>
                  </a:lnTo>
                  <a:lnTo>
                    <a:pt x="4" y="42"/>
                  </a:lnTo>
                  <a:lnTo>
                    <a:pt x="2" y="39"/>
                  </a:lnTo>
                  <a:lnTo>
                    <a:pt x="0" y="26"/>
                  </a:lnTo>
                  <a:lnTo>
                    <a:pt x="0" y="26"/>
                  </a:lnTo>
                  <a:lnTo>
                    <a:pt x="2" y="17"/>
                  </a:lnTo>
                  <a:lnTo>
                    <a:pt x="7" y="8"/>
                  </a:lnTo>
                  <a:lnTo>
                    <a:pt x="7" y="8"/>
                  </a:lnTo>
                  <a:lnTo>
                    <a:pt x="13" y="4"/>
                  </a:lnTo>
                  <a:lnTo>
                    <a:pt x="16" y="2"/>
                  </a:lnTo>
                  <a:lnTo>
                    <a:pt x="27" y="0"/>
                  </a:lnTo>
                  <a:lnTo>
                    <a:pt x="27" y="0"/>
                  </a:lnTo>
                  <a:lnTo>
                    <a:pt x="38" y="2"/>
                  </a:lnTo>
                  <a:lnTo>
                    <a:pt x="44" y="4"/>
                  </a:lnTo>
                  <a:lnTo>
                    <a:pt x="47" y="8"/>
                  </a:lnTo>
                  <a:lnTo>
                    <a:pt x="47" y="8"/>
                  </a:lnTo>
                  <a:lnTo>
                    <a:pt x="53" y="17"/>
                  </a:lnTo>
                  <a:lnTo>
                    <a:pt x="55" y="26"/>
                  </a:lnTo>
                  <a:lnTo>
                    <a:pt x="55" y="26"/>
                  </a:lnTo>
                  <a:close/>
                  <a:moveTo>
                    <a:pt x="47" y="374"/>
                  </a:moveTo>
                  <a:lnTo>
                    <a:pt x="6" y="374"/>
                  </a:lnTo>
                  <a:lnTo>
                    <a:pt x="6" y="113"/>
                  </a:lnTo>
                  <a:lnTo>
                    <a:pt x="47" y="113"/>
                  </a:lnTo>
                  <a:lnTo>
                    <a:pt x="47" y="3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sp>
          <p:nvSpPr>
            <p:cNvPr id="43" name="Freeform 16"/>
            <p:cNvSpPr>
              <a:spLocks noEditPoints="1"/>
            </p:cNvSpPr>
            <p:nvPr/>
          </p:nvSpPr>
          <p:spPr bwMode="auto">
            <a:xfrm>
              <a:off x="5514" y="793"/>
              <a:ext cx="28" cy="187"/>
            </a:xfrm>
            <a:custGeom>
              <a:avLst/>
              <a:gdLst>
                <a:gd name="T0" fmla="*/ 56 w 56"/>
                <a:gd name="T1" fmla="*/ 26 h 374"/>
                <a:gd name="T2" fmla="*/ 56 w 56"/>
                <a:gd name="T3" fmla="*/ 26 h 374"/>
                <a:gd name="T4" fmla="*/ 55 w 56"/>
                <a:gd name="T5" fmla="*/ 33 h 374"/>
                <a:gd name="T6" fmla="*/ 55 w 56"/>
                <a:gd name="T7" fmla="*/ 37 h 374"/>
                <a:gd name="T8" fmla="*/ 51 w 56"/>
                <a:gd name="T9" fmla="*/ 42 h 374"/>
                <a:gd name="T10" fmla="*/ 47 w 56"/>
                <a:gd name="T11" fmla="*/ 46 h 374"/>
                <a:gd name="T12" fmla="*/ 47 w 56"/>
                <a:gd name="T13" fmla="*/ 46 h 374"/>
                <a:gd name="T14" fmla="*/ 38 w 56"/>
                <a:gd name="T15" fmla="*/ 51 h 374"/>
                <a:gd name="T16" fmla="*/ 29 w 56"/>
                <a:gd name="T17" fmla="*/ 55 h 374"/>
                <a:gd name="T18" fmla="*/ 29 w 56"/>
                <a:gd name="T19" fmla="*/ 55 h 374"/>
                <a:gd name="T20" fmla="*/ 18 w 56"/>
                <a:gd name="T21" fmla="*/ 51 h 374"/>
                <a:gd name="T22" fmla="*/ 9 w 56"/>
                <a:gd name="T23" fmla="*/ 46 h 374"/>
                <a:gd name="T24" fmla="*/ 9 w 56"/>
                <a:gd name="T25" fmla="*/ 46 h 374"/>
                <a:gd name="T26" fmla="*/ 5 w 56"/>
                <a:gd name="T27" fmla="*/ 42 h 374"/>
                <a:gd name="T28" fmla="*/ 4 w 56"/>
                <a:gd name="T29" fmla="*/ 39 h 374"/>
                <a:gd name="T30" fmla="*/ 0 w 56"/>
                <a:gd name="T31" fmla="*/ 26 h 374"/>
                <a:gd name="T32" fmla="*/ 0 w 56"/>
                <a:gd name="T33" fmla="*/ 26 h 374"/>
                <a:gd name="T34" fmla="*/ 4 w 56"/>
                <a:gd name="T35" fmla="*/ 17 h 374"/>
                <a:gd name="T36" fmla="*/ 9 w 56"/>
                <a:gd name="T37" fmla="*/ 8 h 374"/>
                <a:gd name="T38" fmla="*/ 9 w 56"/>
                <a:gd name="T39" fmla="*/ 8 h 374"/>
                <a:gd name="T40" fmla="*/ 13 w 56"/>
                <a:gd name="T41" fmla="*/ 4 h 374"/>
                <a:gd name="T42" fmla="*/ 18 w 56"/>
                <a:gd name="T43" fmla="*/ 2 h 374"/>
                <a:gd name="T44" fmla="*/ 29 w 56"/>
                <a:gd name="T45" fmla="*/ 0 h 374"/>
                <a:gd name="T46" fmla="*/ 29 w 56"/>
                <a:gd name="T47" fmla="*/ 0 h 374"/>
                <a:gd name="T48" fmla="*/ 38 w 56"/>
                <a:gd name="T49" fmla="*/ 2 h 374"/>
                <a:gd name="T50" fmla="*/ 44 w 56"/>
                <a:gd name="T51" fmla="*/ 4 h 374"/>
                <a:gd name="T52" fmla="*/ 47 w 56"/>
                <a:gd name="T53" fmla="*/ 8 h 374"/>
                <a:gd name="T54" fmla="*/ 47 w 56"/>
                <a:gd name="T55" fmla="*/ 8 h 374"/>
                <a:gd name="T56" fmla="*/ 55 w 56"/>
                <a:gd name="T57" fmla="*/ 17 h 374"/>
                <a:gd name="T58" fmla="*/ 56 w 56"/>
                <a:gd name="T59" fmla="*/ 26 h 374"/>
                <a:gd name="T60" fmla="*/ 56 w 56"/>
                <a:gd name="T61" fmla="*/ 26 h 374"/>
                <a:gd name="T62" fmla="*/ 49 w 56"/>
                <a:gd name="T63" fmla="*/ 374 h 374"/>
                <a:gd name="T64" fmla="*/ 7 w 56"/>
                <a:gd name="T65" fmla="*/ 374 h 374"/>
                <a:gd name="T66" fmla="*/ 7 w 56"/>
                <a:gd name="T67" fmla="*/ 113 h 374"/>
                <a:gd name="T68" fmla="*/ 49 w 56"/>
                <a:gd name="T69" fmla="*/ 113 h 374"/>
                <a:gd name="T70" fmla="*/ 49 w 56"/>
                <a:gd name="T71"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 h="374">
                  <a:moveTo>
                    <a:pt x="56" y="26"/>
                  </a:moveTo>
                  <a:lnTo>
                    <a:pt x="56" y="26"/>
                  </a:lnTo>
                  <a:lnTo>
                    <a:pt x="55" y="33"/>
                  </a:lnTo>
                  <a:lnTo>
                    <a:pt x="55" y="37"/>
                  </a:lnTo>
                  <a:lnTo>
                    <a:pt x="51" y="42"/>
                  </a:lnTo>
                  <a:lnTo>
                    <a:pt x="47" y="46"/>
                  </a:lnTo>
                  <a:lnTo>
                    <a:pt x="47" y="46"/>
                  </a:lnTo>
                  <a:lnTo>
                    <a:pt x="38" y="51"/>
                  </a:lnTo>
                  <a:lnTo>
                    <a:pt x="29" y="55"/>
                  </a:lnTo>
                  <a:lnTo>
                    <a:pt x="29" y="55"/>
                  </a:lnTo>
                  <a:lnTo>
                    <a:pt x="18" y="51"/>
                  </a:lnTo>
                  <a:lnTo>
                    <a:pt x="9" y="46"/>
                  </a:lnTo>
                  <a:lnTo>
                    <a:pt x="9" y="46"/>
                  </a:lnTo>
                  <a:lnTo>
                    <a:pt x="5" y="42"/>
                  </a:lnTo>
                  <a:lnTo>
                    <a:pt x="4" y="39"/>
                  </a:lnTo>
                  <a:lnTo>
                    <a:pt x="0" y="26"/>
                  </a:lnTo>
                  <a:lnTo>
                    <a:pt x="0" y="26"/>
                  </a:lnTo>
                  <a:lnTo>
                    <a:pt x="4" y="17"/>
                  </a:lnTo>
                  <a:lnTo>
                    <a:pt x="9" y="8"/>
                  </a:lnTo>
                  <a:lnTo>
                    <a:pt x="9" y="8"/>
                  </a:lnTo>
                  <a:lnTo>
                    <a:pt x="13" y="4"/>
                  </a:lnTo>
                  <a:lnTo>
                    <a:pt x="18" y="2"/>
                  </a:lnTo>
                  <a:lnTo>
                    <a:pt x="29" y="0"/>
                  </a:lnTo>
                  <a:lnTo>
                    <a:pt x="29" y="0"/>
                  </a:lnTo>
                  <a:lnTo>
                    <a:pt x="38" y="2"/>
                  </a:lnTo>
                  <a:lnTo>
                    <a:pt x="44" y="4"/>
                  </a:lnTo>
                  <a:lnTo>
                    <a:pt x="47" y="8"/>
                  </a:lnTo>
                  <a:lnTo>
                    <a:pt x="47" y="8"/>
                  </a:lnTo>
                  <a:lnTo>
                    <a:pt x="55" y="17"/>
                  </a:lnTo>
                  <a:lnTo>
                    <a:pt x="56" y="26"/>
                  </a:lnTo>
                  <a:lnTo>
                    <a:pt x="56" y="26"/>
                  </a:lnTo>
                  <a:close/>
                  <a:moveTo>
                    <a:pt x="49" y="374"/>
                  </a:moveTo>
                  <a:lnTo>
                    <a:pt x="7" y="374"/>
                  </a:lnTo>
                  <a:lnTo>
                    <a:pt x="7" y="113"/>
                  </a:lnTo>
                  <a:lnTo>
                    <a:pt x="49" y="113"/>
                  </a:lnTo>
                  <a:lnTo>
                    <a:pt x="49" y="3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sp>
          <p:nvSpPr>
            <p:cNvPr id="44" name="Freeform 17"/>
            <p:cNvSpPr>
              <a:spLocks noEditPoints="1"/>
            </p:cNvSpPr>
            <p:nvPr/>
          </p:nvSpPr>
          <p:spPr bwMode="auto">
            <a:xfrm>
              <a:off x="3963" y="736"/>
              <a:ext cx="305" cy="305"/>
            </a:xfrm>
            <a:custGeom>
              <a:avLst/>
              <a:gdLst>
                <a:gd name="T0" fmla="*/ 457 w 610"/>
                <a:gd name="T1" fmla="*/ 0 h 610"/>
                <a:gd name="T2" fmla="*/ 216 w 610"/>
                <a:gd name="T3" fmla="*/ 241 h 610"/>
                <a:gd name="T4" fmla="*/ 62 w 610"/>
                <a:gd name="T5" fmla="*/ 122 h 610"/>
                <a:gd name="T6" fmla="*/ 0 w 610"/>
                <a:gd name="T7" fmla="*/ 153 h 610"/>
                <a:gd name="T8" fmla="*/ 0 w 610"/>
                <a:gd name="T9" fmla="*/ 458 h 610"/>
                <a:gd name="T10" fmla="*/ 62 w 610"/>
                <a:gd name="T11" fmla="*/ 488 h 610"/>
                <a:gd name="T12" fmla="*/ 216 w 610"/>
                <a:gd name="T13" fmla="*/ 369 h 610"/>
                <a:gd name="T14" fmla="*/ 457 w 610"/>
                <a:gd name="T15" fmla="*/ 610 h 610"/>
                <a:gd name="T16" fmla="*/ 610 w 610"/>
                <a:gd name="T17" fmla="*/ 550 h 610"/>
                <a:gd name="T18" fmla="*/ 610 w 610"/>
                <a:gd name="T19" fmla="*/ 60 h 610"/>
                <a:gd name="T20" fmla="*/ 457 w 610"/>
                <a:gd name="T21" fmla="*/ 0 h 610"/>
                <a:gd name="T22" fmla="*/ 62 w 610"/>
                <a:gd name="T23" fmla="*/ 396 h 610"/>
                <a:gd name="T24" fmla="*/ 62 w 610"/>
                <a:gd name="T25" fmla="*/ 214 h 610"/>
                <a:gd name="T26" fmla="*/ 152 w 610"/>
                <a:gd name="T27" fmla="*/ 305 h 610"/>
                <a:gd name="T28" fmla="*/ 62 w 610"/>
                <a:gd name="T29" fmla="*/ 396 h 610"/>
                <a:gd name="T30" fmla="*/ 296 w 610"/>
                <a:gd name="T31" fmla="*/ 305 h 610"/>
                <a:gd name="T32" fmla="*/ 457 w 610"/>
                <a:gd name="T33" fmla="*/ 180 h 610"/>
                <a:gd name="T34" fmla="*/ 457 w 610"/>
                <a:gd name="T35" fmla="*/ 430 h 610"/>
                <a:gd name="T36" fmla="*/ 296 w 610"/>
                <a:gd name="T37" fmla="*/ 30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0" h="610">
                  <a:moveTo>
                    <a:pt x="457" y="0"/>
                  </a:moveTo>
                  <a:lnTo>
                    <a:pt x="216" y="241"/>
                  </a:lnTo>
                  <a:lnTo>
                    <a:pt x="62" y="122"/>
                  </a:lnTo>
                  <a:lnTo>
                    <a:pt x="0" y="153"/>
                  </a:lnTo>
                  <a:lnTo>
                    <a:pt x="0" y="458"/>
                  </a:lnTo>
                  <a:lnTo>
                    <a:pt x="62" y="488"/>
                  </a:lnTo>
                  <a:lnTo>
                    <a:pt x="216" y="369"/>
                  </a:lnTo>
                  <a:lnTo>
                    <a:pt x="457" y="610"/>
                  </a:lnTo>
                  <a:lnTo>
                    <a:pt x="610" y="550"/>
                  </a:lnTo>
                  <a:lnTo>
                    <a:pt x="610" y="60"/>
                  </a:lnTo>
                  <a:lnTo>
                    <a:pt x="457" y="0"/>
                  </a:lnTo>
                  <a:close/>
                  <a:moveTo>
                    <a:pt x="62" y="396"/>
                  </a:moveTo>
                  <a:lnTo>
                    <a:pt x="62" y="214"/>
                  </a:lnTo>
                  <a:lnTo>
                    <a:pt x="152" y="305"/>
                  </a:lnTo>
                  <a:lnTo>
                    <a:pt x="62" y="396"/>
                  </a:lnTo>
                  <a:close/>
                  <a:moveTo>
                    <a:pt x="296" y="305"/>
                  </a:moveTo>
                  <a:lnTo>
                    <a:pt x="457" y="180"/>
                  </a:lnTo>
                  <a:lnTo>
                    <a:pt x="457" y="430"/>
                  </a:lnTo>
                  <a:lnTo>
                    <a:pt x="296"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grpSp>
      <p:grpSp>
        <p:nvGrpSpPr>
          <p:cNvPr id="45" name="Group 44"/>
          <p:cNvGrpSpPr/>
          <p:nvPr/>
        </p:nvGrpSpPr>
        <p:grpSpPr>
          <a:xfrm>
            <a:off x="7068785" y="1811189"/>
            <a:ext cx="1252022" cy="1243177"/>
            <a:chOff x="5858953" y="1121166"/>
            <a:chExt cx="2471186" cy="2091710"/>
          </a:xfrm>
        </p:grpSpPr>
        <p:grpSp>
          <p:nvGrpSpPr>
            <p:cNvPr id="46" name="Group 45"/>
            <p:cNvGrpSpPr/>
            <p:nvPr/>
          </p:nvGrpSpPr>
          <p:grpSpPr>
            <a:xfrm>
              <a:off x="5985396" y="1121166"/>
              <a:ext cx="1071526" cy="764006"/>
              <a:chOff x="5985396" y="1121166"/>
              <a:chExt cx="1071526" cy="764006"/>
            </a:xfrm>
          </p:grpSpPr>
          <p:grpSp>
            <p:nvGrpSpPr>
              <p:cNvPr id="54" name="Group 53"/>
              <p:cNvGrpSpPr>
                <a:grpSpLocks noChangeAspect="1"/>
              </p:cNvGrpSpPr>
              <p:nvPr/>
            </p:nvGrpSpPr>
            <p:grpSpPr>
              <a:xfrm>
                <a:off x="5985396" y="1121166"/>
                <a:ext cx="1071526" cy="764006"/>
                <a:chOff x="1919150" y="3044496"/>
                <a:chExt cx="666391" cy="475141"/>
              </a:xfrm>
            </p:grpSpPr>
            <p:sp>
              <p:nvSpPr>
                <p:cNvPr id="56"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FFFFFF"/>
                </a:solidFill>
                <a:ln w="25400" cap="flat" cmpd="sng" algn="ctr">
                  <a:noFill/>
                  <a:prstDash val="solid"/>
                </a:ln>
                <a:effectLst/>
              </p:spPr>
              <p:txBody>
                <a:bodyPr rtlCol="0" anchor="ctr"/>
                <a:lstStyle/>
                <a:p>
                  <a:pPr algn="ctr" defTabSz="685874">
                    <a:defRPr/>
                  </a:pPr>
                  <a:endParaRPr lang="en-US" sz="1400" kern="0">
                    <a:solidFill>
                      <a:srgbClr val="FFFFFF"/>
                    </a:solidFill>
                    <a:latin typeface="Segoe"/>
                  </a:endParaRPr>
                </a:p>
              </p:txBody>
            </p:sp>
            <p:sp>
              <p:nvSpPr>
                <p:cNvPr id="57" name="Trapezoid 12"/>
                <p:cNvSpPr/>
                <p:nvPr/>
              </p:nvSpPr>
              <p:spPr>
                <a:xfrm>
                  <a:off x="1919150" y="3408078"/>
                  <a:ext cx="666391" cy="84127"/>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FFFFFF"/>
                </a:solidFill>
                <a:ln w="25400" cap="flat" cmpd="sng" algn="ctr">
                  <a:noFill/>
                  <a:prstDash val="solid"/>
                </a:ln>
                <a:effectLst/>
              </p:spPr>
              <p:txBody>
                <a:bodyPr rtlCol="0" anchor="ctr"/>
                <a:lstStyle/>
                <a:p>
                  <a:pPr algn="ctr" defTabSz="685874">
                    <a:defRPr/>
                  </a:pPr>
                  <a:endParaRPr lang="en-US" sz="1400" kern="0">
                    <a:solidFill>
                      <a:srgbClr val="FFFFFF"/>
                    </a:solidFill>
                    <a:latin typeface="Segoe"/>
                  </a:endParaRPr>
                </a:p>
              </p:txBody>
            </p:sp>
            <p:sp>
              <p:nvSpPr>
                <p:cNvPr id="58" name="Rectangle 57"/>
                <p:cNvSpPr/>
                <p:nvPr/>
              </p:nvSpPr>
              <p:spPr>
                <a:xfrm>
                  <a:off x="1919446" y="3492205"/>
                  <a:ext cx="665798" cy="27432"/>
                </a:xfrm>
                <a:prstGeom prst="rect">
                  <a:avLst/>
                </a:prstGeom>
                <a:solidFill>
                  <a:srgbClr val="FFFFFF"/>
                </a:solidFill>
                <a:ln w="25400" cap="flat" cmpd="sng" algn="ctr">
                  <a:noFill/>
                  <a:prstDash val="solid"/>
                </a:ln>
                <a:effectLst/>
              </p:spPr>
              <p:txBody>
                <a:bodyPr rtlCol="0" anchor="ctr"/>
                <a:lstStyle/>
                <a:p>
                  <a:pPr algn="ctr" defTabSz="685874">
                    <a:defRPr/>
                  </a:pPr>
                  <a:endParaRPr lang="en-US" sz="1400" kern="0">
                    <a:solidFill>
                      <a:srgbClr val="FFFFFF"/>
                    </a:solidFill>
                    <a:latin typeface="Segoe"/>
                  </a:endParaRPr>
                </a:p>
              </p:txBody>
            </p:sp>
          </p:grpSp>
          <p:sp>
            <p:nvSpPr>
              <p:cNvPr id="55" name="Freeform 17"/>
              <p:cNvSpPr>
                <a:spLocks noEditPoints="1"/>
              </p:cNvSpPr>
              <p:nvPr/>
            </p:nvSpPr>
            <p:spPr bwMode="auto">
              <a:xfrm>
                <a:off x="6289689" y="1168801"/>
                <a:ext cx="484188" cy="484188"/>
              </a:xfrm>
              <a:custGeom>
                <a:avLst/>
                <a:gdLst>
                  <a:gd name="T0" fmla="*/ 457 w 610"/>
                  <a:gd name="T1" fmla="*/ 0 h 610"/>
                  <a:gd name="T2" fmla="*/ 216 w 610"/>
                  <a:gd name="T3" fmla="*/ 241 h 610"/>
                  <a:gd name="T4" fmla="*/ 62 w 610"/>
                  <a:gd name="T5" fmla="*/ 122 h 610"/>
                  <a:gd name="T6" fmla="*/ 0 w 610"/>
                  <a:gd name="T7" fmla="*/ 153 h 610"/>
                  <a:gd name="T8" fmla="*/ 0 w 610"/>
                  <a:gd name="T9" fmla="*/ 458 h 610"/>
                  <a:gd name="T10" fmla="*/ 62 w 610"/>
                  <a:gd name="T11" fmla="*/ 488 h 610"/>
                  <a:gd name="T12" fmla="*/ 216 w 610"/>
                  <a:gd name="T13" fmla="*/ 369 h 610"/>
                  <a:gd name="T14" fmla="*/ 457 w 610"/>
                  <a:gd name="T15" fmla="*/ 610 h 610"/>
                  <a:gd name="T16" fmla="*/ 610 w 610"/>
                  <a:gd name="T17" fmla="*/ 550 h 610"/>
                  <a:gd name="T18" fmla="*/ 610 w 610"/>
                  <a:gd name="T19" fmla="*/ 60 h 610"/>
                  <a:gd name="T20" fmla="*/ 457 w 610"/>
                  <a:gd name="T21" fmla="*/ 0 h 610"/>
                  <a:gd name="T22" fmla="*/ 62 w 610"/>
                  <a:gd name="T23" fmla="*/ 396 h 610"/>
                  <a:gd name="T24" fmla="*/ 62 w 610"/>
                  <a:gd name="T25" fmla="*/ 214 h 610"/>
                  <a:gd name="T26" fmla="*/ 152 w 610"/>
                  <a:gd name="T27" fmla="*/ 305 h 610"/>
                  <a:gd name="T28" fmla="*/ 62 w 610"/>
                  <a:gd name="T29" fmla="*/ 396 h 610"/>
                  <a:gd name="T30" fmla="*/ 296 w 610"/>
                  <a:gd name="T31" fmla="*/ 305 h 610"/>
                  <a:gd name="T32" fmla="*/ 457 w 610"/>
                  <a:gd name="T33" fmla="*/ 180 h 610"/>
                  <a:gd name="T34" fmla="*/ 457 w 610"/>
                  <a:gd name="T35" fmla="*/ 430 h 610"/>
                  <a:gd name="T36" fmla="*/ 296 w 610"/>
                  <a:gd name="T37" fmla="*/ 30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0" h="610">
                    <a:moveTo>
                      <a:pt x="457" y="0"/>
                    </a:moveTo>
                    <a:lnTo>
                      <a:pt x="216" y="241"/>
                    </a:lnTo>
                    <a:lnTo>
                      <a:pt x="62" y="122"/>
                    </a:lnTo>
                    <a:lnTo>
                      <a:pt x="0" y="153"/>
                    </a:lnTo>
                    <a:lnTo>
                      <a:pt x="0" y="458"/>
                    </a:lnTo>
                    <a:lnTo>
                      <a:pt x="62" y="488"/>
                    </a:lnTo>
                    <a:lnTo>
                      <a:pt x="216" y="369"/>
                    </a:lnTo>
                    <a:lnTo>
                      <a:pt x="457" y="610"/>
                    </a:lnTo>
                    <a:lnTo>
                      <a:pt x="610" y="550"/>
                    </a:lnTo>
                    <a:lnTo>
                      <a:pt x="610" y="60"/>
                    </a:lnTo>
                    <a:lnTo>
                      <a:pt x="457" y="0"/>
                    </a:lnTo>
                    <a:close/>
                    <a:moveTo>
                      <a:pt x="62" y="396"/>
                    </a:moveTo>
                    <a:lnTo>
                      <a:pt x="62" y="214"/>
                    </a:lnTo>
                    <a:lnTo>
                      <a:pt x="152" y="305"/>
                    </a:lnTo>
                    <a:lnTo>
                      <a:pt x="62" y="396"/>
                    </a:lnTo>
                    <a:close/>
                    <a:moveTo>
                      <a:pt x="296" y="305"/>
                    </a:moveTo>
                    <a:lnTo>
                      <a:pt x="457" y="180"/>
                    </a:lnTo>
                    <a:lnTo>
                      <a:pt x="457" y="430"/>
                    </a:lnTo>
                    <a:lnTo>
                      <a:pt x="296"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grpSp>
        <p:grpSp>
          <p:nvGrpSpPr>
            <p:cNvPr id="47" name="Group 46"/>
            <p:cNvGrpSpPr/>
            <p:nvPr/>
          </p:nvGrpSpPr>
          <p:grpSpPr>
            <a:xfrm>
              <a:off x="5858953" y="1768582"/>
              <a:ext cx="1314792" cy="1428750"/>
              <a:chOff x="5858953" y="1768582"/>
              <a:chExt cx="1314792" cy="1428750"/>
            </a:xfrm>
          </p:grpSpPr>
          <p:pic>
            <p:nvPicPr>
              <p:cNvPr id="52" name="Picture 2" descr="\\MAGNUM\Projects\Microsoft\Cloud Power FY12\Design\ICONS_PNG\Devices.png"/>
              <p:cNvPicPr>
                <a:picLocks noChangeAspect="1" noChangeArrowheads="1"/>
              </p:cNvPicPr>
              <p:nvPr/>
            </p:nvPicPr>
            <p:blipFill>
              <a:blip r:embed="rId2" cstate="print">
                <a:lum bright="100000"/>
              </a:blip>
              <a:srcRect r="54000" b="50000"/>
              <a:stretch>
                <a:fillRect/>
              </a:stretch>
            </p:blipFill>
            <p:spPr bwMode="auto">
              <a:xfrm>
                <a:off x="5858953" y="1768582"/>
                <a:ext cx="1314792" cy="1428750"/>
              </a:xfrm>
              <a:prstGeom prst="rect">
                <a:avLst/>
              </a:prstGeom>
              <a:noFill/>
              <a:ln>
                <a:noFill/>
              </a:ln>
            </p:spPr>
          </p:pic>
          <p:sp>
            <p:nvSpPr>
              <p:cNvPr id="53" name="Freeform 17"/>
              <p:cNvSpPr>
                <a:spLocks noEditPoints="1"/>
              </p:cNvSpPr>
              <p:nvPr/>
            </p:nvSpPr>
            <p:spPr bwMode="auto">
              <a:xfrm rot="476917">
                <a:off x="6278734" y="2139145"/>
                <a:ext cx="484188" cy="484188"/>
              </a:xfrm>
              <a:custGeom>
                <a:avLst/>
                <a:gdLst>
                  <a:gd name="T0" fmla="*/ 457 w 610"/>
                  <a:gd name="T1" fmla="*/ 0 h 610"/>
                  <a:gd name="T2" fmla="*/ 216 w 610"/>
                  <a:gd name="T3" fmla="*/ 241 h 610"/>
                  <a:gd name="T4" fmla="*/ 62 w 610"/>
                  <a:gd name="T5" fmla="*/ 122 h 610"/>
                  <a:gd name="T6" fmla="*/ 0 w 610"/>
                  <a:gd name="T7" fmla="*/ 153 h 610"/>
                  <a:gd name="T8" fmla="*/ 0 w 610"/>
                  <a:gd name="T9" fmla="*/ 458 h 610"/>
                  <a:gd name="T10" fmla="*/ 62 w 610"/>
                  <a:gd name="T11" fmla="*/ 488 h 610"/>
                  <a:gd name="T12" fmla="*/ 216 w 610"/>
                  <a:gd name="T13" fmla="*/ 369 h 610"/>
                  <a:gd name="T14" fmla="*/ 457 w 610"/>
                  <a:gd name="T15" fmla="*/ 610 h 610"/>
                  <a:gd name="T16" fmla="*/ 610 w 610"/>
                  <a:gd name="T17" fmla="*/ 550 h 610"/>
                  <a:gd name="T18" fmla="*/ 610 w 610"/>
                  <a:gd name="T19" fmla="*/ 60 h 610"/>
                  <a:gd name="T20" fmla="*/ 457 w 610"/>
                  <a:gd name="T21" fmla="*/ 0 h 610"/>
                  <a:gd name="T22" fmla="*/ 62 w 610"/>
                  <a:gd name="T23" fmla="*/ 396 h 610"/>
                  <a:gd name="T24" fmla="*/ 62 w 610"/>
                  <a:gd name="T25" fmla="*/ 214 h 610"/>
                  <a:gd name="T26" fmla="*/ 152 w 610"/>
                  <a:gd name="T27" fmla="*/ 305 h 610"/>
                  <a:gd name="T28" fmla="*/ 62 w 610"/>
                  <a:gd name="T29" fmla="*/ 396 h 610"/>
                  <a:gd name="T30" fmla="*/ 296 w 610"/>
                  <a:gd name="T31" fmla="*/ 305 h 610"/>
                  <a:gd name="T32" fmla="*/ 457 w 610"/>
                  <a:gd name="T33" fmla="*/ 180 h 610"/>
                  <a:gd name="T34" fmla="*/ 457 w 610"/>
                  <a:gd name="T35" fmla="*/ 430 h 610"/>
                  <a:gd name="T36" fmla="*/ 296 w 610"/>
                  <a:gd name="T37" fmla="*/ 30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0" h="610">
                    <a:moveTo>
                      <a:pt x="457" y="0"/>
                    </a:moveTo>
                    <a:lnTo>
                      <a:pt x="216" y="241"/>
                    </a:lnTo>
                    <a:lnTo>
                      <a:pt x="62" y="122"/>
                    </a:lnTo>
                    <a:lnTo>
                      <a:pt x="0" y="153"/>
                    </a:lnTo>
                    <a:lnTo>
                      <a:pt x="0" y="458"/>
                    </a:lnTo>
                    <a:lnTo>
                      <a:pt x="62" y="488"/>
                    </a:lnTo>
                    <a:lnTo>
                      <a:pt x="216" y="369"/>
                    </a:lnTo>
                    <a:lnTo>
                      <a:pt x="457" y="610"/>
                    </a:lnTo>
                    <a:lnTo>
                      <a:pt x="610" y="550"/>
                    </a:lnTo>
                    <a:lnTo>
                      <a:pt x="610" y="60"/>
                    </a:lnTo>
                    <a:lnTo>
                      <a:pt x="457" y="0"/>
                    </a:lnTo>
                    <a:close/>
                    <a:moveTo>
                      <a:pt x="62" y="396"/>
                    </a:moveTo>
                    <a:lnTo>
                      <a:pt x="62" y="214"/>
                    </a:lnTo>
                    <a:lnTo>
                      <a:pt x="152" y="305"/>
                    </a:lnTo>
                    <a:lnTo>
                      <a:pt x="62" y="396"/>
                    </a:lnTo>
                    <a:close/>
                    <a:moveTo>
                      <a:pt x="296" y="305"/>
                    </a:moveTo>
                    <a:lnTo>
                      <a:pt x="457" y="180"/>
                    </a:lnTo>
                    <a:lnTo>
                      <a:pt x="457" y="430"/>
                    </a:lnTo>
                    <a:lnTo>
                      <a:pt x="296"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grpSp>
        <p:pic>
          <p:nvPicPr>
            <p:cNvPr id="48" name="Picture 3" descr="C:\Users\sigurdg\Desktop\user.png"/>
            <p:cNvPicPr>
              <a:picLocks noChangeAspect="1" noChangeArrowheads="1"/>
            </p:cNvPicPr>
            <p:nvPr/>
          </p:nvPicPr>
          <p:blipFill>
            <a:blip r:embed="rId3" cstate="print"/>
            <a:srcRect/>
            <a:stretch>
              <a:fillRect/>
            </a:stretch>
          </p:blipFill>
          <p:spPr bwMode="auto">
            <a:xfrm>
              <a:off x="7143260" y="1121166"/>
              <a:ext cx="493518" cy="704486"/>
            </a:xfrm>
            <a:prstGeom prst="rect">
              <a:avLst/>
            </a:prstGeom>
            <a:noFill/>
          </p:spPr>
        </p:pic>
        <p:grpSp>
          <p:nvGrpSpPr>
            <p:cNvPr id="49" name="Group 48"/>
            <p:cNvGrpSpPr/>
            <p:nvPr/>
          </p:nvGrpSpPr>
          <p:grpSpPr>
            <a:xfrm>
              <a:off x="7015347" y="1784126"/>
              <a:ext cx="1314792" cy="1428750"/>
              <a:chOff x="5858953" y="1768582"/>
              <a:chExt cx="1314792" cy="1428750"/>
            </a:xfrm>
            <a:scene3d>
              <a:camera prst="orthographicFront">
                <a:rot lat="0" lon="10739979" rev="0"/>
              </a:camera>
              <a:lightRig rig="threePt" dir="t"/>
            </a:scene3d>
          </p:grpSpPr>
          <p:pic>
            <p:nvPicPr>
              <p:cNvPr id="50" name="Picture 2" descr="\\MAGNUM\Projects\Microsoft\Cloud Power FY12\Design\ICONS_PNG\Devices.png"/>
              <p:cNvPicPr>
                <a:picLocks noChangeAspect="1" noChangeArrowheads="1"/>
              </p:cNvPicPr>
              <p:nvPr/>
            </p:nvPicPr>
            <p:blipFill>
              <a:blip r:embed="rId2" cstate="print">
                <a:lum bright="100000"/>
              </a:blip>
              <a:srcRect r="54000" b="50000"/>
              <a:stretch>
                <a:fillRect/>
              </a:stretch>
            </p:blipFill>
            <p:spPr bwMode="auto">
              <a:xfrm>
                <a:off x="5858953" y="1768582"/>
                <a:ext cx="1314792" cy="1428750"/>
              </a:xfrm>
              <a:prstGeom prst="rect">
                <a:avLst/>
              </a:prstGeom>
              <a:noFill/>
              <a:ln>
                <a:noFill/>
              </a:ln>
            </p:spPr>
          </p:pic>
          <p:sp>
            <p:nvSpPr>
              <p:cNvPr id="51" name="Freeform 17"/>
              <p:cNvSpPr>
                <a:spLocks noEditPoints="1"/>
              </p:cNvSpPr>
              <p:nvPr/>
            </p:nvSpPr>
            <p:spPr bwMode="auto">
              <a:xfrm rot="476917">
                <a:off x="6278734" y="2139145"/>
                <a:ext cx="484188" cy="484188"/>
              </a:xfrm>
              <a:custGeom>
                <a:avLst/>
                <a:gdLst>
                  <a:gd name="T0" fmla="*/ 457 w 610"/>
                  <a:gd name="T1" fmla="*/ 0 h 610"/>
                  <a:gd name="T2" fmla="*/ 216 w 610"/>
                  <a:gd name="T3" fmla="*/ 241 h 610"/>
                  <a:gd name="T4" fmla="*/ 62 w 610"/>
                  <a:gd name="T5" fmla="*/ 122 h 610"/>
                  <a:gd name="T6" fmla="*/ 0 w 610"/>
                  <a:gd name="T7" fmla="*/ 153 h 610"/>
                  <a:gd name="T8" fmla="*/ 0 w 610"/>
                  <a:gd name="T9" fmla="*/ 458 h 610"/>
                  <a:gd name="T10" fmla="*/ 62 w 610"/>
                  <a:gd name="T11" fmla="*/ 488 h 610"/>
                  <a:gd name="T12" fmla="*/ 216 w 610"/>
                  <a:gd name="T13" fmla="*/ 369 h 610"/>
                  <a:gd name="T14" fmla="*/ 457 w 610"/>
                  <a:gd name="T15" fmla="*/ 610 h 610"/>
                  <a:gd name="T16" fmla="*/ 610 w 610"/>
                  <a:gd name="T17" fmla="*/ 550 h 610"/>
                  <a:gd name="T18" fmla="*/ 610 w 610"/>
                  <a:gd name="T19" fmla="*/ 60 h 610"/>
                  <a:gd name="T20" fmla="*/ 457 w 610"/>
                  <a:gd name="T21" fmla="*/ 0 h 610"/>
                  <a:gd name="T22" fmla="*/ 62 w 610"/>
                  <a:gd name="T23" fmla="*/ 396 h 610"/>
                  <a:gd name="T24" fmla="*/ 62 w 610"/>
                  <a:gd name="T25" fmla="*/ 214 h 610"/>
                  <a:gd name="T26" fmla="*/ 152 w 610"/>
                  <a:gd name="T27" fmla="*/ 305 h 610"/>
                  <a:gd name="T28" fmla="*/ 62 w 610"/>
                  <a:gd name="T29" fmla="*/ 396 h 610"/>
                  <a:gd name="T30" fmla="*/ 296 w 610"/>
                  <a:gd name="T31" fmla="*/ 305 h 610"/>
                  <a:gd name="T32" fmla="*/ 457 w 610"/>
                  <a:gd name="T33" fmla="*/ 180 h 610"/>
                  <a:gd name="T34" fmla="*/ 457 w 610"/>
                  <a:gd name="T35" fmla="*/ 430 h 610"/>
                  <a:gd name="T36" fmla="*/ 296 w 610"/>
                  <a:gd name="T37" fmla="*/ 30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0" h="610">
                    <a:moveTo>
                      <a:pt x="457" y="0"/>
                    </a:moveTo>
                    <a:lnTo>
                      <a:pt x="216" y="241"/>
                    </a:lnTo>
                    <a:lnTo>
                      <a:pt x="62" y="122"/>
                    </a:lnTo>
                    <a:lnTo>
                      <a:pt x="0" y="153"/>
                    </a:lnTo>
                    <a:lnTo>
                      <a:pt x="0" y="458"/>
                    </a:lnTo>
                    <a:lnTo>
                      <a:pt x="62" y="488"/>
                    </a:lnTo>
                    <a:lnTo>
                      <a:pt x="216" y="369"/>
                    </a:lnTo>
                    <a:lnTo>
                      <a:pt x="457" y="610"/>
                    </a:lnTo>
                    <a:lnTo>
                      <a:pt x="610" y="550"/>
                    </a:lnTo>
                    <a:lnTo>
                      <a:pt x="610" y="60"/>
                    </a:lnTo>
                    <a:lnTo>
                      <a:pt x="457" y="0"/>
                    </a:lnTo>
                    <a:close/>
                    <a:moveTo>
                      <a:pt x="62" y="396"/>
                    </a:moveTo>
                    <a:lnTo>
                      <a:pt x="62" y="214"/>
                    </a:lnTo>
                    <a:lnTo>
                      <a:pt x="152" y="305"/>
                    </a:lnTo>
                    <a:lnTo>
                      <a:pt x="62" y="396"/>
                    </a:lnTo>
                    <a:close/>
                    <a:moveTo>
                      <a:pt x="296" y="305"/>
                    </a:moveTo>
                    <a:lnTo>
                      <a:pt x="457" y="180"/>
                    </a:lnTo>
                    <a:lnTo>
                      <a:pt x="457" y="430"/>
                    </a:lnTo>
                    <a:lnTo>
                      <a:pt x="296"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grpSp>
      </p:grpSp>
      <p:grpSp>
        <p:nvGrpSpPr>
          <p:cNvPr id="59" name="Group 58"/>
          <p:cNvGrpSpPr/>
          <p:nvPr/>
        </p:nvGrpSpPr>
        <p:grpSpPr>
          <a:xfrm>
            <a:off x="6360070" y="3280879"/>
            <a:ext cx="576863" cy="508983"/>
            <a:chOff x="5858953" y="1121166"/>
            <a:chExt cx="2471186" cy="2091710"/>
          </a:xfrm>
        </p:grpSpPr>
        <p:grpSp>
          <p:nvGrpSpPr>
            <p:cNvPr id="60" name="Group 59"/>
            <p:cNvGrpSpPr/>
            <p:nvPr/>
          </p:nvGrpSpPr>
          <p:grpSpPr>
            <a:xfrm>
              <a:off x="5985396" y="1121166"/>
              <a:ext cx="1071526" cy="764006"/>
              <a:chOff x="5985396" y="1121166"/>
              <a:chExt cx="1071526" cy="764006"/>
            </a:xfrm>
          </p:grpSpPr>
          <p:grpSp>
            <p:nvGrpSpPr>
              <p:cNvPr id="68" name="Group 67"/>
              <p:cNvGrpSpPr>
                <a:grpSpLocks noChangeAspect="1"/>
              </p:cNvGrpSpPr>
              <p:nvPr/>
            </p:nvGrpSpPr>
            <p:grpSpPr>
              <a:xfrm>
                <a:off x="5985396" y="1121166"/>
                <a:ext cx="1071526" cy="764006"/>
                <a:chOff x="1919150" y="3044496"/>
                <a:chExt cx="666391" cy="475141"/>
              </a:xfrm>
            </p:grpSpPr>
            <p:sp>
              <p:nvSpPr>
                <p:cNvPr id="70"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FFFFFF"/>
                </a:solidFill>
                <a:ln w="25400" cap="flat" cmpd="sng" algn="ctr">
                  <a:noFill/>
                  <a:prstDash val="solid"/>
                </a:ln>
                <a:effectLst/>
              </p:spPr>
              <p:txBody>
                <a:bodyPr rtlCol="0" anchor="ctr"/>
                <a:lstStyle/>
                <a:p>
                  <a:pPr algn="ctr" defTabSz="685874">
                    <a:defRPr/>
                  </a:pPr>
                  <a:endParaRPr lang="en-US" sz="1400" kern="0">
                    <a:solidFill>
                      <a:srgbClr val="FFFFFF"/>
                    </a:solidFill>
                    <a:latin typeface="Segoe"/>
                  </a:endParaRPr>
                </a:p>
              </p:txBody>
            </p:sp>
            <p:sp>
              <p:nvSpPr>
                <p:cNvPr id="71" name="Trapezoid 12"/>
                <p:cNvSpPr/>
                <p:nvPr/>
              </p:nvSpPr>
              <p:spPr>
                <a:xfrm>
                  <a:off x="1919150" y="3408078"/>
                  <a:ext cx="666391" cy="84127"/>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FFFFFF"/>
                </a:solidFill>
                <a:ln w="25400" cap="flat" cmpd="sng" algn="ctr">
                  <a:noFill/>
                  <a:prstDash val="solid"/>
                </a:ln>
                <a:effectLst/>
              </p:spPr>
              <p:txBody>
                <a:bodyPr rtlCol="0" anchor="ctr"/>
                <a:lstStyle/>
                <a:p>
                  <a:pPr algn="ctr" defTabSz="685874">
                    <a:defRPr/>
                  </a:pPr>
                  <a:endParaRPr lang="en-US" sz="1400" kern="0">
                    <a:solidFill>
                      <a:srgbClr val="FFFFFF"/>
                    </a:solidFill>
                    <a:latin typeface="Segoe"/>
                  </a:endParaRPr>
                </a:p>
              </p:txBody>
            </p:sp>
            <p:sp>
              <p:nvSpPr>
                <p:cNvPr id="72" name="Rectangle 71"/>
                <p:cNvSpPr/>
                <p:nvPr/>
              </p:nvSpPr>
              <p:spPr>
                <a:xfrm>
                  <a:off x="1919446" y="3492205"/>
                  <a:ext cx="665798" cy="27432"/>
                </a:xfrm>
                <a:prstGeom prst="rect">
                  <a:avLst/>
                </a:prstGeom>
                <a:solidFill>
                  <a:srgbClr val="FFFFFF"/>
                </a:solidFill>
                <a:ln w="25400" cap="flat" cmpd="sng" algn="ctr">
                  <a:noFill/>
                  <a:prstDash val="solid"/>
                </a:ln>
                <a:effectLst/>
              </p:spPr>
              <p:txBody>
                <a:bodyPr rtlCol="0" anchor="ctr"/>
                <a:lstStyle/>
                <a:p>
                  <a:pPr algn="ctr" defTabSz="685874">
                    <a:defRPr/>
                  </a:pPr>
                  <a:endParaRPr lang="en-US" sz="1400" kern="0">
                    <a:solidFill>
                      <a:srgbClr val="FFFFFF"/>
                    </a:solidFill>
                    <a:latin typeface="Segoe"/>
                  </a:endParaRPr>
                </a:p>
              </p:txBody>
            </p:sp>
          </p:grpSp>
          <p:sp>
            <p:nvSpPr>
              <p:cNvPr id="69" name="Freeform 17"/>
              <p:cNvSpPr>
                <a:spLocks noEditPoints="1"/>
              </p:cNvSpPr>
              <p:nvPr/>
            </p:nvSpPr>
            <p:spPr bwMode="auto">
              <a:xfrm>
                <a:off x="6289689" y="1168801"/>
                <a:ext cx="484188" cy="484188"/>
              </a:xfrm>
              <a:custGeom>
                <a:avLst/>
                <a:gdLst>
                  <a:gd name="T0" fmla="*/ 457 w 610"/>
                  <a:gd name="T1" fmla="*/ 0 h 610"/>
                  <a:gd name="T2" fmla="*/ 216 w 610"/>
                  <a:gd name="T3" fmla="*/ 241 h 610"/>
                  <a:gd name="T4" fmla="*/ 62 w 610"/>
                  <a:gd name="T5" fmla="*/ 122 h 610"/>
                  <a:gd name="T6" fmla="*/ 0 w 610"/>
                  <a:gd name="T7" fmla="*/ 153 h 610"/>
                  <a:gd name="T8" fmla="*/ 0 w 610"/>
                  <a:gd name="T9" fmla="*/ 458 h 610"/>
                  <a:gd name="T10" fmla="*/ 62 w 610"/>
                  <a:gd name="T11" fmla="*/ 488 h 610"/>
                  <a:gd name="T12" fmla="*/ 216 w 610"/>
                  <a:gd name="T13" fmla="*/ 369 h 610"/>
                  <a:gd name="T14" fmla="*/ 457 w 610"/>
                  <a:gd name="T15" fmla="*/ 610 h 610"/>
                  <a:gd name="T16" fmla="*/ 610 w 610"/>
                  <a:gd name="T17" fmla="*/ 550 h 610"/>
                  <a:gd name="T18" fmla="*/ 610 w 610"/>
                  <a:gd name="T19" fmla="*/ 60 h 610"/>
                  <a:gd name="T20" fmla="*/ 457 w 610"/>
                  <a:gd name="T21" fmla="*/ 0 h 610"/>
                  <a:gd name="T22" fmla="*/ 62 w 610"/>
                  <a:gd name="T23" fmla="*/ 396 h 610"/>
                  <a:gd name="T24" fmla="*/ 62 w 610"/>
                  <a:gd name="T25" fmla="*/ 214 h 610"/>
                  <a:gd name="T26" fmla="*/ 152 w 610"/>
                  <a:gd name="T27" fmla="*/ 305 h 610"/>
                  <a:gd name="T28" fmla="*/ 62 w 610"/>
                  <a:gd name="T29" fmla="*/ 396 h 610"/>
                  <a:gd name="T30" fmla="*/ 296 w 610"/>
                  <a:gd name="T31" fmla="*/ 305 h 610"/>
                  <a:gd name="T32" fmla="*/ 457 w 610"/>
                  <a:gd name="T33" fmla="*/ 180 h 610"/>
                  <a:gd name="T34" fmla="*/ 457 w 610"/>
                  <a:gd name="T35" fmla="*/ 430 h 610"/>
                  <a:gd name="T36" fmla="*/ 296 w 610"/>
                  <a:gd name="T37" fmla="*/ 30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0" h="610">
                    <a:moveTo>
                      <a:pt x="457" y="0"/>
                    </a:moveTo>
                    <a:lnTo>
                      <a:pt x="216" y="241"/>
                    </a:lnTo>
                    <a:lnTo>
                      <a:pt x="62" y="122"/>
                    </a:lnTo>
                    <a:lnTo>
                      <a:pt x="0" y="153"/>
                    </a:lnTo>
                    <a:lnTo>
                      <a:pt x="0" y="458"/>
                    </a:lnTo>
                    <a:lnTo>
                      <a:pt x="62" y="488"/>
                    </a:lnTo>
                    <a:lnTo>
                      <a:pt x="216" y="369"/>
                    </a:lnTo>
                    <a:lnTo>
                      <a:pt x="457" y="610"/>
                    </a:lnTo>
                    <a:lnTo>
                      <a:pt x="610" y="550"/>
                    </a:lnTo>
                    <a:lnTo>
                      <a:pt x="610" y="60"/>
                    </a:lnTo>
                    <a:lnTo>
                      <a:pt x="457" y="0"/>
                    </a:lnTo>
                    <a:close/>
                    <a:moveTo>
                      <a:pt x="62" y="396"/>
                    </a:moveTo>
                    <a:lnTo>
                      <a:pt x="62" y="214"/>
                    </a:lnTo>
                    <a:lnTo>
                      <a:pt x="152" y="305"/>
                    </a:lnTo>
                    <a:lnTo>
                      <a:pt x="62" y="396"/>
                    </a:lnTo>
                    <a:close/>
                    <a:moveTo>
                      <a:pt x="296" y="305"/>
                    </a:moveTo>
                    <a:lnTo>
                      <a:pt x="457" y="180"/>
                    </a:lnTo>
                    <a:lnTo>
                      <a:pt x="457" y="430"/>
                    </a:lnTo>
                    <a:lnTo>
                      <a:pt x="296"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grpSp>
        <p:grpSp>
          <p:nvGrpSpPr>
            <p:cNvPr id="61" name="Group 60"/>
            <p:cNvGrpSpPr/>
            <p:nvPr/>
          </p:nvGrpSpPr>
          <p:grpSpPr>
            <a:xfrm>
              <a:off x="5858953" y="1768582"/>
              <a:ext cx="1314792" cy="1428750"/>
              <a:chOff x="5858953" y="1768582"/>
              <a:chExt cx="1314792" cy="1428750"/>
            </a:xfrm>
          </p:grpSpPr>
          <p:pic>
            <p:nvPicPr>
              <p:cNvPr id="66" name="Picture 2" descr="\\MAGNUM\Projects\Microsoft\Cloud Power FY12\Design\ICONS_PNG\Devices.png"/>
              <p:cNvPicPr>
                <a:picLocks noChangeAspect="1" noChangeArrowheads="1"/>
              </p:cNvPicPr>
              <p:nvPr/>
            </p:nvPicPr>
            <p:blipFill>
              <a:blip r:embed="rId2" cstate="print">
                <a:lum bright="100000"/>
              </a:blip>
              <a:srcRect r="54000" b="50000"/>
              <a:stretch>
                <a:fillRect/>
              </a:stretch>
            </p:blipFill>
            <p:spPr bwMode="auto">
              <a:xfrm>
                <a:off x="5858953" y="1768582"/>
                <a:ext cx="1314792" cy="1428750"/>
              </a:xfrm>
              <a:prstGeom prst="rect">
                <a:avLst/>
              </a:prstGeom>
              <a:noFill/>
              <a:ln>
                <a:noFill/>
              </a:ln>
            </p:spPr>
          </p:pic>
          <p:sp>
            <p:nvSpPr>
              <p:cNvPr id="67" name="Freeform 17"/>
              <p:cNvSpPr>
                <a:spLocks noEditPoints="1"/>
              </p:cNvSpPr>
              <p:nvPr/>
            </p:nvSpPr>
            <p:spPr bwMode="auto">
              <a:xfrm rot="476917">
                <a:off x="6278734" y="2139145"/>
                <a:ext cx="484188" cy="484188"/>
              </a:xfrm>
              <a:custGeom>
                <a:avLst/>
                <a:gdLst>
                  <a:gd name="T0" fmla="*/ 457 w 610"/>
                  <a:gd name="T1" fmla="*/ 0 h 610"/>
                  <a:gd name="T2" fmla="*/ 216 w 610"/>
                  <a:gd name="T3" fmla="*/ 241 h 610"/>
                  <a:gd name="T4" fmla="*/ 62 w 610"/>
                  <a:gd name="T5" fmla="*/ 122 h 610"/>
                  <a:gd name="T6" fmla="*/ 0 w 610"/>
                  <a:gd name="T7" fmla="*/ 153 h 610"/>
                  <a:gd name="T8" fmla="*/ 0 w 610"/>
                  <a:gd name="T9" fmla="*/ 458 h 610"/>
                  <a:gd name="T10" fmla="*/ 62 w 610"/>
                  <a:gd name="T11" fmla="*/ 488 h 610"/>
                  <a:gd name="T12" fmla="*/ 216 w 610"/>
                  <a:gd name="T13" fmla="*/ 369 h 610"/>
                  <a:gd name="T14" fmla="*/ 457 w 610"/>
                  <a:gd name="T15" fmla="*/ 610 h 610"/>
                  <a:gd name="T16" fmla="*/ 610 w 610"/>
                  <a:gd name="T17" fmla="*/ 550 h 610"/>
                  <a:gd name="T18" fmla="*/ 610 w 610"/>
                  <a:gd name="T19" fmla="*/ 60 h 610"/>
                  <a:gd name="T20" fmla="*/ 457 w 610"/>
                  <a:gd name="T21" fmla="*/ 0 h 610"/>
                  <a:gd name="T22" fmla="*/ 62 w 610"/>
                  <a:gd name="T23" fmla="*/ 396 h 610"/>
                  <a:gd name="T24" fmla="*/ 62 w 610"/>
                  <a:gd name="T25" fmla="*/ 214 h 610"/>
                  <a:gd name="T26" fmla="*/ 152 w 610"/>
                  <a:gd name="T27" fmla="*/ 305 h 610"/>
                  <a:gd name="T28" fmla="*/ 62 w 610"/>
                  <a:gd name="T29" fmla="*/ 396 h 610"/>
                  <a:gd name="T30" fmla="*/ 296 w 610"/>
                  <a:gd name="T31" fmla="*/ 305 h 610"/>
                  <a:gd name="T32" fmla="*/ 457 w 610"/>
                  <a:gd name="T33" fmla="*/ 180 h 610"/>
                  <a:gd name="T34" fmla="*/ 457 w 610"/>
                  <a:gd name="T35" fmla="*/ 430 h 610"/>
                  <a:gd name="T36" fmla="*/ 296 w 610"/>
                  <a:gd name="T37" fmla="*/ 30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0" h="610">
                    <a:moveTo>
                      <a:pt x="457" y="0"/>
                    </a:moveTo>
                    <a:lnTo>
                      <a:pt x="216" y="241"/>
                    </a:lnTo>
                    <a:lnTo>
                      <a:pt x="62" y="122"/>
                    </a:lnTo>
                    <a:lnTo>
                      <a:pt x="0" y="153"/>
                    </a:lnTo>
                    <a:lnTo>
                      <a:pt x="0" y="458"/>
                    </a:lnTo>
                    <a:lnTo>
                      <a:pt x="62" y="488"/>
                    </a:lnTo>
                    <a:lnTo>
                      <a:pt x="216" y="369"/>
                    </a:lnTo>
                    <a:lnTo>
                      <a:pt x="457" y="610"/>
                    </a:lnTo>
                    <a:lnTo>
                      <a:pt x="610" y="550"/>
                    </a:lnTo>
                    <a:lnTo>
                      <a:pt x="610" y="60"/>
                    </a:lnTo>
                    <a:lnTo>
                      <a:pt x="457" y="0"/>
                    </a:lnTo>
                    <a:close/>
                    <a:moveTo>
                      <a:pt x="62" y="396"/>
                    </a:moveTo>
                    <a:lnTo>
                      <a:pt x="62" y="214"/>
                    </a:lnTo>
                    <a:lnTo>
                      <a:pt x="152" y="305"/>
                    </a:lnTo>
                    <a:lnTo>
                      <a:pt x="62" y="396"/>
                    </a:lnTo>
                    <a:close/>
                    <a:moveTo>
                      <a:pt x="296" y="305"/>
                    </a:moveTo>
                    <a:lnTo>
                      <a:pt x="457" y="180"/>
                    </a:lnTo>
                    <a:lnTo>
                      <a:pt x="457" y="430"/>
                    </a:lnTo>
                    <a:lnTo>
                      <a:pt x="296"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grpSp>
        <p:pic>
          <p:nvPicPr>
            <p:cNvPr id="62" name="Picture 3" descr="C:\Users\sigurdg\Desktop\user.png"/>
            <p:cNvPicPr>
              <a:picLocks noChangeAspect="1" noChangeArrowheads="1"/>
            </p:cNvPicPr>
            <p:nvPr/>
          </p:nvPicPr>
          <p:blipFill>
            <a:blip r:embed="rId3" cstate="print"/>
            <a:srcRect/>
            <a:stretch>
              <a:fillRect/>
            </a:stretch>
          </p:blipFill>
          <p:spPr bwMode="auto">
            <a:xfrm>
              <a:off x="7143260" y="1121166"/>
              <a:ext cx="493518" cy="704486"/>
            </a:xfrm>
            <a:prstGeom prst="rect">
              <a:avLst/>
            </a:prstGeom>
            <a:noFill/>
          </p:spPr>
        </p:pic>
        <p:grpSp>
          <p:nvGrpSpPr>
            <p:cNvPr id="63" name="Group 62"/>
            <p:cNvGrpSpPr/>
            <p:nvPr/>
          </p:nvGrpSpPr>
          <p:grpSpPr>
            <a:xfrm>
              <a:off x="7015347" y="1784126"/>
              <a:ext cx="1314792" cy="1428750"/>
              <a:chOff x="5858953" y="1768582"/>
              <a:chExt cx="1314792" cy="1428750"/>
            </a:xfrm>
            <a:scene3d>
              <a:camera prst="orthographicFront">
                <a:rot lat="0" lon="10739979" rev="0"/>
              </a:camera>
              <a:lightRig rig="threePt" dir="t"/>
            </a:scene3d>
          </p:grpSpPr>
          <p:pic>
            <p:nvPicPr>
              <p:cNvPr id="64" name="Picture 2" descr="\\MAGNUM\Projects\Microsoft\Cloud Power FY12\Design\ICONS_PNG\Devices.png"/>
              <p:cNvPicPr>
                <a:picLocks noChangeAspect="1" noChangeArrowheads="1"/>
              </p:cNvPicPr>
              <p:nvPr/>
            </p:nvPicPr>
            <p:blipFill>
              <a:blip r:embed="rId2" cstate="print">
                <a:lum bright="100000"/>
              </a:blip>
              <a:srcRect r="54000" b="50000"/>
              <a:stretch>
                <a:fillRect/>
              </a:stretch>
            </p:blipFill>
            <p:spPr bwMode="auto">
              <a:xfrm>
                <a:off x="5858953" y="1768582"/>
                <a:ext cx="1314792" cy="1428750"/>
              </a:xfrm>
              <a:prstGeom prst="rect">
                <a:avLst/>
              </a:prstGeom>
              <a:noFill/>
              <a:ln>
                <a:noFill/>
              </a:ln>
            </p:spPr>
          </p:pic>
          <p:sp>
            <p:nvSpPr>
              <p:cNvPr id="65" name="Freeform 17"/>
              <p:cNvSpPr>
                <a:spLocks noEditPoints="1"/>
              </p:cNvSpPr>
              <p:nvPr/>
            </p:nvSpPr>
            <p:spPr bwMode="auto">
              <a:xfrm rot="476917">
                <a:off x="6278734" y="2139145"/>
                <a:ext cx="484188" cy="484188"/>
              </a:xfrm>
              <a:custGeom>
                <a:avLst/>
                <a:gdLst>
                  <a:gd name="T0" fmla="*/ 457 w 610"/>
                  <a:gd name="T1" fmla="*/ 0 h 610"/>
                  <a:gd name="T2" fmla="*/ 216 w 610"/>
                  <a:gd name="T3" fmla="*/ 241 h 610"/>
                  <a:gd name="T4" fmla="*/ 62 w 610"/>
                  <a:gd name="T5" fmla="*/ 122 h 610"/>
                  <a:gd name="T6" fmla="*/ 0 w 610"/>
                  <a:gd name="T7" fmla="*/ 153 h 610"/>
                  <a:gd name="T8" fmla="*/ 0 w 610"/>
                  <a:gd name="T9" fmla="*/ 458 h 610"/>
                  <a:gd name="T10" fmla="*/ 62 w 610"/>
                  <a:gd name="T11" fmla="*/ 488 h 610"/>
                  <a:gd name="T12" fmla="*/ 216 w 610"/>
                  <a:gd name="T13" fmla="*/ 369 h 610"/>
                  <a:gd name="T14" fmla="*/ 457 w 610"/>
                  <a:gd name="T15" fmla="*/ 610 h 610"/>
                  <a:gd name="T16" fmla="*/ 610 w 610"/>
                  <a:gd name="T17" fmla="*/ 550 h 610"/>
                  <a:gd name="T18" fmla="*/ 610 w 610"/>
                  <a:gd name="T19" fmla="*/ 60 h 610"/>
                  <a:gd name="T20" fmla="*/ 457 w 610"/>
                  <a:gd name="T21" fmla="*/ 0 h 610"/>
                  <a:gd name="T22" fmla="*/ 62 w 610"/>
                  <a:gd name="T23" fmla="*/ 396 h 610"/>
                  <a:gd name="T24" fmla="*/ 62 w 610"/>
                  <a:gd name="T25" fmla="*/ 214 h 610"/>
                  <a:gd name="T26" fmla="*/ 152 w 610"/>
                  <a:gd name="T27" fmla="*/ 305 h 610"/>
                  <a:gd name="T28" fmla="*/ 62 w 610"/>
                  <a:gd name="T29" fmla="*/ 396 h 610"/>
                  <a:gd name="T30" fmla="*/ 296 w 610"/>
                  <a:gd name="T31" fmla="*/ 305 h 610"/>
                  <a:gd name="T32" fmla="*/ 457 w 610"/>
                  <a:gd name="T33" fmla="*/ 180 h 610"/>
                  <a:gd name="T34" fmla="*/ 457 w 610"/>
                  <a:gd name="T35" fmla="*/ 430 h 610"/>
                  <a:gd name="T36" fmla="*/ 296 w 610"/>
                  <a:gd name="T37" fmla="*/ 30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0" h="610">
                    <a:moveTo>
                      <a:pt x="457" y="0"/>
                    </a:moveTo>
                    <a:lnTo>
                      <a:pt x="216" y="241"/>
                    </a:lnTo>
                    <a:lnTo>
                      <a:pt x="62" y="122"/>
                    </a:lnTo>
                    <a:lnTo>
                      <a:pt x="0" y="153"/>
                    </a:lnTo>
                    <a:lnTo>
                      <a:pt x="0" y="458"/>
                    </a:lnTo>
                    <a:lnTo>
                      <a:pt x="62" y="488"/>
                    </a:lnTo>
                    <a:lnTo>
                      <a:pt x="216" y="369"/>
                    </a:lnTo>
                    <a:lnTo>
                      <a:pt x="457" y="610"/>
                    </a:lnTo>
                    <a:lnTo>
                      <a:pt x="610" y="550"/>
                    </a:lnTo>
                    <a:lnTo>
                      <a:pt x="610" y="60"/>
                    </a:lnTo>
                    <a:lnTo>
                      <a:pt x="457" y="0"/>
                    </a:lnTo>
                    <a:close/>
                    <a:moveTo>
                      <a:pt x="62" y="396"/>
                    </a:moveTo>
                    <a:lnTo>
                      <a:pt x="62" y="214"/>
                    </a:lnTo>
                    <a:lnTo>
                      <a:pt x="152" y="305"/>
                    </a:lnTo>
                    <a:lnTo>
                      <a:pt x="62" y="396"/>
                    </a:lnTo>
                    <a:close/>
                    <a:moveTo>
                      <a:pt x="296" y="305"/>
                    </a:moveTo>
                    <a:lnTo>
                      <a:pt x="457" y="180"/>
                    </a:lnTo>
                    <a:lnTo>
                      <a:pt x="457" y="430"/>
                    </a:lnTo>
                    <a:lnTo>
                      <a:pt x="296"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grpSp>
      </p:grpSp>
      <p:grpSp>
        <p:nvGrpSpPr>
          <p:cNvPr id="73" name="Group 72"/>
          <p:cNvGrpSpPr/>
          <p:nvPr/>
        </p:nvGrpSpPr>
        <p:grpSpPr>
          <a:xfrm>
            <a:off x="7117103" y="4629223"/>
            <a:ext cx="1252022" cy="1243177"/>
            <a:chOff x="5858953" y="1121166"/>
            <a:chExt cx="2471186" cy="2091710"/>
          </a:xfrm>
        </p:grpSpPr>
        <p:grpSp>
          <p:nvGrpSpPr>
            <p:cNvPr id="74" name="Group 73"/>
            <p:cNvGrpSpPr/>
            <p:nvPr/>
          </p:nvGrpSpPr>
          <p:grpSpPr>
            <a:xfrm>
              <a:off x="5985396" y="1121166"/>
              <a:ext cx="1071526" cy="764006"/>
              <a:chOff x="5985396" y="1121166"/>
              <a:chExt cx="1071526" cy="764006"/>
            </a:xfrm>
          </p:grpSpPr>
          <p:grpSp>
            <p:nvGrpSpPr>
              <p:cNvPr id="82" name="Group 81"/>
              <p:cNvGrpSpPr>
                <a:grpSpLocks noChangeAspect="1"/>
              </p:cNvGrpSpPr>
              <p:nvPr/>
            </p:nvGrpSpPr>
            <p:grpSpPr>
              <a:xfrm>
                <a:off x="5985396" y="1121166"/>
                <a:ext cx="1071526" cy="764006"/>
                <a:chOff x="1919150" y="3044496"/>
                <a:chExt cx="666391" cy="475141"/>
              </a:xfrm>
            </p:grpSpPr>
            <p:sp>
              <p:nvSpPr>
                <p:cNvPr id="84"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FFFFFF"/>
                </a:solidFill>
                <a:ln w="25400" cap="flat" cmpd="sng" algn="ctr">
                  <a:noFill/>
                  <a:prstDash val="solid"/>
                </a:ln>
                <a:effectLst/>
              </p:spPr>
              <p:txBody>
                <a:bodyPr rtlCol="0" anchor="ctr"/>
                <a:lstStyle/>
                <a:p>
                  <a:pPr algn="ctr" defTabSz="685874">
                    <a:defRPr/>
                  </a:pPr>
                  <a:endParaRPr lang="en-US" sz="1400" kern="0">
                    <a:solidFill>
                      <a:srgbClr val="FFFFFF"/>
                    </a:solidFill>
                    <a:latin typeface="Segoe"/>
                  </a:endParaRPr>
                </a:p>
              </p:txBody>
            </p:sp>
            <p:sp>
              <p:nvSpPr>
                <p:cNvPr id="85" name="Trapezoid 12"/>
                <p:cNvSpPr/>
                <p:nvPr/>
              </p:nvSpPr>
              <p:spPr>
                <a:xfrm>
                  <a:off x="1919150" y="3408078"/>
                  <a:ext cx="666391" cy="84127"/>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FFFFFF"/>
                </a:solidFill>
                <a:ln w="25400" cap="flat" cmpd="sng" algn="ctr">
                  <a:noFill/>
                  <a:prstDash val="solid"/>
                </a:ln>
                <a:effectLst/>
              </p:spPr>
              <p:txBody>
                <a:bodyPr rtlCol="0" anchor="ctr"/>
                <a:lstStyle/>
                <a:p>
                  <a:pPr algn="ctr" defTabSz="685874">
                    <a:defRPr/>
                  </a:pPr>
                  <a:endParaRPr lang="en-US" sz="1400" kern="0">
                    <a:solidFill>
                      <a:srgbClr val="FFFFFF"/>
                    </a:solidFill>
                    <a:latin typeface="Segoe"/>
                  </a:endParaRPr>
                </a:p>
              </p:txBody>
            </p:sp>
            <p:sp>
              <p:nvSpPr>
                <p:cNvPr id="86" name="Rectangle 85"/>
                <p:cNvSpPr/>
                <p:nvPr/>
              </p:nvSpPr>
              <p:spPr>
                <a:xfrm>
                  <a:off x="1919446" y="3492205"/>
                  <a:ext cx="665798" cy="27432"/>
                </a:xfrm>
                <a:prstGeom prst="rect">
                  <a:avLst/>
                </a:prstGeom>
                <a:solidFill>
                  <a:srgbClr val="FFFFFF"/>
                </a:solidFill>
                <a:ln w="25400" cap="flat" cmpd="sng" algn="ctr">
                  <a:noFill/>
                  <a:prstDash val="solid"/>
                </a:ln>
                <a:effectLst/>
              </p:spPr>
              <p:txBody>
                <a:bodyPr rtlCol="0" anchor="ctr"/>
                <a:lstStyle/>
                <a:p>
                  <a:pPr algn="ctr" defTabSz="685874">
                    <a:defRPr/>
                  </a:pPr>
                  <a:endParaRPr lang="en-US" sz="1400" kern="0">
                    <a:solidFill>
                      <a:srgbClr val="FFFFFF"/>
                    </a:solidFill>
                    <a:latin typeface="Segoe"/>
                  </a:endParaRPr>
                </a:p>
              </p:txBody>
            </p:sp>
          </p:grpSp>
          <p:sp>
            <p:nvSpPr>
              <p:cNvPr id="83" name="Freeform 17"/>
              <p:cNvSpPr>
                <a:spLocks noEditPoints="1"/>
              </p:cNvSpPr>
              <p:nvPr/>
            </p:nvSpPr>
            <p:spPr bwMode="auto">
              <a:xfrm>
                <a:off x="6289689" y="1168801"/>
                <a:ext cx="484188" cy="484188"/>
              </a:xfrm>
              <a:custGeom>
                <a:avLst/>
                <a:gdLst>
                  <a:gd name="T0" fmla="*/ 457 w 610"/>
                  <a:gd name="T1" fmla="*/ 0 h 610"/>
                  <a:gd name="T2" fmla="*/ 216 w 610"/>
                  <a:gd name="T3" fmla="*/ 241 h 610"/>
                  <a:gd name="T4" fmla="*/ 62 w 610"/>
                  <a:gd name="T5" fmla="*/ 122 h 610"/>
                  <a:gd name="T6" fmla="*/ 0 w 610"/>
                  <a:gd name="T7" fmla="*/ 153 h 610"/>
                  <a:gd name="T8" fmla="*/ 0 w 610"/>
                  <a:gd name="T9" fmla="*/ 458 h 610"/>
                  <a:gd name="T10" fmla="*/ 62 w 610"/>
                  <a:gd name="T11" fmla="*/ 488 h 610"/>
                  <a:gd name="T12" fmla="*/ 216 w 610"/>
                  <a:gd name="T13" fmla="*/ 369 h 610"/>
                  <a:gd name="T14" fmla="*/ 457 w 610"/>
                  <a:gd name="T15" fmla="*/ 610 h 610"/>
                  <a:gd name="T16" fmla="*/ 610 w 610"/>
                  <a:gd name="T17" fmla="*/ 550 h 610"/>
                  <a:gd name="T18" fmla="*/ 610 w 610"/>
                  <a:gd name="T19" fmla="*/ 60 h 610"/>
                  <a:gd name="T20" fmla="*/ 457 w 610"/>
                  <a:gd name="T21" fmla="*/ 0 h 610"/>
                  <a:gd name="T22" fmla="*/ 62 w 610"/>
                  <a:gd name="T23" fmla="*/ 396 h 610"/>
                  <a:gd name="T24" fmla="*/ 62 w 610"/>
                  <a:gd name="T25" fmla="*/ 214 h 610"/>
                  <a:gd name="T26" fmla="*/ 152 w 610"/>
                  <a:gd name="T27" fmla="*/ 305 h 610"/>
                  <a:gd name="T28" fmla="*/ 62 w 610"/>
                  <a:gd name="T29" fmla="*/ 396 h 610"/>
                  <a:gd name="T30" fmla="*/ 296 w 610"/>
                  <a:gd name="T31" fmla="*/ 305 h 610"/>
                  <a:gd name="T32" fmla="*/ 457 w 610"/>
                  <a:gd name="T33" fmla="*/ 180 h 610"/>
                  <a:gd name="T34" fmla="*/ 457 w 610"/>
                  <a:gd name="T35" fmla="*/ 430 h 610"/>
                  <a:gd name="T36" fmla="*/ 296 w 610"/>
                  <a:gd name="T37" fmla="*/ 30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0" h="610">
                    <a:moveTo>
                      <a:pt x="457" y="0"/>
                    </a:moveTo>
                    <a:lnTo>
                      <a:pt x="216" y="241"/>
                    </a:lnTo>
                    <a:lnTo>
                      <a:pt x="62" y="122"/>
                    </a:lnTo>
                    <a:lnTo>
                      <a:pt x="0" y="153"/>
                    </a:lnTo>
                    <a:lnTo>
                      <a:pt x="0" y="458"/>
                    </a:lnTo>
                    <a:lnTo>
                      <a:pt x="62" y="488"/>
                    </a:lnTo>
                    <a:lnTo>
                      <a:pt x="216" y="369"/>
                    </a:lnTo>
                    <a:lnTo>
                      <a:pt x="457" y="610"/>
                    </a:lnTo>
                    <a:lnTo>
                      <a:pt x="610" y="550"/>
                    </a:lnTo>
                    <a:lnTo>
                      <a:pt x="610" y="60"/>
                    </a:lnTo>
                    <a:lnTo>
                      <a:pt x="457" y="0"/>
                    </a:lnTo>
                    <a:close/>
                    <a:moveTo>
                      <a:pt x="62" y="396"/>
                    </a:moveTo>
                    <a:lnTo>
                      <a:pt x="62" y="214"/>
                    </a:lnTo>
                    <a:lnTo>
                      <a:pt x="152" y="305"/>
                    </a:lnTo>
                    <a:lnTo>
                      <a:pt x="62" y="396"/>
                    </a:lnTo>
                    <a:close/>
                    <a:moveTo>
                      <a:pt x="296" y="305"/>
                    </a:moveTo>
                    <a:lnTo>
                      <a:pt x="457" y="180"/>
                    </a:lnTo>
                    <a:lnTo>
                      <a:pt x="457" y="430"/>
                    </a:lnTo>
                    <a:lnTo>
                      <a:pt x="296"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grpSp>
        <p:grpSp>
          <p:nvGrpSpPr>
            <p:cNvPr id="75" name="Group 74"/>
            <p:cNvGrpSpPr/>
            <p:nvPr/>
          </p:nvGrpSpPr>
          <p:grpSpPr>
            <a:xfrm>
              <a:off x="5858953" y="1768582"/>
              <a:ext cx="1314792" cy="1428750"/>
              <a:chOff x="5858953" y="1768582"/>
              <a:chExt cx="1314792" cy="1428750"/>
            </a:xfrm>
          </p:grpSpPr>
          <p:pic>
            <p:nvPicPr>
              <p:cNvPr id="80" name="Picture 2" descr="\\MAGNUM\Projects\Microsoft\Cloud Power FY12\Design\ICONS_PNG\Devices.png"/>
              <p:cNvPicPr>
                <a:picLocks noChangeAspect="1" noChangeArrowheads="1"/>
              </p:cNvPicPr>
              <p:nvPr/>
            </p:nvPicPr>
            <p:blipFill>
              <a:blip r:embed="rId2" cstate="print">
                <a:lum bright="100000"/>
              </a:blip>
              <a:srcRect r="54000" b="50000"/>
              <a:stretch>
                <a:fillRect/>
              </a:stretch>
            </p:blipFill>
            <p:spPr bwMode="auto">
              <a:xfrm>
                <a:off x="5858953" y="1768582"/>
                <a:ext cx="1314792" cy="1428750"/>
              </a:xfrm>
              <a:prstGeom prst="rect">
                <a:avLst/>
              </a:prstGeom>
              <a:noFill/>
              <a:ln>
                <a:noFill/>
              </a:ln>
            </p:spPr>
          </p:pic>
          <p:sp>
            <p:nvSpPr>
              <p:cNvPr id="81" name="Freeform 17"/>
              <p:cNvSpPr>
                <a:spLocks noEditPoints="1"/>
              </p:cNvSpPr>
              <p:nvPr/>
            </p:nvSpPr>
            <p:spPr bwMode="auto">
              <a:xfrm rot="476917">
                <a:off x="6278734" y="2139145"/>
                <a:ext cx="484188" cy="484188"/>
              </a:xfrm>
              <a:custGeom>
                <a:avLst/>
                <a:gdLst>
                  <a:gd name="T0" fmla="*/ 457 w 610"/>
                  <a:gd name="T1" fmla="*/ 0 h 610"/>
                  <a:gd name="T2" fmla="*/ 216 w 610"/>
                  <a:gd name="T3" fmla="*/ 241 h 610"/>
                  <a:gd name="T4" fmla="*/ 62 w 610"/>
                  <a:gd name="T5" fmla="*/ 122 h 610"/>
                  <a:gd name="T6" fmla="*/ 0 w 610"/>
                  <a:gd name="T7" fmla="*/ 153 h 610"/>
                  <a:gd name="T8" fmla="*/ 0 w 610"/>
                  <a:gd name="T9" fmla="*/ 458 h 610"/>
                  <a:gd name="T10" fmla="*/ 62 w 610"/>
                  <a:gd name="T11" fmla="*/ 488 h 610"/>
                  <a:gd name="T12" fmla="*/ 216 w 610"/>
                  <a:gd name="T13" fmla="*/ 369 h 610"/>
                  <a:gd name="T14" fmla="*/ 457 w 610"/>
                  <a:gd name="T15" fmla="*/ 610 h 610"/>
                  <a:gd name="T16" fmla="*/ 610 w 610"/>
                  <a:gd name="T17" fmla="*/ 550 h 610"/>
                  <a:gd name="T18" fmla="*/ 610 w 610"/>
                  <a:gd name="T19" fmla="*/ 60 h 610"/>
                  <a:gd name="T20" fmla="*/ 457 w 610"/>
                  <a:gd name="T21" fmla="*/ 0 h 610"/>
                  <a:gd name="T22" fmla="*/ 62 w 610"/>
                  <a:gd name="T23" fmla="*/ 396 h 610"/>
                  <a:gd name="T24" fmla="*/ 62 w 610"/>
                  <a:gd name="T25" fmla="*/ 214 h 610"/>
                  <a:gd name="T26" fmla="*/ 152 w 610"/>
                  <a:gd name="T27" fmla="*/ 305 h 610"/>
                  <a:gd name="T28" fmla="*/ 62 w 610"/>
                  <a:gd name="T29" fmla="*/ 396 h 610"/>
                  <a:gd name="T30" fmla="*/ 296 w 610"/>
                  <a:gd name="T31" fmla="*/ 305 h 610"/>
                  <a:gd name="T32" fmla="*/ 457 w 610"/>
                  <a:gd name="T33" fmla="*/ 180 h 610"/>
                  <a:gd name="T34" fmla="*/ 457 w 610"/>
                  <a:gd name="T35" fmla="*/ 430 h 610"/>
                  <a:gd name="T36" fmla="*/ 296 w 610"/>
                  <a:gd name="T37" fmla="*/ 30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0" h="610">
                    <a:moveTo>
                      <a:pt x="457" y="0"/>
                    </a:moveTo>
                    <a:lnTo>
                      <a:pt x="216" y="241"/>
                    </a:lnTo>
                    <a:lnTo>
                      <a:pt x="62" y="122"/>
                    </a:lnTo>
                    <a:lnTo>
                      <a:pt x="0" y="153"/>
                    </a:lnTo>
                    <a:lnTo>
                      <a:pt x="0" y="458"/>
                    </a:lnTo>
                    <a:lnTo>
                      <a:pt x="62" y="488"/>
                    </a:lnTo>
                    <a:lnTo>
                      <a:pt x="216" y="369"/>
                    </a:lnTo>
                    <a:lnTo>
                      <a:pt x="457" y="610"/>
                    </a:lnTo>
                    <a:lnTo>
                      <a:pt x="610" y="550"/>
                    </a:lnTo>
                    <a:lnTo>
                      <a:pt x="610" y="60"/>
                    </a:lnTo>
                    <a:lnTo>
                      <a:pt x="457" y="0"/>
                    </a:lnTo>
                    <a:close/>
                    <a:moveTo>
                      <a:pt x="62" y="396"/>
                    </a:moveTo>
                    <a:lnTo>
                      <a:pt x="62" y="214"/>
                    </a:lnTo>
                    <a:lnTo>
                      <a:pt x="152" y="305"/>
                    </a:lnTo>
                    <a:lnTo>
                      <a:pt x="62" y="396"/>
                    </a:lnTo>
                    <a:close/>
                    <a:moveTo>
                      <a:pt x="296" y="305"/>
                    </a:moveTo>
                    <a:lnTo>
                      <a:pt x="457" y="180"/>
                    </a:lnTo>
                    <a:lnTo>
                      <a:pt x="457" y="430"/>
                    </a:lnTo>
                    <a:lnTo>
                      <a:pt x="296"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grpSp>
        <p:pic>
          <p:nvPicPr>
            <p:cNvPr id="76" name="Picture 3" descr="C:\Users\sigurdg\Desktop\user.png"/>
            <p:cNvPicPr>
              <a:picLocks noChangeAspect="1" noChangeArrowheads="1"/>
            </p:cNvPicPr>
            <p:nvPr/>
          </p:nvPicPr>
          <p:blipFill>
            <a:blip r:embed="rId3" cstate="print"/>
            <a:srcRect/>
            <a:stretch>
              <a:fillRect/>
            </a:stretch>
          </p:blipFill>
          <p:spPr bwMode="auto">
            <a:xfrm>
              <a:off x="7143260" y="1121166"/>
              <a:ext cx="493518" cy="704486"/>
            </a:xfrm>
            <a:prstGeom prst="rect">
              <a:avLst/>
            </a:prstGeom>
            <a:noFill/>
          </p:spPr>
        </p:pic>
        <p:grpSp>
          <p:nvGrpSpPr>
            <p:cNvPr id="77" name="Group 76"/>
            <p:cNvGrpSpPr/>
            <p:nvPr/>
          </p:nvGrpSpPr>
          <p:grpSpPr>
            <a:xfrm>
              <a:off x="7015347" y="1784126"/>
              <a:ext cx="1314792" cy="1428750"/>
              <a:chOff x="5858953" y="1768582"/>
              <a:chExt cx="1314792" cy="1428750"/>
            </a:xfrm>
            <a:scene3d>
              <a:camera prst="orthographicFront">
                <a:rot lat="0" lon="10739979" rev="0"/>
              </a:camera>
              <a:lightRig rig="threePt" dir="t"/>
            </a:scene3d>
          </p:grpSpPr>
          <p:pic>
            <p:nvPicPr>
              <p:cNvPr id="78" name="Picture 2" descr="\\MAGNUM\Projects\Microsoft\Cloud Power FY12\Design\ICONS_PNG\Devices.png"/>
              <p:cNvPicPr>
                <a:picLocks noChangeAspect="1" noChangeArrowheads="1"/>
              </p:cNvPicPr>
              <p:nvPr/>
            </p:nvPicPr>
            <p:blipFill>
              <a:blip r:embed="rId2" cstate="print">
                <a:lum bright="100000"/>
              </a:blip>
              <a:srcRect r="54000" b="50000"/>
              <a:stretch>
                <a:fillRect/>
              </a:stretch>
            </p:blipFill>
            <p:spPr bwMode="auto">
              <a:xfrm>
                <a:off x="5858953" y="1768582"/>
                <a:ext cx="1314792" cy="1428750"/>
              </a:xfrm>
              <a:prstGeom prst="rect">
                <a:avLst/>
              </a:prstGeom>
              <a:noFill/>
              <a:ln>
                <a:noFill/>
              </a:ln>
            </p:spPr>
          </p:pic>
          <p:sp>
            <p:nvSpPr>
              <p:cNvPr id="79" name="Freeform 17"/>
              <p:cNvSpPr>
                <a:spLocks noEditPoints="1"/>
              </p:cNvSpPr>
              <p:nvPr/>
            </p:nvSpPr>
            <p:spPr bwMode="auto">
              <a:xfrm rot="476917">
                <a:off x="6278734" y="2139145"/>
                <a:ext cx="484188" cy="484188"/>
              </a:xfrm>
              <a:custGeom>
                <a:avLst/>
                <a:gdLst>
                  <a:gd name="T0" fmla="*/ 457 w 610"/>
                  <a:gd name="T1" fmla="*/ 0 h 610"/>
                  <a:gd name="T2" fmla="*/ 216 w 610"/>
                  <a:gd name="T3" fmla="*/ 241 h 610"/>
                  <a:gd name="T4" fmla="*/ 62 w 610"/>
                  <a:gd name="T5" fmla="*/ 122 h 610"/>
                  <a:gd name="T6" fmla="*/ 0 w 610"/>
                  <a:gd name="T7" fmla="*/ 153 h 610"/>
                  <a:gd name="T8" fmla="*/ 0 w 610"/>
                  <a:gd name="T9" fmla="*/ 458 h 610"/>
                  <a:gd name="T10" fmla="*/ 62 w 610"/>
                  <a:gd name="T11" fmla="*/ 488 h 610"/>
                  <a:gd name="T12" fmla="*/ 216 w 610"/>
                  <a:gd name="T13" fmla="*/ 369 h 610"/>
                  <a:gd name="T14" fmla="*/ 457 w 610"/>
                  <a:gd name="T15" fmla="*/ 610 h 610"/>
                  <a:gd name="T16" fmla="*/ 610 w 610"/>
                  <a:gd name="T17" fmla="*/ 550 h 610"/>
                  <a:gd name="T18" fmla="*/ 610 w 610"/>
                  <a:gd name="T19" fmla="*/ 60 h 610"/>
                  <a:gd name="T20" fmla="*/ 457 w 610"/>
                  <a:gd name="T21" fmla="*/ 0 h 610"/>
                  <a:gd name="T22" fmla="*/ 62 w 610"/>
                  <a:gd name="T23" fmla="*/ 396 h 610"/>
                  <a:gd name="T24" fmla="*/ 62 w 610"/>
                  <a:gd name="T25" fmla="*/ 214 h 610"/>
                  <a:gd name="T26" fmla="*/ 152 w 610"/>
                  <a:gd name="T27" fmla="*/ 305 h 610"/>
                  <a:gd name="T28" fmla="*/ 62 w 610"/>
                  <a:gd name="T29" fmla="*/ 396 h 610"/>
                  <a:gd name="T30" fmla="*/ 296 w 610"/>
                  <a:gd name="T31" fmla="*/ 305 h 610"/>
                  <a:gd name="T32" fmla="*/ 457 w 610"/>
                  <a:gd name="T33" fmla="*/ 180 h 610"/>
                  <a:gd name="T34" fmla="*/ 457 w 610"/>
                  <a:gd name="T35" fmla="*/ 430 h 610"/>
                  <a:gd name="T36" fmla="*/ 296 w 610"/>
                  <a:gd name="T37" fmla="*/ 30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0" h="610">
                    <a:moveTo>
                      <a:pt x="457" y="0"/>
                    </a:moveTo>
                    <a:lnTo>
                      <a:pt x="216" y="241"/>
                    </a:lnTo>
                    <a:lnTo>
                      <a:pt x="62" y="122"/>
                    </a:lnTo>
                    <a:lnTo>
                      <a:pt x="0" y="153"/>
                    </a:lnTo>
                    <a:lnTo>
                      <a:pt x="0" y="458"/>
                    </a:lnTo>
                    <a:lnTo>
                      <a:pt x="62" y="488"/>
                    </a:lnTo>
                    <a:lnTo>
                      <a:pt x="216" y="369"/>
                    </a:lnTo>
                    <a:lnTo>
                      <a:pt x="457" y="610"/>
                    </a:lnTo>
                    <a:lnTo>
                      <a:pt x="610" y="550"/>
                    </a:lnTo>
                    <a:lnTo>
                      <a:pt x="610" y="60"/>
                    </a:lnTo>
                    <a:lnTo>
                      <a:pt x="457" y="0"/>
                    </a:lnTo>
                    <a:close/>
                    <a:moveTo>
                      <a:pt x="62" y="396"/>
                    </a:moveTo>
                    <a:lnTo>
                      <a:pt x="62" y="214"/>
                    </a:lnTo>
                    <a:lnTo>
                      <a:pt x="152" y="305"/>
                    </a:lnTo>
                    <a:lnTo>
                      <a:pt x="62" y="396"/>
                    </a:lnTo>
                    <a:close/>
                    <a:moveTo>
                      <a:pt x="296" y="305"/>
                    </a:moveTo>
                    <a:lnTo>
                      <a:pt x="457" y="180"/>
                    </a:lnTo>
                    <a:lnTo>
                      <a:pt x="457" y="430"/>
                    </a:lnTo>
                    <a:lnTo>
                      <a:pt x="296"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grpSp>
      </p:grpSp>
      <p:grpSp>
        <p:nvGrpSpPr>
          <p:cNvPr id="87" name="Group 86"/>
          <p:cNvGrpSpPr/>
          <p:nvPr/>
        </p:nvGrpSpPr>
        <p:grpSpPr>
          <a:xfrm>
            <a:off x="5724436" y="3909759"/>
            <a:ext cx="1425225" cy="1524740"/>
            <a:chOff x="4083010" y="3059067"/>
            <a:chExt cx="1425225" cy="1524740"/>
          </a:xfrm>
        </p:grpSpPr>
        <p:cxnSp>
          <p:nvCxnSpPr>
            <p:cNvPr id="88" name="Straight Arrow Connector 87"/>
            <p:cNvCxnSpPr/>
            <p:nvPr/>
          </p:nvCxnSpPr>
          <p:spPr>
            <a:xfrm flipH="1" flipV="1">
              <a:off x="4145933" y="3059067"/>
              <a:ext cx="1320807" cy="833298"/>
            </a:xfrm>
            <a:prstGeom prst="straightConnector1">
              <a:avLst/>
            </a:prstGeom>
            <a:ln w="2857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4083010" y="3088194"/>
              <a:ext cx="1425225" cy="1495613"/>
            </a:xfrm>
            <a:prstGeom prst="straightConnector1">
              <a:avLst/>
            </a:prstGeom>
            <a:ln w="28575">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4093497" y="3071275"/>
              <a:ext cx="1350676" cy="1223044"/>
            </a:xfrm>
            <a:prstGeom prst="straightConnector1">
              <a:avLst/>
            </a:prstGeom>
            <a:ln w="28575">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6584264" y="3922615"/>
            <a:ext cx="576863" cy="508983"/>
            <a:chOff x="5858953" y="1121166"/>
            <a:chExt cx="2471186" cy="2091710"/>
          </a:xfrm>
        </p:grpSpPr>
        <p:grpSp>
          <p:nvGrpSpPr>
            <p:cNvPr id="92" name="Group 91"/>
            <p:cNvGrpSpPr/>
            <p:nvPr/>
          </p:nvGrpSpPr>
          <p:grpSpPr>
            <a:xfrm>
              <a:off x="5985396" y="1121166"/>
              <a:ext cx="1071526" cy="764006"/>
              <a:chOff x="5985396" y="1121166"/>
              <a:chExt cx="1071526" cy="764006"/>
            </a:xfrm>
          </p:grpSpPr>
          <p:grpSp>
            <p:nvGrpSpPr>
              <p:cNvPr id="100" name="Group 99"/>
              <p:cNvGrpSpPr>
                <a:grpSpLocks noChangeAspect="1"/>
              </p:cNvGrpSpPr>
              <p:nvPr/>
            </p:nvGrpSpPr>
            <p:grpSpPr>
              <a:xfrm>
                <a:off x="5985396" y="1121166"/>
                <a:ext cx="1071526" cy="764006"/>
                <a:chOff x="1919150" y="3044496"/>
                <a:chExt cx="666391" cy="475141"/>
              </a:xfrm>
            </p:grpSpPr>
            <p:sp>
              <p:nvSpPr>
                <p:cNvPr id="10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FFFFFF"/>
                </a:solidFill>
                <a:ln w="25400" cap="flat" cmpd="sng" algn="ctr">
                  <a:noFill/>
                  <a:prstDash val="solid"/>
                </a:ln>
                <a:effectLst/>
              </p:spPr>
              <p:txBody>
                <a:bodyPr rtlCol="0" anchor="ctr"/>
                <a:lstStyle/>
                <a:p>
                  <a:pPr algn="ctr" defTabSz="685874">
                    <a:defRPr/>
                  </a:pPr>
                  <a:endParaRPr lang="en-US" sz="1400" kern="0">
                    <a:solidFill>
                      <a:srgbClr val="FFFFFF"/>
                    </a:solidFill>
                    <a:latin typeface="Segoe"/>
                  </a:endParaRPr>
                </a:p>
              </p:txBody>
            </p:sp>
            <p:sp>
              <p:nvSpPr>
                <p:cNvPr id="103" name="Trapezoid 12"/>
                <p:cNvSpPr/>
                <p:nvPr/>
              </p:nvSpPr>
              <p:spPr>
                <a:xfrm>
                  <a:off x="1919150" y="3408078"/>
                  <a:ext cx="666391" cy="84127"/>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FFFFFF"/>
                </a:solidFill>
                <a:ln w="25400" cap="flat" cmpd="sng" algn="ctr">
                  <a:noFill/>
                  <a:prstDash val="solid"/>
                </a:ln>
                <a:effectLst/>
              </p:spPr>
              <p:txBody>
                <a:bodyPr rtlCol="0" anchor="ctr"/>
                <a:lstStyle/>
                <a:p>
                  <a:pPr algn="ctr" defTabSz="685874">
                    <a:defRPr/>
                  </a:pPr>
                  <a:endParaRPr lang="en-US" sz="1400" kern="0">
                    <a:solidFill>
                      <a:srgbClr val="FFFFFF"/>
                    </a:solidFill>
                    <a:latin typeface="Segoe"/>
                  </a:endParaRPr>
                </a:p>
              </p:txBody>
            </p:sp>
            <p:sp>
              <p:nvSpPr>
                <p:cNvPr id="104" name="Rectangle 103"/>
                <p:cNvSpPr/>
                <p:nvPr/>
              </p:nvSpPr>
              <p:spPr>
                <a:xfrm>
                  <a:off x="1919446" y="3492205"/>
                  <a:ext cx="665798" cy="27432"/>
                </a:xfrm>
                <a:prstGeom prst="rect">
                  <a:avLst/>
                </a:prstGeom>
                <a:solidFill>
                  <a:srgbClr val="FFFFFF"/>
                </a:solidFill>
                <a:ln w="25400" cap="flat" cmpd="sng" algn="ctr">
                  <a:noFill/>
                  <a:prstDash val="solid"/>
                </a:ln>
                <a:effectLst/>
              </p:spPr>
              <p:txBody>
                <a:bodyPr rtlCol="0" anchor="ctr"/>
                <a:lstStyle/>
                <a:p>
                  <a:pPr algn="ctr" defTabSz="685874">
                    <a:defRPr/>
                  </a:pPr>
                  <a:endParaRPr lang="en-US" sz="1400" kern="0">
                    <a:solidFill>
                      <a:srgbClr val="FFFFFF"/>
                    </a:solidFill>
                    <a:latin typeface="Segoe"/>
                  </a:endParaRPr>
                </a:p>
              </p:txBody>
            </p:sp>
          </p:grpSp>
          <p:sp>
            <p:nvSpPr>
              <p:cNvPr id="101" name="Freeform 17"/>
              <p:cNvSpPr>
                <a:spLocks noEditPoints="1"/>
              </p:cNvSpPr>
              <p:nvPr/>
            </p:nvSpPr>
            <p:spPr bwMode="auto">
              <a:xfrm>
                <a:off x="6289689" y="1168801"/>
                <a:ext cx="484188" cy="484188"/>
              </a:xfrm>
              <a:custGeom>
                <a:avLst/>
                <a:gdLst>
                  <a:gd name="T0" fmla="*/ 457 w 610"/>
                  <a:gd name="T1" fmla="*/ 0 h 610"/>
                  <a:gd name="T2" fmla="*/ 216 w 610"/>
                  <a:gd name="T3" fmla="*/ 241 h 610"/>
                  <a:gd name="T4" fmla="*/ 62 w 610"/>
                  <a:gd name="T5" fmla="*/ 122 h 610"/>
                  <a:gd name="T6" fmla="*/ 0 w 610"/>
                  <a:gd name="T7" fmla="*/ 153 h 610"/>
                  <a:gd name="T8" fmla="*/ 0 w 610"/>
                  <a:gd name="T9" fmla="*/ 458 h 610"/>
                  <a:gd name="T10" fmla="*/ 62 w 610"/>
                  <a:gd name="T11" fmla="*/ 488 h 610"/>
                  <a:gd name="T12" fmla="*/ 216 w 610"/>
                  <a:gd name="T13" fmla="*/ 369 h 610"/>
                  <a:gd name="T14" fmla="*/ 457 w 610"/>
                  <a:gd name="T15" fmla="*/ 610 h 610"/>
                  <a:gd name="T16" fmla="*/ 610 w 610"/>
                  <a:gd name="T17" fmla="*/ 550 h 610"/>
                  <a:gd name="T18" fmla="*/ 610 w 610"/>
                  <a:gd name="T19" fmla="*/ 60 h 610"/>
                  <a:gd name="T20" fmla="*/ 457 w 610"/>
                  <a:gd name="T21" fmla="*/ 0 h 610"/>
                  <a:gd name="T22" fmla="*/ 62 w 610"/>
                  <a:gd name="T23" fmla="*/ 396 h 610"/>
                  <a:gd name="T24" fmla="*/ 62 w 610"/>
                  <a:gd name="T25" fmla="*/ 214 h 610"/>
                  <a:gd name="T26" fmla="*/ 152 w 610"/>
                  <a:gd name="T27" fmla="*/ 305 h 610"/>
                  <a:gd name="T28" fmla="*/ 62 w 610"/>
                  <a:gd name="T29" fmla="*/ 396 h 610"/>
                  <a:gd name="T30" fmla="*/ 296 w 610"/>
                  <a:gd name="T31" fmla="*/ 305 h 610"/>
                  <a:gd name="T32" fmla="*/ 457 w 610"/>
                  <a:gd name="T33" fmla="*/ 180 h 610"/>
                  <a:gd name="T34" fmla="*/ 457 w 610"/>
                  <a:gd name="T35" fmla="*/ 430 h 610"/>
                  <a:gd name="T36" fmla="*/ 296 w 610"/>
                  <a:gd name="T37" fmla="*/ 30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0" h="610">
                    <a:moveTo>
                      <a:pt x="457" y="0"/>
                    </a:moveTo>
                    <a:lnTo>
                      <a:pt x="216" y="241"/>
                    </a:lnTo>
                    <a:lnTo>
                      <a:pt x="62" y="122"/>
                    </a:lnTo>
                    <a:lnTo>
                      <a:pt x="0" y="153"/>
                    </a:lnTo>
                    <a:lnTo>
                      <a:pt x="0" y="458"/>
                    </a:lnTo>
                    <a:lnTo>
                      <a:pt x="62" y="488"/>
                    </a:lnTo>
                    <a:lnTo>
                      <a:pt x="216" y="369"/>
                    </a:lnTo>
                    <a:lnTo>
                      <a:pt x="457" y="610"/>
                    </a:lnTo>
                    <a:lnTo>
                      <a:pt x="610" y="550"/>
                    </a:lnTo>
                    <a:lnTo>
                      <a:pt x="610" y="60"/>
                    </a:lnTo>
                    <a:lnTo>
                      <a:pt x="457" y="0"/>
                    </a:lnTo>
                    <a:close/>
                    <a:moveTo>
                      <a:pt x="62" y="396"/>
                    </a:moveTo>
                    <a:lnTo>
                      <a:pt x="62" y="214"/>
                    </a:lnTo>
                    <a:lnTo>
                      <a:pt x="152" y="305"/>
                    </a:lnTo>
                    <a:lnTo>
                      <a:pt x="62" y="396"/>
                    </a:lnTo>
                    <a:close/>
                    <a:moveTo>
                      <a:pt x="296" y="305"/>
                    </a:moveTo>
                    <a:lnTo>
                      <a:pt x="457" y="180"/>
                    </a:lnTo>
                    <a:lnTo>
                      <a:pt x="457" y="430"/>
                    </a:lnTo>
                    <a:lnTo>
                      <a:pt x="296"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grpSp>
        <p:grpSp>
          <p:nvGrpSpPr>
            <p:cNvPr id="93" name="Group 92"/>
            <p:cNvGrpSpPr/>
            <p:nvPr/>
          </p:nvGrpSpPr>
          <p:grpSpPr>
            <a:xfrm>
              <a:off x="5858953" y="1768582"/>
              <a:ext cx="1314792" cy="1428750"/>
              <a:chOff x="5858953" y="1768582"/>
              <a:chExt cx="1314792" cy="1428750"/>
            </a:xfrm>
          </p:grpSpPr>
          <p:pic>
            <p:nvPicPr>
              <p:cNvPr id="98" name="Picture 2" descr="\\MAGNUM\Projects\Microsoft\Cloud Power FY12\Design\ICONS_PNG\Devices.png"/>
              <p:cNvPicPr>
                <a:picLocks noChangeAspect="1" noChangeArrowheads="1"/>
              </p:cNvPicPr>
              <p:nvPr/>
            </p:nvPicPr>
            <p:blipFill>
              <a:blip r:embed="rId2" cstate="print">
                <a:lum bright="100000"/>
              </a:blip>
              <a:srcRect r="54000" b="50000"/>
              <a:stretch>
                <a:fillRect/>
              </a:stretch>
            </p:blipFill>
            <p:spPr bwMode="auto">
              <a:xfrm>
                <a:off x="5858953" y="1768582"/>
                <a:ext cx="1314792" cy="1428750"/>
              </a:xfrm>
              <a:prstGeom prst="rect">
                <a:avLst/>
              </a:prstGeom>
              <a:noFill/>
              <a:ln>
                <a:noFill/>
              </a:ln>
            </p:spPr>
          </p:pic>
          <p:sp>
            <p:nvSpPr>
              <p:cNvPr id="99" name="Freeform 17"/>
              <p:cNvSpPr>
                <a:spLocks noEditPoints="1"/>
              </p:cNvSpPr>
              <p:nvPr/>
            </p:nvSpPr>
            <p:spPr bwMode="auto">
              <a:xfrm rot="476917">
                <a:off x="6278734" y="2139145"/>
                <a:ext cx="484188" cy="484188"/>
              </a:xfrm>
              <a:custGeom>
                <a:avLst/>
                <a:gdLst>
                  <a:gd name="T0" fmla="*/ 457 w 610"/>
                  <a:gd name="T1" fmla="*/ 0 h 610"/>
                  <a:gd name="T2" fmla="*/ 216 w 610"/>
                  <a:gd name="T3" fmla="*/ 241 h 610"/>
                  <a:gd name="T4" fmla="*/ 62 w 610"/>
                  <a:gd name="T5" fmla="*/ 122 h 610"/>
                  <a:gd name="T6" fmla="*/ 0 w 610"/>
                  <a:gd name="T7" fmla="*/ 153 h 610"/>
                  <a:gd name="T8" fmla="*/ 0 w 610"/>
                  <a:gd name="T9" fmla="*/ 458 h 610"/>
                  <a:gd name="T10" fmla="*/ 62 w 610"/>
                  <a:gd name="T11" fmla="*/ 488 h 610"/>
                  <a:gd name="T12" fmla="*/ 216 w 610"/>
                  <a:gd name="T13" fmla="*/ 369 h 610"/>
                  <a:gd name="T14" fmla="*/ 457 w 610"/>
                  <a:gd name="T15" fmla="*/ 610 h 610"/>
                  <a:gd name="T16" fmla="*/ 610 w 610"/>
                  <a:gd name="T17" fmla="*/ 550 h 610"/>
                  <a:gd name="T18" fmla="*/ 610 w 610"/>
                  <a:gd name="T19" fmla="*/ 60 h 610"/>
                  <a:gd name="T20" fmla="*/ 457 w 610"/>
                  <a:gd name="T21" fmla="*/ 0 h 610"/>
                  <a:gd name="T22" fmla="*/ 62 w 610"/>
                  <a:gd name="T23" fmla="*/ 396 h 610"/>
                  <a:gd name="T24" fmla="*/ 62 w 610"/>
                  <a:gd name="T25" fmla="*/ 214 h 610"/>
                  <a:gd name="T26" fmla="*/ 152 w 610"/>
                  <a:gd name="T27" fmla="*/ 305 h 610"/>
                  <a:gd name="T28" fmla="*/ 62 w 610"/>
                  <a:gd name="T29" fmla="*/ 396 h 610"/>
                  <a:gd name="T30" fmla="*/ 296 w 610"/>
                  <a:gd name="T31" fmla="*/ 305 h 610"/>
                  <a:gd name="T32" fmla="*/ 457 w 610"/>
                  <a:gd name="T33" fmla="*/ 180 h 610"/>
                  <a:gd name="T34" fmla="*/ 457 w 610"/>
                  <a:gd name="T35" fmla="*/ 430 h 610"/>
                  <a:gd name="T36" fmla="*/ 296 w 610"/>
                  <a:gd name="T37" fmla="*/ 30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0" h="610">
                    <a:moveTo>
                      <a:pt x="457" y="0"/>
                    </a:moveTo>
                    <a:lnTo>
                      <a:pt x="216" y="241"/>
                    </a:lnTo>
                    <a:lnTo>
                      <a:pt x="62" y="122"/>
                    </a:lnTo>
                    <a:lnTo>
                      <a:pt x="0" y="153"/>
                    </a:lnTo>
                    <a:lnTo>
                      <a:pt x="0" y="458"/>
                    </a:lnTo>
                    <a:lnTo>
                      <a:pt x="62" y="488"/>
                    </a:lnTo>
                    <a:lnTo>
                      <a:pt x="216" y="369"/>
                    </a:lnTo>
                    <a:lnTo>
                      <a:pt x="457" y="610"/>
                    </a:lnTo>
                    <a:lnTo>
                      <a:pt x="610" y="550"/>
                    </a:lnTo>
                    <a:lnTo>
                      <a:pt x="610" y="60"/>
                    </a:lnTo>
                    <a:lnTo>
                      <a:pt x="457" y="0"/>
                    </a:lnTo>
                    <a:close/>
                    <a:moveTo>
                      <a:pt x="62" y="396"/>
                    </a:moveTo>
                    <a:lnTo>
                      <a:pt x="62" y="214"/>
                    </a:lnTo>
                    <a:lnTo>
                      <a:pt x="152" y="305"/>
                    </a:lnTo>
                    <a:lnTo>
                      <a:pt x="62" y="396"/>
                    </a:lnTo>
                    <a:close/>
                    <a:moveTo>
                      <a:pt x="296" y="305"/>
                    </a:moveTo>
                    <a:lnTo>
                      <a:pt x="457" y="180"/>
                    </a:lnTo>
                    <a:lnTo>
                      <a:pt x="457" y="430"/>
                    </a:lnTo>
                    <a:lnTo>
                      <a:pt x="296"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grpSp>
        <p:pic>
          <p:nvPicPr>
            <p:cNvPr id="94" name="Picture 3" descr="C:\Users\sigurdg\Desktop\user.png"/>
            <p:cNvPicPr>
              <a:picLocks noChangeAspect="1" noChangeArrowheads="1"/>
            </p:cNvPicPr>
            <p:nvPr/>
          </p:nvPicPr>
          <p:blipFill>
            <a:blip r:embed="rId3" cstate="print"/>
            <a:srcRect/>
            <a:stretch>
              <a:fillRect/>
            </a:stretch>
          </p:blipFill>
          <p:spPr bwMode="auto">
            <a:xfrm>
              <a:off x="7143260" y="1121166"/>
              <a:ext cx="493518" cy="704486"/>
            </a:xfrm>
            <a:prstGeom prst="rect">
              <a:avLst/>
            </a:prstGeom>
            <a:noFill/>
          </p:spPr>
        </p:pic>
        <p:grpSp>
          <p:nvGrpSpPr>
            <p:cNvPr id="95" name="Group 94"/>
            <p:cNvGrpSpPr/>
            <p:nvPr/>
          </p:nvGrpSpPr>
          <p:grpSpPr>
            <a:xfrm>
              <a:off x="7015347" y="1784126"/>
              <a:ext cx="1314792" cy="1428750"/>
              <a:chOff x="5858953" y="1768582"/>
              <a:chExt cx="1314792" cy="1428750"/>
            </a:xfrm>
            <a:scene3d>
              <a:camera prst="orthographicFront">
                <a:rot lat="0" lon="10739979" rev="0"/>
              </a:camera>
              <a:lightRig rig="threePt" dir="t"/>
            </a:scene3d>
          </p:grpSpPr>
          <p:pic>
            <p:nvPicPr>
              <p:cNvPr id="96" name="Picture 2" descr="\\MAGNUM\Projects\Microsoft\Cloud Power FY12\Design\ICONS_PNG\Devices.png"/>
              <p:cNvPicPr>
                <a:picLocks noChangeAspect="1" noChangeArrowheads="1"/>
              </p:cNvPicPr>
              <p:nvPr/>
            </p:nvPicPr>
            <p:blipFill>
              <a:blip r:embed="rId2" cstate="print">
                <a:lum bright="100000"/>
              </a:blip>
              <a:srcRect r="54000" b="50000"/>
              <a:stretch>
                <a:fillRect/>
              </a:stretch>
            </p:blipFill>
            <p:spPr bwMode="auto">
              <a:xfrm>
                <a:off x="5858953" y="1768582"/>
                <a:ext cx="1314792" cy="1428750"/>
              </a:xfrm>
              <a:prstGeom prst="rect">
                <a:avLst/>
              </a:prstGeom>
              <a:noFill/>
              <a:ln>
                <a:noFill/>
              </a:ln>
            </p:spPr>
          </p:pic>
          <p:sp>
            <p:nvSpPr>
              <p:cNvPr id="97" name="Freeform 17"/>
              <p:cNvSpPr>
                <a:spLocks noEditPoints="1"/>
              </p:cNvSpPr>
              <p:nvPr/>
            </p:nvSpPr>
            <p:spPr bwMode="auto">
              <a:xfrm rot="476917">
                <a:off x="6278734" y="2139145"/>
                <a:ext cx="484188" cy="484188"/>
              </a:xfrm>
              <a:custGeom>
                <a:avLst/>
                <a:gdLst>
                  <a:gd name="T0" fmla="*/ 457 w 610"/>
                  <a:gd name="T1" fmla="*/ 0 h 610"/>
                  <a:gd name="T2" fmla="*/ 216 w 610"/>
                  <a:gd name="T3" fmla="*/ 241 h 610"/>
                  <a:gd name="T4" fmla="*/ 62 w 610"/>
                  <a:gd name="T5" fmla="*/ 122 h 610"/>
                  <a:gd name="T6" fmla="*/ 0 w 610"/>
                  <a:gd name="T7" fmla="*/ 153 h 610"/>
                  <a:gd name="T8" fmla="*/ 0 w 610"/>
                  <a:gd name="T9" fmla="*/ 458 h 610"/>
                  <a:gd name="T10" fmla="*/ 62 w 610"/>
                  <a:gd name="T11" fmla="*/ 488 h 610"/>
                  <a:gd name="T12" fmla="*/ 216 w 610"/>
                  <a:gd name="T13" fmla="*/ 369 h 610"/>
                  <a:gd name="T14" fmla="*/ 457 w 610"/>
                  <a:gd name="T15" fmla="*/ 610 h 610"/>
                  <a:gd name="T16" fmla="*/ 610 w 610"/>
                  <a:gd name="T17" fmla="*/ 550 h 610"/>
                  <a:gd name="T18" fmla="*/ 610 w 610"/>
                  <a:gd name="T19" fmla="*/ 60 h 610"/>
                  <a:gd name="T20" fmla="*/ 457 w 610"/>
                  <a:gd name="T21" fmla="*/ 0 h 610"/>
                  <a:gd name="T22" fmla="*/ 62 w 610"/>
                  <a:gd name="T23" fmla="*/ 396 h 610"/>
                  <a:gd name="T24" fmla="*/ 62 w 610"/>
                  <a:gd name="T25" fmla="*/ 214 h 610"/>
                  <a:gd name="T26" fmla="*/ 152 w 610"/>
                  <a:gd name="T27" fmla="*/ 305 h 610"/>
                  <a:gd name="T28" fmla="*/ 62 w 610"/>
                  <a:gd name="T29" fmla="*/ 396 h 610"/>
                  <a:gd name="T30" fmla="*/ 296 w 610"/>
                  <a:gd name="T31" fmla="*/ 305 h 610"/>
                  <a:gd name="T32" fmla="*/ 457 w 610"/>
                  <a:gd name="T33" fmla="*/ 180 h 610"/>
                  <a:gd name="T34" fmla="*/ 457 w 610"/>
                  <a:gd name="T35" fmla="*/ 430 h 610"/>
                  <a:gd name="T36" fmla="*/ 296 w 610"/>
                  <a:gd name="T37" fmla="*/ 30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0" h="610">
                    <a:moveTo>
                      <a:pt x="457" y="0"/>
                    </a:moveTo>
                    <a:lnTo>
                      <a:pt x="216" y="241"/>
                    </a:lnTo>
                    <a:lnTo>
                      <a:pt x="62" y="122"/>
                    </a:lnTo>
                    <a:lnTo>
                      <a:pt x="0" y="153"/>
                    </a:lnTo>
                    <a:lnTo>
                      <a:pt x="0" y="458"/>
                    </a:lnTo>
                    <a:lnTo>
                      <a:pt x="62" y="488"/>
                    </a:lnTo>
                    <a:lnTo>
                      <a:pt x="216" y="369"/>
                    </a:lnTo>
                    <a:lnTo>
                      <a:pt x="457" y="610"/>
                    </a:lnTo>
                    <a:lnTo>
                      <a:pt x="610" y="550"/>
                    </a:lnTo>
                    <a:lnTo>
                      <a:pt x="610" y="60"/>
                    </a:lnTo>
                    <a:lnTo>
                      <a:pt x="457" y="0"/>
                    </a:lnTo>
                    <a:close/>
                    <a:moveTo>
                      <a:pt x="62" y="396"/>
                    </a:moveTo>
                    <a:lnTo>
                      <a:pt x="62" y="214"/>
                    </a:lnTo>
                    <a:lnTo>
                      <a:pt x="152" y="305"/>
                    </a:lnTo>
                    <a:lnTo>
                      <a:pt x="62" y="396"/>
                    </a:lnTo>
                    <a:close/>
                    <a:moveTo>
                      <a:pt x="296" y="305"/>
                    </a:moveTo>
                    <a:lnTo>
                      <a:pt x="457" y="180"/>
                    </a:lnTo>
                    <a:lnTo>
                      <a:pt x="457" y="430"/>
                    </a:lnTo>
                    <a:lnTo>
                      <a:pt x="296"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en-US">
                  <a:solidFill>
                    <a:srgbClr val="FFFFFE"/>
                  </a:solidFill>
                </a:endParaRPr>
              </a:p>
            </p:txBody>
          </p:sp>
        </p:grpSp>
      </p:grpSp>
      <p:sp>
        <p:nvSpPr>
          <p:cNvPr id="105" name="Rectangle 104"/>
          <p:cNvSpPr/>
          <p:nvPr/>
        </p:nvSpPr>
        <p:spPr>
          <a:xfrm>
            <a:off x="8602100" y="2962102"/>
            <a:ext cx="3559738" cy="1325275"/>
          </a:xfrm>
          <a:prstGeom prst="rect">
            <a:avLst/>
          </a:prstGeom>
        </p:spPr>
        <p:txBody>
          <a:bodyPr wrap="square" lIns="93224" tIns="46629" rIns="93224" bIns="46629">
            <a:spAutoFit/>
          </a:bodyPr>
          <a:lstStyle/>
          <a:p>
            <a:pPr defTabSz="932180"/>
            <a:r>
              <a:rPr lang="en-US" sz="1600" dirty="0">
                <a:solidFill>
                  <a:srgbClr val="0072C6">
                    <a:lumMod val="20000"/>
                    <a:lumOff val="80000"/>
                  </a:srgbClr>
                </a:solidFill>
                <a:latin typeface="Segoe" pitchFamily="34" charset="0"/>
              </a:rPr>
              <a:t>Topic per VS </a:t>
            </a:r>
            <a:r>
              <a:rPr lang="en-US" sz="1600" dirty="0" smtClean="0">
                <a:solidFill>
                  <a:srgbClr val="0072C6">
                    <a:lumMod val="20000"/>
                    <a:lumOff val="80000"/>
                  </a:srgbClr>
                </a:solidFill>
                <a:latin typeface="Segoe" pitchFamily="34" charset="0"/>
              </a:rPr>
              <a:t>user</a:t>
            </a:r>
            <a:endParaRPr lang="en-US" sz="1600" dirty="0">
              <a:solidFill>
                <a:srgbClr val="0072C6">
                  <a:lumMod val="20000"/>
                  <a:lumOff val="80000"/>
                </a:srgbClr>
              </a:solidFill>
              <a:latin typeface="Segoe" pitchFamily="34" charset="0"/>
            </a:endParaRPr>
          </a:p>
          <a:p>
            <a:pPr defTabSz="932180"/>
            <a:r>
              <a:rPr lang="en-US" sz="1600" dirty="0">
                <a:solidFill>
                  <a:srgbClr val="00188F">
                    <a:lumMod val="20000"/>
                    <a:lumOff val="80000"/>
                  </a:srgbClr>
                </a:solidFill>
                <a:latin typeface="Segoe" pitchFamily="34" charset="0"/>
              </a:rPr>
              <a:t>Subscription per VS </a:t>
            </a:r>
            <a:r>
              <a:rPr lang="en-US" sz="1600" dirty="0" smtClean="0">
                <a:solidFill>
                  <a:srgbClr val="00188F">
                    <a:lumMod val="20000"/>
                    <a:lumOff val="80000"/>
                  </a:srgbClr>
                </a:solidFill>
                <a:latin typeface="Segoe" pitchFamily="34" charset="0"/>
              </a:rPr>
              <a:t>instance</a:t>
            </a:r>
          </a:p>
          <a:p>
            <a:pPr defTabSz="932180"/>
            <a:r>
              <a:rPr lang="en-US" sz="1600" dirty="0" smtClean="0">
                <a:solidFill>
                  <a:srgbClr val="00188F">
                    <a:lumMod val="20000"/>
                    <a:lumOff val="80000"/>
                  </a:srgbClr>
                </a:solidFill>
                <a:latin typeface="Segoe" pitchFamily="34" charset="0"/>
              </a:rPr>
              <a:t>Always connected using AMQP</a:t>
            </a:r>
          </a:p>
          <a:p>
            <a:pPr defTabSz="932180"/>
            <a:r>
              <a:rPr lang="en-US" sz="1600" dirty="0" smtClean="0">
                <a:solidFill>
                  <a:srgbClr val="00B294">
                    <a:lumMod val="20000"/>
                    <a:lumOff val="80000"/>
                  </a:srgbClr>
                </a:solidFill>
                <a:latin typeface="Segoe" pitchFamily="34" charset="0"/>
              </a:rPr>
              <a:t>Low </a:t>
            </a:r>
            <a:r>
              <a:rPr lang="en-US" sz="1600" dirty="0">
                <a:solidFill>
                  <a:srgbClr val="00B294">
                    <a:lumMod val="20000"/>
                    <a:lumOff val="80000"/>
                  </a:srgbClr>
                </a:solidFill>
                <a:latin typeface="Segoe" pitchFamily="34" charset="0"/>
              </a:rPr>
              <a:t>latency notifications to </a:t>
            </a:r>
            <a:r>
              <a:rPr lang="en-US" sz="1600" dirty="0" smtClean="0">
                <a:solidFill>
                  <a:srgbClr val="00B294">
                    <a:lumMod val="20000"/>
                    <a:lumOff val="80000"/>
                  </a:srgbClr>
                </a:solidFill>
                <a:latin typeface="Segoe" pitchFamily="34" charset="0"/>
              </a:rPr>
              <a:t>IDEs </a:t>
            </a:r>
            <a:endParaRPr lang="en-US" sz="1600" dirty="0">
              <a:solidFill>
                <a:srgbClr val="00B294">
                  <a:lumMod val="20000"/>
                  <a:lumOff val="80000"/>
                </a:srgbClr>
              </a:solidFill>
              <a:latin typeface="Segoe" pitchFamily="34" charset="0"/>
            </a:endParaRPr>
          </a:p>
          <a:p>
            <a:pPr defTabSz="932180"/>
            <a:r>
              <a:rPr lang="en-US" sz="1600" dirty="0">
                <a:solidFill>
                  <a:srgbClr val="6DC2E9">
                    <a:lumMod val="20000"/>
                    <a:lumOff val="80000"/>
                  </a:srgbClr>
                </a:solidFill>
                <a:latin typeface="Segoe" pitchFamily="34" charset="0"/>
              </a:rPr>
              <a:t>Platforms with no native </a:t>
            </a:r>
            <a:r>
              <a:rPr lang="en-US" sz="1600" dirty="0" smtClean="0">
                <a:solidFill>
                  <a:srgbClr val="6DC2E9">
                    <a:lumMod val="20000"/>
                    <a:lumOff val="80000"/>
                  </a:srgbClr>
                </a:solidFill>
                <a:latin typeface="Segoe" pitchFamily="34" charset="0"/>
              </a:rPr>
              <a:t>notification</a:t>
            </a:r>
            <a:endParaRPr lang="en-US" sz="1600" dirty="0">
              <a:solidFill>
                <a:srgbClr val="6DC2E9">
                  <a:lumMod val="20000"/>
                  <a:lumOff val="80000"/>
                </a:srgbClr>
              </a:solidFill>
              <a:latin typeface="Segoe" pitchFamily="34" charset="0"/>
            </a:endParaRPr>
          </a:p>
        </p:txBody>
      </p:sp>
      <p:grpSp>
        <p:nvGrpSpPr>
          <p:cNvPr id="106" name="Group 4"/>
          <p:cNvGrpSpPr>
            <a:grpSpLocks noChangeAspect="1"/>
          </p:cNvGrpSpPr>
          <p:nvPr/>
        </p:nvGrpSpPr>
        <p:grpSpPr bwMode="auto">
          <a:xfrm>
            <a:off x="2888774" y="2451160"/>
            <a:ext cx="631825" cy="531812"/>
            <a:chOff x="2505" y="947"/>
            <a:chExt cx="398" cy="335"/>
          </a:xfrm>
        </p:grpSpPr>
        <p:sp>
          <p:nvSpPr>
            <p:cNvPr id="107" name="AutoShape 3"/>
            <p:cNvSpPr>
              <a:spLocks noChangeAspect="1" noChangeArrowheads="1" noTextEdit="1"/>
            </p:cNvSpPr>
            <p:nvPr/>
          </p:nvSpPr>
          <p:spPr bwMode="auto">
            <a:xfrm>
              <a:off x="2505" y="947"/>
              <a:ext cx="39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
            <p:cNvSpPr>
              <a:spLocks noChangeArrowheads="1"/>
            </p:cNvSpPr>
            <p:nvPr/>
          </p:nvSpPr>
          <p:spPr bwMode="auto">
            <a:xfrm>
              <a:off x="2743" y="1067"/>
              <a:ext cx="37" cy="37"/>
            </a:xfrm>
            <a:prstGeom prst="ellipse">
              <a:avLst/>
            </a:pr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6"/>
            <p:cNvSpPr>
              <a:spLocks/>
            </p:cNvSpPr>
            <p:nvPr/>
          </p:nvSpPr>
          <p:spPr bwMode="auto">
            <a:xfrm>
              <a:off x="2646" y="1130"/>
              <a:ext cx="38" cy="38"/>
            </a:xfrm>
            <a:custGeom>
              <a:avLst/>
              <a:gdLst>
                <a:gd name="T0" fmla="*/ 33 w 66"/>
                <a:gd name="T1" fmla="*/ 0 h 66"/>
                <a:gd name="T2" fmla="*/ 0 w 66"/>
                <a:gd name="T3" fmla="*/ 33 h 66"/>
                <a:gd name="T4" fmla="*/ 33 w 66"/>
                <a:gd name="T5" fmla="*/ 66 h 66"/>
                <a:gd name="T6" fmla="*/ 66 w 66"/>
                <a:gd name="T7" fmla="*/ 33 h 66"/>
                <a:gd name="T8" fmla="*/ 33 w 66"/>
                <a:gd name="T9" fmla="*/ 0 h 66"/>
              </a:gdLst>
              <a:ahLst/>
              <a:cxnLst>
                <a:cxn ang="0">
                  <a:pos x="T0" y="T1"/>
                </a:cxn>
                <a:cxn ang="0">
                  <a:pos x="T2" y="T3"/>
                </a:cxn>
                <a:cxn ang="0">
                  <a:pos x="T4" y="T5"/>
                </a:cxn>
                <a:cxn ang="0">
                  <a:pos x="T6" y="T7"/>
                </a:cxn>
                <a:cxn ang="0">
                  <a:pos x="T8" y="T9"/>
                </a:cxn>
              </a:cxnLst>
              <a:rect l="0" t="0" r="r" b="b"/>
              <a:pathLst>
                <a:path w="66" h="66">
                  <a:moveTo>
                    <a:pt x="33" y="0"/>
                  </a:moveTo>
                  <a:cubicBezTo>
                    <a:pt x="15" y="0"/>
                    <a:pt x="0" y="15"/>
                    <a:pt x="0" y="33"/>
                  </a:cubicBezTo>
                  <a:cubicBezTo>
                    <a:pt x="0" y="51"/>
                    <a:pt x="15" y="66"/>
                    <a:pt x="33" y="66"/>
                  </a:cubicBezTo>
                  <a:cubicBezTo>
                    <a:pt x="51" y="66"/>
                    <a:pt x="66" y="52"/>
                    <a:pt x="66" y="33"/>
                  </a:cubicBezTo>
                  <a:cubicBezTo>
                    <a:pt x="66" y="15"/>
                    <a:pt x="51" y="0"/>
                    <a:pt x="33" y="0"/>
                  </a:cubicBezTo>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7"/>
            <p:cNvSpPr>
              <a:spLocks noEditPoints="1"/>
            </p:cNvSpPr>
            <p:nvPr/>
          </p:nvSpPr>
          <p:spPr bwMode="auto">
            <a:xfrm>
              <a:off x="2514" y="956"/>
              <a:ext cx="387" cy="325"/>
            </a:xfrm>
            <a:custGeom>
              <a:avLst/>
              <a:gdLst>
                <a:gd name="T0" fmla="*/ 515 w 685"/>
                <a:gd name="T1" fmla="*/ 251 h 575"/>
                <a:gd name="T2" fmla="*/ 519 w 685"/>
                <a:gd name="T3" fmla="*/ 291 h 575"/>
                <a:gd name="T4" fmla="*/ 504 w 685"/>
                <a:gd name="T5" fmla="*/ 310 h 575"/>
                <a:gd name="T6" fmla="*/ 460 w 685"/>
                <a:gd name="T7" fmla="*/ 304 h 575"/>
                <a:gd name="T8" fmla="*/ 451 w 685"/>
                <a:gd name="T9" fmla="*/ 332 h 575"/>
                <a:gd name="T10" fmla="*/ 417 w 685"/>
                <a:gd name="T11" fmla="*/ 304 h 575"/>
                <a:gd name="T12" fmla="*/ 377 w 685"/>
                <a:gd name="T13" fmla="*/ 310 h 575"/>
                <a:gd name="T14" fmla="*/ 358 w 685"/>
                <a:gd name="T15" fmla="*/ 295 h 575"/>
                <a:gd name="T16" fmla="*/ 363 w 685"/>
                <a:gd name="T17" fmla="*/ 251 h 575"/>
                <a:gd name="T18" fmla="*/ 343 w 685"/>
                <a:gd name="T19" fmla="*/ 242 h 575"/>
                <a:gd name="T20" fmla="*/ 368 w 685"/>
                <a:gd name="T21" fmla="*/ 208 h 575"/>
                <a:gd name="T22" fmla="*/ 359 w 685"/>
                <a:gd name="T23" fmla="*/ 168 h 575"/>
                <a:gd name="T24" fmla="*/ 374 w 685"/>
                <a:gd name="T25" fmla="*/ 148 h 575"/>
                <a:gd name="T26" fmla="*/ 417 w 685"/>
                <a:gd name="T27" fmla="*/ 155 h 575"/>
                <a:gd name="T28" fmla="*/ 426 w 685"/>
                <a:gd name="T29" fmla="*/ 130 h 575"/>
                <a:gd name="T30" fmla="*/ 460 w 685"/>
                <a:gd name="T31" fmla="*/ 157 h 575"/>
                <a:gd name="T32" fmla="*/ 500 w 685"/>
                <a:gd name="T33" fmla="*/ 150 h 575"/>
                <a:gd name="T34" fmla="*/ 520 w 685"/>
                <a:gd name="T35" fmla="*/ 164 h 575"/>
                <a:gd name="T36" fmla="*/ 513 w 685"/>
                <a:gd name="T37" fmla="*/ 208 h 575"/>
                <a:gd name="T38" fmla="*/ 546 w 685"/>
                <a:gd name="T39" fmla="*/ 217 h 575"/>
                <a:gd name="T40" fmla="*/ 546 w 685"/>
                <a:gd name="T41" fmla="*/ 241 h 575"/>
                <a:gd name="T42" fmla="*/ 192 w 685"/>
                <a:gd name="T43" fmla="*/ 320 h 575"/>
                <a:gd name="T44" fmla="*/ 187 w 685"/>
                <a:gd name="T45" fmla="*/ 280 h 575"/>
                <a:gd name="T46" fmla="*/ 202 w 685"/>
                <a:gd name="T47" fmla="*/ 260 h 575"/>
                <a:gd name="T48" fmla="*/ 245 w 685"/>
                <a:gd name="T49" fmla="*/ 266 h 575"/>
                <a:gd name="T50" fmla="*/ 254 w 685"/>
                <a:gd name="T51" fmla="*/ 242 h 575"/>
                <a:gd name="T52" fmla="*/ 288 w 685"/>
                <a:gd name="T53" fmla="*/ 269 h 575"/>
                <a:gd name="T54" fmla="*/ 328 w 685"/>
                <a:gd name="T55" fmla="*/ 262 h 575"/>
                <a:gd name="T56" fmla="*/ 348 w 685"/>
                <a:gd name="T57" fmla="*/ 276 h 575"/>
                <a:gd name="T58" fmla="*/ 342 w 685"/>
                <a:gd name="T59" fmla="*/ 320 h 575"/>
                <a:gd name="T60" fmla="*/ 365 w 685"/>
                <a:gd name="T61" fmla="*/ 329 h 575"/>
                <a:gd name="T62" fmla="*/ 340 w 685"/>
                <a:gd name="T63" fmla="*/ 363 h 575"/>
                <a:gd name="T64" fmla="*/ 347 w 685"/>
                <a:gd name="T65" fmla="*/ 402 h 575"/>
                <a:gd name="T66" fmla="*/ 332 w 685"/>
                <a:gd name="T67" fmla="*/ 422 h 575"/>
                <a:gd name="T68" fmla="*/ 288 w 685"/>
                <a:gd name="T69" fmla="*/ 416 h 575"/>
                <a:gd name="T70" fmla="*/ 279 w 685"/>
                <a:gd name="T71" fmla="*/ 445 h 575"/>
                <a:gd name="T72" fmla="*/ 245 w 685"/>
                <a:gd name="T73" fmla="*/ 416 h 575"/>
                <a:gd name="T74" fmla="*/ 206 w 685"/>
                <a:gd name="T75" fmla="*/ 421 h 575"/>
                <a:gd name="T76" fmla="*/ 186 w 685"/>
                <a:gd name="T77" fmla="*/ 406 h 575"/>
                <a:gd name="T78" fmla="*/ 192 w 685"/>
                <a:gd name="T79" fmla="*/ 363 h 575"/>
                <a:gd name="T80" fmla="*/ 163 w 685"/>
                <a:gd name="T81" fmla="*/ 353 h 575"/>
                <a:gd name="T82" fmla="*/ 163 w 685"/>
                <a:gd name="T83" fmla="*/ 330 h 575"/>
                <a:gd name="T84" fmla="*/ 584 w 685"/>
                <a:gd name="T85" fmla="*/ 206 h 575"/>
                <a:gd name="T86" fmla="*/ 593 w 685"/>
                <a:gd name="T87" fmla="*/ 154 h 575"/>
                <a:gd name="T88" fmla="*/ 296 w 685"/>
                <a:gd name="T89" fmla="*/ 95 h 575"/>
                <a:gd name="T90" fmla="*/ 273 w 685"/>
                <a:gd name="T91" fmla="*/ 99 h 575"/>
                <a:gd name="T92" fmla="*/ 88 w 685"/>
                <a:gd name="T93" fmla="*/ 166 h 575"/>
                <a:gd name="T94" fmla="*/ 95 w 685"/>
                <a:gd name="T95" fmla="*/ 208 h 575"/>
                <a:gd name="T96" fmla="*/ 0 w 685"/>
                <a:gd name="T97" fmla="*/ 325 h 575"/>
                <a:gd name="T98" fmla="*/ 158 w 685"/>
                <a:gd name="T99" fmla="*/ 445 h 575"/>
                <a:gd name="T100" fmla="*/ 269 w 685"/>
                <a:gd name="T101" fmla="*/ 575 h 575"/>
                <a:gd name="T102" fmla="*/ 379 w 685"/>
                <a:gd name="T103" fmla="*/ 491 h 575"/>
                <a:gd name="T104" fmla="*/ 448 w 685"/>
                <a:gd name="T105" fmla="*/ 531 h 575"/>
                <a:gd name="T106" fmla="*/ 524 w 685"/>
                <a:gd name="T107" fmla="*/ 445 h 575"/>
                <a:gd name="T108" fmla="*/ 685 w 685"/>
                <a:gd name="T109" fmla="*/ 32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5" h="575">
                  <a:moveTo>
                    <a:pt x="546" y="241"/>
                  </a:moveTo>
                  <a:lnTo>
                    <a:pt x="515" y="251"/>
                  </a:lnTo>
                  <a:lnTo>
                    <a:pt x="508" y="267"/>
                  </a:lnTo>
                  <a:lnTo>
                    <a:pt x="519" y="291"/>
                  </a:lnTo>
                  <a:lnTo>
                    <a:pt x="521" y="294"/>
                  </a:lnTo>
                  <a:lnTo>
                    <a:pt x="504" y="310"/>
                  </a:lnTo>
                  <a:lnTo>
                    <a:pt x="477" y="298"/>
                  </a:lnTo>
                  <a:lnTo>
                    <a:pt x="460" y="304"/>
                  </a:lnTo>
                  <a:lnTo>
                    <a:pt x="452" y="329"/>
                  </a:lnTo>
                  <a:lnTo>
                    <a:pt x="451" y="332"/>
                  </a:lnTo>
                  <a:lnTo>
                    <a:pt x="427" y="332"/>
                  </a:lnTo>
                  <a:lnTo>
                    <a:pt x="417" y="304"/>
                  </a:lnTo>
                  <a:lnTo>
                    <a:pt x="401" y="298"/>
                  </a:lnTo>
                  <a:lnTo>
                    <a:pt x="377" y="310"/>
                  </a:lnTo>
                  <a:lnTo>
                    <a:pt x="374" y="311"/>
                  </a:lnTo>
                  <a:lnTo>
                    <a:pt x="358" y="295"/>
                  </a:lnTo>
                  <a:lnTo>
                    <a:pt x="370" y="267"/>
                  </a:lnTo>
                  <a:lnTo>
                    <a:pt x="363" y="251"/>
                  </a:lnTo>
                  <a:lnTo>
                    <a:pt x="342" y="243"/>
                  </a:lnTo>
                  <a:lnTo>
                    <a:pt x="343" y="242"/>
                  </a:lnTo>
                  <a:lnTo>
                    <a:pt x="343" y="218"/>
                  </a:lnTo>
                  <a:lnTo>
                    <a:pt x="368" y="208"/>
                  </a:lnTo>
                  <a:lnTo>
                    <a:pt x="372" y="192"/>
                  </a:lnTo>
                  <a:lnTo>
                    <a:pt x="359" y="168"/>
                  </a:lnTo>
                  <a:lnTo>
                    <a:pt x="357" y="165"/>
                  </a:lnTo>
                  <a:lnTo>
                    <a:pt x="374" y="148"/>
                  </a:lnTo>
                  <a:lnTo>
                    <a:pt x="401" y="161"/>
                  </a:lnTo>
                  <a:lnTo>
                    <a:pt x="417" y="155"/>
                  </a:lnTo>
                  <a:lnTo>
                    <a:pt x="425" y="131"/>
                  </a:lnTo>
                  <a:lnTo>
                    <a:pt x="426" y="130"/>
                  </a:lnTo>
                  <a:lnTo>
                    <a:pt x="450" y="130"/>
                  </a:lnTo>
                  <a:lnTo>
                    <a:pt x="460" y="157"/>
                  </a:lnTo>
                  <a:lnTo>
                    <a:pt x="476" y="162"/>
                  </a:lnTo>
                  <a:lnTo>
                    <a:pt x="500" y="150"/>
                  </a:lnTo>
                  <a:lnTo>
                    <a:pt x="503" y="148"/>
                  </a:lnTo>
                  <a:lnTo>
                    <a:pt x="520" y="164"/>
                  </a:lnTo>
                  <a:lnTo>
                    <a:pt x="507" y="192"/>
                  </a:lnTo>
                  <a:lnTo>
                    <a:pt x="513" y="208"/>
                  </a:lnTo>
                  <a:lnTo>
                    <a:pt x="540" y="216"/>
                  </a:lnTo>
                  <a:lnTo>
                    <a:pt x="546" y="217"/>
                  </a:lnTo>
                  <a:lnTo>
                    <a:pt x="546" y="241"/>
                  </a:lnTo>
                  <a:lnTo>
                    <a:pt x="546" y="241"/>
                  </a:lnTo>
                  <a:close/>
                  <a:moveTo>
                    <a:pt x="163" y="330"/>
                  </a:moveTo>
                  <a:lnTo>
                    <a:pt x="192" y="320"/>
                  </a:lnTo>
                  <a:lnTo>
                    <a:pt x="199" y="303"/>
                  </a:lnTo>
                  <a:lnTo>
                    <a:pt x="187" y="280"/>
                  </a:lnTo>
                  <a:lnTo>
                    <a:pt x="185" y="277"/>
                  </a:lnTo>
                  <a:lnTo>
                    <a:pt x="202" y="260"/>
                  </a:lnTo>
                  <a:lnTo>
                    <a:pt x="229" y="273"/>
                  </a:lnTo>
                  <a:lnTo>
                    <a:pt x="245" y="266"/>
                  </a:lnTo>
                  <a:lnTo>
                    <a:pt x="253" y="243"/>
                  </a:lnTo>
                  <a:lnTo>
                    <a:pt x="254" y="242"/>
                  </a:lnTo>
                  <a:lnTo>
                    <a:pt x="278" y="242"/>
                  </a:lnTo>
                  <a:lnTo>
                    <a:pt x="288" y="269"/>
                  </a:lnTo>
                  <a:lnTo>
                    <a:pt x="304" y="274"/>
                  </a:lnTo>
                  <a:lnTo>
                    <a:pt x="328" y="262"/>
                  </a:lnTo>
                  <a:lnTo>
                    <a:pt x="331" y="260"/>
                  </a:lnTo>
                  <a:lnTo>
                    <a:pt x="348" y="276"/>
                  </a:lnTo>
                  <a:lnTo>
                    <a:pt x="335" y="303"/>
                  </a:lnTo>
                  <a:lnTo>
                    <a:pt x="342" y="320"/>
                  </a:lnTo>
                  <a:lnTo>
                    <a:pt x="365" y="328"/>
                  </a:lnTo>
                  <a:lnTo>
                    <a:pt x="365" y="329"/>
                  </a:lnTo>
                  <a:lnTo>
                    <a:pt x="365" y="352"/>
                  </a:lnTo>
                  <a:lnTo>
                    <a:pt x="340" y="363"/>
                  </a:lnTo>
                  <a:lnTo>
                    <a:pt x="334" y="379"/>
                  </a:lnTo>
                  <a:lnTo>
                    <a:pt x="347" y="402"/>
                  </a:lnTo>
                  <a:lnTo>
                    <a:pt x="348" y="405"/>
                  </a:lnTo>
                  <a:lnTo>
                    <a:pt x="332" y="422"/>
                  </a:lnTo>
                  <a:lnTo>
                    <a:pt x="304" y="409"/>
                  </a:lnTo>
                  <a:lnTo>
                    <a:pt x="288" y="416"/>
                  </a:lnTo>
                  <a:lnTo>
                    <a:pt x="280" y="441"/>
                  </a:lnTo>
                  <a:lnTo>
                    <a:pt x="279" y="445"/>
                  </a:lnTo>
                  <a:lnTo>
                    <a:pt x="256" y="445"/>
                  </a:lnTo>
                  <a:lnTo>
                    <a:pt x="245" y="416"/>
                  </a:lnTo>
                  <a:lnTo>
                    <a:pt x="229" y="409"/>
                  </a:lnTo>
                  <a:lnTo>
                    <a:pt x="206" y="421"/>
                  </a:lnTo>
                  <a:lnTo>
                    <a:pt x="202" y="423"/>
                  </a:lnTo>
                  <a:lnTo>
                    <a:pt x="186" y="406"/>
                  </a:lnTo>
                  <a:lnTo>
                    <a:pt x="199" y="379"/>
                  </a:lnTo>
                  <a:lnTo>
                    <a:pt x="192" y="363"/>
                  </a:lnTo>
                  <a:lnTo>
                    <a:pt x="167" y="354"/>
                  </a:lnTo>
                  <a:lnTo>
                    <a:pt x="163" y="353"/>
                  </a:lnTo>
                  <a:lnTo>
                    <a:pt x="163" y="330"/>
                  </a:lnTo>
                  <a:lnTo>
                    <a:pt x="163" y="330"/>
                  </a:lnTo>
                  <a:close/>
                  <a:moveTo>
                    <a:pt x="597" y="210"/>
                  </a:moveTo>
                  <a:lnTo>
                    <a:pt x="584" y="206"/>
                  </a:lnTo>
                  <a:lnTo>
                    <a:pt x="588" y="193"/>
                  </a:lnTo>
                  <a:cubicBezTo>
                    <a:pt x="591" y="180"/>
                    <a:pt x="593" y="167"/>
                    <a:pt x="593" y="154"/>
                  </a:cubicBezTo>
                  <a:cubicBezTo>
                    <a:pt x="593" y="69"/>
                    <a:pt x="523" y="0"/>
                    <a:pt x="439" y="0"/>
                  </a:cubicBezTo>
                  <a:cubicBezTo>
                    <a:pt x="376" y="0"/>
                    <a:pt x="320" y="37"/>
                    <a:pt x="296" y="95"/>
                  </a:cubicBezTo>
                  <a:lnTo>
                    <a:pt x="287" y="116"/>
                  </a:lnTo>
                  <a:lnTo>
                    <a:pt x="273" y="99"/>
                  </a:lnTo>
                  <a:cubicBezTo>
                    <a:pt x="253" y="75"/>
                    <a:pt x="224" y="62"/>
                    <a:pt x="193" y="62"/>
                  </a:cubicBezTo>
                  <a:cubicBezTo>
                    <a:pt x="135" y="62"/>
                    <a:pt x="88" y="109"/>
                    <a:pt x="88" y="166"/>
                  </a:cubicBezTo>
                  <a:cubicBezTo>
                    <a:pt x="88" y="176"/>
                    <a:pt x="89" y="186"/>
                    <a:pt x="92" y="195"/>
                  </a:cubicBezTo>
                  <a:lnTo>
                    <a:pt x="95" y="208"/>
                  </a:lnTo>
                  <a:lnTo>
                    <a:pt x="83" y="212"/>
                  </a:lnTo>
                  <a:cubicBezTo>
                    <a:pt x="32" y="231"/>
                    <a:pt x="0" y="273"/>
                    <a:pt x="0" y="325"/>
                  </a:cubicBezTo>
                  <a:cubicBezTo>
                    <a:pt x="0" y="392"/>
                    <a:pt x="56" y="445"/>
                    <a:pt x="127" y="445"/>
                  </a:cubicBezTo>
                  <a:lnTo>
                    <a:pt x="158" y="445"/>
                  </a:lnTo>
                  <a:cubicBezTo>
                    <a:pt x="157" y="445"/>
                    <a:pt x="157" y="457"/>
                    <a:pt x="157" y="462"/>
                  </a:cubicBezTo>
                  <a:cubicBezTo>
                    <a:pt x="157" y="525"/>
                    <a:pt x="207" y="575"/>
                    <a:pt x="269" y="575"/>
                  </a:cubicBezTo>
                  <a:cubicBezTo>
                    <a:pt x="314" y="575"/>
                    <a:pt x="355" y="548"/>
                    <a:pt x="373" y="506"/>
                  </a:cubicBezTo>
                  <a:lnTo>
                    <a:pt x="379" y="491"/>
                  </a:lnTo>
                  <a:lnTo>
                    <a:pt x="390" y="504"/>
                  </a:lnTo>
                  <a:cubicBezTo>
                    <a:pt x="405" y="521"/>
                    <a:pt x="426" y="531"/>
                    <a:pt x="448" y="531"/>
                  </a:cubicBezTo>
                  <a:cubicBezTo>
                    <a:pt x="491" y="531"/>
                    <a:pt x="525" y="496"/>
                    <a:pt x="525" y="454"/>
                  </a:cubicBezTo>
                  <a:cubicBezTo>
                    <a:pt x="525" y="451"/>
                    <a:pt x="525" y="445"/>
                    <a:pt x="524" y="445"/>
                  </a:cubicBezTo>
                  <a:lnTo>
                    <a:pt x="559" y="445"/>
                  </a:lnTo>
                  <a:cubicBezTo>
                    <a:pt x="630" y="445"/>
                    <a:pt x="685" y="392"/>
                    <a:pt x="685" y="325"/>
                  </a:cubicBezTo>
                  <a:cubicBezTo>
                    <a:pt x="685" y="271"/>
                    <a:pt x="651" y="227"/>
                    <a:pt x="597" y="210"/>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1" name="Group 4"/>
          <p:cNvGrpSpPr>
            <a:grpSpLocks noChangeAspect="1"/>
          </p:cNvGrpSpPr>
          <p:nvPr/>
        </p:nvGrpSpPr>
        <p:grpSpPr bwMode="auto">
          <a:xfrm>
            <a:off x="2856919" y="3630416"/>
            <a:ext cx="631825" cy="531812"/>
            <a:chOff x="2505" y="947"/>
            <a:chExt cx="398" cy="335"/>
          </a:xfrm>
        </p:grpSpPr>
        <p:sp>
          <p:nvSpPr>
            <p:cNvPr id="112" name="AutoShape 3"/>
            <p:cNvSpPr>
              <a:spLocks noChangeAspect="1" noChangeArrowheads="1" noTextEdit="1"/>
            </p:cNvSpPr>
            <p:nvPr/>
          </p:nvSpPr>
          <p:spPr bwMode="auto">
            <a:xfrm>
              <a:off x="2505" y="947"/>
              <a:ext cx="39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Oval 5"/>
            <p:cNvSpPr>
              <a:spLocks noChangeArrowheads="1"/>
            </p:cNvSpPr>
            <p:nvPr/>
          </p:nvSpPr>
          <p:spPr bwMode="auto">
            <a:xfrm>
              <a:off x="2743" y="1067"/>
              <a:ext cx="37" cy="37"/>
            </a:xfrm>
            <a:prstGeom prst="ellipse">
              <a:avLst/>
            </a:pr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6"/>
            <p:cNvSpPr>
              <a:spLocks/>
            </p:cNvSpPr>
            <p:nvPr/>
          </p:nvSpPr>
          <p:spPr bwMode="auto">
            <a:xfrm>
              <a:off x="2646" y="1130"/>
              <a:ext cx="38" cy="38"/>
            </a:xfrm>
            <a:custGeom>
              <a:avLst/>
              <a:gdLst>
                <a:gd name="T0" fmla="*/ 33 w 66"/>
                <a:gd name="T1" fmla="*/ 0 h 66"/>
                <a:gd name="T2" fmla="*/ 0 w 66"/>
                <a:gd name="T3" fmla="*/ 33 h 66"/>
                <a:gd name="T4" fmla="*/ 33 w 66"/>
                <a:gd name="T5" fmla="*/ 66 h 66"/>
                <a:gd name="T6" fmla="*/ 66 w 66"/>
                <a:gd name="T7" fmla="*/ 33 h 66"/>
                <a:gd name="T8" fmla="*/ 33 w 66"/>
                <a:gd name="T9" fmla="*/ 0 h 66"/>
              </a:gdLst>
              <a:ahLst/>
              <a:cxnLst>
                <a:cxn ang="0">
                  <a:pos x="T0" y="T1"/>
                </a:cxn>
                <a:cxn ang="0">
                  <a:pos x="T2" y="T3"/>
                </a:cxn>
                <a:cxn ang="0">
                  <a:pos x="T4" y="T5"/>
                </a:cxn>
                <a:cxn ang="0">
                  <a:pos x="T6" y="T7"/>
                </a:cxn>
                <a:cxn ang="0">
                  <a:pos x="T8" y="T9"/>
                </a:cxn>
              </a:cxnLst>
              <a:rect l="0" t="0" r="r" b="b"/>
              <a:pathLst>
                <a:path w="66" h="66">
                  <a:moveTo>
                    <a:pt x="33" y="0"/>
                  </a:moveTo>
                  <a:cubicBezTo>
                    <a:pt x="15" y="0"/>
                    <a:pt x="0" y="15"/>
                    <a:pt x="0" y="33"/>
                  </a:cubicBezTo>
                  <a:cubicBezTo>
                    <a:pt x="0" y="51"/>
                    <a:pt x="15" y="66"/>
                    <a:pt x="33" y="66"/>
                  </a:cubicBezTo>
                  <a:cubicBezTo>
                    <a:pt x="51" y="66"/>
                    <a:pt x="66" y="52"/>
                    <a:pt x="66" y="33"/>
                  </a:cubicBezTo>
                  <a:cubicBezTo>
                    <a:pt x="66" y="15"/>
                    <a:pt x="51" y="0"/>
                    <a:pt x="33" y="0"/>
                  </a:cubicBezTo>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Freeform 7"/>
            <p:cNvSpPr>
              <a:spLocks noEditPoints="1"/>
            </p:cNvSpPr>
            <p:nvPr/>
          </p:nvSpPr>
          <p:spPr bwMode="auto">
            <a:xfrm>
              <a:off x="2514" y="956"/>
              <a:ext cx="387" cy="325"/>
            </a:xfrm>
            <a:custGeom>
              <a:avLst/>
              <a:gdLst>
                <a:gd name="T0" fmla="*/ 515 w 685"/>
                <a:gd name="T1" fmla="*/ 251 h 575"/>
                <a:gd name="T2" fmla="*/ 519 w 685"/>
                <a:gd name="T3" fmla="*/ 291 h 575"/>
                <a:gd name="T4" fmla="*/ 504 w 685"/>
                <a:gd name="T5" fmla="*/ 310 h 575"/>
                <a:gd name="T6" fmla="*/ 460 w 685"/>
                <a:gd name="T7" fmla="*/ 304 h 575"/>
                <a:gd name="T8" fmla="*/ 451 w 685"/>
                <a:gd name="T9" fmla="*/ 332 h 575"/>
                <a:gd name="T10" fmla="*/ 417 w 685"/>
                <a:gd name="T11" fmla="*/ 304 h 575"/>
                <a:gd name="T12" fmla="*/ 377 w 685"/>
                <a:gd name="T13" fmla="*/ 310 h 575"/>
                <a:gd name="T14" fmla="*/ 358 w 685"/>
                <a:gd name="T15" fmla="*/ 295 h 575"/>
                <a:gd name="T16" fmla="*/ 363 w 685"/>
                <a:gd name="T17" fmla="*/ 251 h 575"/>
                <a:gd name="T18" fmla="*/ 343 w 685"/>
                <a:gd name="T19" fmla="*/ 242 h 575"/>
                <a:gd name="T20" fmla="*/ 368 w 685"/>
                <a:gd name="T21" fmla="*/ 208 h 575"/>
                <a:gd name="T22" fmla="*/ 359 w 685"/>
                <a:gd name="T23" fmla="*/ 168 h 575"/>
                <a:gd name="T24" fmla="*/ 374 w 685"/>
                <a:gd name="T25" fmla="*/ 148 h 575"/>
                <a:gd name="T26" fmla="*/ 417 w 685"/>
                <a:gd name="T27" fmla="*/ 155 h 575"/>
                <a:gd name="T28" fmla="*/ 426 w 685"/>
                <a:gd name="T29" fmla="*/ 130 h 575"/>
                <a:gd name="T30" fmla="*/ 460 w 685"/>
                <a:gd name="T31" fmla="*/ 157 h 575"/>
                <a:gd name="T32" fmla="*/ 500 w 685"/>
                <a:gd name="T33" fmla="*/ 150 h 575"/>
                <a:gd name="T34" fmla="*/ 520 w 685"/>
                <a:gd name="T35" fmla="*/ 164 h 575"/>
                <a:gd name="T36" fmla="*/ 513 w 685"/>
                <a:gd name="T37" fmla="*/ 208 h 575"/>
                <a:gd name="T38" fmla="*/ 546 w 685"/>
                <a:gd name="T39" fmla="*/ 217 h 575"/>
                <a:gd name="T40" fmla="*/ 546 w 685"/>
                <a:gd name="T41" fmla="*/ 241 h 575"/>
                <a:gd name="T42" fmla="*/ 192 w 685"/>
                <a:gd name="T43" fmla="*/ 320 h 575"/>
                <a:gd name="T44" fmla="*/ 187 w 685"/>
                <a:gd name="T45" fmla="*/ 280 h 575"/>
                <a:gd name="T46" fmla="*/ 202 w 685"/>
                <a:gd name="T47" fmla="*/ 260 h 575"/>
                <a:gd name="T48" fmla="*/ 245 w 685"/>
                <a:gd name="T49" fmla="*/ 266 h 575"/>
                <a:gd name="T50" fmla="*/ 254 w 685"/>
                <a:gd name="T51" fmla="*/ 242 h 575"/>
                <a:gd name="T52" fmla="*/ 288 w 685"/>
                <a:gd name="T53" fmla="*/ 269 h 575"/>
                <a:gd name="T54" fmla="*/ 328 w 685"/>
                <a:gd name="T55" fmla="*/ 262 h 575"/>
                <a:gd name="T56" fmla="*/ 348 w 685"/>
                <a:gd name="T57" fmla="*/ 276 h 575"/>
                <a:gd name="T58" fmla="*/ 342 w 685"/>
                <a:gd name="T59" fmla="*/ 320 h 575"/>
                <a:gd name="T60" fmla="*/ 365 w 685"/>
                <a:gd name="T61" fmla="*/ 329 h 575"/>
                <a:gd name="T62" fmla="*/ 340 w 685"/>
                <a:gd name="T63" fmla="*/ 363 h 575"/>
                <a:gd name="T64" fmla="*/ 347 w 685"/>
                <a:gd name="T65" fmla="*/ 402 h 575"/>
                <a:gd name="T66" fmla="*/ 332 w 685"/>
                <a:gd name="T67" fmla="*/ 422 h 575"/>
                <a:gd name="T68" fmla="*/ 288 w 685"/>
                <a:gd name="T69" fmla="*/ 416 h 575"/>
                <a:gd name="T70" fmla="*/ 279 w 685"/>
                <a:gd name="T71" fmla="*/ 445 h 575"/>
                <a:gd name="T72" fmla="*/ 245 w 685"/>
                <a:gd name="T73" fmla="*/ 416 h 575"/>
                <a:gd name="T74" fmla="*/ 206 w 685"/>
                <a:gd name="T75" fmla="*/ 421 h 575"/>
                <a:gd name="T76" fmla="*/ 186 w 685"/>
                <a:gd name="T77" fmla="*/ 406 h 575"/>
                <a:gd name="T78" fmla="*/ 192 w 685"/>
                <a:gd name="T79" fmla="*/ 363 h 575"/>
                <a:gd name="T80" fmla="*/ 163 w 685"/>
                <a:gd name="T81" fmla="*/ 353 h 575"/>
                <a:gd name="T82" fmla="*/ 163 w 685"/>
                <a:gd name="T83" fmla="*/ 330 h 575"/>
                <a:gd name="T84" fmla="*/ 584 w 685"/>
                <a:gd name="T85" fmla="*/ 206 h 575"/>
                <a:gd name="T86" fmla="*/ 593 w 685"/>
                <a:gd name="T87" fmla="*/ 154 h 575"/>
                <a:gd name="T88" fmla="*/ 296 w 685"/>
                <a:gd name="T89" fmla="*/ 95 h 575"/>
                <a:gd name="T90" fmla="*/ 273 w 685"/>
                <a:gd name="T91" fmla="*/ 99 h 575"/>
                <a:gd name="T92" fmla="*/ 88 w 685"/>
                <a:gd name="T93" fmla="*/ 166 h 575"/>
                <a:gd name="T94" fmla="*/ 95 w 685"/>
                <a:gd name="T95" fmla="*/ 208 h 575"/>
                <a:gd name="T96" fmla="*/ 0 w 685"/>
                <a:gd name="T97" fmla="*/ 325 h 575"/>
                <a:gd name="T98" fmla="*/ 158 w 685"/>
                <a:gd name="T99" fmla="*/ 445 h 575"/>
                <a:gd name="T100" fmla="*/ 269 w 685"/>
                <a:gd name="T101" fmla="*/ 575 h 575"/>
                <a:gd name="T102" fmla="*/ 379 w 685"/>
                <a:gd name="T103" fmla="*/ 491 h 575"/>
                <a:gd name="T104" fmla="*/ 448 w 685"/>
                <a:gd name="T105" fmla="*/ 531 h 575"/>
                <a:gd name="T106" fmla="*/ 524 w 685"/>
                <a:gd name="T107" fmla="*/ 445 h 575"/>
                <a:gd name="T108" fmla="*/ 685 w 685"/>
                <a:gd name="T109" fmla="*/ 32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5" h="575">
                  <a:moveTo>
                    <a:pt x="546" y="241"/>
                  </a:moveTo>
                  <a:lnTo>
                    <a:pt x="515" y="251"/>
                  </a:lnTo>
                  <a:lnTo>
                    <a:pt x="508" y="267"/>
                  </a:lnTo>
                  <a:lnTo>
                    <a:pt x="519" y="291"/>
                  </a:lnTo>
                  <a:lnTo>
                    <a:pt x="521" y="294"/>
                  </a:lnTo>
                  <a:lnTo>
                    <a:pt x="504" y="310"/>
                  </a:lnTo>
                  <a:lnTo>
                    <a:pt x="477" y="298"/>
                  </a:lnTo>
                  <a:lnTo>
                    <a:pt x="460" y="304"/>
                  </a:lnTo>
                  <a:lnTo>
                    <a:pt x="452" y="329"/>
                  </a:lnTo>
                  <a:lnTo>
                    <a:pt x="451" y="332"/>
                  </a:lnTo>
                  <a:lnTo>
                    <a:pt x="427" y="332"/>
                  </a:lnTo>
                  <a:lnTo>
                    <a:pt x="417" y="304"/>
                  </a:lnTo>
                  <a:lnTo>
                    <a:pt x="401" y="298"/>
                  </a:lnTo>
                  <a:lnTo>
                    <a:pt x="377" y="310"/>
                  </a:lnTo>
                  <a:lnTo>
                    <a:pt x="374" y="311"/>
                  </a:lnTo>
                  <a:lnTo>
                    <a:pt x="358" y="295"/>
                  </a:lnTo>
                  <a:lnTo>
                    <a:pt x="370" y="267"/>
                  </a:lnTo>
                  <a:lnTo>
                    <a:pt x="363" y="251"/>
                  </a:lnTo>
                  <a:lnTo>
                    <a:pt x="342" y="243"/>
                  </a:lnTo>
                  <a:lnTo>
                    <a:pt x="343" y="242"/>
                  </a:lnTo>
                  <a:lnTo>
                    <a:pt x="343" y="218"/>
                  </a:lnTo>
                  <a:lnTo>
                    <a:pt x="368" y="208"/>
                  </a:lnTo>
                  <a:lnTo>
                    <a:pt x="372" y="192"/>
                  </a:lnTo>
                  <a:lnTo>
                    <a:pt x="359" y="168"/>
                  </a:lnTo>
                  <a:lnTo>
                    <a:pt x="357" y="165"/>
                  </a:lnTo>
                  <a:lnTo>
                    <a:pt x="374" y="148"/>
                  </a:lnTo>
                  <a:lnTo>
                    <a:pt x="401" y="161"/>
                  </a:lnTo>
                  <a:lnTo>
                    <a:pt x="417" y="155"/>
                  </a:lnTo>
                  <a:lnTo>
                    <a:pt x="425" y="131"/>
                  </a:lnTo>
                  <a:lnTo>
                    <a:pt x="426" y="130"/>
                  </a:lnTo>
                  <a:lnTo>
                    <a:pt x="450" y="130"/>
                  </a:lnTo>
                  <a:lnTo>
                    <a:pt x="460" y="157"/>
                  </a:lnTo>
                  <a:lnTo>
                    <a:pt x="476" y="162"/>
                  </a:lnTo>
                  <a:lnTo>
                    <a:pt x="500" y="150"/>
                  </a:lnTo>
                  <a:lnTo>
                    <a:pt x="503" y="148"/>
                  </a:lnTo>
                  <a:lnTo>
                    <a:pt x="520" y="164"/>
                  </a:lnTo>
                  <a:lnTo>
                    <a:pt x="507" y="192"/>
                  </a:lnTo>
                  <a:lnTo>
                    <a:pt x="513" y="208"/>
                  </a:lnTo>
                  <a:lnTo>
                    <a:pt x="540" y="216"/>
                  </a:lnTo>
                  <a:lnTo>
                    <a:pt x="546" y="217"/>
                  </a:lnTo>
                  <a:lnTo>
                    <a:pt x="546" y="241"/>
                  </a:lnTo>
                  <a:lnTo>
                    <a:pt x="546" y="241"/>
                  </a:lnTo>
                  <a:close/>
                  <a:moveTo>
                    <a:pt x="163" y="330"/>
                  </a:moveTo>
                  <a:lnTo>
                    <a:pt x="192" y="320"/>
                  </a:lnTo>
                  <a:lnTo>
                    <a:pt x="199" y="303"/>
                  </a:lnTo>
                  <a:lnTo>
                    <a:pt x="187" y="280"/>
                  </a:lnTo>
                  <a:lnTo>
                    <a:pt x="185" y="277"/>
                  </a:lnTo>
                  <a:lnTo>
                    <a:pt x="202" y="260"/>
                  </a:lnTo>
                  <a:lnTo>
                    <a:pt x="229" y="273"/>
                  </a:lnTo>
                  <a:lnTo>
                    <a:pt x="245" y="266"/>
                  </a:lnTo>
                  <a:lnTo>
                    <a:pt x="253" y="243"/>
                  </a:lnTo>
                  <a:lnTo>
                    <a:pt x="254" y="242"/>
                  </a:lnTo>
                  <a:lnTo>
                    <a:pt x="278" y="242"/>
                  </a:lnTo>
                  <a:lnTo>
                    <a:pt x="288" y="269"/>
                  </a:lnTo>
                  <a:lnTo>
                    <a:pt x="304" y="274"/>
                  </a:lnTo>
                  <a:lnTo>
                    <a:pt x="328" y="262"/>
                  </a:lnTo>
                  <a:lnTo>
                    <a:pt x="331" y="260"/>
                  </a:lnTo>
                  <a:lnTo>
                    <a:pt x="348" y="276"/>
                  </a:lnTo>
                  <a:lnTo>
                    <a:pt x="335" y="303"/>
                  </a:lnTo>
                  <a:lnTo>
                    <a:pt x="342" y="320"/>
                  </a:lnTo>
                  <a:lnTo>
                    <a:pt x="365" y="328"/>
                  </a:lnTo>
                  <a:lnTo>
                    <a:pt x="365" y="329"/>
                  </a:lnTo>
                  <a:lnTo>
                    <a:pt x="365" y="352"/>
                  </a:lnTo>
                  <a:lnTo>
                    <a:pt x="340" y="363"/>
                  </a:lnTo>
                  <a:lnTo>
                    <a:pt x="334" y="379"/>
                  </a:lnTo>
                  <a:lnTo>
                    <a:pt x="347" y="402"/>
                  </a:lnTo>
                  <a:lnTo>
                    <a:pt x="348" y="405"/>
                  </a:lnTo>
                  <a:lnTo>
                    <a:pt x="332" y="422"/>
                  </a:lnTo>
                  <a:lnTo>
                    <a:pt x="304" y="409"/>
                  </a:lnTo>
                  <a:lnTo>
                    <a:pt x="288" y="416"/>
                  </a:lnTo>
                  <a:lnTo>
                    <a:pt x="280" y="441"/>
                  </a:lnTo>
                  <a:lnTo>
                    <a:pt x="279" y="445"/>
                  </a:lnTo>
                  <a:lnTo>
                    <a:pt x="256" y="445"/>
                  </a:lnTo>
                  <a:lnTo>
                    <a:pt x="245" y="416"/>
                  </a:lnTo>
                  <a:lnTo>
                    <a:pt x="229" y="409"/>
                  </a:lnTo>
                  <a:lnTo>
                    <a:pt x="206" y="421"/>
                  </a:lnTo>
                  <a:lnTo>
                    <a:pt x="202" y="423"/>
                  </a:lnTo>
                  <a:lnTo>
                    <a:pt x="186" y="406"/>
                  </a:lnTo>
                  <a:lnTo>
                    <a:pt x="199" y="379"/>
                  </a:lnTo>
                  <a:lnTo>
                    <a:pt x="192" y="363"/>
                  </a:lnTo>
                  <a:lnTo>
                    <a:pt x="167" y="354"/>
                  </a:lnTo>
                  <a:lnTo>
                    <a:pt x="163" y="353"/>
                  </a:lnTo>
                  <a:lnTo>
                    <a:pt x="163" y="330"/>
                  </a:lnTo>
                  <a:lnTo>
                    <a:pt x="163" y="330"/>
                  </a:lnTo>
                  <a:close/>
                  <a:moveTo>
                    <a:pt x="597" y="210"/>
                  </a:moveTo>
                  <a:lnTo>
                    <a:pt x="584" y="206"/>
                  </a:lnTo>
                  <a:lnTo>
                    <a:pt x="588" y="193"/>
                  </a:lnTo>
                  <a:cubicBezTo>
                    <a:pt x="591" y="180"/>
                    <a:pt x="593" y="167"/>
                    <a:pt x="593" y="154"/>
                  </a:cubicBezTo>
                  <a:cubicBezTo>
                    <a:pt x="593" y="69"/>
                    <a:pt x="523" y="0"/>
                    <a:pt x="439" y="0"/>
                  </a:cubicBezTo>
                  <a:cubicBezTo>
                    <a:pt x="376" y="0"/>
                    <a:pt x="320" y="37"/>
                    <a:pt x="296" y="95"/>
                  </a:cubicBezTo>
                  <a:lnTo>
                    <a:pt x="287" y="116"/>
                  </a:lnTo>
                  <a:lnTo>
                    <a:pt x="273" y="99"/>
                  </a:lnTo>
                  <a:cubicBezTo>
                    <a:pt x="253" y="75"/>
                    <a:pt x="224" y="62"/>
                    <a:pt x="193" y="62"/>
                  </a:cubicBezTo>
                  <a:cubicBezTo>
                    <a:pt x="135" y="62"/>
                    <a:pt x="88" y="109"/>
                    <a:pt x="88" y="166"/>
                  </a:cubicBezTo>
                  <a:cubicBezTo>
                    <a:pt x="88" y="176"/>
                    <a:pt x="89" y="186"/>
                    <a:pt x="92" y="195"/>
                  </a:cubicBezTo>
                  <a:lnTo>
                    <a:pt x="95" y="208"/>
                  </a:lnTo>
                  <a:lnTo>
                    <a:pt x="83" y="212"/>
                  </a:lnTo>
                  <a:cubicBezTo>
                    <a:pt x="32" y="231"/>
                    <a:pt x="0" y="273"/>
                    <a:pt x="0" y="325"/>
                  </a:cubicBezTo>
                  <a:cubicBezTo>
                    <a:pt x="0" y="392"/>
                    <a:pt x="56" y="445"/>
                    <a:pt x="127" y="445"/>
                  </a:cubicBezTo>
                  <a:lnTo>
                    <a:pt x="158" y="445"/>
                  </a:lnTo>
                  <a:cubicBezTo>
                    <a:pt x="157" y="445"/>
                    <a:pt x="157" y="457"/>
                    <a:pt x="157" y="462"/>
                  </a:cubicBezTo>
                  <a:cubicBezTo>
                    <a:pt x="157" y="525"/>
                    <a:pt x="207" y="575"/>
                    <a:pt x="269" y="575"/>
                  </a:cubicBezTo>
                  <a:cubicBezTo>
                    <a:pt x="314" y="575"/>
                    <a:pt x="355" y="548"/>
                    <a:pt x="373" y="506"/>
                  </a:cubicBezTo>
                  <a:lnTo>
                    <a:pt x="379" y="491"/>
                  </a:lnTo>
                  <a:lnTo>
                    <a:pt x="390" y="504"/>
                  </a:lnTo>
                  <a:cubicBezTo>
                    <a:pt x="405" y="521"/>
                    <a:pt x="426" y="531"/>
                    <a:pt x="448" y="531"/>
                  </a:cubicBezTo>
                  <a:cubicBezTo>
                    <a:pt x="491" y="531"/>
                    <a:pt x="525" y="496"/>
                    <a:pt x="525" y="454"/>
                  </a:cubicBezTo>
                  <a:cubicBezTo>
                    <a:pt x="525" y="451"/>
                    <a:pt x="525" y="445"/>
                    <a:pt x="524" y="445"/>
                  </a:cubicBezTo>
                  <a:lnTo>
                    <a:pt x="559" y="445"/>
                  </a:lnTo>
                  <a:cubicBezTo>
                    <a:pt x="630" y="445"/>
                    <a:pt x="685" y="392"/>
                    <a:pt x="685" y="325"/>
                  </a:cubicBezTo>
                  <a:cubicBezTo>
                    <a:pt x="685" y="271"/>
                    <a:pt x="651" y="227"/>
                    <a:pt x="597" y="210"/>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6" name="Group 10"/>
          <p:cNvGrpSpPr>
            <a:grpSpLocks noChangeAspect="1"/>
          </p:cNvGrpSpPr>
          <p:nvPr/>
        </p:nvGrpSpPr>
        <p:grpSpPr bwMode="auto">
          <a:xfrm>
            <a:off x="5084481" y="3332848"/>
            <a:ext cx="485775" cy="558800"/>
            <a:chOff x="2538" y="1065"/>
            <a:chExt cx="306" cy="352"/>
          </a:xfrm>
        </p:grpSpPr>
        <p:sp>
          <p:nvSpPr>
            <p:cNvPr id="117" name="AutoShape 9"/>
            <p:cNvSpPr>
              <a:spLocks noChangeAspect="1" noChangeArrowheads="1" noTextEdit="1"/>
            </p:cNvSpPr>
            <p:nvPr/>
          </p:nvSpPr>
          <p:spPr bwMode="auto">
            <a:xfrm>
              <a:off x="2538" y="1065"/>
              <a:ext cx="30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8" name="Freeform 11"/>
            <p:cNvSpPr>
              <a:spLocks/>
            </p:cNvSpPr>
            <p:nvPr/>
          </p:nvSpPr>
          <p:spPr bwMode="auto">
            <a:xfrm>
              <a:off x="2604" y="1279"/>
              <a:ext cx="95" cy="138"/>
            </a:xfrm>
            <a:custGeom>
              <a:avLst/>
              <a:gdLst>
                <a:gd name="T0" fmla="*/ 65 w 95"/>
                <a:gd name="T1" fmla="*/ 0 h 138"/>
                <a:gd name="T2" fmla="*/ 29 w 95"/>
                <a:gd name="T3" fmla="*/ 0 h 138"/>
                <a:gd name="T4" fmla="*/ 29 w 95"/>
                <a:gd name="T5" fmla="*/ 73 h 138"/>
                <a:gd name="T6" fmla="*/ 0 w 95"/>
                <a:gd name="T7" fmla="*/ 73 h 138"/>
                <a:gd name="T8" fmla="*/ 48 w 95"/>
                <a:gd name="T9" fmla="*/ 138 h 138"/>
                <a:gd name="T10" fmla="*/ 95 w 95"/>
                <a:gd name="T11" fmla="*/ 73 h 138"/>
                <a:gd name="T12" fmla="*/ 65 w 95"/>
                <a:gd name="T13" fmla="*/ 73 h 138"/>
                <a:gd name="T14" fmla="*/ 65 w 95"/>
                <a:gd name="T15" fmla="*/ 0 h 138"/>
                <a:gd name="T16" fmla="*/ 65 w 95"/>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38">
                  <a:moveTo>
                    <a:pt x="65" y="0"/>
                  </a:moveTo>
                  <a:lnTo>
                    <a:pt x="29" y="0"/>
                  </a:lnTo>
                  <a:lnTo>
                    <a:pt x="29" y="73"/>
                  </a:lnTo>
                  <a:lnTo>
                    <a:pt x="0" y="73"/>
                  </a:lnTo>
                  <a:lnTo>
                    <a:pt x="48" y="138"/>
                  </a:lnTo>
                  <a:lnTo>
                    <a:pt x="95" y="73"/>
                  </a:lnTo>
                  <a:lnTo>
                    <a:pt x="65" y="73"/>
                  </a:lnTo>
                  <a:lnTo>
                    <a:pt x="65" y="0"/>
                  </a:lnTo>
                  <a:lnTo>
                    <a:pt x="6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9" name="Rectangle 12"/>
            <p:cNvSpPr>
              <a:spLocks noChangeArrowheads="1"/>
            </p:cNvSpPr>
            <p:nvPr/>
          </p:nvSpPr>
          <p:spPr bwMode="auto">
            <a:xfrm>
              <a:off x="2608" y="1170"/>
              <a:ext cx="85" cy="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Rectangle 13"/>
            <p:cNvSpPr>
              <a:spLocks noChangeArrowheads="1"/>
            </p:cNvSpPr>
            <p:nvPr/>
          </p:nvSpPr>
          <p:spPr bwMode="auto">
            <a:xfrm>
              <a:off x="2608" y="1206"/>
              <a:ext cx="85" cy="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Rectangle 14"/>
            <p:cNvSpPr>
              <a:spLocks noChangeArrowheads="1"/>
            </p:cNvSpPr>
            <p:nvPr/>
          </p:nvSpPr>
          <p:spPr bwMode="auto">
            <a:xfrm>
              <a:off x="2608" y="1243"/>
              <a:ext cx="85" cy="2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Freeform 15"/>
            <p:cNvSpPr>
              <a:spLocks/>
            </p:cNvSpPr>
            <p:nvPr/>
          </p:nvSpPr>
          <p:spPr bwMode="auto">
            <a:xfrm>
              <a:off x="2546" y="1073"/>
              <a:ext cx="123" cy="203"/>
            </a:xfrm>
            <a:custGeom>
              <a:avLst/>
              <a:gdLst>
                <a:gd name="T0" fmla="*/ 219 w 237"/>
                <a:gd name="T1" fmla="*/ 0 h 396"/>
                <a:gd name="T2" fmla="*/ 23 w 237"/>
                <a:gd name="T3" fmla="*/ 0 h 396"/>
                <a:gd name="T4" fmla="*/ 2 w 237"/>
                <a:gd name="T5" fmla="*/ 24 h 396"/>
                <a:gd name="T6" fmla="*/ 0 w 237"/>
                <a:gd name="T7" fmla="*/ 396 h 396"/>
                <a:gd name="T8" fmla="*/ 71 w 237"/>
                <a:gd name="T9" fmla="*/ 396 h 396"/>
                <a:gd name="T10" fmla="*/ 71 w 237"/>
                <a:gd name="T11" fmla="*/ 71 h 396"/>
                <a:gd name="T12" fmla="*/ 166 w 237"/>
                <a:gd name="T13" fmla="*/ 71 h 396"/>
                <a:gd name="T14" fmla="*/ 166 w 237"/>
                <a:gd name="T15" fmla="*/ 166 h 396"/>
                <a:gd name="T16" fmla="*/ 237 w 237"/>
                <a:gd name="T17" fmla="*/ 166 h 396"/>
                <a:gd name="T18" fmla="*/ 237 w 237"/>
                <a:gd name="T19" fmla="*/ 20 h 396"/>
                <a:gd name="T20" fmla="*/ 219 w 237"/>
                <a:gd name="T21"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396">
                  <a:moveTo>
                    <a:pt x="219" y="0"/>
                  </a:moveTo>
                  <a:lnTo>
                    <a:pt x="23" y="0"/>
                  </a:lnTo>
                  <a:cubicBezTo>
                    <a:pt x="18" y="0"/>
                    <a:pt x="2" y="0"/>
                    <a:pt x="2" y="24"/>
                  </a:cubicBezTo>
                  <a:lnTo>
                    <a:pt x="0" y="396"/>
                  </a:lnTo>
                  <a:lnTo>
                    <a:pt x="71" y="396"/>
                  </a:lnTo>
                  <a:lnTo>
                    <a:pt x="71" y="71"/>
                  </a:lnTo>
                  <a:lnTo>
                    <a:pt x="166" y="71"/>
                  </a:lnTo>
                  <a:lnTo>
                    <a:pt x="166" y="166"/>
                  </a:lnTo>
                  <a:lnTo>
                    <a:pt x="237" y="166"/>
                  </a:lnTo>
                  <a:lnTo>
                    <a:pt x="237" y="20"/>
                  </a:lnTo>
                  <a:cubicBezTo>
                    <a:pt x="237" y="1"/>
                    <a:pt x="224" y="0"/>
                    <a:pt x="219" y="0"/>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Freeform 16"/>
            <p:cNvSpPr>
              <a:spLocks/>
            </p:cNvSpPr>
            <p:nvPr/>
          </p:nvSpPr>
          <p:spPr bwMode="auto">
            <a:xfrm>
              <a:off x="2546" y="1243"/>
              <a:ext cx="74" cy="96"/>
            </a:xfrm>
            <a:custGeom>
              <a:avLst/>
              <a:gdLst>
                <a:gd name="T0" fmla="*/ 71 w 142"/>
                <a:gd name="T1" fmla="*/ 0 h 189"/>
                <a:gd name="T2" fmla="*/ 0 w 142"/>
                <a:gd name="T3" fmla="*/ 0 h 189"/>
                <a:gd name="T4" fmla="*/ 0 w 142"/>
                <a:gd name="T5" fmla="*/ 167 h 189"/>
                <a:gd name="T6" fmla="*/ 25 w 142"/>
                <a:gd name="T7" fmla="*/ 189 h 189"/>
                <a:gd name="T8" fmla="*/ 142 w 142"/>
                <a:gd name="T9" fmla="*/ 189 h 189"/>
                <a:gd name="T10" fmla="*/ 142 w 142"/>
                <a:gd name="T11" fmla="*/ 118 h 189"/>
                <a:gd name="T12" fmla="*/ 71 w 142"/>
                <a:gd name="T13" fmla="*/ 118 h 189"/>
                <a:gd name="T14" fmla="*/ 71 w 142"/>
                <a:gd name="T15" fmla="*/ 0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189">
                  <a:moveTo>
                    <a:pt x="71" y="0"/>
                  </a:moveTo>
                  <a:lnTo>
                    <a:pt x="0" y="0"/>
                  </a:lnTo>
                  <a:lnTo>
                    <a:pt x="0" y="167"/>
                  </a:lnTo>
                  <a:cubicBezTo>
                    <a:pt x="0" y="171"/>
                    <a:pt x="21" y="189"/>
                    <a:pt x="25" y="189"/>
                  </a:cubicBezTo>
                  <a:lnTo>
                    <a:pt x="142" y="189"/>
                  </a:lnTo>
                  <a:lnTo>
                    <a:pt x="142" y="118"/>
                  </a:lnTo>
                  <a:lnTo>
                    <a:pt x="71" y="118"/>
                  </a:lnTo>
                  <a:lnTo>
                    <a:pt x="7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Freeform 17"/>
            <p:cNvSpPr>
              <a:spLocks/>
            </p:cNvSpPr>
            <p:nvPr/>
          </p:nvSpPr>
          <p:spPr bwMode="auto">
            <a:xfrm>
              <a:off x="2681" y="1113"/>
              <a:ext cx="159" cy="226"/>
            </a:xfrm>
            <a:custGeom>
              <a:avLst/>
              <a:gdLst>
                <a:gd name="T0" fmla="*/ 195 w 307"/>
                <a:gd name="T1" fmla="*/ 230 h 442"/>
                <a:gd name="T2" fmla="*/ 174 w 307"/>
                <a:gd name="T3" fmla="*/ 230 h 442"/>
                <a:gd name="T4" fmla="*/ 0 w 307"/>
                <a:gd name="T5" fmla="*/ 0 h 442"/>
                <a:gd name="T6" fmla="*/ 0 w 307"/>
                <a:gd name="T7" fmla="*/ 68 h 442"/>
                <a:gd name="T8" fmla="*/ 99 w 307"/>
                <a:gd name="T9" fmla="*/ 252 h 442"/>
                <a:gd name="T10" fmla="*/ 97 w 307"/>
                <a:gd name="T11" fmla="*/ 299 h 442"/>
                <a:gd name="T12" fmla="*/ 192 w 307"/>
                <a:gd name="T13" fmla="*/ 298 h 442"/>
                <a:gd name="T14" fmla="*/ 236 w 307"/>
                <a:gd name="T15" fmla="*/ 330 h 442"/>
                <a:gd name="T16" fmla="*/ 236 w 307"/>
                <a:gd name="T17" fmla="*/ 371 h 442"/>
                <a:gd name="T18" fmla="*/ 0 w 307"/>
                <a:gd name="T19" fmla="*/ 371 h 442"/>
                <a:gd name="T20" fmla="*/ 0 w 307"/>
                <a:gd name="T21" fmla="*/ 442 h 442"/>
                <a:gd name="T22" fmla="*/ 280 w 307"/>
                <a:gd name="T23" fmla="*/ 442 h 442"/>
                <a:gd name="T24" fmla="*/ 307 w 307"/>
                <a:gd name="T25" fmla="*/ 419 h 442"/>
                <a:gd name="T26" fmla="*/ 307 w 307"/>
                <a:gd name="T27" fmla="*/ 330 h 442"/>
                <a:gd name="T28" fmla="*/ 195 w 307"/>
                <a:gd name="T29" fmla="*/ 23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7" h="442">
                  <a:moveTo>
                    <a:pt x="195" y="230"/>
                  </a:moveTo>
                  <a:lnTo>
                    <a:pt x="174" y="230"/>
                  </a:lnTo>
                  <a:cubicBezTo>
                    <a:pt x="163" y="88"/>
                    <a:pt x="94" y="18"/>
                    <a:pt x="0" y="0"/>
                  </a:cubicBezTo>
                  <a:lnTo>
                    <a:pt x="0" y="68"/>
                  </a:lnTo>
                  <a:cubicBezTo>
                    <a:pt x="70" y="92"/>
                    <a:pt x="97" y="161"/>
                    <a:pt x="99" y="252"/>
                  </a:cubicBezTo>
                  <a:lnTo>
                    <a:pt x="97" y="299"/>
                  </a:lnTo>
                  <a:lnTo>
                    <a:pt x="192" y="298"/>
                  </a:lnTo>
                  <a:cubicBezTo>
                    <a:pt x="217" y="298"/>
                    <a:pt x="236" y="305"/>
                    <a:pt x="236" y="330"/>
                  </a:cubicBezTo>
                  <a:lnTo>
                    <a:pt x="236" y="371"/>
                  </a:lnTo>
                  <a:lnTo>
                    <a:pt x="0" y="371"/>
                  </a:lnTo>
                  <a:lnTo>
                    <a:pt x="0" y="442"/>
                  </a:lnTo>
                  <a:lnTo>
                    <a:pt x="280" y="442"/>
                  </a:lnTo>
                  <a:cubicBezTo>
                    <a:pt x="284" y="442"/>
                    <a:pt x="307" y="424"/>
                    <a:pt x="307" y="419"/>
                  </a:cubicBezTo>
                  <a:lnTo>
                    <a:pt x="307" y="330"/>
                  </a:lnTo>
                  <a:cubicBezTo>
                    <a:pt x="307" y="269"/>
                    <a:pt x="256" y="230"/>
                    <a:pt x="195" y="230"/>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1291020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28" grpId="0"/>
      <p:bldP spid="10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dirty="0" smtClean="0"/>
              <a:t>Topic and subscriptions for pub/sub</a:t>
            </a:r>
          </a:p>
          <a:p>
            <a:pPr marL="398463" lvl="1" indent="-398463"/>
            <a:r>
              <a:rPr lang="en-US" dirty="0" smtClean="0"/>
              <a:t>One-to-one, one-to-many and many-to-many </a:t>
            </a:r>
          </a:p>
          <a:p>
            <a:pPr marL="398463" lvl="1" indent="-398463"/>
            <a:r>
              <a:rPr lang="en-US" dirty="0" smtClean="0"/>
              <a:t>Up to 2000 subscriptions per topic</a:t>
            </a:r>
          </a:p>
          <a:p>
            <a:pPr marL="398463" lvl="1" indent="-398463"/>
            <a:r>
              <a:rPr lang="en-US" dirty="0" smtClean="0"/>
              <a:t>Filters allow you to target messages</a:t>
            </a:r>
          </a:p>
          <a:p>
            <a:pPr marL="398463" lvl="1" indent="-398463"/>
            <a:r>
              <a:rPr lang="en-US" dirty="0" smtClean="0"/>
              <a:t>SQL92 and correlation filters</a:t>
            </a:r>
          </a:p>
          <a:p>
            <a:pPr marL="0" indent="0">
              <a:buNone/>
            </a:pPr>
            <a:r>
              <a:rPr lang="en-US" dirty="0" smtClean="0"/>
              <a:t>Message flows with auto-forwarding</a:t>
            </a:r>
          </a:p>
          <a:p>
            <a:pPr marL="461963" lvl="1" indent="-461963"/>
            <a:r>
              <a:rPr lang="en-US" dirty="0" smtClean="0"/>
              <a:t>From queues/subscriptions to queues/topics</a:t>
            </a:r>
          </a:p>
          <a:p>
            <a:pPr marL="0" indent="0">
              <a:buNone/>
            </a:pPr>
            <a:r>
              <a:rPr lang="en-US" dirty="0" smtClean="0"/>
              <a:t>For transient subscribers use </a:t>
            </a:r>
            <a:r>
              <a:rPr lang="en-US" dirty="0" err="1" smtClean="0"/>
              <a:t>AutoDeleteOnIdle</a:t>
            </a:r>
            <a:endParaRPr lang="en-US" dirty="0"/>
          </a:p>
        </p:txBody>
      </p:sp>
      <p:sp>
        <p:nvSpPr>
          <p:cNvPr id="3" name="Title 2"/>
          <p:cNvSpPr>
            <a:spLocks noGrp="1"/>
          </p:cNvSpPr>
          <p:nvPr>
            <p:ph type="title"/>
          </p:nvPr>
        </p:nvSpPr>
        <p:spPr/>
        <p:txBody>
          <a:bodyPr/>
          <a:lstStyle/>
          <a:p>
            <a:r>
              <a:rPr lang="en-US" dirty="0" smtClean="0"/>
              <a:t>Scale considerations for receivers</a:t>
            </a:r>
            <a:endParaRPr lang="en-US" dirty="0"/>
          </a:p>
        </p:txBody>
      </p:sp>
      <p:sp>
        <p:nvSpPr>
          <p:cNvPr id="4" name="Text Placeholder 3"/>
          <p:cNvSpPr>
            <a:spLocks noGrp="1"/>
          </p:cNvSpPr>
          <p:nvPr>
            <p:ph type="body" sz="quarter" idx="11"/>
          </p:nvPr>
        </p:nvSpPr>
        <p:spPr>
          <a:xfrm>
            <a:off x="283147" y="1668463"/>
            <a:ext cx="3039489" cy="5029200"/>
          </a:xfrm>
        </p:spPr>
        <p:txBody>
          <a:bodyPr/>
          <a:lstStyle/>
          <a:p>
            <a:r>
              <a:rPr lang="en-US" dirty="0" smtClean="0"/>
              <a:t>Queues and topics can be used to fan-out messages to large number of receivers from a variety of platforms</a:t>
            </a:r>
            <a:endParaRPr lang="en-US" dirty="0"/>
          </a:p>
        </p:txBody>
      </p:sp>
    </p:spTree>
    <p:extLst>
      <p:ext uri="{BB962C8B-B14F-4D97-AF65-F5344CB8AC3E}">
        <p14:creationId xmlns:p14="http://schemas.microsoft.com/office/powerpoint/2010/main" val="20497399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2634567"/>
          </a:xfrm>
        </p:spPr>
        <p:txBody>
          <a:bodyPr/>
          <a:lstStyle/>
          <a:p>
            <a:pPr marL="0" indent="0">
              <a:buNone/>
            </a:pPr>
            <a:r>
              <a:rPr lang="en-US" dirty="0" smtClean="0"/>
              <a:t>Scenario</a:t>
            </a:r>
          </a:p>
          <a:p>
            <a:pPr marL="398463" lvl="1" indent="-398463"/>
            <a:r>
              <a:rPr lang="en-US" dirty="0" smtClean="0"/>
              <a:t>Sender broadcasts event to all interested receivers</a:t>
            </a:r>
          </a:p>
          <a:p>
            <a:pPr marL="0" indent="0">
              <a:buNone/>
            </a:pPr>
            <a:r>
              <a:rPr lang="en-US" dirty="0" smtClean="0"/>
              <a:t>Common use-cases</a:t>
            </a:r>
          </a:p>
          <a:p>
            <a:pPr marL="398463" lvl="1" indent="-398463"/>
            <a:r>
              <a:rPr lang="en-US" dirty="0" smtClean="0"/>
              <a:t>Event notification</a:t>
            </a:r>
          </a:p>
          <a:p>
            <a:pPr lvl="1"/>
            <a:endParaRPr lang="en-US" dirty="0"/>
          </a:p>
        </p:txBody>
      </p:sp>
      <p:sp>
        <p:nvSpPr>
          <p:cNvPr id="2" name="Title 1"/>
          <p:cNvSpPr>
            <a:spLocks noGrp="1"/>
          </p:cNvSpPr>
          <p:nvPr>
            <p:ph type="title"/>
          </p:nvPr>
        </p:nvSpPr>
        <p:spPr/>
        <p:txBody>
          <a:bodyPr/>
          <a:lstStyle/>
          <a:p>
            <a:r>
              <a:rPr lang="en-US" dirty="0" smtClean="0"/>
              <a:t>Publish-subscribe—one to many </a:t>
            </a:r>
            <a:endParaRPr lang="en-US" dirty="0"/>
          </a:p>
        </p:txBody>
      </p:sp>
      <p:grpSp>
        <p:nvGrpSpPr>
          <p:cNvPr id="5" name="Group 4"/>
          <p:cNvGrpSpPr/>
          <p:nvPr/>
        </p:nvGrpSpPr>
        <p:grpSpPr>
          <a:xfrm>
            <a:off x="1786271" y="3248075"/>
            <a:ext cx="7606712" cy="3009441"/>
            <a:chOff x="576929" y="611955"/>
            <a:chExt cx="12537576" cy="3981156"/>
          </a:xfrm>
        </p:grpSpPr>
        <p:sp>
          <p:nvSpPr>
            <p:cNvPr id="13" name="Rectangle 12"/>
            <p:cNvSpPr/>
            <p:nvPr/>
          </p:nvSpPr>
          <p:spPr bwMode="auto">
            <a:xfrm>
              <a:off x="3533009" y="1723304"/>
              <a:ext cx="5050524" cy="1685759"/>
            </a:xfrm>
            <a:prstGeom prst="rect">
              <a:avLst/>
            </a:prstGeom>
            <a:solidFill>
              <a:schemeClr val="accent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11904" tIns="55953" rIns="111904" bIns="55953" numCol="1" rtlCol="0" anchor="b" anchorCtr="0" compatLnSpc="1">
              <a:prstTxWarp prst="textNoShape">
                <a:avLst/>
              </a:prstTxWarp>
            </a:bodyPr>
            <a:lstStyle/>
            <a:p>
              <a:pPr algn="ctr" defTabSz="1118714" fontAlgn="base">
                <a:spcBef>
                  <a:spcPct val="0"/>
                </a:spcBef>
                <a:spcAft>
                  <a:spcPct val="0"/>
                </a:spcAft>
              </a:pPr>
              <a:endParaRPr lang="en-US" sz="1836" dirty="0">
                <a:solidFill>
                  <a:srgbClr val="FFFFFF"/>
                </a:solidFill>
              </a:endParaRPr>
            </a:p>
          </p:txBody>
        </p:sp>
        <p:sp>
          <p:nvSpPr>
            <p:cNvPr id="14" name="Oval 13"/>
            <p:cNvSpPr/>
            <p:nvPr/>
          </p:nvSpPr>
          <p:spPr bwMode="auto">
            <a:xfrm>
              <a:off x="576929" y="2004646"/>
              <a:ext cx="1210137" cy="111134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solidFill>
                    <a:srgbClr val="FFFFFF"/>
                  </a:solidFill>
                </a:rPr>
                <a:t>S</a:t>
              </a:r>
            </a:p>
          </p:txBody>
        </p:sp>
        <p:sp>
          <p:nvSpPr>
            <p:cNvPr id="15" name="Oval 14"/>
            <p:cNvSpPr/>
            <p:nvPr/>
          </p:nvSpPr>
          <p:spPr bwMode="auto">
            <a:xfrm>
              <a:off x="11904368" y="2004646"/>
              <a:ext cx="1210137" cy="111134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gradFill>
                    <a:gsLst>
                      <a:gs pos="0">
                        <a:srgbClr val="FFFFFF"/>
                      </a:gs>
                      <a:gs pos="100000">
                        <a:srgbClr val="FFFFFF"/>
                      </a:gs>
                    </a:gsLst>
                    <a:lin ang="5400000" scaled="0"/>
                  </a:gradFill>
                </a:rPr>
                <a:t>R</a:t>
              </a:r>
            </a:p>
          </p:txBody>
        </p:sp>
        <p:cxnSp>
          <p:nvCxnSpPr>
            <p:cNvPr id="16" name="Straight Arrow Connector 15"/>
            <p:cNvCxnSpPr>
              <a:stCxn id="14" idx="6"/>
              <a:endCxn id="13" idx="1"/>
            </p:cNvCxnSpPr>
            <p:nvPr/>
          </p:nvCxnSpPr>
          <p:spPr>
            <a:xfrm>
              <a:off x="1787065" y="2560320"/>
              <a:ext cx="1745943" cy="5864"/>
            </a:xfrm>
            <a:prstGeom prst="straightConnector1">
              <a:avLst/>
            </a:prstGeom>
            <a:ln>
              <a:solidFill>
                <a:schemeClr val="accent3"/>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3" idx="3"/>
              <a:endCxn id="15" idx="2"/>
            </p:cNvCxnSpPr>
            <p:nvPr/>
          </p:nvCxnSpPr>
          <p:spPr>
            <a:xfrm flipV="1">
              <a:off x="8583532" y="2560320"/>
              <a:ext cx="3320837" cy="5864"/>
            </a:xfrm>
            <a:prstGeom prst="straightConnector1">
              <a:avLst/>
            </a:prstGeom>
            <a:ln>
              <a:solidFill>
                <a:schemeClr val="accent3"/>
              </a:solidFill>
              <a:headEnd type="none"/>
              <a:tailEnd type="arrow"/>
            </a:ln>
          </p:spPr>
          <p:style>
            <a:lnRef idx="3">
              <a:schemeClr val="accent2"/>
            </a:lnRef>
            <a:fillRef idx="0">
              <a:schemeClr val="accent2"/>
            </a:fillRef>
            <a:effectRef idx="2">
              <a:schemeClr val="accent2"/>
            </a:effectRef>
            <a:fontRef idx="minor">
              <a:schemeClr val="tx1"/>
            </a:fontRef>
          </p:style>
        </p:cxnSp>
        <p:sp>
          <p:nvSpPr>
            <p:cNvPr id="18" name="Rounded Rectangle 17"/>
            <p:cNvSpPr/>
            <p:nvPr/>
          </p:nvSpPr>
          <p:spPr bwMode="auto">
            <a:xfrm>
              <a:off x="3821239" y="2384475"/>
              <a:ext cx="1802938" cy="351696"/>
            </a:xfrm>
            <a:prstGeom prst="roundRect">
              <a:avLst/>
            </a:prstGeom>
            <a:solidFill>
              <a:schemeClr val="accent3"/>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solidFill>
                    <a:srgbClr val="FFFFFF"/>
                  </a:solidFill>
                </a:rPr>
                <a:t>Topic</a:t>
              </a:r>
            </a:p>
          </p:txBody>
        </p:sp>
        <p:sp>
          <p:nvSpPr>
            <p:cNvPr id="19" name="Rounded Rectangle 18"/>
            <p:cNvSpPr/>
            <p:nvPr/>
          </p:nvSpPr>
          <p:spPr bwMode="auto">
            <a:xfrm>
              <a:off x="7232683" y="2377439"/>
              <a:ext cx="1262908" cy="351695"/>
            </a:xfrm>
            <a:prstGeom prst="roundRect">
              <a:avLst/>
            </a:prstGeom>
            <a:solidFill>
              <a:schemeClr val="accent3"/>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solidFill>
                    <a:srgbClr val="FFFFFF"/>
                  </a:solidFill>
                </a:rPr>
                <a:t>Sub</a:t>
              </a:r>
            </a:p>
          </p:txBody>
        </p:sp>
        <p:sp>
          <p:nvSpPr>
            <p:cNvPr id="20" name="Rounded Rectangle 19"/>
            <p:cNvSpPr/>
            <p:nvPr/>
          </p:nvSpPr>
          <p:spPr bwMode="auto">
            <a:xfrm>
              <a:off x="7232683" y="1941343"/>
              <a:ext cx="1262908" cy="351695"/>
            </a:xfrm>
            <a:prstGeom prst="roundRect">
              <a:avLst/>
            </a:prstGeom>
            <a:solidFill>
              <a:schemeClr val="accent3"/>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solidFill>
                    <a:srgbClr val="FFFFFF"/>
                  </a:solidFill>
                </a:rPr>
                <a:t>Sub</a:t>
              </a:r>
            </a:p>
          </p:txBody>
        </p:sp>
        <p:sp>
          <p:nvSpPr>
            <p:cNvPr id="21" name="Rounded Rectangle 20"/>
            <p:cNvSpPr/>
            <p:nvPr/>
          </p:nvSpPr>
          <p:spPr bwMode="auto">
            <a:xfrm>
              <a:off x="7232683" y="2799470"/>
              <a:ext cx="1262908" cy="351695"/>
            </a:xfrm>
            <a:prstGeom prst="roundRect">
              <a:avLst/>
            </a:prstGeom>
            <a:solidFill>
              <a:schemeClr val="accent3"/>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solidFill>
                    <a:srgbClr val="FFFFFF"/>
                  </a:solidFill>
                </a:rPr>
                <a:t>Sub</a:t>
              </a:r>
            </a:p>
          </p:txBody>
        </p:sp>
        <p:sp>
          <p:nvSpPr>
            <p:cNvPr id="22" name="Oval 21"/>
            <p:cNvSpPr/>
            <p:nvPr/>
          </p:nvSpPr>
          <p:spPr bwMode="auto">
            <a:xfrm>
              <a:off x="11904368" y="611955"/>
              <a:ext cx="1210137" cy="111134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gradFill>
                    <a:gsLst>
                      <a:gs pos="0">
                        <a:srgbClr val="FFFFFF"/>
                      </a:gs>
                      <a:gs pos="100000">
                        <a:srgbClr val="FFFFFF"/>
                      </a:gs>
                    </a:gsLst>
                    <a:lin ang="5400000" scaled="0"/>
                  </a:gradFill>
                </a:rPr>
                <a:t>R</a:t>
              </a:r>
            </a:p>
          </p:txBody>
        </p:sp>
        <p:cxnSp>
          <p:nvCxnSpPr>
            <p:cNvPr id="23" name="Straight Arrow Connector 22"/>
            <p:cNvCxnSpPr>
              <a:endCxn id="22" idx="2"/>
            </p:cNvCxnSpPr>
            <p:nvPr/>
          </p:nvCxnSpPr>
          <p:spPr>
            <a:xfrm flipV="1">
              <a:off x="8495589" y="1167631"/>
              <a:ext cx="3408780" cy="949561"/>
            </a:xfrm>
            <a:prstGeom prst="straightConnector1">
              <a:avLst/>
            </a:prstGeom>
            <a:ln>
              <a:solidFill>
                <a:schemeClr val="accent3"/>
              </a:solidFill>
              <a:headEnd type="none"/>
              <a:tailEnd type="arrow"/>
            </a:ln>
          </p:spPr>
          <p:style>
            <a:lnRef idx="3">
              <a:schemeClr val="accent2"/>
            </a:lnRef>
            <a:fillRef idx="0">
              <a:schemeClr val="accent2"/>
            </a:fillRef>
            <a:effectRef idx="2">
              <a:schemeClr val="accent2"/>
            </a:effectRef>
            <a:fontRef idx="minor">
              <a:schemeClr val="tx1"/>
            </a:fontRef>
          </p:style>
        </p:cxnSp>
        <p:sp>
          <p:nvSpPr>
            <p:cNvPr id="24" name="Oval 23"/>
            <p:cNvSpPr/>
            <p:nvPr/>
          </p:nvSpPr>
          <p:spPr bwMode="auto">
            <a:xfrm>
              <a:off x="11904368" y="3481763"/>
              <a:ext cx="1210137" cy="111134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gradFill>
                    <a:gsLst>
                      <a:gs pos="0">
                        <a:srgbClr val="FFFFFF"/>
                      </a:gs>
                      <a:gs pos="100000">
                        <a:srgbClr val="FFFFFF"/>
                      </a:gs>
                    </a:gsLst>
                    <a:lin ang="5400000" scaled="0"/>
                  </a:gradFill>
                </a:rPr>
                <a:t>R</a:t>
              </a:r>
            </a:p>
          </p:txBody>
        </p:sp>
        <p:cxnSp>
          <p:nvCxnSpPr>
            <p:cNvPr id="25" name="Straight Arrow Connector 24"/>
            <p:cNvCxnSpPr>
              <a:stCxn id="21" idx="3"/>
              <a:endCxn id="24" idx="2"/>
            </p:cNvCxnSpPr>
            <p:nvPr/>
          </p:nvCxnSpPr>
          <p:spPr>
            <a:xfrm>
              <a:off x="8495587" y="2975315"/>
              <a:ext cx="3408777" cy="1062124"/>
            </a:xfrm>
            <a:prstGeom prst="straightConnector1">
              <a:avLst/>
            </a:prstGeom>
            <a:ln>
              <a:solidFill>
                <a:schemeClr val="accent3"/>
              </a:solidFill>
              <a:headEnd type="none"/>
              <a:tailEnd type="arrow"/>
            </a:ln>
          </p:spPr>
          <p:style>
            <a:lnRef idx="3">
              <a:schemeClr val="accent2"/>
            </a:lnRef>
            <a:fillRef idx="0">
              <a:schemeClr val="accent2"/>
            </a:fillRef>
            <a:effectRef idx="2">
              <a:schemeClr val="accent2"/>
            </a:effectRef>
            <a:fontRef idx="minor">
              <a:schemeClr val="tx1"/>
            </a:fontRef>
          </p:style>
        </p:cxnSp>
      </p:grpSp>
      <p:grpSp>
        <p:nvGrpSpPr>
          <p:cNvPr id="49" name="Group 48"/>
          <p:cNvGrpSpPr/>
          <p:nvPr/>
        </p:nvGrpSpPr>
        <p:grpSpPr>
          <a:xfrm>
            <a:off x="4977432" y="4411089"/>
            <a:ext cx="757938" cy="628521"/>
            <a:chOff x="9165249" y="533400"/>
            <a:chExt cx="2743200" cy="2209800"/>
          </a:xfrm>
        </p:grpSpPr>
        <p:grpSp>
          <p:nvGrpSpPr>
            <p:cNvPr id="41" name="Group 40"/>
            <p:cNvGrpSpPr/>
            <p:nvPr/>
          </p:nvGrpSpPr>
          <p:grpSpPr>
            <a:xfrm>
              <a:off x="9165249" y="533400"/>
              <a:ext cx="2743200" cy="2209800"/>
              <a:chOff x="11047412" y="533400"/>
              <a:chExt cx="990600" cy="616254"/>
            </a:xfrm>
          </p:grpSpPr>
          <p:sp>
            <p:nvSpPr>
              <p:cNvPr id="31" name="Rounded Rectangle 30"/>
              <p:cNvSpPr/>
              <p:nvPr/>
            </p:nvSpPr>
            <p:spPr bwMode="auto">
              <a:xfrm>
                <a:off x="11047412" y="533400"/>
                <a:ext cx="990600" cy="616254"/>
              </a:xfrm>
              <a:prstGeom prst="roundRect">
                <a:avLst>
                  <a:gd name="adj" fmla="val 0"/>
                </a:avLst>
              </a:prstGeom>
              <a:solidFill>
                <a:schemeClr val="accent5"/>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cxnSp>
            <p:nvCxnSpPr>
              <p:cNvPr id="32" name="Straight Arrow Connector 31"/>
              <p:cNvCxnSpPr/>
              <p:nvPr/>
            </p:nvCxnSpPr>
            <p:spPr>
              <a:xfrm flipH="1">
                <a:off x="11688981" y="671945"/>
                <a:ext cx="272831"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1688981" y="824345"/>
                <a:ext cx="272831"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11688981" y="976745"/>
                <a:ext cx="272831"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1094199" y="830902"/>
                <a:ext cx="200355"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1311556" y="827576"/>
                <a:ext cx="368739" cy="3326"/>
              </a:xfrm>
              <a:prstGeom prst="straightConnector1">
                <a:avLst/>
              </a:prstGeom>
              <a:ln w="15875">
                <a:solidFill>
                  <a:schemeClr val="bg1"/>
                </a:solidFill>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2" name="Straight Arrow Connector 41"/>
            <p:cNvCxnSpPr/>
            <p:nvPr/>
          </p:nvCxnSpPr>
          <p:spPr>
            <a:xfrm>
              <a:off x="9980612" y="2121673"/>
              <a:ext cx="961290" cy="11927"/>
            </a:xfrm>
            <a:prstGeom prst="straightConnector1">
              <a:avLst/>
            </a:prstGeom>
            <a:ln w="15875">
              <a:solidFill>
                <a:schemeClr val="bg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9980612" y="1054873"/>
              <a:ext cx="961290" cy="11927"/>
            </a:xfrm>
            <a:prstGeom prst="straightConnector1">
              <a:avLst/>
            </a:prstGeom>
            <a:ln w="15875">
              <a:solidFill>
                <a:schemeClr val="bg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980612" y="1066800"/>
              <a:ext cx="0" cy="109147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11247437" y="352445"/>
            <a:ext cx="757938" cy="628521"/>
            <a:chOff x="9165249" y="533400"/>
            <a:chExt cx="2743200" cy="2209800"/>
          </a:xfrm>
        </p:grpSpPr>
        <p:grpSp>
          <p:nvGrpSpPr>
            <p:cNvPr id="51" name="Group 50"/>
            <p:cNvGrpSpPr/>
            <p:nvPr/>
          </p:nvGrpSpPr>
          <p:grpSpPr>
            <a:xfrm>
              <a:off x="9165249" y="533400"/>
              <a:ext cx="2743200" cy="2209800"/>
              <a:chOff x="11047412" y="533400"/>
              <a:chExt cx="990600" cy="616254"/>
            </a:xfrm>
          </p:grpSpPr>
          <p:sp>
            <p:nvSpPr>
              <p:cNvPr id="55" name="Rounded Rectangle 54"/>
              <p:cNvSpPr/>
              <p:nvPr/>
            </p:nvSpPr>
            <p:spPr bwMode="auto">
              <a:xfrm>
                <a:off x="11047412" y="533400"/>
                <a:ext cx="990600" cy="616254"/>
              </a:xfrm>
              <a:prstGeom prst="roundRect">
                <a:avLst>
                  <a:gd name="adj" fmla="val 0"/>
                </a:avLst>
              </a:prstGeom>
              <a:solidFill>
                <a:schemeClr val="accent5"/>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cxnSp>
            <p:nvCxnSpPr>
              <p:cNvPr id="56" name="Straight Arrow Connector 55"/>
              <p:cNvCxnSpPr/>
              <p:nvPr/>
            </p:nvCxnSpPr>
            <p:spPr>
              <a:xfrm flipH="1">
                <a:off x="11688981" y="671945"/>
                <a:ext cx="272831"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1688981" y="824345"/>
                <a:ext cx="272831"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11688981" y="976745"/>
                <a:ext cx="272831"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11094199" y="830902"/>
                <a:ext cx="200355"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11311556" y="827576"/>
                <a:ext cx="368739" cy="3326"/>
              </a:xfrm>
              <a:prstGeom prst="straightConnector1">
                <a:avLst/>
              </a:prstGeom>
              <a:ln w="15875">
                <a:solidFill>
                  <a:schemeClr val="bg1"/>
                </a:solidFill>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2" name="Straight Arrow Connector 51"/>
            <p:cNvCxnSpPr/>
            <p:nvPr/>
          </p:nvCxnSpPr>
          <p:spPr>
            <a:xfrm>
              <a:off x="9980612" y="2121673"/>
              <a:ext cx="961290" cy="11927"/>
            </a:xfrm>
            <a:prstGeom prst="straightConnector1">
              <a:avLst/>
            </a:prstGeom>
            <a:ln w="15875">
              <a:solidFill>
                <a:schemeClr val="bg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980612" y="1054873"/>
              <a:ext cx="961290" cy="11927"/>
            </a:xfrm>
            <a:prstGeom prst="straightConnector1">
              <a:avLst/>
            </a:prstGeom>
            <a:ln w="15875">
              <a:solidFill>
                <a:schemeClr val="bg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9980612" y="1066800"/>
              <a:ext cx="0" cy="109147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806874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2634567"/>
          </a:xfrm>
        </p:spPr>
        <p:txBody>
          <a:bodyPr/>
          <a:lstStyle/>
          <a:p>
            <a:pPr marL="0" indent="0">
              <a:buNone/>
            </a:pPr>
            <a:r>
              <a:rPr lang="en-US" dirty="0" smtClean="0"/>
              <a:t>Scenario</a:t>
            </a:r>
            <a:endParaRPr lang="en-US" dirty="0"/>
          </a:p>
          <a:p>
            <a:pPr marL="398463" lvl="1" indent="-398463"/>
            <a:r>
              <a:rPr lang="en-US" dirty="0"/>
              <a:t>Route a message to different recipients based on data contained in the </a:t>
            </a:r>
            <a:r>
              <a:rPr lang="en-US" dirty="0" smtClean="0"/>
              <a:t>message</a:t>
            </a:r>
            <a:endParaRPr lang="en-US" dirty="0"/>
          </a:p>
          <a:p>
            <a:pPr marL="0" indent="0">
              <a:buNone/>
            </a:pPr>
            <a:r>
              <a:rPr lang="en-US" dirty="0" smtClean="0"/>
              <a:t>Common use-cases</a:t>
            </a:r>
          </a:p>
          <a:p>
            <a:pPr marL="398463" lvl="1" indent="-398463"/>
            <a:r>
              <a:rPr lang="en-US" dirty="0" smtClean="0"/>
              <a:t>Order processing systems</a:t>
            </a:r>
          </a:p>
          <a:p>
            <a:pPr lvl="1"/>
            <a:endParaRPr lang="en-US" dirty="0"/>
          </a:p>
        </p:txBody>
      </p:sp>
      <p:sp>
        <p:nvSpPr>
          <p:cNvPr id="2" name="Title 1"/>
          <p:cNvSpPr>
            <a:spLocks noGrp="1"/>
          </p:cNvSpPr>
          <p:nvPr>
            <p:ph type="title"/>
          </p:nvPr>
        </p:nvSpPr>
        <p:spPr/>
        <p:txBody>
          <a:bodyPr/>
          <a:lstStyle/>
          <a:p>
            <a:r>
              <a:rPr lang="en-US" dirty="0" smtClean="0"/>
              <a:t>Content-based router—one to one</a:t>
            </a:r>
            <a:endParaRPr lang="en-US" dirty="0"/>
          </a:p>
        </p:txBody>
      </p:sp>
      <p:grpSp>
        <p:nvGrpSpPr>
          <p:cNvPr id="4" name="Group 3"/>
          <p:cNvGrpSpPr/>
          <p:nvPr/>
        </p:nvGrpSpPr>
        <p:grpSpPr>
          <a:xfrm>
            <a:off x="1658679" y="3596499"/>
            <a:ext cx="7734303" cy="3009441"/>
            <a:chOff x="576929" y="611955"/>
            <a:chExt cx="12537576" cy="3981156"/>
          </a:xfrm>
        </p:grpSpPr>
        <p:sp>
          <p:nvSpPr>
            <p:cNvPr id="5" name="Rectangle 4"/>
            <p:cNvSpPr/>
            <p:nvPr/>
          </p:nvSpPr>
          <p:spPr bwMode="auto">
            <a:xfrm>
              <a:off x="3460949" y="1766969"/>
              <a:ext cx="5122583" cy="1685759"/>
            </a:xfrm>
            <a:prstGeom prst="rect">
              <a:avLst/>
            </a:prstGeom>
            <a:solidFill>
              <a:schemeClr val="accent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11904" tIns="55953" rIns="111904" bIns="55953" numCol="1" rtlCol="0" anchor="b" anchorCtr="0" compatLnSpc="1">
              <a:prstTxWarp prst="textNoShape">
                <a:avLst/>
              </a:prstTxWarp>
            </a:bodyPr>
            <a:lstStyle/>
            <a:p>
              <a:pPr algn="ctr" defTabSz="1118714" fontAlgn="base">
                <a:spcBef>
                  <a:spcPct val="0"/>
                </a:spcBef>
                <a:spcAft>
                  <a:spcPct val="0"/>
                </a:spcAft>
              </a:pPr>
              <a:endParaRPr lang="en-US" sz="1836" dirty="0">
                <a:solidFill>
                  <a:srgbClr val="FFFFFF"/>
                </a:solidFill>
              </a:endParaRPr>
            </a:p>
          </p:txBody>
        </p:sp>
        <p:sp>
          <p:nvSpPr>
            <p:cNvPr id="6" name="Oval 5"/>
            <p:cNvSpPr/>
            <p:nvPr/>
          </p:nvSpPr>
          <p:spPr bwMode="auto">
            <a:xfrm>
              <a:off x="576929" y="2004646"/>
              <a:ext cx="1210137" cy="111134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solidFill>
                    <a:srgbClr val="FFFFFF"/>
                  </a:solidFill>
                </a:rPr>
                <a:t>S</a:t>
              </a:r>
            </a:p>
          </p:txBody>
        </p:sp>
        <p:sp>
          <p:nvSpPr>
            <p:cNvPr id="7" name="Oval 6"/>
            <p:cNvSpPr/>
            <p:nvPr/>
          </p:nvSpPr>
          <p:spPr bwMode="auto">
            <a:xfrm>
              <a:off x="11904368" y="2004646"/>
              <a:ext cx="1210137" cy="111134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gradFill>
                    <a:gsLst>
                      <a:gs pos="0">
                        <a:srgbClr val="FFFFFF"/>
                      </a:gs>
                      <a:gs pos="100000">
                        <a:srgbClr val="FFFFFF"/>
                      </a:gs>
                    </a:gsLst>
                    <a:lin ang="5400000" scaled="0"/>
                  </a:gradFill>
                </a:rPr>
                <a:t>R</a:t>
              </a:r>
            </a:p>
          </p:txBody>
        </p:sp>
        <p:cxnSp>
          <p:nvCxnSpPr>
            <p:cNvPr id="8" name="Straight Arrow Connector 7"/>
            <p:cNvCxnSpPr>
              <a:stCxn id="6" idx="6"/>
            </p:cNvCxnSpPr>
            <p:nvPr/>
          </p:nvCxnSpPr>
          <p:spPr>
            <a:xfrm flipV="1">
              <a:off x="1787065" y="2555096"/>
              <a:ext cx="1673884" cy="5224"/>
            </a:xfrm>
            <a:prstGeom prst="straightConnector1">
              <a:avLst/>
            </a:prstGeom>
            <a:ln>
              <a:solidFill>
                <a:schemeClr val="accent3"/>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5" idx="3"/>
              <a:endCxn id="7" idx="2"/>
            </p:cNvCxnSpPr>
            <p:nvPr/>
          </p:nvCxnSpPr>
          <p:spPr>
            <a:xfrm flipV="1">
              <a:off x="8583532" y="2560320"/>
              <a:ext cx="3320837" cy="49529"/>
            </a:xfrm>
            <a:prstGeom prst="straightConnector1">
              <a:avLst/>
            </a:prstGeom>
            <a:ln>
              <a:solidFill>
                <a:schemeClr val="accent3"/>
              </a:solidFill>
              <a:headEnd type="none"/>
              <a:tailEnd type="arrow"/>
            </a:ln>
          </p:spPr>
          <p:style>
            <a:lnRef idx="3">
              <a:schemeClr val="accent2"/>
            </a:lnRef>
            <a:fillRef idx="0">
              <a:schemeClr val="accent2"/>
            </a:fillRef>
            <a:effectRef idx="2">
              <a:schemeClr val="accent2"/>
            </a:effectRef>
            <a:fontRef idx="minor">
              <a:schemeClr val="tx1"/>
            </a:fontRef>
          </p:style>
        </p:cxnSp>
        <p:sp>
          <p:nvSpPr>
            <p:cNvPr id="10" name="Rounded Rectangle 9"/>
            <p:cNvSpPr/>
            <p:nvPr/>
          </p:nvSpPr>
          <p:spPr bwMode="auto">
            <a:xfrm>
              <a:off x="3725164" y="2384475"/>
              <a:ext cx="1899015" cy="351696"/>
            </a:xfrm>
            <a:prstGeom prst="roundRect">
              <a:avLst/>
            </a:prstGeom>
            <a:solidFill>
              <a:schemeClr val="accent3"/>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solidFill>
                    <a:srgbClr val="FFFFFF"/>
                  </a:solidFill>
                </a:rPr>
                <a:t>Topic</a:t>
              </a:r>
            </a:p>
          </p:txBody>
        </p:sp>
        <p:sp>
          <p:nvSpPr>
            <p:cNvPr id="11" name="Rounded Rectangle 10"/>
            <p:cNvSpPr/>
            <p:nvPr/>
          </p:nvSpPr>
          <p:spPr bwMode="auto">
            <a:xfrm>
              <a:off x="7232683" y="2377439"/>
              <a:ext cx="1262908" cy="351695"/>
            </a:xfrm>
            <a:prstGeom prst="roundRect">
              <a:avLst/>
            </a:prstGeom>
            <a:solidFill>
              <a:schemeClr val="accent3"/>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solidFill>
                    <a:srgbClr val="FFFFFF"/>
                  </a:solidFill>
                </a:rPr>
                <a:t>Sub</a:t>
              </a:r>
            </a:p>
          </p:txBody>
        </p:sp>
        <p:sp>
          <p:nvSpPr>
            <p:cNvPr id="12" name="Rounded Rectangle 11"/>
            <p:cNvSpPr/>
            <p:nvPr/>
          </p:nvSpPr>
          <p:spPr bwMode="auto">
            <a:xfrm>
              <a:off x="7232683" y="1941343"/>
              <a:ext cx="1262908" cy="351695"/>
            </a:xfrm>
            <a:prstGeom prst="roundRect">
              <a:avLst/>
            </a:prstGeom>
            <a:solidFill>
              <a:schemeClr val="accent3"/>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solidFill>
                    <a:srgbClr val="FFFFFF"/>
                  </a:solidFill>
                </a:rPr>
                <a:t>Sub</a:t>
              </a:r>
            </a:p>
          </p:txBody>
        </p:sp>
        <p:sp>
          <p:nvSpPr>
            <p:cNvPr id="13" name="Rounded Rectangle 12"/>
            <p:cNvSpPr/>
            <p:nvPr/>
          </p:nvSpPr>
          <p:spPr bwMode="auto">
            <a:xfrm>
              <a:off x="7232683" y="2799470"/>
              <a:ext cx="1262908" cy="351695"/>
            </a:xfrm>
            <a:prstGeom prst="roundRect">
              <a:avLst/>
            </a:prstGeom>
            <a:solidFill>
              <a:schemeClr val="accent3"/>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solidFill>
                    <a:srgbClr val="FFFFFF"/>
                  </a:solidFill>
                </a:rPr>
                <a:t>Sub</a:t>
              </a:r>
            </a:p>
          </p:txBody>
        </p:sp>
        <p:sp>
          <p:nvSpPr>
            <p:cNvPr id="14" name="Oval 13"/>
            <p:cNvSpPr/>
            <p:nvPr/>
          </p:nvSpPr>
          <p:spPr bwMode="auto">
            <a:xfrm>
              <a:off x="11904368" y="611955"/>
              <a:ext cx="1210137" cy="111134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gradFill>
                    <a:gsLst>
                      <a:gs pos="0">
                        <a:srgbClr val="FFFFFF"/>
                      </a:gs>
                      <a:gs pos="100000">
                        <a:srgbClr val="FFFFFF"/>
                      </a:gs>
                    </a:gsLst>
                    <a:lin ang="5400000" scaled="0"/>
                  </a:gradFill>
                </a:rPr>
                <a:t>R</a:t>
              </a:r>
            </a:p>
          </p:txBody>
        </p:sp>
        <p:cxnSp>
          <p:nvCxnSpPr>
            <p:cNvPr id="15" name="Straight Arrow Connector 14"/>
            <p:cNvCxnSpPr>
              <a:endCxn id="14" idx="2"/>
            </p:cNvCxnSpPr>
            <p:nvPr/>
          </p:nvCxnSpPr>
          <p:spPr>
            <a:xfrm flipV="1">
              <a:off x="8495589" y="1167631"/>
              <a:ext cx="3408780" cy="949561"/>
            </a:xfrm>
            <a:prstGeom prst="straightConnector1">
              <a:avLst/>
            </a:prstGeom>
            <a:ln>
              <a:solidFill>
                <a:schemeClr val="accent3"/>
              </a:solidFill>
              <a:headEnd type="none"/>
              <a:tailEnd type="arrow"/>
            </a:ln>
          </p:spPr>
          <p:style>
            <a:lnRef idx="3">
              <a:schemeClr val="accent2"/>
            </a:lnRef>
            <a:fillRef idx="0">
              <a:schemeClr val="accent2"/>
            </a:fillRef>
            <a:effectRef idx="2">
              <a:schemeClr val="accent2"/>
            </a:effectRef>
            <a:fontRef idx="minor">
              <a:schemeClr val="tx1"/>
            </a:fontRef>
          </p:style>
        </p:cxnSp>
        <p:sp>
          <p:nvSpPr>
            <p:cNvPr id="16" name="Oval 15"/>
            <p:cNvSpPr/>
            <p:nvPr/>
          </p:nvSpPr>
          <p:spPr bwMode="auto">
            <a:xfrm>
              <a:off x="11904368" y="3481763"/>
              <a:ext cx="1210137" cy="111134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gradFill>
                    <a:gsLst>
                      <a:gs pos="0">
                        <a:srgbClr val="FFFFFF"/>
                      </a:gs>
                      <a:gs pos="100000">
                        <a:srgbClr val="FFFFFF"/>
                      </a:gs>
                    </a:gsLst>
                    <a:lin ang="5400000" scaled="0"/>
                  </a:gradFill>
                </a:rPr>
                <a:t>R</a:t>
              </a:r>
            </a:p>
          </p:txBody>
        </p:sp>
        <p:cxnSp>
          <p:nvCxnSpPr>
            <p:cNvPr id="17" name="Straight Arrow Connector 16"/>
            <p:cNvCxnSpPr>
              <a:stCxn id="13" idx="3"/>
              <a:endCxn id="16" idx="2"/>
            </p:cNvCxnSpPr>
            <p:nvPr/>
          </p:nvCxnSpPr>
          <p:spPr>
            <a:xfrm>
              <a:off x="8495587" y="2975315"/>
              <a:ext cx="3408777" cy="1062124"/>
            </a:xfrm>
            <a:prstGeom prst="straightConnector1">
              <a:avLst/>
            </a:prstGeom>
            <a:ln>
              <a:solidFill>
                <a:schemeClr val="accent3"/>
              </a:solidFill>
              <a:headEnd type="none"/>
              <a:tailEnd type="arrow"/>
            </a:ln>
          </p:spPr>
          <p:style>
            <a:lnRef idx="3">
              <a:schemeClr val="accent2"/>
            </a:lnRef>
            <a:fillRef idx="0">
              <a:schemeClr val="accent2"/>
            </a:fillRef>
            <a:effectRef idx="2">
              <a:schemeClr val="accent2"/>
            </a:effectRef>
            <a:fontRef idx="minor">
              <a:schemeClr val="tx1"/>
            </a:fontRef>
          </p:style>
        </p:cxnSp>
      </p:grpSp>
      <p:grpSp>
        <p:nvGrpSpPr>
          <p:cNvPr id="18" name="Group 17"/>
          <p:cNvGrpSpPr/>
          <p:nvPr/>
        </p:nvGrpSpPr>
        <p:grpSpPr>
          <a:xfrm>
            <a:off x="4909565" y="4773769"/>
            <a:ext cx="757938" cy="628522"/>
            <a:chOff x="912812" y="3505200"/>
            <a:chExt cx="990600" cy="616254"/>
          </a:xfrm>
        </p:grpSpPr>
        <p:sp>
          <p:nvSpPr>
            <p:cNvPr id="19" name="Rounded Rectangle 18"/>
            <p:cNvSpPr/>
            <p:nvPr/>
          </p:nvSpPr>
          <p:spPr bwMode="auto">
            <a:xfrm>
              <a:off x="912812" y="3505200"/>
              <a:ext cx="990600" cy="616254"/>
            </a:xfrm>
            <a:prstGeom prst="roundRect">
              <a:avLst>
                <a:gd name="adj" fmla="val 0"/>
              </a:avLst>
            </a:prstGeom>
            <a:solidFill>
              <a:schemeClr val="accent5"/>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cxnSp>
          <p:nvCxnSpPr>
            <p:cNvPr id="20" name="Straight Arrow Connector 19"/>
            <p:cNvCxnSpPr/>
            <p:nvPr/>
          </p:nvCxnSpPr>
          <p:spPr>
            <a:xfrm flipH="1">
              <a:off x="1554381" y="3643745"/>
              <a:ext cx="272831"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554381" y="3796145"/>
              <a:ext cx="272831"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1554381" y="3948545"/>
              <a:ext cx="272831"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185642" y="3643745"/>
              <a:ext cx="336770" cy="152400"/>
            </a:xfrm>
            <a:prstGeom prst="straightConnector1">
              <a:avLst/>
            </a:prstGeom>
            <a:ln w="15875">
              <a:solidFill>
                <a:schemeClr val="bg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985287" y="3810000"/>
              <a:ext cx="200355"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11372035" y="347740"/>
            <a:ext cx="757938" cy="628522"/>
            <a:chOff x="912812" y="3505200"/>
            <a:chExt cx="990600" cy="616254"/>
          </a:xfrm>
        </p:grpSpPr>
        <p:sp>
          <p:nvSpPr>
            <p:cNvPr id="26" name="Rounded Rectangle 25"/>
            <p:cNvSpPr/>
            <p:nvPr/>
          </p:nvSpPr>
          <p:spPr bwMode="auto">
            <a:xfrm>
              <a:off x="912812" y="3505200"/>
              <a:ext cx="990600" cy="616254"/>
            </a:xfrm>
            <a:prstGeom prst="roundRect">
              <a:avLst>
                <a:gd name="adj" fmla="val 0"/>
              </a:avLst>
            </a:prstGeom>
            <a:solidFill>
              <a:schemeClr val="accent5"/>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cxnSp>
          <p:nvCxnSpPr>
            <p:cNvPr id="27" name="Straight Arrow Connector 26"/>
            <p:cNvCxnSpPr/>
            <p:nvPr/>
          </p:nvCxnSpPr>
          <p:spPr>
            <a:xfrm flipH="1">
              <a:off x="1554381" y="3643745"/>
              <a:ext cx="272831"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554381" y="3796145"/>
              <a:ext cx="272831"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1554381" y="3948545"/>
              <a:ext cx="272831"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1185642" y="3643745"/>
              <a:ext cx="336770" cy="152400"/>
            </a:xfrm>
            <a:prstGeom prst="straightConnector1">
              <a:avLst/>
            </a:prstGeom>
            <a:ln w="15875">
              <a:solidFill>
                <a:schemeClr val="bg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85287" y="3810000"/>
              <a:ext cx="200355"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545970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5029199" cy="5072158"/>
          </a:xfrm>
        </p:spPr>
        <p:txBody>
          <a:bodyPr/>
          <a:lstStyle/>
          <a:p>
            <a:r>
              <a:rPr lang="en-US" sz="3600" dirty="0" smtClean="0"/>
              <a:t>Rule conditions </a:t>
            </a:r>
            <a:br>
              <a:rPr lang="en-US" sz="3600" dirty="0" smtClean="0"/>
            </a:br>
            <a:r>
              <a:rPr lang="en-US" sz="3600" dirty="0" smtClean="0"/>
              <a:t>form mutually </a:t>
            </a:r>
            <a:br>
              <a:rPr lang="en-US" sz="3600" dirty="0" smtClean="0"/>
            </a:br>
            <a:r>
              <a:rPr lang="en-US" sz="3600" dirty="0" smtClean="0"/>
              <a:t>exclusive ranges</a:t>
            </a:r>
          </a:p>
          <a:p>
            <a:r>
              <a:rPr lang="en-US" sz="3600" dirty="0" smtClean="0"/>
              <a:t>Allows partitioning-aware message distribution</a:t>
            </a:r>
          </a:p>
          <a:p>
            <a:r>
              <a:rPr lang="en-US" sz="3600" dirty="0" smtClean="0"/>
              <a:t>No need for </a:t>
            </a:r>
            <a:br>
              <a:rPr lang="en-US" sz="3600" dirty="0" smtClean="0"/>
            </a:br>
            <a:r>
              <a:rPr lang="en-US" sz="3600" dirty="0" smtClean="0"/>
              <a:t>sender to be </a:t>
            </a:r>
            <a:br>
              <a:rPr lang="en-US" sz="3600" dirty="0" smtClean="0"/>
            </a:br>
            <a:r>
              <a:rPr lang="en-US" sz="3600" dirty="0" smtClean="0"/>
              <a:t>aware of partitioning</a:t>
            </a:r>
          </a:p>
        </p:txBody>
      </p:sp>
      <p:sp>
        <p:nvSpPr>
          <p:cNvPr id="2" name="Title 1"/>
          <p:cNvSpPr>
            <a:spLocks noGrp="1"/>
          </p:cNvSpPr>
          <p:nvPr>
            <p:ph type="title"/>
          </p:nvPr>
        </p:nvSpPr>
        <p:spPr/>
        <p:txBody>
          <a:bodyPr/>
          <a:lstStyle/>
          <a:p>
            <a:r>
              <a:rPr lang="en-US" dirty="0" smtClean="0"/>
              <a:t>Partitioning</a:t>
            </a:r>
            <a:endParaRPr lang="en-US" dirty="0"/>
          </a:p>
        </p:txBody>
      </p:sp>
      <p:sp>
        <p:nvSpPr>
          <p:cNvPr id="4" name="Rectangle 3"/>
          <p:cNvSpPr/>
          <p:nvPr/>
        </p:nvSpPr>
        <p:spPr bwMode="auto">
          <a:xfrm>
            <a:off x="7079215" y="3784527"/>
            <a:ext cx="1991268" cy="107608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endParaRPr lang="en-US" sz="2346" dirty="0">
              <a:solidFill>
                <a:srgbClr val="FFFFFF"/>
              </a:solidFill>
            </a:endParaRPr>
          </a:p>
        </p:txBody>
      </p:sp>
      <p:sp>
        <p:nvSpPr>
          <p:cNvPr id="5" name="Oval 4"/>
          <p:cNvSpPr/>
          <p:nvPr/>
        </p:nvSpPr>
        <p:spPr bwMode="auto">
          <a:xfrm>
            <a:off x="3966735" y="3850288"/>
            <a:ext cx="771393" cy="94456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r>
              <a:rPr lang="en-US" sz="2346" dirty="0">
                <a:gradFill>
                  <a:gsLst>
                    <a:gs pos="0">
                      <a:srgbClr val="FFFFFF"/>
                    </a:gs>
                    <a:gs pos="100000">
                      <a:srgbClr val="FFFFFF"/>
                    </a:gs>
                  </a:gsLst>
                  <a:lin ang="5400000" scaled="0"/>
                </a:gradFill>
              </a:rPr>
              <a:t>S</a:t>
            </a:r>
          </a:p>
        </p:txBody>
      </p:sp>
      <p:sp>
        <p:nvSpPr>
          <p:cNvPr id="6" name="Oval 5"/>
          <p:cNvSpPr/>
          <p:nvPr/>
        </p:nvSpPr>
        <p:spPr bwMode="auto">
          <a:xfrm>
            <a:off x="11187323" y="3850288"/>
            <a:ext cx="771393" cy="94456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r>
              <a:rPr lang="en-US" sz="2346" dirty="0">
                <a:gradFill>
                  <a:gsLst>
                    <a:gs pos="0">
                      <a:srgbClr val="FFFFFF"/>
                    </a:gs>
                    <a:gs pos="100000">
                      <a:srgbClr val="FFFFFF"/>
                    </a:gs>
                  </a:gsLst>
                  <a:lin ang="5400000" scaled="0"/>
                </a:gradFill>
              </a:rPr>
              <a:t>R</a:t>
            </a:r>
          </a:p>
        </p:txBody>
      </p:sp>
      <p:cxnSp>
        <p:nvCxnSpPr>
          <p:cNvPr id="7" name="Straight Arrow Connector 6"/>
          <p:cNvCxnSpPr>
            <a:stCxn id="5" idx="6"/>
            <a:endCxn id="4" idx="1"/>
          </p:cNvCxnSpPr>
          <p:nvPr/>
        </p:nvCxnSpPr>
        <p:spPr>
          <a:xfrm>
            <a:off x="4738127" y="4322567"/>
            <a:ext cx="234108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4" idx="3"/>
            <a:endCxn id="6" idx="2"/>
          </p:cNvCxnSpPr>
          <p:nvPr/>
        </p:nvCxnSpPr>
        <p:spPr>
          <a:xfrm flipV="1">
            <a:off x="9070481" y="4322570"/>
            <a:ext cx="2116842" cy="1"/>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9" name="Rounded Rectangle 8"/>
          <p:cNvSpPr/>
          <p:nvPr/>
        </p:nvSpPr>
        <p:spPr bwMode="auto">
          <a:xfrm>
            <a:off x="7269820" y="4173113"/>
            <a:ext cx="805030" cy="298913"/>
          </a:xfrm>
          <a:prstGeom prst="roundRect">
            <a:avLst/>
          </a:prstGeom>
          <a:solidFill>
            <a:schemeClr val="accent3"/>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r>
              <a:rPr lang="en-US" sz="2346" dirty="0">
                <a:solidFill>
                  <a:srgbClr val="232323"/>
                </a:solidFill>
              </a:rPr>
              <a:t>Topic</a:t>
            </a:r>
          </a:p>
        </p:txBody>
      </p:sp>
      <p:sp>
        <p:nvSpPr>
          <p:cNvPr id="10" name="Rounded Rectangle 9"/>
          <p:cNvSpPr/>
          <p:nvPr/>
        </p:nvSpPr>
        <p:spPr bwMode="auto">
          <a:xfrm>
            <a:off x="8209396" y="4167133"/>
            <a:ext cx="805030" cy="298913"/>
          </a:xfrm>
          <a:prstGeom prst="roundRect">
            <a:avLst/>
          </a:prstGeom>
          <a:solidFill>
            <a:schemeClr val="accent3"/>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r>
              <a:rPr lang="en-US" sz="2346" dirty="0">
                <a:solidFill>
                  <a:srgbClr val="FFFFFF"/>
                </a:solidFill>
              </a:rPr>
              <a:t>Sub</a:t>
            </a:r>
          </a:p>
        </p:txBody>
      </p:sp>
      <p:sp>
        <p:nvSpPr>
          <p:cNvPr id="11" name="Rounded Rectangle 10"/>
          <p:cNvSpPr/>
          <p:nvPr/>
        </p:nvSpPr>
        <p:spPr bwMode="auto">
          <a:xfrm>
            <a:off x="8209396" y="3796484"/>
            <a:ext cx="805030" cy="298913"/>
          </a:xfrm>
          <a:prstGeom prst="roundRect">
            <a:avLst/>
          </a:prstGeom>
          <a:solidFill>
            <a:schemeClr val="accent3"/>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r>
              <a:rPr lang="en-US" sz="2346" dirty="0">
                <a:solidFill>
                  <a:srgbClr val="FFFFFF"/>
                </a:solidFill>
              </a:rPr>
              <a:t>Sub</a:t>
            </a:r>
          </a:p>
        </p:txBody>
      </p:sp>
      <p:sp>
        <p:nvSpPr>
          <p:cNvPr id="12" name="Rounded Rectangle 11"/>
          <p:cNvSpPr/>
          <p:nvPr/>
        </p:nvSpPr>
        <p:spPr bwMode="auto">
          <a:xfrm>
            <a:off x="8209396" y="4525827"/>
            <a:ext cx="805030" cy="298913"/>
          </a:xfrm>
          <a:prstGeom prst="roundRect">
            <a:avLst/>
          </a:prstGeom>
          <a:solidFill>
            <a:schemeClr val="accent3"/>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r>
              <a:rPr lang="en-US" sz="2346" dirty="0">
                <a:solidFill>
                  <a:srgbClr val="FFFFFF"/>
                </a:solidFill>
              </a:rPr>
              <a:t>Sub</a:t>
            </a:r>
          </a:p>
        </p:txBody>
      </p:sp>
      <p:sp>
        <p:nvSpPr>
          <p:cNvPr id="13" name="Oval 12"/>
          <p:cNvSpPr/>
          <p:nvPr/>
        </p:nvSpPr>
        <p:spPr bwMode="auto">
          <a:xfrm>
            <a:off x="11187323" y="2666608"/>
            <a:ext cx="771393" cy="94456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r>
              <a:rPr lang="en-US" sz="2346" dirty="0">
                <a:gradFill>
                  <a:gsLst>
                    <a:gs pos="0">
                      <a:srgbClr val="FFFFFF"/>
                    </a:gs>
                    <a:gs pos="100000">
                      <a:srgbClr val="FFFFFF"/>
                    </a:gs>
                  </a:gsLst>
                  <a:lin ang="5400000" scaled="0"/>
                </a:gradFill>
              </a:rPr>
              <a:t>R</a:t>
            </a:r>
          </a:p>
        </p:txBody>
      </p:sp>
      <p:cxnSp>
        <p:nvCxnSpPr>
          <p:cNvPr id="14" name="Straight Arrow Connector 13"/>
          <p:cNvCxnSpPr>
            <a:endCxn id="13" idx="2"/>
          </p:cNvCxnSpPr>
          <p:nvPr/>
        </p:nvCxnSpPr>
        <p:spPr>
          <a:xfrm flipV="1">
            <a:off x="9014425" y="3138889"/>
            <a:ext cx="2172899" cy="807054"/>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5" name="Oval 14"/>
          <p:cNvSpPr/>
          <p:nvPr/>
        </p:nvSpPr>
        <p:spPr bwMode="auto">
          <a:xfrm>
            <a:off x="11187323" y="5105724"/>
            <a:ext cx="771393" cy="94456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48" tIns="46625" rIns="93248" bIns="46625" numCol="1" rtlCol="0" anchor="ctr" anchorCtr="0" compatLnSpc="1">
            <a:prstTxWarp prst="textNoShape">
              <a:avLst/>
            </a:prstTxWarp>
          </a:bodyPr>
          <a:lstStyle/>
          <a:p>
            <a:pPr algn="ctr" defTabSz="932212" fontAlgn="base">
              <a:spcBef>
                <a:spcPct val="0"/>
              </a:spcBef>
              <a:spcAft>
                <a:spcPct val="0"/>
              </a:spcAft>
            </a:pPr>
            <a:r>
              <a:rPr lang="en-US" sz="2346" dirty="0">
                <a:gradFill>
                  <a:gsLst>
                    <a:gs pos="0">
                      <a:srgbClr val="FFFFFF"/>
                    </a:gs>
                    <a:gs pos="100000">
                      <a:srgbClr val="FFFFFF"/>
                    </a:gs>
                  </a:gsLst>
                  <a:lin ang="5400000" scaled="0"/>
                </a:gradFill>
              </a:rPr>
              <a:t>R</a:t>
            </a:r>
          </a:p>
        </p:txBody>
      </p:sp>
      <p:cxnSp>
        <p:nvCxnSpPr>
          <p:cNvPr id="16" name="Straight Arrow Connector 15"/>
          <p:cNvCxnSpPr>
            <a:stCxn id="12" idx="3"/>
            <a:endCxn id="15" idx="2"/>
          </p:cNvCxnSpPr>
          <p:nvPr/>
        </p:nvCxnSpPr>
        <p:spPr>
          <a:xfrm>
            <a:off x="9014424" y="4675283"/>
            <a:ext cx="2172898" cy="902723"/>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7" name="Rectangular Callout 16"/>
          <p:cNvSpPr/>
          <p:nvPr/>
        </p:nvSpPr>
        <p:spPr bwMode="auto">
          <a:xfrm>
            <a:off x="5526141" y="3757377"/>
            <a:ext cx="2146192" cy="1348346"/>
          </a:xfrm>
          <a:prstGeom prst="wedgeRectCallout">
            <a:avLst>
              <a:gd name="adj1" fmla="val 79562"/>
              <a:gd name="adj2" fmla="val -1167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err="1">
                <a:gradFill>
                  <a:gsLst>
                    <a:gs pos="0">
                      <a:srgbClr val="FFFFFF"/>
                    </a:gs>
                    <a:gs pos="100000">
                      <a:srgbClr val="FFFFFF"/>
                    </a:gs>
                  </a:gsLst>
                  <a:lin ang="5400000" scaled="0"/>
                </a:gradFill>
              </a:rPr>
              <a:t>PartId</a:t>
            </a:r>
            <a:r>
              <a:rPr lang="en-US" sz="2244" dirty="0">
                <a:gradFill>
                  <a:gsLst>
                    <a:gs pos="0">
                      <a:srgbClr val="FFFFFF"/>
                    </a:gs>
                    <a:gs pos="100000">
                      <a:srgbClr val="FFFFFF"/>
                    </a:gs>
                  </a:gsLst>
                  <a:lin ang="5400000" scaled="0"/>
                </a:gradFill>
              </a:rPr>
              <a:t> &gt; 272 AND </a:t>
            </a:r>
            <a:r>
              <a:rPr lang="en-US" sz="2244" dirty="0" err="1">
                <a:gradFill>
                  <a:gsLst>
                    <a:gs pos="0">
                      <a:srgbClr val="FFFFFF"/>
                    </a:gs>
                    <a:gs pos="100000">
                      <a:srgbClr val="FFFFFF"/>
                    </a:gs>
                  </a:gsLst>
                  <a:lin ang="5400000" scaled="0"/>
                </a:gradFill>
              </a:rPr>
              <a:t>PartId</a:t>
            </a:r>
            <a:r>
              <a:rPr lang="en-US" sz="2244" dirty="0">
                <a:gradFill>
                  <a:gsLst>
                    <a:gs pos="0">
                      <a:srgbClr val="FFFFFF"/>
                    </a:gs>
                    <a:gs pos="100000">
                      <a:srgbClr val="FFFFFF"/>
                    </a:gs>
                  </a:gsLst>
                  <a:lin ang="5400000" scaled="0"/>
                </a:gradFill>
              </a:rPr>
              <a:t> &lt;= 567</a:t>
            </a:r>
          </a:p>
        </p:txBody>
      </p:sp>
      <p:sp>
        <p:nvSpPr>
          <p:cNvPr id="18" name="Rectangular Callout 17"/>
          <p:cNvSpPr/>
          <p:nvPr/>
        </p:nvSpPr>
        <p:spPr bwMode="auto">
          <a:xfrm>
            <a:off x="6599237" y="2327001"/>
            <a:ext cx="2146192" cy="1348346"/>
          </a:xfrm>
          <a:prstGeom prst="wedgeRectCallout">
            <a:avLst>
              <a:gd name="adj1" fmla="val 33262"/>
              <a:gd name="adj2" fmla="val 6951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err="1">
                <a:gradFill>
                  <a:gsLst>
                    <a:gs pos="0">
                      <a:srgbClr val="FFFFFF"/>
                    </a:gs>
                    <a:gs pos="100000">
                      <a:srgbClr val="FFFFFF"/>
                    </a:gs>
                  </a:gsLst>
                  <a:lin ang="5400000" scaled="0"/>
                </a:gradFill>
              </a:rPr>
              <a:t>PartId</a:t>
            </a:r>
            <a:r>
              <a:rPr lang="en-US" sz="2244" dirty="0">
                <a:gradFill>
                  <a:gsLst>
                    <a:gs pos="0">
                      <a:srgbClr val="FFFFFF"/>
                    </a:gs>
                    <a:gs pos="100000">
                      <a:srgbClr val="FFFFFF"/>
                    </a:gs>
                  </a:gsLst>
                  <a:lin ang="5400000" scaled="0"/>
                </a:gradFill>
              </a:rPr>
              <a:t> &gt; 0 AND </a:t>
            </a:r>
            <a:r>
              <a:rPr lang="en-US" sz="2244" dirty="0" err="1">
                <a:gradFill>
                  <a:gsLst>
                    <a:gs pos="0">
                      <a:srgbClr val="FFFFFF"/>
                    </a:gs>
                    <a:gs pos="100000">
                      <a:srgbClr val="FFFFFF"/>
                    </a:gs>
                  </a:gsLst>
                  <a:lin ang="5400000" scaled="0"/>
                </a:gradFill>
              </a:rPr>
              <a:t>PartId</a:t>
            </a:r>
            <a:r>
              <a:rPr lang="en-US" sz="2244" dirty="0">
                <a:gradFill>
                  <a:gsLst>
                    <a:gs pos="0">
                      <a:srgbClr val="FFFFFF"/>
                    </a:gs>
                    <a:gs pos="100000">
                      <a:srgbClr val="FFFFFF"/>
                    </a:gs>
                  </a:gsLst>
                  <a:lin ang="5400000" scaled="0"/>
                </a:gradFill>
              </a:rPr>
              <a:t> &lt;= 272</a:t>
            </a:r>
          </a:p>
        </p:txBody>
      </p:sp>
      <p:sp>
        <p:nvSpPr>
          <p:cNvPr id="19" name="Rectangular Callout 18"/>
          <p:cNvSpPr/>
          <p:nvPr/>
        </p:nvSpPr>
        <p:spPr bwMode="auto">
          <a:xfrm>
            <a:off x="6599237" y="5200404"/>
            <a:ext cx="2146192" cy="1348346"/>
          </a:xfrm>
          <a:prstGeom prst="wedgeRectCallout">
            <a:avLst>
              <a:gd name="adj1" fmla="val 32790"/>
              <a:gd name="adj2" fmla="val -8284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err="1">
                <a:gradFill>
                  <a:gsLst>
                    <a:gs pos="0">
                      <a:srgbClr val="FFFFFF"/>
                    </a:gs>
                    <a:gs pos="100000">
                      <a:srgbClr val="FFFFFF"/>
                    </a:gs>
                  </a:gsLst>
                  <a:lin ang="5400000" scaled="0"/>
                </a:gradFill>
              </a:rPr>
              <a:t>PartId</a:t>
            </a:r>
            <a:r>
              <a:rPr lang="en-US" sz="2244" dirty="0">
                <a:gradFill>
                  <a:gsLst>
                    <a:gs pos="0">
                      <a:srgbClr val="FFFFFF"/>
                    </a:gs>
                    <a:gs pos="100000">
                      <a:srgbClr val="FFFFFF"/>
                    </a:gs>
                  </a:gsLst>
                  <a:lin ang="5400000" scaled="0"/>
                </a:gradFill>
              </a:rPr>
              <a:t> &gt; 567 AND </a:t>
            </a:r>
            <a:r>
              <a:rPr lang="en-US" sz="2244" dirty="0" err="1">
                <a:gradFill>
                  <a:gsLst>
                    <a:gs pos="0">
                      <a:srgbClr val="FFFFFF"/>
                    </a:gs>
                    <a:gs pos="100000">
                      <a:srgbClr val="FFFFFF"/>
                    </a:gs>
                  </a:gsLst>
                  <a:lin ang="5400000" scaled="0"/>
                </a:gradFill>
              </a:rPr>
              <a:t>PartId</a:t>
            </a:r>
            <a:r>
              <a:rPr lang="en-US" sz="2244" dirty="0">
                <a:gradFill>
                  <a:gsLst>
                    <a:gs pos="0">
                      <a:srgbClr val="FFFFFF"/>
                    </a:gs>
                    <a:gs pos="100000">
                      <a:srgbClr val="FFFFFF"/>
                    </a:gs>
                  </a:gsLst>
                  <a:lin ang="5400000" scaled="0"/>
                </a:gradFill>
              </a:rPr>
              <a:t> &lt;= 791</a:t>
            </a:r>
          </a:p>
        </p:txBody>
      </p:sp>
    </p:spTree>
    <p:extLst>
      <p:ext uri="{BB962C8B-B14F-4D97-AF65-F5344CB8AC3E}">
        <p14:creationId xmlns:p14="http://schemas.microsoft.com/office/powerpoint/2010/main" val="25099354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946243"/>
          </a:xfrm>
        </p:spPr>
        <p:txBody>
          <a:bodyPr/>
          <a:lstStyle/>
          <a:p>
            <a:pPr marL="0" indent="0">
              <a:buNone/>
            </a:pPr>
            <a:r>
              <a:rPr lang="en-US" sz="2000" dirty="0">
                <a:solidFill>
                  <a:prstClr val="black"/>
                </a:solidFill>
                <a:latin typeface="Consolas"/>
              </a:rPr>
              <a:t> </a:t>
            </a:r>
            <a:r>
              <a:rPr lang="en-US" sz="2000" dirty="0" err="1">
                <a:solidFill>
                  <a:srgbClr val="2B91AF"/>
                </a:solidFill>
                <a:latin typeface="Consolas"/>
              </a:rPr>
              <a:t>TopicDescription</a:t>
            </a:r>
            <a:r>
              <a:rPr lang="en-US" sz="2000" dirty="0">
                <a:solidFill>
                  <a:prstClr val="black"/>
                </a:solidFill>
                <a:latin typeface="Consolas"/>
              </a:rPr>
              <a:t> </a:t>
            </a:r>
            <a:r>
              <a:rPr lang="en-US" sz="2000" dirty="0" err="1">
                <a:solidFill>
                  <a:prstClr val="black"/>
                </a:solidFill>
                <a:latin typeface="Consolas"/>
              </a:rPr>
              <a:t>mainTopic</a:t>
            </a:r>
            <a:r>
              <a:rPr lang="en-US" sz="2000" dirty="0">
                <a:solidFill>
                  <a:prstClr val="black"/>
                </a:solidFill>
                <a:latin typeface="Consolas"/>
              </a:rPr>
              <a:t> = </a:t>
            </a:r>
            <a:r>
              <a:rPr lang="en-US" sz="2000" dirty="0" err="1">
                <a:solidFill>
                  <a:prstClr val="black"/>
                </a:solidFill>
                <a:latin typeface="Consolas"/>
              </a:rPr>
              <a:t>namespaceManager.CreateTopic</a:t>
            </a:r>
            <a:r>
              <a:rPr lang="en-US" sz="2000" dirty="0">
                <a:solidFill>
                  <a:prstClr val="black"/>
                </a:solidFill>
                <a:latin typeface="Consolas"/>
              </a:rPr>
              <a:t>(</a:t>
            </a:r>
            <a:r>
              <a:rPr lang="en-US" sz="2000" dirty="0">
                <a:solidFill>
                  <a:srgbClr val="A31515"/>
                </a:solidFill>
                <a:latin typeface="Consolas"/>
              </a:rPr>
              <a:t>“</a:t>
            </a:r>
            <a:r>
              <a:rPr lang="en-US" sz="2000" dirty="0" err="1">
                <a:solidFill>
                  <a:srgbClr val="A31515"/>
                </a:solidFill>
                <a:latin typeface="Consolas"/>
              </a:rPr>
              <a:t>topicName</a:t>
            </a:r>
            <a:r>
              <a:rPr lang="en-US" sz="2000" dirty="0">
                <a:solidFill>
                  <a:srgbClr val="A31515"/>
                </a:solidFill>
                <a:latin typeface="Consolas"/>
              </a:rPr>
              <a:t>"</a:t>
            </a:r>
            <a:r>
              <a:rPr lang="en-US" sz="2000" dirty="0">
                <a:solidFill>
                  <a:prstClr val="black"/>
                </a:solidFill>
                <a:latin typeface="Consolas"/>
              </a:rPr>
              <a:t>);</a:t>
            </a:r>
          </a:p>
          <a:p>
            <a:pPr marL="0" indent="0">
              <a:buNone/>
            </a:pPr>
            <a:endParaRPr lang="en-US" sz="2000" dirty="0">
              <a:solidFill>
                <a:prstClr val="black"/>
              </a:solidFill>
              <a:latin typeface="Consolas"/>
            </a:endParaRPr>
          </a:p>
          <a:p>
            <a:pPr marL="0" indent="0">
              <a:buNone/>
            </a:pPr>
            <a:r>
              <a:rPr lang="en-US" sz="2000" dirty="0">
                <a:solidFill>
                  <a:prstClr val="black"/>
                </a:solidFill>
                <a:latin typeface="Consolas"/>
              </a:rPr>
              <a:t> </a:t>
            </a:r>
            <a:r>
              <a:rPr lang="en-US" sz="2000" dirty="0" err="1">
                <a:solidFill>
                  <a:prstClr val="black"/>
                </a:solidFill>
                <a:latin typeface="Consolas"/>
              </a:rPr>
              <a:t>namespaceManager.CreateSubscription</a:t>
            </a:r>
            <a:r>
              <a:rPr lang="en-US" sz="2000" dirty="0">
                <a:solidFill>
                  <a:prstClr val="black"/>
                </a:solidFill>
                <a:latin typeface="Consolas"/>
              </a:rPr>
              <a:t>(</a:t>
            </a:r>
            <a:r>
              <a:rPr lang="en-US" sz="2000" dirty="0">
                <a:solidFill>
                  <a:srgbClr val="A31515"/>
                </a:solidFill>
                <a:latin typeface="Consolas"/>
              </a:rPr>
              <a:t>“</a:t>
            </a:r>
            <a:r>
              <a:rPr lang="en-US" sz="2000" dirty="0" err="1">
                <a:solidFill>
                  <a:srgbClr val="A31515"/>
                </a:solidFill>
                <a:latin typeface="Consolas"/>
              </a:rPr>
              <a:t>topicName</a:t>
            </a:r>
            <a:r>
              <a:rPr lang="en-US" sz="2000" dirty="0">
                <a:solidFill>
                  <a:srgbClr val="A31515"/>
                </a:solidFill>
                <a:latin typeface="Consolas"/>
              </a:rPr>
              <a:t>"</a:t>
            </a:r>
            <a:r>
              <a:rPr lang="en-US" sz="2000" dirty="0">
                <a:solidFill>
                  <a:prstClr val="black"/>
                </a:solidFill>
                <a:latin typeface="Consolas"/>
              </a:rPr>
              <a:t>, </a:t>
            </a:r>
            <a:r>
              <a:rPr lang="en-US" sz="2000" dirty="0">
                <a:solidFill>
                  <a:srgbClr val="A31515"/>
                </a:solidFill>
                <a:latin typeface="Consolas"/>
              </a:rPr>
              <a:t>“</a:t>
            </a:r>
            <a:r>
              <a:rPr lang="en-US" sz="2000" dirty="0" err="1">
                <a:solidFill>
                  <a:srgbClr val="A31515"/>
                </a:solidFill>
                <a:latin typeface="Consolas"/>
              </a:rPr>
              <a:t>AuditSubscription</a:t>
            </a:r>
            <a:r>
              <a:rPr lang="en-US" sz="2000" dirty="0">
                <a:solidFill>
                  <a:srgbClr val="A31515"/>
                </a:solidFill>
                <a:latin typeface="Consolas"/>
              </a:rPr>
              <a:t>"</a:t>
            </a:r>
            <a:r>
              <a:rPr lang="en-US" sz="2000" dirty="0">
                <a:solidFill>
                  <a:prstClr val="black"/>
                </a:solidFill>
                <a:latin typeface="Consolas"/>
              </a:rPr>
              <a:t>);</a:t>
            </a:r>
          </a:p>
          <a:p>
            <a:pPr marL="0" indent="0">
              <a:buNone/>
            </a:pPr>
            <a:r>
              <a:rPr lang="en-US" sz="2000" dirty="0">
                <a:solidFill>
                  <a:prstClr val="black"/>
                </a:solidFill>
                <a:latin typeface="Consolas"/>
              </a:rPr>
              <a:t> </a:t>
            </a:r>
          </a:p>
          <a:p>
            <a:pPr marL="0" indent="0">
              <a:buNone/>
            </a:pPr>
            <a:r>
              <a:rPr lang="en-US" sz="2000" dirty="0">
                <a:solidFill>
                  <a:prstClr val="black"/>
                </a:solidFill>
                <a:latin typeface="Consolas"/>
              </a:rPr>
              <a:t> </a:t>
            </a:r>
            <a:r>
              <a:rPr lang="en-US" sz="2000" dirty="0" err="1">
                <a:solidFill>
                  <a:prstClr val="black"/>
                </a:solidFill>
                <a:latin typeface="Consolas"/>
              </a:rPr>
              <a:t>namespaceManager.CreateSubscription</a:t>
            </a:r>
            <a:r>
              <a:rPr lang="en-US" sz="2000" dirty="0">
                <a:solidFill>
                  <a:prstClr val="black"/>
                </a:solidFill>
                <a:latin typeface="Consolas"/>
              </a:rPr>
              <a:t>(</a:t>
            </a:r>
            <a:r>
              <a:rPr lang="en-US" sz="2000" dirty="0">
                <a:solidFill>
                  <a:srgbClr val="A31515"/>
                </a:solidFill>
                <a:latin typeface="Consolas"/>
              </a:rPr>
              <a:t>“</a:t>
            </a:r>
            <a:r>
              <a:rPr lang="en-US" sz="2000" dirty="0" err="1">
                <a:solidFill>
                  <a:srgbClr val="A31515"/>
                </a:solidFill>
                <a:latin typeface="Consolas"/>
              </a:rPr>
              <a:t>topicName</a:t>
            </a:r>
            <a:r>
              <a:rPr lang="en-US" sz="2000" dirty="0">
                <a:solidFill>
                  <a:srgbClr val="A31515"/>
                </a:solidFill>
                <a:latin typeface="Consolas"/>
              </a:rPr>
              <a:t>"</a:t>
            </a:r>
            <a:r>
              <a:rPr lang="en-US" sz="2000" dirty="0">
                <a:solidFill>
                  <a:prstClr val="black"/>
                </a:solidFill>
                <a:latin typeface="Consolas"/>
              </a:rPr>
              <a:t>, </a:t>
            </a:r>
            <a:r>
              <a:rPr lang="en-US" sz="2000" dirty="0">
                <a:solidFill>
                  <a:srgbClr val="A31515"/>
                </a:solidFill>
                <a:latin typeface="Consolas"/>
              </a:rPr>
              <a:t>“Category1Subscription"</a:t>
            </a:r>
            <a:r>
              <a:rPr lang="en-US" sz="2000" dirty="0">
                <a:solidFill>
                  <a:prstClr val="black"/>
                </a:solidFill>
                <a:latin typeface="Consolas"/>
              </a:rPr>
              <a:t>, </a:t>
            </a:r>
          </a:p>
          <a:p>
            <a:pPr marL="0" indent="0">
              <a:buNone/>
            </a:pPr>
            <a:r>
              <a:rPr lang="en-US" sz="2000" dirty="0">
                <a:solidFill>
                  <a:prstClr val="black"/>
                </a:solidFill>
                <a:latin typeface="Consolas"/>
              </a:rPr>
              <a:t>	</a:t>
            </a:r>
            <a:r>
              <a:rPr lang="en-US" sz="2000" dirty="0">
                <a:solidFill>
                  <a:srgbClr val="0000FF"/>
                </a:solidFill>
                <a:latin typeface="Consolas"/>
              </a:rPr>
              <a:t>new</a:t>
            </a:r>
            <a:r>
              <a:rPr lang="en-US" sz="2000" dirty="0">
                <a:solidFill>
                  <a:prstClr val="black"/>
                </a:solidFill>
                <a:latin typeface="Consolas"/>
              </a:rPr>
              <a:t> </a:t>
            </a:r>
            <a:r>
              <a:rPr lang="en-US" sz="2000" dirty="0" err="1">
                <a:solidFill>
                  <a:srgbClr val="2B91AF"/>
                </a:solidFill>
                <a:latin typeface="Consolas"/>
              </a:rPr>
              <a:t>SqlFilter</a:t>
            </a:r>
            <a:r>
              <a:rPr lang="en-US" sz="2000" dirty="0">
                <a:solidFill>
                  <a:prstClr val="black"/>
                </a:solidFill>
                <a:latin typeface="Consolas"/>
              </a:rPr>
              <a:t>(</a:t>
            </a:r>
            <a:r>
              <a:rPr lang="en-US" sz="2000" dirty="0">
                <a:solidFill>
                  <a:srgbClr val="A31515"/>
                </a:solidFill>
                <a:latin typeface="Consolas"/>
              </a:rPr>
              <a:t>“Category = 1"</a:t>
            </a:r>
            <a:r>
              <a:rPr lang="en-US" sz="2000" dirty="0">
                <a:solidFill>
                  <a:prstClr val="black"/>
                </a:solidFill>
                <a:latin typeface="Consolas"/>
              </a:rPr>
              <a:t>));</a:t>
            </a:r>
          </a:p>
          <a:p>
            <a:pPr marL="0" indent="0">
              <a:buNone/>
            </a:pPr>
            <a:endParaRPr lang="en-US" sz="2000" dirty="0">
              <a:solidFill>
                <a:prstClr val="black"/>
              </a:solidFill>
              <a:latin typeface="Consolas"/>
            </a:endParaRPr>
          </a:p>
          <a:p>
            <a:pPr marL="0" indent="0">
              <a:buNone/>
            </a:pPr>
            <a:r>
              <a:rPr lang="en-US" sz="2000" dirty="0">
                <a:solidFill>
                  <a:prstClr val="black"/>
                </a:solidFill>
                <a:latin typeface="Consolas"/>
              </a:rPr>
              <a:t> </a:t>
            </a:r>
            <a:r>
              <a:rPr lang="en-US" sz="2000" dirty="0" err="1">
                <a:solidFill>
                  <a:prstClr val="black"/>
                </a:solidFill>
                <a:latin typeface="Consolas"/>
              </a:rPr>
              <a:t>namespaceManager.CreateSubscription</a:t>
            </a:r>
            <a:r>
              <a:rPr lang="en-US" sz="2000" dirty="0">
                <a:solidFill>
                  <a:prstClr val="black"/>
                </a:solidFill>
                <a:latin typeface="Consolas"/>
              </a:rPr>
              <a:t>(</a:t>
            </a:r>
            <a:r>
              <a:rPr lang="en-US" sz="2000" dirty="0">
                <a:solidFill>
                  <a:srgbClr val="A31515"/>
                </a:solidFill>
                <a:latin typeface="Consolas"/>
              </a:rPr>
              <a:t>“</a:t>
            </a:r>
            <a:r>
              <a:rPr lang="en-US" sz="2000" dirty="0" err="1">
                <a:solidFill>
                  <a:srgbClr val="A31515"/>
                </a:solidFill>
                <a:latin typeface="Consolas"/>
              </a:rPr>
              <a:t>topicName</a:t>
            </a:r>
            <a:r>
              <a:rPr lang="en-US" sz="2000" dirty="0">
                <a:solidFill>
                  <a:srgbClr val="A31515"/>
                </a:solidFill>
                <a:latin typeface="Consolas"/>
              </a:rPr>
              <a:t>"</a:t>
            </a:r>
            <a:r>
              <a:rPr lang="en-US" sz="2000" dirty="0">
                <a:solidFill>
                  <a:prstClr val="black"/>
                </a:solidFill>
                <a:latin typeface="Consolas"/>
              </a:rPr>
              <a:t>, </a:t>
            </a:r>
            <a:r>
              <a:rPr lang="en-US" sz="2000" dirty="0">
                <a:solidFill>
                  <a:srgbClr val="A31515"/>
                </a:solidFill>
                <a:latin typeface="Consolas"/>
              </a:rPr>
              <a:t>“CategoryNot1Subscription"</a:t>
            </a:r>
            <a:r>
              <a:rPr lang="en-US" sz="2000" dirty="0">
                <a:solidFill>
                  <a:prstClr val="black"/>
                </a:solidFill>
                <a:latin typeface="Consolas"/>
              </a:rPr>
              <a:t>, </a:t>
            </a:r>
          </a:p>
          <a:p>
            <a:pPr marL="0" indent="0">
              <a:buNone/>
            </a:pPr>
            <a:r>
              <a:rPr lang="en-US" sz="2000" dirty="0">
                <a:solidFill>
                  <a:prstClr val="black"/>
                </a:solidFill>
                <a:latin typeface="Consolas"/>
              </a:rPr>
              <a:t>	</a:t>
            </a:r>
            <a:r>
              <a:rPr lang="en-US" sz="2000" dirty="0">
                <a:solidFill>
                  <a:srgbClr val="0000FF"/>
                </a:solidFill>
                <a:latin typeface="Consolas"/>
              </a:rPr>
              <a:t>new</a:t>
            </a:r>
            <a:r>
              <a:rPr lang="en-US" sz="2000" dirty="0">
                <a:solidFill>
                  <a:prstClr val="black"/>
                </a:solidFill>
                <a:latin typeface="Consolas"/>
              </a:rPr>
              <a:t> </a:t>
            </a:r>
            <a:r>
              <a:rPr lang="en-US" sz="2000" dirty="0" err="1">
                <a:solidFill>
                  <a:srgbClr val="2B91AF"/>
                </a:solidFill>
                <a:latin typeface="Consolas"/>
              </a:rPr>
              <a:t>SqlFilter</a:t>
            </a:r>
            <a:r>
              <a:rPr lang="en-US" sz="2000" dirty="0">
                <a:solidFill>
                  <a:prstClr val="black"/>
                </a:solidFill>
                <a:latin typeface="Consolas"/>
              </a:rPr>
              <a:t>(</a:t>
            </a:r>
            <a:r>
              <a:rPr lang="en-US" sz="2000" dirty="0">
                <a:solidFill>
                  <a:srgbClr val="A31515"/>
                </a:solidFill>
                <a:latin typeface="Consolas"/>
              </a:rPr>
              <a:t>“Category &lt;&gt; 1"</a:t>
            </a:r>
            <a:r>
              <a:rPr lang="en-US" sz="2000" dirty="0">
                <a:solidFill>
                  <a:prstClr val="black"/>
                </a:solidFill>
                <a:latin typeface="Consolas"/>
              </a:rPr>
              <a:t>));</a:t>
            </a:r>
          </a:p>
          <a:p>
            <a:pPr marL="0" indent="0">
              <a:buNone/>
            </a:pPr>
            <a:endParaRPr lang="en-US" sz="2000" dirty="0">
              <a:solidFill>
                <a:prstClr val="black"/>
              </a:solidFill>
              <a:latin typeface="Consolas"/>
            </a:endParaRPr>
          </a:p>
          <a:p>
            <a:pPr marL="0" indent="0">
              <a:buNone/>
            </a:pPr>
            <a:r>
              <a:rPr lang="en-US" sz="2000" dirty="0">
                <a:solidFill>
                  <a:srgbClr val="2B91AF"/>
                </a:solidFill>
                <a:latin typeface="Consolas"/>
              </a:rPr>
              <a:t> </a:t>
            </a:r>
            <a:r>
              <a:rPr lang="en-US" sz="2000" dirty="0" err="1">
                <a:solidFill>
                  <a:srgbClr val="2B91AF"/>
                </a:solidFill>
                <a:latin typeface="Consolas"/>
              </a:rPr>
              <a:t>BrokeredMessage</a:t>
            </a:r>
            <a:r>
              <a:rPr lang="en-US" sz="2000" dirty="0">
                <a:solidFill>
                  <a:srgbClr val="2B91AF"/>
                </a:solidFill>
                <a:latin typeface="Consolas"/>
              </a:rPr>
              <a:t> </a:t>
            </a:r>
            <a:r>
              <a:rPr lang="en-US" sz="2000" dirty="0">
                <a:solidFill>
                  <a:prstClr val="black"/>
                </a:solidFill>
                <a:latin typeface="Consolas"/>
              </a:rPr>
              <a:t> </a:t>
            </a:r>
            <a:r>
              <a:rPr lang="en-US" sz="2000" dirty="0" err="1">
                <a:solidFill>
                  <a:prstClr val="black"/>
                </a:solidFill>
                <a:latin typeface="Consolas"/>
              </a:rPr>
              <a:t>myMessage</a:t>
            </a:r>
            <a:r>
              <a:rPr lang="en-US" sz="2000" dirty="0">
                <a:solidFill>
                  <a:prstClr val="black"/>
                </a:solidFill>
                <a:latin typeface="Consolas"/>
              </a:rPr>
              <a:t> = </a:t>
            </a:r>
            <a:r>
              <a:rPr lang="en-US" sz="2000" dirty="0">
                <a:solidFill>
                  <a:srgbClr val="0000FF"/>
                </a:solidFill>
                <a:latin typeface="Consolas"/>
              </a:rPr>
              <a:t>new</a:t>
            </a:r>
            <a:r>
              <a:rPr lang="en-US" sz="2000" dirty="0">
                <a:solidFill>
                  <a:prstClr val="black"/>
                </a:solidFill>
                <a:latin typeface="Consolas"/>
              </a:rPr>
              <a:t> </a:t>
            </a:r>
            <a:r>
              <a:rPr lang="en-US" sz="2000" dirty="0" err="1">
                <a:solidFill>
                  <a:srgbClr val="2B91AF"/>
                </a:solidFill>
                <a:latin typeface="Consolas"/>
              </a:rPr>
              <a:t>BrokeredMessage</a:t>
            </a:r>
            <a:r>
              <a:rPr lang="en-US" sz="2000" dirty="0">
                <a:solidFill>
                  <a:prstClr val="black"/>
                </a:solidFill>
                <a:latin typeface="Consolas"/>
              </a:rPr>
              <a:t>();</a:t>
            </a:r>
          </a:p>
          <a:p>
            <a:pPr marL="0" indent="0">
              <a:buNone/>
            </a:pPr>
            <a:r>
              <a:rPr lang="en-US" sz="2000" dirty="0">
                <a:solidFill>
                  <a:prstClr val="black"/>
                </a:solidFill>
                <a:latin typeface="Consolas"/>
              </a:rPr>
              <a:t>	 </a:t>
            </a:r>
            <a:r>
              <a:rPr lang="en-US" sz="2000" dirty="0" err="1">
                <a:solidFill>
                  <a:prstClr val="black"/>
                </a:solidFill>
                <a:latin typeface="Consolas"/>
              </a:rPr>
              <a:t>myMessage.Properties.Add</a:t>
            </a:r>
            <a:r>
              <a:rPr lang="en-US" sz="2000" dirty="0">
                <a:solidFill>
                  <a:prstClr val="black"/>
                </a:solidFill>
                <a:latin typeface="Consolas"/>
              </a:rPr>
              <a:t>(</a:t>
            </a:r>
            <a:r>
              <a:rPr lang="en-US" sz="2000" dirty="0">
                <a:solidFill>
                  <a:srgbClr val="A31515"/>
                </a:solidFill>
                <a:latin typeface="Consolas"/>
              </a:rPr>
              <a:t>“Category”, </a:t>
            </a:r>
            <a:r>
              <a:rPr lang="en-US" sz="2000" dirty="0">
                <a:solidFill>
                  <a:prstClr val="black"/>
                </a:solidFill>
                <a:latin typeface="Consolas"/>
              </a:rPr>
              <a:t>1);</a:t>
            </a:r>
          </a:p>
          <a:p>
            <a:pPr marL="0" indent="0">
              <a:buNone/>
            </a:pPr>
            <a:r>
              <a:rPr lang="en-US" sz="2000" dirty="0">
                <a:solidFill>
                  <a:prstClr val="black"/>
                </a:solidFill>
                <a:latin typeface="Consolas"/>
              </a:rPr>
              <a:t> 			or</a:t>
            </a:r>
          </a:p>
          <a:p>
            <a:pPr marL="0" indent="0">
              <a:buNone/>
            </a:pPr>
            <a:r>
              <a:rPr lang="en-US" sz="2000" dirty="0">
                <a:solidFill>
                  <a:prstClr val="black"/>
                </a:solidFill>
                <a:latin typeface="Consolas"/>
              </a:rPr>
              <a:t>	 </a:t>
            </a:r>
            <a:r>
              <a:rPr lang="en-US" sz="2000" dirty="0" err="1">
                <a:solidFill>
                  <a:prstClr val="black"/>
                </a:solidFill>
                <a:latin typeface="Consolas"/>
              </a:rPr>
              <a:t>myMessage.Properties.Add</a:t>
            </a:r>
            <a:r>
              <a:rPr lang="en-US" sz="2000" dirty="0">
                <a:solidFill>
                  <a:prstClr val="black"/>
                </a:solidFill>
                <a:latin typeface="Consolas"/>
              </a:rPr>
              <a:t>(</a:t>
            </a:r>
            <a:r>
              <a:rPr lang="en-US" sz="2000" dirty="0">
                <a:solidFill>
                  <a:srgbClr val="A31515"/>
                </a:solidFill>
                <a:latin typeface="Consolas"/>
              </a:rPr>
              <a:t>“Category”, </a:t>
            </a:r>
            <a:r>
              <a:rPr lang="en-US" sz="2000" dirty="0">
                <a:solidFill>
                  <a:prstClr val="black"/>
                </a:solidFill>
                <a:latin typeface="Consolas"/>
              </a:rPr>
              <a:t>2);</a:t>
            </a:r>
          </a:p>
          <a:p>
            <a:pPr marL="0" indent="0">
              <a:buNone/>
            </a:pPr>
            <a:r>
              <a:rPr lang="en-US" sz="2000" dirty="0">
                <a:solidFill>
                  <a:prstClr val="black"/>
                </a:solidFill>
                <a:latin typeface="Consolas"/>
              </a:rPr>
              <a:t>			or</a:t>
            </a:r>
          </a:p>
          <a:p>
            <a:pPr marL="0" indent="0">
              <a:buNone/>
            </a:pPr>
            <a:r>
              <a:rPr lang="en-US" sz="2000" dirty="0">
                <a:solidFill>
                  <a:prstClr val="black"/>
                </a:solidFill>
                <a:latin typeface="Consolas"/>
              </a:rPr>
              <a:t>	 </a:t>
            </a:r>
            <a:r>
              <a:rPr lang="en-US" sz="2000" dirty="0" err="1">
                <a:solidFill>
                  <a:prstClr val="black"/>
                </a:solidFill>
                <a:latin typeface="Consolas"/>
              </a:rPr>
              <a:t>myMessage.Properties.Add</a:t>
            </a:r>
            <a:r>
              <a:rPr lang="en-US" sz="2000" dirty="0">
                <a:solidFill>
                  <a:prstClr val="black"/>
                </a:solidFill>
                <a:latin typeface="Consolas"/>
              </a:rPr>
              <a:t>(</a:t>
            </a:r>
            <a:r>
              <a:rPr lang="en-US" sz="2000" dirty="0">
                <a:solidFill>
                  <a:srgbClr val="A31515"/>
                </a:solidFill>
                <a:latin typeface="Consolas"/>
              </a:rPr>
              <a:t>“Category”, </a:t>
            </a:r>
            <a:r>
              <a:rPr lang="en-US" sz="2000" dirty="0">
                <a:solidFill>
                  <a:prstClr val="black"/>
                </a:solidFill>
                <a:latin typeface="Consolas"/>
              </a:rPr>
              <a:t>3);</a:t>
            </a:r>
          </a:p>
          <a:p>
            <a:endParaRPr lang="en-US" dirty="0"/>
          </a:p>
        </p:txBody>
      </p:sp>
      <p:sp>
        <p:nvSpPr>
          <p:cNvPr id="4" name="Title 3"/>
          <p:cNvSpPr>
            <a:spLocks noGrp="1"/>
          </p:cNvSpPr>
          <p:nvPr>
            <p:ph type="title"/>
          </p:nvPr>
        </p:nvSpPr>
        <p:spPr/>
        <p:txBody>
          <a:bodyPr/>
          <a:lstStyle/>
          <a:p>
            <a:r>
              <a:rPr lang="en-US" dirty="0" smtClean="0"/>
              <a:t>Publish-subscribe—one to one</a:t>
            </a:r>
            <a:endParaRPr lang="en-US" dirty="0"/>
          </a:p>
        </p:txBody>
      </p:sp>
    </p:spTree>
    <p:extLst>
      <p:ext uri="{BB962C8B-B14F-4D97-AF65-F5344CB8AC3E}">
        <p14:creationId xmlns:p14="http://schemas.microsoft.com/office/powerpoint/2010/main" val="372506678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2634567"/>
          </a:xfrm>
        </p:spPr>
        <p:txBody>
          <a:bodyPr/>
          <a:lstStyle/>
          <a:p>
            <a:pPr marL="0" indent="0">
              <a:buNone/>
            </a:pPr>
            <a:r>
              <a:rPr lang="en-US" dirty="0" smtClean="0"/>
              <a:t>Scenario</a:t>
            </a:r>
            <a:endParaRPr lang="en-US" dirty="0"/>
          </a:p>
          <a:p>
            <a:pPr marL="398463" lvl="1" indent="-398463"/>
            <a:r>
              <a:rPr lang="en-US" dirty="0" smtClean="0"/>
              <a:t>The sender wants to send the message to a list of recipients</a:t>
            </a:r>
            <a:endParaRPr lang="en-US" dirty="0"/>
          </a:p>
          <a:p>
            <a:pPr marL="0" indent="0">
              <a:buNone/>
            </a:pPr>
            <a:r>
              <a:rPr lang="en-US" dirty="0" smtClean="0"/>
              <a:t>Common use-cases</a:t>
            </a:r>
          </a:p>
          <a:p>
            <a:pPr marL="398463" lvl="1" indent="-398463"/>
            <a:r>
              <a:rPr lang="en-US" dirty="0" smtClean="0"/>
              <a:t>Order processing systems—route to specific vendors/departments</a:t>
            </a:r>
          </a:p>
          <a:p>
            <a:pPr lvl="1"/>
            <a:endParaRPr lang="en-US" dirty="0"/>
          </a:p>
        </p:txBody>
      </p:sp>
      <p:sp>
        <p:nvSpPr>
          <p:cNvPr id="2" name="Title 1"/>
          <p:cNvSpPr>
            <a:spLocks noGrp="1"/>
          </p:cNvSpPr>
          <p:nvPr>
            <p:ph type="title"/>
          </p:nvPr>
        </p:nvSpPr>
        <p:spPr/>
        <p:txBody>
          <a:bodyPr/>
          <a:lstStyle/>
          <a:p>
            <a:r>
              <a:rPr lang="en-US" dirty="0" smtClean="0"/>
              <a:t>Recipient list</a:t>
            </a:r>
            <a:endParaRPr lang="en-US" dirty="0"/>
          </a:p>
        </p:txBody>
      </p:sp>
      <p:grpSp>
        <p:nvGrpSpPr>
          <p:cNvPr id="4" name="Group 3"/>
          <p:cNvGrpSpPr/>
          <p:nvPr/>
        </p:nvGrpSpPr>
        <p:grpSpPr>
          <a:xfrm>
            <a:off x="1892595" y="3596499"/>
            <a:ext cx="7500387" cy="3009441"/>
            <a:chOff x="576929" y="611955"/>
            <a:chExt cx="12537576" cy="3981156"/>
          </a:xfrm>
        </p:grpSpPr>
        <p:sp>
          <p:nvSpPr>
            <p:cNvPr id="5" name="Rectangle 4"/>
            <p:cNvSpPr/>
            <p:nvPr/>
          </p:nvSpPr>
          <p:spPr bwMode="auto">
            <a:xfrm>
              <a:off x="3653105" y="1723304"/>
              <a:ext cx="4930427" cy="1685759"/>
            </a:xfrm>
            <a:prstGeom prst="rect">
              <a:avLst/>
            </a:prstGeom>
            <a:solidFill>
              <a:schemeClr val="accent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11904" tIns="55953" rIns="111904" bIns="55953" numCol="1" rtlCol="0" anchor="b" anchorCtr="0" compatLnSpc="1">
              <a:prstTxWarp prst="textNoShape">
                <a:avLst/>
              </a:prstTxWarp>
            </a:bodyPr>
            <a:lstStyle/>
            <a:p>
              <a:pPr algn="ctr" defTabSz="1118714" fontAlgn="base">
                <a:spcBef>
                  <a:spcPct val="0"/>
                </a:spcBef>
                <a:spcAft>
                  <a:spcPct val="0"/>
                </a:spcAft>
              </a:pPr>
              <a:endParaRPr lang="en-US" sz="1836" dirty="0">
                <a:solidFill>
                  <a:srgbClr val="FFFFFF"/>
                </a:solidFill>
              </a:endParaRPr>
            </a:p>
          </p:txBody>
        </p:sp>
        <p:sp>
          <p:nvSpPr>
            <p:cNvPr id="6" name="Oval 5"/>
            <p:cNvSpPr/>
            <p:nvPr/>
          </p:nvSpPr>
          <p:spPr bwMode="auto">
            <a:xfrm>
              <a:off x="576929" y="2004646"/>
              <a:ext cx="1210137" cy="111134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solidFill>
                    <a:srgbClr val="FFFFFF"/>
                  </a:solidFill>
                </a:rPr>
                <a:t>S</a:t>
              </a:r>
            </a:p>
          </p:txBody>
        </p:sp>
        <p:sp>
          <p:nvSpPr>
            <p:cNvPr id="7" name="Oval 6"/>
            <p:cNvSpPr/>
            <p:nvPr/>
          </p:nvSpPr>
          <p:spPr bwMode="auto">
            <a:xfrm>
              <a:off x="11904368" y="2004646"/>
              <a:ext cx="1210137" cy="111134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gradFill>
                    <a:gsLst>
                      <a:gs pos="0">
                        <a:srgbClr val="FFFFFF"/>
                      </a:gs>
                      <a:gs pos="100000">
                        <a:srgbClr val="FFFFFF"/>
                      </a:gs>
                    </a:gsLst>
                    <a:lin ang="5400000" scaled="0"/>
                  </a:gradFill>
                </a:rPr>
                <a:t>R</a:t>
              </a:r>
            </a:p>
          </p:txBody>
        </p:sp>
        <p:cxnSp>
          <p:nvCxnSpPr>
            <p:cNvPr id="8" name="Straight Arrow Connector 7"/>
            <p:cNvCxnSpPr>
              <a:stCxn id="6" idx="6"/>
            </p:cNvCxnSpPr>
            <p:nvPr/>
          </p:nvCxnSpPr>
          <p:spPr>
            <a:xfrm>
              <a:off x="1787065" y="2560320"/>
              <a:ext cx="1866040" cy="5864"/>
            </a:xfrm>
            <a:prstGeom prst="straightConnector1">
              <a:avLst/>
            </a:prstGeom>
            <a:ln>
              <a:solidFill>
                <a:schemeClr val="accent3"/>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5" idx="3"/>
              <a:endCxn id="7" idx="2"/>
            </p:cNvCxnSpPr>
            <p:nvPr/>
          </p:nvCxnSpPr>
          <p:spPr>
            <a:xfrm flipV="1">
              <a:off x="8583532" y="2560320"/>
              <a:ext cx="3320837" cy="5864"/>
            </a:xfrm>
            <a:prstGeom prst="straightConnector1">
              <a:avLst/>
            </a:prstGeom>
            <a:ln>
              <a:solidFill>
                <a:schemeClr val="accent3"/>
              </a:solidFill>
              <a:headEnd type="none"/>
              <a:tailEnd type="arrow"/>
            </a:ln>
          </p:spPr>
          <p:style>
            <a:lnRef idx="3">
              <a:schemeClr val="accent2"/>
            </a:lnRef>
            <a:fillRef idx="0">
              <a:schemeClr val="accent2"/>
            </a:fillRef>
            <a:effectRef idx="2">
              <a:schemeClr val="accent2"/>
            </a:effectRef>
            <a:fontRef idx="minor">
              <a:schemeClr val="tx1"/>
            </a:fontRef>
          </p:style>
        </p:cxnSp>
        <p:sp>
          <p:nvSpPr>
            <p:cNvPr id="10" name="Rounded Rectangle 9"/>
            <p:cNvSpPr/>
            <p:nvPr/>
          </p:nvSpPr>
          <p:spPr bwMode="auto">
            <a:xfrm>
              <a:off x="3941336" y="2437258"/>
              <a:ext cx="1682841" cy="298913"/>
            </a:xfrm>
            <a:prstGeom prst="roundRect">
              <a:avLst/>
            </a:prstGeom>
            <a:solidFill>
              <a:schemeClr val="accent3"/>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solidFill>
                    <a:srgbClr val="FFFFFF"/>
                  </a:solidFill>
                </a:rPr>
                <a:t>Topic</a:t>
              </a:r>
            </a:p>
          </p:txBody>
        </p:sp>
        <p:sp>
          <p:nvSpPr>
            <p:cNvPr id="11" name="Rounded Rectangle 10"/>
            <p:cNvSpPr/>
            <p:nvPr/>
          </p:nvSpPr>
          <p:spPr bwMode="auto">
            <a:xfrm>
              <a:off x="7232683" y="2377439"/>
              <a:ext cx="1262908" cy="351695"/>
            </a:xfrm>
            <a:prstGeom prst="roundRect">
              <a:avLst/>
            </a:prstGeom>
            <a:solidFill>
              <a:schemeClr val="accent3"/>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solidFill>
                    <a:srgbClr val="FFFFFF"/>
                  </a:solidFill>
                </a:rPr>
                <a:t>Sub</a:t>
              </a:r>
            </a:p>
          </p:txBody>
        </p:sp>
        <p:sp>
          <p:nvSpPr>
            <p:cNvPr id="12" name="Rounded Rectangle 11"/>
            <p:cNvSpPr/>
            <p:nvPr/>
          </p:nvSpPr>
          <p:spPr bwMode="auto">
            <a:xfrm>
              <a:off x="7232683" y="1941343"/>
              <a:ext cx="1262908" cy="351695"/>
            </a:xfrm>
            <a:prstGeom prst="roundRect">
              <a:avLst/>
            </a:prstGeom>
            <a:solidFill>
              <a:schemeClr val="accent3"/>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solidFill>
                    <a:srgbClr val="FFFFFF"/>
                  </a:solidFill>
                </a:rPr>
                <a:t>Sub</a:t>
              </a:r>
            </a:p>
          </p:txBody>
        </p:sp>
        <p:sp>
          <p:nvSpPr>
            <p:cNvPr id="13" name="Rounded Rectangle 12"/>
            <p:cNvSpPr/>
            <p:nvPr/>
          </p:nvSpPr>
          <p:spPr bwMode="auto">
            <a:xfrm>
              <a:off x="7232683" y="2799470"/>
              <a:ext cx="1262908" cy="351695"/>
            </a:xfrm>
            <a:prstGeom prst="roundRect">
              <a:avLst/>
            </a:prstGeom>
            <a:solidFill>
              <a:schemeClr val="accent3"/>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solidFill>
                    <a:srgbClr val="FFFFFF"/>
                  </a:solidFill>
                </a:rPr>
                <a:t>Sub</a:t>
              </a:r>
            </a:p>
          </p:txBody>
        </p:sp>
        <p:sp>
          <p:nvSpPr>
            <p:cNvPr id="14" name="Oval 13"/>
            <p:cNvSpPr/>
            <p:nvPr/>
          </p:nvSpPr>
          <p:spPr bwMode="auto">
            <a:xfrm>
              <a:off x="11904368" y="611955"/>
              <a:ext cx="1210137" cy="111134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gradFill>
                    <a:gsLst>
                      <a:gs pos="0">
                        <a:srgbClr val="FFFFFF"/>
                      </a:gs>
                      <a:gs pos="100000">
                        <a:srgbClr val="FFFFFF"/>
                      </a:gs>
                    </a:gsLst>
                    <a:lin ang="5400000" scaled="0"/>
                  </a:gradFill>
                </a:rPr>
                <a:t>R</a:t>
              </a:r>
            </a:p>
          </p:txBody>
        </p:sp>
        <p:cxnSp>
          <p:nvCxnSpPr>
            <p:cNvPr id="15" name="Straight Arrow Connector 14"/>
            <p:cNvCxnSpPr>
              <a:endCxn id="14" idx="2"/>
            </p:cNvCxnSpPr>
            <p:nvPr/>
          </p:nvCxnSpPr>
          <p:spPr>
            <a:xfrm flipV="1">
              <a:off x="8495589" y="1167631"/>
              <a:ext cx="3408780" cy="949561"/>
            </a:xfrm>
            <a:prstGeom prst="straightConnector1">
              <a:avLst/>
            </a:prstGeom>
            <a:ln>
              <a:solidFill>
                <a:schemeClr val="accent3"/>
              </a:solidFill>
              <a:headEnd type="none"/>
              <a:tailEnd type="arrow"/>
            </a:ln>
          </p:spPr>
          <p:style>
            <a:lnRef idx="3">
              <a:schemeClr val="accent2"/>
            </a:lnRef>
            <a:fillRef idx="0">
              <a:schemeClr val="accent2"/>
            </a:fillRef>
            <a:effectRef idx="2">
              <a:schemeClr val="accent2"/>
            </a:effectRef>
            <a:fontRef idx="minor">
              <a:schemeClr val="tx1"/>
            </a:fontRef>
          </p:style>
        </p:cxnSp>
        <p:sp>
          <p:nvSpPr>
            <p:cNvPr id="16" name="Oval 15"/>
            <p:cNvSpPr/>
            <p:nvPr/>
          </p:nvSpPr>
          <p:spPr bwMode="auto">
            <a:xfrm>
              <a:off x="11904368" y="3481763"/>
              <a:ext cx="1210137" cy="111134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11904" tIns="55953" rIns="111904" bIns="55953" numCol="1" rtlCol="0" anchor="ctr" anchorCtr="0" compatLnSpc="1">
              <a:prstTxWarp prst="textNoShape">
                <a:avLst/>
              </a:prstTxWarp>
            </a:bodyPr>
            <a:lstStyle/>
            <a:p>
              <a:pPr algn="ctr" defTabSz="1118714" fontAlgn="base">
                <a:spcBef>
                  <a:spcPct val="0"/>
                </a:spcBef>
                <a:spcAft>
                  <a:spcPct val="0"/>
                </a:spcAft>
              </a:pPr>
              <a:r>
                <a:rPr lang="en-US" sz="1836" dirty="0">
                  <a:gradFill>
                    <a:gsLst>
                      <a:gs pos="0">
                        <a:srgbClr val="FFFFFF"/>
                      </a:gs>
                      <a:gs pos="100000">
                        <a:srgbClr val="FFFFFF"/>
                      </a:gs>
                    </a:gsLst>
                    <a:lin ang="5400000" scaled="0"/>
                  </a:gradFill>
                </a:rPr>
                <a:t>R</a:t>
              </a:r>
            </a:p>
          </p:txBody>
        </p:sp>
        <p:cxnSp>
          <p:nvCxnSpPr>
            <p:cNvPr id="17" name="Straight Arrow Connector 16"/>
            <p:cNvCxnSpPr>
              <a:stCxn id="13" idx="3"/>
              <a:endCxn id="16" idx="2"/>
            </p:cNvCxnSpPr>
            <p:nvPr/>
          </p:nvCxnSpPr>
          <p:spPr>
            <a:xfrm>
              <a:off x="8495587" y="2975315"/>
              <a:ext cx="3408777" cy="1062124"/>
            </a:xfrm>
            <a:prstGeom prst="straightConnector1">
              <a:avLst/>
            </a:prstGeom>
            <a:ln>
              <a:solidFill>
                <a:schemeClr val="accent3"/>
              </a:solidFill>
              <a:headEnd type="none"/>
              <a:tailEnd type="arrow"/>
            </a:ln>
          </p:spPr>
          <p:style>
            <a:lnRef idx="3">
              <a:schemeClr val="accent2"/>
            </a:lnRef>
            <a:fillRef idx="0">
              <a:schemeClr val="accent2"/>
            </a:fillRef>
            <a:effectRef idx="2">
              <a:schemeClr val="accent2"/>
            </a:effectRef>
            <a:fontRef idx="minor">
              <a:schemeClr val="tx1"/>
            </a:fontRef>
          </p:style>
        </p:cxnSp>
      </p:grpSp>
      <p:grpSp>
        <p:nvGrpSpPr>
          <p:cNvPr id="38" name="Group 37"/>
          <p:cNvGrpSpPr/>
          <p:nvPr/>
        </p:nvGrpSpPr>
        <p:grpSpPr>
          <a:xfrm>
            <a:off x="11399404" y="295273"/>
            <a:ext cx="757938" cy="628522"/>
            <a:chOff x="11047412" y="526746"/>
            <a:chExt cx="990600" cy="616254"/>
          </a:xfrm>
        </p:grpSpPr>
        <p:sp>
          <p:nvSpPr>
            <p:cNvPr id="26" name="Rounded Rectangle 25"/>
            <p:cNvSpPr/>
            <p:nvPr/>
          </p:nvSpPr>
          <p:spPr bwMode="auto">
            <a:xfrm>
              <a:off x="11047412" y="526746"/>
              <a:ext cx="990600" cy="616254"/>
            </a:xfrm>
            <a:prstGeom prst="roundRect">
              <a:avLst>
                <a:gd name="adj" fmla="val 0"/>
              </a:avLst>
            </a:prstGeom>
            <a:solidFill>
              <a:schemeClr val="accent5"/>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cxnSp>
          <p:nvCxnSpPr>
            <p:cNvPr id="27" name="Straight Arrow Connector 26"/>
            <p:cNvCxnSpPr/>
            <p:nvPr/>
          </p:nvCxnSpPr>
          <p:spPr>
            <a:xfrm flipH="1">
              <a:off x="11688981" y="665291"/>
              <a:ext cx="272831"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1688981" y="817691"/>
              <a:ext cx="272831"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11688981" y="970091"/>
              <a:ext cx="272831"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11320242" y="665291"/>
              <a:ext cx="336770" cy="152400"/>
            </a:xfrm>
            <a:prstGeom prst="straightConnector1">
              <a:avLst/>
            </a:prstGeom>
            <a:ln w="15875">
              <a:solidFill>
                <a:schemeClr val="bg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1119887" y="831546"/>
              <a:ext cx="200355"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11320242" y="817691"/>
              <a:ext cx="368739" cy="17182"/>
            </a:xfrm>
            <a:prstGeom prst="straightConnector1">
              <a:avLst/>
            </a:prstGeom>
            <a:ln w="15875">
              <a:solidFill>
                <a:schemeClr val="bg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1320242" y="834873"/>
              <a:ext cx="368739" cy="135218"/>
            </a:xfrm>
            <a:prstGeom prst="straightConnector1">
              <a:avLst/>
            </a:prstGeom>
            <a:ln w="15875">
              <a:solidFill>
                <a:schemeClr val="bg1"/>
              </a:solidFill>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5039276" y="4775001"/>
            <a:ext cx="757938" cy="628522"/>
            <a:chOff x="11047412" y="526746"/>
            <a:chExt cx="990600" cy="616254"/>
          </a:xfrm>
        </p:grpSpPr>
        <p:sp>
          <p:nvSpPr>
            <p:cNvPr id="40" name="Rounded Rectangle 39"/>
            <p:cNvSpPr/>
            <p:nvPr/>
          </p:nvSpPr>
          <p:spPr bwMode="auto">
            <a:xfrm>
              <a:off x="11047412" y="526746"/>
              <a:ext cx="990600" cy="616254"/>
            </a:xfrm>
            <a:prstGeom prst="roundRect">
              <a:avLst>
                <a:gd name="adj" fmla="val 0"/>
              </a:avLst>
            </a:prstGeom>
            <a:solidFill>
              <a:schemeClr val="accent5"/>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cxnSp>
          <p:nvCxnSpPr>
            <p:cNvPr id="41" name="Straight Arrow Connector 40"/>
            <p:cNvCxnSpPr/>
            <p:nvPr/>
          </p:nvCxnSpPr>
          <p:spPr>
            <a:xfrm flipH="1">
              <a:off x="11688981" y="665291"/>
              <a:ext cx="272831"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11688981" y="817691"/>
              <a:ext cx="272831"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11688981" y="970091"/>
              <a:ext cx="272831"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11320242" y="665291"/>
              <a:ext cx="336770" cy="152400"/>
            </a:xfrm>
            <a:prstGeom prst="straightConnector1">
              <a:avLst/>
            </a:prstGeom>
            <a:ln w="15875">
              <a:solidFill>
                <a:schemeClr val="bg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1119887" y="831546"/>
              <a:ext cx="200355" cy="0"/>
            </a:xfrm>
            <a:prstGeom prst="straightConnector1">
              <a:avLst/>
            </a:prstGeom>
            <a:ln w="15875">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11320242" y="817691"/>
              <a:ext cx="368739" cy="17182"/>
            </a:xfrm>
            <a:prstGeom prst="straightConnector1">
              <a:avLst/>
            </a:prstGeom>
            <a:ln w="15875">
              <a:solidFill>
                <a:schemeClr val="bg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1320242" y="834873"/>
              <a:ext cx="368739" cy="135218"/>
            </a:xfrm>
            <a:prstGeom prst="straightConnector1">
              <a:avLst/>
            </a:prstGeom>
            <a:ln w="15875">
              <a:solidFill>
                <a:schemeClr val="bg1"/>
              </a:solidFill>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539426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946243"/>
          </a:xfrm>
        </p:spPr>
        <p:txBody>
          <a:bodyPr/>
          <a:lstStyle/>
          <a:p>
            <a:pPr marL="0" indent="0">
              <a:buNone/>
            </a:pPr>
            <a:r>
              <a:rPr lang="en-US" sz="2000" dirty="0">
                <a:solidFill>
                  <a:srgbClr val="2B91AF"/>
                </a:solidFill>
                <a:latin typeface="Consolas"/>
              </a:rPr>
              <a:t> </a:t>
            </a:r>
            <a:r>
              <a:rPr lang="en-US" sz="2000" dirty="0" err="1">
                <a:solidFill>
                  <a:srgbClr val="2B91AF"/>
                </a:solidFill>
                <a:latin typeface="Consolas"/>
              </a:rPr>
              <a:t>TopicDescription</a:t>
            </a:r>
            <a:r>
              <a:rPr lang="en-US" sz="2000" dirty="0">
                <a:solidFill>
                  <a:prstClr val="black"/>
                </a:solidFill>
                <a:latin typeface="Consolas"/>
              </a:rPr>
              <a:t> </a:t>
            </a:r>
            <a:r>
              <a:rPr lang="en-US" sz="2000" dirty="0" err="1">
                <a:solidFill>
                  <a:prstClr val="black"/>
                </a:solidFill>
                <a:latin typeface="Consolas"/>
              </a:rPr>
              <a:t>mainTopic</a:t>
            </a:r>
            <a:r>
              <a:rPr lang="en-US" sz="2000" dirty="0">
                <a:solidFill>
                  <a:prstClr val="black"/>
                </a:solidFill>
                <a:latin typeface="Consolas"/>
              </a:rPr>
              <a:t> = </a:t>
            </a:r>
            <a:r>
              <a:rPr lang="en-US" sz="2000" dirty="0" err="1">
                <a:solidFill>
                  <a:prstClr val="black"/>
                </a:solidFill>
                <a:latin typeface="Consolas"/>
              </a:rPr>
              <a:t>namespaceManager.CreateTopic</a:t>
            </a:r>
            <a:r>
              <a:rPr lang="en-US" sz="2000" dirty="0">
                <a:solidFill>
                  <a:prstClr val="black"/>
                </a:solidFill>
                <a:latin typeface="Consolas"/>
              </a:rPr>
              <a:t>(</a:t>
            </a:r>
            <a:r>
              <a:rPr lang="en-US" sz="2000" dirty="0">
                <a:solidFill>
                  <a:srgbClr val="A31515"/>
                </a:solidFill>
                <a:latin typeface="Consolas"/>
              </a:rPr>
              <a:t>“</a:t>
            </a:r>
            <a:r>
              <a:rPr lang="en-US" sz="2000" dirty="0" err="1">
                <a:solidFill>
                  <a:srgbClr val="A31515"/>
                </a:solidFill>
                <a:latin typeface="Consolas"/>
              </a:rPr>
              <a:t>topicName</a:t>
            </a:r>
            <a:r>
              <a:rPr lang="en-US" sz="2000" dirty="0">
                <a:solidFill>
                  <a:srgbClr val="A31515"/>
                </a:solidFill>
                <a:latin typeface="Consolas"/>
              </a:rPr>
              <a:t>"</a:t>
            </a:r>
            <a:r>
              <a:rPr lang="en-US" sz="2000" dirty="0">
                <a:solidFill>
                  <a:prstClr val="black"/>
                </a:solidFill>
                <a:latin typeface="Consolas"/>
              </a:rPr>
              <a:t>);</a:t>
            </a:r>
          </a:p>
          <a:p>
            <a:pPr marL="0" indent="0">
              <a:buNone/>
            </a:pPr>
            <a:endParaRPr lang="en-US" sz="2000" dirty="0">
              <a:solidFill>
                <a:prstClr val="black"/>
              </a:solidFill>
              <a:latin typeface="Consolas"/>
            </a:endParaRPr>
          </a:p>
          <a:p>
            <a:pPr marL="0" indent="0">
              <a:buNone/>
            </a:pPr>
            <a:r>
              <a:rPr lang="en-US" sz="2000" dirty="0">
                <a:solidFill>
                  <a:prstClr val="black"/>
                </a:solidFill>
                <a:latin typeface="Consolas"/>
              </a:rPr>
              <a:t> </a:t>
            </a:r>
            <a:r>
              <a:rPr lang="en-US" sz="2000" dirty="0" err="1">
                <a:solidFill>
                  <a:prstClr val="black"/>
                </a:solidFill>
                <a:latin typeface="Consolas"/>
              </a:rPr>
              <a:t>namespaceManager.CreateSubscription</a:t>
            </a:r>
            <a:r>
              <a:rPr lang="en-US" sz="2000" dirty="0">
                <a:solidFill>
                  <a:prstClr val="black"/>
                </a:solidFill>
                <a:latin typeface="Consolas"/>
              </a:rPr>
              <a:t>(</a:t>
            </a:r>
            <a:r>
              <a:rPr lang="en-US" sz="2000" dirty="0">
                <a:solidFill>
                  <a:srgbClr val="A31515"/>
                </a:solidFill>
                <a:latin typeface="Consolas"/>
              </a:rPr>
              <a:t>“</a:t>
            </a:r>
            <a:r>
              <a:rPr lang="en-US" sz="2000" dirty="0" err="1">
                <a:solidFill>
                  <a:srgbClr val="A31515"/>
                </a:solidFill>
                <a:latin typeface="Consolas"/>
              </a:rPr>
              <a:t>topicName</a:t>
            </a:r>
            <a:r>
              <a:rPr lang="en-US" sz="2000" dirty="0">
                <a:solidFill>
                  <a:srgbClr val="A31515"/>
                </a:solidFill>
                <a:latin typeface="Consolas"/>
              </a:rPr>
              <a:t>"</a:t>
            </a:r>
            <a:r>
              <a:rPr lang="en-US" sz="2000" dirty="0">
                <a:solidFill>
                  <a:prstClr val="black"/>
                </a:solidFill>
                <a:latin typeface="Consolas"/>
              </a:rPr>
              <a:t>, </a:t>
            </a:r>
            <a:r>
              <a:rPr lang="en-US" sz="2000" dirty="0">
                <a:solidFill>
                  <a:srgbClr val="A31515"/>
                </a:solidFill>
                <a:latin typeface="Consolas"/>
              </a:rPr>
              <a:t>“</a:t>
            </a:r>
            <a:r>
              <a:rPr lang="en-US" sz="2000" dirty="0" err="1">
                <a:solidFill>
                  <a:srgbClr val="A31515"/>
                </a:solidFill>
                <a:latin typeface="Consolas"/>
              </a:rPr>
              <a:t>AuditSubscription</a:t>
            </a:r>
            <a:r>
              <a:rPr lang="en-US" sz="2000" dirty="0">
                <a:solidFill>
                  <a:srgbClr val="A31515"/>
                </a:solidFill>
                <a:latin typeface="Consolas"/>
              </a:rPr>
              <a:t>"</a:t>
            </a:r>
            <a:r>
              <a:rPr lang="en-US" sz="2000" dirty="0">
                <a:solidFill>
                  <a:prstClr val="black"/>
                </a:solidFill>
                <a:latin typeface="Consolas"/>
              </a:rPr>
              <a:t>);</a:t>
            </a:r>
          </a:p>
          <a:p>
            <a:pPr marL="0" indent="0">
              <a:buNone/>
            </a:pPr>
            <a:r>
              <a:rPr lang="en-US" sz="2000" dirty="0">
                <a:solidFill>
                  <a:prstClr val="black"/>
                </a:solidFill>
                <a:latin typeface="Consolas"/>
              </a:rPr>
              <a:t> </a:t>
            </a:r>
          </a:p>
          <a:p>
            <a:pPr marL="0" indent="0">
              <a:buNone/>
            </a:pPr>
            <a:r>
              <a:rPr lang="en-US" sz="2000" dirty="0">
                <a:solidFill>
                  <a:prstClr val="black"/>
                </a:solidFill>
                <a:latin typeface="Consolas"/>
              </a:rPr>
              <a:t> </a:t>
            </a:r>
            <a:r>
              <a:rPr lang="en-US" sz="2000" dirty="0" err="1">
                <a:solidFill>
                  <a:prstClr val="black"/>
                </a:solidFill>
                <a:latin typeface="Consolas"/>
              </a:rPr>
              <a:t>namespaceManager.CreateSubscription</a:t>
            </a:r>
            <a:r>
              <a:rPr lang="en-US" sz="2000" dirty="0">
                <a:solidFill>
                  <a:prstClr val="black"/>
                </a:solidFill>
                <a:latin typeface="Consolas"/>
              </a:rPr>
              <a:t>(</a:t>
            </a:r>
            <a:r>
              <a:rPr lang="en-US" sz="2000" dirty="0" err="1">
                <a:solidFill>
                  <a:prstClr val="black"/>
                </a:solidFill>
                <a:latin typeface="Consolas"/>
              </a:rPr>
              <a:t>T</a:t>
            </a:r>
            <a:r>
              <a:rPr lang="en-US" sz="2000" dirty="0" err="1">
                <a:solidFill>
                  <a:srgbClr val="A31515"/>
                </a:solidFill>
                <a:latin typeface="Consolas"/>
              </a:rPr>
              <a:t>“topicName</a:t>
            </a:r>
            <a:r>
              <a:rPr lang="en-US" sz="2000" dirty="0">
                <a:solidFill>
                  <a:srgbClr val="A31515"/>
                </a:solidFill>
                <a:latin typeface="Consolas"/>
              </a:rPr>
              <a:t>"</a:t>
            </a:r>
            <a:r>
              <a:rPr lang="en-US" sz="2000" dirty="0">
                <a:solidFill>
                  <a:prstClr val="black"/>
                </a:solidFill>
                <a:latin typeface="Consolas"/>
              </a:rPr>
              <a:t>, </a:t>
            </a:r>
            <a:r>
              <a:rPr lang="en-US" sz="2000" dirty="0">
                <a:solidFill>
                  <a:srgbClr val="A31515"/>
                </a:solidFill>
                <a:latin typeface="Consolas"/>
              </a:rPr>
              <a:t>"</a:t>
            </a:r>
            <a:r>
              <a:rPr lang="en-US" sz="2000" dirty="0" err="1">
                <a:solidFill>
                  <a:srgbClr val="A31515"/>
                </a:solidFill>
                <a:latin typeface="Consolas"/>
              </a:rPr>
              <a:t>FirstSubscription</a:t>
            </a:r>
            <a:r>
              <a:rPr lang="en-US" sz="2000" dirty="0">
                <a:solidFill>
                  <a:srgbClr val="A31515"/>
                </a:solidFill>
                <a:latin typeface="Consolas"/>
              </a:rPr>
              <a:t>"</a:t>
            </a:r>
            <a:r>
              <a:rPr lang="en-US" sz="2000" dirty="0">
                <a:solidFill>
                  <a:prstClr val="black"/>
                </a:solidFill>
                <a:latin typeface="Consolas"/>
              </a:rPr>
              <a:t>, </a:t>
            </a:r>
          </a:p>
          <a:p>
            <a:pPr marL="0" indent="0">
              <a:buNone/>
            </a:pPr>
            <a:r>
              <a:rPr lang="en-US" sz="2000" dirty="0">
                <a:solidFill>
                  <a:prstClr val="black"/>
                </a:solidFill>
                <a:latin typeface="Consolas"/>
              </a:rPr>
              <a:t>	</a:t>
            </a:r>
            <a:r>
              <a:rPr lang="en-US" sz="2000" dirty="0">
                <a:solidFill>
                  <a:srgbClr val="0000FF"/>
                </a:solidFill>
                <a:latin typeface="Consolas"/>
              </a:rPr>
              <a:t>new</a:t>
            </a:r>
            <a:r>
              <a:rPr lang="en-US" sz="2000" dirty="0">
                <a:solidFill>
                  <a:prstClr val="black"/>
                </a:solidFill>
                <a:latin typeface="Consolas"/>
              </a:rPr>
              <a:t> </a:t>
            </a:r>
            <a:r>
              <a:rPr lang="en-US" sz="2000" dirty="0" err="1">
                <a:solidFill>
                  <a:srgbClr val="2B91AF"/>
                </a:solidFill>
                <a:latin typeface="Consolas"/>
              </a:rPr>
              <a:t>SqlFilter</a:t>
            </a:r>
            <a:r>
              <a:rPr lang="en-US" sz="2000" dirty="0">
                <a:solidFill>
                  <a:prstClr val="black"/>
                </a:solidFill>
                <a:latin typeface="Consolas"/>
              </a:rPr>
              <a:t>(</a:t>
            </a:r>
            <a:r>
              <a:rPr lang="en-US" sz="2000" dirty="0">
                <a:solidFill>
                  <a:srgbClr val="A31515"/>
                </a:solidFill>
                <a:latin typeface="Consolas"/>
              </a:rPr>
              <a:t>"Address LIKE '%First%'"</a:t>
            </a:r>
            <a:r>
              <a:rPr lang="en-US" sz="2000" dirty="0">
                <a:solidFill>
                  <a:prstClr val="black"/>
                </a:solidFill>
                <a:latin typeface="Consolas"/>
              </a:rPr>
              <a:t>));</a:t>
            </a:r>
          </a:p>
          <a:p>
            <a:pPr marL="0" indent="0">
              <a:buNone/>
            </a:pPr>
            <a:endParaRPr lang="en-US" sz="2000" dirty="0">
              <a:solidFill>
                <a:prstClr val="black"/>
              </a:solidFill>
              <a:latin typeface="Consolas"/>
            </a:endParaRPr>
          </a:p>
          <a:p>
            <a:pPr marL="0" indent="0">
              <a:buNone/>
            </a:pPr>
            <a:r>
              <a:rPr lang="en-US" sz="2000" dirty="0">
                <a:solidFill>
                  <a:prstClr val="black"/>
                </a:solidFill>
                <a:latin typeface="Consolas"/>
              </a:rPr>
              <a:t> </a:t>
            </a:r>
            <a:r>
              <a:rPr lang="en-US" sz="2000" dirty="0" err="1">
                <a:solidFill>
                  <a:prstClr val="black"/>
                </a:solidFill>
                <a:latin typeface="Consolas"/>
              </a:rPr>
              <a:t>namespaceManager.CreateSubscription</a:t>
            </a:r>
            <a:r>
              <a:rPr lang="en-US" sz="2000" dirty="0">
                <a:solidFill>
                  <a:prstClr val="black"/>
                </a:solidFill>
                <a:latin typeface="Consolas"/>
              </a:rPr>
              <a:t>(</a:t>
            </a:r>
            <a:r>
              <a:rPr lang="en-US" sz="2000" dirty="0" err="1">
                <a:solidFill>
                  <a:prstClr val="black"/>
                </a:solidFill>
                <a:latin typeface="Consolas"/>
              </a:rPr>
              <a:t>T</a:t>
            </a:r>
            <a:r>
              <a:rPr lang="en-US" sz="2000" dirty="0" err="1">
                <a:solidFill>
                  <a:srgbClr val="A31515"/>
                </a:solidFill>
                <a:latin typeface="Consolas"/>
              </a:rPr>
              <a:t>“topicName</a:t>
            </a:r>
            <a:r>
              <a:rPr lang="en-US" sz="2000" dirty="0">
                <a:solidFill>
                  <a:srgbClr val="A31515"/>
                </a:solidFill>
                <a:latin typeface="Consolas"/>
              </a:rPr>
              <a:t>"</a:t>
            </a:r>
            <a:r>
              <a:rPr lang="en-US" sz="2000" dirty="0">
                <a:solidFill>
                  <a:prstClr val="black"/>
                </a:solidFill>
                <a:latin typeface="Consolas"/>
              </a:rPr>
              <a:t>, </a:t>
            </a:r>
            <a:r>
              <a:rPr lang="en-US" sz="2000" dirty="0">
                <a:solidFill>
                  <a:srgbClr val="A31515"/>
                </a:solidFill>
                <a:latin typeface="Consolas"/>
              </a:rPr>
              <a:t>“</a:t>
            </a:r>
            <a:r>
              <a:rPr lang="en-US" sz="2000" dirty="0" err="1">
                <a:solidFill>
                  <a:srgbClr val="A31515"/>
                </a:solidFill>
                <a:latin typeface="Consolas"/>
              </a:rPr>
              <a:t>SecondSubscription</a:t>
            </a:r>
            <a:r>
              <a:rPr lang="en-US" sz="2000" dirty="0">
                <a:solidFill>
                  <a:srgbClr val="A31515"/>
                </a:solidFill>
                <a:latin typeface="Consolas"/>
              </a:rPr>
              <a:t>"</a:t>
            </a:r>
            <a:r>
              <a:rPr lang="en-US" sz="2000" dirty="0">
                <a:solidFill>
                  <a:prstClr val="black"/>
                </a:solidFill>
                <a:latin typeface="Consolas"/>
              </a:rPr>
              <a:t>, </a:t>
            </a:r>
          </a:p>
          <a:p>
            <a:pPr marL="0" indent="0">
              <a:buNone/>
            </a:pPr>
            <a:r>
              <a:rPr lang="en-US" sz="2000" dirty="0">
                <a:solidFill>
                  <a:prstClr val="black"/>
                </a:solidFill>
                <a:latin typeface="Consolas"/>
              </a:rPr>
              <a:t>	</a:t>
            </a:r>
            <a:r>
              <a:rPr lang="en-US" sz="2000" dirty="0">
                <a:solidFill>
                  <a:srgbClr val="0000FF"/>
                </a:solidFill>
                <a:latin typeface="Consolas"/>
              </a:rPr>
              <a:t>new</a:t>
            </a:r>
            <a:r>
              <a:rPr lang="en-US" sz="2000" dirty="0">
                <a:solidFill>
                  <a:prstClr val="black"/>
                </a:solidFill>
                <a:latin typeface="Consolas"/>
              </a:rPr>
              <a:t> </a:t>
            </a:r>
            <a:r>
              <a:rPr lang="en-US" sz="2000" dirty="0" err="1">
                <a:solidFill>
                  <a:srgbClr val="2B91AF"/>
                </a:solidFill>
                <a:latin typeface="Consolas"/>
              </a:rPr>
              <a:t>SqlFilter</a:t>
            </a:r>
            <a:r>
              <a:rPr lang="en-US" sz="2000" dirty="0">
                <a:solidFill>
                  <a:prstClr val="black"/>
                </a:solidFill>
                <a:latin typeface="Consolas"/>
              </a:rPr>
              <a:t>(</a:t>
            </a:r>
            <a:r>
              <a:rPr lang="en-US" sz="2000" dirty="0">
                <a:solidFill>
                  <a:srgbClr val="A31515"/>
                </a:solidFill>
                <a:latin typeface="Consolas"/>
              </a:rPr>
              <a:t>"Address LIKE '%Second%'"</a:t>
            </a:r>
            <a:r>
              <a:rPr lang="en-US" sz="2000" dirty="0">
                <a:solidFill>
                  <a:prstClr val="black"/>
                </a:solidFill>
                <a:latin typeface="Consolas"/>
              </a:rPr>
              <a:t>));</a:t>
            </a:r>
          </a:p>
          <a:p>
            <a:pPr marL="0" indent="0">
              <a:buNone/>
            </a:pPr>
            <a:endParaRPr lang="en-US" sz="2000" dirty="0">
              <a:solidFill>
                <a:prstClr val="black"/>
              </a:solidFill>
              <a:latin typeface="Consolas"/>
            </a:endParaRPr>
          </a:p>
          <a:p>
            <a:pPr marL="0" indent="0">
              <a:buNone/>
            </a:pPr>
            <a:r>
              <a:rPr lang="en-US" sz="2000" dirty="0">
                <a:solidFill>
                  <a:srgbClr val="2B91AF"/>
                </a:solidFill>
                <a:latin typeface="Consolas"/>
              </a:rPr>
              <a:t> </a:t>
            </a:r>
            <a:r>
              <a:rPr lang="en-US" sz="2000" dirty="0" err="1">
                <a:solidFill>
                  <a:srgbClr val="2B91AF"/>
                </a:solidFill>
                <a:latin typeface="Consolas"/>
              </a:rPr>
              <a:t>BrokeredMessage</a:t>
            </a:r>
            <a:r>
              <a:rPr lang="en-US" sz="2000" dirty="0">
                <a:solidFill>
                  <a:srgbClr val="2B91AF"/>
                </a:solidFill>
                <a:latin typeface="Consolas"/>
              </a:rPr>
              <a:t> </a:t>
            </a:r>
            <a:r>
              <a:rPr lang="en-US" sz="2000" dirty="0">
                <a:solidFill>
                  <a:prstClr val="black"/>
                </a:solidFill>
                <a:latin typeface="Consolas"/>
              </a:rPr>
              <a:t> </a:t>
            </a:r>
            <a:r>
              <a:rPr lang="en-US" sz="2000" dirty="0" err="1">
                <a:solidFill>
                  <a:prstClr val="black"/>
                </a:solidFill>
                <a:latin typeface="Consolas"/>
              </a:rPr>
              <a:t>myMessage</a:t>
            </a:r>
            <a:r>
              <a:rPr lang="en-US" sz="2000" dirty="0">
                <a:solidFill>
                  <a:prstClr val="black"/>
                </a:solidFill>
                <a:latin typeface="Consolas"/>
              </a:rPr>
              <a:t> = </a:t>
            </a:r>
            <a:r>
              <a:rPr lang="en-US" sz="2000" dirty="0">
                <a:solidFill>
                  <a:srgbClr val="0000FF"/>
                </a:solidFill>
                <a:latin typeface="Consolas"/>
              </a:rPr>
              <a:t>new</a:t>
            </a:r>
            <a:r>
              <a:rPr lang="en-US" sz="2000" dirty="0">
                <a:solidFill>
                  <a:prstClr val="black"/>
                </a:solidFill>
                <a:latin typeface="Consolas"/>
              </a:rPr>
              <a:t> </a:t>
            </a:r>
            <a:r>
              <a:rPr lang="en-US" sz="2000" dirty="0" err="1">
                <a:solidFill>
                  <a:srgbClr val="2B91AF"/>
                </a:solidFill>
                <a:latin typeface="Consolas"/>
              </a:rPr>
              <a:t>BrokeredMessage</a:t>
            </a:r>
            <a:r>
              <a:rPr lang="en-US" sz="2000" dirty="0">
                <a:solidFill>
                  <a:prstClr val="black"/>
                </a:solidFill>
                <a:latin typeface="Consolas"/>
              </a:rPr>
              <a:t>();</a:t>
            </a:r>
          </a:p>
          <a:p>
            <a:pPr marL="0" indent="0">
              <a:buNone/>
            </a:pPr>
            <a:r>
              <a:rPr lang="en-US" sz="2000" dirty="0">
                <a:solidFill>
                  <a:prstClr val="black"/>
                </a:solidFill>
                <a:latin typeface="Consolas"/>
              </a:rPr>
              <a:t>	 </a:t>
            </a:r>
            <a:r>
              <a:rPr lang="en-US" sz="2000" dirty="0" err="1">
                <a:solidFill>
                  <a:prstClr val="black"/>
                </a:solidFill>
                <a:latin typeface="Consolas"/>
              </a:rPr>
              <a:t>myMessage.Properties.Add</a:t>
            </a:r>
            <a:r>
              <a:rPr lang="en-US" sz="2000" dirty="0">
                <a:solidFill>
                  <a:prstClr val="black"/>
                </a:solidFill>
                <a:latin typeface="Consolas"/>
              </a:rPr>
              <a:t>(</a:t>
            </a:r>
            <a:r>
              <a:rPr lang="en-US" sz="2000" dirty="0">
                <a:solidFill>
                  <a:srgbClr val="A31515"/>
                </a:solidFill>
                <a:latin typeface="Consolas"/>
              </a:rPr>
              <a:t>“Address”, “First”</a:t>
            </a:r>
            <a:r>
              <a:rPr lang="en-US" sz="2000" dirty="0">
                <a:solidFill>
                  <a:prstClr val="black"/>
                </a:solidFill>
                <a:latin typeface="Consolas"/>
              </a:rPr>
              <a:t>);</a:t>
            </a:r>
          </a:p>
          <a:p>
            <a:pPr marL="0" indent="0">
              <a:buNone/>
            </a:pPr>
            <a:r>
              <a:rPr lang="en-US" sz="2000" dirty="0">
                <a:solidFill>
                  <a:prstClr val="black"/>
                </a:solidFill>
                <a:latin typeface="Consolas"/>
              </a:rPr>
              <a:t> 			or</a:t>
            </a:r>
          </a:p>
          <a:p>
            <a:pPr marL="0" indent="0">
              <a:buNone/>
            </a:pPr>
            <a:r>
              <a:rPr lang="en-US" sz="2000" dirty="0">
                <a:solidFill>
                  <a:prstClr val="black"/>
                </a:solidFill>
                <a:latin typeface="Consolas"/>
              </a:rPr>
              <a:t>	 </a:t>
            </a:r>
            <a:r>
              <a:rPr lang="en-US" sz="2000" dirty="0" err="1">
                <a:solidFill>
                  <a:prstClr val="black"/>
                </a:solidFill>
                <a:latin typeface="Consolas"/>
              </a:rPr>
              <a:t>myMessage.Properties.Add</a:t>
            </a:r>
            <a:r>
              <a:rPr lang="en-US" sz="2000" dirty="0">
                <a:solidFill>
                  <a:prstClr val="black"/>
                </a:solidFill>
                <a:latin typeface="Consolas"/>
              </a:rPr>
              <a:t>(</a:t>
            </a:r>
            <a:r>
              <a:rPr lang="en-US" sz="2000" dirty="0">
                <a:solidFill>
                  <a:srgbClr val="A31515"/>
                </a:solidFill>
                <a:latin typeface="Consolas"/>
              </a:rPr>
              <a:t>“Address”, “Second”</a:t>
            </a:r>
            <a:r>
              <a:rPr lang="en-US" sz="2000" dirty="0">
                <a:solidFill>
                  <a:prstClr val="black"/>
                </a:solidFill>
                <a:latin typeface="Consolas"/>
              </a:rPr>
              <a:t>);</a:t>
            </a:r>
          </a:p>
          <a:p>
            <a:pPr marL="0" indent="0">
              <a:buNone/>
            </a:pPr>
            <a:r>
              <a:rPr lang="en-US" sz="2000" dirty="0">
                <a:solidFill>
                  <a:prstClr val="black"/>
                </a:solidFill>
                <a:latin typeface="Consolas"/>
              </a:rPr>
              <a:t>			or</a:t>
            </a:r>
          </a:p>
          <a:p>
            <a:pPr marL="0" indent="0">
              <a:buNone/>
            </a:pPr>
            <a:r>
              <a:rPr lang="en-US" sz="2000" dirty="0">
                <a:solidFill>
                  <a:prstClr val="black"/>
                </a:solidFill>
                <a:latin typeface="Consolas"/>
              </a:rPr>
              <a:t>	 </a:t>
            </a:r>
            <a:r>
              <a:rPr lang="en-US" sz="2000" dirty="0" err="1">
                <a:solidFill>
                  <a:prstClr val="black"/>
                </a:solidFill>
                <a:latin typeface="Consolas"/>
              </a:rPr>
              <a:t>myMessage.Properties.Add</a:t>
            </a:r>
            <a:r>
              <a:rPr lang="en-US" sz="2000" dirty="0">
                <a:solidFill>
                  <a:prstClr val="black"/>
                </a:solidFill>
                <a:latin typeface="Consolas"/>
              </a:rPr>
              <a:t>(</a:t>
            </a:r>
            <a:r>
              <a:rPr lang="en-US" sz="2000" dirty="0">
                <a:solidFill>
                  <a:srgbClr val="A31515"/>
                </a:solidFill>
                <a:latin typeface="Consolas"/>
              </a:rPr>
              <a:t>“Address”, “</a:t>
            </a:r>
            <a:r>
              <a:rPr lang="en-US" sz="2000" dirty="0" err="1">
                <a:solidFill>
                  <a:srgbClr val="A31515"/>
                </a:solidFill>
                <a:latin typeface="Consolas"/>
              </a:rPr>
              <a:t>First,Second</a:t>
            </a:r>
            <a:r>
              <a:rPr lang="en-US" sz="2000" dirty="0">
                <a:solidFill>
                  <a:srgbClr val="A31515"/>
                </a:solidFill>
                <a:latin typeface="Consolas"/>
              </a:rPr>
              <a:t>”</a:t>
            </a:r>
            <a:r>
              <a:rPr lang="en-US" sz="2000" dirty="0">
                <a:solidFill>
                  <a:prstClr val="black"/>
                </a:solidFill>
                <a:latin typeface="Consolas"/>
              </a:rPr>
              <a:t>);</a:t>
            </a:r>
          </a:p>
          <a:p>
            <a:endParaRPr lang="en-US" dirty="0"/>
          </a:p>
        </p:txBody>
      </p:sp>
      <p:sp>
        <p:nvSpPr>
          <p:cNvPr id="3" name="Title 2"/>
          <p:cNvSpPr>
            <a:spLocks noGrp="1"/>
          </p:cNvSpPr>
          <p:nvPr>
            <p:ph type="title"/>
          </p:nvPr>
        </p:nvSpPr>
        <p:spPr/>
        <p:txBody>
          <a:bodyPr/>
          <a:lstStyle/>
          <a:p>
            <a:r>
              <a:rPr lang="en-US" dirty="0" smtClean="0"/>
              <a:t>Publish-subscribe—many to many</a:t>
            </a:r>
            <a:endParaRPr lang="en-US" dirty="0"/>
          </a:p>
        </p:txBody>
      </p:sp>
    </p:spTree>
    <p:extLst>
      <p:ext uri="{BB962C8B-B14F-4D97-AF65-F5344CB8AC3E}">
        <p14:creationId xmlns:p14="http://schemas.microsoft.com/office/powerpoint/2010/main" val="89671655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 </a:t>
            </a:r>
            <a:r>
              <a:rPr lang="en-US" dirty="0" err="1" smtClean="0"/>
              <a:t>PubSub</a:t>
            </a:r>
            <a:r>
              <a:rPr lang="en-US" dirty="0" smtClean="0"/>
              <a:t> messaging with Topics and Filters</a:t>
            </a:r>
            <a:endParaRPr lang="en-US" dirty="0"/>
          </a:p>
        </p:txBody>
      </p:sp>
    </p:spTree>
    <p:extLst>
      <p:ext uri="{BB962C8B-B14F-4D97-AF65-F5344CB8AC3E}">
        <p14:creationId xmlns:p14="http://schemas.microsoft.com/office/powerpoint/2010/main" val="147482205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65720" y="4631963"/>
            <a:ext cx="12090432" cy="846970"/>
          </a:xfrm>
          <a:prstGeom prst="rect">
            <a:avLst/>
          </a:prstGeom>
        </p:spPr>
      </p:pic>
      <p:graphicFrame>
        <p:nvGraphicFramePr>
          <p:cNvPr id="2" name="Diagram 1"/>
          <p:cNvGraphicFramePr/>
          <p:nvPr>
            <p:extLst/>
          </p:nvPr>
        </p:nvGraphicFramePr>
        <p:xfrm>
          <a:off x="199214" y="657496"/>
          <a:ext cx="12036425" cy="29688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 Placeholder 5"/>
          <p:cNvSpPr txBox="1">
            <a:spLocks/>
          </p:cNvSpPr>
          <p:nvPr/>
        </p:nvSpPr>
        <p:spPr>
          <a:xfrm>
            <a:off x="2098210" y="5687284"/>
            <a:ext cx="4051407" cy="1488596"/>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47" dirty="0">
                <a:solidFill>
                  <a:srgbClr val="FFFFFF"/>
                </a:solidFill>
                <a:latin typeface="Segoe UI Light"/>
              </a:rPr>
              <a:t>SB1.1 </a:t>
            </a:r>
            <a:r>
              <a:rPr lang="en-US" sz="2447" dirty="0" smtClean="0">
                <a:solidFill>
                  <a:srgbClr val="FFFFFF"/>
                </a:solidFill>
                <a:latin typeface="Segoe UI Light"/>
              </a:rPr>
              <a:t>Preview—6/13</a:t>
            </a:r>
            <a:endParaRPr lang="en-US" sz="2447" dirty="0">
              <a:solidFill>
                <a:srgbClr val="FFFFFF"/>
              </a:solidFill>
              <a:latin typeface="Segoe UI Light"/>
            </a:endParaRPr>
          </a:p>
          <a:p>
            <a:pPr marL="0" indent="0">
              <a:buFont typeface="Arial" pitchFamily="34" charset="0"/>
              <a:buNone/>
            </a:pPr>
            <a:r>
              <a:rPr lang="en-US" sz="1428" dirty="0">
                <a:solidFill>
                  <a:srgbClr val="FFFFFF"/>
                </a:solidFill>
              </a:rPr>
              <a:t>Interoperability with AMQP </a:t>
            </a:r>
            <a:r>
              <a:rPr lang="en-US" sz="1428" dirty="0" smtClean="0">
                <a:solidFill>
                  <a:srgbClr val="FFFFFF"/>
                </a:solidFill>
              </a:rPr>
              <a:t>1.0</a:t>
            </a:r>
            <a:endParaRPr lang="en-US" sz="1428" dirty="0">
              <a:solidFill>
                <a:srgbClr val="FFFFFF"/>
              </a:solidFill>
            </a:endParaRPr>
          </a:p>
          <a:p>
            <a:pPr marL="0" indent="0">
              <a:buFont typeface="Arial" pitchFamily="34" charset="0"/>
              <a:buNone/>
            </a:pPr>
            <a:r>
              <a:rPr lang="en-US" sz="1428" dirty="0" smtClean="0">
                <a:solidFill>
                  <a:srgbClr val="FFFFFF"/>
                </a:solidFill>
              </a:rPr>
              <a:t>Shared </a:t>
            </a:r>
            <a:r>
              <a:rPr lang="en-US" sz="1428" dirty="0">
                <a:solidFill>
                  <a:srgbClr val="FFFFFF"/>
                </a:solidFill>
              </a:rPr>
              <a:t>Access Signature (SAS) </a:t>
            </a:r>
            <a:r>
              <a:rPr lang="en-US" sz="1428" dirty="0" err="1">
                <a:solidFill>
                  <a:srgbClr val="FFFFFF"/>
                </a:solidFill>
              </a:rPr>
              <a:t>auth</a:t>
            </a:r>
            <a:r>
              <a:rPr lang="en-US" sz="1428" dirty="0">
                <a:solidFill>
                  <a:srgbClr val="FFFFFF"/>
                </a:solidFill>
              </a:rPr>
              <a:t> </a:t>
            </a:r>
            <a:r>
              <a:rPr lang="en-US" sz="1428" dirty="0" smtClean="0">
                <a:solidFill>
                  <a:srgbClr val="FFFFFF"/>
                </a:solidFill>
              </a:rPr>
              <a:t>model</a:t>
            </a:r>
            <a:endParaRPr lang="en-US" sz="2447" dirty="0">
              <a:solidFill>
                <a:srgbClr val="FFFFFF"/>
              </a:solidFill>
              <a:latin typeface="Segoe UI Light"/>
            </a:endParaRPr>
          </a:p>
          <a:p>
            <a:pPr marL="0" indent="0">
              <a:buFont typeface="Arial" pitchFamily="34" charset="0"/>
              <a:buNone/>
            </a:pPr>
            <a:r>
              <a:rPr lang="en-US" sz="1430" dirty="0" smtClean="0">
                <a:solidFill>
                  <a:srgbClr val="FFFFFF"/>
                </a:solidFill>
              </a:rPr>
              <a:t>Including all SDK 2.0</a:t>
            </a:r>
            <a:endParaRPr lang="en-US" sz="1430" dirty="0">
              <a:solidFill>
                <a:srgbClr val="FFFFFF"/>
              </a:solidFill>
            </a:endParaRPr>
          </a:p>
        </p:txBody>
      </p:sp>
      <p:sp>
        <p:nvSpPr>
          <p:cNvPr id="15" name="Text Placeholder 5"/>
          <p:cNvSpPr txBox="1">
            <a:spLocks/>
          </p:cNvSpPr>
          <p:nvPr/>
        </p:nvSpPr>
        <p:spPr>
          <a:xfrm>
            <a:off x="1109034" y="3073700"/>
            <a:ext cx="2920958" cy="1696492"/>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28" dirty="0" smtClean="0">
                <a:solidFill>
                  <a:srgbClr val="FFFFFF"/>
                </a:solidFill>
              </a:rPr>
              <a:t>Shared </a:t>
            </a:r>
            <a:r>
              <a:rPr lang="en-US" sz="1428" dirty="0">
                <a:solidFill>
                  <a:srgbClr val="FFFFFF"/>
                </a:solidFill>
              </a:rPr>
              <a:t>Access Secrets (SAS</a:t>
            </a:r>
            <a:r>
              <a:rPr lang="en-US" sz="1428" dirty="0" smtClean="0">
                <a:solidFill>
                  <a:srgbClr val="FFFFFF"/>
                </a:solidFill>
              </a:rPr>
              <a:t>)</a:t>
            </a:r>
            <a:endParaRPr lang="en-US" sz="1428" dirty="0">
              <a:solidFill>
                <a:srgbClr val="FFFFFF"/>
              </a:solidFill>
            </a:endParaRPr>
          </a:p>
          <a:p>
            <a:pPr marL="0" indent="0">
              <a:buFont typeface="Arial" pitchFamily="34" charset="0"/>
              <a:buNone/>
            </a:pPr>
            <a:r>
              <a:rPr lang="en-US" sz="1428" dirty="0">
                <a:solidFill>
                  <a:srgbClr val="FFFFFF"/>
                </a:solidFill>
              </a:rPr>
              <a:t>Auto-delete </a:t>
            </a:r>
            <a:r>
              <a:rPr lang="en-US" sz="1428" dirty="0" smtClean="0">
                <a:solidFill>
                  <a:srgbClr val="FFFFFF"/>
                </a:solidFill>
              </a:rPr>
              <a:t>idle entities</a:t>
            </a:r>
          </a:p>
          <a:p>
            <a:pPr marL="0" indent="0">
              <a:buFont typeface="Arial" pitchFamily="34" charset="0"/>
              <a:buNone/>
            </a:pPr>
            <a:r>
              <a:rPr lang="en-US" sz="1428" dirty="0" smtClean="0">
                <a:solidFill>
                  <a:srgbClr val="FFFFFF"/>
                </a:solidFill>
              </a:rPr>
              <a:t>Event-driven model</a:t>
            </a:r>
          </a:p>
          <a:p>
            <a:pPr marL="0" indent="0">
              <a:buFont typeface="Arial" pitchFamily="34" charset="0"/>
              <a:buNone/>
            </a:pPr>
            <a:r>
              <a:rPr lang="en-US" sz="1428" dirty="0" smtClean="0">
                <a:solidFill>
                  <a:srgbClr val="FFFFFF"/>
                </a:solidFill>
              </a:rPr>
              <a:t>Task-based </a:t>
            </a:r>
            <a:r>
              <a:rPr lang="en-US" sz="1428" dirty="0" err="1" smtClean="0">
                <a:solidFill>
                  <a:srgbClr val="FFFFFF"/>
                </a:solidFill>
              </a:rPr>
              <a:t>async</a:t>
            </a:r>
            <a:r>
              <a:rPr lang="en-US" sz="1428" dirty="0" smtClean="0">
                <a:solidFill>
                  <a:srgbClr val="FFFFFF"/>
                </a:solidFill>
              </a:rPr>
              <a:t> APIs</a:t>
            </a:r>
            <a:endParaRPr lang="en-US" sz="1428" dirty="0">
              <a:solidFill>
                <a:srgbClr val="FFFFFF"/>
              </a:solidFill>
            </a:endParaRPr>
          </a:p>
          <a:p>
            <a:pPr marL="0" indent="0">
              <a:buFont typeface="Arial" pitchFamily="34" charset="0"/>
              <a:buNone/>
            </a:pPr>
            <a:r>
              <a:rPr lang="en-US" sz="1428" dirty="0">
                <a:solidFill>
                  <a:srgbClr val="FFFFFF"/>
                </a:solidFill>
              </a:rPr>
              <a:t>Browsing </a:t>
            </a:r>
            <a:r>
              <a:rPr lang="en-US" sz="1428" dirty="0" smtClean="0">
                <a:solidFill>
                  <a:srgbClr val="FFFFFF"/>
                </a:solidFill>
              </a:rPr>
              <a:t>messages</a:t>
            </a:r>
            <a:endParaRPr lang="en-US" sz="1428" dirty="0">
              <a:solidFill>
                <a:srgbClr val="FFFFFF"/>
              </a:solidFill>
            </a:endParaRPr>
          </a:p>
        </p:txBody>
      </p:sp>
      <p:sp>
        <p:nvSpPr>
          <p:cNvPr id="16" name="Text Placeholder 5"/>
          <p:cNvSpPr txBox="1">
            <a:spLocks/>
          </p:cNvSpPr>
          <p:nvPr/>
        </p:nvSpPr>
        <p:spPr>
          <a:xfrm>
            <a:off x="3529508" y="3035940"/>
            <a:ext cx="2781428" cy="1462655"/>
          </a:xfrm>
          <a:prstGeom prst="rect">
            <a:avLst/>
          </a:prstGeom>
        </p:spPr>
        <p:txBody>
          <a:bodyPr vert="horz" wrap="square" lIns="149157" tIns="93223" rIns="149157" bIns="93223" rtlCol="0">
            <a:spAutoFit/>
          </a:bodyPr>
          <a:lstStyle>
            <a:lvl1pPr marL="287338" marR="0" indent="-287338" algn="l" defTabSz="932742" rtl="0" eaLnBrk="1" fontAlgn="auto" latinLnBrk="0" hangingPunct="1">
              <a:lnSpc>
                <a:spcPct val="90000"/>
              </a:lnSpc>
              <a:spcBef>
                <a:spcPts val="1224"/>
              </a:spcBef>
              <a:spcAft>
                <a:spcPts val="0"/>
              </a:spcAft>
              <a:buClr>
                <a:schemeClr val="tx1"/>
              </a:buClr>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31166" marR="0" indent="-233195"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99585" marR="0" indent="-168419"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880958" marR="0" indent="-181374"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049377" marR="0" indent="-168419"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101">
              <a:spcBef>
                <a:spcPct val="20000"/>
              </a:spcBef>
              <a:buClr>
                <a:srgbClr val="FFFFFF"/>
              </a:buClr>
              <a:buFont typeface="Arial" pitchFamily="34" charset="0"/>
              <a:buNone/>
            </a:pPr>
            <a:r>
              <a:rPr lang="en-US" sz="1428" dirty="0" smtClean="0">
                <a:solidFill>
                  <a:srgbClr val="FFFFFF"/>
                </a:solidFill>
                <a:latin typeface="Segoe UI"/>
              </a:rPr>
              <a:t>AMQP 1.0 support</a:t>
            </a:r>
            <a:endParaRPr lang="en-US" sz="1428" dirty="0">
              <a:solidFill>
                <a:srgbClr val="FFFFFF"/>
              </a:solidFill>
              <a:latin typeface="Segoe UI"/>
            </a:endParaRPr>
          </a:p>
          <a:p>
            <a:pPr marL="0" indent="0" defTabSz="932101">
              <a:spcBef>
                <a:spcPct val="20000"/>
              </a:spcBef>
              <a:buClr>
                <a:srgbClr val="FFFFFF"/>
              </a:buClr>
              <a:buFont typeface="Arial" pitchFamily="34" charset="0"/>
              <a:buNone/>
            </a:pPr>
            <a:r>
              <a:rPr lang="en-US" sz="1428" dirty="0">
                <a:solidFill>
                  <a:srgbClr val="FFFFFF"/>
                </a:solidFill>
                <a:latin typeface="Segoe UI"/>
              </a:rPr>
              <a:t>Paired </a:t>
            </a:r>
            <a:r>
              <a:rPr lang="en-US" sz="1428" dirty="0" smtClean="0">
                <a:solidFill>
                  <a:srgbClr val="FFFFFF"/>
                </a:solidFill>
                <a:latin typeface="Segoe UI"/>
              </a:rPr>
              <a:t>namespaces</a:t>
            </a:r>
          </a:p>
          <a:p>
            <a:pPr marL="0" indent="0" defTabSz="932101">
              <a:spcBef>
                <a:spcPct val="20000"/>
              </a:spcBef>
              <a:buClr>
                <a:srgbClr val="FFFFFF"/>
              </a:buClr>
              <a:buFont typeface="Arial" pitchFamily="34" charset="0"/>
              <a:buNone/>
            </a:pPr>
            <a:r>
              <a:rPr lang="en-US" sz="1428" dirty="0" smtClean="0">
                <a:solidFill>
                  <a:srgbClr val="FFFFFF"/>
                </a:solidFill>
                <a:latin typeface="Segoe UI"/>
              </a:rPr>
              <a:t>Symmetric server and service</a:t>
            </a:r>
          </a:p>
          <a:p>
            <a:pPr marL="0" indent="0" defTabSz="932101">
              <a:spcBef>
                <a:spcPct val="20000"/>
              </a:spcBef>
              <a:buClr>
                <a:srgbClr val="FFFFFF"/>
              </a:buClr>
              <a:buFont typeface="Arial" pitchFamily="34" charset="0"/>
              <a:buNone/>
            </a:pPr>
            <a:endParaRPr lang="en-US" sz="1428" dirty="0" smtClean="0">
              <a:solidFill>
                <a:srgbClr val="FFFFFF"/>
              </a:solidFill>
              <a:latin typeface="Segoe UI"/>
            </a:endParaRPr>
          </a:p>
          <a:p>
            <a:pPr marL="0" indent="0">
              <a:buClr>
                <a:srgbClr val="FFFFFF"/>
              </a:buClr>
              <a:buFont typeface="Arial" pitchFamily="34" charset="0"/>
              <a:buNone/>
            </a:pPr>
            <a:endParaRPr lang="en-US" sz="1428" dirty="0">
              <a:solidFill>
                <a:srgbClr val="FFFFFF"/>
              </a:solidFill>
            </a:endParaRPr>
          </a:p>
        </p:txBody>
      </p:sp>
      <p:sp>
        <p:nvSpPr>
          <p:cNvPr id="19" name="Text Placeholder 5"/>
          <p:cNvSpPr txBox="1">
            <a:spLocks/>
          </p:cNvSpPr>
          <p:nvPr/>
        </p:nvSpPr>
        <p:spPr>
          <a:xfrm>
            <a:off x="6039248" y="3062218"/>
            <a:ext cx="3200400" cy="1696492"/>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28" dirty="0" smtClean="0">
                <a:solidFill>
                  <a:srgbClr val="FFFFFF"/>
                </a:solidFill>
              </a:rPr>
              <a:t>Visual </a:t>
            </a:r>
            <a:r>
              <a:rPr lang="en-US" sz="1428" dirty="0">
                <a:solidFill>
                  <a:srgbClr val="FFFFFF"/>
                </a:solidFill>
              </a:rPr>
              <a:t>Studio 2013 </a:t>
            </a:r>
            <a:r>
              <a:rPr lang="en-US" sz="1428" dirty="0" smtClean="0">
                <a:solidFill>
                  <a:srgbClr val="FFFFFF"/>
                </a:solidFill>
              </a:rPr>
              <a:t>support</a:t>
            </a:r>
            <a:endParaRPr lang="en-US" sz="1428" dirty="0">
              <a:solidFill>
                <a:srgbClr val="FFFFFF"/>
              </a:solidFill>
            </a:endParaRPr>
          </a:p>
          <a:p>
            <a:pPr marL="0" indent="0">
              <a:buFont typeface="Arial" pitchFamily="34" charset="0"/>
              <a:buNone/>
            </a:pPr>
            <a:r>
              <a:rPr lang="en-US" sz="1428" dirty="0">
                <a:solidFill>
                  <a:srgbClr val="FFFFFF"/>
                </a:solidFill>
              </a:rPr>
              <a:t>Partitioned </a:t>
            </a:r>
            <a:r>
              <a:rPr lang="en-US" sz="1428" dirty="0" smtClean="0">
                <a:solidFill>
                  <a:srgbClr val="FFFFFF"/>
                </a:solidFill>
              </a:rPr>
              <a:t>queues and topics</a:t>
            </a:r>
          </a:p>
          <a:p>
            <a:pPr marL="0" indent="0">
              <a:buFont typeface="Arial" pitchFamily="34" charset="0"/>
              <a:buNone/>
            </a:pPr>
            <a:r>
              <a:rPr lang="en-US" sz="1428" dirty="0" smtClean="0">
                <a:solidFill>
                  <a:srgbClr val="FFFFFF"/>
                </a:solidFill>
              </a:rPr>
              <a:t>AMQP </a:t>
            </a:r>
            <a:r>
              <a:rPr lang="en-US" sz="1428" dirty="0">
                <a:solidFill>
                  <a:srgbClr val="FFFFFF"/>
                </a:solidFill>
              </a:rPr>
              <a:t>client support for SAS </a:t>
            </a:r>
            <a:r>
              <a:rPr lang="en-US" sz="1428" dirty="0" err="1" smtClean="0">
                <a:solidFill>
                  <a:srgbClr val="FFFFFF"/>
                </a:solidFill>
              </a:rPr>
              <a:t>auth</a:t>
            </a:r>
            <a:endParaRPr lang="en-US" sz="1428" dirty="0">
              <a:solidFill>
                <a:srgbClr val="FFFFFF"/>
              </a:solidFill>
            </a:endParaRPr>
          </a:p>
        </p:txBody>
      </p:sp>
      <p:sp>
        <p:nvSpPr>
          <p:cNvPr id="21" name="Text Placeholder 5"/>
          <p:cNvSpPr txBox="1">
            <a:spLocks/>
          </p:cNvSpPr>
          <p:nvPr/>
        </p:nvSpPr>
        <p:spPr>
          <a:xfrm>
            <a:off x="5734729" y="5617162"/>
            <a:ext cx="4051407" cy="1488596"/>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47" dirty="0">
                <a:solidFill>
                  <a:srgbClr val="FFFFFF"/>
                </a:solidFill>
                <a:latin typeface="Segoe UI Light"/>
              </a:rPr>
              <a:t>SB1.1 </a:t>
            </a:r>
            <a:r>
              <a:rPr lang="en-US" sz="2447" dirty="0" smtClean="0">
                <a:solidFill>
                  <a:srgbClr val="FFFFFF"/>
                </a:solidFill>
                <a:latin typeface="Segoe UI Light"/>
              </a:rPr>
              <a:t>RTM—10/18</a:t>
            </a:r>
            <a:endParaRPr lang="en-US" sz="2447" dirty="0">
              <a:solidFill>
                <a:srgbClr val="FFFFFF"/>
              </a:solidFill>
              <a:latin typeface="Segoe UI Light"/>
            </a:endParaRPr>
          </a:p>
          <a:p>
            <a:pPr marL="0" indent="0">
              <a:buFont typeface="Arial" pitchFamily="34" charset="0"/>
              <a:buNone/>
            </a:pPr>
            <a:r>
              <a:rPr lang="en-US" sz="1428" dirty="0">
                <a:solidFill>
                  <a:srgbClr val="FFFFFF"/>
                </a:solidFill>
              </a:rPr>
              <a:t>Part of Windows Azure </a:t>
            </a:r>
            <a:r>
              <a:rPr lang="en-US" sz="1428" dirty="0" smtClean="0">
                <a:solidFill>
                  <a:srgbClr val="FFFFFF"/>
                </a:solidFill>
              </a:rPr>
              <a:t>Pack</a:t>
            </a:r>
            <a:endParaRPr lang="en-US" sz="1428" dirty="0">
              <a:solidFill>
                <a:srgbClr val="FFFFFF"/>
              </a:solidFill>
            </a:endParaRPr>
          </a:p>
          <a:p>
            <a:pPr marL="0" indent="0">
              <a:buFont typeface="Arial" pitchFamily="34" charset="0"/>
              <a:buNone/>
            </a:pPr>
            <a:r>
              <a:rPr lang="en-US" sz="1428" dirty="0" smtClean="0">
                <a:solidFill>
                  <a:srgbClr val="FFFFFF"/>
                </a:solidFill>
              </a:rPr>
              <a:t>Admin and tenant management portal </a:t>
            </a:r>
            <a:endParaRPr lang="en-US" sz="1428" dirty="0">
              <a:solidFill>
                <a:srgbClr val="FFFFFF"/>
              </a:solidFill>
            </a:endParaRPr>
          </a:p>
          <a:p>
            <a:pPr marL="0" indent="0">
              <a:buFont typeface="Arial" pitchFamily="34" charset="0"/>
              <a:buNone/>
            </a:pPr>
            <a:endParaRPr lang="en-US" sz="2447" dirty="0">
              <a:solidFill>
                <a:srgbClr val="FFFFFF"/>
              </a:solidFill>
              <a:latin typeface="Segoe UI Light"/>
            </a:endParaRPr>
          </a:p>
        </p:txBody>
      </p:sp>
      <p:cxnSp>
        <p:nvCxnSpPr>
          <p:cNvPr id="14" name="Straight Arrow Connector 13"/>
          <p:cNvCxnSpPr/>
          <p:nvPr/>
        </p:nvCxnSpPr>
        <p:spPr>
          <a:xfrm flipH="1">
            <a:off x="3505671" y="4968299"/>
            <a:ext cx="11146" cy="471481"/>
          </a:xfrm>
          <a:prstGeom prst="straightConnector1">
            <a:avLst/>
          </a:prstGeom>
          <a:ln w="63500">
            <a:solidFill>
              <a:schemeClr val="accent3"/>
            </a:solidFill>
            <a:headEnd type="oval" w="med" len="med"/>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717115" y="4556593"/>
            <a:ext cx="15921" cy="411706"/>
          </a:xfrm>
          <a:prstGeom prst="straightConnector1">
            <a:avLst/>
          </a:prstGeom>
          <a:ln w="63500">
            <a:solidFill>
              <a:schemeClr val="accent2"/>
            </a:solidFill>
            <a:headEnd type="oval" w="med" len="med"/>
            <a:tailEnd type="stealth"/>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234305" y="4556593"/>
            <a:ext cx="0" cy="411706"/>
          </a:xfrm>
          <a:prstGeom prst="straightConnector1">
            <a:avLst/>
          </a:prstGeom>
          <a:ln w="63500">
            <a:solidFill>
              <a:schemeClr val="accent2"/>
            </a:solidFill>
            <a:headEnd type="oval" w="med" len="med"/>
            <a:tailEnd type="stealth"/>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045140" y="4950716"/>
            <a:ext cx="0" cy="506646"/>
          </a:xfrm>
          <a:prstGeom prst="straightConnector1">
            <a:avLst/>
          </a:prstGeom>
          <a:ln w="63500">
            <a:solidFill>
              <a:schemeClr val="accent3"/>
            </a:solidFill>
            <a:headEnd type="oval" w="med" len="med"/>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958036" y="4556594"/>
            <a:ext cx="0" cy="411706"/>
          </a:xfrm>
          <a:prstGeom prst="straightConnector1">
            <a:avLst/>
          </a:prstGeom>
          <a:ln w="63500">
            <a:solidFill>
              <a:schemeClr val="accent2"/>
            </a:solidFill>
            <a:headEnd type="oval" w="med" len="med"/>
            <a:tailEnd type="stealth"/>
          </a:ln>
        </p:spPr>
        <p:style>
          <a:lnRef idx="1">
            <a:schemeClr val="accent1"/>
          </a:lnRef>
          <a:fillRef idx="0">
            <a:schemeClr val="accent1"/>
          </a:fillRef>
          <a:effectRef idx="0">
            <a:schemeClr val="accent1"/>
          </a:effectRef>
          <a:fontRef idx="minor">
            <a:schemeClr val="tx1"/>
          </a:fontRef>
        </p:style>
      </p:cxnSp>
      <p:grpSp>
        <p:nvGrpSpPr>
          <p:cNvPr id="23" name="Group 12"/>
          <p:cNvGrpSpPr>
            <a:grpSpLocks noChangeAspect="1"/>
          </p:cNvGrpSpPr>
          <p:nvPr/>
        </p:nvGrpSpPr>
        <p:grpSpPr bwMode="auto">
          <a:xfrm>
            <a:off x="420059" y="5693388"/>
            <a:ext cx="619125" cy="628650"/>
            <a:chOff x="122" y="2171"/>
            <a:chExt cx="390" cy="396"/>
          </a:xfrm>
          <a:solidFill>
            <a:srgbClr val="00BCF2"/>
          </a:solidFill>
        </p:grpSpPr>
        <p:sp>
          <p:nvSpPr>
            <p:cNvPr id="28" name="AutoShape 11"/>
            <p:cNvSpPr>
              <a:spLocks noChangeAspect="1" noChangeArrowheads="1" noTextEdit="1"/>
            </p:cNvSpPr>
            <p:nvPr/>
          </p:nvSpPr>
          <p:spPr bwMode="auto">
            <a:xfrm>
              <a:off x="122" y="2171"/>
              <a:ext cx="390" cy="396"/>
            </a:xfrm>
            <a:prstGeom prst="rect">
              <a:avLst/>
            </a:prstGeom>
            <a:grpFill/>
            <a:ln w="9525">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Freeform 13"/>
            <p:cNvSpPr>
              <a:spLocks noEditPoints="1"/>
            </p:cNvSpPr>
            <p:nvPr/>
          </p:nvSpPr>
          <p:spPr bwMode="auto">
            <a:xfrm>
              <a:off x="131" y="2447"/>
              <a:ext cx="378" cy="117"/>
            </a:xfrm>
            <a:custGeom>
              <a:avLst/>
              <a:gdLst>
                <a:gd name="T0" fmla="*/ 640 w 666"/>
                <a:gd name="T1" fmla="*/ 0 h 208"/>
                <a:gd name="T2" fmla="*/ 27 w 666"/>
                <a:gd name="T3" fmla="*/ 0 h 208"/>
                <a:gd name="T4" fmla="*/ 0 w 666"/>
                <a:gd name="T5" fmla="*/ 26 h 208"/>
                <a:gd name="T6" fmla="*/ 0 w 666"/>
                <a:gd name="T7" fmla="*/ 182 h 208"/>
                <a:gd name="T8" fmla="*/ 27 w 666"/>
                <a:gd name="T9" fmla="*/ 208 h 208"/>
                <a:gd name="T10" fmla="*/ 640 w 666"/>
                <a:gd name="T11" fmla="*/ 208 h 208"/>
                <a:gd name="T12" fmla="*/ 666 w 666"/>
                <a:gd name="T13" fmla="*/ 182 h 208"/>
                <a:gd name="T14" fmla="*/ 666 w 666"/>
                <a:gd name="T15" fmla="*/ 26 h 208"/>
                <a:gd name="T16" fmla="*/ 640 w 666"/>
                <a:gd name="T17" fmla="*/ 0 h 208"/>
                <a:gd name="T18" fmla="*/ 57 w 666"/>
                <a:gd name="T19" fmla="*/ 182 h 208"/>
                <a:gd name="T20" fmla="*/ 34 w 666"/>
                <a:gd name="T21" fmla="*/ 158 h 208"/>
                <a:gd name="T22" fmla="*/ 57 w 666"/>
                <a:gd name="T23" fmla="*/ 135 h 208"/>
                <a:gd name="T24" fmla="*/ 81 w 666"/>
                <a:gd name="T25" fmla="*/ 158 h 208"/>
                <a:gd name="T26" fmla="*/ 57 w 666"/>
                <a:gd name="T27" fmla="*/ 182 h 208"/>
                <a:gd name="T28" fmla="*/ 617 w 666"/>
                <a:gd name="T29" fmla="*/ 172 h 208"/>
                <a:gd name="T30" fmla="*/ 483 w 666"/>
                <a:gd name="T31" fmla="*/ 172 h 208"/>
                <a:gd name="T32" fmla="*/ 476 w 666"/>
                <a:gd name="T33" fmla="*/ 165 h 208"/>
                <a:gd name="T34" fmla="*/ 483 w 666"/>
                <a:gd name="T35" fmla="*/ 157 h 208"/>
                <a:gd name="T36" fmla="*/ 617 w 666"/>
                <a:gd name="T37" fmla="*/ 157 h 208"/>
                <a:gd name="T38" fmla="*/ 624 w 666"/>
                <a:gd name="T39" fmla="*/ 165 h 208"/>
                <a:gd name="T40" fmla="*/ 617 w 666"/>
                <a:gd name="T41" fmla="*/ 172 h 208"/>
                <a:gd name="T42" fmla="*/ 617 w 666"/>
                <a:gd name="T43" fmla="*/ 146 h 208"/>
                <a:gd name="T44" fmla="*/ 483 w 666"/>
                <a:gd name="T45" fmla="*/ 146 h 208"/>
                <a:gd name="T46" fmla="*/ 476 w 666"/>
                <a:gd name="T47" fmla="*/ 139 h 208"/>
                <a:gd name="T48" fmla="*/ 483 w 666"/>
                <a:gd name="T49" fmla="*/ 131 h 208"/>
                <a:gd name="T50" fmla="*/ 617 w 666"/>
                <a:gd name="T51" fmla="*/ 131 h 208"/>
                <a:gd name="T52" fmla="*/ 624 w 666"/>
                <a:gd name="T53" fmla="*/ 139 h 208"/>
                <a:gd name="T54" fmla="*/ 617 w 666"/>
                <a:gd name="T55" fmla="*/ 146 h 208"/>
                <a:gd name="T56" fmla="*/ 617 w 666"/>
                <a:gd name="T57" fmla="*/ 120 h 208"/>
                <a:gd name="T58" fmla="*/ 483 w 666"/>
                <a:gd name="T59" fmla="*/ 120 h 208"/>
                <a:gd name="T60" fmla="*/ 476 w 666"/>
                <a:gd name="T61" fmla="*/ 113 h 208"/>
                <a:gd name="T62" fmla="*/ 483 w 666"/>
                <a:gd name="T63" fmla="*/ 105 h 208"/>
                <a:gd name="T64" fmla="*/ 617 w 666"/>
                <a:gd name="T65" fmla="*/ 105 h 208"/>
                <a:gd name="T66" fmla="*/ 624 w 666"/>
                <a:gd name="T67" fmla="*/ 113 h 208"/>
                <a:gd name="T68" fmla="*/ 617 w 666"/>
                <a:gd name="T69" fmla="*/ 12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8">
                  <a:moveTo>
                    <a:pt x="640" y="0"/>
                  </a:moveTo>
                  <a:lnTo>
                    <a:pt x="27" y="0"/>
                  </a:lnTo>
                  <a:cubicBezTo>
                    <a:pt x="12" y="0"/>
                    <a:pt x="0" y="12"/>
                    <a:pt x="0" y="26"/>
                  </a:cubicBezTo>
                  <a:lnTo>
                    <a:pt x="0" y="182"/>
                  </a:lnTo>
                  <a:cubicBezTo>
                    <a:pt x="0" y="197"/>
                    <a:pt x="12" y="208"/>
                    <a:pt x="27" y="208"/>
                  </a:cubicBezTo>
                  <a:lnTo>
                    <a:pt x="640" y="208"/>
                  </a:lnTo>
                  <a:cubicBezTo>
                    <a:pt x="655" y="208"/>
                    <a:pt x="666" y="197"/>
                    <a:pt x="666" y="182"/>
                  </a:cubicBezTo>
                  <a:lnTo>
                    <a:pt x="666" y="26"/>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7"/>
                    <a:pt x="483" y="157"/>
                  </a:cubicBezTo>
                  <a:lnTo>
                    <a:pt x="617" y="157"/>
                  </a:lnTo>
                  <a:cubicBezTo>
                    <a:pt x="621" y="157"/>
                    <a:pt x="624" y="161"/>
                    <a:pt x="624" y="165"/>
                  </a:cubicBezTo>
                  <a:cubicBezTo>
                    <a:pt x="624" y="169"/>
                    <a:pt x="621" y="172"/>
                    <a:pt x="617" y="172"/>
                  </a:cubicBezTo>
                  <a:close/>
                  <a:moveTo>
                    <a:pt x="617" y="146"/>
                  </a:moveTo>
                  <a:lnTo>
                    <a:pt x="483" y="146"/>
                  </a:lnTo>
                  <a:cubicBezTo>
                    <a:pt x="479" y="146"/>
                    <a:pt x="476" y="143"/>
                    <a:pt x="476" y="139"/>
                  </a:cubicBezTo>
                  <a:cubicBezTo>
                    <a:pt x="476" y="135"/>
                    <a:pt x="479" y="131"/>
                    <a:pt x="483" y="131"/>
                  </a:cubicBezTo>
                  <a:lnTo>
                    <a:pt x="617" y="131"/>
                  </a:lnTo>
                  <a:cubicBezTo>
                    <a:pt x="621" y="131"/>
                    <a:pt x="624" y="135"/>
                    <a:pt x="624" y="139"/>
                  </a:cubicBezTo>
                  <a:cubicBezTo>
                    <a:pt x="624" y="143"/>
                    <a:pt x="621" y="146"/>
                    <a:pt x="617" y="146"/>
                  </a:cubicBezTo>
                  <a:close/>
                  <a:moveTo>
                    <a:pt x="617" y="120"/>
                  </a:moveTo>
                  <a:lnTo>
                    <a:pt x="483" y="120"/>
                  </a:lnTo>
                  <a:cubicBezTo>
                    <a:pt x="479" y="120"/>
                    <a:pt x="476" y="117"/>
                    <a:pt x="476" y="113"/>
                  </a:cubicBezTo>
                  <a:cubicBezTo>
                    <a:pt x="476" y="109"/>
                    <a:pt x="479" y="105"/>
                    <a:pt x="483" y="105"/>
                  </a:cubicBezTo>
                  <a:lnTo>
                    <a:pt x="617" y="105"/>
                  </a:lnTo>
                  <a:cubicBezTo>
                    <a:pt x="621" y="105"/>
                    <a:pt x="624" y="109"/>
                    <a:pt x="624" y="113"/>
                  </a:cubicBezTo>
                  <a:cubicBezTo>
                    <a:pt x="624" y="117"/>
                    <a:pt x="621" y="120"/>
                    <a:pt x="617" y="120"/>
                  </a:cubicBez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4"/>
            <p:cNvSpPr>
              <a:spLocks noEditPoints="1"/>
            </p:cNvSpPr>
            <p:nvPr/>
          </p:nvSpPr>
          <p:spPr bwMode="auto">
            <a:xfrm>
              <a:off x="131" y="2313"/>
              <a:ext cx="378" cy="118"/>
            </a:xfrm>
            <a:custGeom>
              <a:avLst/>
              <a:gdLst>
                <a:gd name="T0" fmla="*/ 640 w 666"/>
                <a:gd name="T1" fmla="*/ 0 h 209"/>
                <a:gd name="T2" fmla="*/ 27 w 666"/>
                <a:gd name="T3" fmla="*/ 0 h 209"/>
                <a:gd name="T4" fmla="*/ 0 w 666"/>
                <a:gd name="T5" fmla="*/ 26 h 209"/>
                <a:gd name="T6" fmla="*/ 0 w 666"/>
                <a:gd name="T7" fmla="*/ 182 h 209"/>
                <a:gd name="T8" fmla="*/ 27 w 666"/>
                <a:gd name="T9" fmla="*/ 209 h 209"/>
                <a:gd name="T10" fmla="*/ 640 w 666"/>
                <a:gd name="T11" fmla="*/ 209 h 209"/>
                <a:gd name="T12" fmla="*/ 666 w 666"/>
                <a:gd name="T13" fmla="*/ 182 h 209"/>
                <a:gd name="T14" fmla="*/ 666 w 666"/>
                <a:gd name="T15" fmla="*/ 26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6"/>
                  </a:cubicBezTo>
                  <a:lnTo>
                    <a:pt x="0" y="182"/>
                  </a:lnTo>
                  <a:cubicBezTo>
                    <a:pt x="0" y="197"/>
                    <a:pt x="12" y="209"/>
                    <a:pt x="27" y="209"/>
                  </a:cubicBezTo>
                  <a:lnTo>
                    <a:pt x="640" y="209"/>
                  </a:lnTo>
                  <a:cubicBezTo>
                    <a:pt x="655" y="209"/>
                    <a:pt x="666" y="197"/>
                    <a:pt x="666" y="182"/>
                  </a:cubicBezTo>
                  <a:lnTo>
                    <a:pt x="666" y="26"/>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15"/>
            <p:cNvSpPr>
              <a:spLocks noEditPoints="1"/>
            </p:cNvSpPr>
            <p:nvPr/>
          </p:nvSpPr>
          <p:spPr bwMode="auto">
            <a:xfrm>
              <a:off x="131" y="2180"/>
              <a:ext cx="378" cy="118"/>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2" name="Group 18"/>
          <p:cNvGrpSpPr>
            <a:grpSpLocks noChangeAspect="1"/>
          </p:cNvGrpSpPr>
          <p:nvPr/>
        </p:nvGrpSpPr>
        <p:grpSpPr bwMode="auto">
          <a:xfrm>
            <a:off x="345446" y="3268662"/>
            <a:ext cx="703263" cy="552450"/>
            <a:chOff x="96" y="1288"/>
            <a:chExt cx="443" cy="348"/>
          </a:xfrm>
        </p:grpSpPr>
        <p:sp>
          <p:nvSpPr>
            <p:cNvPr id="33" name="AutoShape 17"/>
            <p:cNvSpPr>
              <a:spLocks noChangeAspect="1" noChangeArrowheads="1" noTextEdit="1"/>
            </p:cNvSpPr>
            <p:nvPr/>
          </p:nvSpPr>
          <p:spPr bwMode="auto">
            <a:xfrm>
              <a:off x="96" y="1288"/>
              <a:ext cx="44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19"/>
            <p:cNvSpPr>
              <a:spLocks/>
            </p:cNvSpPr>
            <p:nvPr/>
          </p:nvSpPr>
          <p:spPr bwMode="auto">
            <a:xfrm>
              <a:off x="105" y="1297"/>
              <a:ext cx="434" cy="272"/>
            </a:xfrm>
            <a:custGeom>
              <a:avLst/>
              <a:gdLst>
                <a:gd name="T0" fmla="*/ 816 w 816"/>
                <a:gd name="T1" fmla="*/ 412 h 513"/>
                <a:gd name="T2" fmla="*/ 715 w 816"/>
                <a:gd name="T3" fmla="*/ 312 h 513"/>
                <a:gd name="T4" fmla="*/ 714 w 816"/>
                <a:gd name="T5" fmla="*/ 312 h 513"/>
                <a:gd name="T6" fmla="*/ 721 w 816"/>
                <a:gd name="T7" fmla="*/ 255 h 513"/>
                <a:gd name="T8" fmla="*/ 466 w 816"/>
                <a:gd name="T9" fmla="*/ 0 h 513"/>
                <a:gd name="T10" fmla="*/ 227 w 816"/>
                <a:gd name="T11" fmla="*/ 167 h 513"/>
                <a:gd name="T12" fmla="*/ 177 w 816"/>
                <a:gd name="T13" fmla="*/ 159 h 513"/>
                <a:gd name="T14" fmla="*/ 0 w 816"/>
                <a:gd name="T15" fmla="*/ 336 h 513"/>
                <a:gd name="T16" fmla="*/ 57 w 816"/>
                <a:gd name="T17" fmla="*/ 465 h 513"/>
                <a:gd name="T18" fmla="*/ 57 w 816"/>
                <a:gd name="T19" fmla="*/ 443 h 513"/>
                <a:gd name="T20" fmla="*/ 16 w 816"/>
                <a:gd name="T21" fmla="*/ 336 h 513"/>
                <a:gd name="T22" fmla="*/ 177 w 816"/>
                <a:gd name="T23" fmla="*/ 175 h 513"/>
                <a:gd name="T24" fmla="*/ 230 w 816"/>
                <a:gd name="T25" fmla="*/ 184 h 513"/>
                <a:gd name="T26" fmla="*/ 237 w 816"/>
                <a:gd name="T27" fmla="*/ 187 h 513"/>
                <a:gd name="T28" fmla="*/ 240 w 816"/>
                <a:gd name="T29" fmla="*/ 179 h 513"/>
                <a:gd name="T30" fmla="*/ 466 w 816"/>
                <a:gd name="T31" fmla="*/ 16 h 513"/>
                <a:gd name="T32" fmla="*/ 705 w 816"/>
                <a:gd name="T33" fmla="*/ 255 h 513"/>
                <a:gd name="T34" fmla="*/ 696 w 816"/>
                <a:gd name="T35" fmla="*/ 318 h 513"/>
                <a:gd name="T36" fmla="*/ 693 w 816"/>
                <a:gd name="T37" fmla="*/ 330 h 513"/>
                <a:gd name="T38" fmla="*/ 705 w 816"/>
                <a:gd name="T39" fmla="*/ 328 h 513"/>
                <a:gd name="T40" fmla="*/ 715 w 816"/>
                <a:gd name="T41" fmla="*/ 328 h 513"/>
                <a:gd name="T42" fmla="*/ 800 w 816"/>
                <a:gd name="T43" fmla="*/ 412 h 513"/>
                <a:gd name="T44" fmla="*/ 722 w 816"/>
                <a:gd name="T45" fmla="*/ 496 h 513"/>
                <a:gd name="T46" fmla="*/ 408 w 816"/>
                <a:gd name="T47" fmla="*/ 496 h 513"/>
                <a:gd name="T48" fmla="*/ 408 w 816"/>
                <a:gd name="T49" fmla="*/ 513 h 513"/>
                <a:gd name="T50" fmla="*/ 723 w 816"/>
                <a:gd name="T51" fmla="*/ 513 h 513"/>
                <a:gd name="T52" fmla="*/ 734 w 816"/>
                <a:gd name="T53" fmla="*/ 512 h 513"/>
                <a:gd name="T54" fmla="*/ 733 w 816"/>
                <a:gd name="T55" fmla="*/ 511 h 513"/>
                <a:gd name="T56" fmla="*/ 816 w 816"/>
                <a:gd name="T57" fmla="*/ 412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6" h="513">
                  <a:moveTo>
                    <a:pt x="816" y="412"/>
                  </a:moveTo>
                  <a:cubicBezTo>
                    <a:pt x="816" y="357"/>
                    <a:pt x="771" y="312"/>
                    <a:pt x="715" y="312"/>
                  </a:cubicBezTo>
                  <a:cubicBezTo>
                    <a:pt x="715" y="312"/>
                    <a:pt x="715" y="312"/>
                    <a:pt x="714" y="312"/>
                  </a:cubicBezTo>
                  <a:cubicBezTo>
                    <a:pt x="719" y="293"/>
                    <a:pt x="721" y="274"/>
                    <a:pt x="721" y="255"/>
                  </a:cubicBezTo>
                  <a:cubicBezTo>
                    <a:pt x="721" y="115"/>
                    <a:pt x="606" y="0"/>
                    <a:pt x="466" y="0"/>
                  </a:cubicBezTo>
                  <a:cubicBezTo>
                    <a:pt x="359" y="0"/>
                    <a:pt x="264" y="67"/>
                    <a:pt x="227" y="167"/>
                  </a:cubicBezTo>
                  <a:cubicBezTo>
                    <a:pt x="211" y="162"/>
                    <a:pt x="194" y="159"/>
                    <a:pt x="177" y="159"/>
                  </a:cubicBezTo>
                  <a:cubicBezTo>
                    <a:pt x="80" y="159"/>
                    <a:pt x="0" y="239"/>
                    <a:pt x="0" y="336"/>
                  </a:cubicBezTo>
                  <a:cubicBezTo>
                    <a:pt x="0" y="387"/>
                    <a:pt x="22" y="433"/>
                    <a:pt x="57" y="465"/>
                  </a:cubicBezTo>
                  <a:lnTo>
                    <a:pt x="57" y="443"/>
                  </a:lnTo>
                  <a:cubicBezTo>
                    <a:pt x="32" y="414"/>
                    <a:pt x="16" y="377"/>
                    <a:pt x="16" y="336"/>
                  </a:cubicBezTo>
                  <a:cubicBezTo>
                    <a:pt x="16" y="247"/>
                    <a:pt x="89" y="175"/>
                    <a:pt x="177" y="175"/>
                  </a:cubicBezTo>
                  <a:cubicBezTo>
                    <a:pt x="195" y="175"/>
                    <a:pt x="212" y="178"/>
                    <a:pt x="230" y="184"/>
                  </a:cubicBezTo>
                  <a:lnTo>
                    <a:pt x="237" y="187"/>
                  </a:lnTo>
                  <a:lnTo>
                    <a:pt x="240" y="179"/>
                  </a:lnTo>
                  <a:cubicBezTo>
                    <a:pt x="272" y="82"/>
                    <a:pt x="363" y="16"/>
                    <a:pt x="466" y="16"/>
                  </a:cubicBezTo>
                  <a:cubicBezTo>
                    <a:pt x="598" y="16"/>
                    <a:pt x="705" y="124"/>
                    <a:pt x="705" y="255"/>
                  </a:cubicBezTo>
                  <a:cubicBezTo>
                    <a:pt x="705" y="276"/>
                    <a:pt x="702" y="298"/>
                    <a:pt x="696" y="318"/>
                  </a:cubicBezTo>
                  <a:lnTo>
                    <a:pt x="693" y="330"/>
                  </a:lnTo>
                  <a:lnTo>
                    <a:pt x="705" y="328"/>
                  </a:lnTo>
                  <a:cubicBezTo>
                    <a:pt x="708" y="328"/>
                    <a:pt x="712" y="328"/>
                    <a:pt x="715" y="328"/>
                  </a:cubicBezTo>
                  <a:cubicBezTo>
                    <a:pt x="762" y="328"/>
                    <a:pt x="800" y="366"/>
                    <a:pt x="800" y="412"/>
                  </a:cubicBezTo>
                  <a:cubicBezTo>
                    <a:pt x="800" y="456"/>
                    <a:pt x="766" y="493"/>
                    <a:pt x="722" y="496"/>
                  </a:cubicBezTo>
                  <a:lnTo>
                    <a:pt x="408" y="496"/>
                  </a:lnTo>
                  <a:lnTo>
                    <a:pt x="408" y="513"/>
                  </a:lnTo>
                  <a:lnTo>
                    <a:pt x="723" y="513"/>
                  </a:lnTo>
                  <a:lnTo>
                    <a:pt x="734" y="512"/>
                  </a:lnTo>
                  <a:lnTo>
                    <a:pt x="733" y="511"/>
                  </a:lnTo>
                  <a:cubicBezTo>
                    <a:pt x="780" y="502"/>
                    <a:pt x="816" y="461"/>
                    <a:pt x="816" y="412"/>
                  </a:cubicBezTo>
                  <a:close/>
                </a:path>
              </a:pathLst>
            </a:custGeom>
            <a:solidFill>
              <a:schemeClr val="bg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20"/>
            <p:cNvSpPr>
              <a:spLocks/>
            </p:cNvSpPr>
            <p:nvPr/>
          </p:nvSpPr>
          <p:spPr bwMode="auto">
            <a:xfrm>
              <a:off x="143" y="1549"/>
              <a:ext cx="67" cy="68"/>
            </a:xfrm>
            <a:custGeom>
              <a:avLst/>
              <a:gdLst>
                <a:gd name="T0" fmla="*/ 0 w 67"/>
                <a:gd name="T1" fmla="*/ 57 h 68"/>
                <a:gd name="T2" fmla="*/ 67 w 67"/>
                <a:gd name="T3" fmla="*/ 68 h 68"/>
                <a:gd name="T4" fmla="*/ 67 w 67"/>
                <a:gd name="T5" fmla="*/ 0 h 68"/>
                <a:gd name="T6" fmla="*/ 0 w 67"/>
                <a:gd name="T7" fmla="*/ 0 h 68"/>
                <a:gd name="T8" fmla="*/ 0 w 67"/>
                <a:gd name="T9" fmla="*/ 57 h 68"/>
              </a:gdLst>
              <a:ahLst/>
              <a:cxnLst>
                <a:cxn ang="0">
                  <a:pos x="T0" y="T1"/>
                </a:cxn>
                <a:cxn ang="0">
                  <a:pos x="T2" y="T3"/>
                </a:cxn>
                <a:cxn ang="0">
                  <a:pos x="T4" y="T5"/>
                </a:cxn>
                <a:cxn ang="0">
                  <a:pos x="T6" y="T7"/>
                </a:cxn>
                <a:cxn ang="0">
                  <a:pos x="T8" y="T9"/>
                </a:cxn>
              </a:cxnLst>
              <a:rect l="0" t="0" r="r" b="b"/>
              <a:pathLst>
                <a:path w="67" h="68">
                  <a:moveTo>
                    <a:pt x="0" y="57"/>
                  </a:moveTo>
                  <a:lnTo>
                    <a:pt x="67" y="68"/>
                  </a:lnTo>
                  <a:lnTo>
                    <a:pt x="67" y="0"/>
                  </a:lnTo>
                  <a:lnTo>
                    <a:pt x="0" y="0"/>
                  </a:lnTo>
                  <a:lnTo>
                    <a:pt x="0" y="5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21"/>
            <p:cNvSpPr>
              <a:spLocks/>
            </p:cNvSpPr>
            <p:nvPr/>
          </p:nvSpPr>
          <p:spPr bwMode="auto">
            <a:xfrm>
              <a:off x="218" y="1457"/>
              <a:ext cx="95" cy="84"/>
            </a:xfrm>
            <a:custGeom>
              <a:avLst/>
              <a:gdLst>
                <a:gd name="T0" fmla="*/ 0 w 95"/>
                <a:gd name="T1" fmla="*/ 84 h 84"/>
                <a:gd name="T2" fmla="*/ 95 w 95"/>
                <a:gd name="T3" fmla="*/ 84 h 84"/>
                <a:gd name="T4" fmla="*/ 95 w 95"/>
                <a:gd name="T5" fmla="*/ 0 h 84"/>
                <a:gd name="T6" fmla="*/ 0 w 95"/>
                <a:gd name="T7" fmla="*/ 14 h 84"/>
                <a:gd name="T8" fmla="*/ 0 w 95"/>
                <a:gd name="T9" fmla="*/ 84 h 84"/>
              </a:gdLst>
              <a:ahLst/>
              <a:cxnLst>
                <a:cxn ang="0">
                  <a:pos x="T0" y="T1"/>
                </a:cxn>
                <a:cxn ang="0">
                  <a:pos x="T2" y="T3"/>
                </a:cxn>
                <a:cxn ang="0">
                  <a:pos x="T4" y="T5"/>
                </a:cxn>
                <a:cxn ang="0">
                  <a:pos x="T6" y="T7"/>
                </a:cxn>
                <a:cxn ang="0">
                  <a:pos x="T8" y="T9"/>
                </a:cxn>
              </a:cxnLst>
              <a:rect l="0" t="0" r="r" b="b"/>
              <a:pathLst>
                <a:path w="95" h="84">
                  <a:moveTo>
                    <a:pt x="0" y="84"/>
                  </a:moveTo>
                  <a:lnTo>
                    <a:pt x="95" y="84"/>
                  </a:lnTo>
                  <a:lnTo>
                    <a:pt x="95" y="0"/>
                  </a:lnTo>
                  <a:lnTo>
                    <a:pt x="0" y="14"/>
                  </a:lnTo>
                  <a:lnTo>
                    <a:pt x="0" y="8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Freeform 22"/>
            <p:cNvSpPr>
              <a:spLocks/>
            </p:cNvSpPr>
            <p:nvPr/>
          </p:nvSpPr>
          <p:spPr bwMode="auto">
            <a:xfrm>
              <a:off x="143" y="1472"/>
              <a:ext cx="67" cy="69"/>
            </a:xfrm>
            <a:custGeom>
              <a:avLst/>
              <a:gdLst>
                <a:gd name="T0" fmla="*/ 0 w 67"/>
                <a:gd name="T1" fmla="*/ 69 h 69"/>
                <a:gd name="T2" fmla="*/ 67 w 67"/>
                <a:gd name="T3" fmla="*/ 69 h 69"/>
                <a:gd name="T4" fmla="*/ 67 w 67"/>
                <a:gd name="T5" fmla="*/ 0 h 69"/>
                <a:gd name="T6" fmla="*/ 0 w 67"/>
                <a:gd name="T7" fmla="*/ 9 h 69"/>
                <a:gd name="T8" fmla="*/ 0 w 67"/>
                <a:gd name="T9" fmla="*/ 69 h 69"/>
              </a:gdLst>
              <a:ahLst/>
              <a:cxnLst>
                <a:cxn ang="0">
                  <a:pos x="T0" y="T1"/>
                </a:cxn>
                <a:cxn ang="0">
                  <a:pos x="T2" y="T3"/>
                </a:cxn>
                <a:cxn ang="0">
                  <a:pos x="T4" y="T5"/>
                </a:cxn>
                <a:cxn ang="0">
                  <a:pos x="T6" y="T7"/>
                </a:cxn>
                <a:cxn ang="0">
                  <a:pos x="T8" y="T9"/>
                </a:cxn>
              </a:cxnLst>
              <a:rect l="0" t="0" r="r" b="b"/>
              <a:pathLst>
                <a:path w="67" h="69">
                  <a:moveTo>
                    <a:pt x="0" y="69"/>
                  </a:moveTo>
                  <a:lnTo>
                    <a:pt x="67" y="69"/>
                  </a:lnTo>
                  <a:lnTo>
                    <a:pt x="67" y="0"/>
                  </a:lnTo>
                  <a:lnTo>
                    <a:pt x="0" y="9"/>
                  </a:lnTo>
                  <a:lnTo>
                    <a:pt x="0" y="6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Freeform 23"/>
            <p:cNvSpPr>
              <a:spLocks/>
            </p:cNvSpPr>
            <p:nvPr/>
          </p:nvSpPr>
          <p:spPr bwMode="auto">
            <a:xfrm>
              <a:off x="218" y="1549"/>
              <a:ext cx="95" cy="82"/>
            </a:xfrm>
            <a:custGeom>
              <a:avLst/>
              <a:gdLst>
                <a:gd name="T0" fmla="*/ 0 w 95"/>
                <a:gd name="T1" fmla="*/ 69 h 82"/>
                <a:gd name="T2" fmla="*/ 95 w 95"/>
                <a:gd name="T3" fmla="*/ 82 h 82"/>
                <a:gd name="T4" fmla="*/ 95 w 95"/>
                <a:gd name="T5" fmla="*/ 0 h 82"/>
                <a:gd name="T6" fmla="*/ 0 w 95"/>
                <a:gd name="T7" fmla="*/ 0 h 82"/>
                <a:gd name="T8" fmla="*/ 0 w 95"/>
                <a:gd name="T9" fmla="*/ 69 h 82"/>
              </a:gdLst>
              <a:ahLst/>
              <a:cxnLst>
                <a:cxn ang="0">
                  <a:pos x="T0" y="T1"/>
                </a:cxn>
                <a:cxn ang="0">
                  <a:pos x="T2" y="T3"/>
                </a:cxn>
                <a:cxn ang="0">
                  <a:pos x="T4" y="T5"/>
                </a:cxn>
                <a:cxn ang="0">
                  <a:pos x="T6" y="T7"/>
                </a:cxn>
                <a:cxn ang="0">
                  <a:pos x="T8" y="T9"/>
                </a:cxn>
              </a:cxnLst>
              <a:rect l="0" t="0" r="r" b="b"/>
              <a:pathLst>
                <a:path w="95" h="82">
                  <a:moveTo>
                    <a:pt x="0" y="69"/>
                  </a:moveTo>
                  <a:lnTo>
                    <a:pt x="95" y="82"/>
                  </a:lnTo>
                  <a:lnTo>
                    <a:pt x="95" y="0"/>
                  </a:lnTo>
                  <a:lnTo>
                    <a:pt x="0" y="0"/>
                  </a:lnTo>
                  <a:lnTo>
                    <a:pt x="0" y="6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6" name="Title 5"/>
          <p:cNvSpPr>
            <a:spLocks noGrp="1"/>
          </p:cNvSpPr>
          <p:nvPr>
            <p:ph type="title"/>
          </p:nvPr>
        </p:nvSpPr>
        <p:spPr/>
        <p:txBody>
          <a:bodyPr/>
          <a:lstStyle/>
          <a:p>
            <a:r>
              <a:rPr lang="en-US" dirty="0">
                <a:solidFill>
                  <a:schemeClr val="tx1"/>
                </a:solidFill>
              </a:rPr>
              <a:t>New features in </a:t>
            </a:r>
            <a:r>
              <a:rPr lang="en-US" dirty="0" smtClean="0">
                <a:solidFill>
                  <a:schemeClr val="tx1"/>
                </a:solidFill>
              </a:rPr>
              <a:t>Azure Service </a:t>
            </a:r>
            <a:r>
              <a:rPr lang="en-US" dirty="0">
                <a:solidFill>
                  <a:schemeClr val="tx1"/>
                </a:solidFill>
              </a:rPr>
              <a:t>Bus</a:t>
            </a:r>
            <a:br>
              <a:rPr lang="en-US" dirty="0">
                <a:solidFill>
                  <a:schemeClr val="tx1"/>
                </a:solidFill>
              </a:rPr>
            </a:br>
            <a:endParaRPr lang="en-US" dirty="0"/>
          </a:p>
        </p:txBody>
      </p:sp>
      <p:cxnSp>
        <p:nvCxnSpPr>
          <p:cNvPr id="39" name="Straight Arrow Connector 38"/>
          <p:cNvCxnSpPr/>
          <p:nvPr/>
        </p:nvCxnSpPr>
        <p:spPr>
          <a:xfrm flipV="1">
            <a:off x="11629279" y="4538869"/>
            <a:ext cx="0" cy="411706"/>
          </a:xfrm>
          <a:prstGeom prst="straightConnector1">
            <a:avLst/>
          </a:prstGeom>
          <a:ln w="63500">
            <a:solidFill>
              <a:schemeClr val="accent2"/>
            </a:solidFill>
            <a:headEnd type="oval" w="med" len="med"/>
            <a:tailEnd type="stealth"/>
          </a:ln>
        </p:spPr>
        <p:style>
          <a:lnRef idx="1">
            <a:schemeClr val="accent1"/>
          </a:lnRef>
          <a:fillRef idx="0">
            <a:schemeClr val="accent1"/>
          </a:fillRef>
          <a:effectRef idx="0">
            <a:schemeClr val="accent1"/>
          </a:effectRef>
          <a:fontRef idx="minor">
            <a:schemeClr val="tx1"/>
          </a:fontRef>
        </p:style>
      </p:cxnSp>
      <p:sp>
        <p:nvSpPr>
          <p:cNvPr id="40" name="Text Placeholder 5"/>
          <p:cNvSpPr txBox="1">
            <a:spLocks/>
          </p:cNvSpPr>
          <p:nvPr/>
        </p:nvSpPr>
        <p:spPr>
          <a:xfrm>
            <a:off x="8956119" y="3065760"/>
            <a:ext cx="3200400" cy="1696492"/>
          </a:xfrm>
          <a:prstGeom prst="rect">
            <a:avLst/>
          </a:prstGeom>
        </p:spPr>
        <p:txBody>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28" dirty="0" err="1">
                <a:solidFill>
                  <a:srgbClr val="FFFFFF"/>
                </a:solidFill>
              </a:rPr>
              <a:t>OnMessageSession</a:t>
            </a:r>
            <a:endParaRPr lang="en-US" sz="1428" dirty="0">
              <a:solidFill>
                <a:srgbClr val="FFFFFF"/>
              </a:solidFill>
            </a:endParaRPr>
          </a:p>
          <a:p>
            <a:pPr marL="0" indent="0">
              <a:buFont typeface="Arial" pitchFamily="34" charset="0"/>
              <a:buNone/>
            </a:pPr>
            <a:r>
              <a:rPr lang="en-US" sz="1428" dirty="0" err="1">
                <a:solidFill>
                  <a:srgbClr val="FFFFFF"/>
                </a:solidFill>
              </a:rPr>
              <a:t>ConnectivityMode</a:t>
            </a:r>
            <a:r>
              <a:rPr lang="en-US" sz="1428" dirty="0">
                <a:solidFill>
                  <a:srgbClr val="FFFFFF"/>
                </a:solidFill>
              </a:rPr>
              <a:t> AutoDetect </a:t>
            </a:r>
            <a:endParaRPr lang="en-US" sz="1428" dirty="0" smtClean="0">
              <a:solidFill>
                <a:srgbClr val="FFFFFF"/>
              </a:solidFill>
            </a:endParaRPr>
          </a:p>
          <a:p>
            <a:pPr marL="0" indent="0">
              <a:buFont typeface="Arial" pitchFamily="34" charset="0"/>
              <a:buNone/>
            </a:pPr>
            <a:r>
              <a:rPr lang="en-US" sz="1428" dirty="0" smtClean="0">
                <a:solidFill>
                  <a:srgbClr val="FFFFFF"/>
                </a:solidFill>
              </a:rPr>
              <a:t>CORS </a:t>
            </a:r>
            <a:r>
              <a:rPr lang="en-US" sz="1428" dirty="0">
                <a:solidFill>
                  <a:srgbClr val="FFFFFF"/>
                </a:solidFill>
              </a:rPr>
              <a:t>support</a:t>
            </a:r>
          </a:p>
          <a:p>
            <a:pPr marL="0" indent="0">
              <a:buFont typeface="Arial" pitchFamily="34" charset="0"/>
              <a:buNone/>
            </a:pPr>
            <a:r>
              <a:rPr lang="en-US" sz="1428" dirty="0">
                <a:solidFill>
                  <a:srgbClr val="FFFFFF"/>
                </a:solidFill>
              </a:rPr>
              <a:t>HTTP message batching</a:t>
            </a:r>
          </a:p>
          <a:p>
            <a:pPr marL="0" indent="0">
              <a:buFont typeface="Arial" pitchFamily="34" charset="0"/>
              <a:buNone/>
            </a:pPr>
            <a:r>
              <a:rPr lang="en-US" sz="1428" dirty="0" smtClean="0">
                <a:solidFill>
                  <a:srgbClr val="FFFFFF"/>
                </a:solidFill>
              </a:rPr>
              <a:t>Client </a:t>
            </a:r>
            <a:r>
              <a:rPr lang="en-US" sz="1428" dirty="0">
                <a:solidFill>
                  <a:srgbClr val="FFFFFF"/>
                </a:solidFill>
              </a:rPr>
              <a:t>side perf counters</a:t>
            </a:r>
          </a:p>
          <a:p>
            <a:pPr marL="0" indent="0">
              <a:buFont typeface="Arial" pitchFamily="34" charset="0"/>
              <a:buNone/>
            </a:pPr>
            <a:r>
              <a:rPr lang="en-US" sz="1428" dirty="0" err="1" smtClean="0">
                <a:solidFill>
                  <a:srgbClr val="FFFFFF"/>
                </a:solidFill>
              </a:rPr>
              <a:t>ForwardTo</a:t>
            </a:r>
            <a:r>
              <a:rPr lang="en-US" sz="1428" dirty="0" smtClean="0">
                <a:solidFill>
                  <a:srgbClr val="FFFFFF"/>
                </a:solidFill>
              </a:rPr>
              <a:t> for </a:t>
            </a:r>
            <a:r>
              <a:rPr lang="en-US" sz="1428" dirty="0" err="1">
                <a:solidFill>
                  <a:srgbClr val="FFFFFF"/>
                </a:solidFill>
              </a:rPr>
              <a:t>deadletter</a:t>
            </a:r>
            <a:r>
              <a:rPr lang="en-US" sz="1428" dirty="0">
                <a:solidFill>
                  <a:srgbClr val="FFFFFF"/>
                </a:solidFill>
              </a:rPr>
              <a:t> queues</a:t>
            </a:r>
          </a:p>
          <a:p>
            <a:pPr marL="0" indent="0">
              <a:buFont typeface="Arial" pitchFamily="34" charset="0"/>
              <a:buNone/>
            </a:pPr>
            <a:endParaRPr lang="en-US" sz="1428" dirty="0">
              <a:solidFill>
                <a:srgbClr val="FFFFFF"/>
              </a:solidFill>
            </a:endParaRPr>
          </a:p>
        </p:txBody>
      </p:sp>
    </p:spTree>
    <p:extLst>
      <p:ext uri="{BB962C8B-B14F-4D97-AF65-F5344CB8AC3E}">
        <p14:creationId xmlns:p14="http://schemas.microsoft.com/office/powerpoint/2010/main" val="6322387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9" grpId="0"/>
      <p:bldP spid="21" grpId="0"/>
      <p:bldP spid="4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849000" y="3040063"/>
            <a:ext cx="7315203" cy="914400"/>
          </a:xfrm>
        </p:spPr>
        <p:txBody>
          <a:bodyPr/>
          <a:lstStyle/>
          <a:p>
            <a:pPr marL="461963" indent="-461963">
              <a:buFont typeface="Wingdings" panose="05000000000000000000" pitchFamily="2" charset="2"/>
              <a:buChar char="§"/>
            </a:pPr>
            <a:r>
              <a:rPr lang="en-US" sz="3264" dirty="0"/>
              <a:t>Chain together </a:t>
            </a:r>
            <a:r>
              <a:rPr lang="en-US" sz="3264" dirty="0" smtClean="0"/>
              <a:t>queues/topics </a:t>
            </a:r>
          </a:p>
          <a:p>
            <a:pPr marL="461963" indent="-461963">
              <a:buFont typeface="Wingdings" panose="05000000000000000000" pitchFamily="2" charset="2"/>
              <a:buChar char="§"/>
            </a:pPr>
            <a:r>
              <a:rPr lang="en-US" sz="3264" dirty="0" smtClean="0"/>
              <a:t>Build </a:t>
            </a:r>
            <a:r>
              <a:rPr lang="en-US" sz="3264" dirty="0"/>
              <a:t>rich messaging </a:t>
            </a:r>
            <a:r>
              <a:rPr lang="en-US" sz="3264" dirty="0" smtClean="0"/>
              <a:t>flows</a:t>
            </a:r>
            <a:endParaRPr lang="en-US" sz="3264" dirty="0"/>
          </a:p>
          <a:p>
            <a:pPr marL="461963" indent="-461963">
              <a:buFont typeface="Wingdings" panose="05000000000000000000" pitchFamily="2" charset="2"/>
              <a:buChar char="§"/>
            </a:pPr>
            <a:r>
              <a:rPr lang="en-US" sz="3264" dirty="0"/>
              <a:t>Scale out </a:t>
            </a:r>
            <a:r>
              <a:rPr lang="en-US" sz="3264" dirty="0" smtClean="0"/>
              <a:t>topics/subscriptions</a:t>
            </a:r>
          </a:p>
          <a:p>
            <a:pPr marL="461963" indent="-461963">
              <a:buFont typeface="Wingdings" panose="05000000000000000000" pitchFamily="2" charset="2"/>
              <a:buChar char="§"/>
            </a:pPr>
            <a:r>
              <a:rPr lang="en-US" sz="3264" dirty="0" smtClean="0"/>
              <a:t>Fan-in </a:t>
            </a:r>
            <a:r>
              <a:rPr lang="en-US" sz="3264" dirty="0"/>
              <a:t>from several </a:t>
            </a:r>
            <a:r>
              <a:rPr lang="en-US" sz="3264" dirty="0" smtClean="0"/>
              <a:t>queues</a:t>
            </a:r>
          </a:p>
          <a:p>
            <a:pPr marL="461963" indent="-461963">
              <a:buFont typeface="Wingdings" panose="05000000000000000000" pitchFamily="2" charset="2"/>
              <a:buChar char="§"/>
            </a:pPr>
            <a:r>
              <a:rPr lang="en-US" sz="3264" dirty="0" smtClean="0"/>
              <a:t>Source: queue/subscription</a:t>
            </a:r>
          </a:p>
          <a:p>
            <a:pPr marL="461963" indent="-461963">
              <a:buFont typeface="Wingdings" panose="05000000000000000000" pitchFamily="2" charset="2"/>
              <a:buChar char="§"/>
            </a:pPr>
            <a:r>
              <a:rPr lang="en-US" sz="3264" dirty="0" smtClean="0"/>
              <a:t>Destination</a:t>
            </a:r>
            <a:r>
              <a:rPr lang="en-US" sz="3264" dirty="0"/>
              <a:t>: </a:t>
            </a:r>
            <a:r>
              <a:rPr lang="en-US" sz="3264" dirty="0" smtClean="0"/>
              <a:t>queue/topic</a:t>
            </a:r>
            <a:endParaRPr lang="en-US" sz="3264" dirty="0"/>
          </a:p>
          <a:p>
            <a:endParaRPr lang="en-US" dirty="0"/>
          </a:p>
        </p:txBody>
      </p:sp>
      <p:pic>
        <p:nvPicPr>
          <p:cNvPr id="3" name="Picture Placeholder 2"/>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t="151" b="151"/>
          <a:stretch>
            <a:fillRect/>
          </a:stretch>
        </p:blipFill>
        <p:spPr>
          <a:solidFill>
            <a:schemeClr val="bg1"/>
          </a:solidFill>
        </p:spPr>
      </p:pic>
      <p:sp>
        <p:nvSpPr>
          <p:cNvPr id="7" name="Title 3"/>
          <p:cNvSpPr>
            <a:spLocks noGrp="1"/>
          </p:cNvSpPr>
          <p:nvPr>
            <p:ph type="title"/>
          </p:nvPr>
        </p:nvSpPr>
        <p:spPr/>
        <p:txBody>
          <a:bodyPr/>
          <a:lstStyle/>
          <a:p>
            <a:r>
              <a:rPr lang="en-US" dirty="0" smtClean="0"/>
              <a:t>Message flows with auto-forwarding</a:t>
            </a:r>
            <a:endParaRPr lang="en-US" dirty="0"/>
          </a:p>
        </p:txBody>
      </p:sp>
    </p:spTree>
    <p:extLst>
      <p:ext uri="{BB962C8B-B14F-4D97-AF65-F5344CB8AC3E}">
        <p14:creationId xmlns:p14="http://schemas.microsoft.com/office/powerpoint/2010/main" val="2522795644"/>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5392245"/>
          </a:xfrm>
        </p:spPr>
        <p:txBody>
          <a:bodyPr/>
          <a:lstStyle/>
          <a:p>
            <a:pPr marL="0" indent="0">
              <a:buNone/>
            </a:pPr>
            <a:r>
              <a:rPr lang="fr-FR" dirty="0" err="1">
                <a:solidFill>
                  <a:srgbClr val="2B91AF"/>
                </a:solidFill>
                <a:highlight>
                  <a:srgbClr val="FFFFFF"/>
                </a:highlight>
              </a:rPr>
              <a:t>QueueDescription</a:t>
            </a:r>
            <a:r>
              <a:rPr lang="fr-FR" dirty="0">
                <a:solidFill>
                  <a:srgbClr val="000000"/>
                </a:solidFill>
                <a:highlight>
                  <a:srgbClr val="FFFFFF"/>
                </a:highlight>
              </a:rPr>
              <a:t> </a:t>
            </a:r>
            <a:r>
              <a:rPr lang="fr-FR" dirty="0" err="1">
                <a:solidFill>
                  <a:srgbClr val="000000"/>
                </a:solidFill>
                <a:highlight>
                  <a:srgbClr val="FFFFFF"/>
                </a:highlight>
              </a:rPr>
              <a:t>destinationQ</a:t>
            </a:r>
            <a:r>
              <a:rPr lang="fr-FR" dirty="0">
                <a:solidFill>
                  <a:srgbClr val="000000"/>
                </a:solidFill>
                <a:highlight>
                  <a:srgbClr val="FFFFFF"/>
                </a:highlight>
              </a:rPr>
              <a:t> = </a:t>
            </a:r>
            <a:r>
              <a:rPr lang="fr-FR" dirty="0">
                <a:solidFill>
                  <a:srgbClr val="0000FF"/>
                </a:solidFill>
                <a:highlight>
                  <a:srgbClr val="FFFFFF"/>
                </a:highlight>
              </a:rPr>
              <a:t>new</a:t>
            </a:r>
            <a:r>
              <a:rPr lang="fr-FR" dirty="0">
                <a:solidFill>
                  <a:srgbClr val="000000"/>
                </a:solidFill>
                <a:highlight>
                  <a:srgbClr val="FFFFFF"/>
                </a:highlight>
              </a:rPr>
              <a:t> </a:t>
            </a:r>
            <a:r>
              <a:rPr lang="fr-FR" dirty="0" err="1">
                <a:solidFill>
                  <a:srgbClr val="2B91AF"/>
                </a:solidFill>
                <a:highlight>
                  <a:srgbClr val="FFFFFF"/>
                </a:highlight>
              </a:rPr>
              <a:t>QueueDescription</a:t>
            </a:r>
            <a:r>
              <a:rPr lang="fr-FR" dirty="0">
                <a:solidFill>
                  <a:srgbClr val="000000"/>
                </a:solidFill>
                <a:highlight>
                  <a:srgbClr val="FFFFFF"/>
                </a:highlight>
              </a:rPr>
              <a:t>(</a:t>
            </a:r>
            <a:r>
              <a:rPr lang="fr-FR" dirty="0">
                <a:solidFill>
                  <a:srgbClr val="A31515"/>
                </a:solidFill>
                <a:highlight>
                  <a:srgbClr val="FFFFFF"/>
                </a:highlight>
              </a:rPr>
              <a:t>"myQ2"</a:t>
            </a:r>
            <a:r>
              <a:rPr lang="fr-FR" dirty="0">
                <a:solidFill>
                  <a:srgbClr val="000000"/>
                </a:solidFill>
                <a:highlight>
                  <a:srgbClr val="FFFFFF"/>
                </a:highlight>
              </a:rPr>
              <a:t>);</a:t>
            </a:r>
          </a:p>
          <a:p>
            <a:pPr marL="0" indent="0">
              <a:buNone/>
            </a:pPr>
            <a:r>
              <a:rPr lang="fr-FR" dirty="0" err="1">
                <a:solidFill>
                  <a:srgbClr val="2B91AF"/>
                </a:solidFill>
                <a:highlight>
                  <a:srgbClr val="FFFFFF"/>
                </a:highlight>
              </a:rPr>
              <a:t>QueueDescription</a:t>
            </a:r>
            <a:r>
              <a:rPr lang="fr-FR" dirty="0">
                <a:solidFill>
                  <a:srgbClr val="000000"/>
                </a:solidFill>
                <a:highlight>
                  <a:srgbClr val="FFFFFF"/>
                </a:highlight>
              </a:rPr>
              <a:t> </a:t>
            </a:r>
            <a:r>
              <a:rPr lang="fr-FR" dirty="0" err="1">
                <a:solidFill>
                  <a:srgbClr val="000000"/>
                </a:solidFill>
                <a:highlight>
                  <a:srgbClr val="FFFFFF"/>
                </a:highlight>
              </a:rPr>
              <a:t>sourceQ</a:t>
            </a:r>
            <a:r>
              <a:rPr lang="fr-FR" dirty="0">
                <a:solidFill>
                  <a:srgbClr val="000000"/>
                </a:solidFill>
                <a:highlight>
                  <a:srgbClr val="FFFFFF"/>
                </a:highlight>
              </a:rPr>
              <a:t> = </a:t>
            </a:r>
            <a:r>
              <a:rPr lang="fr-FR" dirty="0">
                <a:solidFill>
                  <a:srgbClr val="0000FF"/>
                </a:solidFill>
                <a:highlight>
                  <a:srgbClr val="FFFFFF"/>
                </a:highlight>
              </a:rPr>
              <a:t>new</a:t>
            </a:r>
            <a:r>
              <a:rPr lang="fr-FR" dirty="0">
                <a:solidFill>
                  <a:srgbClr val="000000"/>
                </a:solidFill>
                <a:highlight>
                  <a:srgbClr val="FFFFFF"/>
                </a:highlight>
              </a:rPr>
              <a:t> </a:t>
            </a:r>
            <a:r>
              <a:rPr lang="fr-FR" dirty="0" err="1">
                <a:solidFill>
                  <a:srgbClr val="2B91AF"/>
                </a:solidFill>
                <a:highlight>
                  <a:srgbClr val="FFFFFF"/>
                </a:highlight>
              </a:rPr>
              <a:t>QueueDescription</a:t>
            </a:r>
            <a:r>
              <a:rPr lang="fr-FR" dirty="0">
                <a:solidFill>
                  <a:srgbClr val="000000"/>
                </a:solidFill>
                <a:highlight>
                  <a:srgbClr val="FFFFFF"/>
                </a:highlight>
              </a:rPr>
              <a:t>(</a:t>
            </a:r>
            <a:r>
              <a:rPr lang="fr-FR" dirty="0">
                <a:solidFill>
                  <a:srgbClr val="A31515"/>
                </a:solidFill>
                <a:highlight>
                  <a:srgbClr val="FFFFFF"/>
                </a:highlight>
              </a:rPr>
              <a:t>"myQ1"</a:t>
            </a:r>
            <a:r>
              <a:rPr lang="fr-FR" dirty="0">
                <a:solidFill>
                  <a:srgbClr val="000000"/>
                </a:solidFill>
                <a:highlight>
                  <a:srgbClr val="FFFFFF"/>
                </a:highlight>
              </a:rPr>
              <a:t>);</a:t>
            </a:r>
          </a:p>
          <a:p>
            <a:pPr marL="0" indent="0">
              <a:buNone/>
            </a:pPr>
            <a:r>
              <a:rPr lang="en-US" dirty="0" err="1">
                <a:solidFill>
                  <a:srgbClr val="000000"/>
                </a:solidFill>
                <a:highlight>
                  <a:srgbClr val="FFFFFF"/>
                </a:highlight>
              </a:rPr>
              <a:t>sourceQ.ForwardTo</a:t>
            </a:r>
            <a:r>
              <a:rPr lang="en-US" dirty="0">
                <a:solidFill>
                  <a:srgbClr val="000000"/>
                </a:solidFill>
                <a:highlight>
                  <a:srgbClr val="FFFFFF"/>
                </a:highlight>
              </a:rPr>
              <a:t> = </a:t>
            </a:r>
            <a:r>
              <a:rPr lang="en-US" dirty="0">
                <a:solidFill>
                  <a:srgbClr val="A31515"/>
                </a:solidFill>
                <a:highlight>
                  <a:srgbClr val="FFFFFF"/>
                </a:highlight>
              </a:rPr>
              <a:t>“myQ2"</a:t>
            </a:r>
            <a:r>
              <a:rPr lang="en-US" dirty="0">
                <a:solidFill>
                  <a:srgbClr val="000000"/>
                </a:solidFill>
                <a:highlight>
                  <a:srgbClr val="FFFFFF"/>
                </a:highlight>
              </a:rPr>
              <a:t>;</a:t>
            </a:r>
          </a:p>
          <a:p>
            <a:pPr marL="0" indent="0">
              <a:buNone/>
            </a:pPr>
            <a:r>
              <a:rPr lang="en-US" dirty="0" err="1">
                <a:solidFill>
                  <a:srgbClr val="2B91AF"/>
                </a:solidFill>
                <a:highlight>
                  <a:srgbClr val="FFFFFF"/>
                </a:highlight>
              </a:rPr>
              <a:t>NamespaceManager</a:t>
            </a:r>
            <a:r>
              <a:rPr lang="en-US" dirty="0">
                <a:solidFill>
                  <a:srgbClr val="000000"/>
                </a:solidFill>
                <a:highlight>
                  <a:srgbClr val="FFFFFF"/>
                </a:highlight>
              </a:rPr>
              <a:t> nm = </a:t>
            </a:r>
            <a:r>
              <a:rPr lang="en-US" dirty="0" err="1">
                <a:solidFill>
                  <a:srgbClr val="2B91AF"/>
                </a:solidFill>
                <a:highlight>
                  <a:srgbClr val="FFFFFF"/>
                </a:highlight>
              </a:rPr>
              <a:t>NamespaceManager</a:t>
            </a:r>
            <a:r>
              <a:rPr lang="en-US" dirty="0" err="1">
                <a:solidFill>
                  <a:srgbClr val="000000"/>
                </a:solidFill>
                <a:highlight>
                  <a:srgbClr val="FFFFFF"/>
                </a:highlight>
              </a:rPr>
              <a:t>.Create</a:t>
            </a:r>
            <a:r>
              <a:rPr lang="en-US" dirty="0">
                <a:solidFill>
                  <a:srgbClr val="000000"/>
                </a:solidFill>
                <a:highlight>
                  <a:srgbClr val="FFFFFF"/>
                </a:highlight>
              </a:rPr>
              <a:t>();</a:t>
            </a:r>
          </a:p>
          <a:p>
            <a:pPr marL="0" indent="0">
              <a:buNone/>
            </a:pPr>
            <a:r>
              <a:rPr lang="en-US" dirty="0" err="1">
                <a:solidFill>
                  <a:srgbClr val="000000"/>
                </a:solidFill>
                <a:highlight>
                  <a:srgbClr val="FFFFFF"/>
                </a:highlight>
              </a:rPr>
              <a:t>nm.CreateQueue</a:t>
            </a:r>
            <a:r>
              <a:rPr lang="en-US" dirty="0">
                <a:solidFill>
                  <a:srgbClr val="000000"/>
                </a:solidFill>
                <a:highlight>
                  <a:srgbClr val="FFFFFF"/>
                </a:highlight>
              </a:rPr>
              <a:t>(</a:t>
            </a:r>
            <a:r>
              <a:rPr lang="fr-FR" dirty="0" err="1">
                <a:solidFill>
                  <a:srgbClr val="000000"/>
                </a:solidFill>
                <a:highlight>
                  <a:srgbClr val="FFFFFF"/>
                </a:highlight>
              </a:rPr>
              <a:t>destinationQ</a:t>
            </a:r>
            <a:r>
              <a:rPr lang="en-US" dirty="0">
                <a:solidFill>
                  <a:srgbClr val="000000"/>
                </a:solidFill>
                <a:highlight>
                  <a:srgbClr val="FFFFFF"/>
                </a:highlight>
              </a:rPr>
              <a:t>);</a:t>
            </a:r>
            <a:endParaRPr lang="en-US" dirty="0"/>
          </a:p>
          <a:p>
            <a:pPr marL="0" indent="0">
              <a:buNone/>
            </a:pPr>
            <a:r>
              <a:rPr lang="en-US" dirty="0" err="1">
                <a:solidFill>
                  <a:srgbClr val="000000"/>
                </a:solidFill>
                <a:highlight>
                  <a:srgbClr val="FFFFFF"/>
                </a:highlight>
              </a:rPr>
              <a:t>nm.CreateQueue</a:t>
            </a:r>
            <a:r>
              <a:rPr lang="en-US" dirty="0">
                <a:solidFill>
                  <a:srgbClr val="000000"/>
                </a:solidFill>
                <a:highlight>
                  <a:srgbClr val="FFFFFF"/>
                </a:highlight>
              </a:rPr>
              <a:t>(</a:t>
            </a:r>
            <a:r>
              <a:rPr lang="en-US" dirty="0" err="1">
                <a:solidFill>
                  <a:srgbClr val="000000"/>
                </a:solidFill>
                <a:highlight>
                  <a:srgbClr val="FFFFFF"/>
                </a:highlight>
              </a:rPr>
              <a:t>sourceQ</a:t>
            </a:r>
            <a:r>
              <a:rPr lang="en-US" dirty="0" smtClean="0">
                <a:solidFill>
                  <a:srgbClr val="000000"/>
                </a:solidFill>
                <a:highlight>
                  <a:srgbClr val="FFFFFF"/>
                </a:highlight>
              </a:rPr>
              <a:t>);</a:t>
            </a:r>
          </a:p>
          <a:p>
            <a:pPr marL="0" indent="0">
              <a:buNone/>
            </a:pPr>
            <a:endParaRPr lang="en-US" dirty="0">
              <a:solidFill>
                <a:srgbClr val="000000"/>
              </a:solidFill>
              <a:highlight>
                <a:srgbClr val="FFFFFF"/>
              </a:highlight>
            </a:endParaRPr>
          </a:p>
          <a:p>
            <a:pPr marL="0" indent="0">
              <a:buNone/>
            </a:pPr>
            <a:r>
              <a:rPr lang="en-US" dirty="0" smtClean="0">
                <a:solidFill>
                  <a:srgbClr val="008000"/>
                </a:solidFill>
                <a:highlight>
                  <a:srgbClr val="FFFFFF"/>
                </a:highlight>
              </a:rPr>
              <a:t>//</a:t>
            </a:r>
            <a:r>
              <a:rPr lang="en-US" dirty="0">
                <a:solidFill>
                  <a:srgbClr val="008000"/>
                </a:solidFill>
                <a:highlight>
                  <a:srgbClr val="FFFFFF"/>
                </a:highlight>
              </a:rPr>
              <a:t>New in Azure SDK </a:t>
            </a:r>
            <a:r>
              <a:rPr lang="en-US" dirty="0" smtClean="0">
                <a:solidFill>
                  <a:srgbClr val="008000"/>
                </a:solidFill>
                <a:highlight>
                  <a:srgbClr val="FFFFFF"/>
                </a:highlight>
              </a:rPr>
              <a:t>2.3</a:t>
            </a:r>
          </a:p>
          <a:p>
            <a:pPr marL="0" indent="0">
              <a:buNone/>
            </a:pPr>
            <a:r>
              <a:rPr lang="fr-FR" dirty="0" err="1">
                <a:solidFill>
                  <a:srgbClr val="2B91AF"/>
                </a:solidFill>
                <a:highlight>
                  <a:srgbClr val="FFFFFF"/>
                </a:highlight>
              </a:rPr>
              <a:t>QueueDescription</a:t>
            </a:r>
            <a:r>
              <a:rPr lang="fr-FR" dirty="0">
                <a:solidFill>
                  <a:srgbClr val="000000"/>
                </a:solidFill>
                <a:highlight>
                  <a:srgbClr val="FFFFFF"/>
                </a:highlight>
              </a:rPr>
              <a:t> </a:t>
            </a:r>
            <a:r>
              <a:rPr lang="fr-FR" dirty="0" err="1" smtClean="0">
                <a:solidFill>
                  <a:srgbClr val="000000"/>
                </a:solidFill>
                <a:highlight>
                  <a:srgbClr val="FFFFFF"/>
                </a:highlight>
              </a:rPr>
              <a:t>DLQTarget</a:t>
            </a:r>
            <a:r>
              <a:rPr lang="fr-FR" dirty="0" smtClean="0">
                <a:solidFill>
                  <a:srgbClr val="000000"/>
                </a:solidFill>
                <a:highlight>
                  <a:srgbClr val="FFFFFF"/>
                </a:highlight>
              </a:rPr>
              <a:t> </a:t>
            </a:r>
            <a:r>
              <a:rPr lang="fr-FR" dirty="0">
                <a:solidFill>
                  <a:srgbClr val="000000"/>
                </a:solidFill>
                <a:highlight>
                  <a:srgbClr val="FFFFFF"/>
                </a:highlight>
              </a:rPr>
              <a:t>= </a:t>
            </a:r>
            <a:r>
              <a:rPr lang="fr-FR" dirty="0">
                <a:solidFill>
                  <a:srgbClr val="0000FF"/>
                </a:solidFill>
                <a:highlight>
                  <a:srgbClr val="FFFFFF"/>
                </a:highlight>
              </a:rPr>
              <a:t>new</a:t>
            </a:r>
            <a:r>
              <a:rPr lang="fr-FR" dirty="0">
                <a:solidFill>
                  <a:srgbClr val="000000"/>
                </a:solidFill>
                <a:highlight>
                  <a:srgbClr val="FFFFFF"/>
                </a:highlight>
              </a:rPr>
              <a:t> </a:t>
            </a:r>
            <a:r>
              <a:rPr lang="fr-FR" dirty="0" err="1">
                <a:solidFill>
                  <a:srgbClr val="2B91AF"/>
                </a:solidFill>
                <a:highlight>
                  <a:srgbClr val="FFFFFF"/>
                </a:highlight>
              </a:rPr>
              <a:t>QueueDescription</a:t>
            </a:r>
            <a:r>
              <a:rPr lang="fr-FR" dirty="0" smtClean="0">
                <a:solidFill>
                  <a:srgbClr val="000000"/>
                </a:solidFill>
                <a:highlight>
                  <a:srgbClr val="FFFFFF"/>
                </a:highlight>
              </a:rPr>
              <a:t>(</a:t>
            </a:r>
            <a:r>
              <a:rPr lang="fr-FR" dirty="0" smtClean="0">
                <a:solidFill>
                  <a:srgbClr val="A31515"/>
                </a:solidFill>
                <a:highlight>
                  <a:srgbClr val="FFFFFF"/>
                </a:highlight>
              </a:rPr>
              <a:t>"DLQ"</a:t>
            </a:r>
            <a:r>
              <a:rPr lang="fr-FR" dirty="0" smtClean="0">
                <a:solidFill>
                  <a:srgbClr val="000000"/>
                </a:solidFill>
                <a:highlight>
                  <a:srgbClr val="FFFFFF"/>
                </a:highlight>
              </a:rPr>
              <a:t>);</a:t>
            </a:r>
          </a:p>
          <a:p>
            <a:pPr marL="0" indent="0">
              <a:buNone/>
            </a:pPr>
            <a:r>
              <a:rPr lang="en-US" dirty="0" err="1" smtClean="0">
                <a:solidFill>
                  <a:srgbClr val="000000"/>
                </a:solidFill>
                <a:highlight>
                  <a:srgbClr val="FFFFFF"/>
                </a:highlight>
              </a:rPr>
              <a:t>nm.CreateQueue</a:t>
            </a:r>
            <a:r>
              <a:rPr lang="en-US" dirty="0" smtClean="0">
                <a:solidFill>
                  <a:srgbClr val="000000"/>
                </a:solidFill>
                <a:highlight>
                  <a:srgbClr val="FFFFFF"/>
                </a:highlight>
              </a:rPr>
              <a:t>(</a:t>
            </a:r>
            <a:r>
              <a:rPr lang="fr-FR" dirty="0" err="1" smtClean="0">
                <a:solidFill>
                  <a:srgbClr val="000000"/>
                </a:solidFill>
                <a:highlight>
                  <a:srgbClr val="FFFFFF"/>
                </a:highlight>
              </a:rPr>
              <a:t>DLQTarget</a:t>
            </a:r>
            <a:r>
              <a:rPr lang="en-US" dirty="0" smtClean="0">
                <a:solidFill>
                  <a:srgbClr val="000000"/>
                </a:solidFill>
                <a:highlight>
                  <a:srgbClr val="FFFFFF"/>
                </a:highlight>
              </a:rPr>
              <a:t>);</a:t>
            </a:r>
          </a:p>
          <a:p>
            <a:pPr marL="0" indent="0">
              <a:buNone/>
            </a:pPr>
            <a:r>
              <a:rPr lang="en-US" dirty="0" err="1" smtClean="0">
                <a:solidFill>
                  <a:srgbClr val="000000"/>
                </a:solidFill>
                <a:highlight>
                  <a:srgbClr val="FFFFFF"/>
                </a:highlight>
              </a:rPr>
              <a:t>sourceQ.ForwardDeadLetteredMessagesTo</a:t>
            </a:r>
            <a:r>
              <a:rPr lang="en-US" dirty="0" smtClean="0">
                <a:solidFill>
                  <a:srgbClr val="000000"/>
                </a:solidFill>
                <a:highlight>
                  <a:srgbClr val="FFFFFF"/>
                </a:highlight>
              </a:rPr>
              <a:t> </a:t>
            </a:r>
            <a:r>
              <a:rPr lang="en-US" dirty="0">
                <a:solidFill>
                  <a:srgbClr val="000000"/>
                </a:solidFill>
                <a:highlight>
                  <a:srgbClr val="FFFFFF"/>
                </a:highlight>
              </a:rPr>
              <a:t>= </a:t>
            </a:r>
            <a:r>
              <a:rPr lang="en-US" dirty="0">
                <a:solidFill>
                  <a:srgbClr val="A31515"/>
                </a:solidFill>
                <a:highlight>
                  <a:srgbClr val="FFFFFF"/>
                </a:highlight>
              </a:rPr>
              <a:t>"DLQ"</a:t>
            </a:r>
            <a:r>
              <a:rPr lang="en-US" dirty="0">
                <a:solidFill>
                  <a:srgbClr val="000000"/>
                </a:solidFill>
                <a:highlight>
                  <a:srgbClr val="FFFFFF"/>
                </a:highlight>
              </a:rPr>
              <a:t>;</a:t>
            </a:r>
            <a:endParaRPr lang="en-US" dirty="0" smtClean="0"/>
          </a:p>
          <a:p>
            <a:pPr marL="0" indent="0">
              <a:buNone/>
            </a:pPr>
            <a:r>
              <a:rPr lang="en-US" dirty="0" err="1">
                <a:solidFill>
                  <a:srgbClr val="000000"/>
                </a:solidFill>
                <a:highlight>
                  <a:srgbClr val="FFFFFF"/>
                </a:highlight>
              </a:rPr>
              <a:t>nm.CreateQueue</a:t>
            </a:r>
            <a:r>
              <a:rPr lang="en-US" dirty="0">
                <a:solidFill>
                  <a:srgbClr val="000000"/>
                </a:solidFill>
                <a:highlight>
                  <a:srgbClr val="FFFFFF"/>
                </a:highlight>
              </a:rPr>
              <a:t>(</a:t>
            </a:r>
            <a:r>
              <a:rPr lang="en-US" dirty="0" err="1">
                <a:solidFill>
                  <a:srgbClr val="000000"/>
                </a:solidFill>
                <a:highlight>
                  <a:srgbClr val="FFFFFF"/>
                </a:highlight>
              </a:rPr>
              <a:t>sourceQ</a:t>
            </a:r>
            <a:r>
              <a:rPr lang="en-US" dirty="0">
                <a:solidFill>
                  <a:srgbClr val="000000"/>
                </a:solidFill>
                <a:highlight>
                  <a:srgbClr val="FFFFFF"/>
                </a:highlight>
              </a:rPr>
              <a:t>);</a:t>
            </a:r>
            <a:endParaRPr lang="en-US" dirty="0"/>
          </a:p>
          <a:p>
            <a:endParaRPr lang="en-US" dirty="0"/>
          </a:p>
        </p:txBody>
      </p:sp>
      <p:sp>
        <p:nvSpPr>
          <p:cNvPr id="5" name="Title 4"/>
          <p:cNvSpPr>
            <a:spLocks noGrp="1"/>
          </p:cNvSpPr>
          <p:nvPr>
            <p:ph type="title"/>
          </p:nvPr>
        </p:nvSpPr>
        <p:spPr/>
        <p:txBody>
          <a:bodyPr/>
          <a:lstStyle/>
          <a:p>
            <a:r>
              <a:rPr lang="en-US" dirty="0" smtClean="0"/>
              <a:t>Auto-forwarding</a:t>
            </a:r>
            <a:endParaRPr lang="en-US" dirty="0"/>
          </a:p>
        </p:txBody>
      </p:sp>
    </p:spTree>
    <p:extLst>
      <p:ext uri="{BB962C8B-B14F-4D97-AF65-F5344CB8AC3E}">
        <p14:creationId xmlns:p14="http://schemas.microsoft.com/office/powerpoint/2010/main" val="3278053880"/>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9320" y="1668463"/>
            <a:ext cx="6962517" cy="5029200"/>
          </a:xfrm>
        </p:spPr>
        <p:txBody>
          <a:bodyPr/>
          <a:lstStyle/>
          <a:p>
            <a:pPr lvl="1"/>
            <a:endParaRPr lang="en-US" dirty="0"/>
          </a:p>
          <a:p>
            <a:endParaRPr lang="en-US" dirty="0" smtClean="0"/>
          </a:p>
          <a:p>
            <a:endParaRPr lang="en-US" dirty="0" smtClean="0"/>
          </a:p>
        </p:txBody>
      </p:sp>
      <p:sp>
        <p:nvSpPr>
          <p:cNvPr id="2" name="Title 1"/>
          <p:cNvSpPr>
            <a:spLocks noGrp="1"/>
          </p:cNvSpPr>
          <p:nvPr>
            <p:ph type="title"/>
          </p:nvPr>
        </p:nvSpPr>
        <p:spPr/>
        <p:txBody>
          <a:bodyPr/>
          <a:lstStyle/>
          <a:p>
            <a:r>
              <a:rPr lang="en-US" dirty="0" smtClean="0"/>
              <a:t>Connectivity scale out </a:t>
            </a:r>
            <a:r>
              <a:rPr lang="en-US" smtClean="0"/>
              <a:t>for dynamic connections</a:t>
            </a:r>
            <a:endParaRPr lang="en-US" dirty="0"/>
          </a:p>
        </p:txBody>
      </p:sp>
      <p:sp>
        <p:nvSpPr>
          <p:cNvPr id="4" name="Text Placeholder 3"/>
          <p:cNvSpPr>
            <a:spLocks noGrp="1"/>
          </p:cNvSpPr>
          <p:nvPr>
            <p:ph type="body" sz="quarter" idx="11"/>
          </p:nvPr>
        </p:nvSpPr>
        <p:spPr>
          <a:xfrm>
            <a:off x="283148" y="1668463"/>
            <a:ext cx="4875282" cy="5029200"/>
          </a:xfrm>
        </p:spPr>
        <p:txBody>
          <a:bodyPr/>
          <a:lstStyle/>
          <a:p>
            <a:r>
              <a:rPr lang="en-US" dirty="0"/>
              <a:t>Service Bus as scale-out backplane </a:t>
            </a:r>
          </a:p>
          <a:p>
            <a:endParaRPr lang="en-US" dirty="0"/>
          </a:p>
          <a:p>
            <a:r>
              <a:rPr lang="en-US" dirty="0"/>
              <a:t>Scale out solutions</a:t>
            </a:r>
          </a:p>
          <a:p>
            <a:pPr lvl="1"/>
            <a:r>
              <a:rPr lang="en-US" dirty="0"/>
              <a:t>SignalR - http://github.com/signalr</a:t>
            </a:r>
          </a:p>
          <a:p>
            <a:pPr lvl="1"/>
            <a:r>
              <a:rPr lang="en-US" dirty="0"/>
              <a:t>Socket.io - http://github.com/WindowsAzure/socket.io-servicebus</a:t>
            </a:r>
          </a:p>
          <a:p>
            <a:endParaRPr lang="en-US" dirty="0"/>
          </a:p>
        </p:txBody>
      </p:sp>
      <p:grpSp>
        <p:nvGrpSpPr>
          <p:cNvPr id="5" name="Group 4"/>
          <p:cNvGrpSpPr/>
          <p:nvPr/>
        </p:nvGrpSpPr>
        <p:grpSpPr>
          <a:xfrm>
            <a:off x="5576743" y="1470057"/>
            <a:ext cx="3145495" cy="4706772"/>
            <a:chOff x="5576743" y="1470057"/>
            <a:chExt cx="3145495" cy="4706772"/>
          </a:xfrm>
        </p:grpSpPr>
        <p:sp>
          <p:nvSpPr>
            <p:cNvPr id="7" name="TextBox 6"/>
            <p:cNvSpPr txBox="1"/>
            <p:nvPr/>
          </p:nvSpPr>
          <p:spPr>
            <a:xfrm>
              <a:off x="5735255" y="2209084"/>
              <a:ext cx="730328" cy="215444"/>
            </a:xfrm>
            <a:prstGeom prst="rect">
              <a:avLst/>
            </a:prstGeom>
            <a:noFill/>
          </p:spPr>
          <p:txBody>
            <a:bodyPr wrap="none" lIns="91440" tIns="0" rIns="0" bIns="0" rtlCol="0">
              <a:spAutoFit/>
            </a:bodyPr>
            <a:lstStyle/>
            <a:p>
              <a:r>
                <a:rPr lang="en-US" sz="1400" dirty="0" smtClean="0">
                  <a:solidFill>
                    <a:srgbClr val="FFFFFF"/>
                  </a:solidFill>
                  <a:latin typeface="Segoe" pitchFamily="34" charset="0"/>
                </a:rPr>
                <a:t>Devices</a:t>
              </a:r>
              <a:endParaRPr lang="en-US" sz="1400" dirty="0">
                <a:solidFill>
                  <a:srgbClr val="FFFFFF"/>
                </a:solidFill>
                <a:latin typeface="Segoe" pitchFamily="34" charset="0"/>
              </a:endParaRPr>
            </a:p>
          </p:txBody>
        </p:sp>
        <p:grpSp>
          <p:nvGrpSpPr>
            <p:cNvPr id="8" name="Group 7"/>
            <p:cNvGrpSpPr/>
            <p:nvPr/>
          </p:nvGrpSpPr>
          <p:grpSpPr>
            <a:xfrm>
              <a:off x="5576743" y="1730754"/>
              <a:ext cx="453611" cy="447642"/>
              <a:chOff x="2916435" y="3914152"/>
              <a:chExt cx="930763" cy="918513"/>
            </a:xfrm>
          </p:grpSpPr>
          <p:pic>
            <p:nvPicPr>
              <p:cNvPr id="9" name="Picture 8"/>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5" y="4302640"/>
                <a:ext cx="394555" cy="530025"/>
              </a:xfrm>
              <a:prstGeom prst="rect">
                <a:avLst/>
              </a:prstGeom>
            </p:spPr>
          </p:pic>
          <p:sp>
            <p:nvSpPr>
              <p:cNvPr id="10"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1100" dirty="0">
                  <a:solidFill>
                    <a:srgbClr val="000000"/>
                  </a:solidFill>
                </a:endParaRPr>
              </a:p>
            </p:txBody>
          </p:sp>
        </p:grpSp>
        <p:sp>
          <p:nvSpPr>
            <p:cNvPr id="11" name="Freeform 20"/>
            <p:cNvSpPr>
              <a:spLocks noEditPoints="1"/>
            </p:cNvSpPr>
            <p:nvPr/>
          </p:nvSpPr>
          <p:spPr bwMode="auto">
            <a:xfrm>
              <a:off x="6094573" y="1738038"/>
              <a:ext cx="564425" cy="392511"/>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1100" dirty="0">
                <a:solidFill>
                  <a:srgbClr val="000000"/>
                </a:solidFill>
              </a:endParaRPr>
            </a:p>
          </p:txBody>
        </p:sp>
        <p:pic>
          <p:nvPicPr>
            <p:cNvPr id="12" name="Picture 11"/>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6714683" y="1738039"/>
              <a:ext cx="204298" cy="392510"/>
            </a:xfrm>
            <a:prstGeom prst="rect">
              <a:avLst/>
            </a:prstGeom>
          </p:spPr>
        </p:pic>
        <p:sp>
          <p:nvSpPr>
            <p:cNvPr id="13" name="TextBox 12"/>
            <p:cNvSpPr txBox="1"/>
            <p:nvPr/>
          </p:nvSpPr>
          <p:spPr>
            <a:xfrm>
              <a:off x="5983699" y="3470083"/>
              <a:ext cx="342401" cy="215444"/>
            </a:xfrm>
            <a:prstGeom prst="rect">
              <a:avLst/>
            </a:prstGeom>
            <a:noFill/>
          </p:spPr>
          <p:txBody>
            <a:bodyPr wrap="none" lIns="91440" tIns="0" rIns="0" bIns="0" rtlCol="0">
              <a:spAutoFit/>
            </a:bodyPr>
            <a:lstStyle/>
            <a:p>
              <a:r>
                <a:rPr lang="en-US" sz="1400" dirty="0" smtClean="0">
                  <a:solidFill>
                    <a:srgbClr val="FFFFFF"/>
                  </a:solidFill>
                  <a:latin typeface="Segoe" pitchFamily="34" charset="0"/>
                </a:rPr>
                <a:t>PC</a:t>
              </a:r>
              <a:endParaRPr lang="en-US" sz="1400" dirty="0">
                <a:solidFill>
                  <a:srgbClr val="FFFFFF"/>
                </a:solidFill>
                <a:latin typeface="Segoe" pitchFamily="34" charset="0"/>
              </a:endParaRPr>
            </a:p>
          </p:txBody>
        </p:sp>
        <p:grpSp>
          <p:nvGrpSpPr>
            <p:cNvPr id="14" name="Group 13"/>
            <p:cNvGrpSpPr>
              <a:grpSpLocks noChangeAspect="1"/>
            </p:cNvGrpSpPr>
            <p:nvPr/>
          </p:nvGrpSpPr>
          <p:grpSpPr>
            <a:xfrm>
              <a:off x="5720225" y="2797630"/>
              <a:ext cx="994458" cy="599017"/>
              <a:chOff x="8843608" y="828600"/>
              <a:chExt cx="925448" cy="557448"/>
            </a:xfrm>
            <a:solidFill>
              <a:srgbClr val="FBFBFB"/>
            </a:solidFill>
          </p:grpSpPr>
          <p:sp>
            <p:nvSpPr>
              <p:cNvPr id="15" name="Rectangle 14"/>
              <p:cNvSpPr/>
              <p:nvPr/>
            </p:nvSpPr>
            <p:spPr bwMode="auto">
              <a:xfrm>
                <a:off x="8857595" y="835151"/>
                <a:ext cx="623646" cy="45963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solidFill>
                    <a:srgbClr val="000000"/>
                  </a:solidFill>
                </a:endParaRPr>
              </a:p>
            </p:txBody>
          </p:sp>
          <p:grpSp>
            <p:nvGrpSpPr>
              <p:cNvPr id="16" name="Group 15"/>
              <p:cNvGrpSpPr/>
              <p:nvPr/>
            </p:nvGrpSpPr>
            <p:grpSpPr>
              <a:xfrm>
                <a:off x="8843608" y="828600"/>
                <a:ext cx="925448" cy="557448"/>
                <a:chOff x="863600" y="2393157"/>
                <a:chExt cx="876300" cy="527844"/>
              </a:xfrm>
              <a:grpFill/>
            </p:grpSpPr>
            <p:sp>
              <p:nvSpPr>
                <p:cNvPr id="17" name="Freeform 16"/>
                <p:cNvSpPr>
                  <a:spLocks noEditPoints="1"/>
                </p:cNvSpPr>
                <p:nvPr/>
              </p:nvSpPr>
              <p:spPr bwMode="auto">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822953"/>
                  <a:endParaRPr lang="en-US" sz="2200" spc="-135" dirty="0">
                    <a:solidFill>
                      <a:srgbClr val="000000"/>
                    </a:solidFill>
                    <a:latin typeface="Segoe Light" pitchFamily="34" charset="0"/>
                  </a:endParaRPr>
                </a:p>
              </p:txBody>
            </p:sp>
            <p:sp>
              <p:nvSpPr>
                <p:cNvPr id="18" name="Freeform 88"/>
                <p:cNvSpPr>
                  <a:spLocks noEditPoints="1"/>
                </p:cNvSpPr>
                <p:nvPr/>
              </p:nvSpPr>
              <p:spPr bwMode="auto">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822953"/>
                  <a:endParaRPr lang="en-US" sz="2200" spc="-135" dirty="0">
                    <a:solidFill>
                      <a:srgbClr val="000000"/>
                    </a:solidFill>
                    <a:latin typeface="Segoe Light" pitchFamily="34" charset="0"/>
                  </a:endParaRPr>
                </a:p>
              </p:txBody>
            </p:sp>
          </p:grpSp>
        </p:grpSp>
        <p:sp>
          <p:nvSpPr>
            <p:cNvPr id="19" name="TextBox 18"/>
            <p:cNvSpPr txBox="1"/>
            <p:nvPr/>
          </p:nvSpPr>
          <p:spPr>
            <a:xfrm>
              <a:off x="5819666" y="4679016"/>
              <a:ext cx="839332" cy="215444"/>
            </a:xfrm>
            <a:prstGeom prst="rect">
              <a:avLst/>
            </a:prstGeom>
            <a:noFill/>
          </p:spPr>
          <p:txBody>
            <a:bodyPr wrap="none" lIns="91440" tIns="0" rIns="0" bIns="0" rtlCol="0">
              <a:spAutoFit/>
            </a:bodyPr>
            <a:lstStyle/>
            <a:p>
              <a:r>
                <a:rPr lang="en-US" sz="1400" dirty="0" smtClean="0">
                  <a:solidFill>
                    <a:srgbClr val="FFFFFF"/>
                  </a:solidFill>
                  <a:latin typeface="Segoe" pitchFamily="34" charset="0"/>
                </a:rPr>
                <a:t>Browsers</a:t>
              </a:r>
            </a:p>
          </p:txBody>
        </p:sp>
        <p:sp>
          <p:nvSpPr>
            <p:cNvPr id="20" name="Freeform 62"/>
            <p:cNvSpPr>
              <a:spLocks noEditPoints="1"/>
            </p:cNvSpPr>
            <p:nvPr/>
          </p:nvSpPr>
          <p:spPr bwMode="auto">
            <a:xfrm>
              <a:off x="5983699" y="3985193"/>
              <a:ext cx="609601" cy="60960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BFBFB"/>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TextBox 20"/>
            <p:cNvSpPr txBox="1"/>
            <p:nvPr/>
          </p:nvSpPr>
          <p:spPr>
            <a:xfrm>
              <a:off x="5624604" y="5961385"/>
              <a:ext cx="1219245" cy="215444"/>
            </a:xfrm>
            <a:prstGeom prst="rect">
              <a:avLst/>
            </a:prstGeom>
            <a:noFill/>
          </p:spPr>
          <p:txBody>
            <a:bodyPr wrap="none" lIns="91440" tIns="0" rIns="0" bIns="0" rtlCol="0">
              <a:spAutoFit/>
            </a:bodyPr>
            <a:lstStyle/>
            <a:p>
              <a:r>
                <a:rPr lang="en-US" sz="1400" dirty="0" smtClean="0">
                  <a:solidFill>
                    <a:srgbClr val="FFFFFF"/>
                  </a:solidFill>
                  <a:latin typeface="Segoe" pitchFamily="34" charset="0"/>
                </a:rPr>
                <a:t>Basic Devices</a:t>
              </a:r>
            </a:p>
          </p:txBody>
        </p:sp>
        <p:grpSp>
          <p:nvGrpSpPr>
            <p:cNvPr id="22" name="Group 21"/>
            <p:cNvGrpSpPr/>
            <p:nvPr/>
          </p:nvGrpSpPr>
          <p:grpSpPr>
            <a:xfrm>
              <a:off x="5942588" y="5249038"/>
              <a:ext cx="604141" cy="594107"/>
              <a:chOff x="2057400" y="2063082"/>
              <a:chExt cx="1338263" cy="1316037"/>
            </a:xfrm>
            <a:solidFill>
              <a:srgbClr val="FBFBFB"/>
            </a:solidFill>
          </p:grpSpPr>
          <p:sp>
            <p:nvSpPr>
              <p:cNvPr id="23" name="Freeform 139"/>
              <p:cNvSpPr>
                <a:spLocks noEditPoints="1"/>
              </p:cNvSpPr>
              <p:nvPr/>
            </p:nvSpPr>
            <p:spPr bwMode="auto">
              <a:xfrm>
                <a:off x="2057400" y="2434557"/>
                <a:ext cx="1338263" cy="633412"/>
              </a:xfrm>
              <a:custGeom>
                <a:avLst/>
                <a:gdLst>
                  <a:gd name="T0" fmla="*/ 332 w 357"/>
                  <a:gd name="T1" fmla="*/ 0 h 169"/>
                  <a:gd name="T2" fmla="*/ 26 w 357"/>
                  <a:gd name="T3" fmla="*/ 0 h 169"/>
                  <a:gd name="T4" fmla="*/ 0 w 357"/>
                  <a:gd name="T5" fmla="*/ 25 h 169"/>
                  <a:gd name="T6" fmla="*/ 0 w 357"/>
                  <a:gd name="T7" fmla="*/ 144 h 169"/>
                  <a:gd name="T8" fmla="*/ 26 w 357"/>
                  <a:gd name="T9" fmla="*/ 169 h 169"/>
                  <a:gd name="T10" fmla="*/ 70 w 357"/>
                  <a:gd name="T11" fmla="*/ 169 h 169"/>
                  <a:gd name="T12" fmla="*/ 70 w 357"/>
                  <a:gd name="T13" fmla="*/ 90 h 169"/>
                  <a:gd name="T14" fmla="*/ 288 w 357"/>
                  <a:gd name="T15" fmla="*/ 90 h 169"/>
                  <a:gd name="T16" fmla="*/ 288 w 357"/>
                  <a:gd name="T17" fmla="*/ 169 h 169"/>
                  <a:gd name="T18" fmla="*/ 332 w 357"/>
                  <a:gd name="T19" fmla="*/ 169 h 169"/>
                  <a:gd name="T20" fmla="*/ 357 w 357"/>
                  <a:gd name="T21" fmla="*/ 144 h 169"/>
                  <a:gd name="T22" fmla="*/ 357 w 357"/>
                  <a:gd name="T23" fmla="*/ 25 h 169"/>
                  <a:gd name="T24" fmla="*/ 332 w 357"/>
                  <a:gd name="T25" fmla="*/ 0 h 169"/>
                  <a:gd name="T26" fmla="*/ 319 w 357"/>
                  <a:gd name="T27" fmla="*/ 56 h 169"/>
                  <a:gd name="T28" fmla="*/ 308 w 357"/>
                  <a:gd name="T29" fmla="*/ 45 h 169"/>
                  <a:gd name="T30" fmla="*/ 319 w 357"/>
                  <a:gd name="T31" fmla="*/ 34 h 169"/>
                  <a:gd name="T32" fmla="*/ 330 w 357"/>
                  <a:gd name="T33" fmla="*/ 45 h 169"/>
                  <a:gd name="T34" fmla="*/ 319 w 357"/>
                  <a:gd name="T35" fmla="*/ 5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7" h="169">
                    <a:moveTo>
                      <a:pt x="332" y="0"/>
                    </a:moveTo>
                    <a:cubicBezTo>
                      <a:pt x="26" y="0"/>
                      <a:pt x="26" y="0"/>
                      <a:pt x="26" y="0"/>
                    </a:cubicBezTo>
                    <a:cubicBezTo>
                      <a:pt x="12" y="0"/>
                      <a:pt x="0" y="11"/>
                      <a:pt x="0" y="25"/>
                    </a:cubicBezTo>
                    <a:cubicBezTo>
                      <a:pt x="0" y="144"/>
                      <a:pt x="0" y="144"/>
                      <a:pt x="0" y="144"/>
                    </a:cubicBezTo>
                    <a:cubicBezTo>
                      <a:pt x="0" y="158"/>
                      <a:pt x="12" y="169"/>
                      <a:pt x="26" y="169"/>
                    </a:cubicBezTo>
                    <a:cubicBezTo>
                      <a:pt x="70" y="169"/>
                      <a:pt x="70" y="169"/>
                      <a:pt x="70" y="169"/>
                    </a:cubicBezTo>
                    <a:cubicBezTo>
                      <a:pt x="70" y="90"/>
                      <a:pt x="70" y="90"/>
                      <a:pt x="70" y="90"/>
                    </a:cubicBezTo>
                    <a:cubicBezTo>
                      <a:pt x="288" y="90"/>
                      <a:pt x="288" y="90"/>
                      <a:pt x="288" y="90"/>
                    </a:cubicBezTo>
                    <a:cubicBezTo>
                      <a:pt x="288" y="169"/>
                      <a:pt x="288" y="169"/>
                      <a:pt x="288" y="169"/>
                    </a:cubicBezTo>
                    <a:cubicBezTo>
                      <a:pt x="332" y="169"/>
                      <a:pt x="332" y="169"/>
                      <a:pt x="332" y="169"/>
                    </a:cubicBezTo>
                    <a:cubicBezTo>
                      <a:pt x="346" y="169"/>
                      <a:pt x="357" y="158"/>
                      <a:pt x="357" y="144"/>
                    </a:cubicBezTo>
                    <a:cubicBezTo>
                      <a:pt x="357" y="25"/>
                      <a:pt x="357" y="25"/>
                      <a:pt x="357" y="25"/>
                    </a:cubicBezTo>
                    <a:cubicBezTo>
                      <a:pt x="357" y="11"/>
                      <a:pt x="346" y="0"/>
                      <a:pt x="332" y="0"/>
                    </a:cubicBezTo>
                    <a:close/>
                    <a:moveTo>
                      <a:pt x="319" y="56"/>
                    </a:moveTo>
                    <a:cubicBezTo>
                      <a:pt x="313" y="56"/>
                      <a:pt x="308" y="51"/>
                      <a:pt x="308" y="45"/>
                    </a:cubicBezTo>
                    <a:cubicBezTo>
                      <a:pt x="308" y="39"/>
                      <a:pt x="313" y="34"/>
                      <a:pt x="319" y="34"/>
                    </a:cubicBezTo>
                    <a:cubicBezTo>
                      <a:pt x="325" y="34"/>
                      <a:pt x="330" y="39"/>
                      <a:pt x="330" y="45"/>
                    </a:cubicBezTo>
                    <a:cubicBezTo>
                      <a:pt x="330" y="51"/>
                      <a:pt x="325" y="56"/>
                      <a:pt x="319"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140"/>
              <p:cNvSpPr>
                <a:spLocks noEditPoints="1"/>
              </p:cNvSpPr>
              <p:nvPr/>
            </p:nvSpPr>
            <p:spPr bwMode="auto">
              <a:xfrm>
                <a:off x="2379663" y="2756819"/>
                <a:ext cx="693738" cy="622300"/>
              </a:xfrm>
              <a:custGeom>
                <a:avLst/>
                <a:gdLst>
                  <a:gd name="T0" fmla="*/ 0 w 185"/>
                  <a:gd name="T1" fmla="*/ 0 h 166"/>
                  <a:gd name="T2" fmla="*/ 0 w 185"/>
                  <a:gd name="T3" fmla="*/ 126 h 166"/>
                  <a:gd name="T4" fmla="*/ 41 w 185"/>
                  <a:gd name="T5" fmla="*/ 166 h 166"/>
                  <a:gd name="T6" fmla="*/ 185 w 185"/>
                  <a:gd name="T7" fmla="*/ 166 h 166"/>
                  <a:gd name="T8" fmla="*/ 185 w 185"/>
                  <a:gd name="T9" fmla="*/ 0 h 166"/>
                  <a:gd name="T10" fmla="*/ 0 w 185"/>
                  <a:gd name="T11" fmla="*/ 0 h 166"/>
                  <a:gd name="T12" fmla="*/ 162 w 185"/>
                  <a:gd name="T13" fmla="*/ 144 h 166"/>
                  <a:gd name="T14" fmla="*/ 69 w 185"/>
                  <a:gd name="T15" fmla="*/ 144 h 166"/>
                  <a:gd name="T16" fmla="*/ 69 w 185"/>
                  <a:gd name="T17" fmla="*/ 116 h 166"/>
                  <a:gd name="T18" fmla="*/ 51 w 185"/>
                  <a:gd name="T19" fmla="*/ 98 h 166"/>
                  <a:gd name="T20" fmla="*/ 23 w 185"/>
                  <a:gd name="T21" fmla="*/ 98 h 166"/>
                  <a:gd name="T22" fmla="*/ 23 w 185"/>
                  <a:gd name="T23" fmla="*/ 4 h 166"/>
                  <a:gd name="T24" fmla="*/ 162 w 185"/>
                  <a:gd name="T25" fmla="*/ 4 h 166"/>
                  <a:gd name="T26" fmla="*/ 162 w 185"/>
                  <a:gd name="T27" fmla="*/ 14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0" y="0"/>
                    </a:moveTo>
                    <a:cubicBezTo>
                      <a:pt x="0" y="126"/>
                      <a:pt x="0" y="126"/>
                      <a:pt x="0" y="126"/>
                    </a:cubicBezTo>
                    <a:cubicBezTo>
                      <a:pt x="41" y="166"/>
                      <a:pt x="41" y="166"/>
                      <a:pt x="41" y="166"/>
                    </a:cubicBezTo>
                    <a:cubicBezTo>
                      <a:pt x="185" y="166"/>
                      <a:pt x="185" y="166"/>
                      <a:pt x="185" y="166"/>
                    </a:cubicBezTo>
                    <a:cubicBezTo>
                      <a:pt x="185" y="0"/>
                      <a:pt x="185" y="0"/>
                      <a:pt x="185" y="0"/>
                    </a:cubicBezTo>
                    <a:lnTo>
                      <a:pt x="0" y="0"/>
                    </a:lnTo>
                    <a:close/>
                    <a:moveTo>
                      <a:pt x="162" y="144"/>
                    </a:moveTo>
                    <a:cubicBezTo>
                      <a:pt x="154" y="144"/>
                      <a:pt x="77" y="144"/>
                      <a:pt x="69" y="144"/>
                    </a:cubicBezTo>
                    <a:cubicBezTo>
                      <a:pt x="69" y="138"/>
                      <a:pt x="69" y="116"/>
                      <a:pt x="69" y="116"/>
                    </a:cubicBezTo>
                    <a:cubicBezTo>
                      <a:pt x="69" y="104"/>
                      <a:pt x="63" y="98"/>
                      <a:pt x="51" y="98"/>
                    </a:cubicBezTo>
                    <a:cubicBezTo>
                      <a:pt x="51" y="98"/>
                      <a:pt x="29" y="98"/>
                      <a:pt x="23" y="98"/>
                    </a:cubicBezTo>
                    <a:cubicBezTo>
                      <a:pt x="23" y="90"/>
                      <a:pt x="23" y="4"/>
                      <a:pt x="23" y="4"/>
                    </a:cubicBezTo>
                    <a:cubicBezTo>
                      <a:pt x="162" y="4"/>
                      <a:pt x="162" y="4"/>
                      <a:pt x="162" y="4"/>
                    </a:cubicBezTo>
                    <a:cubicBezTo>
                      <a:pt x="162" y="4"/>
                      <a:pt x="162" y="135"/>
                      <a:pt x="162"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141"/>
              <p:cNvSpPr>
                <a:spLocks noChangeArrowheads="1"/>
              </p:cNvSpPr>
              <p:nvPr/>
            </p:nvSpPr>
            <p:spPr bwMode="auto">
              <a:xfrm>
                <a:off x="2538413" y="2858419"/>
                <a:ext cx="396875" cy="523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Rectangle 142"/>
              <p:cNvSpPr>
                <a:spLocks noChangeArrowheads="1"/>
              </p:cNvSpPr>
              <p:nvPr/>
            </p:nvSpPr>
            <p:spPr bwMode="auto">
              <a:xfrm>
                <a:off x="2538413" y="2996532"/>
                <a:ext cx="396875" cy="523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Freeform 143"/>
              <p:cNvSpPr>
                <a:spLocks/>
              </p:cNvSpPr>
              <p:nvPr/>
            </p:nvSpPr>
            <p:spPr bwMode="auto">
              <a:xfrm>
                <a:off x="2320925" y="2063082"/>
                <a:ext cx="815975" cy="311150"/>
              </a:xfrm>
              <a:custGeom>
                <a:avLst/>
                <a:gdLst>
                  <a:gd name="T0" fmla="*/ 0 w 218"/>
                  <a:gd name="T1" fmla="*/ 83 h 83"/>
                  <a:gd name="T2" fmla="*/ 0 w 218"/>
                  <a:gd name="T3" fmla="*/ 13 h 83"/>
                  <a:gd name="T4" fmla="*/ 12 w 218"/>
                  <a:gd name="T5" fmla="*/ 0 h 83"/>
                  <a:gd name="T6" fmla="*/ 205 w 218"/>
                  <a:gd name="T7" fmla="*/ 0 h 83"/>
                  <a:gd name="T8" fmla="*/ 218 w 218"/>
                  <a:gd name="T9" fmla="*/ 13 h 83"/>
                  <a:gd name="T10" fmla="*/ 218 w 218"/>
                  <a:gd name="T11" fmla="*/ 83 h 83"/>
                  <a:gd name="T12" fmla="*/ 0 w 218"/>
                  <a:gd name="T13" fmla="*/ 83 h 83"/>
                </a:gdLst>
                <a:ahLst/>
                <a:cxnLst>
                  <a:cxn ang="0">
                    <a:pos x="T0" y="T1"/>
                  </a:cxn>
                  <a:cxn ang="0">
                    <a:pos x="T2" y="T3"/>
                  </a:cxn>
                  <a:cxn ang="0">
                    <a:pos x="T4" y="T5"/>
                  </a:cxn>
                  <a:cxn ang="0">
                    <a:pos x="T6" y="T7"/>
                  </a:cxn>
                  <a:cxn ang="0">
                    <a:pos x="T8" y="T9"/>
                  </a:cxn>
                  <a:cxn ang="0">
                    <a:pos x="T10" y="T11"/>
                  </a:cxn>
                  <a:cxn ang="0">
                    <a:pos x="T12" y="T13"/>
                  </a:cxn>
                </a:cxnLst>
                <a:rect l="0" t="0" r="r" b="b"/>
                <a:pathLst>
                  <a:path w="218" h="83">
                    <a:moveTo>
                      <a:pt x="0" y="83"/>
                    </a:moveTo>
                    <a:cubicBezTo>
                      <a:pt x="0" y="13"/>
                      <a:pt x="0" y="13"/>
                      <a:pt x="0" y="13"/>
                    </a:cubicBezTo>
                    <a:cubicBezTo>
                      <a:pt x="0" y="6"/>
                      <a:pt x="5" y="0"/>
                      <a:pt x="12" y="0"/>
                    </a:cubicBezTo>
                    <a:cubicBezTo>
                      <a:pt x="205" y="0"/>
                      <a:pt x="205" y="0"/>
                      <a:pt x="205" y="0"/>
                    </a:cubicBezTo>
                    <a:cubicBezTo>
                      <a:pt x="212" y="0"/>
                      <a:pt x="218" y="6"/>
                      <a:pt x="218" y="13"/>
                    </a:cubicBezTo>
                    <a:cubicBezTo>
                      <a:pt x="218" y="83"/>
                      <a:pt x="218" y="83"/>
                      <a:pt x="218" y="83"/>
                    </a:cubicBezTo>
                    <a:lnTo>
                      <a:pt x="0"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40" name="Group 39"/>
            <p:cNvGrpSpPr/>
            <p:nvPr/>
          </p:nvGrpSpPr>
          <p:grpSpPr>
            <a:xfrm>
              <a:off x="7318740" y="1470057"/>
              <a:ext cx="1403498" cy="723743"/>
              <a:chOff x="7318740" y="1470057"/>
              <a:chExt cx="1403498" cy="723743"/>
            </a:xfrm>
          </p:grpSpPr>
          <p:cxnSp>
            <p:nvCxnSpPr>
              <p:cNvPr id="29" name="Straight Arrow Connector 28"/>
              <p:cNvCxnSpPr/>
              <p:nvPr/>
            </p:nvCxnSpPr>
            <p:spPr>
              <a:xfrm>
                <a:off x="7318740" y="1470057"/>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318740" y="1568679"/>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318740" y="1674995"/>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318740" y="1781311"/>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318740" y="1885072"/>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318740" y="1988833"/>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318740" y="2090039"/>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318740" y="2191245"/>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7318740" y="2804670"/>
              <a:ext cx="1403498" cy="723743"/>
              <a:chOff x="7318740" y="1470057"/>
              <a:chExt cx="1403498" cy="723743"/>
            </a:xfrm>
          </p:grpSpPr>
          <p:cxnSp>
            <p:nvCxnSpPr>
              <p:cNvPr id="42" name="Straight Arrow Connector 41"/>
              <p:cNvCxnSpPr/>
              <p:nvPr/>
            </p:nvCxnSpPr>
            <p:spPr>
              <a:xfrm>
                <a:off x="7318740" y="1470057"/>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318740" y="1568679"/>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318740" y="1674995"/>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318740" y="1781311"/>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7318740" y="1885072"/>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318740" y="1988833"/>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318740" y="2090039"/>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318740" y="2191245"/>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7299105" y="3985193"/>
              <a:ext cx="1403498" cy="723743"/>
              <a:chOff x="7318740" y="1470057"/>
              <a:chExt cx="1403498" cy="723743"/>
            </a:xfrm>
          </p:grpSpPr>
          <p:cxnSp>
            <p:nvCxnSpPr>
              <p:cNvPr id="51" name="Straight Arrow Connector 50"/>
              <p:cNvCxnSpPr/>
              <p:nvPr/>
            </p:nvCxnSpPr>
            <p:spPr>
              <a:xfrm>
                <a:off x="7318740" y="1470057"/>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318740" y="1568679"/>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318740" y="1674995"/>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318740" y="1781311"/>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7318740" y="1885072"/>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7318740" y="1988833"/>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7318740" y="2090039"/>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7318740" y="2191245"/>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7299105" y="5249038"/>
              <a:ext cx="1403498" cy="723743"/>
              <a:chOff x="7318740" y="1470057"/>
              <a:chExt cx="1403498" cy="723743"/>
            </a:xfrm>
          </p:grpSpPr>
          <p:cxnSp>
            <p:nvCxnSpPr>
              <p:cNvPr id="60" name="Straight Arrow Connector 59"/>
              <p:cNvCxnSpPr/>
              <p:nvPr/>
            </p:nvCxnSpPr>
            <p:spPr>
              <a:xfrm>
                <a:off x="7318740" y="1470057"/>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7318740" y="1568679"/>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318740" y="1674995"/>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318740" y="1781311"/>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7318740" y="1885072"/>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7318740" y="1988833"/>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7318740" y="2090039"/>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7318740" y="2191245"/>
                <a:ext cx="1403498" cy="2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73" name="Group 72"/>
          <p:cNvGrpSpPr/>
          <p:nvPr/>
        </p:nvGrpSpPr>
        <p:grpSpPr>
          <a:xfrm>
            <a:off x="8722238" y="1517684"/>
            <a:ext cx="1664879" cy="986180"/>
            <a:chOff x="8722238" y="1517684"/>
            <a:chExt cx="1664879" cy="986180"/>
          </a:xfrm>
        </p:grpSpPr>
        <p:sp>
          <p:nvSpPr>
            <p:cNvPr id="68" name="TextBox 67"/>
            <p:cNvSpPr txBox="1"/>
            <p:nvPr/>
          </p:nvSpPr>
          <p:spPr>
            <a:xfrm>
              <a:off x="8722238" y="2288420"/>
              <a:ext cx="1664879" cy="215444"/>
            </a:xfrm>
            <a:prstGeom prst="rect">
              <a:avLst/>
            </a:prstGeom>
            <a:noFill/>
          </p:spPr>
          <p:txBody>
            <a:bodyPr wrap="none" lIns="91440" tIns="0" rIns="0" bIns="0" rtlCol="0">
              <a:spAutoFit/>
            </a:bodyPr>
            <a:lstStyle/>
            <a:p>
              <a:r>
                <a:rPr lang="en-US" sz="1400" dirty="0" smtClean="0">
                  <a:solidFill>
                    <a:srgbClr val="FFFFFF"/>
                  </a:solidFill>
                  <a:latin typeface="Segoe" pitchFamily="34" charset="0"/>
                </a:rPr>
                <a:t>IIS (Node.js) Server</a:t>
              </a:r>
            </a:p>
          </p:txBody>
        </p:sp>
        <p:grpSp>
          <p:nvGrpSpPr>
            <p:cNvPr id="69" name="Group 68"/>
            <p:cNvGrpSpPr/>
            <p:nvPr/>
          </p:nvGrpSpPr>
          <p:grpSpPr>
            <a:xfrm>
              <a:off x="9036166" y="1517684"/>
              <a:ext cx="801159" cy="651948"/>
              <a:chOff x="5184775" y="225425"/>
              <a:chExt cx="1500188" cy="1220788"/>
            </a:xfrm>
            <a:solidFill>
              <a:srgbClr val="FBFBFB"/>
            </a:solidFill>
          </p:grpSpPr>
          <p:sp>
            <p:nvSpPr>
              <p:cNvPr id="70" name="Freeform 86"/>
              <p:cNvSpPr>
                <a:spLocks noEditPoints="1"/>
              </p:cNvSpPr>
              <p:nvPr/>
            </p:nvSpPr>
            <p:spPr bwMode="auto">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Oval 87"/>
              <p:cNvSpPr>
                <a:spLocks noChangeArrowheads="1"/>
              </p:cNvSpPr>
              <p:nvPr/>
            </p:nvSpPr>
            <p:spPr bwMode="auto">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88"/>
              <p:cNvSpPr>
                <a:spLocks noEditPoints="1"/>
              </p:cNvSpPr>
              <p:nvPr/>
            </p:nvSpPr>
            <p:spPr bwMode="auto">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grpSp>
        <p:nvGrpSpPr>
          <p:cNvPr id="74" name="Group 73"/>
          <p:cNvGrpSpPr/>
          <p:nvPr/>
        </p:nvGrpSpPr>
        <p:grpSpPr>
          <a:xfrm>
            <a:off x="8788699" y="2699690"/>
            <a:ext cx="1664879" cy="986180"/>
            <a:chOff x="8722238" y="1517684"/>
            <a:chExt cx="1664879" cy="986180"/>
          </a:xfrm>
        </p:grpSpPr>
        <p:sp>
          <p:nvSpPr>
            <p:cNvPr id="75" name="TextBox 74"/>
            <p:cNvSpPr txBox="1"/>
            <p:nvPr/>
          </p:nvSpPr>
          <p:spPr>
            <a:xfrm>
              <a:off x="8722238" y="2288420"/>
              <a:ext cx="1664879" cy="215444"/>
            </a:xfrm>
            <a:prstGeom prst="rect">
              <a:avLst/>
            </a:prstGeom>
            <a:noFill/>
          </p:spPr>
          <p:txBody>
            <a:bodyPr wrap="none" lIns="91440" tIns="0" rIns="0" bIns="0" rtlCol="0">
              <a:spAutoFit/>
            </a:bodyPr>
            <a:lstStyle/>
            <a:p>
              <a:r>
                <a:rPr lang="en-US" sz="1400" dirty="0" smtClean="0">
                  <a:solidFill>
                    <a:srgbClr val="FFFFFF"/>
                  </a:solidFill>
                  <a:latin typeface="Segoe" pitchFamily="34" charset="0"/>
                </a:rPr>
                <a:t>IIS (Node.js) Server</a:t>
              </a:r>
            </a:p>
          </p:txBody>
        </p:sp>
        <p:grpSp>
          <p:nvGrpSpPr>
            <p:cNvPr id="76" name="Group 75"/>
            <p:cNvGrpSpPr/>
            <p:nvPr/>
          </p:nvGrpSpPr>
          <p:grpSpPr>
            <a:xfrm>
              <a:off x="9036166" y="1517684"/>
              <a:ext cx="801159" cy="651948"/>
              <a:chOff x="5184775" y="225425"/>
              <a:chExt cx="1500188" cy="1220788"/>
            </a:xfrm>
            <a:solidFill>
              <a:srgbClr val="FBFBFB"/>
            </a:solidFill>
          </p:grpSpPr>
          <p:sp>
            <p:nvSpPr>
              <p:cNvPr id="77" name="Freeform 86"/>
              <p:cNvSpPr>
                <a:spLocks noEditPoints="1"/>
              </p:cNvSpPr>
              <p:nvPr/>
            </p:nvSpPr>
            <p:spPr bwMode="auto">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Oval 87"/>
              <p:cNvSpPr>
                <a:spLocks noChangeArrowheads="1"/>
              </p:cNvSpPr>
              <p:nvPr/>
            </p:nvSpPr>
            <p:spPr bwMode="auto">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88"/>
              <p:cNvSpPr>
                <a:spLocks noEditPoints="1"/>
              </p:cNvSpPr>
              <p:nvPr/>
            </p:nvSpPr>
            <p:spPr bwMode="auto">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grpSp>
        <p:nvGrpSpPr>
          <p:cNvPr id="80" name="Group 79"/>
          <p:cNvGrpSpPr/>
          <p:nvPr/>
        </p:nvGrpSpPr>
        <p:grpSpPr>
          <a:xfrm>
            <a:off x="8788699" y="3904713"/>
            <a:ext cx="1664879" cy="986180"/>
            <a:chOff x="8722238" y="1517684"/>
            <a:chExt cx="1664879" cy="986180"/>
          </a:xfrm>
        </p:grpSpPr>
        <p:sp>
          <p:nvSpPr>
            <p:cNvPr id="81" name="TextBox 80"/>
            <p:cNvSpPr txBox="1"/>
            <p:nvPr/>
          </p:nvSpPr>
          <p:spPr>
            <a:xfrm>
              <a:off x="8722238" y="2288420"/>
              <a:ext cx="1664879" cy="215444"/>
            </a:xfrm>
            <a:prstGeom prst="rect">
              <a:avLst/>
            </a:prstGeom>
            <a:noFill/>
          </p:spPr>
          <p:txBody>
            <a:bodyPr wrap="none" lIns="91440" tIns="0" rIns="0" bIns="0" rtlCol="0">
              <a:spAutoFit/>
            </a:bodyPr>
            <a:lstStyle/>
            <a:p>
              <a:r>
                <a:rPr lang="en-US" sz="1400" dirty="0" smtClean="0">
                  <a:solidFill>
                    <a:srgbClr val="FFFFFF"/>
                  </a:solidFill>
                  <a:latin typeface="Segoe" pitchFamily="34" charset="0"/>
                </a:rPr>
                <a:t>IIS (Node.js) Server</a:t>
              </a:r>
            </a:p>
          </p:txBody>
        </p:sp>
        <p:grpSp>
          <p:nvGrpSpPr>
            <p:cNvPr id="82" name="Group 81"/>
            <p:cNvGrpSpPr/>
            <p:nvPr/>
          </p:nvGrpSpPr>
          <p:grpSpPr>
            <a:xfrm>
              <a:off x="9036166" y="1517684"/>
              <a:ext cx="801159" cy="651948"/>
              <a:chOff x="5184775" y="225425"/>
              <a:chExt cx="1500188" cy="1220788"/>
            </a:xfrm>
            <a:solidFill>
              <a:srgbClr val="FBFBFB"/>
            </a:solidFill>
          </p:grpSpPr>
          <p:sp>
            <p:nvSpPr>
              <p:cNvPr id="83" name="Freeform 86"/>
              <p:cNvSpPr>
                <a:spLocks noEditPoints="1"/>
              </p:cNvSpPr>
              <p:nvPr/>
            </p:nvSpPr>
            <p:spPr bwMode="auto">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Oval 87"/>
              <p:cNvSpPr>
                <a:spLocks noChangeArrowheads="1"/>
              </p:cNvSpPr>
              <p:nvPr/>
            </p:nvSpPr>
            <p:spPr bwMode="auto">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88"/>
              <p:cNvSpPr>
                <a:spLocks noEditPoints="1"/>
              </p:cNvSpPr>
              <p:nvPr/>
            </p:nvSpPr>
            <p:spPr bwMode="auto">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grpSp>
        <p:nvGrpSpPr>
          <p:cNvPr id="86" name="Group 85"/>
          <p:cNvGrpSpPr/>
          <p:nvPr/>
        </p:nvGrpSpPr>
        <p:grpSpPr>
          <a:xfrm>
            <a:off x="8788699" y="5114502"/>
            <a:ext cx="1664879" cy="986180"/>
            <a:chOff x="8722238" y="1517684"/>
            <a:chExt cx="1664879" cy="986180"/>
          </a:xfrm>
        </p:grpSpPr>
        <p:sp>
          <p:nvSpPr>
            <p:cNvPr id="87" name="TextBox 86"/>
            <p:cNvSpPr txBox="1"/>
            <p:nvPr/>
          </p:nvSpPr>
          <p:spPr>
            <a:xfrm>
              <a:off x="8722238" y="2288420"/>
              <a:ext cx="1664879" cy="215444"/>
            </a:xfrm>
            <a:prstGeom prst="rect">
              <a:avLst/>
            </a:prstGeom>
            <a:noFill/>
          </p:spPr>
          <p:txBody>
            <a:bodyPr wrap="none" lIns="91440" tIns="0" rIns="0" bIns="0" rtlCol="0">
              <a:spAutoFit/>
            </a:bodyPr>
            <a:lstStyle/>
            <a:p>
              <a:r>
                <a:rPr lang="en-US" sz="1400" dirty="0" smtClean="0">
                  <a:solidFill>
                    <a:srgbClr val="FFFFFF"/>
                  </a:solidFill>
                  <a:latin typeface="Segoe" pitchFamily="34" charset="0"/>
                </a:rPr>
                <a:t>IIS (Node.js) Server</a:t>
              </a:r>
            </a:p>
          </p:txBody>
        </p:sp>
        <p:grpSp>
          <p:nvGrpSpPr>
            <p:cNvPr id="88" name="Group 87"/>
            <p:cNvGrpSpPr/>
            <p:nvPr/>
          </p:nvGrpSpPr>
          <p:grpSpPr>
            <a:xfrm>
              <a:off x="9036166" y="1517684"/>
              <a:ext cx="801159" cy="651948"/>
              <a:chOff x="5184775" y="225425"/>
              <a:chExt cx="1500188" cy="1220788"/>
            </a:xfrm>
            <a:solidFill>
              <a:srgbClr val="FBFBFB"/>
            </a:solidFill>
          </p:grpSpPr>
          <p:sp>
            <p:nvSpPr>
              <p:cNvPr id="89" name="Freeform 86"/>
              <p:cNvSpPr>
                <a:spLocks noEditPoints="1"/>
              </p:cNvSpPr>
              <p:nvPr/>
            </p:nvSpPr>
            <p:spPr bwMode="auto">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Oval 87"/>
              <p:cNvSpPr>
                <a:spLocks noChangeArrowheads="1"/>
              </p:cNvSpPr>
              <p:nvPr/>
            </p:nvSpPr>
            <p:spPr bwMode="auto">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88"/>
              <p:cNvSpPr>
                <a:spLocks noEditPoints="1"/>
              </p:cNvSpPr>
              <p:nvPr/>
            </p:nvSpPr>
            <p:spPr bwMode="auto">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grpSp>
        <p:nvGrpSpPr>
          <p:cNvPr id="6" name="Group 5"/>
          <p:cNvGrpSpPr/>
          <p:nvPr/>
        </p:nvGrpSpPr>
        <p:grpSpPr>
          <a:xfrm>
            <a:off x="10453578" y="1470057"/>
            <a:ext cx="1676887" cy="4500169"/>
            <a:chOff x="10453578" y="1470057"/>
            <a:chExt cx="1676887" cy="4500169"/>
          </a:xfrm>
        </p:grpSpPr>
        <p:sp>
          <p:nvSpPr>
            <p:cNvPr id="92" name="Up-Down Arrow 91"/>
            <p:cNvSpPr/>
            <p:nvPr/>
          </p:nvSpPr>
          <p:spPr bwMode="auto">
            <a:xfrm>
              <a:off x="11153552" y="1470057"/>
              <a:ext cx="976913" cy="4500169"/>
            </a:xfrm>
            <a:prstGeom prst="up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r>
                <a:rPr lang="en-US" sz="2400" dirty="0" smtClean="0">
                  <a:gradFill>
                    <a:gsLst>
                      <a:gs pos="0">
                        <a:srgbClr val="FFFFFF"/>
                      </a:gs>
                      <a:gs pos="100000">
                        <a:srgbClr val="FFFFFF"/>
                      </a:gs>
                    </a:gsLst>
                    <a:lin ang="5400000" scaled="0"/>
                  </a:gradFill>
                  <a:ea typeface="Segoe UI" pitchFamily="34" charset="0"/>
                  <a:cs typeface="Segoe UI" pitchFamily="34" charset="0"/>
                </a:rPr>
                <a:t>S</a:t>
              </a:r>
              <a:endParaRPr lang="en-US" sz="2400" dirty="0" smtClean="0">
                <a:solidFill>
                  <a:srgbClr val="000000"/>
                </a:solidFill>
                <a:ea typeface="Segoe UI" pitchFamily="34" charset="0"/>
                <a:cs typeface="Segoe UI" pitchFamily="34" charset="0"/>
              </a:endParaRPr>
            </a:p>
          </p:txBody>
        </p:sp>
        <p:sp>
          <p:nvSpPr>
            <p:cNvPr id="93" name="TextBox 92"/>
            <p:cNvSpPr txBox="1"/>
            <p:nvPr/>
          </p:nvSpPr>
          <p:spPr>
            <a:xfrm rot="5400000">
              <a:off x="10304636" y="3728404"/>
              <a:ext cx="2710384"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solidFill>
                    <a:srgbClr val="000000"/>
                  </a:solidFill>
                </a:rPr>
                <a:t>Service Bus Topic</a:t>
              </a:r>
            </a:p>
          </p:txBody>
        </p:sp>
        <p:sp>
          <p:nvSpPr>
            <p:cNvPr id="95" name="Left-Right Arrow 94"/>
            <p:cNvSpPr/>
            <p:nvPr/>
          </p:nvSpPr>
          <p:spPr bwMode="auto">
            <a:xfrm>
              <a:off x="10453578" y="1674995"/>
              <a:ext cx="699974" cy="455553"/>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6" name="Left-Right Arrow 95"/>
            <p:cNvSpPr/>
            <p:nvPr/>
          </p:nvSpPr>
          <p:spPr bwMode="auto">
            <a:xfrm>
              <a:off x="10475722" y="2899389"/>
              <a:ext cx="699974" cy="455553"/>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7" name="Left-Right Arrow 96"/>
            <p:cNvSpPr/>
            <p:nvPr/>
          </p:nvSpPr>
          <p:spPr bwMode="auto">
            <a:xfrm>
              <a:off x="10489217" y="4048416"/>
              <a:ext cx="699974" cy="455553"/>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8" name="Left-Right Arrow 97"/>
            <p:cNvSpPr/>
            <p:nvPr/>
          </p:nvSpPr>
          <p:spPr bwMode="auto">
            <a:xfrm>
              <a:off x="10453578" y="5350385"/>
              <a:ext cx="699974" cy="455553"/>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055016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461963" indent="-461963">
              <a:buFont typeface="Wingdings" panose="05000000000000000000" pitchFamily="2" charset="2"/>
              <a:buChar char="§"/>
            </a:pPr>
            <a:r>
              <a:rPr lang="en-US" dirty="0" smtClean="0"/>
              <a:t>Supports dynamic topologies </a:t>
            </a:r>
            <a:br>
              <a:rPr lang="en-US" dirty="0" smtClean="0"/>
            </a:br>
            <a:r>
              <a:rPr lang="en-US" dirty="0" smtClean="0"/>
              <a:t>for messaging</a:t>
            </a:r>
          </a:p>
          <a:p>
            <a:pPr marL="461963" indent="-461963">
              <a:buFont typeface="Wingdings" panose="05000000000000000000" pitchFamily="2" charset="2"/>
              <a:buChar char="§"/>
            </a:pPr>
            <a:r>
              <a:rPr lang="en-US" dirty="0" smtClean="0"/>
              <a:t>Minimum duration is 5 minutes</a:t>
            </a:r>
          </a:p>
          <a:p>
            <a:pPr marL="461963" indent="-461963">
              <a:buFont typeface="Wingdings" panose="05000000000000000000" pitchFamily="2" charset="2"/>
              <a:buChar char="§"/>
            </a:pPr>
            <a:r>
              <a:rPr lang="en-US" dirty="0" smtClean="0"/>
              <a:t>Activity includes send, receive, pending receive as well as </a:t>
            </a:r>
            <a:br>
              <a:rPr lang="en-US" dirty="0" smtClean="0"/>
            </a:br>
            <a:r>
              <a:rPr lang="en-US" dirty="0" smtClean="0"/>
              <a:t>entity updates</a:t>
            </a:r>
          </a:p>
          <a:p>
            <a:endParaRPr lang="en-US" dirty="0"/>
          </a:p>
        </p:txBody>
      </p:sp>
      <p:sp>
        <p:nvSpPr>
          <p:cNvPr id="4" name="Title 3"/>
          <p:cNvSpPr>
            <a:spLocks noGrp="1"/>
          </p:cNvSpPr>
          <p:nvPr>
            <p:ph type="title"/>
          </p:nvPr>
        </p:nvSpPr>
        <p:spPr/>
        <p:txBody>
          <a:bodyPr/>
          <a:lstStyle/>
          <a:p>
            <a:r>
              <a:rPr lang="en-US" dirty="0" smtClean="0"/>
              <a:t>Transient subscribers can use </a:t>
            </a:r>
            <a:r>
              <a:rPr lang="en-US" dirty="0" err="1" smtClean="0"/>
              <a:t>AutoDeleteOnIdle</a:t>
            </a:r>
            <a:endParaRPr lang="en-US" dirty="0"/>
          </a:p>
        </p:txBody>
      </p:sp>
      <p:pic>
        <p:nvPicPr>
          <p:cNvPr id="12" name="Picture 39" descr="C:\Users\sakuu\Documents\Ballmer WPC\PNGS\Tim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437" y="1971579"/>
            <a:ext cx="2286000" cy="2887503"/>
          </a:xfrm>
          <a:prstGeom prst="rect">
            <a:avLst/>
          </a:prstGeom>
          <a:solidFill>
            <a:srgbClr val="000000"/>
          </a:solidFill>
          <a:extLst/>
        </p:spPr>
      </p:pic>
    </p:spTree>
    <p:extLst>
      <p:ext uri="{BB962C8B-B14F-4D97-AF65-F5344CB8AC3E}">
        <p14:creationId xmlns:p14="http://schemas.microsoft.com/office/powerpoint/2010/main" val="3603396757"/>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3052282"/>
            <a:ext cx="11887200" cy="1534779"/>
          </a:xfrm>
        </p:spPr>
        <p:txBody>
          <a:bodyPr/>
          <a:lstStyle/>
          <a:p>
            <a:pPr marL="0" indent="0">
              <a:buNone/>
            </a:pPr>
            <a:r>
              <a:rPr lang="en-US" dirty="0" err="1">
                <a:solidFill>
                  <a:srgbClr val="2B91AF"/>
                </a:solidFill>
                <a:highlight>
                  <a:srgbClr val="FFFFFF"/>
                </a:highlight>
              </a:rPr>
              <a:t>TopicDescription</a:t>
            </a:r>
            <a:r>
              <a:rPr lang="en-US" dirty="0">
                <a:solidFill>
                  <a:srgbClr val="000000"/>
                </a:solidFill>
                <a:highlight>
                  <a:srgbClr val="FFFFFF"/>
                </a:highlight>
              </a:rPr>
              <a:t> </a:t>
            </a:r>
            <a:r>
              <a:rPr lang="en-US" dirty="0" err="1">
                <a:solidFill>
                  <a:srgbClr val="000000"/>
                </a:solidFill>
                <a:highlight>
                  <a:srgbClr val="FFFFFF"/>
                </a:highlight>
              </a:rPr>
              <a:t>topicDescription</a:t>
            </a:r>
            <a:r>
              <a:rPr lang="en-US" dirty="0">
                <a:solidFill>
                  <a:srgbClr val="000000"/>
                </a:solidFill>
                <a:highlight>
                  <a:srgbClr val="FFFFFF"/>
                </a:highlight>
              </a:rPr>
              <a:t> = </a:t>
            </a:r>
            <a:r>
              <a:rPr lang="en-US" dirty="0">
                <a:solidFill>
                  <a:srgbClr val="0000FF"/>
                </a:solidFill>
                <a:highlight>
                  <a:srgbClr val="FFFFFF"/>
                </a:highlight>
              </a:rPr>
              <a:t>new</a:t>
            </a:r>
            <a:r>
              <a:rPr lang="en-US" dirty="0">
                <a:solidFill>
                  <a:srgbClr val="000000"/>
                </a:solidFill>
                <a:highlight>
                  <a:srgbClr val="FFFFFF"/>
                </a:highlight>
              </a:rPr>
              <a:t> </a:t>
            </a:r>
            <a:r>
              <a:rPr lang="en-US" dirty="0" err="1">
                <a:solidFill>
                  <a:srgbClr val="2B91AF"/>
                </a:solidFill>
                <a:highlight>
                  <a:srgbClr val="FFFFFF"/>
                </a:highlight>
              </a:rPr>
              <a:t>TopicDescription</a:t>
            </a:r>
            <a:r>
              <a:rPr lang="en-US" dirty="0">
                <a:solidFill>
                  <a:srgbClr val="000000"/>
                </a:solidFill>
                <a:highlight>
                  <a:srgbClr val="FFFFFF"/>
                </a:highlight>
              </a:rPr>
              <a:t>(</a:t>
            </a:r>
            <a:r>
              <a:rPr lang="en-US" dirty="0">
                <a:solidFill>
                  <a:srgbClr val="A31515"/>
                </a:solidFill>
                <a:highlight>
                  <a:srgbClr val="FFFFFF"/>
                </a:highlight>
              </a:rPr>
              <a:t>"</a:t>
            </a:r>
            <a:r>
              <a:rPr lang="en-US" dirty="0" err="1">
                <a:solidFill>
                  <a:srgbClr val="A31515"/>
                </a:solidFill>
                <a:highlight>
                  <a:srgbClr val="FFFFFF"/>
                </a:highlight>
              </a:rPr>
              <a:t>myTopic</a:t>
            </a:r>
            <a:r>
              <a:rPr lang="en-US" dirty="0">
                <a:solidFill>
                  <a:srgbClr val="A31515"/>
                </a:solidFill>
                <a:highlight>
                  <a:srgbClr val="FFFFFF"/>
                </a:highlight>
              </a:rPr>
              <a:t>"</a:t>
            </a:r>
            <a:r>
              <a:rPr lang="en-US" dirty="0">
                <a:solidFill>
                  <a:srgbClr val="000000"/>
                </a:solidFill>
                <a:highlight>
                  <a:srgbClr val="FFFFFF"/>
                </a:highlight>
              </a:rPr>
              <a:t>);</a:t>
            </a:r>
          </a:p>
          <a:p>
            <a:pPr marL="0" indent="0">
              <a:buNone/>
            </a:pPr>
            <a:r>
              <a:rPr lang="en-US" dirty="0">
                <a:solidFill>
                  <a:srgbClr val="000000"/>
                </a:solidFill>
                <a:highlight>
                  <a:srgbClr val="FFFFFF"/>
                </a:highlight>
              </a:rPr>
              <a:t> </a:t>
            </a:r>
            <a:r>
              <a:rPr lang="en-US" dirty="0" err="1">
                <a:solidFill>
                  <a:srgbClr val="000000"/>
                </a:solidFill>
                <a:highlight>
                  <a:srgbClr val="FFFFFF"/>
                </a:highlight>
              </a:rPr>
              <a:t>topicDescription.AutoDeleteOnIdle</a:t>
            </a:r>
            <a:r>
              <a:rPr lang="en-US" dirty="0">
                <a:solidFill>
                  <a:srgbClr val="000000"/>
                </a:solidFill>
                <a:highlight>
                  <a:srgbClr val="FFFFFF"/>
                </a:highlight>
              </a:rPr>
              <a:t> = </a:t>
            </a:r>
            <a:r>
              <a:rPr lang="en-US" dirty="0" err="1">
                <a:solidFill>
                  <a:srgbClr val="2B91AF"/>
                </a:solidFill>
                <a:highlight>
                  <a:srgbClr val="FFFFFF"/>
                </a:highlight>
              </a:rPr>
              <a:t>TimeSpan</a:t>
            </a:r>
            <a:r>
              <a:rPr lang="en-US" dirty="0" err="1">
                <a:solidFill>
                  <a:srgbClr val="000000"/>
                </a:solidFill>
                <a:highlight>
                  <a:srgbClr val="FFFFFF"/>
                </a:highlight>
              </a:rPr>
              <a:t>.FromMinutes</a:t>
            </a:r>
            <a:r>
              <a:rPr lang="en-US" dirty="0">
                <a:solidFill>
                  <a:srgbClr val="000000"/>
                </a:solidFill>
                <a:highlight>
                  <a:srgbClr val="FFFFFF"/>
                </a:highlight>
              </a:rPr>
              <a:t>(30);</a:t>
            </a:r>
          </a:p>
          <a:p>
            <a:pPr marL="0" indent="0">
              <a:buNone/>
            </a:pPr>
            <a:r>
              <a:rPr lang="en-US" dirty="0">
                <a:solidFill>
                  <a:srgbClr val="000000"/>
                </a:solidFill>
                <a:highlight>
                  <a:srgbClr val="FFFFFF"/>
                </a:highlight>
              </a:rPr>
              <a:t> </a:t>
            </a:r>
            <a:r>
              <a:rPr lang="en-US" dirty="0" err="1">
                <a:solidFill>
                  <a:srgbClr val="000000"/>
                </a:solidFill>
                <a:highlight>
                  <a:srgbClr val="FFFFFF"/>
                </a:highlight>
              </a:rPr>
              <a:t>namespaceManager.CreateTopic</a:t>
            </a:r>
            <a:r>
              <a:rPr lang="en-US" dirty="0">
                <a:solidFill>
                  <a:srgbClr val="000000"/>
                </a:solidFill>
                <a:highlight>
                  <a:srgbClr val="FFFFFF"/>
                </a:highlight>
              </a:rPr>
              <a:t>(</a:t>
            </a:r>
            <a:r>
              <a:rPr lang="en-US" dirty="0" err="1">
                <a:solidFill>
                  <a:srgbClr val="000000"/>
                </a:solidFill>
                <a:highlight>
                  <a:srgbClr val="FFFFFF"/>
                </a:highlight>
              </a:rPr>
              <a:t>topicDescription</a:t>
            </a:r>
            <a:r>
              <a:rPr lang="en-US" dirty="0">
                <a:solidFill>
                  <a:srgbClr val="000000"/>
                </a:solidFill>
                <a:highlight>
                  <a:srgbClr val="FFFFFF"/>
                </a:highlight>
              </a:rPr>
              <a:t>);</a:t>
            </a:r>
            <a:r>
              <a:rPr lang="en-US" dirty="0">
                <a:solidFill>
                  <a:srgbClr val="2B91AF"/>
                </a:solidFill>
                <a:highlight>
                  <a:srgbClr val="FFFFFF"/>
                </a:highlight>
              </a:rPr>
              <a:t> </a:t>
            </a:r>
          </a:p>
          <a:p>
            <a:pPr marL="0" indent="0">
              <a:buNone/>
            </a:pPr>
            <a:endParaRPr lang="en-US" dirty="0"/>
          </a:p>
        </p:txBody>
      </p:sp>
      <p:sp>
        <p:nvSpPr>
          <p:cNvPr id="5" name="Title 4"/>
          <p:cNvSpPr>
            <a:spLocks noGrp="1"/>
          </p:cNvSpPr>
          <p:nvPr>
            <p:ph type="title"/>
          </p:nvPr>
        </p:nvSpPr>
        <p:spPr/>
        <p:txBody>
          <a:bodyPr/>
          <a:lstStyle/>
          <a:p>
            <a:r>
              <a:rPr lang="en-US" dirty="0" err="1" smtClean="0"/>
              <a:t>AutoDeleteOnIdle</a:t>
            </a:r>
            <a:endParaRPr lang="en-US" dirty="0"/>
          </a:p>
        </p:txBody>
      </p:sp>
    </p:spTree>
    <p:extLst>
      <p:ext uri="{BB962C8B-B14F-4D97-AF65-F5344CB8AC3E}">
        <p14:creationId xmlns:p14="http://schemas.microsoft.com/office/powerpoint/2010/main" val="4283307783"/>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Availability considerations</a:t>
            </a:r>
            <a:endParaRPr lang="en-US" dirty="0"/>
          </a:p>
        </p:txBody>
      </p:sp>
    </p:spTree>
    <p:extLst>
      <p:ext uri="{BB962C8B-B14F-4D97-AF65-F5344CB8AC3E}">
        <p14:creationId xmlns:p14="http://schemas.microsoft.com/office/powerpoint/2010/main" val="3742032402"/>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74638" y="1212850"/>
            <a:ext cx="11887200" cy="5293757"/>
          </a:xfrm>
        </p:spPr>
        <p:txBody>
          <a:bodyPr/>
          <a:lstStyle/>
          <a:p>
            <a:r>
              <a:rPr lang="en-US" dirty="0" smtClean="0"/>
              <a:t>Code needs to be resilient against operation failures and connectivity issues</a:t>
            </a:r>
          </a:p>
          <a:p>
            <a:r>
              <a:rPr lang="en-US" dirty="0" err="1" smtClean="0"/>
              <a:t>DeadLetterQueues</a:t>
            </a:r>
            <a:r>
              <a:rPr lang="en-US" dirty="0" smtClean="0"/>
              <a:t> help protect the backend service </a:t>
            </a:r>
          </a:p>
          <a:p>
            <a:r>
              <a:rPr lang="en-US" dirty="0" smtClean="0"/>
              <a:t>All exceptions with .</a:t>
            </a:r>
            <a:r>
              <a:rPr lang="en-US" dirty="0" err="1" smtClean="0"/>
              <a:t>IsTransient</a:t>
            </a:r>
            <a:r>
              <a:rPr lang="en-US" dirty="0" smtClean="0"/>
              <a:t> set can be retried</a:t>
            </a:r>
          </a:p>
          <a:p>
            <a:pPr lvl="1"/>
            <a:r>
              <a:rPr lang="en-US" dirty="0" smtClean="0"/>
              <a:t>By default we have exponential back off enabled, only give up if you have somewhere else to go</a:t>
            </a:r>
          </a:p>
          <a:p>
            <a:r>
              <a:rPr lang="en-US" dirty="0" smtClean="0"/>
              <a:t>Partitioned queues/topics significantly </a:t>
            </a:r>
            <a:br>
              <a:rPr lang="en-US" dirty="0" smtClean="0"/>
            </a:br>
            <a:r>
              <a:rPr lang="en-US" dirty="0" smtClean="0"/>
              <a:t>improve availability</a:t>
            </a:r>
          </a:p>
          <a:p>
            <a:r>
              <a:rPr lang="en-US" dirty="0" smtClean="0"/>
              <a:t>For Datacenter wide issues use paired namespaces</a:t>
            </a:r>
          </a:p>
        </p:txBody>
      </p:sp>
      <p:sp>
        <p:nvSpPr>
          <p:cNvPr id="4" name="Title 3"/>
          <p:cNvSpPr>
            <a:spLocks noGrp="1"/>
          </p:cNvSpPr>
          <p:nvPr>
            <p:ph type="title"/>
          </p:nvPr>
        </p:nvSpPr>
        <p:spPr/>
        <p:txBody>
          <a:bodyPr/>
          <a:lstStyle/>
          <a:p>
            <a:r>
              <a:rPr lang="en-US" dirty="0" smtClean="0"/>
              <a:t>What can go wrong will go wrong!</a:t>
            </a:r>
          </a:p>
        </p:txBody>
      </p:sp>
    </p:spTree>
    <p:extLst>
      <p:ext uri="{BB962C8B-B14F-4D97-AF65-F5344CB8AC3E}">
        <p14:creationId xmlns:p14="http://schemas.microsoft.com/office/powerpoint/2010/main" val="25092744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954655"/>
          </a:xfrm>
        </p:spPr>
        <p:txBody>
          <a:bodyPr/>
          <a:lstStyle/>
          <a:p>
            <a:pPr marL="0" indent="0">
              <a:buNone/>
            </a:pPr>
            <a:r>
              <a:rPr lang="en-US" dirty="0" err="1">
                <a:solidFill>
                  <a:srgbClr val="000000"/>
                </a:solidFill>
              </a:rPr>
              <a:t>MessagingFactory</a:t>
            </a:r>
            <a:r>
              <a:rPr lang="en-US" dirty="0">
                <a:solidFill>
                  <a:srgbClr val="000000"/>
                </a:solidFill>
              </a:rPr>
              <a:t> </a:t>
            </a:r>
            <a:r>
              <a:rPr lang="en-US" dirty="0" smtClean="0">
                <a:solidFill>
                  <a:srgbClr val="000000"/>
                </a:solidFill>
              </a:rPr>
              <a:t>mf </a:t>
            </a:r>
            <a:r>
              <a:rPr lang="en-US" dirty="0">
                <a:solidFill>
                  <a:srgbClr val="000000"/>
                </a:solidFill>
              </a:rPr>
              <a:t>= </a:t>
            </a:r>
            <a:r>
              <a:rPr lang="en-US" dirty="0" err="1">
                <a:solidFill>
                  <a:srgbClr val="000000"/>
                </a:solidFill>
              </a:rPr>
              <a:t>MessagingFactory.Create</a:t>
            </a:r>
            <a:r>
              <a:rPr lang="en-US" dirty="0">
                <a:solidFill>
                  <a:srgbClr val="000000"/>
                </a:solidFill>
              </a:rPr>
              <a:t>(); </a:t>
            </a:r>
            <a:endParaRPr lang="en-US" dirty="0" smtClean="0">
              <a:solidFill>
                <a:srgbClr val="000000"/>
              </a:solidFill>
            </a:endParaRPr>
          </a:p>
          <a:p>
            <a:pPr marL="0" indent="0">
              <a:buNone/>
            </a:pPr>
            <a:endParaRPr lang="en-US" dirty="0">
              <a:solidFill>
                <a:srgbClr val="000000"/>
              </a:solidFill>
            </a:endParaRPr>
          </a:p>
          <a:p>
            <a:pPr marL="0" indent="0">
              <a:buNone/>
            </a:pPr>
            <a:r>
              <a:rPr lang="en-US" dirty="0" err="1" smtClean="0">
                <a:solidFill>
                  <a:srgbClr val="000000"/>
                </a:solidFill>
              </a:rPr>
              <a:t>mf.RetryPolicy</a:t>
            </a:r>
            <a:r>
              <a:rPr lang="en-US" dirty="0" smtClean="0">
                <a:solidFill>
                  <a:srgbClr val="000000"/>
                </a:solidFill>
              </a:rPr>
              <a:t> </a:t>
            </a:r>
            <a:r>
              <a:rPr lang="en-US" dirty="0">
                <a:solidFill>
                  <a:srgbClr val="000000"/>
                </a:solidFill>
              </a:rPr>
              <a:t>= </a:t>
            </a:r>
            <a:r>
              <a:rPr lang="en-US" dirty="0" err="1">
                <a:solidFill>
                  <a:srgbClr val="000000"/>
                </a:solidFill>
              </a:rPr>
              <a:t>RetryExponential.Default</a:t>
            </a:r>
            <a:r>
              <a:rPr lang="en-US" dirty="0">
                <a:solidFill>
                  <a:srgbClr val="000000"/>
                </a:solidFill>
              </a:rPr>
              <a:t>; </a:t>
            </a:r>
            <a:endParaRPr lang="en-US" dirty="0" smtClean="0">
              <a:solidFill>
                <a:srgbClr val="000000"/>
              </a:solidFill>
            </a:endParaRPr>
          </a:p>
          <a:p>
            <a:pPr marL="0" indent="0">
              <a:buNone/>
            </a:pPr>
            <a:r>
              <a:rPr lang="en-US" dirty="0" smtClean="0">
                <a:solidFill>
                  <a:srgbClr val="008000"/>
                </a:solidFill>
              </a:rPr>
              <a:t>// </a:t>
            </a:r>
            <a:r>
              <a:rPr lang="en-US" dirty="0">
                <a:solidFill>
                  <a:srgbClr val="008000"/>
                </a:solidFill>
              </a:rPr>
              <a:t>retry on transient errors until the </a:t>
            </a:r>
            <a:r>
              <a:rPr lang="en-US" dirty="0" err="1">
                <a:solidFill>
                  <a:srgbClr val="008000"/>
                </a:solidFill>
              </a:rPr>
              <a:t>OperationTimeout</a:t>
            </a:r>
            <a:r>
              <a:rPr lang="en-US" dirty="0">
                <a:solidFill>
                  <a:srgbClr val="008000"/>
                </a:solidFill>
              </a:rPr>
              <a:t> is reached</a:t>
            </a:r>
            <a:r>
              <a:rPr lang="en-US" dirty="0">
                <a:solidFill>
                  <a:srgbClr val="000000"/>
                </a:solidFill>
              </a:rPr>
              <a:t> </a:t>
            </a:r>
            <a:endParaRPr lang="en-US" dirty="0" smtClean="0">
              <a:solidFill>
                <a:srgbClr val="000000"/>
              </a:solidFill>
            </a:endParaRPr>
          </a:p>
          <a:p>
            <a:pPr marL="0" indent="0">
              <a:buNone/>
            </a:pPr>
            <a:endParaRPr lang="en-US" dirty="0">
              <a:solidFill>
                <a:srgbClr val="000000"/>
              </a:solidFill>
            </a:endParaRPr>
          </a:p>
          <a:p>
            <a:pPr marL="0" indent="0">
              <a:buNone/>
            </a:pPr>
            <a:r>
              <a:rPr lang="en-US" dirty="0" err="1" smtClean="0">
                <a:solidFill>
                  <a:srgbClr val="000000"/>
                </a:solidFill>
              </a:rPr>
              <a:t>mf.RetryPolicy</a:t>
            </a:r>
            <a:r>
              <a:rPr lang="en-US" dirty="0" smtClean="0">
                <a:solidFill>
                  <a:srgbClr val="000000"/>
                </a:solidFill>
              </a:rPr>
              <a:t> </a:t>
            </a:r>
            <a:r>
              <a:rPr lang="en-US" dirty="0">
                <a:solidFill>
                  <a:srgbClr val="000000"/>
                </a:solidFill>
              </a:rPr>
              <a:t>= </a:t>
            </a:r>
            <a:r>
              <a:rPr lang="en-US" dirty="0" err="1">
                <a:solidFill>
                  <a:srgbClr val="000000"/>
                </a:solidFill>
              </a:rPr>
              <a:t>RetryPolicy.NoRetry</a:t>
            </a:r>
            <a:r>
              <a:rPr lang="en-US" dirty="0">
                <a:solidFill>
                  <a:srgbClr val="000000"/>
                </a:solidFill>
              </a:rPr>
              <a:t>; </a:t>
            </a:r>
            <a:endParaRPr lang="en-US" dirty="0" smtClean="0">
              <a:solidFill>
                <a:srgbClr val="000000"/>
              </a:solidFill>
            </a:endParaRPr>
          </a:p>
          <a:p>
            <a:pPr marL="0" indent="0">
              <a:buNone/>
            </a:pPr>
            <a:r>
              <a:rPr lang="en-US" dirty="0" smtClean="0">
                <a:solidFill>
                  <a:srgbClr val="008000"/>
                </a:solidFill>
              </a:rPr>
              <a:t>// </a:t>
            </a:r>
            <a:r>
              <a:rPr lang="en-US" dirty="0">
                <a:solidFill>
                  <a:srgbClr val="008000"/>
                </a:solidFill>
              </a:rPr>
              <a:t>disables retry for </a:t>
            </a:r>
            <a:r>
              <a:rPr lang="en-US" dirty="0" smtClean="0">
                <a:solidFill>
                  <a:srgbClr val="008000"/>
                </a:solidFill>
              </a:rPr>
              <a:t>transient </a:t>
            </a:r>
            <a:r>
              <a:rPr lang="en-US" dirty="0">
                <a:solidFill>
                  <a:srgbClr val="008000"/>
                </a:solidFill>
              </a:rPr>
              <a:t>errors</a:t>
            </a:r>
            <a:endParaRPr lang="en-US" dirty="0"/>
          </a:p>
        </p:txBody>
      </p:sp>
      <p:sp>
        <p:nvSpPr>
          <p:cNvPr id="2" name="Title 1"/>
          <p:cNvSpPr>
            <a:spLocks noGrp="1"/>
          </p:cNvSpPr>
          <p:nvPr>
            <p:ph type="title"/>
          </p:nvPr>
        </p:nvSpPr>
        <p:spPr/>
        <p:txBody>
          <a:bodyPr/>
          <a:lstStyle/>
          <a:p>
            <a:r>
              <a:rPr lang="en-US" dirty="0" smtClean="0"/>
              <a:t>Availability – client retry</a:t>
            </a:r>
            <a:endParaRPr lang="en-US" dirty="0"/>
          </a:p>
        </p:txBody>
      </p:sp>
    </p:spTree>
    <p:extLst>
      <p:ext uri="{BB962C8B-B14F-4D97-AF65-F5344CB8AC3E}">
        <p14:creationId xmlns:p14="http://schemas.microsoft.com/office/powerpoint/2010/main" val="1140988335"/>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 paired namespaces</a:t>
            </a:r>
            <a:endParaRPr lang="en-US" dirty="0"/>
          </a:p>
        </p:txBody>
      </p:sp>
      <p:sp>
        <p:nvSpPr>
          <p:cNvPr id="91" name="Freeform 128"/>
          <p:cNvSpPr>
            <a:spLocks noEditPoints="1"/>
          </p:cNvSpPr>
          <p:nvPr/>
        </p:nvSpPr>
        <p:spPr bwMode="auto">
          <a:xfrm>
            <a:off x="3072400" y="3551389"/>
            <a:ext cx="621804" cy="434999"/>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chemeClr val="accent6"/>
          </a:solidFill>
          <a:ln>
            <a:noFill/>
          </a:ln>
          <a:extLst/>
        </p:spPr>
        <p:txBody>
          <a:bodyPr vert="horz" wrap="square" lIns="93224" tIns="46629" rIns="93224" bIns="46629" numCol="1" anchor="t" anchorCtr="0" compatLnSpc="1">
            <a:prstTxWarp prst="textNoShape">
              <a:avLst/>
            </a:prstTxWarp>
          </a:bodyPr>
          <a:lstStyle/>
          <a:p>
            <a:pPr defTabSz="932203"/>
            <a:endParaRPr lang="en-US" sz="1904">
              <a:solidFill>
                <a:prstClr val="white"/>
              </a:solidFill>
            </a:endParaRPr>
          </a:p>
        </p:txBody>
      </p:sp>
      <p:grpSp>
        <p:nvGrpSpPr>
          <p:cNvPr id="18" name="Group 17"/>
          <p:cNvGrpSpPr/>
          <p:nvPr/>
        </p:nvGrpSpPr>
        <p:grpSpPr>
          <a:xfrm>
            <a:off x="5108155" y="2085005"/>
            <a:ext cx="1153087" cy="1328602"/>
            <a:chOff x="5081945" y="2551162"/>
            <a:chExt cx="1130579" cy="1302669"/>
          </a:xfrm>
        </p:grpSpPr>
        <p:sp>
          <p:nvSpPr>
            <p:cNvPr id="19" name="TextBox 18"/>
            <p:cNvSpPr txBox="1"/>
            <p:nvPr/>
          </p:nvSpPr>
          <p:spPr>
            <a:xfrm>
              <a:off x="5081945" y="3402435"/>
              <a:ext cx="1130579" cy="451396"/>
            </a:xfrm>
            <a:prstGeom prst="rect">
              <a:avLst/>
            </a:prstGeom>
            <a:noFill/>
          </p:spPr>
          <p:txBody>
            <a:bodyPr wrap="none" lIns="124347" tIns="0" rIns="0" bIns="0" rtlCol="0">
              <a:spAutoFit/>
            </a:bodyPr>
            <a:lstStyle/>
            <a:p>
              <a:pPr defTabSz="932203"/>
              <a:r>
                <a:rPr lang="en-US" sz="1496" dirty="0">
                  <a:solidFill>
                    <a:prstClr val="white"/>
                  </a:solidFill>
                  <a:latin typeface="Segoe" pitchFamily="34" charset="0"/>
                </a:rPr>
                <a:t>Service </a:t>
              </a:r>
              <a:r>
                <a:rPr lang="en-US" sz="1496" dirty="0" smtClean="0">
                  <a:solidFill>
                    <a:prstClr val="white"/>
                  </a:solidFill>
                  <a:latin typeface="Segoe" pitchFamily="34" charset="0"/>
                </a:rPr>
                <a:t>Bus</a:t>
              </a:r>
            </a:p>
            <a:p>
              <a:pPr defTabSz="932203"/>
              <a:r>
                <a:rPr lang="en-US" sz="1496" dirty="0" smtClean="0">
                  <a:solidFill>
                    <a:prstClr val="white"/>
                  </a:solidFill>
                  <a:latin typeface="Segoe" pitchFamily="34" charset="0"/>
                </a:rPr>
                <a:t>Namespace</a:t>
              </a:r>
              <a:endParaRPr lang="en-US" sz="1496" dirty="0">
                <a:solidFill>
                  <a:prstClr val="white"/>
                </a:solidFill>
                <a:latin typeface="Segoe" pitchFamily="34" charset="0"/>
              </a:endParaRPr>
            </a:p>
          </p:txBody>
        </p:sp>
        <p:sp>
          <p:nvSpPr>
            <p:cNvPr id="20" name="Freeform 58"/>
            <p:cNvSpPr>
              <a:spLocks noEditPoints="1"/>
            </p:cNvSpPr>
            <p:nvPr/>
          </p:nvSpPr>
          <p:spPr bwMode="auto">
            <a:xfrm>
              <a:off x="5376302" y="2551162"/>
              <a:ext cx="541866" cy="5809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BFBFB"/>
            </a:solidFill>
            <a:ln>
              <a:noFill/>
            </a:ln>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grpSp>
      <p:grpSp>
        <p:nvGrpSpPr>
          <p:cNvPr id="21" name="Group 20"/>
          <p:cNvGrpSpPr/>
          <p:nvPr/>
        </p:nvGrpSpPr>
        <p:grpSpPr>
          <a:xfrm>
            <a:off x="1938481" y="2130382"/>
            <a:ext cx="1447783" cy="1283225"/>
            <a:chOff x="3535304" y="2406920"/>
            <a:chExt cx="1419524" cy="1258178"/>
          </a:xfrm>
        </p:grpSpPr>
        <p:sp>
          <p:nvSpPr>
            <p:cNvPr id="22" name="TextBox 21"/>
            <p:cNvSpPr txBox="1"/>
            <p:nvPr/>
          </p:nvSpPr>
          <p:spPr>
            <a:xfrm>
              <a:off x="3535304" y="3213702"/>
              <a:ext cx="1419524" cy="451396"/>
            </a:xfrm>
            <a:prstGeom prst="rect">
              <a:avLst/>
            </a:prstGeom>
            <a:noFill/>
          </p:spPr>
          <p:txBody>
            <a:bodyPr wrap="none" lIns="124347" tIns="0" rIns="0" bIns="0" rtlCol="0">
              <a:spAutoFit/>
            </a:bodyPr>
            <a:lstStyle/>
            <a:p>
              <a:pPr algn="ctr" defTabSz="932203"/>
              <a:r>
                <a:rPr lang="en-US" sz="1496" dirty="0" smtClean="0">
                  <a:solidFill>
                    <a:prstClr val="white"/>
                  </a:solidFill>
                  <a:latin typeface="Segoe" pitchFamily="34" charset="0"/>
                </a:rPr>
                <a:t>Web / Frontend</a:t>
              </a:r>
            </a:p>
            <a:p>
              <a:pPr algn="ctr" defTabSz="932203"/>
              <a:r>
                <a:rPr lang="en-US" sz="1496" dirty="0" smtClean="0">
                  <a:solidFill>
                    <a:prstClr val="white"/>
                  </a:solidFill>
                  <a:latin typeface="Segoe" pitchFamily="34" charset="0"/>
                </a:rPr>
                <a:t>Roles</a:t>
              </a:r>
              <a:endParaRPr lang="en-US" sz="1496" dirty="0">
                <a:solidFill>
                  <a:prstClr val="white"/>
                </a:solidFill>
                <a:latin typeface="Segoe" pitchFamily="34" charset="0"/>
              </a:endParaRPr>
            </a:p>
          </p:txBody>
        </p:sp>
        <p:sp>
          <p:nvSpPr>
            <p:cNvPr id="23" name="Freeform 78"/>
            <p:cNvSpPr>
              <a:spLocks noEditPoints="1"/>
            </p:cNvSpPr>
            <p:nvPr/>
          </p:nvSpPr>
          <p:spPr bwMode="auto">
            <a:xfrm>
              <a:off x="3964995" y="2406920"/>
              <a:ext cx="682095" cy="652945"/>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BFBFB"/>
            </a:solidFill>
            <a:ln>
              <a:noFill/>
            </a:ln>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grpSp>
      <p:cxnSp>
        <p:nvCxnSpPr>
          <p:cNvPr id="24" name="Straight Arrow Connector 23"/>
          <p:cNvCxnSpPr/>
          <p:nvPr/>
        </p:nvCxnSpPr>
        <p:spPr>
          <a:xfrm>
            <a:off x="3670227" y="2216075"/>
            <a:ext cx="955522"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670227" y="2875284"/>
            <a:ext cx="955522" cy="479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670227" y="2540729"/>
            <a:ext cx="955522" cy="990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670227" y="3235362"/>
            <a:ext cx="955522" cy="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517432" y="2845019"/>
            <a:ext cx="1704263" cy="460382"/>
          </a:xfrm>
          <a:prstGeom prst="rect">
            <a:avLst/>
          </a:prstGeom>
          <a:noFill/>
        </p:spPr>
        <p:txBody>
          <a:bodyPr wrap="none" lIns="124347" tIns="0" rIns="0" bIns="0" rtlCol="0">
            <a:spAutoFit/>
          </a:bodyPr>
          <a:lstStyle/>
          <a:p>
            <a:pPr algn="ctr" defTabSz="932203"/>
            <a:r>
              <a:rPr lang="en-US" sz="1496" dirty="0" smtClean="0">
                <a:solidFill>
                  <a:prstClr val="white"/>
                </a:solidFill>
                <a:latin typeface="Segoe" pitchFamily="34" charset="0"/>
              </a:rPr>
              <a:t>Worker / Backend </a:t>
            </a:r>
          </a:p>
          <a:p>
            <a:pPr algn="ctr" defTabSz="932203"/>
            <a:r>
              <a:rPr lang="en-US" sz="1496" dirty="0" smtClean="0">
                <a:solidFill>
                  <a:prstClr val="white"/>
                </a:solidFill>
                <a:latin typeface="Segoe" pitchFamily="34" charset="0"/>
              </a:rPr>
              <a:t>Roles</a:t>
            </a:r>
            <a:endParaRPr lang="en-US" sz="1496" dirty="0">
              <a:solidFill>
                <a:prstClr val="white"/>
              </a:solidFill>
              <a:latin typeface="Segoe" pitchFamily="34" charset="0"/>
            </a:endParaRPr>
          </a:p>
        </p:txBody>
      </p:sp>
      <p:sp>
        <p:nvSpPr>
          <p:cNvPr id="32" name="Freeform 84"/>
          <p:cNvSpPr>
            <a:spLocks noEditPoints="1"/>
          </p:cNvSpPr>
          <p:nvPr/>
        </p:nvSpPr>
        <p:spPr bwMode="auto">
          <a:xfrm>
            <a:off x="8142246" y="2160286"/>
            <a:ext cx="454968" cy="54401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cxnSp>
        <p:nvCxnSpPr>
          <p:cNvPr id="37" name="Straight Arrow Connector 36"/>
          <p:cNvCxnSpPr/>
          <p:nvPr/>
        </p:nvCxnSpPr>
        <p:spPr>
          <a:xfrm>
            <a:off x="6684188" y="2517348"/>
            <a:ext cx="866094" cy="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6794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5.97396E-7 0.00136 L 0.08514 -0.08261 C 0.10301 -0.10168 0.12956 -0.11212 0.15752 -0.11212 C 0.1893 -0.11212 0.2147 -0.10168 0.23258 -0.08261 L 0.31784 0.00136 " pathEditMode="relative" rAng="0" ptsTypes="AAAAA">
                                      <p:cBhvr>
                                        <p:cTn id="6" dur="2000" fill="hold"/>
                                        <p:tgtEl>
                                          <p:spTgt spid="91"/>
                                        </p:tgtEl>
                                        <p:attrNameLst>
                                          <p:attrName>ppt_x</p:attrName>
                                          <p:attrName>ppt_y</p:attrName>
                                        </p:attrNameLst>
                                      </p:cBhvr>
                                      <p:rCtr x="15892" y="-56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itle 1"/>
          <p:cNvSpPr>
            <a:spLocks noGrp="1"/>
          </p:cNvSpPr>
          <p:nvPr>
            <p:ph type="title"/>
          </p:nvPr>
        </p:nvSpPr>
        <p:spPr/>
        <p:txBody>
          <a:bodyPr>
            <a:normAutofit fontScale="90000"/>
          </a:bodyPr>
          <a:lstStyle/>
          <a:p>
            <a:r>
              <a:rPr lang="en-US" sz="5440" spc="-136" dirty="0" smtClean="0"/>
              <a:t>Paired namespace – send behavior</a:t>
            </a:r>
            <a:endParaRPr lang="en-US" dirty="0">
              <a:solidFill>
                <a:schemeClr val="tx1"/>
              </a:solidFill>
            </a:endParaRPr>
          </a:p>
        </p:txBody>
      </p:sp>
      <p:sp>
        <p:nvSpPr>
          <p:cNvPr id="91" name="Freeform 128"/>
          <p:cNvSpPr>
            <a:spLocks noEditPoints="1"/>
          </p:cNvSpPr>
          <p:nvPr/>
        </p:nvSpPr>
        <p:spPr bwMode="auto">
          <a:xfrm>
            <a:off x="3826164" y="3532634"/>
            <a:ext cx="621804" cy="434999"/>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chemeClr val="accent2"/>
          </a:solidFill>
          <a:ln>
            <a:noFill/>
          </a:ln>
          <a:extLst/>
        </p:spPr>
        <p:txBody>
          <a:bodyPr vert="horz" wrap="square" lIns="93224" tIns="46629" rIns="93224" bIns="46629" numCol="1" anchor="t" anchorCtr="0" compatLnSpc="1">
            <a:prstTxWarp prst="textNoShape">
              <a:avLst/>
            </a:prstTxWarp>
          </a:bodyPr>
          <a:lstStyle/>
          <a:p>
            <a:pPr defTabSz="932203"/>
            <a:endParaRPr lang="en-US" sz="1904">
              <a:solidFill>
                <a:prstClr val="white"/>
              </a:solidFill>
            </a:endParaRPr>
          </a:p>
        </p:txBody>
      </p:sp>
      <p:sp>
        <p:nvSpPr>
          <p:cNvPr id="23" name="Freeform 128"/>
          <p:cNvSpPr>
            <a:spLocks noEditPoints="1"/>
          </p:cNvSpPr>
          <p:nvPr/>
        </p:nvSpPr>
        <p:spPr bwMode="auto">
          <a:xfrm>
            <a:off x="3124108" y="3522059"/>
            <a:ext cx="621804" cy="434999"/>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chemeClr val="accent6"/>
          </a:solidFill>
          <a:ln>
            <a:noFill/>
          </a:ln>
          <a:extLst/>
        </p:spPr>
        <p:txBody>
          <a:bodyPr vert="horz" wrap="square" lIns="93224" tIns="46629" rIns="93224" bIns="46629" numCol="1" anchor="t" anchorCtr="0" compatLnSpc="1">
            <a:prstTxWarp prst="textNoShape">
              <a:avLst/>
            </a:prstTxWarp>
          </a:bodyPr>
          <a:lstStyle/>
          <a:p>
            <a:pPr defTabSz="932203"/>
            <a:endParaRPr lang="en-US" sz="1904">
              <a:solidFill>
                <a:prstClr val="white"/>
              </a:solidFill>
            </a:endParaRPr>
          </a:p>
        </p:txBody>
      </p:sp>
      <p:grpSp>
        <p:nvGrpSpPr>
          <p:cNvPr id="22" name="Group 21"/>
          <p:cNvGrpSpPr/>
          <p:nvPr/>
        </p:nvGrpSpPr>
        <p:grpSpPr>
          <a:xfrm>
            <a:off x="5108155" y="2085005"/>
            <a:ext cx="1153087" cy="1328602"/>
            <a:chOff x="5081945" y="2551162"/>
            <a:chExt cx="1130579" cy="1302669"/>
          </a:xfrm>
        </p:grpSpPr>
        <p:sp>
          <p:nvSpPr>
            <p:cNvPr id="24" name="TextBox 23"/>
            <p:cNvSpPr txBox="1"/>
            <p:nvPr/>
          </p:nvSpPr>
          <p:spPr>
            <a:xfrm>
              <a:off x="5081945" y="3402435"/>
              <a:ext cx="1130579" cy="451396"/>
            </a:xfrm>
            <a:prstGeom prst="rect">
              <a:avLst/>
            </a:prstGeom>
            <a:noFill/>
          </p:spPr>
          <p:txBody>
            <a:bodyPr wrap="none" lIns="124347" tIns="0" rIns="0" bIns="0" rtlCol="0">
              <a:spAutoFit/>
            </a:bodyPr>
            <a:lstStyle/>
            <a:p>
              <a:pPr defTabSz="932203"/>
              <a:r>
                <a:rPr lang="en-US" sz="1496" dirty="0">
                  <a:solidFill>
                    <a:prstClr val="white"/>
                  </a:solidFill>
                  <a:latin typeface="Segoe" pitchFamily="34" charset="0"/>
                </a:rPr>
                <a:t>Service </a:t>
              </a:r>
              <a:r>
                <a:rPr lang="en-US" sz="1496" dirty="0" smtClean="0">
                  <a:solidFill>
                    <a:prstClr val="white"/>
                  </a:solidFill>
                  <a:latin typeface="Segoe" pitchFamily="34" charset="0"/>
                </a:rPr>
                <a:t>Bus</a:t>
              </a:r>
            </a:p>
            <a:p>
              <a:pPr defTabSz="932203"/>
              <a:r>
                <a:rPr lang="en-US" sz="1496" dirty="0" smtClean="0">
                  <a:solidFill>
                    <a:prstClr val="white"/>
                  </a:solidFill>
                  <a:latin typeface="Segoe" pitchFamily="34" charset="0"/>
                </a:rPr>
                <a:t>Namespace</a:t>
              </a:r>
              <a:endParaRPr lang="en-US" sz="1496" dirty="0">
                <a:solidFill>
                  <a:prstClr val="white"/>
                </a:solidFill>
                <a:latin typeface="Segoe" pitchFamily="34" charset="0"/>
              </a:endParaRPr>
            </a:p>
          </p:txBody>
        </p:sp>
        <p:sp>
          <p:nvSpPr>
            <p:cNvPr id="25" name="Freeform 58"/>
            <p:cNvSpPr>
              <a:spLocks noEditPoints="1"/>
            </p:cNvSpPr>
            <p:nvPr/>
          </p:nvSpPr>
          <p:spPr bwMode="auto">
            <a:xfrm>
              <a:off x="5376302" y="2551162"/>
              <a:ext cx="541866" cy="5809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BFBFB"/>
            </a:solidFill>
            <a:ln>
              <a:noFill/>
            </a:ln>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grpSp>
      <p:grpSp>
        <p:nvGrpSpPr>
          <p:cNvPr id="26" name="Group 25"/>
          <p:cNvGrpSpPr/>
          <p:nvPr/>
        </p:nvGrpSpPr>
        <p:grpSpPr>
          <a:xfrm>
            <a:off x="1938481" y="2130382"/>
            <a:ext cx="1447783" cy="1283225"/>
            <a:chOff x="3535304" y="2406920"/>
            <a:chExt cx="1419524" cy="1258178"/>
          </a:xfrm>
        </p:grpSpPr>
        <p:sp>
          <p:nvSpPr>
            <p:cNvPr id="27" name="TextBox 26"/>
            <p:cNvSpPr txBox="1"/>
            <p:nvPr/>
          </p:nvSpPr>
          <p:spPr>
            <a:xfrm>
              <a:off x="3535304" y="3213702"/>
              <a:ext cx="1419524" cy="451396"/>
            </a:xfrm>
            <a:prstGeom prst="rect">
              <a:avLst/>
            </a:prstGeom>
            <a:noFill/>
          </p:spPr>
          <p:txBody>
            <a:bodyPr wrap="none" lIns="124347" tIns="0" rIns="0" bIns="0" rtlCol="0">
              <a:spAutoFit/>
            </a:bodyPr>
            <a:lstStyle/>
            <a:p>
              <a:pPr algn="ctr" defTabSz="932203"/>
              <a:r>
                <a:rPr lang="en-US" sz="1496" dirty="0" smtClean="0">
                  <a:solidFill>
                    <a:prstClr val="white"/>
                  </a:solidFill>
                  <a:latin typeface="Segoe" pitchFamily="34" charset="0"/>
                </a:rPr>
                <a:t>Web / Frontend</a:t>
              </a:r>
            </a:p>
            <a:p>
              <a:pPr algn="ctr" defTabSz="932203"/>
              <a:r>
                <a:rPr lang="en-US" sz="1496" dirty="0" smtClean="0">
                  <a:solidFill>
                    <a:prstClr val="white"/>
                  </a:solidFill>
                  <a:latin typeface="Segoe" pitchFamily="34" charset="0"/>
                </a:rPr>
                <a:t>Roles</a:t>
              </a:r>
              <a:endParaRPr lang="en-US" sz="1496" dirty="0">
                <a:solidFill>
                  <a:prstClr val="white"/>
                </a:solidFill>
                <a:latin typeface="Segoe" pitchFamily="34" charset="0"/>
              </a:endParaRPr>
            </a:p>
          </p:txBody>
        </p:sp>
        <p:sp>
          <p:nvSpPr>
            <p:cNvPr id="28" name="Freeform 78"/>
            <p:cNvSpPr>
              <a:spLocks noEditPoints="1"/>
            </p:cNvSpPr>
            <p:nvPr/>
          </p:nvSpPr>
          <p:spPr bwMode="auto">
            <a:xfrm>
              <a:off x="3964995" y="2406920"/>
              <a:ext cx="682095" cy="652945"/>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BFBFB"/>
            </a:solidFill>
            <a:ln>
              <a:noFill/>
            </a:ln>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grpSp>
      <p:cxnSp>
        <p:nvCxnSpPr>
          <p:cNvPr id="29" name="Straight Arrow Connector 28"/>
          <p:cNvCxnSpPr/>
          <p:nvPr/>
        </p:nvCxnSpPr>
        <p:spPr>
          <a:xfrm>
            <a:off x="3670227" y="2216075"/>
            <a:ext cx="955522"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3670227" y="2875284"/>
            <a:ext cx="955522" cy="479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670227" y="2540729"/>
            <a:ext cx="955522" cy="990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670227" y="3235362"/>
            <a:ext cx="955522" cy="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4822808" y="4778956"/>
            <a:ext cx="1763830" cy="1194759"/>
            <a:chOff x="4782533" y="2551162"/>
            <a:chExt cx="1729403" cy="1171438"/>
          </a:xfrm>
        </p:grpSpPr>
        <p:sp>
          <p:nvSpPr>
            <p:cNvPr id="38" name="TextBox 37"/>
            <p:cNvSpPr txBox="1"/>
            <p:nvPr/>
          </p:nvSpPr>
          <p:spPr>
            <a:xfrm>
              <a:off x="4782533" y="3271204"/>
              <a:ext cx="1729403" cy="451396"/>
            </a:xfrm>
            <a:prstGeom prst="rect">
              <a:avLst/>
            </a:prstGeom>
            <a:noFill/>
          </p:spPr>
          <p:txBody>
            <a:bodyPr wrap="none" lIns="124347" tIns="0" rIns="0" bIns="0" rtlCol="0">
              <a:spAutoFit/>
            </a:bodyPr>
            <a:lstStyle/>
            <a:p>
              <a:pPr algn="ctr" defTabSz="932203"/>
              <a:r>
                <a:rPr lang="en-US" sz="1496" dirty="0">
                  <a:solidFill>
                    <a:prstClr val="white"/>
                  </a:solidFill>
                  <a:latin typeface="Segoe" pitchFamily="34" charset="0"/>
                </a:rPr>
                <a:t>Service </a:t>
              </a:r>
              <a:r>
                <a:rPr lang="en-US" sz="1496" dirty="0" smtClean="0">
                  <a:solidFill>
                    <a:prstClr val="white"/>
                  </a:solidFill>
                  <a:latin typeface="Segoe" pitchFamily="34" charset="0"/>
                </a:rPr>
                <a:t>Bus </a:t>
              </a:r>
            </a:p>
            <a:p>
              <a:pPr algn="ctr" defTabSz="932203"/>
              <a:r>
                <a:rPr lang="en-US" sz="1496" dirty="0" smtClean="0">
                  <a:solidFill>
                    <a:prstClr val="white"/>
                  </a:solidFill>
                  <a:latin typeface="Segoe" pitchFamily="34" charset="0"/>
                </a:rPr>
                <a:t>Paired Namespace</a:t>
              </a:r>
              <a:endParaRPr lang="en-US" sz="1496" dirty="0">
                <a:solidFill>
                  <a:prstClr val="white"/>
                </a:solidFill>
                <a:latin typeface="Segoe" pitchFamily="34" charset="0"/>
              </a:endParaRPr>
            </a:p>
          </p:txBody>
        </p:sp>
        <p:sp>
          <p:nvSpPr>
            <p:cNvPr id="39" name="Freeform 58"/>
            <p:cNvSpPr>
              <a:spLocks noEditPoints="1"/>
            </p:cNvSpPr>
            <p:nvPr/>
          </p:nvSpPr>
          <p:spPr bwMode="auto">
            <a:xfrm>
              <a:off x="5376302" y="2551162"/>
              <a:ext cx="541866" cy="5809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BFBFB"/>
            </a:solidFill>
            <a:ln>
              <a:noFill/>
            </a:ln>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grpSp>
      <p:sp>
        <p:nvSpPr>
          <p:cNvPr id="40" name="TextBox 39"/>
          <p:cNvSpPr txBox="1"/>
          <p:nvPr/>
        </p:nvSpPr>
        <p:spPr>
          <a:xfrm>
            <a:off x="7517432" y="2845019"/>
            <a:ext cx="1704263" cy="460382"/>
          </a:xfrm>
          <a:prstGeom prst="rect">
            <a:avLst/>
          </a:prstGeom>
          <a:noFill/>
        </p:spPr>
        <p:txBody>
          <a:bodyPr wrap="none" lIns="124347" tIns="0" rIns="0" bIns="0" rtlCol="0">
            <a:spAutoFit/>
          </a:bodyPr>
          <a:lstStyle/>
          <a:p>
            <a:pPr algn="ctr" defTabSz="932203"/>
            <a:r>
              <a:rPr lang="en-US" sz="1496" dirty="0" smtClean="0">
                <a:solidFill>
                  <a:prstClr val="white"/>
                </a:solidFill>
                <a:latin typeface="Segoe" pitchFamily="34" charset="0"/>
              </a:rPr>
              <a:t>Worker / Backend </a:t>
            </a:r>
          </a:p>
          <a:p>
            <a:pPr algn="ctr" defTabSz="932203"/>
            <a:r>
              <a:rPr lang="en-US" sz="1496" dirty="0" smtClean="0">
                <a:solidFill>
                  <a:prstClr val="white"/>
                </a:solidFill>
                <a:latin typeface="Segoe" pitchFamily="34" charset="0"/>
              </a:rPr>
              <a:t>Roles</a:t>
            </a:r>
            <a:endParaRPr lang="en-US" sz="1496" dirty="0">
              <a:solidFill>
                <a:prstClr val="white"/>
              </a:solidFill>
              <a:latin typeface="Segoe" pitchFamily="34" charset="0"/>
            </a:endParaRPr>
          </a:p>
        </p:txBody>
      </p:sp>
      <p:sp>
        <p:nvSpPr>
          <p:cNvPr id="41" name="Freeform 84"/>
          <p:cNvSpPr>
            <a:spLocks noEditPoints="1"/>
          </p:cNvSpPr>
          <p:nvPr/>
        </p:nvSpPr>
        <p:spPr bwMode="auto">
          <a:xfrm>
            <a:off x="8142246" y="2160286"/>
            <a:ext cx="454968" cy="54401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cxnSp>
        <p:nvCxnSpPr>
          <p:cNvPr id="42" name="Straight Arrow Connector 41"/>
          <p:cNvCxnSpPr/>
          <p:nvPr/>
        </p:nvCxnSpPr>
        <p:spPr>
          <a:xfrm>
            <a:off x="6684188" y="2517348"/>
            <a:ext cx="866094" cy="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0909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4021E-6 2.84612E-6 L 0.12765 -0.14299 L 0.00268 -0.01975 L 0.12203 0.2197 " pathEditMode="relative" rAng="0" ptsTypes="AAAA">
                                      <p:cBhvr>
                                        <p:cTn id="6" dur="2000" fill="hold"/>
                                        <p:tgtEl>
                                          <p:spTgt spid="91"/>
                                        </p:tgtEl>
                                        <p:attrNameLst>
                                          <p:attrName>ppt_x</p:attrName>
                                          <p:attrName>ppt_y</p:attrName>
                                        </p:attrNameLst>
                                      </p:cBhvr>
                                      <p:rCtr x="6382" y="3836"/>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grpId="0" nodeType="clickEffect">
                                  <p:stCondLst>
                                    <p:cond delay="0"/>
                                  </p:stCondLst>
                                  <p:childTnLst>
                                    <p:animMotion origin="layout" path="M -1.81006E-6 -0.00704 L 0.09536 -0.10078 C 0.11527 -0.12166 0.14514 -0.13323 0.17628 -0.13323 C 0.2119 -0.13323 0.24049 -0.12166 0.26041 -0.10078 L 0.35589 -0.00704 " pathEditMode="relative" rAng="0" ptsTypes="AAAAA">
                                      <p:cBhvr>
                                        <p:cTn id="10" dur="2000" fill="hold"/>
                                        <p:tgtEl>
                                          <p:spTgt spid="23"/>
                                        </p:tgtEl>
                                        <p:attrNameLst>
                                          <p:attrName>ppt_x</p:attrName>
                                          <p:attrName>ppt_y</p:attrName>
                                        </p:attrNameLst>
                                      </p:cBhvr>
                                      <p:rCtr x="17794" y="-63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Scale on senders</a:t>
            </a:r>
            <a:endParaRPr lang="en-US" dirty="0"/>
          </a:p>
        </p:txBody>
      </p:sp>
    </p:spTree>
    <p:extLst>
      <p:ext uri="{BB962C8B-B14F-4D97-AF65-F5344CB8AC3E}">
        <p14:creationId xmlns:p14="http://schemas.microsoft.com/office/powerpoint/2010/main" val="28584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75" name="Title 1"/>
          <p:cNvSpPr>
            <a:spLocks noGrp="1"/>
          </p:cNvSpPr>
          <p:nvPr>
            <p:ph type="title"/>
          </p:nvPr>
        </p:nvSpPr>
        <p:spPr/>
        <p:txBody>
          <a:bodyPr>
            <a:normAutofit fontScale="90000"/>
          </a:bodyPr>
          <a:lstStyle/>
          <a:p>
            <a:r>
              <a:rPr lang="en-US" sz="5440" spc="-136" dirty="0" smtClean="0"/>
              <a:t>Paired namespace – syphon</a:t>
            </a:r>
            <a:endParaRPr lang="en-US" dirty="0">
              <a:solidFill>
                <a:schemeClr val="tx1"/>
              </a:solidFill>
            </a:endParaRPr>
          </a:p>
        </p:txBody>
      </p:sp>
      <p:grpSp>
        <p:nvGrpSpPr>
          <p:cNvPr id="5" name="Group 4"/>
          <p:cNvGrpSpPr/>
          <p:nvPr/>
        </p:nvGrpSpPr>
        <p:grpSpPr>
          <a:xfrm>
            <a:off x="5108155" y="2085005"/>
            <a:ext cx="1153087" cy="1328602"/>
            <a:chOff x="5081945" y="2551162"/>
            <a:chExt cx="1130579" cy="1302669"/>
          </a:xfrm>
        </p:grpSpPr>
        <p:sp>
          <p:nvSpPr>
            <p:cNvPr id="7" name="TextBox 6"/>
            <p:cNvSpPr txBox="1"/>
            <p:nvPr/>
          </p:nvSpPr>
          <p:spPr>
            <a:xfrm>
              <a:off x="5081945" y="3402435"/>
              <a:ext cx="1130579" cy="451396"/>
            </a:xfrm>
            <a:prstGeom prst="rect">
              <a:avLst/>
            </a:prstGeom>
            <a:noFill/>
          </p:spPr>
          <p:txBody>
            <a:bodyPr wrap="none" lIns="124347" tIns="0" rIns="0" bIns="0" rtlCol="0">
              <a:spAutoFit/>
            </a:bodyPr>
            <a:lstStyle/>
            <a:p>
              <a:pPr defTabSz="932203"/>
              <a:r>
                <a:rPr lang="en-US" sz="1496" dirty="0">
                  <a:solidFill>
                    <a:prstClr val="white"/>
                  </a:solidFill>
                  <a:latin typeface="Segoe" pitchFamily="34" charset="0"/>
                </a:rPr>
                <a:t>Service </a:t>
              </a:r>
              <a:r>
                <a:rPr lang="en-US" sz="1496" dirty="0" smtClean="0">
                  <a:solidFill>
                    <a:prstClr val="white"/>
                  </a:solidFill>
                  <a:latin typeface="Segoe" pitchFamily="34" charset="0"/>
                </a:rPr>
                <a:t>Bus</a:t>
              </a:r>
            </a:p>
            <a:p>
              <a:pPr defTabSz="932203"/>
              <a:r>
                <a:rPr lang="en-US" sz="1496" dirty="0" smtClean="0">
                  <a:solidFill>
                    <a:prstClr val="white"/>
                  </a:solidFill>
                  <a:latin typeface="Segoe" pitchFamily="34" charset="0"/>
                </a:rPr>
                <a:t>Namespace</a:t>
              </a:r>
              <a:endParaRPr lang="en-US" sz="1496" dirty="0">
                <a:solidFill>
                  <a:prstClr val="white"/>
                </a:solidFill>
                <a:latin typeface="Segoe" pitchFamily="34" charset="0"/>
              </a:endParaRPr>
            </a:p>
          </p:txBody>
        </p:sp>
        <p:sp>
          <p:nvSpPr>
            <p:cNvPr id="8" name="Freeform 58"/>
            <p:cNvSpPr>
              <a:spLocks noEditPoints="1"/>
            </p:cNvSpPr>
            <p:nvPr/>
          </p:nvSpPr>
          <p:spPr bwMode="auto">
            <a:xfrm>
              <a:off x="5376302" y="2551162"/>
              <a:ext cx="541866" cy="5809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BFBFB"/>
            </a:solidFill>
            <a:ln>
              <a:noFill/>
            </a:ln>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grpSp>
      <p:grpSp>
        <p:nvGrpSpPr>
          <p:cNvPr id="9" name="Group 8"/>
          <p:cNvGrpSpPr/>
          <p:nvPr/>
        </p:nvGrpSpPr>
        <p:grpSpPr>
          <a:xfrm>
            <a:off x="1938481" y="2130382"/>
            <a:ext cx="1447783" cy="1283225"/>
            <a:chOff x="3535304" y="2406920"/>
            <a:chExt cx="1419524" cy="1258178"/>
          </a:xfrm>
        </p:grpSpPr>
        <p:sp>
          <p:nvSpPr>
            <p:cNvPr id="11" name="TextBox 10"/>
            <p:cNvSpPr txBox="1"/>
            <p:nvPr/>
          </p:nvSpPr>
          <p:spPr>
            <a:xfrm>
              <a:off x="3535304" y="3213702"/>
              <a:ext cx="1419524" cy="451396"/>
            </a:xfrm>
            <a:prstGeom prst="rect">
              <a:avLst/>
            </a:prstGeom>
            <a:noFill/>
          </p:spPr>
          <p:txBody>
            <a:bodyPr wrap="none" lIns="124347" tIns="0" rIns="0" bIns="0" rtlCol="0">
              <a:spAutoFit/>
            </a:bodyPr>
            <a:lstStyle/>
            <a:p>
              <a:pPr algn="ctr" defTabSz="932203"/>
              <a:r>
                <a:rPr lang="en-US" sz="1496" dirty="0" smtClean="0">
                  <a:solidFill>
                    <a:prstClr val="white"/>
                  </a:solidFill>
                  <a:latin typeface="Segoe" pitchFamily="34" charset="0"/>
                </a:rPr>
                <a:t>Web / Frontend</a:t>
              </a:r>
            </a:p>
            <a:p>
              <a:pPr algn="ctr" defTabSz="932203"/>
              <a:r>
                <a:rPr lang="en-US" sz="1496" dirty="0" smtClean="0">
                  <a:solidFill>
                    <a:prstClr val="white"/>
                  </a:solidFill>
                  <a:latin typeface="Segoe" pitchFamily="34" charset="0"/>
                </a:rPr>
                <a:t>Roles</a:t>
              </a:r>
              <a:endParaRPr lang="en-US" sz="1496" dirty="0">
                <a:solidFill>
                  <a:prstClr val="white"/>
                </a:solidFill>
                <a:latin typeface="Segoe" pitchFamily="34" charset="0"/>
              </a:endParaRPr>
            </a:p>
          </p:txBody>
        </p:sp>
        <p:sp>
          <p:nvSpPr>
            <p:cNvPr id="12" name="Freeform 78"/>
            <p:cNvSpPr>
              <a:spLocks noEditPoints="1"/>
            </p:cNvSpPr>
            <p:nvPr/>
          </p:nvSpPr>
          <p:spPr bwMode="auto">
            <a:xfrm>
              <a:off x="3964995" y="2406920"/>
              <a:ext cx="682095" cy="652945"/>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BFBFB"/>
            </a:solidFill>
            <a:ln>
              <a:noFill/>
            </a:ln>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grpSp>
      <p:cxnSp>
        <p:nvCxnSpPr>
          <p:cNvPr id="33" name="Straight Arrow Connector 32"/>
          <p:cNvCxnSpPr/>
          <p:nvPr/>
        </p:nvCxnSpPr>
        <p:spPr>
          <a:xfrm>
            <a:off x="3670227" y="2216075"/>
            <a:ext cx="955522"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670227" y="2875284"/>
            <a:ext cx="955522" cy="479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670227" y="2540729"/>
            <a:ext cx="955522" cy="990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670227" y="3235362"/>
            <a:ext cx="955522" cy="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1" name="Freeform 128"/>
          <p:cNvSpPr>
            <a:spLocks noEditPoints="1"/>
          </p:cNvSpPr>
          <p:nvPr/>
        </p:nvSpPr>
        <p:spPr bwMode="auto">
          <a:xfrm>
            <a:off x="5408371" y="4637076"/>
            <a:ext cx="621804" cy="434999"/>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chemeClr val="accent2"/>
          </a:solidFill>
          <a:ln>
            <a:noFill/>
          </a:ln>
          <a:extLst/>
        </p:spPr>
        <p:txBody>
          <a:bodyPr vert="horz" wrap="square" lIns="93224" tIns="46629" rIns="93224" bIns="46629" numCol="1" anchor="t" anchorCtr="0" compatLnSpc="1">
            <a:prstTxWarp prst="textNoShape">
              <a:avLst/>
            </a:prstTxWarp>
          </a:bodyPr>
          <a:lstStyle/>
          <a:p>
            <a:pPr defTabSz="932203"/>
            <a:endParaRPr lang="en-US" sz="1904">
              <a:solidFill>
                <a:prstClr val="white"/>
              </a:solidFill>
            </a:endParaRPr>
          </a:p>
        </p:txBody>
      </p:sp>
      <p:grpSp>
        <p:nvGrpSpPr>
          <p:cNvPr id="19" name="Group 18"/>
          <p:cNvGrpSpPr/>
          <p:nvPr/>
        </p:nvGrpSpPr>
        <p:grpSpPr>
          <a:xfrm>
            <a:off x="4822808" y="4778956"/>
            <a:ext cx="1763830" cy="1194759"/>
            <a:chOff x="4782533" y="2551162"/>
            <a:chExt cx="1729403" cy="1171438"/>
          </a:xfrm>
        </p:grpSpPr>
        <p:sp>
          <p:nvSpPr>
            <p:cNvPr id="20" name="TextBox 19"/>
            <p:cNvSpPr txBox="1"/>
            <p:nvPr/>
          </p:nvSpPr>
          <p:spPr>
            <a:xfrm>
              <a:off x="4782533" y="3271204"/>
              <a:ext cx="1729403" cy="451396"/>
            </a:xfrm>
            <a:prstGeom prst="rect">
              <a:avLst/>
            </a:prstGeom>
            <a:noFill/>
          </p:spPr>
          <p:txBody>
            <a:bodyPr wrap="none" lIns="124347" tIns="0" rIns="0" bIns="0" rtlCol="0">
              <a:spAutoFit/>
            </a:bodyPr>
            <a:lstStyle/>
            <a:p>
              <a:pPr algn="ctr" defTabSz="932203"/>
              <a:r>
                <a:rPr lang="en-US" sz="1496" dirty="0">
                  <a:solidFill>
                    <a:prstClr val="white"/>
                  </a:solidFill>
                  <a:latin typeface="Segoe" pitchFamily="34" charset="0"/>
                </a:rPr>
                <a:t>Service </a:t>
              </a:r>
              <a:r>
                <a:rPr lang="en-US" sz="1496" dirty="0" smtClean="0">
                  <a:solidFill>
                    <a:prstClr val="white"/>
                  </a:solidFill>
                  <a:latin typeface="Segoe" pitchFamily="34" charset="0"/>
                </a:rPr>
                <a:t>Bus </a:t>
              </a:r>
            </a:p>
            <a:p>
              <a:pPr algn="ctr" defTabSz="932203"/>
              <a:r>
                <a:rPr lang="en-US" sz="1496" dirty="0" smtClean="0">
                  <a:solidFill>
                    <a:prstClr val="white"/>
                  </a:solidFill>
                  <a:latin typeface="Segoe" pitchFamily="34" charset="0"/>
                </a:rPr>
                <a:t>Paired Namespace</a:t>
              </a:r>
              <a:endParaRPr lang="en-US" sz="1496" dirty="0">
                <a:solidFill>
                  <a:prstClr val="white"/>
                </a:solidFill>
                <a:latin typeface="Segoe" pitchFamily="34" charset="0"/>
              </a:endParaRPr>
            </a:p>
          </p:txBody>
        </p:sp>
        <p:sp>
          <p:nvSpPr>
            <p:cNvPr id="21" name="Freeform 58"/>
            <p:cNvSpPr>
              <a:spLocks noEditPoints="1"/>
            </p:cNvSpPr>
            <p:nvPr/>
          </p:nvSpPr>
          <p:spPr bwMode="auto">
            <a:xfrm>
              <a:off x="5376302" y="2551162"/>
              <a:ext cx="541866" cy="5809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BFBFB"/>
            </a:solidFill>
            <a:ln>
              <a:noFill/>
            </a:ln>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grpSp>
      <p:grpSp>
        <p:nvGrpSpPr>
          <p:cNvPr id="18" name="Group 17"/>
          <p:cNvGrpSpPr/>
          <p:nvPr/>
        </p:nvGrpSpPr>
        <p:grpSpPr>
          <a:xfrm>
            <a:off x="8744370" y="3081143"/>
            <a:ext cx="817110" cy="664927"/>
            <a:chOff x="5184772" y="225425"/>
            <a:chExt cx="1500191" cy="1220786"/>
          </a:xfrm>
          <a:solidFill>
            <a:srgbClr val="FBFBFB"/>
          </a:solidFill>
        </p:grpSpPr>
        <p:sp>
          <p:nvSpPr>
            <p:cNvPr id="22" name="Freeform 21"/>
            <p:cNvSpPr>
              <a:spLocks noEditPoints="1"/>
            </p:cNvSpPr>
            <p:nvPr/>
          </p:nvSpPr>
          <p:spPr bwMode="auto">
            <a:xfrm>
              <a:off x="5184772" y="344487"/>
              <a:ext cx="1095374" cy="1101724"/>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sp>
          <p:nvSpPr>
            <p:cNvPr id="24" name="Oval 23"/>
            <p:cNvSpPr>
              <a:spLocks noChangeArrowheads="1"/>
            </p:cNvSpPr>
            <p:nvPr/>
          </p:nvSpPr>
          <p:spPr bwMode="auto">
            <a:xfrm>
              <a:off x="5630861"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sp>
          <p:nvSpPr>
            <p:cNvPr id="25" name="Freeform 24"/>
            <p:cNvSpPr>
              <a:spLocks noEditPoints="1"/>
            </p:cNvSpPr>
            <p:nvPr/>
          </p:nvSpPr>
          <p:spPr bwMode="auto">
            <a:xfrm>
              <a:off x="6129339" y="225425"/>
              <a:ext cx="555624"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grpSp>
      <p:sp>
        <p:nvSpPr>
          <p:cNvPr id="26" name="TextBox 25"/>
          <p:cNvSpPr txBox="1"/>
          <p:nvPr/>
        </p:nvSpPr>
        <p:spPr>
          <a:xfrm>
            <a:off x="8683493" y="3841738"/>
            <a:ext cx="1520174" cy="230191"/>
          </a:xfrm>
          <a:prstGeom prst="rect">
            <a:avLst/>
          </a:prstGeom>
          <a:noFill/>
        </p:spPr>
        <p:txBody>
          <a:bodyPr wrap="none" lIns="124347" tIns="0" rIns="0" bIns="0" rtlCol="0">
            <a:spAutoFit/>
          </a:bodyPr>
          <a:lstStyle/>
          <a:p>
            <a:pPr defTabSz="932203"/>
            <a:r>
              <a:rPr lang="en-US" sz="1496" dirty="0" smtClean="0">
                <a:solidFill>
                  <a:prstClr val="white"/>
                </a:solidFill>
                <a:latin typeface="Segoe" pitchFamily="34" charset="0"/>
              </a:rPr>
              <a:t>Syphon enabled</a:t>
            </a:r>
            <a:endParaRPr lang="en-US" sz="1496" dirty="0">
              <a:solidFill>
                <a:prstClr val="white"/>
              </a:solidFill>
              <a:latin typeface="Segoe" pitchFamily="34" charset="0"/>
            </a:endParaRPr>
          </a:p>
        </p:txBody>
      </p:sp>
      <p:sp>
        <p:nvSpPr>
          <p:cNvPr id="23" name="TextBox 22"/>
          <p:cNvSpPr txBox="1"/>
          <p:nvPr/>
        </p:nvSpPr>
        <p:spPr>
          <a:xfrm>
            <a:off x="7517432" y="2845019"/>
            <a:ext cx="1704263" cy="460382"/>
          </a:xfrm>
          <a:prstGeom prst="rect">
            <a:avLst/>
          </a:prstGeom>
          <a:noFill/>
        </p:spPr>
        <p:txBody>
          <a:bodyPr wrap="none" lIns="124347" tIns="0" rIns="0" bIns="0" rtlCol="0">
            <a:spAutoFit/>
          </a:bodyPr>
          <a:lstStyle/>
          <a:p>
            <a:pPr algn="ctr" defTabSz="932203"/>
            <a:r>
              <a:rPr lang="en-US" sz="1496" dirty="0" smtClean="0">
                <a:solidFill>
                  <a:prstClr val="white"/>
                </a:solidFill>
                <a:latin typeface="Segoe" pitchFamily="34" charset="0"/>
              </a:rPr>
              <a:t>Worker / Backend </a:t>
            </a:r>
          </a:p>
          <a:p>
            <a:pPr algn="ctr" defTabSz="932203"/>
            <a:r>
              <a:rPr lang="en-US" sz="1496" dirty="0" smtClean="0">
                <a:solidFill>
                  <a:prstClr val="white"/>
                </a:solidFill>
                <a:latin typeface="Segoe" pitchFamily="34" charset="0"/>
              </a:rPr>
              <a:t>Roles</a:t>
            </a:r>
            <a:endParaRPr lang="en-US" sz="1496" dirty="0">
              <a:solidFill>
                <a:prstClr val="white"/>
              </a:solidFill>
              <a:latin typeface="Segoe" pitchFamily="34" charset="0"/>
            </a:endParaRPr>
          </a:p>
        </p:txBody>
      </p:sp>
      <p:sp>
        <p:nvSpPr>
          <p:cNvPr id="27" name="Freeform 84"/>
          <p:cNvSpPr>
            <a:spLocks noEditPoints="1"/>
          </p:cNvSpPr>
          <p:nvPr/>
        </p:nvSpPr>
        <p:spPr bwMode="auto">
          <a:xfrm>
            <a:off x="8142246" y="2160286"/>
            <a:ext cx="454968" cy="54401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cxnSp>
        <p:nvCxnSpPr>
          <p:cNvPr id="28" name="Straight Arrow Connector 27"/>
          <p:cNvCxnSpPr/>
          <p:nvPr/>
        </p:nvCxnSpPr>
        <p:spPr>
          <a:xfrm>
            <a:off x="6684188" y="2517348"/>
            <a:ext cx="866094" cy="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7334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3306 -0.00363 L 0.11909 -0.09328 C 0.13875 -0.11212 0.14909 -0.13867 0.14833 -0.16545 C 0.14743 -0.19564 0.13556 -0.21924 0.11501 -0.23422 L 0.02412 -0.30776 " pathEditMode="relative" rAng="16020000" ptsTypes="AAAAA">
                                      <p:cBhvr>
                                        <p:cTn id="6" dur="2000" fill="hold"/>
                                        <p:tgtEl>
                                          <p:spTgt spid="91"/>
                                        </p:tgtEl>
                                        <p:attrNameLst>
                                          <p:attrName>ppt_x</p:attrName>
                                          <p:attrName>ppt_y</p:attrName>
                                        </p:attrNameLst>
                                      </p:cBhvr>
                                      <p:rCtr x="5527" y="-157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75" name="Title 1"/>
          <p:cNvSpPr>
            <a:spLocks noGrp="1"/>
          </p:cNvSpPr>
          <p:nvPr>
            <p:ph type="title"/>
          </p:nvPr>
        </p:nvSpPr>
        <p:spPr/>
        <p:txBody>
          <a:bodyPr>
            <a:normAutofit fontScale="90000"/>
          </a:bodyPr>
          <a:lstStyle/>
          <a:p>
            <a:r>
              <a:rPr lang="en-US" sz="5440" spc="-136" dirty="0" smtClean="0"/>
              <a:t>Paired namespace - receive scenario</a:t>
            </a:r>
            <a:endParaRPr lang="en-US" dirty="0">
              <a:solidFill>
                <a:schemeClr val="tx1"/>
              </a:solidFill>
            </a:endParaRPr>
          </a:p>
        </p:txBody>
      </p:sp>
      <p:sp>
        <p:nvSpPr>
          <p:cNvPr id="91" name="Freeform 128"/>
          <p:cNvSpPr>
            <a:spLocks noEditPoints="1"/>
          </p:cNvSpPr>
          <p:nvPr/>
        </p:nvSpPr>
        <p:spPr bwMode="auto">
          <a:xfrm>
            <a:off x="5683489" y="2639247"/>
            <a:ext cx="621804" cy="434999"/>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chemeClr val="accent2"/>
          </a:solidFill>
          <a:ln>
            <a:noFill/>
          </a:ln>
          <a:extLst/>
        </p:spPr>
        <p:txBody>
          <a:bodyPr vert="horz" wrap="square" lIns="93224" tIns="46629" rIns="93224" bIns="46629" numCol="1" anchor="t" anchorCtr="0" compatLnSpc="1">
            <a:prstTxWarp prst="textNoShape">
              <a:avLst/>
            </a:prstTxWarp>
          </a:bodyPr>
          <a:lstStyle/>
          <a:p>
            <a:pPr defTabSz="932203"/>
            <a:endParaRPr lang="en-US" sz="1904">
              <a:solidFill>
                <a:prstClr val="white"/>
              </a:solidFill>
            </a:endParaRPr>
          </a:p>
        </p:txBody>
      </p:sp>
      <p:grpSp>
        <p:nvGrpSpPr>
          <p:cNvPr id="22" name="Group 21"/>
          <p:cNvGrpSpPr/>
          <p:nvPr/>
        </p:nvGrpSpPr>
        <p:grpSpPr>
          <a:xfrm>
            <a:off x="5108155" y="2085005"/>
            <a:ext cx="1153087" cy="1328602"/>
            <a:chOff x="5081945" y="2551162"/>
            <a:chExt cx="1130579" cy="1302669"/>
          </a:xfrm>
        </p:grpSpPr>
        <p:sp>
          <p:nvSpPr>
            <p:cNvPr id="23" name="TextBox 22"/>
            <p:cNvSpPr txBox="1"/>
            <p:nvPr/>
          </p:nvSpPr>
          <p:spPr>
            <a:xfrm>
              <a:off x="5081945" y="3402435"/>
              <a:ext cx="1130579" cy="451396"/>
            </a:xfrm>
            <a:prstGeom prst="rect">
              <a:avLst/>
            </a:prstGeom>
            <a:noFill/>
          </p:spPr>
          <p:txBody>
            <a:bodyPr wrap="none" lIns="124347" tIns="0" rIns="0" bIns="0" rtlCol="0">
              <a:spAutoFit/>
            </a:bodyPr>
            <a:lstStyle/>
            <a:p>
              <a:pPr defTabSz="932203"/>
              <a:r>
                <a:rPr lang="en-US" sz="1496" dirty="0">
                  <a:solidFill>
                    <a:prstClr val="white"/>
                  </a:solidFill>
                  <a:latin typeface="Segoe" pitchFamily="34" charset="0"/>
                </a:rPr>
                <a:t>Service </a:t>
              </a:r>
              <a:r>
                <a:rPr lang="en-US" sz="1496" dirty="0" smtClean="0">
                  <a:solidFill>
                    <a:prstClr val="white"/>
                  </a:solidFill>
                  <a:latin typeface="Segoe" pitchFamily="34" charset="0"/>
                </a:rPr>
                <a:t>Bus</a:t>
              </a:r>
            </a:p>
            <a:p>
              <a:pPr defTabSz="932203"/>
              <a:r>
                <a:rPr lang="en-US" sz="1496" dirty="0" smtClean="0">
                  <a:solidFill>
                    <a:prstClr val="white"/>
                  </a:solidFill>
                  <a:latin typeface="Segoe" pitchFamily="34" charset="0"/>
                </a:rPr>
                <a:t>Namespace</a:t>
              </a:r>
              <a:endParaRPr lang="en-US" sz="1496" dirty="0">
                <a:solidFill>
                  <a:prstClr val="white"/>
                </a:solidFill>
                <a:latin typeface="Segoe" pitchFamily="34" charset="0"/>
              </a:endParaRPr>
            </a:p>
          </p:txBody>
        </p:sp>
        <p:sp>
          <p:nvSpPr>
            <p:cNvPr id="24" name="Freeform 58"/>
            <p:cNvSpPr>
              <a:spLocks noEditPoints="1"/>
            </p:cNvSpPr>
            <p:nvPr/>
          </p:nvSpPr>
          <p:spPr bwMode="auto">
            <a:xfrm>
              <a:off x="5376302" y="2551162"/>
              <a:ext cx="541866" cy="5809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BFBFB"/>
            </a:solidFill>
            <a:ln>
              <a:noFill/>
            </a:ln>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grpSp>
      <p:grpSp>
        <p:nvGrpSpPr>
          <p:cNvPr id="25" name="Group 24"/>
          <p:cNvGrpSpPr/>
          <p:nvPr/>
        </p:nvGrpSpPr>
        <p:grpSpPr>
          <a:xfrm>
            <a:off x="1938481" y="2130382"/>
            <a:ext cx="1447783" cy="1283225"/>
            <a:chOff x="3535304" y="2406920"/>
            <a:chExt cx="1419524" cy="1258178"/>
          </a:xfrm>
        </p:grpSpPr>
        <p:sp>
          <p:nvSpPr>
            <p:cNvPr id="26" name="TextBox 25"/>
            <p:cNvSpPr txBox="1"/>
            <p:nvPr/>
          </p:nvSpPr>
          <p:spPr>
            <a:xfrm>
              <a:off x="3535304" y="3213702"/>
              <a:ext cx="1419524" cy="451396"/>
            </a:xfrm>
            <a:prstGeom prst="rect">
              <a:avLst/>
            </a:prstGeom>
            <a:noFill/>
          </p:spPr>
          <p:txBody>
            <a:bodyPr wrap="none" lIns="124347" tIns="0" rIns="0" bIns="0" rtlCol="0">
              <a:spAutoFit/>
            </a:bodyPr>
            <a:lstStyle/>
            <a:p>
              <a:pPr algn="ctr" defTabSz="932203"/>
              <a:r>
                <a:rPr lang="en-US" sz="1496" dirty="0" smtClean="0">
                  <a:solidFill>
                    <a:prstClr val="white"/>
                  </a:solidFill>
                  <a:latin typeface="Segoe" pitchFamily="34" charset="0"/>
                </a:rPr>
                <a:t>Web / Frontend</a:t>
              </a:r>
            </a:p>
            <a:p>
              <a:pPr algn="ctr" defTabSz="932203"/>
              <a:r>
                <a:rPr lang="en-US" sz="1496" dirty="0" smtClean="0">
                  <a:solidFill>
                    <a:prstClr val="white"/>
                  </a:solidFill>
                  <a:latin typeface="Segoe" pitchFamily="34" charset="0"/>
                </a:rPr>
                <a:t>Roles</a:t>
              </a:r>
              <a:endParaRPr lang="en-US" sz="1496" dirty="0">
                <a:solidFill>
                  <a:prstClr val="white"/>
                </a:solidFill>
                <a:latin typeface="Segoe" pitchFamily="34" charset="0"/>
              </a:endParaRPr>
            </a:p>
          </p:txBody>
        </p:sp>
        <p:sp>
          <p:nvSpPr>
            <p:cNvPr id="27" name="Freeform 78"/>
            <p:cNvSpPr>
              <a:spLocks noEditPoints="1"/>
            </p:cNvSpPr>
            <p:nvPr/>
          </p:nvSpPr>
          <p:spPr bwMode="auto">
            <a:xfrm>
              <a:off x="3964995" y="2406920"/>
              <a:ext cx="682095" cy="652945"/>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BFBFB"/>
            </a:solidFill>
            <a:ln>
              <a:noFill/>
            </a:ln>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grpSp>
      <p:cxnSp>
        <p:nvCxnSpPr>
          <p:cNvPr id="28" name="Straight Arrow Connector 27"/>
          <p:cNvCxnSpPr/>
          <p:nvPr/>
        </p:nvCxnSpPr>
        <p:spPr>
          <a:xfrm>
            <a:off x="3670227" y="2216075"/>
            <a:ext cx="955522"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670227" y="2875284"/>
            <a:ext cx="955522" cy="479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3670227" y="2540729"/>
            <a:ext cx="955522" cy="990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670227" y="3235362"/>
            <a:ext cx="955522" cy="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4822808" y="4778956"/>
            <a:ext cx="1763830" cy="1194759"/>
            <a:chOff x="4782533" y="2551162"/>
            <a:chExt cx="1729403" cy="1171438"/>
          </a:xfrm>
        </p:grpSpPr>
        <p:sp>
          <p:nvSpPr>
            <p:cNvPr id="37" name="TextBox 36"/>
            <p:cNvSpPr txBox="1"/>
            <p:nvPr/>
          </p:nvSpPr>
          <p:spPr>
            <a:xfrm>
              <a:off x="4782533" y="3271204"/>
              <a:ext cx="1729403" cy="451396"/>
            </a:xfrm>
            <a:prstGeom prst="rect">
              <a:avLst/>
            </a:prstGeom>
            <a:noFill/>
          </p:spPr>
          <p:txBody>
            <a:bodyPr wrap="none" lIns="124347" tIns="0" rIns="0" bIns="0" rtlCol="0">
              <a:spAutoFit/>
            </a:bodyPr>
            <a:lstStyle/>
            <a:p>
              <a:pPr algn="ctr" defTabSz="932203"/>
              <a:r>
                <a:rPr lang="en-US" sz="1496" dirty="0">
                  <a:solidFill>
                    <a:prstClr val="white"/>
                  </a:solidFill>
                  <a:latin typeface="Segoe" pitchFamily="34" charset="0"/>
                </a:rPr>
                <a:t>Service </a:t>
              </a:r>
              <a:r>
                <a:rPr lang="en-US" sz="1496" dirty="0" smtClean="0">
                  <a:solidFill>
                    <a:prstClr val="white"/>
                  </a:solidFill>
                  <a:latin typeface="Segoe" pitchFamily="34" charset="0"/>
                </a:rPr>
                <a:t>Bus </a:t>
              </a:r>
            </a:p>
            <a:p>
              <a:pPr algn="ctr" defTabSz="932203"/>
              <a:r>
                <a:rPr lang="en-US" sz="1496" dirty="0" smtClean="0">
                  <a:solidFill>
                    <a:prstClr val="white"/>
                  </a:solidFill>
                  <a:latin typeface="Segoe" pitchFamily="34" charset="0"/>
                </a:rPr>
                <a:t>Paired Namespace</a:t>
              </a:r>
              <a:endParaRPr lang="en-US" sz="1496" dirty="0">
                <a:solidFill>
                  <a:prstClr val="white"/>
                </a:solidFill>
                <a:latin typeface="Segoe" pitchFamily="34" charset="0"/>
              </a:endParaRPr>
            </a:p>
          </p:txBody>
        </p:sp>
        <p:sp>
          <p:nvSpPr>
            <p:cNvPr id="39" name="Freeform 58"/>
            <p:cNvSpPr>
              <a:spLocks noEditPoints="1"/>
            </p:cNvSpPr>
            <p:nvPr/>
          </p:nvSpPr>
          <p:spPr bwMode="auto">
            <a:xfrm>
              <a:off x="5376302" y="2551162"/>
              <a:ext cx="541866" cy="5809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BFBFB"/>
            </a:solidFill>
            <a:ln>
              <a:noFill/>
            </a:ln>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grpSp>
      <p:sp>
        <p:nvSpPr>
          <p:cNvPr id="40" name="TextBox 39"/>
          <p:cNvSpPr txBox="1"/>
          <p:nvPr/>
        </p:nvSpPr>
        <p:spPr>
          <a:xfrm>
            <a:off x="7517432" y="2845019"/>
            <a:ext cx="1704263" cy="460382"/>
          </a:xfrm>
          <a:prstGeom prst="rect">
            <a:avLst/>
          </a:prstGeom>
          <a:noFill/>
        </p:spPr>
        <p:txBody>
          <a:bodyPr wrap="none" lIns="124347" tIns="0" rIns="0" bIns="0" rtlCol="0">
            <a:spAutoFit/>
          </a:bodyPr>
          <a:lstStyle/>
          <a:p>
            <a:pPr algn="ctr" defTabSz="932203"/>
            <a:r>
              <a:rPr lang="en-US" sz="1496" dirty="0" smtClean="0">
                <a:solidFill>
                  <a:prstClr val="white"/>
                </a:solidFill>
                <a:latin typeface="Segoe" pitchFamily="34" charset="0"/>
              </a:rPr>
              <a:t>Worker / Backend </a:t>
            </a:r>
          </a:p>
          <a:p>
            <a:pPr algn="ctr" defTabSz="932203"/>
            <a:r>
              <a:rPr lang="en-US" sz="1496" dirty="0" smtClean="0">
                <a:solidFill>
                  <a:prstClr val="white"/>
                </a:solidFill>
                <a:latin typeface="Segoe" pitchFamily="34" charset="0"/>
              </a:rPr>
              <a:t>Roles</a:t>
            </a:r>
            <a:endParaRPr lang="en-US" sz="1496" dirty="0">
              <a:solidFill>
                <a:prstClr val="white"/>
              </a:solidFill>
              <a:latin typeface="Segoe" pitchFamily="34" charset="0"/>
            </a:endParaRPr>
          </a:p>
        </p:txBody>
      </p:sp>
      <p:sp>
        <p:nvSpPr>
          <p:cNvPr id="41" name="Freeform 84"/>
          <p:cNvSpPr>
            <a:spLocks noEditPoints="1"/>
          </p:cNvSpPr>
          <p:nvPr/>
        </p:nvSpPr>
        <p:spPr bwMode="auto">
          <a:xfrm>
            <a:off x="8142246" y="2160286"/>
            <a:ext cx="454968" cy="54401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cxnSp>
        <p:nvCxnSpPr>
          <p:cNvPr id="42" name="Straight Arrow Connector 41"/>
          <p:cNvCxnSpPr/>
          <p:nvPr/>
        </p:nvCxnSpPr>
        <p:spPr>
          <a:xfrm>
            <a:off x="6684188" y="2517348"/>
            <a:ext cx="866094" cy="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625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4.85576E-6 -2.86882E-6 L 0.05463 -0.06287 C 0.06599 -0.07671 0.08322 -0.08443 0.10122 -0.08443 C 0.12152 -0.08443 0.13798 -0.07671 0.14947 -0.06287 L 0.20436 -2.86882E-6 " pathEditMode="relative" rAng="0" ptsTypes="AAAAA">
                                      <p:cBhvr>
                                        <p:cTn id="6" dur="2000" fill="hold"/>
                                        <p:tgtEl>
                                          <p:spTgt spid="91"/>
                                        </p:tgtEl>
                                        <p:attrNameLst>
                                          <p:attrName>ppt_x</p:attrName>
                                          <p:attrName>ppt_y</p:attrName>
                                        </p:attrNameLst>
                                      </p:cBhvr>
                                      <p:rCtr x="10212" y="-4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Grp="1" noChangeArrowheads="1"/>
          </p:cNvSpPr>
          <p:nvPr>
            <p:ph type="body" sz="quarter" idx="10"/>
          </p:nvPr>
        </p:nvSpPr>
        <p:spPr bwMode="auto">
          <a:xfrm>
            <a:off x="274638" y="1775765"/>
            <a:ext cx="11887200"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lang="en-US" sz="2800" dirty="0">
                <a:solidFill>
                  <a:srgbClr val="000000"/>
                </a:solidFill>
              </a:rPr>
              <a:t>factory = </a:t>
            </a:r>
            <a:r>
              <a:rPr lang="en-US" sz="2800" dirty="0" err="1">
                <a:solidFill>
                  <a:srgbClr val="2B91AF"/>
                </a:solidFill>
              </a:rPr>
              <a:t>MessagingFactory</a:t>
            </a:r>
            <a:r>
              <a:rPr lang="en-US" sz="2800" dirty="0" err="1">
                <a:solidFill>
                  <a:srgbClr val="000000"/>
                </a:solidFill>
              </a:rPr>
              <a:t>.Create</a:t>
            </a:r>
            <a:r>
              <a:rPr lang="en-US" sz="2800" dirty="0">
                <a:solidFill>
                  <a:srgbClr val="000000"/>
                </a:solidFill>
              </a:rPr>
              <a:t>(</a:t>
            </a:r>
            <a:r>
              <a:rPr lang="en-US" sz="2800" dirty="0" err="1">
                <a:solidFill>
                  <a:srgbClr val="000000"/>
                </a:solidFill>
              </a:rPr>
              <a:t>SB_Primary_NS_Address</a:t>
            </a:r>
            <a:r>
              <a:rPr lang="en-US" sz="2800" dirty="0">
                <a:solidFill>
                  <a:srgbClr val="000000"/>
                </a:solidFill>
              </a:rPr>
              <a:t>);</a:t>
            </a:r>
          </a:p>
          <a:p>
            <a:pPr marL="0" lvl="0" indent="0" defTabSz="914400" eaLnBrk="0" fontAlgn="base" hangingPunct="0">
              <a:lnSpc>
                <a:spcPct val="100000"/>
              </a:lnSpc>
              <a:spcBef>
                <a:spcPct val="0"/>
              </a:spcBef>
              <a:spcAft>
                <a:spcPct val="0"/>
              </a:spcAft>
              <a:buClrTx/>
              <a:buSzTx/>
              <a:buNone/>
            </a:pPr>
            <a:r>
              <a:rPr lang="en-US" sz="2800" dirty="0" err="1">
                <a:solidFill>
                  <a:srgbClr val="000000"/>
                </a:solidFill>
              </a:rPr>
              <a:t>factory.PairNamespaceAsync</a:t>
            </a:r>
            <a:r>
              <a:rPr lang="en-US" sz="2800" dirty="0">
                <a:solidFill>
                  <a:srgbClr val="000000"/>
                </a:solidFill>
              </a:rPr>
              <a:t>(</a:t>
            </a:r>
            <a:r>
              <a:rPr lang="en-US" sz="2800" dirty="0">
                <a:solidFill>
                  <a:srgbClr val="0000FF"/>
                </a:solidFill>
              </a:rPr>
              <a:t>new</a:t>
            </a:r>
            <a:r>
              <a:rPr lang="en-US" sz="2800" dirty="0">
                <a:solidFill>
                  <a:srgbClr val="000000"/>
                </a:solidFill>
              </a:rPr>
              <a:t> </a:t>
            </a:r>
            <a:r>
              <a:rPr lang="en-US" sz="2800" dirty="0" err="1">
                <a:solidFill>
                  <a:srgbClr val="2B91AF"/>
                </a:solidFill>
              </a:rPr>
              <a:t>SendAvailabilityPairedNamespaceOptions</a:t>
            </a:r>
            <a:r>
              <a:rPr lang="en-US" sz="2800" dirty="0">
                <a:solidFill>
                  <a:srgbClr val="000000"/>
                </a:solidFill>
              </a:rPr>
              <a:t>(             </a:t>
            </a:r>
          </a:p>
          <a:p>
            <a:pPr marL="0" lvl="0" indent="0" defTabSz="914400" eaLnBrk="0" fontAlgn="base" hangingPunct="0">
              <a:lnSpc>
                <a:spcPct val="100000"/>
              </a:lnSpc>
              <a:spcBef>
                <a:spcPct val="0"/>
              </a:spcBef>
              <a:spcAft>
                <a:spcPct val="0"/>
              </a:spcAft>
              <a:buClrTx/>
              <a:buSzTx/>
              <a:buNone/>
            </a:pPr>
            <a:r>
              <a:rPr lang="en-US" sz="2800" dirty="0">
                <a:solidFill>
                  <a:srgbClr val="000000"/>
                </a:solidFill>
              </a:rPr>
              <a:t>           </a:t>
            </a:r>
            <a:r>
              <a:rPr lang="en-US" sz="2800" dirty="0" err="1">
                <a:solidFill>
                  <a:srgbClr val="000000"/>
                </a:solidFill>
              </a:rPr>
              <a:t>secondaryNamespaceManager:paired_NS_manager</a:t>
            </a:r>
            <a:r>
              <a:rPr lang="en-US" sz="2800" dirty="0">
                <a:solidFill>
                  <a:srgbClr val="000000"/>
                </a:solidFill>
              </a:rPr>
              <a:t>,</a:t>
            </a:r>
          </a:p>
          <a:p>
            <a:pPr marL="0" lvl="0" indent="0" defTabSz="914400" eaLnBrk="0" fontAlgn="base" hangingPunct="0">
              <a:lnSpc>
                <a:spcPct val="100000"/>
              </a:lnSpc>
              <a:spcBef>
                <a:spcPct val="0"/>
              </a:spcBef>
              <a:spcAft>
                <a:spcPct val="0"/>
              </a:spcAft>
              <a:buClrTx/>
              <a:buSzTx/>
              <a:buNone/>
            </a:pPr>
            <a:r>
              <a:rPr lang="en-US" sz="2800" dirty="0">
                <a:solidFill>
                  <a:srgbClr val="000000"/>
                </a:solidFill>
              </a:rPr>
              <a:t>           </a:t>
            </a:r>
            <a:r>
              <a:rPr lang="en-US" sz="2800" dirty="0" err="1">
                <a:solidFill>
                  <a:srgbClr val="000000"/>
                </a:solidFill>
              </a:rPr>
              <a:t>messagingFactory:paired_NS_factory</a:t>
            </a:r>
            <a:r>
              <a:rPr lang="en-US" sz="2800" dirty="0">
                <a:solidFill>
                  <a:srgbClr val="000000"/>
                </a:solidFill>
              </a:rPr>
              <a:t>,</a:t>
            </a:r>
          </a:p>
          <a:p>
            <a:pPr marL="0" lvl="0" indent="0" defTabSz="914400" eaLnBrk="0" fontAlgn="base" hangingPunct="0">
              <a:lnSpc>
                <a:spcPct val="100000"/>
              </a:lnSpc>
              <a:spcBef>
                <a:spcPct val="0"/>
              </a:spcBef>
              <a:spcAft>
                <a:spcPct val="0"/>
              </a:spcAft>
              <a:buClrTx/>
              <a:buSzTx/>
              <a:buNone/>
            </a:pPr>
            <a:r>
              <a:rPr lang="en-US" sz="2800" dirty="0">
                <a:solidFill>
                  <a:srgbClr val="000000"/>
                </a:solidFill>
              </a:rPr>
              <a:t>           backlogQueueCount:10,</a:t>
            </a:r>
          </a:p>
          <a:p>
            <a:pPr marL="0" lvl="0" indent="0" defTabSz="914400" eaLnBrk="0" fontAlgn="base" hangingPunct="0">
              <a:lnSpc>
                <a:spcPct val="100000"/>
              </a:lnSpc>
              <a:spcBef>
                <a:spcPct val="0"/>
              </a:spcBef>
              <a:spcAft>
                <a:spcPct val="0"/>
              </a:spcAft>
              <a:buClrTx/>
              <a:buSzTx/>
              <a:buNone/>
            </a:pPr>
            <a:r>
              <a:rPr lang="en-US" sz="2800" dirty="0">
                <a:solidFill>
                  <a:srgbClr val="000000"/>
                </a:solidFill>
              </a:rPr>
              <a:t>           </a:t>
            </a:r>
            <a:r>
              <a:rPr lang="en-US" sz="2800" dirty="0" err="1">
                <a:solidFill>
                  <a:srgbClr val="000000"/>
                </a:solidFill>
              </a:rPr>
              <a:t>failoverInterval:TimeSpan.FromMinutes</a:t>
            </a:r>
            <a:r>
              <a:rPr lang="en-US" sz="2800" dirty="0">
                <a:solidFill>
                  <a:srgbClr val="000000"/>
                </a:solidFill>
              </a:rPr>
              <a:t>(2),</a:t>
            </a:r>
          </a:p>
          <a:p>
            <a:pPr marL="0" lvl="0" indent="0" defTabSz="914400" eaLnBrk="0" fontAlgn="base" hangingPunct="0">
              <a:lnSpc>
                <a:spcPct val="100000"/>
              </a:lnSpc>
              <a:spcBef>
                <a:spcPct val="0"/>
              </a:spcBef>
              <a:spcAft>
                <a:spcPct val="0"/>
              </a:spcAft>
              <a:buClrTx/>
              <a:buSzTx/>
              <a:buNone/>
            </a:pPr>
            <a:r>
              <a:rPr lang="en-US" sz="2800" dirty="0">
                <a:solidFill>
                  <a:srgbClr val="000000"/>
                </a:solidFill>
              </a:rPr>
              <a:t>           </a:t>
            </a:r>
            <a:r>
              <a:rPr lang="en-US" sz="2800" dirty="0" err="1">
                <a:solidFill>
                  <a:srgbClr val="000000"/>
                </a:solidFill>
              </a:rPr>
              <a:t>enableSyphon:</a:t>
            </a:r>
            <a:r>
              <a:rPr lang="en-US" sz="2800" dirty="0" err="1">
                <a:solidFill>
                  <a:srgbClr val="0000FF"/>
                </a:solidFill>
              </a:rPr>
              <a:t>true</a:t>
            </a:r>
            <a:endParaRPr lang="en-US" sz="2800" dirty="0">
              <a:solidFill>
                <a:srgbClr val="0000FF"/>
              </a:solidFill>
            </a:endParaRPr>
          </a:p>
          <a:p>
            <a:pPr marL="0" lvl="0" indent="0" defTabSz="914400" eaLnBrk="0" fontAlgn="base" hangingPunct="0">
              <a:lnSpc>
                <a:spcPct val="100000"/>
              </a:lnSpc>
              <a:spcBef>
                <a:spcPct val="0"/>
              </a:spcBef>
              <a:spcAft>
                <a:spcPct val="0"/>
              </a:spcAft>
              <a:buClrTx/>
              <a:buSzTx/>
              <a:buNone/>
            </a:pPr>
            <a:r>
              <a:rPr lang="en-US" sz="2800" dirty="0">
                <a:solidFill>
                  <a:srgbClr val="000000"/>
                </a:solidFill>
              </a:rPr>
              <a:t>           ));</a:t>
            </a:r>
          </a:p>
          <a:p>
            <a:pPr marL="0" lvl="0" indent="0" defTabSz="914400" eaLnBrk="0" fontAlgn="base" hangingPunct="0">
              <a:lnSpc>
                <a:spcPct val="100000"/>
              </a:lnSpc>
              <a:spcBef>
                <a:spcPct val="0"/>
              </a:spcBef>
              <a:spcAft>
                <a:spcPct val="0"/>
              </a:spcAft>
              <a:buClrTx/>
              <a:buSzTx/>
              <a:buNone/>
            </a:pPr>
            <a:r>
              <a:rPr lang="en-US" sz="2800" dirty="0" err="1">
                <a:solidFill>
                  <a:srgbClr val="000000"/>
                </a:solidFill>
              </a:rPr>
              <a:t>factory.Open</a:t>
            </a:r>
            <a:r>
              <a:rPr lang="en-US" sz="2800" dirty="0">
                <a:solidFill>
                  <a:srgbClr val="000000"/>
                </a:solidFill>
              </a:rPr>
              <a:t>();</a:t>
            </a:r>
            <a:endParaRPr lang="en-US" sz="28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endParaRPr>
          </a:p>
        </p:txBody>
      </p:sp>
      <p:sp>
        <p:nvSpPr>
          <p:cNvPr id="3" name="Title 2"/>
          <p:cNvSpPr>
            <a:spLocks noGrp="1"/>
          </p:cNvSpPr>
          <p:nvPr>
            <p:ph type="title"/>
          </p:nvPr>
        </p:nvSpPr>
        <p:spPr/>
        <p:txBody>
          <a:bodyPr/>
          <a:lstStyle/>
          <a:p>
            <a:r>
              <a:rPr lang="en-US" dirty="0" smtClean="0"/>
              <a:t>Paired namespace - API </a:t>
            </a:r>
            <a:endParaRPr lang="en-US" dirty="0"/>
          </a:p>
        </p:txBody>
      </p:sp>
    </p:spTree>
    <p:extLst>
      <p:ext uri="{BB962C8B-B14F-4D97-AF65-F5344CB8AC3E}">
        <p14:creationId xmlns:p14="http://schemas.microsoft.com/office/powerpoint/2010/main" val="430466311"/>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155531"/>
          </a:xfrm>
        </p:spPr>
        <p:txBody>
          <a:bodyPr/>
          <a:lstStyle/>
          <a:p>
            <a:pPr marL="0" indent="0">
              <a:buNone/>
            </a:pPr>
            <a:r>
              <a:rPr lang="en-US" dirty="0" smtClean="0"/>
              <a:t>Sender availability is supported</a:t>
            </a:r>
          </a:p>
          <a:p>
            <a:pPr marL="0" indent="0">
              <a:buNone/>
            </a:pPr>
            <a:r>
              <a:rPr lang="en-US" dirty="0" smtClean="0"/>
              <a:t>Sessions and scheduled messages work</a:t>
            </a:r>
          </a:p>
          <a:p>
            <a:pPr marL="0" indent="0">
              <a:buNone/>
            </a:pPr>
            <a:r>
              <a:rPr lang="en-US" dirty="0" smtClean="0"/>
              <a:t>Ordering may be lost</a:t>
            </a:r>
          </a:p>
          <a:p>
            <a:pPr marL="0" indent="0">
              <a:buNone/>
            </a:pPr>
            <a:r>
              <a:rPr lang="en-US" dirty="0" smtClean="0"/>
              <a:t>End-to-end receive latency will vary</a:t>
            </a:r>
          </a:p>
          <a:p>
            <a:pPr marL="0" indent="0">
              <a:buNone/>
            </a:pPr>
            <a:r>
              <a:rPr lang="en-US" dirty="0" smtClean="0"/>
              <a:t>Fixed set of transfer queues (limits size)</a:t>
            </a:r>
          </a:p>
          <a:p>
            <a:pPr marL="0" indent="0">
              <a:buNone/>
            </a:pPr>
            <a:r>
              <a:rPr lang="en-US" dirty="0" smtClean="0"/>
              <a:t>Syphon can be selectively started</a:t>
            </a:r>
          </a:p>
          <a:p>
            <a:pPr marL="0" indent="0">
              <a:buNone/>
            </a:pPr>
            <a:r>
              <a:rPr lang="en-US" dirty="0"/>
              <a:t>User provisions secondary Namespace</a:t>
            </a:r>
          </a:p>
          <a:p>
            <a:pPr marL="0" indent="0">
              <a:buNone/>
            </a:pPr>
            <a:r>
              <a:rPr lang="en-US" dirty="0"/>
              <a:t>B</a:t>
            </a:r>
            <a:r>
              <a:rPr lang="en-US" dirty="0" smtClean="0"/>
              <a:t>illing implication – regular message operations apply</a:t>
            </a:r>
          </a:p>
          <a:p>
            <a:endParaRPr lang="en-US" dirty="0"/>
          </a:p>
        </p:txBody>
      </p:sp>
      <p:sp>
        <p:nvSpPr>
          <p:cNvPr id="3" name="Title 2"/>
          <p:cNvSpPr>
            <a:spLocks noGrp="1"/>
          </p:cNvSpPr>
          <p:nvPr>
            <p:ph type="title"/>
          </p:nvPr>
        </p:nvSpPr>
        <p:spPr/>
        <p:txBody>
          <a:bodyPr/>
          <a:lstStyle/>
          <a:p>
            <a:r>
              <a:rPr lang="en-US" dirty="0" smtClean="0"/>
              <a:t>Paired Namespace - key considerations</a:t>
            </a:r>
            <a:endParaRPr lang="en-US" dirty="0"/>
          </a:p>
        </p:txBody>
      </p:sp>
    </p:spTree>
    <p:extLst>
      <p:ext uri="{BB962C8B-B14F-4D97-AF65-F5344CB8AC3E}">
        <p14:creationId xmlns:p14="http://schemas.microsoft.com/office/powerpoint/2010/main" val="12235529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smtClean="0"/>
          </a:p>
          <a:p>
            <a:r>
              <a:rPr lang="en-US" dirty="0" smtClean="0"/>
              <a:t>Microsoft Azure Service Bus scale in all dimensions</a:t>
            </a:r>
          </a:p>
          <a:p>
            <a:pPr lvl="1"/>
            <a:r>
              <a:rPr lang="en-US" dirty="0"/>
              <a:t>Senders</a:t>
            </a:r>
          </a:p>
          <a:p>
            <a:pPr lvl="1"/>
            <a:r>
              <a:rPr lang="en-US" dirty="0"/>
              <a:t>Throughput</a:t>
            </a:r>
          </a:p>
          <a:p>
            <a:pPr lvl="1"/>
            <a:r>
              <a:rPr lang="en-US" dirty="0"/>
              <a:t>Receivers</a:t>
            </a:r>
          </a:p>
          <a:p>
            <a:r>
              <a:rPr lang="en-US" dirty="0" smtClean="0"/>
              <a:t>Improve Reliability and Availability using new features</a:t>
            </a:r>
          </a:p>
          <a:p>
            <a:pPr lvl="1"/>
            <a:r>
              <a:rPr lang="en-US" dirty="0" smtClean="0"/>
              <a:t>Partitioned Queues &amp; Topics</a:t>
            </a:r>
            <a:endParaRPr lang="en-US" dirty="0"/>
          </a:p>
          <a:p>
            <a:pPr lvl="1"/>
            <a:r>
              <a:rPr lang="en-US" dirty="0" smtClean="0"/>
              <a:t>Paired </a:t>
            </a:r>
            <a:r>
              <a:rPr lang="en-US" smtClean="0"/>
              <a:t>Namepsaces</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l="582" r="582"/>
          <a:stretch>
            <a:fillRect/>
          </a:stretch>
        </p:blipFill>
        <p:spPr/>
      </p:pic>
      <p:sp>
        <p:nvSpPr>
          <p:cNvPr id="5" name="Title 4"/>
          <p:cNvSpPr>
            <a:spLocks noGrp="1"/>
          </p:cNvSpPr>
          <p:nvPr>
            <p:ph type="title"/>
          </p:nvPr>
        </p:nvSpPr>
        <p:spPr/>
        <p:txBody>
          <a:bodyPr/>
          <a:lstStyle/>
          <a:p>
            <a:r>
              <a:rPr lang="en-US" dirty="0" smtClean="0"/>
              <a:t>Summary – Messaging at scale</a:t>
            </a:r>
            <a:endParaRPr lang="en-US" dirty="0"/>
          </a:p>
        </p:txBody>
      </p:sp>
    </p:spTree>
    <p:extLst>
      <p:ext uri="{BB962C8B-B14F-4D97-AF65-F5344CB8AC3E}">
        <p14:creationId xmlns:p14="http://schemas.microsoft.com/office/powerpoint/2010/main" val="1311434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Resources</a:t>
            </a:r>
            <a:endParaRPr lang="en-US" dirty="0"/>
          </a:p>
        </p:txBody>
      </p:sp>
      <p:sp>
        <p:nvSpPr>
          <p:cNvPr id="5" name="Text Placeholder 4"/>
          <p:cNvSpPr>
            <a:spLocks noGrp="1"/>
          </p:cNvSpPr>
          <p:nvPr>
            <p:ph type="body" sz="quarter" idx="10"/>
          </p:nvPr>
        </p:nvSpPr>
        <p:spPr>
          <a:xfrm>
            <a:off x="274639" y="1212849"/>
            <a:ext cx="5486399" cy="5312223"/>
          </a:xfrm>
        </p:spPr>
        <p:txBody>
          <a:bodyPr/>
          <a:lstStyle/>
          <a:p>
            <a:pPr lvl="1"/>
            <a:r>
              <a:rPr lang="en-US" sz="2800" dirty="0" smtClean="0">
                <a:hlinkClick r:id="rId2"/>
              </a:rPr>
              <a:t>What’s new in Azure SDK 2.3</a:t>
            </a:r>
            <a:endParaRPr lang="en-US" sz="2800" dirty="0" smtClean="0"/>
          </a:p>
          <a:p>
            <a:pPr lvl="1"/>
            <a:r>
              <a:rPr lang="en-US" sz="2800" dirty="0">
                <a:hlinkClick r:id="rId3"/>
              </a:rPr>
              <a:t>Performance best practices</a:t>
            </a:r>
            <a:endParaRPr lang="en-US" sz="2800" dirty="0"/>
          </a:p>
          <a:p>
            <a:pPr lvl="1"/>
            <a:r>
              <a:rPr lang="en-US" sz="2800" dirty="0" smtClean="0">
                <a:hlinkClick r:id="rId4"/>
              </a:rPr>
              <a:t>Service </a:t>
            </a:r>
            <a:r>
              <a:rPr lang="en-US" sz="2800" dirty="0">
                <a:hlinkClick r:id="rId4"/>
              </a:rPr>
              <a:t>Bus Authentication and Authorization</a:t>
            </a:r>
            <a:endParaRPr lang="en-US" sz="2800" dirty="0"/>
          </a:p>
          <a:p>
            <a:pPr lvl="1"/>
            <a:r>
              <a:rPr lang="en-US" sz="2800" dirty="0">
                <a:hlinkClick r:id="rId5"/>
              </a:rPr>
              <a:t>Partitioned Queues &amp; Topics</a:t>
            </a:r>
            <a:endParaRPr lang="en-US" sz="2800" dirty="0"/>
          </a:p>
          <a:p>
            <a:r>
              <a:rPr lang="en-US" sz="2800" dirty="0">
                <a:latin typeface="+mn-lt"/>
                <a:hlinkClick r:id="rId6"/>
              </a:rPr>
              <a:t>Availability considerations</a:t>
            </a:r>
            <a:endParaRPr lang="en-US" sz="2800" dirty="0">
              <a:latin typeface="+mn-lt"/>
            </a:endParaRPr>
          </a:p>
          <a:p>
            <a:r>
              <a:rPr lang="en-US" sz="2800" dirty="0">
                <a:latin typeface="+mn-lt"/>
                <a:hlinkClick r:id="rId7"/>
              </a:rPr>
              <a:t>Disaster recovery</a:t>
            </a:r>
            <a:endParaRPr lang="en-US" sz="2800" dirty="0">
              <a:latin typeface="+mn-lt"/>
            </a:endParaRPr>
          </a:p>
          <a:p>
            <a:pPr lvl="1"/>
            <a:r>
              <a:rPr lang="en-US" sz="2800" dirty="0" smtClean="0">
                <a:hlinkClick r:id="rId8"/>
              </a:rPr>
              <a:t>Service Bus for Windows Server</a:t>
            </a:r>
            <a:endParaRPr lang="en-US" sz="2800" dirty="0" smtClean="0"/>
          </a:p>
          <a:p>
            <a:endParaRPr lang="en-US" dirty="0" smtClean="0"/>
          </a:p>
          <a:p>
            <a:endParaRPr lang="en-US" dirty="0"/>
          </a:p>
        </p:txBody>
      </p:sp>
      <p:sp>
        <p:nvSpPr>
          <p:cNvPr id="6" name="Text Placeholder 5"/>
          <p:cNvSpPr>
            <a:spLocks noGrp="1"/>
          </p:cNvSpPr>
          <p:nvPr>
            <p:ph type="body" sz="quarter" idx="11"/>
          </p:nvPr>
        </p:nvSpPr>
        <p:spPr>
          <a:xfrm>
            <a:off x="6675439" y="1212849"/>
            <a:ext cx="5486399" cy="5306068"/>
          </a:xfrm>
        </p:spPr>
        <p:txBody>
          <a:bodyPr/>
          <a:lstStyle/>
          <a:p>
            <a:r>
              <a:rPr lang="en-US" dirty="0"/>
              <a:t>Service Bus</a:t>
            </a:r>
          </a:p>
          <a:p>
            <a:pPr lvl="1"/>
            <a:r>
              <a:rPr lang="en-US" sz="2800" dirty="0">
                <a:hlinkClick r:id="rId9"/>
              </a:rPr>
              <a:t>Overview</a:t>
            </a:r>
          </a:p>
          <a:p>
            <a:pPr lvl="1"/>
            <a:r>
              <a:rPr lang="en-US" sz="2800" dirty="0">
                <a:hlinkClick r:id="rId9"/>
              </a:rPr>
              <a:t>Documentation</a:t>
            </a:r>
            <a:endParaRPr lang="en-US" sz="2800" dirty="0"/>
          </a:p>
          <a:p>
            <a:pPr lvl="1"/>
            <a:r>
              <a:rPr lang="en-US" sz="2800" dirty="0">
                <a:hlinkClick r:id="rId10"/>
              </a:rPr>
              <a:t>Tutorials</a:t>
            </a:r>
            <a:endParaRPr lang="en-US" sz="2800" dirty="0"/>
          </a:p>
          <a:p>
            <a:endParaRPr lang="en-US" dirty="0" smtClean="0"/>
          </a:p>
          <a:p>
            <a:r>
              <a:rPr lang="en-US" dirty="0" smtClean="0"/>
              <a:t>AMQP 1.0 support</a:t>
            </a:r>
          </a:p>
          <a:p>
            <a:pPr lvl="1"/>
            <a:r>
              <a:rPr lang="en-US" sz="2800" dirty="0" smtClean="0">
                <a:hlinkClick r:id="rId11"/>
              </a:rPr>
              <a:t>Overview</a:t>
            </a:r>
            <a:endParaRPr lang="en-US" sz="2800" dirty="0" smtClean="0">
              <a:hlinkClick r:id="rId12"/>
            </a:endParaRPr>
          </a:p>
          <a:p>
            <a:pPr lvl="1"/>
            <a:r>
              <a:rPr lang="en-US" sz="2800" dirty="0" smtClean="0">
                <a:hlinkClick r:id="rId12"/>
              </a:rPr>
              <a:t>Developer Guide</a:t>
            </a:r>
          </a:p>
          <a:p>
            <a:pPr lvl="1"/>
            <a:r>
              <a:rPr lang="en-US" sz="2800" dirty="0" smtClean="0">
                <a:hlinkClick r:id="rId13"/>
              </a:rPr>
              <a:t>.NET Tutorial</a:t>
            </a:r>
            <a:endParaRPr lang="en-US" sz="2800" dirty="0" smtClean="0">
              <a:hlinkClick r:id="rId14"/>
            </a:endParaRPr>
          </a:p>
          <a:p>
            <a:pPr lvl="1"/>
            <a:r>
              <a:rPr lang="en-US" sz="2800" dirty="0" smtClean="0">
                <a:hlinkClick r:id="rId14"/>
              </a:rPr>
              <a:t>Java Tutorial</a:t>
            </a:r>
            <a:endParaRPr lang="en-US" sz="2800" dirty="0"/>
          </a:p>
        </p:txBody>
      </p:sp>
    </p:spTree>
    <p:extLst>
      <p:ext uri="{BB962C8B-B14F-4D97-AF65-F5344CB8AC3E}">
        <p14:creationId xmlns:p14="http://schemas.microsoft.com/office/powerpoint/2010/main" val="416946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5169" y="2728052"/>
            <a:ext cx="4224528" cy="4224528"/>
          </a:xfrm>
          <a:prstGeom prst="rect">
            <a:avLst/>
          </a:prstGeom>
        </p:spPr>
      </p:pic>
      <p:sp>
        <p:nvSpPr>
          <p:cNvPr id="18"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6000">
                <a:gradFill>
                  <a:gsLst>
                    <a:gs pos="1087">
                      <a:srgbClr val="00188F"/>
                    </a:gs>
                    <a:gs pos="100000">
                      <a:srgbClr val="00188F"/>
                    </a:gs>
                  </a:gsLst>
                  <a:lin ang="5400000" scaled="0"/>
                </a:gradFill>
              </a:rPr>
              <a:t>Your Feedback is Important</a:t>
            </a:r>
          </a:p>
        </p:txBody>
      </p:sp>
      <p:sp>
        <p:nvSpPr>
          <p:cNvPr id="19" name="Text Placeholder 2"/>
          <p:cNvSpPr txBox="1">
            <a:spLocks/>
          </p:cNvSpPr>
          <p:nvPr/>
        </p:nvSpPr>
        <p:spPr>
          <a:xfrm>
            <a:off x="274638" y="1778483"/>
            <a:ext cx="11887200" cy="217598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Clr>
                <a:srgbClr val="404040"/>
              </a:buClr>
              <a:buFont typeface="Wingdings" panose="05000000000000000000" pitchFamily="2" charset="2"/>
              <a:buNone/>
            </a:pPr>
            <a:r>
              <a:rPr lang="en-US" sz="3600" dirty="0" smtClean="0">
                <a:gradFill>
                  <a:gsLst>
                    <a:gs pos="5435">
                      <a:srgbClr val="404040"/>
                    </a:gs>
                    <a:gs pos="100000">
                      <a:srgbClr val="404040"/>
                    </a:gs>
                  </a:gsLst>
                  <a:lin ang="5400000" scaled="0"/>
                </a:gradFill>
              </a:rPr>
              <a:t>Fill out an evaluation of this session </a:t>
            </a:r>
            <a:br>
              <a:rPr lang="en-US" sz="3600" dirty="0" smtClean="0">
                <a:gradFill>
                  <a:gsLst>
                    <a:gs pos="5435">
                      <a:srgbClr val="404040"/>
                    </a:gs>
                    <a:gs pos="100000">
                      <a:srgbClr val="404040"/>
                    </a:gs>
                  </a:gsLst>
                  <a:lin ang="5400000" scaled="0"/>
                </a:gradFill>
              </a:rPr>
            </a:br>
            <a:r>
              <a:rPr lang="en-US" sz="3600" dirty="0" smtClean="0">
                <a:gradFill>
                  <a:gsLst>
                    <a:gs pos="5435">
                      <a:srgbClr val="404040"/>
                    </a:gs>
                    <a:gs pos="100000">
                      <a:srgbClr val="404040"/>
                    </a:gs>
                  </a:gsLst>
                  <a:lin ang="5400000" scaled="0"/>
                </a:gradFill>
              </a:rPr>
              <a:t>and help shape future events. </a:t>
            </a:r>
          </a:p>
          <a:p>
            <a:pPr marL="0" indent="0">
              <a:lnSpc>
                <a:spcPct val="80000"/>
              </a:lnSpc>
              <a:spcBef>
                <a:spcPts val="2200"/>
              </a:spcBef>
              <a:buClr>
                <a:srgbClr val="404040"/>
              </a:buClr>
              <a:buFont typeface="Wingdings" panose="05000000000000000000" pitchFamily="2" charset="2"/>
              <a:buNone/>
            </a:pPr>
            <a:r>
              <a:rPr lang="en-US" sz="3600" dirty="0" smtClean="0">
                <a:gradFill>
                  <a:gsLst>
                    <a:gs pos="5435">
                      <a:srgbClr val="404040"/>
                    </a:gs>
                    <a:gs pos="100000">
                      <a:srgbClr val="404040"/>
                    </a:gs>
                  </a:gsLst>
                  <a:lin ang="5400000" scaled="0"/>
                </a:gradFill>
                <a:latin typeface="Segoe UI"/>
              </a:rPr>
              <a:t>Scan the QR code </a:t>
            </a:r>
            <a:r>
              <a:rPr lang="en-US" sz="3600" dirty="0" smtClean="0">
                <a:gradFill>
                  <a:gsLst>
                    <a:gs pos="5435">
                      <a:srgbClr val="404040"/>
                    </a:gs>
                    <a:gs pos="100000">
                      <a:srgbClr val="404040"/>
                    </a:gs>
                  </a:gsLst>
                  <a:lin ang="5400000" scaled="0"/>
                </a:gradFill>
              </a:rPr>
              <a:t>to evaluate </a:t>
            </a:r>
            <a:br>
              <a:rPr lang="en-US" sz="3600" dirty="0" smtClean="0">
                <a:gradFill>
                  <a:gsLst>
                    <a:gs pos="5435">
                      <a:srgbClr val="404040"/>
                    </a:gs>
                    <a:gs pos="100000">
                      <a:srgbClr val="404040"/>
                    </a:gs>
                  </a:gsLst>
                  <a:lin ang="5400000" scaled="0"/>
                </a:gradFill>
              </a:rPr>
            </a:br>
            <a:r>
              <a:rPr lang="en-US" sz="3600" dirty="0" smtClean="0">
                <a:gradFill>
                  <a:gsLst>
                    <a:gs pos="5435">
                      <a:srgbClr val="404040"/>
                    </a:gs>
                    <a:gs pos="100000">
                      <a:srgbClr val="404040"/>
                    </a:gs>
                  </a:gsLst>
                  <a:lin ang="5400000" scaled="0"/>
                </a:gradFill>
              </a:rPr>
              <a:t>this session on your mobile device. </a:t>
            </a:r>
          </a:p>
          <a:p>
            <a:pPr marL="0" indent="0">
              <a:spcBef>
                <a:spcPts val="1800"/>
              </a:spcBef>
              <a:buClr>
                <a:srgbClr val="404040"/>
              </a:buClr>
              <a:buFont typeface="Wingdings" panose="05000000000000000000" pitchFamily="2" charset="2"/>
              <a:buNone/>
            </a:pPr>
            <a:r>
              <a:rPr lang="en-US" sz="3200" dirty="0" smtClean="0">
                <a:gradFill>
                  <a:gsLst>
                    <a:gs pos="3261">
                      <a:srgbClr val="00188F"/>
                    </a:gs>
                    <a:gs pos="100000">
                      <a:srgbClr val="00188F"/>
                    </a:gs>
                  </a:gsLst>
                  <a:lin ang="5400000" scaled="0"/>
                </a:gradFill>
                <a:latin typeface="Segoe UI"/>
              </a:rPr>
              <a:t>You’ll also be entered into </a:t>
            </a:r>
            <a:br>
              <a:rPr lang="en-US" sz="3200" dirty="0" smtClean="0">
                <a:gradFill>
                  <a:gsLst>
                    <a:gs pos="3261">
                      <a:srgbClr val="00188F"/>
                    </a:gs>
                    <a:gs pos="100000">
                      <a:srgbClr val="00188F"/>
                    </a:gs>
                  </a:gsLst>
                  <a:lin ang="5400000" scaled="0"/>
                </a:gradFill>
                <a:latin typeface="Segoe UI"/>
              </a:rPr>
            </a:br>
            <a:r>
              <a:rPr lang="en-US" sz="3200" dirty="0" smtClean="0">
                <a:gradFill>
                  <a:gsLst>
                    <a:gs pos="3261">
                      <a:srgbClr val="00188F"/>
                    </a:gs>
                    <a:gs pos="100000">
                      <a:srgbClr val="00188F"/>
                    </a:gs>
                  </a:gsLst>
                  <a:lin ang="5400000" scaled="0"/>
                </a:gradFill>
                <a:latin typeface="Segoe UI"/>
              </a:rPr>
              <a:t>a daily prize drawing!</a:t>
            </a:r>
            <a:endParaRPr lang="en-US" sz="3200" dirty="0">
              <a:gradFill>
                <a:gsLst>
                  <a:gs pos="3261">
                    <a:srgbClr val="00188F"/>
                  </a:gs>
                  <a:gs pos="100000">
                    <a:srgbClr val="00188F"/>
                  </a:gs>
                </a:gsLst>
                <a:lin ang="5400000" scaled="0"/>
              </a:gradFill>
              <a:latin typeface="Segoe UI"/>
            </a:endParaRPr>
          </a:p>
        </p:txBody>
      </p:sp>
      <p:sp>
        <p:nvSpPr>
          <p:cNvPr id="25" name="Freeform 24"/>
          <p:cNvSpPr>
            <a:spLocks noChangeAspect="1" noEditPoints="1"/>
          </p:cNvSpPr>
          <p:nvPr/>
        </p:nvSpPr>
        <p:spPr bwMode="black">
          <a:xfrm>
            <a:off x="475560"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1544193401"/>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3050" y="6079032"/>
            <a:ext cx="118887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lumMod val="75000"/>
                        <a:lumOff val="25000"/>
                      </a:srgbClr>
                    </a:gs>
                    <a:gs pos="100000">
                      <a:srgbClr val="404040">
                        <a:lumMod val="75000"/>
                        <a:lumOff val="25000"/>
                      </a:srgbClr>
                    </a:gs>
                  </a:gsLst>
                  <a:lin ang="5400000" scaled="0"/>
                </a:gradFill>
                <a:cs typeface="Segoe UI" pitchFamily="34" charset="0"/>
              </a:rPr>
              <a:t>© </a:t>
            </a:r>
            <a:r>
              <a:rPr lang="en-US" sz="700" dirty="0" smtClean="0">
                <a:gradFill>
                  <a:gsLst>
                    <a:gs pos="0">
                      <a:srgbClr val="404040">
                        <a:lumMod val="75000"/>
                        <a:lumOff val="25000"/>
                      </a:srgbClr>
                    </a:gs>
                    <a:gs pos="100000">
                      <a:srgbClr val="404040">
                        <a:lumMod val="75000"/>
                        <a:lumOff val="25000"/>
                      </a:srgbClr>
                    </a:gs>
                  </a:gsLst>
                  <a:lin ang="5400000" scaled="0"/>
                </a:gradFill>
                <a:cs typeface="Segoe UI" pitchFamily="34" charset="0"/>
              </a:rPr>
              <a:t>2014 </a:t>
            </a:r>
            <a:r>
              <a:rPr lang="en-US" sz="700" dirty="0">
                <a:gradFill>
                  <a:gsLst>
                    <a:gs pos="0">
                      <a:srgbClr val="404040">
                        <a:lumMod val="75000"/>
                        <a:lumOff val="25000"/>
                      </a:srgbClr>
                    </a:gs>
                    <a:gs pos="100000">
                      <a:srgbClr val="404040">
                        <a:lumMod val="75000"/>
                        <a:lumOff val="25000"/>
                      </a:srgbClr>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404040">
                        <a:lumMod val="75000"/>
                        <a:lumOff val="25000"/>
                      </a:srgbClr>
                    </a:gs>
                    <a:gs pos="100000">
                      <a:srgbClr val="404040">
                        <a:lumMod val="75000"/>
                        <a:lumOff val="25000"/>
                      </a:srgbClr>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32" y="3103733"/>
            <a:ext cx="3687046" cy="787059"/>
          </a:xfrm>
          <a:prstGeom prst="rect">
            <a:avLst/>
          </a:prstGeom>
        </p:spPr>
      </p:pic>
    </p:spTree>
    <p:extLst>
      <p:ext uri="{BB962C8B-B14F-4D97-AF65-F5344CB8AC3E}">
        <p14:creationId xmlns:p14="http://schemas.microsoft.com/office/powerpoint/2010/main" val="9856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scenario—collect events for analysis</a:t>
            </a:r>
            <a:endParaRPr lang="en-US" dirty="0"/>
          </a:p>
        </p:txBody>
      </p:sp>
      <p:sp>
        <p:nvSpPr>
          <p:cNvPr id="4" name="Text Placeholder 3"/>
          <p:cNvSpPr txBox="1">
            <a:spLocks/>
          </p:cNvSpPr>
          <p:nvPr/>
        </p:nvSpPr>
        <p:spPr>
          <a:xfrm>
            <a:off x="1306395" y="1760147"/>
            <a:ext cx="9145784" cy="63217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gradFill>
                <a:gsLst>
                  <a:gs pos="1250">
                    <a:srgbClr val="FFFFFF"/>
                  </a:gs>
                  <a:gs pos="100000">
                    <a:srgbClr val="FFFFFF"/>
                  </a:gs>
                </a:gsLst>
                <a:lin ang="5400000" scaled="0"/>
              </a:gradFill>
            </a:endParaRPr>
          </a:p>
        </p:txBody>
      </p:sp>
      <p:grpSp>
        <p:nvGrpSpPr>
          <p:cNvPr id="5" name="Group 4"/>
          <p:cNvGrpSpPr/>
          <p:nvPr/>
        </p:nvGrpSpPr>
        <p:grpSpPr>
          <a:xfrm>
            <a:off x="845067" y="1901837"/>
            <a:ext cx="676425" cy="3405179"/>
            <a:chOff x="198463" y="1481702"/>
            <a:chExt cx="676425" cy="3405179"/>
          </a:xfrm>
        </p:grpSpPr>
        <p:cxnSp>
          <p:nvCxnSpPr>
            <p:cNvPr id="6" name="Straight Connector 5"/>
            <p:cNvCxnSpPr/>
            <p:nvPr/>
          </p:nvCxnSpPr>
          <p:spPr>
            <a:xfrm flipH="1">
              <a:off x="548521" y="3386980"/>
              <a:ext cx="9998" cy="693388"/>
            </a:xfrm>
            <a:prstGeom prst="line">
              <a:avLst/>
            </a:prstGeom>
            <a:ln w="762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249025" y="1481702"/>
              <a:ext cx="532329" cy="923672"/>
              <a:chOff x="3157634" y="601956"/>
              <a:chExt cx="521938" cy="905643"/>
            </a:xfrm>
          </p:grpSpPr>
          <p:sp>
            <p:nvSpPr>
              <p:cNvPr id="17" name="Freeform 88"/>
              <p:cNvSpPr>
                <a:spLocks noEditPoints="1"/>
              </p:cNvSpPr>
              <p:nvPr/>
            </p:nvSpPr>
            <p:spPr bwMode="auto">
              <a:xfrm>
                <a:off x="3249359" y="601956"/>
                <a:ext cx="430213" cy="534988"/>
              </a:xfrm>
              <a:custGeom>
                <a:avLst/>
                <a:gdLst>
                  <a:gd name="T0" fmla="*/ 643 w 1766"/>
                  <a:gd name="T1" fmla="*/ 1936 h 2204"/>
                  <a:gd name="T2" fmla="*/ 1224 w 1766"/>
                  <a:gd name="T3" fmla="*/ 1818 h 2204"/>
                  <a:gd name="T4" fmla="*/ 1224 w 1766"/>
                  <a:gd name="T5" fmla="*/ 118 h 2204"/>
                  <a:gd name="T6" fmla="*/ 643 w 1766"/>
                  <a:gd name="T7" fmla="*/ 0 h 2204"/>
                  <a:gd name="T8" fmla="*/ 575 w 1766"/>
                  <a:gd name="T9" fmla="*/ 360 h 2204"/>
                  <a:gd name="T10" fmla="*/ 763 w 1766"/>
                  <a:gd name="T11" fmla="*/ 473 h 2204"/>
                  <a:gd name="T12" fmla="*/ 598 w 1766"/>
                  <a:gd name="T13" fmla="*/ 587 h 2204"/>
                  <a:gd name="T14" fmla="*/ 763 w 1766"/>
                  <a:gd name="T15" fmla="*/ 701 h 2204"/>
                  <a:gd name="T16" fmla="*/ 611 w 1766"/>
                  <a:gd name="T17" fmla="*/ 815 h 2204"/>
                  <a:gd name="T18" fmla="*/ 763 w 1766"/>
                  <a:gd name="T19" fmla="*/ 929 h 2204"/>
                  <a:gd name="T20" fmla="*/ 550 w 1766"/>
                  <a:gd name="T21" fmla="*/ 1765 h 2204"/>
                  <a:gd name="T22" fmla="*/ 883 w 1766"/>
                  <a:gd name="T23" fmla="*/ 1512 h 2204"/>
                  <a:gd name="T24" fmla="*/ 883 w 1766"/>
                  <a:gd name="T25" fmla="*/ 1748 h 2204"/>
                  <a:gd name="T26" fmla="*/ 883 w 1766"/>
                  <a:gd name="T27" fmla="*/ 1512 h 2204"/>
                  <a:gd name="T28" fmla="*/ 938 w 1766"/>
                  <a:gd name="T29" fmla="*/ 1630 h 2204"/>
                  <a:gd name="T30" fmla="*/ 828 w 1766"/>
                  <a:gd name="T31" fmla="*/ 1630 h 2204"/>
                  <a:gd name="T32" fmla="*/ 1334 w 1766"/>
                  <a:gd name="T33" fmla="*/ 1765 h 2204"/>
                  <a:gd name="T34" fmla="*/ 1299 w 1766"/>
                  <a:gd name="T35" fmla="*/ 1806 h 2204"/>
                  <a:gd name="T36" fmla="*/ 1123 w 1766"/>
                  <a:gd name="T37" fmla="*/ 2012 h 2204"/>
                  <a:gd name="T38" fmla="*/ 507 w 1766"/>
                  <a:gd name="T39" fmla="*/ 1951 h 2204"/>
                  <a:gd name="T40" fmla="*/ 473 w 1766"/>
                  <a:gd name="T41" fmla="*/ 1765 h 2204"/>
                  <a:gd name="T42" fmla="*/ 272 w 1766"/>
                  <a:gd name="T43" fmla="*/ 1925 h 2204"/>
                  <a:gd name="T44" fmla="*/ 432 w 1766"/>
                  <a:gd name="T45" fmla="*/ 2204 h 2204"/>
                  <a:gd name="T46" fmla="*/ 1494 w 1766"/>
                  <a:gd name="T47" fmla="*/ 2044 h 2204"/>
                  <a:gd name="T48" fmla="*/ 1334 w 1766"/>
                  <a:gd name="T49" fmla="*/ 1765 h 2204"/>
                  <a:gd name="T50" fmla="*/ 1318 w 1766"/>
                  <a:gd name="T51" fmla="*/ 531 h 2204"/>
                  <a:gd name="T52" fmla="*/ 1426 w 1766"/>
                  <a:gd name="T53" fmla="*/ 676 h 2204"/>
                  <a:gd name="T54" fmla="*/ 448 w 1766"/>
                  <a:gd name="T55" fmla="*/ 531 h 2204"/>
                  <a:gd name="T56" fmla="*/ 448 w 1766"/>
                  <a:gd name="T57" fmla="*/ 822 h 2204"/>
                  <a:gd name="T58" fmla="*/ 1701 w 1766"/>
                  <a:gd name="T59" fmla="*/ 676 h 2204"/>
                  <a:gd name="T60" fmla="*/ 1764 w 1766"/>
                  <a:gd name="T61" fmla="*/ 676 h 2204"/>
                  <a:gd name="T62" fmla="*/ 1416 w 1766"/>
                  <a:gd name="T63" fmla="*/ 426 h 2204"/>
                  <a:gd name="T64" fmla="*/ 1416 w 1766"/>
                  <a:gd name="T65" fmla="*/ 927 h 2204"/>
                  <a:gd name="T66" fmla="*/ 1416 w 1766"/>
                  <a:gd name="T67" fmla="*/ 426 h 2204"/>
                  <a:gd name="T68" fmla="*/ 350 w 1766"/>
                  <a:gd name="T69" fmla="*/ 426 h 2204"/>
                  <a:gd name="T70" fmla="*/ 350 w 1766"/>
                  <a:gd name="T71" fmla="*/ 927 h 2204"/>
                  <a:gd name="T72" fmla="*/ 217 w 1766"/>
                  <a:gd name="T73" fmla="*/ 310 h 2204"/>
                  <a:gd name="T74" fmla="*/ 217 w 1766"/>
                  <a:gd name="T75" fmla="*/ 1043 h 2204"/>
                  <a:gd name="T76" fmla="*/ 217 w 1766"/>
                  <a:gd name="T77" fmla="*/ 310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6" h="2204">
                    <a:moveTo>
                      <a:pt x="542" y="1818"/>
                    </a:moveTo>
                    <a:cubicBezTo>
                      <a:pt x="532" y="1883"/>
                      <a:pt x="577" y="1936"/>
                      <a:pt x="643" y="1936"/>
                    </a:cubicBezTo>
                    <a:cubicBezTo>
                      <a:pt x="1123" y="1936"/>
                      <a:pt x="1123" y="1936"/>
                      <a:pt x="1123" y="1936"/>
                    </a:cubicBezTo>
                    <a:cubicBezTo>
                      <a:pt x="1189" y="1936"/>
                      <a:pt x="1234" y="1883"/>
                      <a:pt x="1224" y="1818"/>
                    </a:cubicBezTo>
                    <a:cubicBezTo>
                      <a:pt x="1221" y="1800"/>
                      <a:pt x="1219" y="1783"/>
                      <a:pt x="1216" y="1765"/>
                    </a:cubicBezTo>
                    <a:cubicBezTo>
                      <a:pt x="1129" y="1162"/>
                      <a:pt x="1132" y="731"/>
                      <a:pt x="1224" y="118"/>
                    </a:cubicBezTo>
                    <a:cubicBezTo>
                      <a:pt x="1234" y="52"/>
                      <a:pt x="1189" y="0"/>
                      <a:pt x="1123" y="0"/>
                    </a:cubicBezTo>
                    <a:cubicBezTo>
                      <a:pt x="643" y="0"/>
                      <a:pt x="643" y="0"/>
                      <a:pt x="643" y="0"/>
                    </a:cubicBezTo>
                    <a:cubicBezTo>
                      <a:pt x="577" y="0"/>
                      <a:pt x="532" y="52"/>
                      <a:pt x="542" y="118"/>
                    </a:cubicBezTo>
                    <a:cubicBezTo>
                      <a:pt x="555" y="202"/>
                      <a:pt x="565" y="282"/>
                      <a:pt x="575" y="360"/>
                    </a:cubicBezTo>
                    <a:cubicBezTo>
                      <a:pt x="763" y="360"/>
                      <a:pt x="763" y="360"/>
                      <a:pt x="763" y="360"/>
                    </a:cubicBezTo>
                    <a:cubicBezTo>
                      <a:pt x="763" y="473"/>
                      <a:pt x="763" y="473"/>
                      <a:pt x="763" y="473"/>
                    </a:cubicBezTo>
                    <a:cubicBezTo>
                      <a:pt x="587" y="473"/>
                      <a:pt x="587" y="473"/>
                      <a:pt x="587" y="473"/>
                    </a:cubicBezTo>
                    <a:cubicBezTo>
                      <a:pt x="591" y="512"/>
                      <a:pt x="595" y="550"/>
                      <a:pt x="598" y="587"/>
                    </a:cubicBezTo>
                    <a:cubicBezTo>
                      <a:pt x="763" y="587"/>
                      <a:pt x="763" y="587"/>
                      <a:pt x="763" y="587"/>
                    </a:cubicBezTo>
                    <a:cubicBezTo>
                      <a:pt x="763" y="701"/>
                      <a:pt x="763" y="701"/>
                      <a:pt x="763" y="701"/>
                    </a:cubicBezTo>
                    <a:cubicBezTo>
                      <a:pt x="605" y="701"/>
                      <a:pt x="605" y="701"/>
                      <a:pt x="605" y="701"/>
                    </a:cubicBezTo>
                    <a:cubicBezTo>
                      <a:pt x="608" y="739"/>
                      <a:pt x="609" y="777"/>
                      <a:pt x="611" y="815"/>
                    </a:cubicBezTo>
                    <a:cubicBezTo>
                      <a:pt x="763" y="815"/>
                      <a:pt x="763" y="815"/>
                      <a:pt x="763" y="815"/>
                    </a:cubicBezTo>
                    <a:cubicBezTo>
                      <a:pt x="763" y="929"/>
                      <a:pt x="763" y="929"/>
                      <a:pt x="763" y="929"/>
                    </a:cubicBezTo>
                    <a:cubicBezTo>
                      <a:pt x="613" y="929"/>
                      <a:pt x="613" y="929"/>
                      <a:pt x="613" y="929"/>
                    </a:cubicBezTo>
                    <a:cubicBezTo>
                      <a:pt x="615" y="1194"/>
                      <a:pt x="594" y="1457"/>
                      <a:pt x="550" y="1765"/>
                    </a:cubicBezTo>
                    <a:cubicBezTo>
                      <a:pt x="547" y="1783"/>
                      <a:pt x="545" y="1800"/>
                      <a:pt x="542" y="1818"/>
                    </a:cubicBezTo>
                    <a:close/>
                    <a:moveTo>
                      <a:pt x="883" y="1512"/>
                    </a:moveTo>
                    <a:cubicBezTo>
                      <a:pt x="948" y="1512"/>
                      <a:pt x="1001" y="1565"/>
                      <a:pt x="1001" y="1630"/>
                    </a:cubicBezTo>
                    <a:cubicBezTo>
                      <a:pt x="1001" y="1696"/>
                      <a:pt x="948" y="1748"/>
                      <a:pt x="883" y="1748"/>
                    </a:cubicBezTo>
                    <a:cubicBezTo>
                      <a:pt x="818" y="1748"/>
                      <a:pt x="765" y="1696"/>
                      <a:pt x="765" y="1630"/>
                    </a:cubicBezTo>
                    <a:cubicBezTo>
                      <a:pt x="765" y="1565"/>
                      <a:pt x="818" y="1512"/>
                      <a:pt x="883" y="1512"/>
                    </a:cubicBezTo>
                    <a:close/>
                    <a:moveTo>
                      <a:pt x="883" y="1685"/>
                    </a:moveTo>
                    <a:cubicBezTo>
                      <a:pt x="913" y="1685"/>
                      <a:pt x="938" y="1661"/>
                      <a:pt x="938" y="1630"/>
                    </a:cubicBezTo>
                    <a:cubicBezTo>
                      <a:pt x="938" y="1600"/>
                      <a:pt x="913" y="1576"/>
                      <a:pt x="883" y="1576"/>
                    </a:cubicBezTo>
                    <a:cubicBezTo>
                      <a:pt x="853" y="1576"/>
                      <a:pt x="828" y="1600"/>
                      <a:pt x="828" y="1630"/>
                    </a:cubicBezTo>
                    <a:cubicBezTo>
                      <a:pt x="828" y="1661"/>
                      <a:pt x="853" y="1685"/>
                      <a:pt x="883" y="1685"/>
                    </a:cubicBezTo>
                    <a:close/>
                    <a:moveTo>
                      <a:pt x="1334" y="1765"/>
                    </a:moveTo>
                    <a:cubicBezTo>
                      <a:pt x="1293" y="1765"/>
                      <a:pt x="1293" y="1765"/>
                      <a:pt x="1293" y="1765"/>
                    </a:cubicBezTo>
                    <a:cubicBezTo>
                      <a:pt x="1295" y="1779"/>
                      <a:pt x="1297" y="1792"/>
                      <a:pt x="1299" y="1806"/>
                    </a:cubicBezTo>
                    <a:cubicBezTo>
                      <a:pt x="1307" y="1860"/>
                      <a:pt x="1293" y="1913"/>
                      <a:pt x="1259" y="1951"/>
                    </a:cubicBezTo>
                    <a:cubicBezTo>
                      <a:pt x="1226" y="1991"/>
                      <a:pt x="1177" y="2012"/>
                      <a:pt x="1123" y="2012"/>
                    </a:cubicBezTo>
                    <a:cubicBezTo>
                      <a:pt x="643" y="2012"/>
                      <a:pt x="643" y="2012"/>
                      <a:pt x="643" y="2012"/>
                    </a:cubicBezTo>
                    <a:cubicBezTo>
                      <a:pt x="589" y="2012"/>
                      <a:pt x="540" y="1991"/>
                      <a:pt x="507" y="1951"/>
                    </a:cubicBezTo>
                    <a:cubicBezTo>
                      <a:pt x="473" y="1913"/>
                      <a:pt x="459" y="1860"/>
                      <a:pt x="467" y="1806"/>
                    </a:cubicBezTo>
                    <a:cubicBezTo>
                      <a:pt x="469" y="1792"/>
                      <a:pt x="471" y="1779"/>
                      <a:pt x="473" y="1765"/>
                    </a:cubicBezTo>
                    <a:cubicBezTo>
                      <a:pt x="432" y="1765"/>
                      <a:pt x="432" y="1765"/>
                      <a:pt x="432" y="1765"/>
                    </a:cubicBezTo>
                    <a:cubicBezTo>
                      <a:pt x="344" y="1765"/>
                      <a:pt x="272" y="1837"/>
                      <a:pt x="272" y="1925"/>
                    </a:cubicBezTo>
                    <a:cubicBezTo>
                      <a:pt x="272" y="2044"/>
                      <a:pt x="272" y="2044"/>
                      <a:pt x="272" y="2044"/>
                    </a:cubicBezTo>
                    <a:cubicBezTo>
                      <a:pt x="272" y="2132"/>
                      <a:pt x="344" y="2204"/>
                      <a:pt x="432" y="2204"/>
                    </a:cubicBezTo>
                    <a:cubicBezTo>
                      <a:pt x="1334" y="2204"/>
                      <a:pt x="1334" y="2204"/>
                      <a:pt x="1334" y="2204"/>
                    </a:cubicBezTo>
                    <a:cubicBezTo>
                      <a:pt x="1422" y="2204"/>
                      <a:pt x="1494" y="2132"/>
                      <a:pt x="1494" y="2044"/>
                    </a:cubicBezTo>
                    <a:cubicBezTo>
                      <a:pt x="1494" y="1925"/>
                      <a:pt x="1494" y="1925"/>
                      <a:pt x="1494" y="1925"/>
                    </a:cubicBezTo>
                    <a:cubicBezTo>
                      <a:pt x="1494" y="1837"/>
                      <a:pt x="1422" y="1765"/>
                      <a:pt x="1334" y="1765"/>
                    </a:cubicBezTo>
                    <a:close/>
                    <a:moveTo>
                      <a:pt x="1426" y="676"/>
                    </a:moveTo>
                    <a:cubicBezTo>
                      <a:pt x="1427" y="601"/>
                      <a:pt x="1373" y="541"/>
                      <a:pt x="1318" y="531"/>
                    </a:cubicBezTo>
                    <a:cubicBezTo>
                      <a:pt x="1398" y="606"/>
                      <a:pt x="1398" y="746"/>
                      <a:pt x="1318" y="822"/>
                    </a:cubicBezTo>
                    <a:cubicBezTo>
                      <a:pt x="1373" y="812"/>
                      <a:pt x="1427" y="751"/>
                      <a:pt x="1426" y="676"/>
                    </a:cubicBezTo>
                    <a:close/>
                    <a:moveTo>
                      <a:pt x="448" y="822"/>
                    </a:moveTo>
                    <a:cubicBezTo>
                      <a:pt x="368" y="746"/>
                      <a:pt x="368" y="606"/>
                      <a:pt x="448" y="531"/>
                    </a:cubicBezTo>
                    <a:cubicBezTo>
                      <a:pt x="393" y="541"/>
                      <a:pt x="339" y="601"/>
                      <a:pt x="340" y="676"/>
                    </a:cubicBezTo>
                    <a:cubicBezTo>
                      <a:pt x="339" y="751"/>
                      <a:pt x="393" y="812"/>
                      <a:pt x="448" y="822"/>
                    </a:cubicBezTo>
                    <a:close/>
                    <a:moveTo>
                      <a:pt x="1549" y="310"/>
                    </a:moveTo>
                    <a:cubicBezTo>
                      <a:pt x="1646" y="405"/>
                      <a:pt x="1702" y="540"/>
                      <a:pt x="1701" y="676"/>
                    </a:cubicBezTo>
                    <a:cubicBezTo>
                      <a:pt x="1702" y="812"/>
                      <a:pt x="1646" y="947"/>
                      <a:pt x="1549" y="1043"/>
                    </a:cubicBezTo>
                    <a:cubicBezTo>
                      <a:pt x="1662" y="990"/>
                      <a:pt x="1766" y="846"/>
                      <a:pt x="1764" y="676"/>
                    </a:cubicBezTo>
                    <a:cubicBezTo>
                      <a:pt x="1766" y="506"/>
                      <a:pt x="1662" y="362"/>
                      <a:pt x="1549" y="310"/>
                    </a:cubicBezTo>
                    <a:close/>
                    <a:moveTo>
                      <a:pt x="1416" y="426"/>
                    </a:moveTo>
                    <a:cubicBezTo>
                      <a:pt x="1483" y="492"/>
                      <a:pt x="1527" y="583"/>
                      <a:pt x="1527" y="676"/>
                    </a:cubicBezTo>
                    <a:cubicBezTo>
                      <a:pt x="1527" y="770"/>
                      <a:pt x="1483" y="860"/>
                      <a:pt x="1416" y="927"/>
                    </a:cubicBezTo>
                    <a:cubicBezTo>
                      <a:pt x="1499" y="895"/>
                      <a:pt x="1582" y="800"/>
                      <a:pt x="1582" y="676"/>
                    </a:cubicBezTo>
                    <a:cubicBezTo>
                      <a:pt x="1582" y="553"/>
                      <a:pt x="1499" y="457"/>
                      <a:pt x="1416" y="426"/>
                    </a:cubicBezTo>
                    <a:close/>
                    <a:moveTo>
                      <a:pt x="239" y="676"/>
                    </a:moveTo>
                    <a:cubicBezTo>
                      <a:pt x="239" y="583"/>
                      <a:pt x="283" y="492"/>
                      <a:pt x="350" y="426"/>
                    </a:cubicBezTo>
                    <a:cubicBezTo>
                      <a:pt x="267" y="457"/>
                      <a:pt x="184" y="553"/>
                      <a:pt x="184" y="676"/>
                    </a:cubicBezTo>
                    <a:cubicBezTo>
                      <a:pt x="184" y="800"/>
                      <a:pt x="267" y="895"/>
                      <a:pt x="350" y="927"/>
                    </a:cubicBezTo>
                    <a:cubicBezTo>
                      <a:pt x="283" y="860"/>
                      <a:pt x="239" y="770"/>
                      <a:pt x="239" y="676"/>
                    </a:cubicBezTo>
                    <a:close/>
                    <a:moveTo>
                      <a:pt x="217" y="310"/>
                    </a:moveTo>
                    <a:cubicBezTo>
                      <a:pt x="104" y="362"/>
                      <a:pt x="0" y="506"/>
                      <a:pt x="2" y="676"/>
                    </a:cubicBezTo>
                    <a:cubicBezTo>
                      <a:pt x="0" y="846"/>
                      <a:pt x="104" y="990"/>
                      <a:pt x="217" y="1043"/>
                    </a:cubicBezTo>
                    <a:cubicBezTo>
                      <a:pt x="120" y="947"/>
                      <a:pt x="64" y="812"/>
                      <a:pt x="65" y="676"/>
                    </a:cubicBezTo>
                    <a:cubicBezTo>
                      <a:pt x="64" y="540"/>
                      <a:pt x="120" y="405"/>
                      <a:pt x="217" y="310"/>
                    </a:cubicBezTo>
                    <a:close/>
                  </a:path>
                </a:pathLst>
              </a:custGeom>
              <a:solidFill>
                <a:srgbClr val="FBFBFB"/>
              </a:solidFill>
              <a:ln>
                <a:noFill/>
              </a:ln>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sp>
            <p:nvSpPr>
              <p:cNvPr id="18" name="TextBox 17"/>
              <p:cNvSpPr txBox="1"/>
              <p:nvPr/>
            </p:nvSpPr>
            <p:spPr>
              <a:xfrm>
                <a:off x="3157634" y="1281901"/>
                <a:ext cx="123174" cy="225698"/>
              </a:xfrm>
              <a:prstGeom prst="rect">
                <a:avLst/>
              </a:prstGeom>
              <a:noFill/>
            </p:spPr>
            <p:txBody>
              <a:bodyPr wrap="none" lIns="124347" tIns="0" rIns="0" bIns="0" rtlCol="0">
                <a:spAutoFit/>
              </a:bodyPr>
              <a:lstStyle/>
              <a:p>
                <a:pPr defTabSz="932203"/>
                <a:endParaRPr lang="en-US" sz="1496" dirty="0">
                  <a:solidFill>
                    <a:prstClr val="white"/>
                  </a:solidFill>
                  <a:latin typeface="Segoe" pitchFamily="34" charset="0"/>
                </a:endParaRPr>
              </a:p>
            </p:txBody>
          </p:sp>
        </p:grpSp>
        <p:grpSp>
          <p:nvGrpSpPr>
            <p:cNvPr id="8" name="Group 7"/>
            <p:cNvGrpSpPr/>
            <p:nvPr/>
          </p:nvGrpSpPr>
          <p:grpSpPr>
            <a:xfrm>
              <a:off x="249025" y="2122698"/>
              <a:ext cx="532329" cy="923672"/>
              <a:chOff x="3157634" y="601956"/>
              <a:chExt cx="521938" cy="905643"/>
            </a:xfrm>
          </p:grpSpPr>
          <p:sp>
            <p:nvSpPr>
              <p:cNvPr id="15" name="Freeform 88"/>
              <p:cNvSpPr>
                <a:spLocks noEditPoints="1"/>
              </p:cNvSpPr>
              <p:nvPr/>
            </p:nvSpPr>
            <p:spPr bwMode="auto">
              <a:xfrm>
                <a:off x="3249359" y="601956"/>
                <a:ext cx="430213" cy="534988"/>
              </a:xfrm>
              <a:custGeom>
                <a:avLst/>
                <a:gdLst>
                  <a:gd name="T0" fmla="*/ 643 w 1766"/>
                  <a:gd name="T1" fmla="*/ 1936 h 2204"/>
                  <a:gd name="T2" fmla="*/ 1224 w 1766"/>
                  <a:gd name="T3" fmla="*/ 1818 h 2204"/>
                  <a:gd name="T4" fmla="*/ 1224 w 1766"/>
                  <a:gd name="T5" fmla="*/ 118 h 2204"/>
                  <a:gd name="T6" fmla="*/ 643 w 1766"/>
                  <a:gd name="T7" fmla="*/ 0 h 2204"/>
                  <a:gd name="T8" fmla="*/ 575 w 1766"/>
                  <a:gd name="T9" fmla="*/ 360 h 2204"/>
                  <a:gd name="T10" fmla="*/ 763 w 1766"/>
                  <a:gd name="T11" fmla="*/ 473 h 2204"/>
                  <a:gd name="T12" fmla="*/ 598 w 1766"/>
                  <a:gd name="T13" fmla="*/ 587 h 2204"/>
                  <a:gd name="T14" fmla="*/ 763 w 1766"/>
                  <a:gd name="T15" fmla="*/ 701 h 2204"/>
                  <a:gd name="T16" fmla="*/ 611 w 1766"/>
                  <a:gd name="T17" fmla="*/ 815 h 2204"/>
                  <a:gd name="T18" fmla="*/ 763 w 1766"/>
                  <a:gd name="T19" fmla="*/ 929 h 2204"/>
                  <a:gd name="T20" fmla="*/ 550 w 1766"/>
                  <a:gd name="T21" fmla="*/ 1765 h 2204"/>
                  <a:gd name="T22" fmla="*/ 883 w 1766"/>
                  <a:gd name="T23" fmla="*/ 1512 h 2204"/>
                  <a:gd name="T24" fmla="*/ 883 w 1766"/>
                  <a:gd name="T25" fmla="*/ 1748 h 2204"/>
                  <a:gd name="T26" fmla="*/ 883 w 1766"/>
                  <a:gd name="T27" fmla="*/ 1512 h 2204"/>
                  <a:gd name="T28" fmla="*/ 938 w 1766"/>
                  <a:gd name="T29" fmla="*/ 1630 h 2204"/>
                  <a:gd name="T30" fmla="*/ 828 w 1766"/>
                  <a:gd name="T31" fmla="*/ 1630 h 2204"/>
                  <a:gd name="T32" fmla="*/ 1334 w 1766"/>
                  <a:gd name="T33" fmla="*/ 1765 h 2204"/>
                  <a:gd name="T34" fmla="*/ 1299 w 1766"/>
                  <a:gd name="T35" fmla="*/ 1806 h 2204"/>
                  <a:gd name="T36" fmla="*/ 1123 w 1766"/>
                  <a:gd name="T37" fmla="*/ 2012 h 2204"/>
                  <a:gd name="T38" fmla="*/ 507 w 1766"/>
                  <a:gd name="T39" fmla="*/ 1951 h 2204"/>
                  <a:gd name="T40" fmla="*/ 473 w 1766"/>
                  <a:gd name="T41" fmla="*/ 1765 h 2204"/>
                  <a:gd name="T42" fmla="*/ 272 w 1766"/>
                  <a:gd name="T43" fmla="*/ 1925 h 2204"/>
                  <a:gd name="T44" fmla="*/ 432 w 1766"/>
                  <a:gd name="T45" fmla="*/ 2204 h 2204"/>
                  <a:gd name="T46" fmla="*/ 1494 w 1766"/>
                  <a:gd name="T47" fmla="*/ 2044 h 2204"/>
                  <a:gd name="T48" fmla="*/ 1334 w 1766"/>
                  <a:gd name="T49" fmla="*/ 1765 h 2204"/>
                  <a:gd name="T50" fmla="*/ 1318 w 1766"/>
                  <a:gd name="T51" fmla="*/ 531 h 2204"/>
                  <a:gd name="T52" fmla="*/ 1426 w 1766"/>
                  <a:gd name="T53" fmla="*/ 676 h 2204"/>
                  <a:gd name="T54" fmla="*/ 448 w 1766"/>
                  <a:gd name="T55" fmla="*/ 531 h 2204"/>
                  <a:gd name="T56" fmla="*/ 448 w 1766"/>
                  <a:gd name="T57" fmla="*/ 822 h 2204"/>
                  <a:gd name="T58" fmla="*/ 1701 w 1766"/>
                  <a:gd name="T59" fmla="*/ 676 h 2204"/>
                  <a:gd name="T60" fmla="*/ 1764 w 1766"/>
                  <a:gd name="T61" fmla="*/ 676 h 2204"/>
                  <a:gd name="T62" fmla="*/ 1416 w 1766"/>
                  <a:gd name="T63" fmla="*/ 426 h 2204"/>
                  <a:gd name="T64" fmla="*/ 1416 w 1766"/>
                  <a:gd name="T65" fmla="*/ 927 h 2204"/>
                  <a:gd name="T66" fmla="*/ 1416 w 1766"/>
                  <a:gd name="T67" fmla="*/ 426 h 2204"/>
                  <a:gd name="T68" fmla="*/ 350 w 1766"/>
                  <a:gd name="T69" fmla="*/ 426 h 2204"/>
                  <a:gd name="T70" fmla="*/ 350 w 1766"/>
                  <a:gd name="T71" fmla="*/ 927 h 2204"/>
                  <a:gd name="T72" fmla="*/ 217 w 1766"/>
                  <a:gd name="T73" fmla="*/ 310 h 2204"/>
                  <a:gd name="T74" fmla="*/ 217 w 1766"/>
                  <a:gd name="T75" fmla="*/ 1043 h 2204"/>
                  <a:gd name="T76" fmla="*/ 217 w 1766"/>
                  <a:gd name="T77" fmla="*/ 310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6" h="2204">
                    <a:moveTo>
                      <a:pt x="542" y="1818"/>
                    </a:moveTo>
                    <a:cubicBezTo>
                      <a:pt x="532" y="1883"/>
                      <a:pt x="577" y="1936"/>
                      <a:pt x="643" y="1936"/>
                    </a:cubicBezTo>
                    <a:cubicBezTo>
                      <a:pt x="1123" y="1936"/>
                      <a:pt x="1123" y="1936"/>
                      <a:pt x="1123" y="1936"/>
                    </a:cubicBezTo>
                    <a:cubicBezTo>
                      <a:pt x="1189" y="1936"/>
                      <a:pt x="1234" y="1883"/>
                      <a:pt x="1224" y="1818"/>
                    </a:cubicBezTo>
                    <a:cubicBezTo>
                      <a:pt x="1221" y="1800"/>
                      <a:pt x="1219" y="1783"/>
                      <a:pt x="1216" y="1765"/>
                    </a:cubicBezTo>
                    <a:cubicBezTo>
                      <a:pt x="1129" y="1162"/>
                      <a:pt x="1132" y="731"/>
                      <a:pt x="1224" y="118"/>
                    </a:cubicBezTo>
                    <a:cubicBezTo>
                      <a:pt x="1234" y="52"/>
                      <a:pt x="1189" y="0"/>
                      <a:pt x="1123" y="0"/>
                    </a:cubicBezTo>
                    <a:cubicBezTo>
                      <a:pt x="643" y="0"/>
                      <a:pt x="643" y="0"/>
                      <a:pt x="643" y="0"/>
                    </a:cubicBezTo>
                    <a:cubicBezTo>
                      <a:pt x="577" y="0"/>
                      <a:pt x="532" y="52"/>
                      <a:pt x="542" y="118"/>
                    </a:cubicBezTo>
                    <a:cubicBezTo>
                      <a:pt x="555" y="202"/>
                      <a:pt x="565" y="282"/>
                      <a:pt x="575" y="360"/>
                    </a:cubicBezTo>
                    <a:cubicBezTo>
                      <a:pt x="763" y="360"/>
                      <a:pt x="763" y="360"/>
                      <a:pt x="763" y="360"/>
                    </a:cubicBezTo>
                    <a:cubicBezTo>
                      <a:pt x="763" y="473"/>
                      <a:pt x="763" y="473"/>
                      <a:pt x="763" y="473"/>
                    </a:cubicBezTo>
                    <a:cubicBezTo>
                      <a:pt x="587" y="473"/>
                      <a:pt x="587" y="473"/>
                      <a:pt x="587" y="473"/>
                    </a:cubicBezTo>
                    <a:cubicBezTo>
                      <a:pt x="591" y="512"/>
                      <a:pt x="595" y="550"/>
                      <a:pt x="598" y="587"/>
                    </a:cubicBezTo>
                    <a:cubicBezTo>
                      <a:pt x="763" y="587"/>
                      <a:pt x="763" y="587"/>
                      <a:pt x="763" y="587"/>
                    </a:cubicBezTo>
                    <a:cubicBezTo>
                      <a:pt x="763" y="701"/>
                      <a:pt x="763" y="701"/>
                      <a:pt x="763" y="701"/>
                    </a:cubicBezTo>
                    <a:cubicBezTo>
                      <a:pt x="605" y="701"/>
                      <a:pt x="605" y="701"/>
                      <a:pt x="605" y="701"/>
                    </a:cubicBezTo>
                    <a:cubicBezTo>
                      <a:pt x="608" y="739"/>
                      <a:pt x="609" y="777"/>
                      <a:pt x="611" y="815"/>
                    </a:cubicBezTo>
                    <a:cubicBezTo>
                      <a:pt x="763" y="815"/>
                      <a:pt x="763" y="815"/>
                      <a:pt x="763" y="815"/>
                    </a:cubicBezTo>
                    <a:cubicBezTo>
                      <a:pt x="763" y="929"/>
                      <a:pt x="763" y="929"/>
                      <a:pt x="763" y="929"/>
                    </a:cubicBezTo>
                    <a:cubicBezTo>
                      <a:pt x="613" y="929"/>
                      <a:pt x="613" y="929"/>
                      <a:pt x="613" y="929"/>
                    </a:cubicBezTo>
                    <a:cubicBezTo>
                      <a:pt x="615" y="1194"/>
                      <a:pt x="594" y="1457"/>
                      <a:pt x="550" y="1765"/>
                    </a:cubicBezTo>
                    <a:cubicBezTo>
                      <a:pt x="547" y="1783"/>
                      <a:pt x="545" y="1800"/>
                      <a:pt x="542" y="1818"/>
                    </a:cubicBezTo>
                    <a:close/>
                    <a:moveTo>
                      <a:pt x="883" y="1512"/>
                    </a:moveTo>
                    <a:cubicBezTo>
                      <a:pt x="948" y="1512"/>
                      <a:pt x="1001" y="1565"/>
                      <a:pt x="1001" y="1630"/>
                    </a:cubicBezTo>
                    <a:cubicBezTo>
                      <a:pt x="1001" y="1696"/>
                      <a:pt x="948" y="1748"/>
                      <a:pt x="883" y="1748"/>
                    </a:cubicBezTo>
                    <a:cubicBezTo>
                      <a:pt x="818" y="1748"/>
                      <a:pt x="765" y="1696"/>
                      <a:pt x="765" y="1630"/>
                    </a:cubicBezTo>
                    <a:cubicBezTo>
                      <a:pt x="765" y="1565"/>
                      <a:pt x="818" y="1512"/>
                      <a:pt x="883" y="1512"/>
                    </a:cubicBezTo>
                    <a:close/>
                    <a:moveTo>
                      <a:pt x="883" y="1685"/>
                    </a:moveTo>
                    <a:cubicBezTo>
                      <a:pt x="913" y="1685"/>
                      <a:pt x="938" y="1661"/>
                      <a:pt x="938" y="1630"/>
                    </a:cubicBezTo>
                    <a:cubicBezTo>
                      <a:pt x="938" y="1600"/>
                      <a:pt x="913" y="1576"/>
                      <a:pt x="883" y="1576"/>
                    </a:cubicBezTo>
                    <a:cubicBezTo>
                      <a:pt x="853" y="1576"/>
                      <a:pt x="828" y="1600"/>
                      <a:pt x="828" y="1630"/>
                    </a:cubicBezTo>
                    <a:cubicBezTo>
                      <a:pt x="828" y="1661"/>
                      <a:pt x="853" y="1685"/>
                      <a:pt x="883" y="1685"/>
                    </a:cubicBezTo>
                    <a:close/>
                    <a:moveTo>
                      <a:pt x="1334" y="1765"/>
                    </a:moveTo>
                    <a:cubicBezTo>
                      <a:pt x="1293" y="1765"/>
                      <a:pt x="1293" y="1765"/>
                      <a:pt x="1293" y="1765"/>
                    </a:cubicBezTo>
                    <a:cubicBezTo>
                      <a:pt x="1295" y="1779"/>
                      <a:pt x="1297" y="1792"/>
                      <a:pt x="1299" y="1806"/>
                    </a:cubicBezTo>
                    <a:cubicBezTo>
                      <a:pt x="1307" y="1860"/>
                      <a:pt x="1293" y="1913"/>
                      <a:pt x="1259" y="1951"/>
                    </a:cubicBezTo>
                    <a:cubicBezTo>
                      <a:pt x="1226" y="1991"/>
                      <a:pt x="1177" y="2012"/>
                      <a:pt x="1123" y="2012"/>
                    </a:cubicBezTo>
                    <a:cubicBezTo>
                      <a:pt x="643" y="2012"/>
                      <a:pt x="643" y="2012"/>
                      <a:pt x="643" y="2012"/>
                    </a:cubicBezTo>
                    <a:cubicBezTo>
                      <a:pt x="589" y="2012"/>
                      <a:pt x="540" y="1991"/>
                      <a:pt x="507" y="1951"/>
                    </a:cubicBezTo>
                    <a:cubicBezTo>
                      <a:pt x="473" y="1913"/>
                      <a:pt x="459" y="1860"/>
                      <a:pt x="467" y="1806"/>
                    </a:cubicBezTo>
                    <a:cubicBezTo>
                      <a:pt x="469" y="1792"/>
                      <a:pt x="471" y="1779"/>
                      <a:pt x="473" y="1765"/>
                    </a:cubicBezTo>
                    <a:cubicBezTo>
                      <a:pt x="432" y="1765"/>
                      <a:pt x="432" y="1765"/>
                      <a:pt x="432" y="1765"/>
                    </a:cubicBezTo>
                    <a:cubicBezTo>
                      <a:pt x="344" y="1765"/>
                      <a:pt x="272" y="1837"/>
                      <a:pt x="272" y="1925"/>
                    </a:cubicBezTo>
                    <a:cubicBezTo>
                      <a:pt x="272" y="2044"/>
                      <a:pt x="272" y="2044"/>
                      <a:pt x="272" y="2044"/>
                    </a:cubicBezTo>
                    <a:cubicBezTo>
                      <a:pt x="272" y="2132"/>
                      <a:pt x="344" y="2204"/>
                      <a:pt x="432" y="2204"/>
                    </a:cubicBezTo>
                    <a:cubicBezTo>
                      <a:pt x="1334" y="2204"/>
                      <a:pt x="1334" y="2204"/>
                      <a:pt x="1334" y="2204"/>
                    </a:cubicBezTo>
                    <a:cubicBezTo>
                      <a:pt x="1422" y="2204"/>
                      <a:pt x="1494" y="2132"/>
                      <a:pt x="1494" y="2044"/>
                    </a:cubicBezTo>
                    <a:cubicBezTo>
                      <a:pt x="1494" y="1925"/>
                      <a:pt x="1494" y="1925"/>
                      <a:pt x="1494" y="1925"/>
                    </a:cubicBezTo>
                    <a:cubicBezTo>
                      <a:pt x="1494" y="1837"/>
                      <a:pt x="1422" y="1765"/>
                      <a:pt x="1334" y="1765"/>
                    </a:cubicBezTo>
                    <a:close/>
                    <a:moveTo>
                      <a:pt x="1426" y="676"/>
                    </a:moveTo>
                    <a:cubicBezTo>
                      <a:pt x="1427" y="601"/>
                      <a:pt x="1373" y="541"/>
                      <a:pt x="1318" y="531"/>
                    </a:cubicBezTo>
                    <a:cubicBezTo>
                      <a:pt x="1398" y="606"/>
                      <a:pt x="1398" y="746"/>
                      <a:pt x="1318" y="822"/>
                    </a:cubicBezTo>
                    <a:cubicBezTo>
                      <a:pt x="1373" y="812"/>
                      <a:pt x="1427" y="751"/>
                      <a:pt x="1426" y="676"/>
                    </a:cubicBezTo>
                    <a:close/>
                    <a:moveTo>
                      <a:pt x="448" y="822"/>
                    </a:moveTo>
                    <a:cubicBezTo>
                      <a:pt x="368" y="746"/>
                      <a:pt x="368" y="606"/>
                      <a:pt x="448" y="531"/>
                    </a:cubicBezTo>
                    <a:cubicBezTo>
                      <a:pt x="393" y="541"/>
                      <a:pt x="339" y="601"/>
                      <a:pt x="340" y="676"/>
                    </a:cubicBezTo>
                    <a:cubicBezTo>
                      <a:pt x="339" y="751"/>
                      <a:pt x="393" y="812"/>
                      <a:pt x="448" y="822"/>
                    </a:cubicBezTo>
                    <a:close/>
                    <a:moveTo>
                      <a:pt x="1549" y="310"/>
                    </a:moveTo>
                    <a:cubicBezTo>
                      <a:pt x="1646" y="405"/>
                      <a:pt x="1702" y="540"/>
                      <a:pt x="1701" y="676"/>
                    </a:cubicBezTo>
                    <a:cubicBezTo>
                      <a:pt x="1702" y="812"/>
                      <a:pt x="1646" y="947"/>
                      <a:pt x="1549" y="1043"/>
                    </a:cubicBezTo>
                    <a:cubicBezTo>
                      <a:pt x="1662" y="990"/>
                      <a:pt x="1766" y="846"/>
                      <a:pt x="1764" y="676"/>
                    </a:cubicBezTo>
                    <a:cubicBezTo>
                      <a:pt x="1766" y="506"/>
                      <a:pt x="1662" y="362"/>
                      <a:pt x="1549" y="310"/>
                    </a:cubicBezTo>
                    <a:close/>
                    <a:moveTo>
                      <a:pt x="1416" y="426"/>
                    </a:moveTo>
                    <a:cubicBezTo>
                      <a:pt x="1483" y="492"/>
                      <a:pt x="1527" y="583"/>
                      <a:pt x="1527" y="676"/>
                    </a:cubicBezTo>
                    <a:cubicBezTo>
                      <a:pt x="1527" y="770"/>
                      <a:pt x="1483" y="860"/>
                      <a:pt x="1416" y="927"/>
                    </a:cubicBezTo>
                    <a:cubicBezTo>
                      <a:pt x="1499" y="895"/>
                      <a:pt x="1582" y="800"/>
                      <a:pt x="1582" y="676"/>
                    </a:cubicBezTo>
                    <a:cubicBezTo>
                      <a:pt x="1582" y="553"/>
                      <a:pt x="1499" y="457"/>
                      <a:pt x="1416" y="426"/>
                    </a:cubicBezTo>
                    <a:close/>
                    <a:moveTo>
                      <a:pt x="239" y="676"/>
                    </a:moveTo>
                    <a:cubicBezTo>
                      <a:pt x="239" y="583"/>
                      <a:pt x="283" y="492"/>
                      <a:pt x="350" y="426"/>
                    </a:cubicBezTo>
                    <a:cubicBezTo>
                      <a:pt x="267" y="457"/>
                      <a:pt x="184" y="553"/>
                      <a:pt x="184" y="676"/>
                    </a:cubicBezTo>
                    <a:cubicBezTo>
                      <a:pt x="184" y="800"/>
                      <a:pt x="267" y="895"/>
                      <a:pt x="350" y="927"/>
                    </a:cubicBezTo>
                    <a:cubicBezTo>
                      <a:pt x="283" y="860"/>
                      <a:pt x="239" y="770"/>
                      <a:pt x="239" y="676"/>
                    </a:cubicBezTo>
                    <a:close/>
                    <a:moveTo>
                      <a:pt x="217" y="310"/>
                    </a:moveTo>
                    <a:cubicBezTo>
                      <a:pt x="104" y="362"/>
                      <a:pt x="0" y="506"/>
                      <a:pt x="2" y="676"/>
                    </a:cubicBezTo>
                    <a:cubicBezTo>
                      <a:pt x="0" y="846"/>
                      <a:pt x="104" y="990"/>
                      <a:pt x="217" y="1043"/>
                    </a:cubicBezTo>
                    <a:cubicBezTo>
                      <a:pt x="120" y="947"/>
                      <a:pt x="64" y="812"/>
                      <a:pt x="65" y="676"/>
                    </a:cubicBezTo>
                    <a:cubicBezTo>
                      <a:pt x="64" y="540"/>
                      <a:pt x="120" y="405"/>
                      <a:pt x="217" y="310"/>
                    </a:cubicBezTo>
                    <a:close/>
                  </a:path>
                </a:pathLst>
              </a:custGeom>
              <a:solidFill>
                <a:srgbClr val="FBFBFB"/>
              </a:solidFill>
              <a:ln>
                <a:noFill/>
              </a:ln>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sp>
            <p:nvSpPr>
              <p:cNvPr id="16" name="TextBox 15"/>
              <p:cNvSpPr txBox="1"/>
              <p:nvPr/>
            </p:nvSpPr>
            <p:spPr>
              <a:xfrm>
                <a:off x="3157634" y="1281901"/>
                <a:ext cx="123174" cy="225698"/>
              </a:xfrm>
              <a:prstGeom prst="rect">
                <a:avLst/>
              </a:prstGeom>
              <a:noFill/>
            </p:spPr>
            <p:txBody>
              <a:bodyPr wrap="none" lIns="124347" tIns="0" rIns="0" bIns="0" rtlCol="0">
                <a:spAutoFit/>
              </a:bodyPr>
              <a:lstStyle/>
              <a:p>
                <a:pPr defTabSz="932203"/>
                <a:endParaRPr lang="en-US" sz="1496" dirty="0">
                  <a:solidFill>
                    <a:prstClr val="white"/>
                  </a:solidFill>
                  <a:latin typeface="Segoe" pitchFamily="34" charset="0"/>
                </a:endParaRPr>
              </a:p>
            </p:txBody>
          </p:sp>
        </p:grpSp>
        <p:grpSp>
          <p:nvGrpSpPr>
            <p:cNvPr id="9" name="Group 8"/>
            <p:cNvGrpSpPr/>
            <p:nvPr/>
          </p:nvGrpSpPr>
          <p:grpSpPr>
            <a:xfrm>
              <a:off x="342577" y="2762831"/>
              <a:ext cx="532311" cy="1305689"/>
              <a:chOff x="2758888" y="227396"/>
              <a:chExt cx="521920" cy="1280203"/>
            </a:xfrm>
          </p:grpSpPr>
          <p:sp>
            <p:nvSpPr>
              <p:cNvPr id="13" name="Freeform 88"/>
              <p:cNvSpPr>
                <a:spLocks noEditPoints="1"/>
              </p:cNvSpPr>
              <p:nvPr/>
            </p:nvSpPr>
            <p:spPr bwMode="auto">
              <a:xfrm>
                <a:off x="2758888" y="227396"/>
                <a:ext cx="430213" cy="534988"/>
              </a:xfrm>
              <a:custGeom>
                <a:avLst/>
                <a:gdLst>
                  <a:gd name="T0" fmla="*/ 643 w 1766"/>
                  <a:gd name="T1" fmla="*/ 1936 h 2204"/>
                  <a:gd name="T2" fmla="*/ 1224 w 1766"/>
                  <a:gd name="T3" fmla="*/ 1818 h 2204"/>
                  <a:gd name="T4" fmla="*/ 1224 w 1766"/>
                  <a:gd name="T5" fmla="*/ 118 h 2204"/>
                  <a:gd name="T6" fmla="*/ 643 w 1766"/>
                  <a:gd name="T7" fmla="*/ 0 h 2204"/>
                  <a:gd name="T8" fmla="*/ 575 w 1766"/>
                  <a:gd name="T9" fmla="*/ 360 h 2204"/>
                  <a:gd name="T10" fmla="*/ 763 w 1766"/>
                  <a:gd name="T11" fmla="*/ 473 h 2204"/>
                  <a:gd name="T12" fmla="*/ 598 w 1766"/>
                  <a:gd name="T13" fmla="*/ 587 h 2204"/>
                  <a:gd name="T14" fmla="*/ 763 w 1766"/>
                  <a:gd name="T15" fmla="*/ 701 h 2204"/>
                  <a:gd name="T16" fmla="*/ 611 w 1766"/>
                  <a:gd name="T17" fmla="*/ 815 h 2204"/>
                  <a:gd name="T18" fmla="*/ 763 w 1766"/>
                  <a:gd name="T19" fmla="*/ 929 h 2204"/>
                  <a:gd name="T20" fmla="*/ 550 w 1766"/>
                  <a:gd name="T21" fmla="*/ 1765 h 2204"/>
                  <a:gd name="T22" fmla="*/ 883 w 1766"/>
                  <a:gd name="T23" fmla="*/ 1512 h 2204"/>
                  <a:gd name="T24" fmla="*/ 883 w 1766"/>
                  <a:gd name="T25" fmla="*/ 1748 h 2204"/>
                  <a:gd name="T26" fmla="*/ 883 w 1766"/>
                  <a:gd name="T27" fmla="*/ 1512 h 2204"/>
                  <a:gd name="T28" fmla="*/ 938 w 1766"/>
                  <a:gd name="T29" fmla="*/ 1630 h 2204"/>
                  <a:gd name="T30" fmla="*/ 828 w 1766"/>
                  <a:gd name="T31" fmla="*/ 1630 h 2204"/>
                  <a:gd name="T32" fmla="*/ 1334 w 1766"/>
                  <a:gd name="T33" fmla="*/ 1765 h 2204"/>
                  <a:gd name="T34" fmla="*/ 1299 w 1766"/>
                  <a:gd name="T35" fmla="*/ 1806 h 2204"/>
                  <a:gd name="T36" fmla="*/ 1123 w 1766"/>
                  <a:gd name="T37" fmla="*/ 2012 h 2204"/>
                  <a:gd name="T38" fmla="*/ 507 w 1766"/>
                  <a:gd name="T39" fmla="*/ 1951 h 2204"/>
                  <a:gd name="T40" fmla="*/ 473 w 1766"/>
                  <a:gd name="T41" fmla="*/ 1765 h 2204"/>
                  <a:gd name="T42" fmla="*/ 272 w 1766"/>
                  <a:gd name="T43" fmla="*/ 1925 h 2204"/>
                  <a:gd name="T44" fmla="*/ 432 w 1766"/>
                  <a:gd name="T45" fmla="*/ 2204 h 2204"/>
                  <a:gd name="T46" fmla="*/ 1494 w 1766"/>
                  <a:gd name="T47" fmla="*/ 2044 h 2204"/>
                  <a:gd name="T48" fmla="*/ 1334 w 1766"/>
                  <a:gd name="T49" fmla="*/ 1765 h 2204"/>
                  <a:gd name="T50" fmla="*/ 1318 w 1766"/>
                  <a:gd name="T51" fmla="*/ 531 h 2204"/>
                  <a:gd name="T52" fmla="*/ 1426 w 1766"/>
                  <a:gd name="T53" fmla="*/ 676 h 2204"/>
                  <a:gd name="T54" fmla="*/ 448 w 1766"/>
                  <a:gd name="T55" fmla="*/ 531 h 2204"/>
                  <a:gd name="T56" fmla="*/ 448 w 1766"/>
                  <a:gd name="T57" fmla="*/ 822 h 2204"/>
                  <a:gd name="T58" fmla="*/ 1701 w 1766"/>
                  <a:gd name="T59" fmla="*/ 676 h 2204"/>
                  <a:gd name="T60" fmla="*/ 1764 w 1766"/>
                  <a:gd name="T61" fmla="*/ 676 h 2204"/>
                  <a:gd name="T62" fmla="*/ 1416 w 1766"/>
                  <a:gd name="T63" fmla="*/ 426 h 2204"/>
                  <a:gd name="T64" fmla="*/ 1416 w 1766"/>
                  <a:gd name="T65" fmla="*/ 927 h 2204"/>
                  <a:gd name="T66" fmla="*/ 1416 w 1766"/>
                  <a:gd name="T67" fmla="*/ 426 h 2204"/>
                  <a:gd name="T68" fmla="*/ 350 w 1766"/>
                  <a:gd name="T69" fmla="*/ 426 h 2204"/>
                  <a:gd name="T70" fmla="*/ 350 w 1766"/>
                  <a:gd name="T71" fmla="*/ 927 h 2204"/>
                  <a:gd name="T72" fmla="*/ 217 w 1766"/>
                  <a:gd name="T73" fmla="*/ 310 h 2204"/>
                  <a:gd name="T74" fmla="*/ 217 w 1766"/>
                  <a:gd name="T75" fmla="*/ 1043 h 2204"/>
                  <a:gd name="T76" fmla="*/ 217 w 1766"/>
                  <a:gd name="T77" fmla="*/ 310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6" h="2204">
                    <a:moveTo>
                      <a:pt x="542" y="1818"/>
                    </a:moveTo>
                    <a:cubicBezTo>
                      <a:pt x="532" y="1883"/>
                      <a:pt x="577" y="1936"/>
                      <a:pt x="643" y="1936"/>
                    </a:cubicBezTo>
                    <a:cubicBezTo>
                      <a:pt x="1123" y="1936"/>
                      <a:pt x="1123" y="1936"/>
                      <a:pt x="1123" y="1936"/>
                    </a:cubicBezTo>
                    <a:cubicBezTo>
                      <a:pt x="1189" y="1936"/>
                      <a:pt x="1234" y="1883"/>
                      <a:pt x="1224" y="1818"/>
                    </a:cubicBezTo>
                    <a:cubicBezTo>
                      <a:pt x="1221" y="1800"/>
                      <a:pt x="1219" y="1783"/>
                      <a:pt x="1216" y="1765"/>
                    </a:cubicBezTo>
                    <a:cubicBezTo>
                      <a:pt x="1129" y="1162"/>
                      <a:pt x="1132" y="731"/>
                      <a:pt x="1224" y="118"/>
                    </a:cubicBezTo>
                    <a:cubicBezTo>
                      <a:pt x="1234" y="52"/>
                      <a:pt x="1189" y="0"/>
                      <a:pt x="1123" y="0"/>
                    </a:cubicBezTo>
                    <a:cubicBezTo>
                      <a:pt x="643" y="0"/>
                      <a:pt x="643" y="0"/>
                      <a:pt x="643" y="0"/>
                    </a:cubicBezTo>
                    <a:cubicBezTo>
                      <a:pt x="577" y="0"/>
                      <a:pt x="532" y="52"/>
                      <a:pt x="542" y="118"/>
                    </a:cubicBezTo>
                    <a:cubicBezTo>
                      <a:pt x="555" y="202"/>
                      <a:pt x="565" y="282"/>
                      <a:pt x="575" y="360"/>
                    </a:cubicBezTo>
                    <a:cubicBezTo>
                      <a:pt x="763" y="360"/>
                      <a:pt x="763" y="360"/>
                      <a:pt x="763" y="360"/>
                    </a:cubicBezTo>
                    <a:cubicBezTo>
                      <a:pt x="763" y="473"/>
                      <a:pt x="763" y="473"/>
                      <a:pt x="763" y="473"/>
                    </a:cubicBezTo>
                    <a:cubicBezTo>
                      <a:pt x="587" y="473"/>
                      <a:pt x="587" y="473"/>
                      <a:pt x="587" y="473"/>
                    </a:cubicBezTo>
                    <a:cubicBezTo>
                      <a:pt x="591" y="512"/>
                      <a:pt x="595" y="550"/>
                      <a:pt x="598" y="587"/>
                    </a:cubicBezTo>
                    <a:cubicBezTo>
                      <a:pt x="763" y="587"/>
                      <a:pt x="763" y="587"/>
                      <a:pt x="763" y="587"/>
                    </a:cubicBezTo>
                    <a:cubicBezTo>
                      <a:pt x="763" y="701"/>
                      <a:pt x="763" y="701"/>
                      <a:pt x="763" y="701"/>
                    </a:cubicBezTo>
                    <a:cubicBezTo>
                      <a:pt x="605" y="701"/>
                      <a:pt x="605" y="701"/>
                      <a:pt x="605" y="701"/>
                    </a:cubicBezTo>
                    <a:cubicBezTo>
                      <a:pt x="608" y="739"/>
                      <a:pt x="609" y="777"/>
                      <a:pt x="611" y="815"/>
                    </a:cubicBezTo>
                    <a:cubicBezTo>
                      <a:pt x="763" y="815"/>
                      <a:pt x="763" y="815"/>
                      <a:pt x="763" y="815"/>
                    </a:cubicBezTo>
                    <a:cubicBezTo>
                      <a:pt x="763" y="929"/>
                      <a:pt x="763" y="929"/>
                      <a:pt x="763" y="929"/>
                    </a:cubicBezTo>
                    <a:cubicBezTo>
                      <a:pt x="613" y="929"/>
                      <a:pt x="613" y="929"/>
                      <a:pt x="613" y="929"/>
                    </a:cubicBezTo>
                    <a:cubicBezTo>
                      <a:pt x="615" y="1194"/>
                      <a:pt x="594" y="1457"/>
                      <a:pt x="550" y="1765"/>
                    </a:cubicBezTo>
                    <a:cubicBezTo>
                      <a:pt x="547" y="1783"/>
                      <a:pt x="545" y="1800"/>
                      <a:pt x="542" y="1818"/>
                    </a:cubicBezTo>
                    <a:close/>
                    <a:moveTo>
                      <a:pt x="883" y="1512"/>
                    </a:moveTo>
                    <a:cubicBezTo>
                      <a:pt x="948" y="1512"/>
                      <a:pt x="1001" y="1565"/>
                      <a:pt x="1001" y="1630"/>
                    </a:cubicBezTo>
                    <a:cubicBezTo>
                      <a:pt x="1001" y="1696"/>
                      <a:pt x="948" y="1748"/>
                      <a:pt x="883" y="1748"/>
                    </a:cubicBezTo>
                    <a:cubicBezTo>
                      <a:pt x="818" y="1748"/>
                      <a:pt x="765" y="1696"/>
                      <a:pt x="765" y="1630"/>
                    </a:cubicBezTo>
                    <a:cubicBezTo>
                      <a:pt x="765" y="1565"/>
                      <a:pt x="818" y="1512"/>
                      <a:pt x="883" y="1512"/>
                    </a:cubicBezTo>
                    <a:close/>
                    <a:moveTo>
                      <a:pt x="883" y="1685"/>
                    </a:moveTo>
                    <a:cubicBezTo>
                      <a:pt x="913" y="1685"/>
                      <a:pt x="938" y="1661"/>
                      <a:pt x="938" y="1630"/>
                    </a:cubicBezTo>
                    <a:cubicBezTo>
                      <a:pt x="938" y="1600"/>
                      <a:pt x="913" y="1576"/>
                      <a:pt x="883" y="1576"/>
                    </a:cubicBezTo>
                    <a:cubicBezTo>
                      <a:pt x="853" y="1576"/>
                      <a:pt x="828" y="1600"/>
                      <a:pt x="828" y="1630"/>
                    </a:cubicBezTo>
                    <a:cubicBezTo>
                      <a:pt x="828" y="1661"/>
                      <a:pt x="853" y="1685"/>
                      <a:pt x="883" y="1685"/>
                    </a:cubicBezTo>
                    <a:close/>
                    <a:moveTo>
                      <a:pt x="1334" y="1765"/>
                    </a:moveTo>
                    <a:cubicBezTo>
                      <a:pt x="1293" y="1765"/>
                      <a:pt x="1293" y="1765"/>
                      <a:pt x="1293" y="1765"/>
                    </a:cubicBezTo>
                    <a:cubicBezTo>
                      <a:pt x="1295" y="1779"/>
                      <a:pt x="1297" y="1792"/>
                      <a:pt x="1299" y="1806"/>
                    </a:cubicBezTo>
                    <a:cubicBezTo>
                      <a:pt x="1307" y="1860"/>
                      <a:pt x="1293" y="1913"/>
                      <a:pt x="1259" y="1951"/>
                    </a:cubicBezTo>
                    <a:cubicBezTo>
                      <a:pt x="1226" y="1991"/>
                      <a:pt x="1177" y="2012"/>
                      <a:pt x="1123" y="2012"/>
                    </a:cubicBezTo>
                    <a:cubicBezTo>
                      <a:pt x="643" y="2012"/>
                      <a:pt x="643" y="2012"/>
                      <a:pt x="643" y="2012"/>
                    </a:cubicBezTo>
                    <a:cubicBezTo>
                      <a:pt x="589" y="2012"/>
                      <a:pt x="540" y="1991"/>
                      <a:pt x="507" y="1951"/>
                    </a:cubicBezTo>
                    <a:cubicBezTo>
                      <a:pt x="473" y="1913"/>
                      <a:pt x="459" y="1860"/>
                      <a:pt x="467" y="1806"/>
                    </a:cubicBezTo>
                    <a:cubicBezTo>
                      <a:pt x="469" y="1792"/>
                      <a:pt x="471" y="1779"/>
                      <a:pt x="473" y="1765"/>
                    </a:cubicBezTo>
                    <a:cubicBezTo>
                      <a:pt x="432" y="1765"/>
                      <a:pt x="432" y="1765"/>
                      <a:pt x="432" y="1765"/>
                    </a:cubicBezTo>
                    <a:cubicBezTo>
                      <a:pt x="344" y="1765"/>
                      <a:pt x="272" y="1837"/>
                      <a:pt x="272" y="1925"/>
                    </a:cubicBezTo>
                    <a:cubicBezTo>
                      <a:pt x="272" y="2044"/>
                      <a:pt x="272" y="2044"/>
                      <a:pt x="272" y="2044"/>
                    </a:cubicBezTo>
                    <a:cubicBezTo>
                      <a:pt x="272" y="2132"/>
                      <a:pt x="344" y="2204"/>
                      <a:pt x="432" y="2204"/>
                    </a:cubicBezTo>
                    <a:cubicBezTo>
                      <a:pt x="1334" y="2204"/>
                      <a:pt x="1334" y="2204"/>
                      <a:pt x="1334" y="2204"/>
                    </a:cubicBezTo>
                    <a:cubicBezTo>
                      <a:pt x="1422" y="2204"/>
                      <a:pt x="1494" y="2132"/>
                      <a:pt x="1494" y="2044"/>
                    </a:cubicBezTo>
                    <a:cubicBezTo>
                      <a:pt x="1494" y="1925"/>
                      <a:pt x="1494" y="1925"/>
                      <a:pt x="1494" y="1925"/>
                    </a:cubicBezTo>
                    <a:cubicBezTo>
                      <a:pt x="1494" y="1837"/>
                      <a:pt x="1422" y="1765"/>
                      <a:pt x="1334" y="1765"/>
                    </a:cubicBezTo>
                    <a:close/>
                    <a:moveTo>
                      <a:pt x="1426" y="676"/>
                    </a:moveTo>
                    <a:cubicBezTo>
                      <a:pt x="1427" y="601"/>
                      <a:pt x="1373" y="541"/>
                      <a:pt x="1318" y="531"/>
                    </a:cubicBezTo>
                    <a:cubicBezTo>
                      <a:pt x="1398" y="606"/>
                      <a:pt x="1398" y="746"/>
                      <a:pt x="1318" y="822"/>
                    </a:cubicBezTo>
                    <a:cubicBezTo>
                      <a:pt x="1373" y="812"/>
                      <a:pt x="1427" y="751"/>
                      <a:pt x="1426" y="676"/>
                    </a:cubicBezTo>
                    <a:close/>
                    <a:moveTo>
                      <a:pt x="448" y="822"/>
                    </a:moveTo>
                    <a:cubicBezTo>
                      <a:pt x="368" y="746"/>
                      <a:pt x="368" y="606"/>
                      <a:pt x="448" y="531"/>
                    </a:cubicBezTo>
                    <a:cubicBezTo>
                      <a:pt x="393" y="541"/>
                      <a:pt x="339" y="601"/>
                      <a:pt x="340" y="676"/>
                    </a:cubicBezTo>
                    <a:cubicBezTo>
                      <a:pt x="339" y="751"/>
                      <a:pt x="393" y="812"/>
                      <a:pt x="448" y="822"/>
                    </a:cubicBezTo>
                    <a:close/>
                    <a:moveTo>
                      <a:pt x="1549" y="310"/>
                    </a:moveTo>
                    <a:cubicBezTo>
                      <a:pt x="1646" y="405"/>
                      <a:pt x="1702" y="540"/>
                      <a:pt x="1701" y="676"/>
                    </a:cubicBezTo>
                    <a:cubicBezTo>
                      <a:pt x="1702" y="812"/>
                      <a:pt x="1646" y="947"/>
                      <a:pt x="1549" y="1043"/>
                    </a:cubicBezTo>
                    <a:cubicBezTo>
                      <a:pt x="1662" y="990"/>
                      <a:pt x="1766" y="846"/>
                      <a:pt x="1764" y="676"/>
                    </a:cubicBezTo>
                    <a:cubicBezTo>
                      <a:pt x="1766" y="506"/>
                      <a:pt x="1662" y="362"/>
                      <a:pt x="1549" y="310"/>
                    </a:cubicBezTo>
                    <a:close/>
                    <a:moveTo>
                      <a:pt x="1416" y="426"/>
                    </a:moveTo>
                    <a:cubicBezTo>
                      <a:pt x="1483" y="492"/>
                      <a:pt x="1527" y="583"/>
                      <a:pt x="1527" y="676"/>
                    </a:cubicBezTo>
                    <a:cubicBezTo>
                      <a:pt x="1527" y="770"/>
                      <a:pt x="1483" y="860"/>
                      <a:pt x="1416" y="927"/>
                    </a:cubicBezTo>
                    <a:cubicBezTo>
                      <a:pt x="1499" y="895"/>
                      <a:pt x="1582" y="800"/>
                      <a:pt x="1582" y="676"/>
                    </a:cubicBezTo>
                    <a:cubicBezTo>
                      <a:pt x="1582" y="553"/>
                      <a:pt x="1499" y="457"/>
                      <a:pt x="1416" y="426"/>
                    </a:cubicBezTo>
                    <a:close/>
                    <a:moveTo>
                      <a:pt x="239" y="676"/>
                    </a:moveTo>
                    <a:cubicBezTo>
                      <a:pt x="239" y="583"/>
                      <a:pt x="283" y="492"/>
                      <a:pt x="350" y="426"/>
                    </a:cubicBezTo>
                    <a:cubicBezTo>
                      <a:pt x="267" y="457"/>
                      <a:pt x="184" y="553"/>
                      <a:pt x="184" y="676"/>
                    </a:cubicBezTo>
                    <a:cubicBezTo>
                      <a:pt x="184" y="800"/>
                      <a:pt x="267" y="895"/>
                      <a:pt x="350" y="927"/>
                    </a:cubicBezTo>
                    <a:cubicBezTo>
                      <a:pt x="283" y="860"/>
                      <a:pt x="239" y="770"/>
                      <a:pt x="239" y="676"/>
                    </a:cubicBezTo>
                    <a:close/>
                    <a:moveTo>
                      <a:pt x="217" y="310"/>
                    </a:moveTo>
                    <a:cubicBezTo>
                      <a:pt x="104" y="362"/>
                      <a:pt x="0" y="506"/>
                      <a:pt x="2" y="676"/>
                    </a:cubicBezTo>
                    <a:cubicBezTo>
                      <a:pt x="0" y="846"/>
                      <a:pt x="104" y="990"/>
                      <a:pt x="217" y="1043"/>
                    </a:cubicBezTo>
                    <a:cubicBezTo>
                      <a:pt x="120" y="947"/>
                      <a:pt x="64" y="812"/>
                      <a:pt x="65" y="676"/>
                    </a:cubicBezTo>
                    <a:cubicBezTo>
                      <a:pt x="64" y="540"/>
                      <a:pt x="120" y="405"/>
                      <a:pt x="217" y="310"/>
                    </a:cubicBezTo>
                    <a:close/>
                  </a:path>
                </a:pathLst>
              </a:custGeom>
              <a:solidFill>
                <a:srgbClr val="FBFBFB"/>
              </a:solidFill>
              <a:ln>
                <a:noFill/>
              </a:ln>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sp>
            <p:nvSpPr>
              <p:cNvPr id="14" name="TextBox 13"/>
              <p:cNvSpPr txBox="1"/>
              <p:nvPr/>
            </p:nvSpPr>
            <p:spPr>
              <a:xfrm>
                <a:off x="3157634" y="1281901"/>
                <a:ext cx="123174" cy="225698"/>
              </a:xfrm>
              <a:prstGeom prst="rect">
                <a:avLst/>
              </a:prstGeom>
              <a:noFill/>
            </p:spPr>
            <p:txBody>
              <a:bodyPr wrap="none" lIns="124347" tIns="0" rIns="0" bIns="0" rtlCol="0">
                <a:spAutoFit/>
              </a:bodyPr>
              <a:lstStyle/>
              <a:p>
                <a:pPr defTabSz="932203"/>
                <a:endParaRPr lang="en-US" sz="1496" dirty="0">
                  <a:solidFill>
                    <a:prstClr val="white"/>
                  </a:solidFill>
                  <a:latin typeface="Segoe" pitchFamily="34" charset="0"/>
                </a:endParaRPr>
              </a:p>
            </p:txBody>
          </p:sp>
        </p:grpSp>
        <p:grpSp>
          <p:nvGrpSpPr>
            <p:cNvPr id="10" name="Group 9"/>
            <p:cNvGrpSpPr/>
            <p:nvPr/>
          </p:nvGrpSpPr>
          <p:grpSpPr>
            <a:xfrm>
              <a:off x="198463" y="4276156"/>
              <a:ext cx="579445" cy="610725"/>
              <a:chOff x="3157634" y="908795"/>
              <a:chExt cx="568134" cy="598804"/>
            </a:xfrm>
          </p:grpSpPr>
          <p:sp>
            <p:nvSpPr>
              <p:cNvPr id="11" name="Freeform 88"/>
              <p:cNvSpPr>
                <a:spLocks noEditPoints="1"/>
              </p:cNvSpPr>
              <p:nvPr/>
            </p:nvSpPr>
            <p:spPr bwMode="auto">
              <a:xfrm>
                <a:off x="3295555" y="908795"/>
                <a:ext cx="430213" cy="534988"/>
              </a:xfrm>
              <a:custGeom>
                <a:avLst/>
                <a:gdLst>
                  <a:gd name="T0" fmla="*/ 643 w 1766"/>
                  <a:gd name="T1" fmla="*/ 1936 h 2204"/>
                  <a:gd name="T2" fmla="*/ 1224 w 1766"/>
                  <a:gd name="T3" fmla="*/ 1818 h 2204"/>
                  <a:gd name="T4" fmla="*/ 1224 w 1766"/>
                  <a:gd name="T5" fmla="*/ 118 h 2204"/>
                  <a:gd name="T6" fmla="*/ 643 w 1766"/>
                  <a:gd name="T7" fmla="*/ 0 h 2204"/>
                  <a:gd name="T8" fmla="*/ 575 w 1766"/>
                  <a:gd name="T9" fmla="*/ 360 h 2204"/>
                  <a:gd name="T10" fmla="*/ 763 w 1766"/>
                  <a:gd name="T11" fmla="*/ 473 h 2204"/>
                  <a:gd name="T12" fmla="*/ 598 w 1766"/>
                  <a:gd name="T13" fmla="*/ 587 h 2204"/>
                  <a:gd name="T14" fmla="*/ 763 w 1766"/>
                  <a:gd name="T15" fmla="*/ 701 h 2204"/>
                  <a:gd name="T16" fmla="*/ 611 w 1766"/>
                  <a:gd name="T17" fmla="*/ 815 h 2204"/>
                  <a:gd name="T18" fmla="*/ 763 w 1766"/>
                  <a:gd name="T19" fmla="*/ 929 h 2204"/>
                  <a:gd name="T20" fmla="*/ 550 w 1766"/>
                  <a:gd name="T21" fmla="*/ 1765 h 2204"/>
                  <a:gd name="T22" fmla="*/ 883 w 1766"/>
                  <a:gd name="T23" fmla="*/ 1512 h 2204"/>
                  <a:gd name="T24" fmla="*/ 883 w 1766"/>
                  <a:gd name="T25" fmla="*/ 1748 h 2204"/>
                  <a:gd name="T26" fmla="*/ 883 w 1766"/>
                  <a:gd name="T27" fmla="*/ 1512 h 2204"/>
                  <a:gd name="T28" fmla="*/ 938 w 1766"/>
                  <a:gd name="T29" fmla="*/ 1630 h 2204"/>
                  <a:gd name="T30" fmla="*/ 828 w 1766"/>
                  <a:gd name="T31" fmla="*/ 1630 h 2204"/>
                  <a:gd name="T32" fmla="*/ 1334 w 1766"/>
                  <a:gd name="T33" fmla="*/ 1765 h 2204"/>
                  <a:gd name="T34" fmla="*/ 1299 w 1766"/>
                  <a:gd name="T35" fmla="*/ 1806 h 2204"/>
                  <a:gd name="T36" fmla="*/ 1123 w 1766"/>
                  <a:gd name="T37" fmla="*/ 2012 h 2204"/>
                  <a:gd name="T38" fmla="*/ 507 w 1766"/>
                  <a:gd name="T39" fmla="*/ 1951 h 2204"/>
                  <a:gd name="T40" fmla="*/ 473 w 1766"/>
                  <a:gd name="T41" fmla="*/ 1765 h 2204"/>
                  <a:gd name="T42" fmla="*/ 272 w 1766"/>
                  <a:gd name="T43" fmla="*/ 1925 h 2204"/>
                  <a:gd name="T44" fmla="*/ 432 w 1766"/>
                  <a:gd name="T45" fmla="*/ 2204 h 2204"/>
                  <a:gd name="T46" fmla="*/ 1494 w 1766"/>
                  <a:gd name="T47" fmla="*/ 2044 h 2204"/>
                  <a:gd name="T48" fmla="*/ 1334 w 1766"/>
                  <a:gd name="T49" fmla="*/ 1765 h 2204"/>
                  <a:gd name="T50" fmla="*/ 1318 w 1766"/>
                  <a:gd name="T51" fmla="*/ 531 h 2204"/>
                  <a:gd name="T52" fmla="*/ 1426 w 1766"/>
                  <a:gd name="T53" fmla="*/ 676 h 2204"/>
                  <a:gd name="T54" fmla="*/ 448 w 1766"/>
                  <a:gd name="T55" fmla="*/ 531 h 2204"/>
                  <a:gd name="T56" fmla="*/ 448 w 1766"/>
                  <a:gd name="T57" fmla="*/ 822 h 2204"/>
                  <a:gd name="T58" fmla="*/ 1701 w 1766"/>
                  <a:gd name="T59" fmla="*/ 676 h 2204"/>
                  <a:gd name="T60" fmla="*/ 1764 w 1766"/>
                  <a:gd name="T61" fmla="*/ 676 h 2204"/>
                  <a:gd name="T62" fmla="*/ 1416 w 1766"/>
                  <a:gd name="T63" fmla="*/ 426 h 2204"/>
                  <a:gd name="T64" fmla="*/ 1416 w 1766"/>
                  <a:gd name="T65" fmla="*/ 927 h 2204"/>
                  <a:gd name="T66" fmla="*/ 1416 w 1766"/>
                  <a:gd name="T67" fmla="*/ 426 h 2204"/>
                  <a:gd name="T68" fmla="*/ 350 w 1766"/>
                  <a:gd name="T69" fmla="*/ 426 h 2204"/>
                  <a:gd name="T70" fmla="*/ 350 w 1766"/>
                  <a:gd name="T71" fmla="*/ 927 h 2204"/>
                  <a:gd name="T72" fmla="*/ 217 w 1766"/>
                  <a:gd name="T73" fmla="*/ 310 h 2204"/>
                  <a:gd name="T74" fmla="*/ 217 w 1766"/>
                  <a:gd name="T75" fmla="*/ 1043 h 2204"/>
                  <a:gd name="T76" fmla="*/ 217 w 1766"/>
                  <a:gd name="T77" fmla="*/ 310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6" h="2204">
                    <a:moveTo>
                      <a:pt x="542" y="1818"/>
                    </a:moveTo>
                    <a:cubicBezTo>
                      <a:pt x="532" y="1883"/>
                      <a:pt x="577" y="1936"/>
                      <a:pt x="643" y="1936"/>
                    </a:cubicBezTo>
                    <a:cubicBezTo>
                      <a:pt x="1123" y="1936"/>
                      <a:pt x="1123" y="1936"/>
                      <a:pt x="1123" y="1936"/>
                    </a:cubicBezTo>
                    <a:cubicBezTo>
                      <a:pt x="1189" y="1936"/>
                      <a:pt x="1234" y="1883"/>
                      <a:pt x="1224" y="1818"/>
                    </a:cubicBezTo>
                    <a:cubicBezTo>
                      <a:pt x="1221" y="1800"/>
                      <a:pt x="1219" y="1783"/>
                      <a:pt x="1216" y="1765"/>
                    </a:cubicBezTo>
                    <a:cubicBezTo>
                      <a:pt x="1129" y="1162"/>
                      <a:pt x="1132" y="731"/>
                      <a:pt x="1224" y="118"/>
                    </a:cubicBezTo>
                    <a:cubicBezTo>
                      <a:pt x="1234" y="52"/>
                      <a:pt x="1189" y="0"/>
                      <a:pt x="1123" y="0"/>
                    </a:cubicBezTo>
                    <a:cubicBezTo>
                      <a:pt x="643" y="0"/>
                      <a:pt x="643" y="0"/>
                      <a:pt x="643" y="0"/>
                    </a:cubicBezTo>
                    <a:cubicBezTo>
                      <a:pt x="577" y="0"/>
                      <a:pt x="532" y="52"/>
                      <a:pt x="542" y="118"/>
                    </a:cubicBezTo>
                    <a:cubicBezTo>
                      <a:pt x="555" y="202"/>
                      <a:pt x="565" y="282"/>
                      <a:pt x="575" y="360"/>
                    </a:cubicBezTo>
                    <a:cubicBezTo>
                      <a:pt x="763" y="360"/>
                      <a:pt x="763" y="360"/>
                      <a:pt x="763" y="360"/>
                    </a:cubicBezTo>
                    <a:cubicBezTo>
                      <a:pt x="763" y="473"/>
                      <a:pt x="763" y="473"/>
                      <a:pt x="763" y="473"/>
                    </a:cubicBezTo>
                    <a:cubicBezTo>
                      <a:pt x="587" y="473"/>
                      <a:pt x="587" y="473"/>
                      <a:pt x="587" y="473"/>
                    </a:cubicBezTo>
                    <a:cubicBezTo>
                      <a:pt x="591" y="512"/>
                      <a:pt x="595" y="550"/>
                      <a:pt x="598" y="587"/>
                    </a:cubicBezTo>
                    <a:cubicBezTo>
                      <a:pt x="763" y="587"/>
                      <a:pt x="763" y="587"/>
                      <a:pt x="763" y="587"/>
                    </a:cubicBezTo>
                    <a:cubicBezTo>
                      <a:pt x="763" y="701"/>
                      <a:pt x="763" y="701"/>
                      <a:pt x="763" y="701"/>
                    </a:cubicBezTo>
                    <a:cubicBezTo>
                      <a:pt x="605" y="701"/>
                      <a:pt x="605" y="701"/>
                      <a:pt x="605" y="701"/>
                    </a:cubicBezTo>
                    <a:cubicBezTo>
                      <a:pt x="608" y="739"/>
                      <a:pt x="609" y="777"/>
                      <a:pt x="611" y="815"/>
                    </a:cubicBezTo>
                    <a:cubicBezTo>
                      <a:pt x="763" y="815"/>
                      <a:pt x="763" y="815"/>
                      <a:pt x="763" y="815"/>
                    </a:cubicBezTo>
                    <a:cubicBezTo>
                      <a:pt x="763" y="929"/>
                      <a:pt x="763" y="929"/>
                      <a:pt x="763" y="929"/>
                    </a:cubicBezTo>
                    <a:cubicBezTo>
                      <a:pt x="613" y="929"/>
                      <a:pt x="613" y="929"/>
                      <a:pt x="613" y="929"/>
                    </a:cubicBezTo>
                    <a:cubicBezTo>
                      <a:pt x="615" y="1194"/>
                      <a:pt x="594" y="1457"/>
                      <a:pt x="550" y="1765"/>
                    </a:cubicBezTo>
                    <a:cubicBezTo>
                      <a:pt x="547" y="1783"/>
                      <a:pt x="545" y="1800"/>
                      <a:pt x="542" y="1818"/>
                    </a:cubicBezTo>
                    <a:close/>
                    <a:moveTo>
                      <a:pt x="883" y="1512"/>
                    </a:moveTo>
                    <a:cubicBezTo>
                      <a:pt x="948" y="1512"/>
                      <a:pt x="1001" y="1565"/>
                      <a:pt x="1001" y="1630"/>
                    </a:cubicBezTo>
                    <a:cubicBezTo>
                      <a:pt x="1001" y="1696"/>
                      <a:pt x="948" y="1748"/>
                      <a:pt x="883" y="1748"/>
                    </a:cubicBezTo>
                    <a:cubicBezTo>
                      <a:pt x="818" y="1748"/>
                      <a:pt x="765" y="1696"/>
                      <a:pt x="765" y="1630"/>
                    </a:cubicBezTo>
                    <a:cubicBezTo>
                      <a:pt x="765" y="1565"/>
                      <a:pt x="818" y="1512"/>
                      <a:pt x="883" y="1512"/>
                    </a:cubicBezTo>
                    <a:close/>
                    <a:moveTo>
                      <a:pt x="883" y="1685"/>
                    </a:moveTo>
                    <a:cubicBezTo>
                      <a:pt x="913" y="1685"/>
                      <a:pt x="938" y="1661"/>
                      <a:pt x="938" y="1630"/>
                    </a:cubicBezTo>
                    <a:cubicBezTo>
                      <a:pt x="938" y="1600"/>
                      <a:pt x="913" y="1576"/>
                      <a:pt x="883" y="1576"/>
                    </a:cubicBezTo>
                    <a:cubicBezTo>
                      <a:pt x="853" y="1576"/>
                      <a:pt x="828" y="1600"/>
                      <a:pt x="828" y="1630"/>
                    </a:cubicBezTo>
                    <a:cubicBezTo>
                      <a:pt x="828" y="1661"/>
                      <a:pt x="853" y="1685"/>
                      <a:pt x="883" y="1685"/>
                    </a:cubicBezTo>
                    <a:close/>
                    <a:moveTo>
                      <a:pt x="1334" y="1765"/>
                    </a:moveTo>
                    <a:cubicBezTo>
                      <a:pt x="1293" y="1765"/>
                      <a:pt x="1293" y="1765"/>
                      <a:pt x="1293" y="1765"/>
                    </a:cubicBezTo>
                    <a:cubicBezTo>
                      <a:pt x="1295" y="1779"/>
                      <a:pt x="1297" y="1792"/>
                      <a:pt x="1299" y="1806"/>
                    </a:cubicBezTo>
                    <a:cubicBezTo>
                      <a:pt x="1307" y="1860"/>
                      <a:pt x="1293" y="1913"/>
                      <a:pt x="1259" y="1951"/>
                    </a:cubicBezTo>
                    <a:cubicBezTo>
                      <a:pt x="1226" y="1991"/>
                      <a:pt x="1177" y="2012"/>
                      <a:pt x="1123" y="2012"/>
                    </a:cubicBezTo>
                    <a:cubicBezTo>
                      <a:pt x="643" y="2012"/>
                      <a:pt x="643" y="2012"/>
                      <a:pt x="643" y="2012"/>
                    </a:cubicBezTo>
                    <a:cubicBezTo>
                      <a:pt x="589" y="2012"/>
                      <a:pt x="540" y="1991"/>
                      <a:pt x="507" y="1951"/>
                    </a:cubicBezTo>
                    <a:cubicBezTo>
                      <a:pt x="473" y="1913"/>
                      <a:pt x="459" y="1860"/>
                      <a:pt x="467" y="1806"/>
                    </a:cubicBezTo>
                    <a:cubicBezTo>
                      <a:pt x="469" y="1792"/>
                      <a:pt x="471" y="1779"/>
                      <a:pt x="473" y="1765"/>
                    </a:cubicBezTo>
                    <a:cubicBezTo>
                      <a:pt x="432" y="1765"/>
                      <a:pt x="432" y="1765"/>
                      <a:pt x="432" y="1765"/>
                    </a:cubicBezTo>
                    <a:cubicBezTo>
                      <a:pt x="344" y="1765"/>
                      <a:pt x="272" y="1837"/>
                      <a:pt x="272" y="1925"/>
                    </a:cubicBezTo>
                    <a:cubicBezTo>
                      <a:pt x="272" y="2044"/>
                      <a:pt x="272" y="2044"/>
                      <a:pt x="272" y="2044"/>
                    </a:cubicBezTo>
                    <a:cubicBezTo>
                      <a:pt x="272" y="2132"/>
                      <a:pt x="344" y="2204"/>
                      <a:pt x="432" y="2204"/>
                    </a:cubicBezTo>
                    <a:cubicBezTo>
                      <a:pt x="1334" y="2204"/>
                      <a:pt x="1334" y="2204"/>
                      <a:pt x="1334" y="2204"/>
                    </a:cubicBezTo>
                    <a:cubicBezTo>
                      <a:pt x="1422" y="2204"/>
                      <a:pt x="1494" y="2132"/>
                      <a:pt x="1494" y="2044"/>
                    </a:cubicBezTo>
                    <a:cubicBezTo>
                      <a:pt x="1494" y="1925"/>
                      <a:pt x="1494" y="1925"/>
                      <a:pt x="1494" y="1925"/>
                    </a:cubicBezTo>
                    <a:cubicBezTo>
                      <a:pt x="1494" y="1837"/>
                      <a:pt x="1422" y="1765"/>
                      <a:pt x="1334" y="1765"/>
                    </a:cubicBezTo>
                    <a:close/>
                    <a:moveTo>
                      <a:pt x="1426" y="676"/>
                    </a:moveTo>
                    <a:cubicBezTo>
                      <a:pt x="1427" y="601"/>
                      <a:pt x="1373" y="541"/>
                      <a:pt x="1318" y="531"/>
                    </a:cubicBezTo>
                    <a:cubicBezTo>
                      <a:pt x="1398" y="606"/>
                      <a:pt x="1398" y="746"/>
                      <a:pt x="1318" y="822"/>
                    </a:cubicBezTo>
                    <a:cubicBezTo>
                      <a:pt x="1373" y="812"/>
                      <a:pt x="1427" y="751"/>
                      <a:pt x="1426" y="676"/>
                    </a:cubicBezTo>
                    <a:close/>
                    <a:moveTo>
                      <a:pt x="448" y="822"/>
                    </a:moveTo>
                    <a:cubicBezTo>
                      <a:pt x="368" y="746"/>
                      <a:pt x="368" y="606"/>
                      <a:pt x="448" y="531"/>
                    </a:cubicBezTo>
                    <a:cubicBezTo>
                      <a:pt x="393" y="541"/>
                      <a:pt x="339" y="601"/>
                      <a:pt x="340" y="676"/>
                    </a:cubicBezTo>
                    <a:cubicBezTo>
                      <a:pt x="339" y="751"/>
                      <a:pt x="393" y="812"/>
                      <a:pt x="448" y="822"/>
                    </a:cubicBezTo>
                    <a:close/>
                    <a:moveTo>
                      <a:pt x="1549" y="310"/>
                    </a:moveTo>
                    <a:cubicBezTo>
                      <a:pt x="1646" y="405"/>
                      <a:pt x="1702" y="540"/>
                      <a:pt x="1701" y="676"/>
                    </a:cubicBezTo>
                    <a:cubicBezTo>
                      <a:pt x="1702" y="812"/>
                      <a:pt x="1646" y="947"/>
                      <a:pt x="1549" y="1043"/>
                    </a:cubicBezTo>
                    <a:cubicBezTo>
                      <a:pt x="1662" y="990"/>
                      <a:pt x="1766" y="846"/>
                      <a:pt x="1764" y="676"/>
                    </a:cubicBezTo>
                    <a:cubicBezTo>
                      <a:pt x="1766" y="506"/>
                      <a:pt x="1662" y="362"/>
                      <a:pt x="1549" y="310"/>
                    </a:cubicBezTo>
                    <a:close/>
                    <a:moveTo>
                      <a:pt x="1416" y="426"/>
                    </a:moveTo>
                    <a:cubicBezTo>
                      <a:pt x="1483" y="492"/>
                      <a:pt x="1527" y="583"/>
                      <a:pt x="1527" y="676"/>
                    </a:cubicBezTo>
                    <a:cubicBezTo>
                      <a:pt x="1527" y="770"/>
                      <a:pt x="1483" y="860"/>
                      <a:pt x="1416" y="927"/>
                    </a:cubicBezTo>
                    <a:cubicBezTo>
                      <a:pt x="1499" y="895"/>
                      <a:pt x="1582" y="800"/>
                      <a:pt x="1582" y="676"/>
                    </a:cubicBezTo>
                    <a:cubicBezTo>
                      <a:pt x="1582" y="553"/>
                      <a:pt x="1499" y="457"/>
                      <a:pt x="1416" y="426"/>
                    </a:cubicBezTo>
                    <a:close/>
                    <a:moveTo>
                      <a:pt x="239" y="676"/>
                    </a:moveTo>
                    <a:cubicBezTo>
                      <a:pt x="239" y="583"/>
                      <a:pt x="283" y="492"/>
                      <a:pt x="350" y="426"/>
                    </a:cubicBezTo>
                    <a:cubicBezTo>
                      <a:pt x="267" y="457"/>
                      <a:pt x="184" y="553"/>
                      <a:pt x="184" y="676"/>
                    </a:cubicBezTo>
                    <a:cubicBezTo>
                      <a:pt x="184" y="800"/>
                      <a:pt x="267" y="895"/>
                      <a:pt x="350" y="927"/>
                    </a:cubicBezTo>
                    <a:cubicBezTo>
                      <a:pt x="283" y="860"/>
                      <a:pt x="239" y="770"/>
                      <a:pt x="239" y="676"/>
                    </a:cubicBezTo>
                    <a:close/>
                    <a:moveTo>
                      <a:pt x="217" y="310"/>
                    </a:moveTo>
                    <a:cubicBezTo>
                      <a:pt x="104" y="362"/>
                      <a:pt x="0" y="506"/>
                      <a:pt x="2" y="676"/>
                    </a:cubicBezTo>
                    <a:cubicBezTo>
                      <a:pt x="0" y="846"/>
                      <a:pt x="104" y="990"/>
                      <a:pt x="217" y="1043"/>
                    </a:cubicBezTo>
                    <a:cubicBezTo>
                      <a:pt x="120" y="947"/>
                      <a:pt x="64" y="812"/>
                      <a:pt x="65" y="676"/>
                    </a:cubicBezTo>
                    <a:cubicBezTo>
                      <a:pt x="64" y="540"/>
                      <a:pt x="120" y="405"/>
                      <a:pt x="217" y="310"/>
                    </a:cubicBezTo>
                    <a:close/>
                  </a:path>
                </a:pathLst>
              </a:custGeom>
              <a:solidFill>
                <a:srgbClr val="FBFBFB"/>
              </a:solidFill>
              <a:ln>
                <a:noFill/>
              </a:ln>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sp>
            <p:nvSpPr>
              <p:cNvPr id="12" name="TextBox 11"/>
              <p:cNvSpPr txBox="1"/>
              <p:nvPr/>
            </p:nvSpPr>
            <p:spPr>
              <a:xfrm>
                <a:off x="3157634" y="1281901"/>
                <a:ext cx="123174" cy="225698"/>
              </a:xfrm>
              <a:prstGeom prst="rect">
                <a:avLst/>
              </a:prstGeom>
              <a:noFill/>
            </p:spPr>
            <p:txBody>
              <a:bodyPr wrap="none" lIns="124347" tIns="0" rIns="0" bIns="0" rtlCol="0">
                <a:spAutoFit/>
              </a:bodyPr>
              <a:lstStyle/>
              <a:p>
                <a:pPr defTabSz="932203"/>
                <a:endParaRPr lang="en-US" sz="1496" dirty="0">
                  <a:solidFill>
                    <a:prstClr val="white"/>
                  </a:solidFill>
                  <a:latin typeface="Segoe" pitchFamily="34" charset="0"/>
                </a:endParaRPr>
              </a:p>
            </p:txBody>
          </p:sp>
        </p:grpSp>
      </p:grpSp>
      <p:sp>
        <p:nvSpPr>
          <p:cNvPr id="25" name="TextBox 24"/>
          <p:cNvSpPr txBox="1"/>
          <p:nvPr/>
        </p:nvSpPr>
        <p:spPr>
          <a:xfrm>
            <a:off x="3313454" y="3659321"/>
            <a:ext cx="1748698" cy="230191"/>
          </a:xfrm>
          <a:prstGeom prst="rect">
            <a:avLst/>
          </a:prstGeom>
          <a:noFill/>
        </p:spPr>
        <p:txBody>
          <a:bodyPr wrap="none" lIns="124347" tIns="0" rIns="0" bIns="0" rtlCol="0">
            <a:spAutoFit/>
          </a:bodyPr>
          <a:lstStyle/>
          <a:p>
            <a:pPr defTabSz="932203"/>
            <a:r>
              <a:rPr lang="en-US" sz="1496" dirty="0">
                <a:solidFill>
                  <a:prstClr val="white"/>
                </a:solidFill>
                <a:latin typeface="Segoe" pitchFamily="34" charset="0"/>
              </a:rPr>
              <a:t>Service Bus </a:t>
            </a:r>
            <a:r>
              <a:rPr lang="en-US" sz="1496" dirty="0" smtClean="0">
                <a:solidFill>
                  <a:prstClr val="white"/>
                </a:solidFill>
                <a:latin typeface="Segoe" pitchFamily="34" charset="0"/>
              </a:rPr>
              <a:t>Topics</a:t>
            </a:r>
            <a:endParaRPr lang="en-US" sz="1496" dirty="0">
              <a:solidFill>
                <a:prstClr val="white"/>
              </a:solidFill>
              <a:latin typeface="Segoe" pitchFamily="34" charset="0"/>
            </a:endParaRPr>
          </a:p>
        </p:txBody>
      </p:sp>
      <p:cxnSp>
        <p:nvCxnSpPr>
          <p:cNvPr id="21" name="Straight Arrow Connector 20"/>
          <p:cNvCxnSpPr/>
          <p:nvPr/>
        </p:nvCxnSpPr>
        <p:spPr>
          <a:xfrm>
            <a:off x="1568912" y="2076746"/>
            <a:ext cx="1939125" cy="1274663"/>
          </a:xfrm>
          <a:prstGeom prst="straightConnector1">
            <a:avLst/>
          </a:prstGeom>
          <a:ln w="2857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586961" y="2791522"/>
            <a:ext cx="1908376" cy="534236"/>
          </a:xfrm>
          <a:prstGeom prst="straightConnector1">
            <a:avLst/>
          </a:prstGeom>
          <a:ln w="2857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597235" y="3325758"/>
            <a:ext cx="1898102" cy="60135"/>
          </a:xfrm>
          <a:prstGeom prst="straightConnector1">
            <a:avLst/>
          </a:prstGeom>
          <a:ln w="2857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1519846" y="3351409"/>
            <a:ext cx="1933891" cy="1642076"/>
          </a:xfrm>
          <a:prstGeom prst="straightConnector1">
            <a:avLst/>
          </a:prstGeom>
          <a:ln w="2857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9816110" y="3610005"/>
            <a:ext cx="1336611" cy="858615"/>
            <a:chOff x="8715555" y="4175831"/>
            <a:chExt cx="1561947" cy="1158569"/>
          </a:xfrm>
        </p:grpSpPr>
        <p:sp>
          <p:nvSpPr>
            <p:cNvPr id="28" name="Rounded Rectangle 6"/>
            <p:cNvSpPr/>
            <p:nvPr/>
          </p:nvSpPr>
          <p:spPr bwMode="auto">
            <a:xfrm rot="16200000">
              <a:off x="8917244" y="3974142"/>
              <a:ext cx="1158569" cy="1561947"/>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BFBFB"/>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4342" tIns="62171" rIns="124342" bIns="62171" numCol="1" rtlCol="0" anchor="ctr" anchorCtr="0" compatLnSpc="1">
              <a:prstTxWarp prst="textNoShape">
                <a:avLst/>
              </a:prstTxWarp>
            </a:bodyPr>
            <a:lstStyle/>
            <a:p>
              <a:pPr defTabSz="838984"/>
              <a:endParaRPr lang="en-US" sz="2312" spc="-137" dirty="0">
                <a:solidFill>
                  <a:prstClr val="white"/>
                </a:solidFill>
                <a:latin typeface="Segoe Light" pitchFamily="34" charset="0"/>
              </a:endParaRPr>
            </a:p>
          </p:txBody>
        </p:sp>
        <p:grpSp>
          <p:nvGrpSpPr>
            <p:cNvPr id="29" name="Group 28"/>
            <p:cNvGrpSpPr/>
            <p:nvPr/>
          </p:nvGrpSpPr>
          <p:grpSpPr>
            <a:xfrm>
              <a:off x="8988723" y="4368878"/>
              <a:ext cx="896606" cy="683697"/>
              <a:chOff x="8872986" y="1856669"/>
              <a:chExt cx="1389864" cy="1060525"/>
            </a:xfrm>
          </p:grpSpPr>
          <p:sp>
            <p:nvSpPr>
              <p:cNvPr id="30" name="TextBox 29"/>
              <p:cNvSpPr txBox="1"/>
              <p:nvPr/>
            </p:nvSpPr>
            <p:spPr>
              <a:xfrm>
                <a:off x="8872986" y="2560130"/>
                <a:ext cx="1389864" cy="357064"/>
              </a:xfrm>
              <a:prstGeom prst="rect">
                <a:avLst/>
              </a:prstGeom>
              <a:noFill/>
            </p:spPr>
            <p:txBody>
              <a:bodyPr wrap="none" lIns="124347" tIns="0" rIns="0" bIns="0" rtlCol="0">
                <a:spAutoFit/>
              </a:bodyPr>
              <a:lstStyle/>
              <a:p>
                <a:pPr defTabSz="932203"/>
                <a:r>
                  <a:rPr lang="en-US" sz="1496" dirty="0" smtClean="0">
                    <a:solidFill>
                      <a:prstClr val="white"/>
                    </a:solidFill>
                    <a:latin typeface="Segoe" pitchFamily="34" charset="0"/>
                  </a:rPr>
                  <a:t>Analytics</a:t>
                </a:r>
                <a:endParaRPr lang="en-US" sz="1496" dirty="0">
                  <a:solidFill>
                    <a:prstClr val="white"/>
                  </a:solidFill>
                  <a:latin typeface="Segoe" pitchFamily="34" charset="0"/>
                </a:endParaRPr>
              </a:p>
            </p:txBody>
          </p:sp>
          <p:grpSp>
            <p:nvGrpSpPr>
              <p:cNvPr id="31" name="Group 30"/>
              <p:cNvGrpSpPr/>
              <p:nvPr/>
            </p:nvGrpSpPr>
            <p:grpSpPr>
              <a:xfrm>
                <a:off x="9393004" y="1856669"/>
                <a:ext cx="759467" cy="598825"/>
                <a:chOff x="3358790" y="376388"/>
                <a:chExt cx="1516063" cy="1195388"/>
              </a:xfrm>
              <a:solidFill>
                <a:srgbClr val="FBFBFB"/>
              </a:solidFill>
            </p:grpSpPr>
            <p:sp>
              <p:nvSpPr>
                <p:cNvPr id="32" name="Freeform 26"/>
                <p:cNvSpPr>
                  <a:spLocks/>
                </p:cNvSpPr>
                <p:nvPr/>
              </p:nvSpPr>
              <p:spPr bwMode="auto">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124342" tIns="62171" rIns="124342" bIns="62171" numCol="1" rtlCol="0" anchor="ctr" anchorCtr="0" compatLnSpc="1">
                  <a:prstTxWarp prst="textNoShape">
                    <a:avLst/>
                  </a:prstTxWarp>
                </a:bodyPr>
                <a:lstStyle/>
                <a:p>
                  <a:pPr defTabSz="838984"/>
                  <a:endParaRPr lang="en-US" sz="2312" spc="-137" dirty="0">
                    <a:solidFill>
                      <a:prstClr val="white"/>
                    </a:solidFill>
                    <a:latin typeface="Segoe Light" pitchFamily="34" charset="0"/>
                  </a:endParaRPr>
                </a:p>
              </p:txBody>
            </p:sp>
            <p:sp>
              <p:nvSpPr>
                <p:cNvPr id="33" name="Freeform 27"/>
                <p:cNvSpPr>
                  <a:spLocks noEditPoints="1"/>
                </p:cNvSpPr>
                <p:nvPr/>
              </p:nvSpPr>
              <p:spPr bwMode="auto">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124342" tIns="62171" rIns="124342" bIns="62171" numCol="1" rtlCol="0" anchor="ctr" anchorCtr="0" compatLnSpc="1">
                  <a:prstTxWarp prst="textNoShape">
                    <a:avLst/>
                  </a:prstTxWarp>
                </a:bodyPr>
                <a:lstStyle/>
                <a:p>
                  <a:pPr defTabSz="838984"/>
                  <a:endParaRPr lang="en-US" sz="2312" spc="-137" dirty="0">
                    <a:solidFill>
                      <a:prstClr val="white"/>
                    </a:solidFill>
                    <a:latin typeface="Segoe Light" pitchFamily="34" charset="0"/>
                  </a:endParaRPr>
                </a:p>
              </p:txBody>
            </p:sp>
            <p:sp>
              <p:nvSpPr>
                <p:cNvPr id="34" name="Freeform 28"/>
                <p:cNvSpPr>
                  <a:spLocks/>
                </p:cNvSpPr>
                <p:nvPr/>
              </p:nvSpPr>
              <p:spPr bwMode="auto">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124342" tIns="62171" rIns="124342" bIns="62171" numCol="1" rtlCol="0" anchor="ctr" anchorCtr="0" compatLnSpc="1">
                  <a:prstTxWarp prst="textNoShape">
                    <a:avLst/>
                  </a:prstTxWarp>
                </a:bodyPr>
                <a:lstStyle/>
                <a:p>
                  <a:pPr defTabSz="838984"/>
                  <a:endParaRPr lang="en-US" sz="2312" spc="-137" dirty="0">
                    <a:solidFill>
                      <a:prstClr val="white"/>
                    </a:solidFill>
                    <a:latin typeface="Segoe Light" pitchFamily="34" charset="0"/>
                  </a:endParaRPr>
                </a:p>
              </p:txBody>
            </p:sp>
            <p:sp>
              <p:nvSpPr>
                <p:cNvPr id="35" name="Freeform 29"/>
                <p:cNvSpPr>
                  <a:spLocks/>
                </p:cNvSpPr>
                <p:nvPr/>
              </p:nvSpPr>
              <p:spPr bwMode="auto">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124342" tIns="62171" rIns="124342" bIns="62171" numCol="1" rtlCol="0" anchor="ctr" anchorCtr="0" compatLnSpc="1">
                  <a:prstTxWarp prst="textNoShape">
                    <a:avLst/>
                  </a:prstTxWarp>
                </a:bodyPr>
                <a:lstStyle/>
                <a:p>
                  <a:pPr defTabSz="838984"/>
                  <a:endParaRPr lang="en-US" sz="2312" spc="-137" dirty="0">
                    <a:solidFill>
                      <a:prstClr val="white"/>
                    </a:solidFill>
                    <a:latin typeface="Segoe Light" pitchFamily="34" charset="0"/>
                  </a:endParaRPr>
                </a:p>
              </p:txBody>
            </p:sp>
            <p:sp>
              <p:nvSpPr>
                <p:cNvPr id="36" name="Oval 30"/>
                <p:cNvSpPr>
                  <a:spLocks noChangeArrowheads="1"/>
                </p:cNvSpPr>
                <p:nvPr/>
              </p:nvSpPr>
              <p:spPr bwMode="auto">
                <a:xfrm>
                  <a:off x="3647715" y="930426"/>
                  <a:ext cx="239713" cy="239713"/>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124342" tIns="62171" rIns="124342" bIns="62171" numCol="1" rtlCol="0" anchor="ctr" anchorCtr="0" compatLnSpc="1">
                  <a:prstTxWarp prst="textNoShape">
                    <a:avLst/>
                  </a:prstTxWarp>
                </a:bodyPr>
                <a:lstStyle/>
                <a:p>
                  <a:pPr defTabSz="838984"/>
                  <a:endParaRPr lang="en-US" sz="2312" spc="-137" dirty="0">
                    <a:solidFill>
                      <a:prstClr val="white"/>
                    </a:solidFill>
                    <a:latin typeface="Segoe Light" pitchFamily="34" charset="0"/>
                  </a:endParaRPr>
                </a:p>
              </p:txBody>
            </p:sp>
            <p:sp>
              <p:nvSpPr>
                <p:cNvPr id="37" name="Oval 31"/>
                <p:cNvSpPr>
                  <a:spLocks noChangeArrowheads="1"/>
                </p:cNvSpPr>
                <p:nvPr/>
              </p:nvSpPr>
              <p:spPr bwMode="auto">
                <a:xfrm>
                  <a:off x="3933465" y="1020913"/>
                  <a:ext cx="182563" cy="179388"/>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124342" tIns="62171" rIns="124342" bIns="62171" numCol="1" rtlCol="0" anchor="ctr" anchorCtr="0" compatLnSpc="1">
                  <a:prstTxWarp prst="textNoShape">
                    <a:avLst/>
                  </a:prstTxWarp>
                </a:bodyPr>
                <a:lstStyle/>
                <a:p>
                  <a:pPr defTabSz="838984"/>
                  <a:endParaRPr lang="en-US" sz="2312" spc="-137" dirty="0">
                    <a:solidFill>
                      <a:prstClr val="white"/>
                    </a:solidFill>
                    <a:latin typeface="Segoe Light" pitchFamily="34" charset="0"/>
                  </a:endParaRPr>
                </a:p>
              </p:txBody>
            </p:sp>
          </p:grpSp>
        </p:grpSp>
      </p:grpSp>
      <p:grpSp>
        <p:nvGrpSpPr>
          <p:cNvPr id="38" name="Group 37"/>
          <p:cNvGrpSpPr/>
          <p:nvPr/>
        </p:nvGrpSpPr>
        <p:grpSpPr>
          <a:xfrm>
            <a:off x="9791683" y="2167553"/>
            <a:ext cx="1338011" cy="880437"/>
            <a:chOff x="8714816" y="1605831"/>
            <a:chExt cx="1544731" cy="1158569"/>
          </a:xfrm>
        </p:grpSpPr>
        <p:sp>
          <p:nvSpPr>
            <p:cNvPr id="39" name="Rounded Rectangle 6"/>
            <p:cNvSpPr/>
            <p:nvPr/>
          </p:nvSpPr>
          <p:spPr bwMode="auto">
            <a:xfrm rot="16200000">
              <a:off x="8907897" y="1412750"/>
              <a:ext cx="1158569" cy="1544731"/>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BFBFB"/>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4342" tIns="62171" rIns="124342" bIns="62171" numCol="1" rtlCol="0" anchor="ctr" anchorCtr="0" compatLnSpc="1">
              <a:prstTxWarp prst="textNoShape">
                <a:avLst/>
              </a:prstTxWarp>
            </a:bodyPr>
            <a:lstStyle/>
            <a:p>
              <a:pPr defTabSz="838984"/>
              <a:endParaRPr lang="en-US" sz="2312" spc="-137" dirty="0">
                <a:solidFill>
                  <a:prstClr val="white"/>
                </a:solidFill>
                <a:latin typeface="Segoe Light" pitchFamily="34" charset="0"/>
              </a:endParaRPr>
            </a:p>
          </p:txBody>
        </p:sp>
        <p:grpSp>
          <p:nvGrpSpPr>
            <p:cNvPr id="40" name="Group 39"/>
            <p:cNvGrpSpPr/>
            <p:nvPr/>
          </p:nvGrpSpPr>
          <p:grpSpPr>
            <a:xfrm>
              <a:off x="8728712" y="1842633"/>
              <a:ext cx="1164306" cy="733012"/>
              <a:chOff x="8374766" y="385086"/>
              <a:chExt cx="2201038" cy="1037086"/>
            </a:xfrm>
          </p:grpSpPr>
          <p:sp>
            <p:nvSpPr>
              <p:cNvPr id="41" name="TextBox 40"/>
              <p:cNvSpPr txBox="1"/>
              <p:nvPr/>
            </p:nvSpPr>
            <p:spPr>
              <a:xfrm>
                <a:off x="8374766" y="1096490"/>
                <a:ext cx="2201038" cy="325682"/>
              </a:xfrm>
              <a:prstGeom prst="rect">
                <a:avLst/>
              </a:prstGeom>
              <a:noFill/>
            </p:spPr>
            <p:txBody>
              <a:bodyPr wrap="none" lIns="124347" tIns="0" rIns="0" bIns="0" rtlCol="0">
                <a:spAutoFit/>
              </a:bodyPr>
              <a:lstStyle/>
              <a:p>
                <a:pPr defTabSz="932203"/>
                <a:r>
                  <a:rPr lang="en-US" sz="1496" dirty="0" smtClean="0">
                    <a:solidFill>
                      <a:prstClr val="white"/>
                    </a:solidFill>
                    <a:latin typeface="Segoe" pitchFamily="34" charset="0"/>
                  </a:rPr>
                  <a:t>Dashboards</a:t>
                </a:r>
                <a:endParaRPr lang="en-US" sz="1496" dirty="0">
                  <a:solidFill>
                    <a:prstClr val="white"/>
                  </a:solidFill>
                  <a:latin typeface="Segoe" pitchFamily="34" charset="0"/>
                </a:endParaRPr>
              </a:p>
            </p:txBody>
          </p:sp>
          <p:grpSp>
            <p:nvGrpSpPr>
              <p:cNvPr id="42" name="Group 41"/>
              <p:cNvGrpSpPr/>
              <p:nvPr/>
            </p:nvGrpSpPr>
            <p:grpSpPr>
              <a:xfrm>
                <a:off x="9417917" y="385086"/>
                <a:ext cx="742008" cy="656634"/>
                <a:chOff x="1363663" y="4092575"/>
                <a:chExt cx="2055813" cy="1819275"/>
              </a:xfrm>
            </p:grpSpPr>
            <p:sp>
              <p:nvSpPr>
                <p:cNvPr id="43" name="Freeform 28"/>
                <p:cNvSpPr>
                  <a:spLocks/>
                </p:cNvSpPr>
                <p:nvPr/>
              </p:nvSpPr>
              <p:spPr bwMode="auto">
                <a:xfrm>
                  <a:off x="2673350" y="4862513"/>
                  <a:ext cx="119063" cy="30163"/>
                </a:xfrm>
                <a:custGeom>
                  <a:avLst/>
                  <a:gdLst>
                    <a:gd name="T0" fmla="*/ 20 w 32"/>
                    <a:gd name="T1" fmla="*/ 0 h 8"/>
                    <a:gd name="T2" fmla="*/ 7 w 32"/>
                    <a:gd name="T3" fmla="*/ 0 h 8"/>
                    <a:gd name="T4" fmla="*/ 0 w 32"/>
                    <a:gd name="T5" fmla="*/ 8 h 8"/>
                    <a:gd name="T6" fmla="*/ 32 w 32"/>
                    <a:gd name="T7" fmla="*/ 8 h 8"/>
                    <a:gd name="T8" fmla="*/ 20 w 32"/>
                    <a:gd name="T9" fmla="*/ 0 h 8"/>
                  </a:gdLst>
                  <a:ahLst/>
                  <a:cxnLst>
                    <a:cxn ang="0">
                      <a:pos x="T0" y="T1"/>
                    </a:cxn>
                    <a:cxn ang="0">
                      <a:pos x="T2" y="T3"/>
                    </a:cxn>
                    <a:cxn ang="0">
                      <a:pos x="T4" y="T5"/>
                    </a:cxn>
                    <a:cxn ang="0">
                      <a:pos x="T6" y="T7"/>
                    </a:cxn>
                    <a:cxn ang="0">
                      <a:pos x="T8" y="T9"/>
                    </a:cxn>
                  </a:cxnLst>
                  <a:rect l="0" t="0" r="r" b="b"/>
                  <a:pathLst>
                    <a:path w="32" h="8">
                      <a:moveTo>
                        <a:pt x="20" y="0"/>
                      </a:moveTo>
                      <a:cubicBezTo>
                        <a:pt x="7" y="0"/>
                        <a:pt x="7" y="0"/>
                        <a:pt x="7" y="0"/>
                      </a:cubicBezTo>
                      <a:cubicBezTo>
                        <a:pt x="5" y="2"/>
                        <a:pt x="2" y="5"/>
                        <a:pt x="0" y="8"/>
                      </a:cubicBezTo>
                      <a:cubicBezTo>
                        <a:pt x="32" y="8"/>
                        <a:pt x="32" y="8"/>
                        <a:pt x="32" y="8"/>
                      </a:cubicBezTo>
                      <a:cubicBezTo>
                        <a:pt x="29" y="6"/>
                        <a:pt x="24" y="3"/>
                        <a:pt x="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sp>
              <p:nvSpPr>
                <p:cNvPr id="44" name="Freeform 29"/>
                <p:cNvSpPr>
                  <a:spLocks noEditPoints="1"/>
                </p:cNvSpPr>
                <p:nvPr/>
              </p:nvSpPr>
              <p:spPr bwMode="auto">
                <a:xfrm>
                  <a:off x="1363663" y="4092575"/>
                  <a:ext cx="2055813" cy="1819275"/>
                </a:xfrm>
                <a:custGeom>
                  <a:avLst/>
                  <a:gdLst>
                    <a:gd name="T0" fmla="*/ 10 w 548"/>
                    <a:gd name="T1" fmla="*/ 485 h 485"/>
                    <a:gd name="T2" fmla="*/ 528 w 548"/>
                    <a:gd name="T3" fmla="*/ 338 h 485"/>
                    <a:gd name="T4" fmla="*/ 476 w 548"/>
                    <a:gd name="T5" fmla="*/ 271 h 485"/>
                    <a:gd name="T6" fmla="*/ 410 w 548"/>
                    <a:gd name="T7" fmla="*/ 213 h 485"/>
                    <a:gd name="T8" fmla="*/ 410 w 548"/>
                    <a:gd name="T9" fmla="*/ 279 h 485"/>
                    <a:gd name="T10" fmla="*/ 402 w 548"/>
                    <a:gd name="T11" fmla="*/ 338 h 485"/>
                    <a:gd name="T12" fmla="*/ 336 w 548"/>
                    <a:gd name="T13" fmla="*/ 404 h 485"/>
                    <a:gd name="T14" fmla="*/ 212 w 548"/>
                    <a:gd name="T15" fmla="*/ 404 h 485"/>
                    <a:gd name="T16" fmla="*/ 146 w 548"/>
                    <a:gd name="T17" fmla="*/ 346 h 485"/>
                    <a:gd name="T18" fmla="*/ 146 w 548"/>
                    <a:gd name="T19" fmla="*/ 412 h 485"/>
                    <a:gd name="T20" fmla="*/ 212 w 548"/>
                    <a:gd name="T21" fmla="*/ 412 h 485"/>
                    <a:gd name="T22" fmla="*/ 344 w 548"/>
                    <a:gd name="T23" fmla="*/ 412 h 485"/>
                    <a:gd name="T24" fmla="*/ 468 w 548"/>
                    <a:gd name="T25" fmla="*/ 412 h 485"/>
                    <a:gd name="T26" fmla="*/ 468 w 548"/>
                    <a:gd name="T27" fmla="*/ 346 h 485"/>
                    <a:gd name="T28" fmla="*/ 476 w 548"/>
                    <a:gd name="T29" fmla="*/ 404 h 485"/>
                    <a:gd name="T30" fmla="*/ 270 w 548"/>
                    <a:gd name="T31" fmla="*/ 72 h 485"/>
                    <a:gd name="T32" fmla="*/ 204 w 548"/>
                    <a:gd name="T33" fmla="*/ 72 h 485"/>
                    <a:gd name="T34" fmla="*/ 204 w 548"/>
                    <a:gd name="T35" fmla="*/ 138 h 485"/>
                    <a:gd name="T36" fmla="*/ 80 w 548"/>
                    <a:gd name="T37" fmla="*/ 20 h 485"/>
                    <a:gd name="T38" fmla="*/ 80 w 548"/>
                    <a:gd name="T39" fmla="*/ 80 h 485"/>
                    <a:gd name="T40" fmla="*/ 72 w 548"/>
                    <a:gd name="T41" fmla="*/ 138 h 485"/>
                    <a:gd name="T42" fmla="*/ 20 w 548"/>
                    <a:gd name="T43" fmla="*/ 279 h 485"/>
                    <a:gd name="T44" fmla="*/ 20 w 548"/>
                    <a:gd name="T45" fmla="*/ 213 h 485"/>
                    <a:gd name="T46" fmla="*/ 138 w 548"/>
                    <a:gd name="T47" fmla="*/ 271 h 485"/>
                    <a:gd name="T48" fmla="*/ 138 w 548"/>
                    <a:gd name="T49" fmla="*/ 205 h 485"/>
                    <a:gd name="T50" fmla="*/ 146 w 548"/>
                    <a:gd name="T51" fmla="*/ 146 h 485"/>
                    <a:gd name="T52" fmla="*/ 212 w 548"/>
                    <a:gd name="T53" fmla="*/ 138 h 485"/>
                    <a:gd name="T54" fmla="*/ 336 w 548"/>
                    <a:gd name="T55" fmla="*/ 80 h 485"/>
                    <a:gd name="T56" fmla="*/ 402 w 548"/>
                    <a:gd name="T57" fmla="*/ 138 h 485"/>
                    <a:gd name="T58" fmla="*/ 402 w 548"/>
                    <a:gd name="T59" fmla="*/ 72 h 485"/>
                    <a:gd name="T60" fmla="*/ 72 w 548"/>
                    <a:gd name="T61" fmla="*/ 20 h 485"/>
                    <a:gd name="T62" fmla="*/ 389 w 548"/>
                    <a:gd name="T63" fmla="*/ 209 h 485"/>
                    <a:gd name="T64" fmla="*/ 505 w 548"/>
                    <a:gd name="T65" fmla="*/ 76 h 485"/>
                    <a:gd name="T66" fmla="*/ 504 w 548"/>
                    <a:gd name="T67" fmla="*/ 70 h 485"/>
                    <a:gd name="T68" fmla="*/ 500 w 548"/>
                    <a:gd name="T69" fmla="*/ 66 h 485"/>
                    <a:gd name="T70" fmla="*/ 493 w 548"/>
                    <a:gd name="T71" fmla="*/ 64 h 485"/>
                    <a:gd name="T72" fmla="*/ 429 w 548"/>
                    <a:gd name="T73" fmla="*/ 90 h 485"/>
                    <a:gd name="T74" fmla="*/ 249 w 548"/>
                    <a:gd name="T75" fmla="*/ 278 h 485"/>
                    <a:gd name="T76" fmla="*/ 41 w 548"/>
                    <a:gd name="T77" fmla="*/ 412 h 485"/>
                    <a:gd name="T78" fmla="*/ 80 w 548"/>
                    <a:gd name="T79" fmla="*/ 364 h 485"/>
                    <a:gd name="T80" fmla="*/ 138 w 548"/>
                    <a:gd name="T81" fmla="*/ 279 h 485"/>
                    <a:gd name="T82" fmla="*/ 146 w 548"/>
                    <a:gd name="T83" fmla="*/ 271 h 485"/>
                    <a:gd name="T84" fmla="*/ 270 w 548"/>
                    <a:gd name="T85" fmla="*/ 213 h 485"/>
                    <a:gd name="T86" fmla="*/ 278 w 548"/>
                    <a:gd name="T87" fmla="*/ 205 h 485"/>
                    <a:gd name="T88" fmla="*/ 344 w 548"/>
                    <a:gd name="T89" fmla="*/ 146 h 485"/>
                    <a:gd name="T90" fmla="*/ 418 w 548"/>
                    <a:gd name="T91" fmla="*/ 138 h 485"/>
                    <a:gd name="T92" fmla="*/ 410 w 548"/>
                    <a:gd name="T93" fmla="*/ 20 h 485"/>
                    <a:gd name="T94" fmla="*/ 528 w 548"/>
                    <a:gd name="T95" fmla="*/ 72 h 485"/>
                    <a:gd name="T96" fmla="*/ 528 w 548"/>
                    <a:gd name="T97" fmla="*/ 80 h 485"/>
                    <a:gd name="T98" fmla="*/ 476 w 548"/>
                    <a:gd name="T99" fmla="*/ 205 h 485"/>
                    <a:gd name="T100" fmla="*/ 468 w 548"/>
                    <a:gd name="T101" fmla="*/ 205 h 485"/>
                    <a:gd name="T102" fmla="*/ 344 w 548"/>
                    <a:gd name="T103" fmla="*/ 218 h 485"/>
                    <a:gd name="T104" fmla="*/ 336 w 548"/>
                    <a:gd name="T105" fmla="*/ 338 h 485"/>
                    <a:gd name="T106" fmla="*/ 212 w 548"/>
                    <a:gd name="T107" fmla="*/ 293 h 485"/>
                    <a:gd name="T108" fmla="*/ 99 w 548"/>
                    <a:gd name="T109" fmla="*/ 404 h 485"/>
                    <a:gd name="T110" fmla="*/ 72 w 548"/>
                    <a:gd name="T111" fmla="*/ 438 h 485"/>
                    <a:gd name="T112" fmla="*/ 528 w 548"/>
                    <a:gd name="T113" fmla="*/ 412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8" h="485">
                      <a:moveTo>
                        <a:pt x="538" y="0"/>
                      </a:moveTo>
                      <a:cubicBezTo>
                        <a:pt x="10" y="0"/>
                        <a:pt x="10" y="0"/>
                        <a:pt x="10" y="0"/>
                      </a:cubicBezTo>
                      <a:cubicBezTo>
                        <a:pt x="4" y="0"/>
                        <a:pt x="0" y="4"/>
                        <a:pt x="0" y="10"/>
                      </a:cubicBezTo>
                      <a:cubicBezTo>
                        <a:pt x="0" y="465"/>
                        <a:pt x="0" y="465"/>
                        <a:pt x="0" y="465"/>
                      </a:cubicBezTo>
                      <a:cubicBezTo>
                        <a:pt x="0" y="475"/>
                        <a:pt x="0" y="475"/>
                        <a:pt x="0" y="475"/>
                      </a:cubicBezTo>
                      <a:cubicBezTo>
                        <a:pt x="0" y="480"/>
                        <a:pt x="4" y="485"/>
                        <a:pt x="10" y="485"/>
                      </a:cubicBezTo>
                      <a:cubicBezTo>
                        <a:pt x="35" y="485"/>
                        <a:pt x="35" y="485"/>
                        <a:pt x="35" y="485"/>
                      </a:cubicBezTo>
                      <a:cubicBezTo>
                        <a:pt x="538" y="485"/>
                        <a:pt x="538" y="485"/>
                        <a:pt x="538" y="485"/>
                      </a:cubicBezTo>
                      <a:cubicBezTo>
                        <a:pt x="544" y="485"/>
                        <a:pt x="548" y="480"/>
                        <a:pt x="548" y="475"/>
                      </a:cubicBezTo>
                      <a:cubicBezTo>
                        <a:pt x="548" y="10"/>
                        <a:pt x="548" y="10"/>
                        <a:pt x="548" y="10"/>
                      </a:cubicBezTo>
                      <a:cubicBezTo>
                        <a:pt x="548" y="4"/>
                        <a:pt x="544" y="0"/>
                        <a:pt x="538" y="0"/>
                      </a:cubicBezTo>
                      <a:close/>
                      <a:moveTo>
                        <a:pt x="528" y="338"/>
                      </a:moveTo>
                      <a:cubicBezTo>
                        <a:pt x="476" y="338"/>
                        <a:pt x="476" y="338"/>
                        <a:pt x="476" y="338"/>
                      </a:cubicBezTo>
                      <a:cubicBezTo>
                        <a:pt x="476" y="279"/>
                        <a:pt x="476" y="279"/>
                        <a:pt x="476" y="279"/>
                      </a:cubicBezTo>
                      <a:cubicBezTo>
                        <a:pt x="528" y="279"/>
                        <a:pt x="528" y="279"/>
                        <a:pt x="528" y="279"/>
                      </a:cubicBezTo>
                      <a:cubicBezTo>
                        <a:pt x="528" y="299"/>
                        <a:pt x="528" y="319"/>
                        <a:pt x="528" y="338"/>
                      </a:cubicBezTo>
                      <a:close/>
                      <a:moveTo>
                        <a:pt x="528" y="271"/>
                      </a:moveTo>
                      <a:cubicBezTo>
                        <a:pt x="476" y="271"/>
                        <a:pt x="476" y="271"/>
                        <a:pt x="476" y="271"/>
                      </a:cubicBezTo>
                      <a:cubicBezTo>
                        <a:pt x="476" y="213"/>
                        <a:pt x="476" y="213"/>
                        <a:pt x="476" y="213"/>
                      </a:cubicBezTo>
                      <a:cubicBezTo>
                        <a:pt x="528" y="213"/>
                        <a:pt x="528" y="213"/>
                        <a:pt x="528" y="213"/>
                      </a:cubicBezTo>
                      <a:cubicBezTo>
                        <a:pt x="528" y="232"/>
                        <a:pt x="528" y="252"/>
                        <a:pt x="528" y="271"/>
                      </a:cubicBezTo>
                      <a:close/>
                      <a:moveTo>
                        <a:pt x="468" y="271"/>
                      </a:moveTo>
                      <a:cubicBezTo>
                        <a:pt x="410" y="271"/>
                        <a:pt x="410" y="271"/>
                        <a:pt x="410" y="271"/>
                      </a:cubicBezTo>
                      <a:cubicBezTo>
                        <a:pt x="410" y="213"/>
                        <a:pt x="410" y="213"/>
                        <a:pt x="410" y="213"/>
                      </a:cubicBezTo>
                      <a:cubicBezTo>
                        <a:pt x="468" y="213"/>
                        <a:pt x="468" y="213"/>
                        <a:pt x="468" y="213"/>
                      </a:cubicBezTo>
                      <a:lnTo>
                        <a:pt x="468" y="271"/>
                      </a:lnTo>
                      <a:close/>
                      <a:moveTo>
                        <a:pt x="468" y="279"/>
                      </a:moveTo>
                      <a:cubicBezTo>
                        <a:pt x="468" y="338"/>
                        <a:pt x="468" y="338"/>
                        <a:pt x="468" y="338"/>
                      </a:cubicBezTo>
                      <a:cubicBezTo>
                        <a:pt x="410" y="338"/>
                        <a:pt x="410" y="338"/>
                        <a:pt x="410" y="338"/>
                      </a:cubicBezTo>
                      <a:cubicBezTo>
                        <a:pt x="410" y="279"/>
                        <a:pt x="410" y="279"/>
                        <a:pt x="410" y="279"/>
                      </a:cubicBezTo>
                      <a:lnTo>
                        <a:pt x="468" y="279"/>
                      </a:lnTo>
                      <a:close/>
                      <a:moveTo>
                        <a:pt x="402" y="338"/>
                      </a:moveTo>
                      <a:cubicBezTo>
                        <a:pt x="344" y="338"/>
                        <a:pt x="344" y="338"/>
                        <a:pt x="344" y="338"/>
                      </a:cubicBezTo>
                      <a:cubicBezTo>
                        <a:pt x="344" y="279"/>
                        <a:pt x="344" y="279"/>
                        <a:pt x="344" y="279"/>
                      </a:cubicBezTo>
                      <a:cubicBezTo>
                        <a:pt x="402" y="279"/>
                        <a:pt x="402" y="279"/>
                        <a:pt x="402" y="279"/>
                      </a:cubicBezTo>
                      <a:lnTo>
                        <a:pt x="402" y="338"/>
                      </a:lnTo>
                      <a:close/>
                      <a:moveTo>
                        <a:pt x="402" y="346"/>
                      </a:moveTo>
                      <a:cubicBezTo>
                        <a:pt x="402" y="404"/>
                        <a:pt x="402" y="404"/>
                        <a:pt x="402" y="404"/>
                      </a:cubicBezTo>
                      <a:cubicBezTo>
                        <a:pt x="344" y="404"/>
                        <a:pt x="344" y="404"/>
                        <a:pt x="344" y="404"/>
                      </a:cubicBezTo>
                      <a:cubicBezTo>
                        <a:pt x="344" y="346"/>
                        <a:pt x="344" y="346"/>
                        <a:pt x="344" y="346"/>
                      </a:cubicBezTo>
                      <a:lnTo>
                        <a:pt x="402" y="346"/>
                      </a:lnTo>
                      <a:close/>
                      <a:moveTo>
                        <a:pt x="336" y="404"/>
                      </a:moveTo>
                      <a:cubicBezTo>
                        <a:pt x="278" y="404"/>
                        <a:pt x="278" y="404"/>
                        <a:pt x="278" y="404"/>
                      </a:cubicBezTo>
                      <a:cubicBezTo>
                        <a:pt x="278" y="346"/>
                        <a:pt x="278" y="346"/>
                        <a:pt x="278" y="346"/>
                      </a:cubicBezTo>
                      <a:cubicBezTo>
                        <a:pt x="336" y="346"/>
                        <a:pt x="336" y="346"/>
                        <a:pt x="336" y="346"/>
                      </a:cubicBezTo>
                      <a:lnTo>
                        <a:pt x="336" y="404"/>
                      </a:lnTo>
                      <a:close/>
                      <a:moveTo>
                        <a:pt x="270" y="404"/>
                      </a:moveTo>
                      <a:cubicBezTo>
                        <a:pt x="212" y="404"/>
                        <a:pt x="212" y="404"/>
                        <a:pt x="212" y="404"/>
                      </a:cubicBezTo>
                      <a:cubicBezTo>
                        <a:pt x="212" y="346"/>
                        <a:pt x="212" y="346"/>
                        <a:pt x="212" y="346"/>
                      </a:cubicBezTo>
                      <a:cubicBezTo>
                        <a:pt x="270" y="346"/>
                        <a:pt x="270" y="346"/>
                        <a:pt x="270" y="346"/>
                      </a:cubicBezTo>
                      <a:lnTo>
                        <a:pt x="270" y="404"/>
                      </a:lnTo>
                      <a:close/>
                      <a:moveTo>
                        <a:pt x="204" y="404"/>
                      </a:moveTo>
                      <a:cubicBezTo>
                        <a:pt x="146" y="404"/>
                        <a:pt x="146" y="404"/>
                        <a:pt x="146" y="404"/>
                      </a:cubicBezTo>
                      <a:cubicBezTo>
                        <a:pt x="146" y="346"/>
                        <a:pt x="146" y="346"/>
                        <a:pt x="146" y="346"/>
                      </a:cubicBezTo>
                      <a:cubicBezTo>
                        <a:pt x="204" y="346"/>
                        <a:pt x="204" y="346"/>
                        <a:pt x="204" y="346"/>
                      </a:cubicBezTo>
                      <a:lnTo>
                        <a:pt x="204" y="404"/>
                      </a:lnTo>
                      <a:close/>
                      <a:moveTo>
                        <a:pt x="204" y="412"/>
                      </a:moveTo>
                      <a:cubicBezTo>
                        <a:pt x="204" y="465"/>
                        <a:pt x="204" y="465"/>
                        <a:pt x="204" y="465"/>
                      </a:cubicBezTo>
                      <a:cubicBezTo>
                        <a:pt x="184" y="465"/>
                        <a:pt x="164" y="465"/>
                        <a:pt x="146" y="465"/>
                      </a:cubicBezTo>
                      <a:cubicBezTo>
                        <a:pt x="146" y="412"/>
                        <a:pt x="146" y="412"/>
                        <a:pt x="146" y="412"/>
                      </a:cubicBezTo>
                      <a:lnTo>
                        <a:pt x="204" y="412"/>
                      </a:lnTo>
                      <a:close/>
                      <a:moveTo>
                        <a:pt x="212" y="412"/>
                      </a:moveTo>
                      <a:cubicBezTo>
                        <a:pt x="270" y="412"/>
                        <a:pt x="270" y="412"/>
                        <a:pt x="270" y="412"/>
                      </a:cubicBezTo>
                      <a:cubicBezTo>
                        <a:pt x="270" y="465"/>
                        <a:pt x="270" y="465"/>
                        <a:pt x="270" y="465"/>
                      </a:cubicBezTo>
                      <a:cubicBezTo>
                        <a:pt x="251" y="465"/>
                        <a:pt x="231" y="465"/>
                        <a:pt x="212" y="465"/>
                      </a:cubicBezTo>
                      <a:lnTo>
                        <a:pt x="212" y="412"/>
                      </a:lnTo>
                      <a:close/>
                      <a:moveTo>
                        <a:pt x="278" y="412"/>
                      </a:moveTo>
                      <a:cubicBezTo>
                        <a:pt x="336" y="412"/>
                        <a:pt x="336" y="412"/>
                        <a:pt x="336" y="412"/>
                      </a:cubicBezTo>
                      <a:cubicBezTo>
                        <a:pt x="336" y="465"/>
                        <a:pt x="336" y="465"/>
                        <a:pt x="336" y="465"/>
                      </a:cubicBezTo>
                      <a:cubicBezTo>
                        <a:pt x="317" y="465"/>
                        <a:pt x="298" y="465"/>
                        <a:pt x="278" y="465"/>
                      </a:cubicBezTo>
                      <a:lnTo>
                        <a:pt x="278" y="412"/>
                      </a:lnTo>
                      <a:close/>
                      <a:moveTo>
                        <a:pt x="344" y="412"/>
                      </a:moveTo>
                      <a:cubicBezTo>
                        <a:pt x="402" y="412"/>
                        <a:pt x="402" y="412"/>
                        <a:pt x="402" y="412"/>
                      </a:cubicBezTo>
                      <a:cubicBezTo>
                        <a:pt x="402" y="465"/>
                        <a:pt x="402" y="465"/>
                        <a:pt x="402" y="465"/>
                      </a:cubicBezTo>
                      <a:cubicBezTo>
                        <a:pt x="384" y="465"/>
                        <a:pt x="364" y="465"/>
                        <a:pt x="344" y="465"/>
                      </a:cubicBezTo>
                      <a:lnTo>
                        <a:pt x="344" y="412"/>
                      </a:lnTo>
                      <a:close/>
                      <a:moveTo>
                        <a:pt x="410" y="412"/>
                      </a:moveTo>
                      <a:cubicBezTo>
                        <a:pt x="468" y="412"/>
                        <a:pt x="468" y="412"/>
                        <a:pt x="468" y="412"/>
                      </a:cubicBezTo>
                      <a:cubicBezTo>
                        <a:pt x="468" y="465"/>
                        <a:pt x="468" y="465"/>
                        <a:pt x="468" y="465"/>
                      </a:cubicBezTo>
                      <a:cubicBezTo>
                        <a:pt x="452" y="465"/>
                        <a:pt x="432" y="465"/>
                        <a:pt x="410" y="465"/>
                      </a:cubicBezTo>
                      <a:lnTo>
                        <a:pt x="410" y="412"/>
                      </a:lnTo>
                      <a:close/>
                      <a:moveTo>
                        <a:pt x="410" y="404"/>
                      </a:moveTo>
                      <a:cubicBezTo>
                        <a:pt x="410" y="346"/>
                        <a:pt x="410" y="346"/>
                        <a:pt x="410" y="346"/>
                      </a:cubicBezTo>
                      <a:cubicBezTo>
                        <a:pt x="468" y="346"/>
                        <a:pt x="468" y="346"/>
                        <a:pt x="468" y="346"/>
                      </a:cubicBezTo>
                      <a:cubicBezTo>
                        <a:pt x="468" y="404"/>
                        <a:pt x="468" y="404"/>
                        <a:pt x="468" y="404"/>
                      </a:cubicBezTo>
                      <a:lnTo>
                        <a:pt x="410" y="404"/>
                      </a:lnTo>
                      <a:close/>
                      <a:moveTo>
                        <a:pt x="476" y="346"/>
                      </a:moveTo>
                      <a:cubicBezTo>
                        <a:pt x="528" y="346"/>
                        <a:pt x="528" y="346"/>
                        <a:pt x="528" y="346"/>
                      </a:cubicBezTo>
                      <a:cubicBezTo>
                        <a:pt x="528" y="367"/>
                        <a:pt x="528" y="387"/>
                        <a:pt x="528" y="404"/>
                      </a:cubicBezTo>
                      <a:cubicBezTo>
                        <a:pt x="476" y="404"/>
                        <a:pt x="476" y="404"/>
                        <a:pt x="476" y="404"/>
                      </a:cubicBezTo>
                      <a:lnTo>
                        <a:pt x="476" y="346"/>
                      </a:lnTo>
                      <a:close/>
                      <a:moveTo>
                        <a:pt x="270" y="72"/>
                      </a:moveTo>
                      <a:cubicBezTo>
                        <a:pt x="212" y="72"/>
                        <a:pt x="212" y="72"/>
                        <a:pt x="212" y="72"/>
                      </a:cubicBezTo>
                      <a:cubicBezTo>
                        <a:pt x="212" y="20"/>
                        <a:pt x="212" y="20"/>
                        <a:pt x="212" y="20"/>
                      </a:cubicBezTo>
                      <a:cubicBezTo>
                        <a:pt x="231" y="20"/>
                        <a:pt x="251" y="20"/>
                        <a:pt x="270" y="20"/>
                      </a:cubicBezTo>
                      <a:lnTo>
                        <a:pt x="270" y="72"/>
                      </a:lnTo>
                      <a:close/>
                      <a:moveTo>
                        <a:pt x="278" y="20"/>
                      </a:moveTo>
                      <a:cubicBezTo>
                        <a:pt x="298" y="20"/>
                        <a:pt x="317" y="20"/>
                        <a:pt x="336" y="20"/>
                      </a:cubicBezTo>
                      <a:cubicBezTo>
                        <a:pt x="336" y="72"/>
                        <a:pt x="336" y="72"/>
                        <a:pt x="336" y="72"/>
                      </a:cubicBezTo>
                      <a:cubicBezTo>
                        <a:pt x="278" y="72"/>
                        <a:pt x="278" y="72"/>
                        <a:pt x="278" y="72"/>
                      </a:cubicBezTo>
                      <a:lnTo>
                        <a:pt x="278" y="20"/>
                      </a:lnTo>
                      <a:close/>
                      <a:moveTo>
                        <a:pt x="204" y="72"/>
                      </a:moveTo>
                      <a:cubicBezTo>
                        <a:pt x="146" y="72"/>
                        <a:pt x="146" y="72"/>
                        <a:pt x="146" y="72"/>
                      </a:cubicBezTo>
                      <a:cubicBezTo>
                        <a:pt x="146" y="20"/>
                        <a:pt x="146" y="20"/>
                        <a:pt x="146" y="20"/>
                      </a:cubicBezTo>
                      <a:cubicBezTo>
                        <a:pt x="164" y="20"/>
                        <a:pt x="184" y="20"/>
                        <a:pt x="204" y="20"/>
                      </a:cubicBezTo>
                      <a:lnTo>
                        <a:pt x="204" y="72"/>
                      </a:lnTo>
                      <a:close/>
                      <a:moveTo>
                        <a:pt x="204" y="80"/>
                      </a:moveTo>
                      <a:cubicBezTo>
                        <a:pt x="204" y="138"/>
                        <a:pt x="204" y="138"/>
                        <a:pt x="204" y="138"/>
                      </a:cubicBezTo>
                      <a:cubicBezTo>
                        <a:pt x="146" y="138"/>
                        <a:pt x="146" y="138"/>
                        <a:pt x="146" y="138"/>
                      </a:cubicBezTo>
                      <a:cubicBezTo>
                        <a:pt x="146" y="80"/>
                        <a:pt x="146" y="80"/>
                        <a:pt x="146" y="80"/>
                      </a:cubicBezTo>
                      <a:lnTo>
                        <a:pt x="204" y="80"/>
                      </a:lnTo>
                      <a:close/>
                      <a:moveTo>
                        <a:pt x="138" y="72"/>
                      </a:moveTo>
                      <a:cubicBezTo>
                        <a:pt x="80" y="72"/>
                        <a:pt x="80" y="72"/>
                        <a:pt x="80" y="72"/>
                      </a:cubicBezTo>
                      <a:cubicBezTo>
                        <a:pt x="80" y="20"/>
                        <a:pt x="80" y="20"/>
                        <a:pt x="80" y="20"/>
                      </a:cubicBezTo>
                      <a:cubicBezTo>
                        <a:pt x="97" y="20"/>
                        <a:pt x="116" y="20"/>
                        <a:pt x="138" y="20"/>
                      </a:cubicBezTo>
                      <a:lnTo>
                        <a:pt x="138" y="72"/>
                      </a:lnTo>
                      <a:close/>
                      <a:moveTo>
                        <a:pt x="138" y="80"/>
                      </a:moveTo>
                      <a:cubicBezTo>
                        <a:pt x="138" y="138"/>
                        <a:pt x="138" y="138"/>
                        <a:pt x="138" y="138"/>
                      </a:cubicBezTo>
                      <a:cubicBezTo>
                        <a:pt x="80" y="138"/>
                        <a:pt x="80" y="138"/>
                        <a:pt x="80" y="138"/>
                      </a:cubicBezTo>
                      <a:cubicBezTo>
                        <a:pt x="80" y="80"/>
                        <a:pt x="80" y="80"/>
                        <a:pt x="80" y="80"/>
                      </a:cubicBezTo>
                      <a:lnTo>
                        <a:pt x="138" y="80"/>
                      </a:lnTo>
                      <a:close/>
                      <a:moveTo>
                        <a:pt x="72" y="138"/>
                      </a:moveTo>
                      <a:cubicBezTo>
                        <a:pt x="20" y="138"/>
                        <a:pt x="20" y="138"/>
                        <a:pt x="20" y="138"/>
                      </a:cubicBezTo>
                      <a:cubicBezTo>
                        <a:pt x="20" y="117"/>
                        <a:pt x="20" y="97"/>
                        <a:pt x="20" y="80"/>
                      </a:cubicBezTo>
                      <a:cubicBezTo>
                        <a:pt x="72" y="80"/>
                        <a:pt x="72" y="80"/>
                        <a:pt x="72" y="80"/>
                      </a:cubicBezTo>
                      <a:lnTo>
                        <a:pt x="72" y="138"/>
                      </a:lnTo>
                      <a:close/>
                      <a:moveTo>
                        <a:pt x="20" y="146"/>
                      </a:moveTo>
                      <a:cubicBezTo>
                        <a:pt x="72" y="146"/>
                        <a:pt x="72" y="146"/>
                        <a:pt x="72" y="146"/>
                      </a:cubicBezTo>
                      <a:cubicBezTo>
                        <a:pt x="72" y="205"/>
                        <a:pt x="72" y="205"/>
                        <a:pt x="72" y="205"/>
                      </a:cubicBezTo>
                      <a:cubicBezTo>
                        <a:pt x="20" y="205"/>
                        <a:pt x="20" y="205"/>
                        <a:pt x="20" y="205"/>
                      </a:cubicBezTo>
                      <a:cubicBezTo>
                        <a:pt x="20" y="185"/>
                        <a:pt x="20" y="165"/>
                        <a:pt x="20" y="146"/>
                      </a:cubicBezTo>
                      <a:close/>
                      <a:moveTo>
                        <a:pt x="20" y="279"/>
                      </a:moveTo>
                      <a:cubicBezTo>
                        <a:pt x="72" y="279"/>
                        <a:pt x="72" y="279"/>
                        <a:pt x="72" y="279"/>
                      </a:cubicBezTo>
                      <a:cubicBezTo>
                        <a:pt x="72" y="338"/>
                        <a:pt x="72" y="338"/>
                        <a:pt x="72" y="338"/>
                      </a:cubicBezTo>
                      <a:cubicBezTo>
                        <a:pt x="20" y="338"/>
                        <a:pt x="20" y="338"/>
                        <a:pt x="20" y="338"/>
                      </a:cubicBezTo>
                      <a:cubicBezTo>
                        <a:pt x="20" y="319"/>
                        <a:pt x="20" y="299"/>
                        <a:pt x="20" y="279"/>
                      </a:cubicBezTo>
                      <a:close/>
                      <a:moveTo>
                        <a:pt x="20" y="271"/>
                      </a:moveTo>
                      <a:cubicBezTo>
                        <a:pt x="20" y="252"/>
                        <a:pt x="20" y="232"/>
                        <a:pt x="20" y="213"/>
                      </a:cubicBezTo>
                      <a:cubicBezTo>
                        <a:pt x="72" y="213"/>
                        <a:pt x="72" y="213"/>
                        <a:pt x="72" y="213"/>
                      </a:cubicBezTo>
                      <a:cubicBezTo>
                        <a:pt x="72" y="271"/>
                        <a:pt x="72" y="271"/>
                        <a:pt x="72" y="271"/>
                      </a:cubicBezTo>
                      <a:lnTo>
                        <a:pt x="20" y="271"/>
                      </a:lnTo>
                      <a:close/>
                      <a:moveTo>
                        <a:pt x="80" y="213"/>
                      </a:moveTo>
                      <a:cubicBezTo>
                        <a:pt x="138" y="213"/>
                        <a:pt x="138" y="213"/>
                        <a:pt x="138" y="213"/>
                      </a:cubicBezTo>
                      <a:cubicBezTo>
                        <a:pt x="138" y="271"/>
                        <a:pt x="138" y="271"/>
                        <a:pt x="138" y="271"/>
                      </a:cubicBezTo>
                      <a:cubicBezTo>
                        <a:pt x="80" y="271"/>
                        <a:pt x="80" y="271"/>
                        <a:pt x="80" y="271"/>
                      </a:cubicBezTo>
                      <a:lnTo>
                        <a:pt x="80" y="213"/>
                      </a:lnTo>
                      <a:close/>
                      <a:moveTo>
                        <a:pt x="80" y="205"/>
                      </a:moveTo>
                      <a:cubicBezTo>
                        <a:pt x="80" y="146"/>
                        <a:pt x="80" y="146"/>
                        <a:pt x="80" y="146"/>
                      </a:cubicBezTo>
                      <a:cubicBezTo>
                        <a:pt x="138" y="146"/>
                        <a:pt x="138" y="146"/>
                        <a:pt x="138" y="146"/>
                      </a:cubicBezTo>
                      <a:cubicBezTo>
                        <a:pt x="138" y="205"/>
                        <a:pt x="138" y="205"/>
                        <a:pt x="138" y="205"/>
                      </a:cubicBezTo>
                      <a:lnTo>
                        <a:pt x="80" y="205"/>
                      </a:lnTo>
                      <a:close/>
                      <a:moveTo>
                        <a:pt x="146" y="146"/>
                      </a:moveTo>
                      <a:cubicBezTo>
                        <a:pt x="204" y="146"/>
                        <a:pt x="204" y="146"/>
                        <a:pt x="204" y="146"/>
                      </a:cubicBezTo>
                      <a:cubicBezTo>
                        <a:pt x="204" y="205"/>
                        <a:pt x="204" y="205"/>
                        <a:pt x="204" y="205"/>
                      </a:cubicBezTo>
                      <a:cubicBezTo>
                        <a:pt x="146" y="205"/>
                        <a:pt x="146" y="205"/>
                        <a:pt x="146" y="205"/>
                      </a:cubicBezTo>
                      <a:lnTo>
                        <a:pt x="146" y="146"/>
                      </a:lnTo>
                      <a:close/>
                      <a:moveTo>
                        <a:pt x="212" y="146"/>
                      </a:moveTo>
                      <a:cubicBezTo>
                        <a:pt x="270" y="146"/>
                        <a:pt x="270" y="146"/>
                        <a:pt x="270" y="146"/>
                      </a:cubicBezTo>
                      <a:cubicBezTo>
                        <a:pt x="270" y="205"/>
                        <a:pt x="270" y="205"/>
                        <a:pt x="270" y="205"/>
                      </a:cubicBezTo>
                      <a:cubicBezTo>
                        <a:pt x="212" y="205"/>
                        <a:pt x="212" y="205"/>
                        <a:pt x="212" y="205"/>
                      </a:cubicBezTo>
                      <a:lnTo>
                        <a:pt x="212" y="146"/>
                      </a:lnTo>
                      <a:close/>
                      <a:moveTo>
                        <a:pt x="212" y="138"/>
                      </a:moveTo>
                      <a:cubicBezTo>
                        <a:pt x="212" y="80"/>
                        <a:pt x="212" y="80"/>
                        <a:pt x="212" y="80"/>
                      </a:cubicBezTo>
                      <a:cubicBezTo>
                        <a:pt x="270" y="80"/>
                        <a:pt x="270" y="80"/>
                        <a:pt x="270" y="80"/>
                      </a:cubicBezTo>
                      <a:cubicBezTo>
                        <a:pt x="270" y="138"/>
                        <a:pt x="270" y="138"/>
                        <a:pt x="270" y="138"/>
                      </a:cubicBezTo>
                      <a:lnTo>
                        <a:pt x="212" y="138"/>
                      </a:lnTo>
                      <a:close/>
                      <a:moveTo>
                        <a:pt x="278" y="80"/>
                      </a:moveTo>
                      <a:cubicBezTo>
                        <a:pt x="336" y="80"/>
                        <a:pt x="336" y="80"/>
                        <a:pt x="336" y="80"/>
                      </a:cubicBezTo>
                      <a:cubicBezTo>
                        <a:pt x="336" y="138"/>
                        <a:pt x="336" y="138"/>
                        <a:pt x="336" y="138"/>
                      </a:cubicBezTo>
                      <a:cubicBezTo>
                        <a:pt x="278" y="138"/>
                        <a:pt x="278" y="138"/>
                        <a:pt x="278" y="138"/>
                      </a:cubicBezTo>
                      <a:lnTo>
                        <a:pt x="278" y="80"/>
                      </a:lnTo>
                      <a:close/>
                      <a:moveTo>
                        <a:pt x="344" y="80"/>
                      </a:moveTo>
                      <a:cubicBezTo>
                        <a:pt x="402" y="80"/>
                        <a:pt x="402" y="80"/>
                        <a:pt x="402" y="80"/>
                      </a:cubicBezTo>
                      <a:cubicBezTo>
                        <a:pt x="402" y="138"/>
                        <a:pt x="402" y="138"/>
                        <a:pt x="402" y="138"/>
                      </a:cubicBezTo>
                      <a:cubicBezTo>
                        <a:pt x="344" y="138"/>
                        <a:pt x="344" y="138"/>
                        <a:pt x="344" y="138"/>
                      </a:cubicBezTo>
                      <a:lnTo>
                        <a:pt x="344" y="80"/>
                      </a:lnTo>
                      <a:close/>
                      <a:moveTo>
                        <a:pt x="344" y="72"/>
                      </a:moveTo>
                      <a:cubicBezTo>
                        <a:pt x="344" y="20"/>
                        <a:pt x="344" y="20"/>
                        <a:pt x="344" y="20"/>
                      </a:cubicBezTo>
                      <a:cubicBezTo>
                        <a:pt x="364" y="20"/>
                        <a:pt x="384" y="20"/>
                        <a:pt x="402" y="20"/>
                      </a:cubicBezTo>
                      <a:cubicBezTo>
                        <a:pt x="402" y="72"/>
                        <a:pt x="402" y="72"/>
                        <a:pt x="402" y="72"/>
                      </a:cubicBezTo>
                      <a:lnTo>
                        <a:pt x="344" y="72"/>
                      </a:lnTo>
                      <a:close/>
                      <a:moveTo>
                        <a:pt x="72" y="20"/>
                      </a:moveTo>
                      <a:cubicBezTo>
                        <a:pt x="72" y="72"/>
                        <a:pt x="72" y="72"/>
                        <a:pt x="72" y="72"/>
                      </a:cubicBezTo>
                      <a:cubicBezTo>
                        <a:pt x="20" y="72"/>
                        <a:pt x="20" y="72"/>
                        <a:pt x="20" y="72"/>
                      </a:cubicBezTo>
                      <a:cubicBezTo>
                        <a:pt x="20" y="43"/>
                        <a:pt x="20" y="23"/>
                        <a:pt x="20" y="20"/>
                      </a:cubicBezTo>
                      <a:cubicBezTo>
                        <a:pt x="23" y="20"/>
                        <a:pt x="43" y="20"/>
                        <a:pt x="72" y="20"/>
                      </a:cubicBezTo>
                      <a:close/>
                      <a:moveTo>
                        <a:pt x="42" y="465"/>
                      </a:moveTo>
                      <a:cubicBezTo>
                        <a:pt x="74" y="424"/>
                        <a:pt x="183" y="286"/>
                        <a:pt x="193" y="273"/>
                      </a:cubicBezTo>
                      <a:cubicBezTo>
                        <a:pt x="206" y="281"/>
                        <a:pt x="246" y="304"/>
                        <a:pt x="246" y="304"/>
                      </a:cubicBezTo>
                      <a:cubicBezTo>
                        <a:pt x="251" y="307"/>
                        <a:pt x="257" y="306"/>
                        <a:pt x="261" y="301"/>
                      </a:cubicBezTo>
                      <a:cubicBezTo>
                        <a:pt x="261" y="301"/>
                        <a:pt x="347" y="203"/>
                        <a:pt x="359" y="189"/>
                      </a:cubicBezTo>
                      <a:cubicBezTo>
                        <a:pt x="369" y="196"/>
                        <a:pt x="389" y="209"/>
                        <a:pt x="389" y="209"/>
                      </a:cubicBezTo>
                      <a:cubicBezTo>
                        <a:pt x="394" y="212"/>
                        <a:pt x="401" y="211"/>
                        <a:pt x="405" y="206"/>
                      </a:cubicBezTo>
                      <a:cubicBezTo>
                        <a:pt x="481" y="110"/>
                        <a:pt x="481" y="110"/>
                        <a:pt x="481" y="110"/>
                      </a:cubicBezTo>
                      <a:cubicBezTo>
                        <a:pt x="481" y="133"/>
                        <a:pt x="481" y="133"/>
                        <a:pt x="481" y="133"/>
                      </a:cubicBezTo>
                      <a:cubicBezTo>
                        <a:pt x="481" y="139"/>
                        <a:pt x="487" y="145"/>
                        <a:pt x="493" y="145"/>
                      </a:cubicBezTo>
                      <a:cubicBezTo>
                        <a:pt x="500" y="145"/>
                        <a:pt x="505" y="139"/>
                        <a:pt x="505" y="133"/>
                      </a:cubicBezTo>
                      <a:cubicBezTo>
                        <a:pt x="505" y="76"/>
                        <a:pt x="505" y="76"/>
                        <a:pt x="505" y="76"/>
                      </a:cubicBezTo>
                      <a:cubicBezTo>
                        <a:pt x="505" y="76"/>
                        <a:pt x="505" y="76"/>
                        <a:pt x="505" y="76"/>
                      </a:cubicBezTo>
                      <a:cubicBezTo>
                        <a:pt x="505" y="75"/>
                        <a:pt x="505" y="74"/>
                        <a:pt x="505" y="74"/>
                      </a:cubicBezTo>
                      <a:cubicBezTo>
                        <a:pt x="505" y="74"/>
                        <a:pt x="505" y="74"/>
                        <a:pt x="505" y="73"/>
                      </a:cubicBezTo>
                      <a:cubicBezTo>
                        <a:pt x="505" y="73"/>
                        <a:pt x="505" y="72"/>
                        <a:pt x="505" y="71"/>
                      </a:cubicBezTo>
                      <a:cubicBezTo>
                        <a:pt x="504" y="71"/>
                        <a:pt x="504" y="71"/>
                        <a:pt x="504" y="71"/>
                      </a:cubicBezTo>
                      <a:cubicBezTo>
                        <a:pt x="504" y="71"/>
                        <a:pt x="504" y="70"/>
                        <a:pt x="504" y="70"/>
                      </a:cubicBezTo>
                      <a:cubicBezTo>
                        <a:pt x="504" y="70"/>
                        <a:pt x="503" y="69"/>
                        <a:pt x="503" y="69"/>
                      </a:cubicBezTo>
                      <a:cubicBezTo>
                        <a:pt x="503" y="69"/>
                        <a:pt x="503" y="69"/>
                        <a:pt x="503" y="69"/>
                      </a:cubicBezTo>
                      <a:cubicBezTo>
                        <a:pt x="503" y="68"/>
                        <a:pt x="502" y="68"/>
                        <a:pt x="502" y="68"/>
                      </a:cubicBezTo>
                      <a:cubicBezTo>
                        <a:pt x="502" y="68"/>
                        <a:pt x="502" y="67"/>
                        <a:pt x="502" y="67"/>
                      </a:cubicBezTo>
                      <a:cubicBezTo>
                        <a:pt x="501" y="67"/>
                        <a:pt x="501" y="67"/>
                        <a:pt x="500" y="66"/>
                      </a:cubicBezTo>
                      <a:cubicBezTo>
                        <a:pt x="500" y="66"/>
                        <a:pt x="500" y="66"/>
                        <a:pt x="500" y="66"/>
                      </a:cubicBezTo>
                      <a:cubicBezTo>
                        <a:pt x="499" y="66"/>
                        <a:pt x="499" y="65"/>
                        <a:pt x="498" y="65"/>
                      </a:cubicBezTo>
                      <a:cubicBezTo>
                        <a:pt x="498" y="65"/>
                        <a:pt x="498" y="65"/>
                        <a:pt x="498" y="65"/>
                      </a:cubicBezTo>
                      <a:cubicBezTo>
                        <a:pt x="497" y="65"/>
                        <a:pt x="497" y="64"/>
                        <a:pt x="496" y="64"/>
                      </a:cubicBezTo>
                      <a:cubicBezTo>
                        <a:pt x="496" y="64"/>
                        <a:pt x="496" y="64"/>
                        <a:pt x="495" y="64"/>
                      </a:cubicBezTo>
                      <a:cubicBezTo>
                        <a:pt x="495" y="64"/>
                        <a:pt x="494" y="64"/>
                        <a:pt x="494" y="64"/>
                      </a:cubicBezTo>
                      <a:cubicBezTo>
                        <a:pt x="494" y="64"/>
                        <a:pt x="494" y="64"/>
                        <a:pt x="493" y="64"/>
                      </a:cubicBezTo>
                      <a:cubicBezTo>
                        <a:pt x="493" y="64"/>
                        <a:pt x="493" y="64"/>
                        <a:pt x="493" y="64"/>
                      </a:cubicBezTo>
                      <a:cubicBezTo>
                        <a:pt x="493" y="64"/>
                        <a:pt x="492" y="64"/>
                        <a:pt x="491" y="64"/>
                      </a:cubicBezTo>
                      <a:cubicBezTo>
                        <a:pt x="491" y="64"/>
                        <a:pt x="491" y="64"/>
                        <a:pt x="491" y="64"/>
                      </a:cubicBezTo>
                      <a:cubicBezTo>
                        <a:pt x="491" y="64"/>
                        <a:pt x="491" y="64"/>
                        <a:pt x="491" y="64"/>
                      </a:cubicBezTo>
                      <a:cubicBezTo>
                        <a:pt x="438" y="76"/>
                        <a:pt x="438" y="76"/>
                        <a:pt x="438" y="76"/>
                      </a:cubicBezTo>
                      <a:cubicBezTo>
                        <a:pt x="432" y="77"/>
                        <a:pt x="428" y="84"/>
                        <a:pt x="429" y="90"/>
                      </a:cubicBezTo>
                      <a:cubicBezTo>
                        <a:pt x="431" y="97"/>
                        <a:pt x="437" y="101"/>
                        <a:pt x="443" y="99"/>
                      </a:cubicBezTo>
                      <a:cubicBezTo>
                        <a:pt x="443" y="99"/>
                        <a:pt x="454" y="97"/>
                        <a:pt x="463" y="95"/>
                      </a:cubicBezTo>
                      <a:cubicBezTo>
                        <a:pt x="439" y="125"/>
                        <a:pt x="402" y="171"/>
                        <a:pt x="393" y="183"/>
                      </a:cubicBezTo>
                      <a:cubicBezTo>
                        <a:pt x="382" y="176"/>
                        <a:pt x="363" y="163"/>
                        <a:pt x="363" y="163"/>
                      </a:cubicBezTo>
                      <a:cubicBezTo>
                        <a:pt x="358" y="160"/>
                        <a:pt x="352" y="161"/>
                        <a:pt x="348" y="165"/>
                      </a:cubicBezTo>
                      <a:cubicBezTo>
                        <a:pt x="348" y="165"/>
                        <a:pt x="261" y="265"/>
                        <a:pt x="249" y="278"/>
                      </a:cubicBezTo>
                      <a:cubicBezTo>
                        <a:pt x="236" y="271"/>
                        <a:pt x="196" y="247"/>
                        <a:pt x="196" y="247"/>
                      </a:cubicBezTo>
                      <a:cubicBezTo>
                        <a:pt x="191" y="244"/>
                        <a:pt x="184" y="245"/>
                        <a:pt x="181" y="250"/>
                      </a:cubicBezTo>
                      <a:cubicBezTo>
                        <a:pt x="20" y="454"/>
                        <a:pt x="20" y="454"/>
                        <a:pt x="20" y="454"/>
                      </a:cubicBezTo>
                      <a:cubicBezTo>
                        <a:pt x="20" y="450"/>
                        <a:pt x="20" y="445"/>
                        <a:pt x="20" y="439"/>
                      </a:cubicBezTo>
                      <a:cubicBezTo>
                        <a:pt x="20" y="432"/>
                        <a:pt x="20" y="423"/>
                        <a:pt x="20" y="412"/>
                      </a:cubicBezTo>
                      <a:cubicBezTo>
                        <a:pt x="41" y="412"/>
                        <a:pt x="41" y="412"/>
                        <a:pt x="41" y="412"/>
                      </a:cubicBezTo>
                      <a:cubicBezTo>
                        <a:pt x="48" y="404"/>
                        <a:pt x="48" y="404"/>
                        <a:pt x="48" y="404"/>
                      </a:cubicBezTo>
                      <a:cubicBezTo>
                        <a:pt x="20" y="404"/>
                        <a:pt x="20" y="404"/>
                        <a:pt x="20" y="404"/>
                      </a:cubicBezTo>
                      <a:cubicBezTo>
                        <a:pt x="20" y="387"/>
                        <a:pt x="20" y="367"/>
                        <a:pt x="20" y="346"/>
                      </a:cubicBezTo>
                      <a:cubicBezTo>
                        <a:pt x="72" y="346"/>
                        <a:pt x="72" y="346"/>
                        <a:pt x="72" y="346"/>
                      </a:cubicBezTo>
                      <a:cubicBezTo>
                        <a:pt x="72" y="374"/>
                        <a:pt x="72" y="374"/>
                        <a:pt x="72" y="374"/>
                      </a:cubicBezTo>
                      <a:cubicBezTo>
                        <a:pt x="80" y="364"/>
                        <a:pt x="80" y="364"/>
                        <a:pt x="80" y="364"/>
                      </a:cubicBezTo>
                      <a:cubicBezTo>
                        <a:pt x="80" y="346"/>
                        <a:pt x="80" y="346"/>
                        <a:pt x="80" y="346"/>
                      </a:cubicBezTo>
                      <a:cubicBezTo>
                        <a:pt x="94" y="346"/>
                        <a:pt x="94" y="346"/>
                        <a:pt x="94" y="346"/>
                      </a:cubicBezTo>
                      <a:cubicBezTo>
                        <a:pt x="101" y="338"/>
                        <a:pt x="101" y="338"/>
                        <a:pt x="101" y="338"/>
                      </a:cubicBezTo>
                      <a:cubicBezTo>
                        <a:pt x="80" y="338"/>
                        <a:pt x="80" y="338"/>
                        <a:pt x="80" y="338"/>
                      </a:cubicBezTo>
                      <a:cubicBezTo>
                        <a:pt x="80" y="279"/>
                        <a:pt x="80" y="279"/>
                        <a:pt x="80" y="279"/>
                      </a:cubicBezTo>
                      <a:cubicBezTo>
                        <a:pt x="138" y="279"/>
                        <a:pt x="138" y="279"/>
                        <a:pt x="138" y="279"/>
                      </a:cubicBezTo>
                      <a:cubicBezTo>
                        <a:pt x="138" y="291"/>
                        <a:pt x="138" y="291"/>
                        <a:pt x="138" y="291"/>
                      </a:cubicBezTo>
                      <a:cubicBezTo>
                        <a:pt x="146" y="281"/>
                        <a:pt x="146" y="281"/>
                        <a:pt x="146" y="281"/>
                      </a:cubicBezTo>
                      <a:cubicBezTo>
                        <a:pt x="146" y="279"/>
                        <a:pt x="146" y="279"/>
                        <a:pt x="146" y="279"/>
                      </a:cubicBezTo>
                      <a:cubicBezTo>
                        <a:pt x="147" y="279"/>
                        <a:pt x="147" y="279"/>
                        <a:pt x="147" y="279"/>
                      </a:cubicBezTo>
                      <a:cubicBezTo>
                        <a:pt x="153" y="271"/>
                        <a:pt x="153" y="271"/>
                        <a:pt x="153" y="271"/>
                      </a:cubicBezTo>
                      <a:cubicBezTo>
                        <a:pt x="146" y="271"/>
                        <a:pt x="146" y="271"/>
                        <a:pt x="146" y="271"/>
                      </a:cubicBezTo>
                      <a:cubicBezTo>
                        <a:pt x="146" y="213"/>
                        <a:pt x="146" y="213"/>
                        <a:pt x="146" y="213"/>
                      </a:cubicBezTo>
                      <a:cubicBezTo>
                        <a:pt x="204" y="213"/>
                        <a:pt x="204" y="213"/>
                        <a:pt x="204" y="213"/>
                      </a:cubicBezTo>
                      <a:cubicBezTo>
                        <a:pt x="204" y="242"/>
                        <a:pt x="204" y="242"/>
                        <a:pt x="204" y="242"/>
                      </a:cubicBezTo>
                      <a:cubicBezTo>
                        <a:pt x="206" y="243"/>
                        <a:pt x="209" y="245"/>
                        <a:pt x="212" y="247"/>
                      </a:cubicBezTo>
                      <a:cubicBezTo>
                        <a:pt x="212" y="213"/>
                        <a:pt x="212" y="213"/>
                        <a:pt x="212" y="213"/>
                      </a:cubicBezTo>
                      <a:cubicBezTo>
                        <a:pt x="270" y="213"/>
                        <a:pt x="270" y="213"/>
                        <a:pt x="270" y="213"/>
                      </a:cubicBezTo>
                      <a:cubicBezTo>
                        <a:pt x="270" y="242"/>
                        <a:pt x="270" y="242"/>
                        <a:pt x="270" y="242"/>
                      </a:cubicBezTo>
                      <a:cubicBezTo>
                        <a:pt x="273" y="239"/>
                        <a:pt x="275" y="236"/>
                        <a:pt x="278" y="233"/>
                      </a:cubicBezTo>
                      <a:cubicBezTo>
                        <a:pt x="278" y="213"/>
                        <a:pt x="278" y="213"/>
                        <a:pt x="278" y="213"/>
                      </a:cubicBezTo>
                      <a:cubicBezTo>
                        <a:pt x="295" y="213"/>
                        <a:pt x="295" y="213"/>
                        <a:pt x="295" y="213"/>
                      </a:cubicBezTo>
                      <a:cubicBezTo>
                        <a:pt x="298" y="210"/>
                        <a:pt x="300" y="207"/>
                        <a:pt x="302" y="205"/>
                      </a:cubicBezTo>
                      <a:cubicBezTo>
                        <a:pt x="278" y="205"/>
                        <a:pt x="278" y="205"/>
                        <a:pt x="278" y="205"/>
                      </a:cubicBezTo>
                      <a:cubicBezTo>
                        <a:pt x="278" y="146"/>
                        <a:pt x="278" y="146"/>
                        <a:pt x="278" y="146"/>
                      </a:cubicBezTo>
                      <a:cubicBezTo>
                        <a:pt x="336" y="146"/>
                        <a:pt x="336" y="146"/>
                        <a:pt x="336" y="146"/>
                      </a:cubicBezTo>
                      <a:cubicBezTo>
                        <a:pt x="336" y="166"/>
                        <a:pt x="336" y="166"/>
                        <a:pt x="336" y="166"/>
                      </a:cubicBezTo>
                      <a:cubicBezTo>
                        <a:pt x="340" y="162"/>
                        <a:pt x="342" y="160"/>
                        <a:pt x="342" y="160"/>
                      </a:cubicBezTo>
                      <a:cubicBezTo>
                        <a:pt x="342" y="159"/>
                        <a:pt x="343" y="158"/>
                        <a:pt x="344" y="158"/>
                      </a:cubicBezTo>
                      <a:cubicBezTo>
                        <a:pt x="344" y="146"/>
                        <a:pt x="344" y="146"/>
                        <a:pt x="344" y="146"/>
                      </a:cubicBezTo>
                      <a:cubicBezTo>
                        <a:pt x="402" y="146"/>
                        <a:pt x="402" y="146"/>
                        <a:pt x="402" y="146"/>
                      </a:cubicBezTo>
                      <a:cubicBezTo>
                        <a:pt x="402" y="158"/>
                        <a:pt x="402" y="158"/>
                        <a:pt x="402" y="158"/>
                      </a:cubicBezTo>
                      <a:cubicBezTo>
                        <a:pt x="405" y="155"/>
                        <a:pt x="407" y="152"/>
                        <a:pt x="410" y="148"/>
                      </a:cubicBezTo>
                      <a:cubicBezTo>
                        <a:pt x="410" y="146"/>
                        <a:pt x="410" y="146"/>
                        <a:pt x="410" y="146"/>
                      </a:cubicBezTo>
                      <a:cubicBezTo>
                        <a:pt x="412" y="146"/>
                        <a:pt x="412" y="146"/>
                        <a:pt x="412" y="146"/>
                      </a:cubicBezTo>
                      <a:cubicBezTo>
                        <a:pt x="414" y="144"/>
                        <a:pt x="416" y="141"/>
                        <a:pt x="418" y="138"/>
                      </a:cubicBezTo>
                      <a:cubicBezTo>
                        <a:pt x="410" y="138"/>
                        <a:pt x="410" y="138"/>
                        <a:pt x="410" y="138"/>
                      </a:cubicBezTo>
                      <a:cubicBezTo>
                        <a:pt x="410" y="80"/>
                        <a:pt x="410" y="80"/>
                        <a:pt x="410" y="80"/>
                      </a:cubicBezTo>
                      <a:cubicBezTo>
                        <a:pt x="422" y="80"/>
                        <a:pt x="422" y="80"/>
                        <a:pt x="422" y="80"/>
                      </a:cubicBezTo>
                      <a:cubicBezTo>
                        <a:pt x="424" y="77"/>
                        <a:pt x="426" y="74"/>
                        <a:pt x="429" y="72"/>
                      </a:cubicBezTo>
                      <a:cubicBezTo>
                        <a:pt x="410" y="72"/>
                        <a:pt x="410" y="72"/>
                        <a:pt x="410" y="72"/>
                      </a:cubicBezTo>
                      <a:cubicBezTo>
                        <a:pt x="410" y="20"/>
                        <a:pt x="410" y="20"/>
                        <a:pt x="410" y="20"/>
                      </a:cubicBezTo>
                      <a:cubicBezTo>
                        <a:pt x="432" y="20"/>
                        <a:pt x="452" y="20"/>
                        <a:pt x="468" y="20"/>
                      </a:cubicBezTo>
                      <a:cubicBezTo>
                        <a:pt x="468" y="61"/>
                        <a:pt x="468" y="61"/>
                        <a:pt x="468" y="61"/>
                      </a:cubicBezTo>
                      <a:cubicBezTo>
                        <a:pt x="476" y="59"/>
                        <a:pt x="476" y="59"/>
                        <a:pt x="476" y="59"/>
                      </a:cubicBezTo>
                      <a:cubicBezTo>
                        <a:pt x="476" y="20"/>
                        <a:pt x="476" y="20"/>
                        <a:pt x="476" y="20"/>
                      </a:cubicBezTo>
                      <a:cubicBezTo>
                        <a:pt x="506" y="20"/>
                        <a:pt x="525" y="20"/>
                        <a:pt x="528" y="20"/>
                      </a:cubicBezTo>
                      <a:cubicBezTo>
                        <a:pt x="528" y="23"/>
                        <a:pt x="528" y="43"/>
                        <a:pt x="528" y="72"/>
                      </a:cubicBezTo>
                      <a:cubicBezTo>
                        <a:pt x="513" y="72"/>
                        <a:pt x="513" y="72"/>
                        <a:pt x="513" y="72"/>
                      </a:cubicBezTo>
                      <a:cubicBezTo>
                        <a:pt x="513" y="72"/>
                        <a:pt x="513" y="72"/>
                        <a:pt x="513" y="73"/>
                      </a:cubicBezTo>
                      <a:cubicBezTo>
                        <a:pt x="513" y="74"/>
                        <a:pt x="513" y="74"/>
                        <a:pt x="513" y="75"/>
                      </a:cubicBezTo>
                      <a:cubicBezTo>
                        <a:pt x="513" y="76"/>
                        <a:pt x="513" y="76"/>
                        <a:pt x="513" y="76"/>
                      </a:cubicBezTo>
                      <a:cubicBezTo>
                        <a:pt x="513" y="80"/>
                        <a:pt x="513" y="80"/>
                        <a:pt x="513" y="80"/>
                      </a:cubicBezTo>
                      <a:cubicBezTo>
                        <a:pt x="528" y="80"/>
                        <a:pt x="528" y="80"/>
                        <a:pt x="528" y="80"/>
                      </a:cubicBezTo>
                      <a:cubicBezTo>
                        <a:pt x="528" y="97"/>
                        <a:pt x="528" y="117"/>
                        <a:pt x="528" y="138"/>
                      </a:cubicBezTo>
                      <a:cubicBezTo>
                        <a:pt x="512" y="138"/>
                        <a:pt x="512" y="138"/>
                        <a:pt x="512" y="138"/>
                      </a:cubicBezTo>
                      <a:cubicBezTo>
                        <a:pt x="512" y="141"/>
                        <a:pt x="510" y="144"/>
                        <a:pt x="508" y="146"/>
                      </a:cubicBezTo>
                      <a:cubicBezTo>
                        <a:pt x="528" y="146"/>
                        <a:pt x="528" y="146"/>
                        <a:pt x="528" y="146"/>
                      </a:cubicBezTo>
                      <a:cubicBezTo>
                        <a:pt x="528" y="165"/>
                        <a:pt x="528" y="185"/>
                        <a:pt x="528" y="205"/>
                      </a:cubicBezTo>
                      <a:cubicBezTo>
                        <a:pt x="476" y="205"/>
                        <a:pt x="476" y="205"/>
                        <a:pt x="476" y="205"/>
                      </a:cubicBezTo>
                      <a:cubicBezTo>
                        <a:pt x="476" y="146"/>
                        <a:pt x="476" y="146"/>
                        <a:pt x="476" y="146"/>
                      </a:cubicBezTo>
                      <a:cubicBezTo>
                        <a:pt x="479" y="146"/>
                        <a:pt x="479" y="146"/>
                        <a:pt x="479" y="146"/>
                      </a:cubicBezTo>
                      <a:cubicBezTo>
                        <a:pt x="476" y="143"/>
                        <a:pt x="474" y="138"/>
                        <a:pt x="473" y="133"/>
                      </a:cubicBezTo>
                      <a:cubicBezTo>
                        <a:pt x="463" y="146"/>
                        <a:pt x="463" y="146"/>
                        <a:pt x="463" y="146"/>
                      </a:cubicBezTo>
                      <a:cubicBezTo>
                        <a:pt x="468" y="146"/>
                        <a:pt x="468" y="146"/>
                        <a:pt x="468" y="146"/>
                      </a:cubicBezTo>
                      <a:cubicBezTo>
                        <a:pt x="468" y="205"/>
                        <a:pt x="468" y="205"/>
                        <a:pt x="468" y="205"/>
                      </a:cubicBezTo>
                      <a:cubicBezTo>
                        <a:pt x="416" y="205"/>
                        <a:pt x="416" y="205"/>
                        <a:pt x="416" y="205"/>
                      </a:cubicBezTo>
                      <a:cubicBezTo>
                        <a:pt x="411" y="211"/>
                        <a:pt x="411" y="211"/>
                        <a:pt x="411" y="211"/>
                      </a:cubicBezTo>
                      <a:cubicBezTo>
                        <a:pt x="409" y="214"/>
                        <a:pt x="406" y="216"/>
                        <a:pt x="402" y="218"/>
                      </a:cubicBezTo>
                      <a:cubicBezTo>
                        <a:pt x="402" y="271"/>
                        <a:pt x="402" y="271"/>
                        <a:pt x="402" y="271"/>
                      </a:cubicBezTo>
                      <a:cubicBezTo>
                        <a:pt x="344" y="271"/>
                        <a:pt x="344" y="271"/>
                        <a:pt x="344" y="271"/>
                      </a:cubicBezTo>
                      <a:cubicBezTo>
                        <a:pt x="344" y="218"/>
                        <a:pt x="344" y="218"/>
                        <a:pt x="344" y="218"/>
                      </a:cubicBezTo>
                      <a:cubicBezTo>
                        <a:pt x="342" y="221"/>
                        <a:pt x="339" y="224"/>
                        <a:pt x="336" y="227"/>
                      </a:cubicBezTo>
                      <a:cubicBezTo>
                        <a:pt x="336" y="271"/>
                        <a:pt x="336" y="271"/>
                        <a:pt x="336" y="271"/>
                      </a:cubicBezTo>
                      <a:cubicBezTo>
                        <a:pt x="298" y="271"/>
                        <a:pt x="298" y="271"/>
                        <a:pt x="298" y="271"/>
                      </a:cubicBezTo>
                      <a:cubicBezTo>
                        <a:pt x="295" y="274"/>
                        <a:pt x="293" y="277"/>
                        <a:pt x="291" y="279"/>
                      </a:cubicBezTo>
                      <a:cubicBezTo>
                        <a:pt x="336" y="279"/>
                        <a:pt x="336" y="279"/>
                        <a:pt x="336" y="279"/>
                      </a:cubicBezTo>
                      <a:cubicBezTo>
                        <a:pt x="336" y="338"/>
                        <a:pt x="336" y="338"/>
                        <a:pt x="336" y="338"/>
                      </a:cubicBezTo>
                      <a:cubicBezTo>
                        <a:pt x="278" y="338"/>
                        <a:pt x="278" y="338"/>
                        <a:pt x="278" y="338"/>
                      </a:cubicBezTo>
                      <a:cubicBezTo>
                        <a:pt x="278" y="293"/>
                        <a:pt x="278" y="293"/>
                        <a:pt x="278" y="293"/>
                      </a:cubicBezTo>
                      <a:cubicBezTo>
                        <a:pt x="275" y="297"/>
                        <a:pt x="272" y="300"/>
                        <a:pt x="270" y="303"/>
                      </a:cubicBezTo>
                      <a:cubicBezTo>
                        <a:pt x="270" y="338"/>
                        <a:pt x="270" y="338"/>
                        <a:pt x="270" y="338"/>
                      </a:cubicBezTo>
                      <a:cubicBezTo>
                        <a:pt x="212" y="338"/>
                        <a:pt x="212" y="338"/>
                        <a:pt x="212" y="338"/>
                      </a:cubicBezTo>
                      <a:cubicBezTo>
                        <a:pt x="212" y="293"/>
                        <a:pt x="212" y="293"/>
                        <a:pt x="212" y="293"/>
                      </a:cubicBezTo>
                      <a:cubicBezTo>
                        <a:pt x="209" y="292"/>
                        <a:pt x="207" y="290"/>
                        <a:pt x="204" y="289"/>
                      </a:cubicBezTo>
                      <a:cubicBezTo>
                        <a:pt x="204" y="338"/>
                        <a:pt x="204" y="338"/>
                        <a:pt x="204" y="338"/>
                      </a:cubicBezTo>
                      <a:cubicBezTo>
                        <a:pt x="152" y="338"/>
                        <a:pt x="152" y="338"/>
                        <a:pt x="152" y="338"/>
                      </a:cubicBezTo>
                      <a:cubicBezTo>
                        <a:pt x="147" y="343"/>
                        <a:pt x="143" y="349"/>
                        <a:pt x="138" y="355"/>
                      </a:cubicBezTo>
                      <a:cubicBezTo>
                        <a:pt x="138" y="404"/>
                        <a:pt x="138" y="404"/>
                        <a:pt x="138" y="404"/>
                      </a:cubicBezTo>
                      <a:cubicBezTo>
                        <a:pt x="99" y="404"/>
                        <a:pt x="99" y="404"/>
                        <a:pt x="99" y="404"/>
                      </a:cubicBezTo>
                      <a:cubicBezTo>
                        <a:pt x="97" y="407"/>
                        <a:pt x="95" y="410"/>
                        <a:pt x="93" y="412"/>
                      </a:cubicBezTo>
                      <a:cubicBezTo>
                        <a:pt x="138" y="412"/>
                        <a:pt x="138" y="412"/>
                        <a:pt x="138" y="412"/>
                      </a:cubicBezTo>
                      <a:cubicBezTo>
                        <a:pt x="138" y="465"/>
                        <a:pt x="138" y="465"/>
                        <a:pt x="138" y="465"/>
                      </a:cubicBezTo>
                      <a:cubicBezTo>
                        <a:pt x="116" y="465"/>
                        <a:pt x="97" y="465"/>
                        <a:pt x="80" y="465"/>
                      </a:cubicBezTo>
                      <a:cubicBezTo>
                        <a:pt x="80" y="428"/>
                        <a:pt x="80" y="428"/>
                        <a:pt x="80" y="428"/>
                      </a:cubicBezTo>
                      <a:cubicBezTo>
                        <a:pt x="77" y="432"/>
                        <a:pt x="74" y="435"/>
                        <a:pt x="72" y="438"/>
                      </a:cubicBezTo>
                      <a:cubicBezTo>
                        <a:pt x="72" y="465"/>
                        <a:pt x="72" y="465"/>
                        <a:pt x="72" y="465"/>
                      </a:cubicBezTo>
                      <a:cubicBezTo>
                        <a:pt x="64" y="465"/>
                        <a:pt x="57" y="465"/>
                        <a:pt x="51" y="465"/>
                      </a:cubicBezTo>
                      <a:cubicBezTo>
                        <a:pt x="48" y="465"/>
                        <a:pt x="45" y="465"/>
                        <a:pt x="42" y="465"/>
                      </a:cubicBezTo>
                      <a:close/>
                      <a:moveTo>
                        <a:pt x="476" y="465"/>
                      </a:moveTo>
                      <a:cubicBezTo>
                        <a:pt x="476" y="412"/>
                        <a:pt x="476" y="412"/>
                        <a:pt x="476" y="412"/>
                      </a:cubicBezTo>
                      <a:cubicBezTo>
                        <a:pt x="528" y="412"/>
                        <a:pt x="528" y="412"/>
                        <a:pt x="528" y="412"/>
                      </a:cubicBezTo>
                      <a:cubicBezTo>
                        <a:pt x="528" y="441"/>
                        <a:pt x="528" y="461"/>
                        <a:pt x="528" y="465"/>
                      </a:cubicBezTo>
                      <a:cubicBezTo>
                        <a:pt x="525" y="465"/>
                        <a:pt x="506" y="465"/>
                        <a:pt x="476" y="4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932203"/>
                  <a:endParaRPr lang="en-US" sz="1904">
                    <a:solidFill>
                      <a:prstClr val="white"/>
                    </a:solidFill>
                  </a:endParaRPr>
                </a:p>
              </p:txBody>
            </p:sp>
          </p:grpSp>
        </p:grpSp>
      </p:grpSp>
      <p:sp>
        <p:nvSpPr>
          <p:cNvPr id="45" name="Rectangle 44"/>
          <p:cNvSpPr/>
          <p:nvPr/>
        </p:nvSpPr>
        <p:spPr>
          <a:xfrm>
            <a:off x="2091817" y="4737616"/>
            <a:ext cx="3720133" cy="1079054"/>
          </a:xfrm>
          <a:prstGeom prst="rect">
            <a:avLst/>
          </a:prstGeom>
        </p:spPr>
        <p:txBody>
          <a:bodyPr wrap="none" lIns="93224" tIns="46629" rIns="93224" bIns="46629">
            <a:spAutoFit/>
          </a:bodyPr>
          <a:lstStyle/>
          <a:p>
            <a:pPr defTabSz="932203"/>
            <a:r>
              <a:rPr lang="en-US" sz="1600" dirty="0" smtClean="0">
                <a:solidFill>
                  <a:srgbClr val="00BCF2">
                    <a:lumMod val="20000"/>
                    <a:lumOff val="80000"/>
                  </a:srgbClr>
                </a:solidFill>
                <a:latin typeface="Segoe" pitchFamily="34" charset="0"/>
              </a:rPr>
              <a:t>Telemetry fan-in to Service Bus Topics</a:t>
            </a:r>
            <a:endParaRPr lang="en-US" sz="1600" dirty="0">
              <a:solidFill>
                <a:srgbClr val="00BCF2">
                  <a:lumMod val="20000"/>
                  <a:lumOff val="80000"/>
                </a:srgbClr>
              </a:solidFill>
              <a:latin typeface="Segoe" pitchFamily="34" charset="0"/>
            </a:endParaRPr>
          </a:p>
          <a:p>
            <a:pPr defTabSz="932203"/>
            <a:r>
              <a:rPr lang="en-US" sz="1600" dirty="0">
                <a:solidFill>
                  <a:srgbClr val="7FBA00">
                    <a:lumMod val="20000"/>
                    <a:lumOff val="80000"/>
                  </a:srgbClr>
                </a:solidFill>
                <a:latin typeface="Segoe" pitchFamily="34" charset="0"/>
              </a:rPr>
              <a:t>Load balanced </a:t>
            </a:r>
            <a:r>
              <a:rPr lang="en-US" sz="1600" dirty="0" smtClean="0">
                <a:solidFill>
                  <a:srgbClr val="7FBA00">
                    <a:lumMod val="20000"/>
                    <a:lumOff val="80000"/>
                  </a:srgbClr>
                </a:solidFill>
                <a:latin typeface="Segoe" pitchFamily="34" charset="0"/>
              </a:rPr>
              <a:t>across datacenters</a:t>
            </a:r>
            <a:endParaRPr lang="en-US" sz="1600" dirty="0">
              <a:solidFill>
                <a:srgbClr val="7FBA00">
                  <a:lumMod val="20000"/>
                  <a:lumOff val="80000"/>
                </a:srgbClr>
              </a:solidFill>
              <a:latin typeface="Segoe" pitchFamily="34" charset="0"/>
            </a:endParaRPr>
          </a:p>
          <a:p>
            <a:pPr defTabSz="932203"/>
            <a:r>
              <a:rPr lang="en-US" sz="1600" dirty="0" smtClean="0">
                <a:solidFill>
                  <a:srgbClr val="9B4F96">
                    <a:lumMod val="20000"/>
                    <a:lumOff val="80000"/>
                  </a:srgbClr>
                </a:solidFill>
                <a:latin typeface="Segoe" pitchFamily="34" charset="0"/>
              </a:rPr>
              <a:t>True filter for all but 1 subscriptions</a:t>
            </a:r>
            <a:endParaRPr lang="en-US" sz="1600" dirty="0">
              <a:solidFill>
                <a:srgbClr val="9B4F96">
                  <a:lumMod val="20000"/>
                  <a:lumOff val="80000"/>
                </a:srgbClr>
              </a:solidFill>
              <a:latin typeface="Segoe" pitchFamily="34" charset="0"/>
            </a:endParaRPr>
          </a:p>
          <a:p>
            <a:pPr defTabSz="932203"/>
            <a:r>
              <a:rPr lang="en-US" sz="1600" dirty="0" smtClean="0">
                <a:solidFill>
                  <a:srgbClr val="FF8C00">
                    <a:lumMod val="20000"/>
                    <a:lumOff val="80000"/>
                  </a:srgbClr>
                </a:solidFill>
                <a:latin typeface="Segoe" pitchFamily="34" charset="0"/>
              </a:rPr>
              <a:t>Real-time and batch analytics </a:t>
            </a:r>
            <a:endParaRPr lang="en-US" sz="1600" dirty="0">
              <a:solidFill>
                <a:srgbClr val="FF8C00">
                  <a:lumMod val="20000"/>
                  <a:lumOff val="80000"/>
                </a:srgbClr>
              </a:solidFill>
              <a:latin typeface="Segoe" pitchFamily="34" charset="0"/>
            </a:endParaRPr>
          </a:p>
        </p:txBody>
      </p:sp>
      <p:grpSp>
        <p:nvGrpSpPr>
          <p:cNvPr id="46" name="Group 45"/>
          <p:cNvGrpSpPr/>
          <p:nvPr/>
        </p:nvGrpSpPr>
        <p:grpSpPr>
          <a:xfrm>
            <a:off x="5785962" y="1917330"/>
            <a:ext cx="3815674" cy="883924"/>
            <a:chOff x="5002833" y="1178354"/>
            <a:chExt cx="3815674" cy="883924"/>
          </a:xfrm>
        </p:grpSpPr>
        <p:sp>
          <p:nvSpPr>
            <p:cNvPr id="55" name="TextBox 54"/>
            <p:cNvSpPr txBox="1"/>
            <p:nvPr/>
          </p:nvSpPr>
          <p:spPr>
            <a:xfrm>
              <a:off x="5002833" y="1832087"/>
              <a:ext cx="3815674" cy="230191"/>
            </a:xfrm>
            <a:prstGeom prst="rect">
              <a:avLst/>
            </a:prstGeom>
            <a:noFill/>
          </p:spPr>
          <p:txBody>
            <a:bodyPr wrap="none" lIns="124347" tIns="0" rIns="0" bIns="0" rtlCol="0">
              <a:spAutoFit/>
            </a:bodyPr>
            <a:lstStyle/>
            <a:p>
              <a:pPr defTabSz="932203"/>
              <a:r>
                <a:rPr lang="en-US" sz="1496" dirty="0" smtClean="0">
                  <a:solidFill>
                    <a:prstClr val="white"/>
                  </a:solidFill>
                  <a:latin typeface="Segoe" pitchFamily="34" charset="0"/>
                </a:rPr>
                <a:t>Code (Windows—Orleans)/(Linux—Storm )</a:t>
              </a:r>
              <a:endParaRPr lang="en-US" sz="1496" dirty="0">
                <a:solidFill>
                  <a:prstClr val="white"/>
                </a:solidFill>
                <a:latin typeface="Segoe" pitchFamily="34" charset="0"/>
              </a:endParaRPr>
            </a:p>
          </p:txBody>
        </p:sp>
        <p:cxnSp>
          <p:nvCxnSpPr>
            <p:cNvPr id="48" name="Straight Arrow Connector 47"/>
            <p:cNvCxnSpPr/>
            <p:nvPr/>
          </p:nvCxnSpPr>
          <p:spPr>
            <a:xfrm flipV="1">
              <a:off x="6571570" y="1473629"/>
              <a:ext cx="341698" cy="5561"/>
            </a:xfrm>
            <a:prstGeom prst="straightConnector1">
              <a:avLst/>
            </a:prstGeom>
            <a:ln w="28575">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8"/>
            <p:cNvGrpSpPr>
              <a:grpSpLocks noChangeAspect="1"/>
            </p:cNvGrpSpPr>
            <p:nvPr/>
          </p:nvGrpSpPr>
          <p:grpSpPr bwMode="auto">
            <a:xfrm>
              <a:off x="7064081" y="1178354"/>
              <a:ext cx="604837" cy="528637"/>
              <a:chOff x="3651" y="1277"/>
              <a:chExt cx="381" cy="333"/>
            </a:xfrm>
          </p:grpSpPr>
          <p:sp>
            <p:nvSpPr>
              <p:cNvPr id="50" name="AutoShape 7"/>
              <p:cNvSpPr>
                <a:spLocks noChangeAspect="1" noChangeArrowheads="1" noTextEdit="1"/>
              </p:cNvSpPr>
              <p:nvPr/>
            </p:nvSpPr>
            <p:spPr bwMode="auto">
              <a:xfrm>
                <a:off x="3651" y="1277"/>
                <a:ext cx="381"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9"/>
              <p:cNvSpPr>
                <a:spLocks noEditPoints="1"/>
              </p:cNvSpPr>
              <p:nvPr/>
            </p:nvSpPr>
            <p:spPr bwMode="auto">
              <a:xfrm>
                <a:off x="3661" y="1287"/>
                <a:ext cx="367" cy="318"/>
              </a:xfrm>
              <a:custGeom>
                <a:avLst/>
                <a:gdLst>
                  <a:gd name="T0" fmla="*/ 463 w 617"/>
                  <a:gd name="T1" fmla="*/ 0 h 535"/>
                  <a:gd name="T2" fmla="*/ 155 w 617"/>
                  <a:gd name="T3" fmla="*/ 0 h 535"/>
                  <a:gd name="T4" fmla="*/ 0 w 617"/>
                  <a:gd name="T5" fmla="*/ 268 h 535"/>
                  <a:gd name="T6" fmla="*/ 155 w 617"/>
                  <a:gd name="T7" fmla="*/ 535 h 535"/>
                  <a:gd name="T8" fmla="*/ 463 w 617"/>
                  <a:gd name="T9" fmla="*/ 535 h 535"/>
                  <a:gd name="T10" fmla="*/ 617 w 617"/>
                  <a:gd name="T11" fmla="*/ 268 h 535"/>
                  <a:gd name="T12" fmla="*/ 463 w 617"/>
                  <a:gd name="T13" fmla="*/ 0 h 535"/>
                  <a:gd name="T14" fmla="*/ 464 w 617"/>
                  <a:gd name="T15" fmla="*/ 387 h 535"/>
                  <a:gd name="T16" fmla="*/ 422 w 617"/>
                  <a:gd name="T17" fmla="*/ 429 h 535"/>
                  <a:gd name="T18" fmla="*/ 196 w 617"/>
                  <a:gd name="T19" fmla="*/ 429 h 535"/>
                  <a:gd name="T20" fmla="*/ 154 w 617"/>
                  <a:gd name="T21" fmla="*/ 387 h 535"/>
                  <a:gd name="T22" fmla="*/ 154 w 617"/>
                  <a:gd name="T23" fmla="*/ 148 h 535"/>
                  <a:gd name="T24" fmla="*/ 196 w 617"/>
                  <a:gd name="T25" fmla="*/ 107 h 535"/>
                  <a:gd name="T26" fmla="*/ 364 w 617"/>
                  <a:gd name="T27" fmla="*/ 107 h 535"/>
                  <a:gd name="T28" fmla="*/ 395 w 617"/>
                  <a:gd name="T29" fmla="*/ 107 h 535"/>
                  <a:gd name="T30" fmla="*/ 400 w 617"/>
                  <a:gd name="T31" fmla="*/ 107 h 535"/>
                  <a:gd name="T32" fmla="*/ 464 w 617"/>
                  <a:gd name="T33" fmla="*/ 170 h 535"/>
                  <a:gd name="T34" fmla="*/ 464 w 617"/>
                  <a:gd name="T35" fmla="*/ 387 h 535"/>
                  <a:gd name="T36" fmla="*/ 464 w 617"/>
                  <a:gd name="T37" fmla="*/ 38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7" h="535">
                    <a:moveTo>
                      <a:pt x="463" y="0"/>
                    </a:moveTo>
                    <a:lnTo>
                      <a:pt x="155" y="0"/>
                    </a:lnTo>
                    <a:lnTo>
                      <a:pt x="0" y="268"/>
                    </a:lnTo>
                    <a:lnTo>
                      <a:pt x="155" y="535"/>
                    </a:lnTo>
                    <a:lnTo>
                      <a:pt x="463" y="535"/>
                    </a:lnTo>
                    <a:lnTo>
                      <a:pt x="617" y="268"/>
                    </a:lnTo>
                    <a:lnTo>
                      <a:pt x="463" y="0"/>
                    </a:lnTo>
                    <a:close/>
                    <a:moveTo>
                      <a:pt x="464" y="387"/>
                    </a:moveTo>
                    <a:cubicBezTo>
                      <a:pt x="464" y="410"/>
                      <a:pt x="445" y="429"/>
                      <a:pt x="422" y="429"/>
                    </a:cubicBezTo>
                    <a:lnTo>
                      <a:pt x="196" y="429"/>
                    </a:lnTo>
                    <a:cubicBezTo>
                      <a:pt x="173" y="429"/>
                      <a:pt x="154" y="410"/>
                      <a:pt x="154" y="387"/>
                    </a:cubicBezTo>
                    <a:lnTo>
                      <a:pt x="154" y="148"/>
                    </a:lnTo>
                    <a:cubicBezTo>
                      <a:pt x="154" y="125"/>
                      <a:pt x="173" y="107"/>
                      <a:pt x="196" y="107"/>
                    </a:cubicBezTo>
                    <a:lnTo>
                      <a:pt x="364" y="107"/>
                    </a:lnTo>
                    <a:cubicBezTo>
                      <a:pt x="380" y="107"/>
                      <a:pt x="395" y="107"/>
                      <a:pt x="395" y="107"/>
                    </a:cubicBezTo>
                    <a:lnTo>
                      <a:pt x="400" y="107"/>
                    </a:lnTo>
                    <a:lnTo>
                      <a:pt x="464" y="170"/>
                    </a:lnTo>
                    <a:lnTo>
                      <a:pt x="464" y="387"/>
                    </a:lnTo>
                    <a:lnTo>
                      <a:pt x="464" y="387"/>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Freeform 10"/>
              <p:cNvSpPr>
                <a:spLocks/>
              </p:cNvSpPr>
              <p:nvPr/>
            </p:nvSpPr>
            <p:spPr bwMode="auto">
              <a:xfrm>
                <a:off x="3815" y="1463"/>
                <a:ext cx="16" cy="39"/>
              </a:xfrm>
              <a:custGeom>
                <a:avLst/>
                <a:gdLst>
                  <a:gd name="T0" fmla="*/ 26 w 27"/>
                  <a:gd name="T1" fmla="*/ 13 h 65"/>
                  <a:gd name="T2" fmla="*/ 24 w 27"/>
                  <a:gd name="T3" fmla="*/ 7 h 65"/>
                  <a:gd name="T4" fmla="*/ 21 w 27"/>
                  <a:gd name="T5" fmla="*/ 3 h 65"/>
                  <a:gd name="T6" fmla="*/ 18 w 27"/>
                  <a:gd name="T7" fmla="*/ 1 h 65"/>
                  <a:gd name="T8" fmla="*/ 14 w 27"/>
                  <a:gd name="T9" fmla="*/ 0 h 65"/>
                  <a:gd name="T10" fmla="*/ 7 w 27"/>
                  <a:gd name="T11" fmla="*/ 2 h 65"/>
                  <a:gd name="T12" fmla="*/ 2 w 27"/>
                  <a:gd name="T13" fmla="*/ 8 h 65"/>
                  <a:gd name="T14" fmla="*/ 0 w 27"/>
                  <a:gd name="T15" fmla="*/ 18 h 65"/>
                  <a:gd name="T16" fmla="*/ 0 w 27"/>
                  <a:gd name="T17" fmla="*/ 32 h 65"/>
                  <a:gd name="T18" fmla="*/ 0 w 27"/>
                  <a:gd name="T19" fmla="*/ 48 h 65"/>
                  <a:gd name="T20" fmla="*/ 3 w 27"/>
                  <a:gd name="T21" fmla="*/ 58 h 65"/>
                  <a:gd name="T22" fmla="*/ 7 w 27"/>
                  <a:gd name="T23" fmla="*/ 64 h 65"/>
                  <a:gd name="T24" fmla="*/ 13 w 27"/>
                  <a:gd name="T25" fmla="*/ 65 h 65"/>
                  <a:gd name="T26" fmla="*/ 18 w 27"/>
                  <a:gd name="T27" fmla="*/ 64 h 65"/>
                  <a:gd name="T28" fmla="*/ 22 w 27"/>
                  <a:gd name="T29" fmla="*/ 62 h 65"/>
                  <a:gd name="T30" fmla="*/ 24 w 27"/>
                  <a:gd name="T31" fmla="*/ 57 h 65"/>
                  <a:gd name="T32" fmla="*/ 26 w 27"/>
                  <a:gd name="T33" fmla="*/ 51 h 65"/>
                  <a:gd name="T34" fmla="*/ 27 w 27"/>
                  <a:gd name="T35" fmla="*/ 43 h 65"/>
                  <a:gd name="T36" fmla="*/ 27 w 27"/>
                  <a:gd name="T37" fmla="*/ 33 h 65"/>
                  <a:gd name="T38" fmla="*/ 27 w 27"/>
                  <a:gd name="T39" fmla="*/ 22 h 65"/>
                  <a:gd name="T40" fmla="*/ 26 w 27"/>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65">
                    <a:moveTo>
                      <a:pt x="26" y="13"/>
                    </a:moveTo>
                    <a:cubicBezTo>
                      <a:pt x="25" y="11"/>
                      <a:pt x="25" y="9"/>
                      <a:pt x="24" y="7"/>
                    </a:cubicBezTo>
                    <a:cubicBezTo>
                      <a:pt x="23" y="6"/>
                      <a:pt x="22" y="4"/>
                      <a:pt x="21" y="3"/>
                    </a:cubicBezTo>
                    <a:cubicBezTo>
                      <a:pt x="20" y="2"/>
                      <a:pt x="19" y="2"/>
                      <a:pt x="18" y="1"/>
                    </a:cubicBezTo>
                    <a:cubicBezTo>
                      <a:pt x="17" y="1"/>
                      <a:pt x="15" y="0"/>
                      <a:pt x="14" y="0"/>
                    </a:cubicBezTo>
                    <a:cubicBezTo>
                      <a:pt x="11" y="0"/>
                      <a:pt x="9" y="1"/>
                      <a:pt x="7" y="2"/>
                    </a:cubicBezTo>
                    <a:cubicBezTo>
                      <a:pt x="5" y="4"/>
                      <a:pt x="4" y="6"/>
                      <a:pt x="2" y="8"/>
                    </a:cubicBezTo>
                    <a:cubicBezTo>
                      <a:pt x="1" y="11"/>
                      <a:pt x="1" y="14"/>
                      <a:pt x="0" y="18"/>
                    </a:cubicBezTo>
                    <a:cubicBezTo>
                      <a:pt x="0" y="22"/>
                      <a:pt x="0" y="27"/>
                      <a:pt x="0" y="32"/>
                    </a:cubicBezTo>
                    <a:cubicBezTo>
                      <a:pt x="0" y="39"/>
                      <a:pt x="0" y="44"/>
                      <a:pt x="0" y="48"/>
                    </a:cubicBezTo>
                    <a:cubicBezTo>
                      <a:pt x="1" y="53"/>
                      <a:pt x="2" y="56"/>
                      <a:pt x="3" y="58"/>
                    </a:cubicBezTo>
                    <a:cubicBezTo>
                      <a:pt x="4" y="61"/>
                      <a:pt x="5" y="63"/>
                      <a:pt x="7" y="64"/>
                    </a:cubicBezTo>
                    <a:cubicBezTo>
                      <a:pt x="9" y="65"/>
                      <a:pt x="11" y="65"/>
                      <a:pt x="13" y="65"/>
                    </a:cubicBezTo>
                    <a:cubicBezTo>
                      <a:pt x="15" y="65"/>
                      <a:pt x="17" y="65"/>
                      <a:pt x="18" y="64"/>
                    </a:cubicBezTo>
                    <a:cubicBezTo>
                      <a:pt x="20" y="64"/>
                      <a:pt x="21" y="63"/>
                      <a:pt x="22" y="62"/>
                    </a:cubicBezTo>
                    <a:cubicBezTo>
                      <a:pt x="23" y="61"/>
                      <a:pt x="24" y="59"/>
                      <a:pt x="24" y="57"/>
                    </a:cubicBezTo>
                    <a:cubicBezTo>
                      <a:pt x="25" y="56"/>
                      <a:pt x="26" y="53"/>
                      <a:pt x="26" y="51"/>
                    </a:cubicBezTo>
                    <a:cubicBezTo>
                      <a:pt x="27" y="49"/>
                      <a:pt x="27" y="46"/>
                      <a:pt x="27" y="43"/>
                    </a:cubicBezTo>
                    <a:cubicBezTo>
                      <a:pt x="27" y="40"/>
                      <a:pt x="27" y="37"/>
                      <a:pt x="27" y="33"/>
                    </a:cubicBezTo>
                    <a:cubicBezTo>
                      <a:pt x="27" y="29"/>
                      <a:pt x="27" y="25"/>
                      <a:pt x="27" y="22"/>
                    </a:cubicBezTo>
                    <a:cubicBezTo>
                      <a:pt x="27" y="19"/>
                      <a:pt x="26" y="16"/>
                      <a:pt x="26" y="13"/>
                    </a:cubicBezTo>
                  </a:path>
                </a:pathLst>
              </a:custGeom>
              <a:solidFill>
                <a:srgbClr val="00ABE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11"/>
              <p:cNvSpPr>
                <a:spLocks/>
              </p:cNvSpPr>
              <p:nvPr/>
            </p:nvSpPr>
            <p:spPr bwMode="auto">
              <a:xfrm>
                <a:off x="3858" y="1389"/>
                <a:ext cx="16" cy="39"/>
              </a:xfrm>
              <a:custGeom>
                <a:avLst/>
                <a:gdLst>
                  <a:gd name="T0" fmla="*/ 27 w 28"/>
                  <a:gd name="T1" fmla="*/ 13 h 65"/>
                  <a:gd name="T2" fmla="*/ 25 w 28"/>
                  <a:gd name="T3" fmla="*/ 7 h 65"/>
                  <a:gd name="T4" fmla="*/ 22 w 28"/>
                  <a:gd name="T5" fmla="*/ 3 h 65"/>
                  <a:gd name="T6" fmla="*/ 19 w 28"/>
                  <a:gd name="T7" fmla="*/ 1 h 65"/>
                  <a:gd name="T8" fmla="*/ 14 w 28"/>
                  <a:gd name="T9" fmla="*/ 0 h 65"/>
                  <a:gd name="T10" fmla="*/ 8 w 28"/>
                  <a:gd name="T11" fmla="*/ 2 h 65"/>
                  <a:gd name="T12" fmla="*/ 3 w 28"/>
                  <a:gd name="T13" fmla="*/ 8 h 65"/>
                  <a:gd name="T14" fmla="*/ 1 w 28"/>
                  <a:gd name="T15" fmla="*/ 18 h 65"/>
                  <a:gd name="T16" fmla="*/ 0 w 28"/>
                  <a:gd name="T17" fmla="*/ 32 h 65"/>
                  <a:gd name="T18" fmla="*/ 1 w 28"/>
                  <a:gd name="T19" fmla="*/ 48 h 65"/>
                  <a:gd name="T20" fmla="*/ 4 w 28"/>
                  <a:gd name="T21" fmla="*/ 58 h 65"/>
                  <a:gd name="T22" fmla="*/ 8 w 28"/>
                  <a:gd name="T23" fmla="*/ 63 h 65"/>
                  <a:gd name="T24" fmla="*/ 14 w 28"/>
                  <a:gd name="T25" fmla="*/ 65 h 65"/>
                  <a:gd name="T26" fmla="*/ 19 w 28"/>
                  <a:gd name="T27" fmla="*/ 64 h 65"/>
                  <a:gd name="T28" fmla="*/ 23 w 28"/>
                  <a:gd name="T29" fmla="*/ 61 h 65"/>
                  <a:gd name="T30" fmla="*/ 25 w 28"/>
                  <a:gd name="T31" fmla="*/ 57 h 65"/>
                  <a:gd name="T32" fmla="*/ 27 w 28"/>
                  <a:gd name="T33" fmla="*/ 51 h 65"/>
                  <a:gd name="T34" fmla="*/ 28 w 28"/>
                  <a:gd name="T35" fmla="*/ 43 h 65"/>
                  <a:gd name="T36" fmla="*/ 28 w 28"/>
                  <a:gd name="T37" fmla="*/ 33 h 65"/>
                  <a:gd name="T38" fmla="*/ 28 w 28"/>
                  <a:gd name="T39" fmla="*/ 22 h 65"/>
                  <a:gd name="T40" fmla="*/ 27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7" y="13"/>
                    </a:moveTo>
                    <a:cubicBezTo>
                      <a:pt x="26" y="10"/>
                      <a:pt x="26" y="8"/>
                      <a:pt x="25" y="7"/>
                    </a:cubicBezTo>
                    <a:cubicBezTo>
                      <a:pt x="24" y="5"/>
                      <a:pt x="23" y="4"/>
                      <a:pt x="22" y="3"/>
                    </a:cubicBezTo>
                    <a:cubicBezTo>
                      <a:pt x="21" y="2"/>
                      <a:pt x="20" y="1"/>
                      <a:pt x="19" y="1"/>
                    </a:cubicBezTo>
                    <a:cubicBezTo>
                      <a:pt x="18" y="0"/>
                      <a:pt x="16" y="0"/>
                      <a:pt x="14" y="0"/>
                    </a:cubicBezTo>
                    <a:cubicBezTo>
                      <a:pt x="12" y="0"/>
                      <a:pt x="9" y="1"/>
                      <a:pt x="8" y="2"/>
                    </a:cubicBezTo>
                    <a:cubicBezTo>
                      <a:pt x="6" y="3"/>
                      <a:pt x="4" y="5"/>
                      <a:pt x="3" y="8"/>
                    </a:cubicBezTo>
                    <a:cubicBezTo>
                      <a:pt x="2" y="11"/>
                      <a:pt x="2" y="14"/>
                      <a:pt x="1" y="18"/>
                    </a:cubicBezTo>
                    <a:cubicBezTo>
                      <a:pt x="1" y="22"/>
                      <a:pt x="0" y="26"/>
                      <a:pt x="0" y="32"/>
                    </a:cubicBezTo>
                    <a:cubicBezTo>
                      <a:pt x="0" y="38"/>
                      <a:pt x="1" y="44"/>
                      <a:pt x="1" y="48"/>
                    </a:cubicBezTo>
                    <a:cubicBezTo>
                      <a:pt x="2" y="52"/>
                      <a:pt x="3" y="55"/>
                      <a:pt x="4" y="58"/>
                    </a:cubicBezTo>
                    <a:cubicBezTo>
                      <a:pt x="5" y="60"/>
                      <a:pt x="6" y="62"/>
                      <a:pt x="8" y="63"/>
                    </a:cubicBezTo>
                    <a:cubicBezTo>
                      <a:pt x="10" y="64"/>
                      <a:pt x="12" y="65"/>
                      <a:pt x="14" y="65"/>
                    </a:cubicBezTo>
                    <a:cubicBezTo>
                      <a:pt x="16" y="65"/>
                      <a:pt x="18" y="64"/>
                      <a:pt x="19" y="64"/>
                    </a:cubicBezTo>
                    <a:cubicBezTo>
                      <a:pt x="20" y="63"/>
                      <a:pt x="22" y="62"/>
                      <a:pt x="23" y="61"/>
                    </a:cubicBezTo>
                    <a:cubicBezTo>
                      <a:pt x="24" y="60"/>
                      <a:pt x="25" y="59"/>
                      <a:pt x="25" y="57"/>
                    </a:cubicBezTo>
                    <a:cubicBezTo>
                      <a:pt x="26" y="55"/>
                      <a:pt x="27" y="53"/>
                      <a:pt x="27" y="51"/>
                    </a:cubicBezTo>
                    <a:cubicBezTo>
                      <a:pt x="27" y="48"/>
                      <a:pt x="28" y="46"/>
                      <a:pt x="28" y="43"/>
                    </a:cubicBezTo>
                    <a:cubicBezTo>
                      <a:pt x="28" y="40"/>
                      <a:pt x="28" y="36"/>
                      <a:pt x="28" y="33"/>
                    </a:cubicBezTo>
                    <a:cubicBezTo>
                      <a:pt x="28" y="29"/>
                      <a:pt x="28" y="25"/>
                      <a:pt x="28" y="22"/>
                    </a:cubicBezTo>
                    <a:cubicBezTo>
                      <a:pt x="28" y="18"/>
                      <a:pt x="27" y="15"/>
                      <a:pt x="27" y="13"/>
                    </a:cubicBezTo>
                  </a:path>
                </a:pathLst>
              </a:custGeom>
              <a:solidFill>
                <a:srgbClr val="00ABE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12"/>
              <p:cNvSpPr>
                <a:spLocks noEditPoints="1"/>
              </p:cNvSpPr>
              <p:nvPr/>
            </p:nvSpPr>
            <p:spPr bwMode="auto">
              <a:xfrm>
                <a:off x="3766" y="1363"/>
                <a:ext cx="157" cy="165"/>
              </a:xfrm>
              <a:custGeom>
                <a:avLst/>
                <a:gdLst>
                  <a:gd name="T0" fmla="*/ 187 w 264"/>
                  <a:gd name="T1" fmla="*/ 0 h 277"/>
                  <a:gd name="T2" fmla="*/ 0 w 264"/>
                  <a:gd name="T3" fmla="*/ 19 h 277"/>
                  <a:gd name="T4" fmla="*/ 19 w 264"/>
                  <a:gd name="T5" fmla="*/ 277 h 277"/>
                  <a:gd name="T6" fmla="*/ 264 w 264"/>
                  <a:gd name="T7" fmla="*/ 258 h 277"/>
                  <a:gd name="T8" fmla="*/ 213 w 264"/>
                  <a:gd name="T9" fmla="*/ 53 h 277"/>
                  <a:gd name="T10" fmla="*/ 70 w 264"/>
                  <a:gd name="T11" fmla="*/ 48 h 277"/>
                  <a:gd name="T12" fmla="*/ 71 w 264"/>
                  <a:gd name="T13" fmla="*/ 45 h 277"/>
                  <a:gd name="T14" fmla="*/ 91 w 264"/>
                  <a:gd name="T15" fmla="*/ 31 h 277"/>
                  <a:gd name="T16" fmla="*/ 94 w 264"/>
                  <a:gd name="T17" fmla="*/ 30 h 277"/>
                  <a:gd name="T18" fmla="*/ 99 w 264"/>
                  <a:gd name="T19" fmla="*/ 30 h 277"/>
                  <a:gd name="T20" fmla="*/ 106 w 264"/>
                  <a:gd name="T21" fmla="*/ 31 h 277"/>
                  <a:gd name="T22" fmla="*/ 108 w 264"/>
                  <a:gd name="T23" fmla="*/ 32 h 277"/>
                  <a:gd name="T24" fmla="*/ 122 w 264"/>
                  <a:gd name="T25" fmla="*/ 108 h 277"/>
                  <a:gd name="T26" fmla="*/ 125 w 264"/>
                  <a:gd name="T27" fmla="*/ 109 h 277"/>
                  <a:gd name="T28" fmla="*/ 125 w 264"/>
                  <a:gd name="T29" fmla="*/ 115 h 277"/>
                  <a:gd name="T30" fmla="*/ 125 w 264"/>
                  <a:gd name="T31" fmla="*/ 120 h 277"/>
                  <a:gd name="T32" fmla="*/ 123 w 264"/>
                  <a:gd name="T33" fmla="*/ 122 h 277"/>
                  <a:gd name="T34" fmla="*/ 71 w 264"/>
                  <a:gd name="T35" fmla="*/ 121 h 277"/>
                  <a:gd name="T36" fmla="*/ 70 w 264"/>
                  <a:gd name="T37" fmla="*/ 118 h 277"/>
                  <a:gd name="T38" fmla="*/ 70 w 264"/>
                  <a:gd name="T39" fmla="*/ 111 h 277"/>
                  <a:gd name="T40" fmla="*/ 71 w 264"/>
                  <a:gd name="T41" fmla="*/ 108 h 277"/>
                  <a:gd name="T42" fmla="*/ 89 w 264"/>
                  <a:gd name="T43" fmla="*/ 108 h 277"/>
                  <a:gd name="T44" fmla="*/ 75 w 264"/>
                  <a:gd name="T45" fmla="*/ 56 h 277"/>
                  <a:gd name="T46" fmla="*/ 70 w 264"/>
                  <a:gd name="T47" fmla="*/ 57 h 277"/>
                  <a:gd name="T48" fmla="*/ 69 w 264"/>
                  <a:gd name="T49" fmla="*/ 51 h 277"/>
                  <a:gd name="T50" fmla="*/ 126 w 264"/>
                  <a:gd name="T51" fmla="*/ 220 h 277"/>
                  <a:gd name="T52" fmla="*/ 110 w 264"/>
                  <a:gd name="T53" fmla="*/ 245 h 277"/>
                  <a:gd name="T54" fmla="*/ 79 w 264"/>
                  <a:gd name="T55" fmla="*/ 245 h 277"/>
                  <a:gd name="T56" fmla="*/ 64 w 264"/>
                  <a:gd name="T57" fmla="*/ 221 h 277"/>
                  <a:gd name="T58" fmla="*/ 65 w 264"/>
                  <a:gd name="T59" fmla="*/ 182 h 277"/>
                  <a:gd name="T60" fmla="*/ 81 w 264"/>
                  <a:gd name="T61" fmla="*/ 157 h 277"/>
                  <a:gd name="T62" fmla="*/ 112 w 264"/>
                  <a:gd name="T63" fmla="*/ 157 h 277"/>
                  <a:gd name="T64" fmla="*/ 127 w 264"/>
                  <a:gd name="T65" fmla="*/ 181 h 277"/>
                  <a:gd name="T66" fmla="*/ 126 w 264"/>
                  <a:gd name="T67" fmla="*/ 220 h 277"/>
                  <a:gd name="T68" fmla="*/ 197 w 264"/>
                  <a:gd name="T69" fmla="*/ 245 h 277"/>
                  <a:gd name="T70" fmla="*/ 195 w 264"/>
                  <a:gd name="T71" fmla="*/ 246 h 277"/>
                  <a:gd name="T72" fmla="*/ 144 w 264"/>
                  <a:gd name="T73" fmla="*/ 246 h 277"/>
                  <a:gd name="T74" fmla="*/ 143 w 264"/>
                  <a:gd name="T75" fmla="*/ 243 h 277"/>
                  <a:gd name="T76" fmla="*/ 143 w 264"/>
                  <a:gd name="T77" fmla="*/ 236 h 277"/>
                  <a:gd name="T78" fmla="*/ 144 w 264"/>
                  <a:gd name="T79" fmla="*/ 232 h 277"/>
                  <a:gd name="T80" fmla="*/ 162 w 264"/>
                  <a:gd name="T81" fmla="*/ 232 h 277"/>
                  <a:gd name="T82" fmla="*/ 148 w 264"/>
                  <a:gd name="T83" fmla="*/ 181 h 277"/>
                  <a:gd name="T84" fmla="*/ 143 w 264"/>
                  <a:gd name="T85" fmla="*/ 182 h 277"/>
                  <a:gd name="T86" fmla="*/ 142 w 264"/>
                  <a:gd name="T87" fmla="*/ 175 h 277"/>
                  <a:gd name="T88" fmla="*/ 143 w 264"/>
                  <a:gd name="T89" fmla="*/ 171 h 277"/>
                  <a:gd name="T90" fmla="*/ 145 w 264"/>
                  <a:gd name="T91" fmla="*/ 168 h 277"/>
                  <a:gd name="T92" fmla="*/ 165 w 264"/>
                  <a:gd name="T93" fmla="*/ 155 h 277"/>
                  <a:gd name="T94" fmla="*/ 169 w 264"/>
                  <a:gd name="T95" fmla="*/ 155 h 277"/>
                  <a:gd name="T96" fmla="*/ 177 w 264"/>
                  <a:gd name="T97" fmla="*/ 155 h 277"/>
                  <a:gd name="T98" fmla="*/ 180 w 264"/>
                  <a:gd name="T99" fmla="*/ 156 h 277"/>
                  <a:gd name="T100" fmla="*/ 181 w 264"/>
                  <a:gd name="T101" fmla="*/ 232 h 277"/>
                  <a:gd name="T102" fmla="*/ 196 w 264"/>
                  <a:gd name="T103" fmla="*/ 232 h 277"/>
                  <a:gd name="T104" fmla="*/ 198 w 264"/>
                  <a:gd name="T105" fmla="*/ 236 h 277"/>
                  <a:gd name="T106" fmla="*/ 198 w 264"/>
                  <a:gd name="T107" fmla="*/ 243 h 277"/>
                  <a:gd name="T108" fmla="*/ 193 w 264"/>
                  <a:gd name="T109" fmla="*/ 111 h 277"/>
                  <a:gd name="T110" fmla="*/ 167 w 264"/>
                  <a:gd name="T111" fmla="*/ 123 h 277"/>
                  <a:gd name="T112" fmla="*/ 142 w 264"/>
                  <a:gd name="T113" fmla="*/ 111 h 277"/>
                  <a:gd name="T114" fmla="*/ 136 w 264"/>
                  <a:gd name="T115" fmla="*/ 77 h 277"/>
                  <a:gd name="T116" fmla="*/ 143 w 264"/>
                  <a:gd name="T117" fmla="*/ 42 h 277"/>
                  <a:gd name="T118" fmla="*/ 169 w 264"/>
                  <a:gd name="T119" fmla="*/ 29 h 277"/>
                  <a:gd name="T120" fmla="*/ 194 w 264"/>
                  <a:gd name="T121" fmla="*/ 42 h 277"/>
                  <a:gd name="T122" fmla="*/ 201 w 264"/>
                  <a:gd name="T123" fmla="*/ 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4" h="277">
                    <a:moveTo>
                      <a:pt x="213" y="1"/>
                    </a:moveTo>
                    <a:cubicBezTo>
                      <a:pt x="207" y="0"/>
                      <a:pt x="197" y="0"/>
                      <a:pt x="187" y="0"/>
                    </a:cubicBezTo>
                    <a:lnTo>
                      <a:pt x="19" y="0"/>
                    </a:lnTo>
                    <a:cubicBezTo>
                      <a:pt x="8" y="0"/>
                      <a:pt x="0" y="9"/>
                      <a:pt x="0" y="19"/>
                    </a:cubicBezTo>
                    <a:lnTo>
                      <a:pt x="0" y="258"/>
                    </a:lnTo>
                    <a:cubicBezTo>
                      <a:pt x="0" y="268"/>
                      <a:pt x="8" y="277"/>
                      <a:pt x="19" y="277"/>
                    </a:cubicBezTo>
                    <a:lnTo>
                      <a:pt x="245" y="277"/>
                    </a:lnTo>
                    <a:cubicBezTo>
                      <a:pt x="256" y="277"/>
                      <a:pt x="264" y="268"/>
                      <a:pt x="264" y="258"/>
                    </a:cubicBezTo>
                    <a:lnTo>
                      <a:pt x="264" y="53"/>
                    </a:lnTo>
                    <a:lnTo>
                      <a:pt x="213" y="53"/>
                    </a:lnTo>
                    <a:lnTo>
                      <a:pt x="213" y="1"/>
                    </a:lnTo>
                    <a:close/>
                    <a:moveTo>
                      <a:pt x="70" y="48"/>
                    </a:moveTo>
                    <a:cubicBezTo>
                      <a:pt x="70" y="47"/>
                      <a:pt x="70" y="47"/>
                      <a:pt x="70" y="46"/>
                    </a:cubicBezTo>
                    <a:cubicBezTo>
                      <a:pt x="70" y="46"/>
                      <a:pt x="70" y="45"/>
                      <a:pt x="71" y="45"/>
                    </a:cubicBezTo>
                    <a:cubicBezTo>
                      <a:pt x="71" y="45"/>
                      <a:pt x="71" y="44"/>
                      <a:pt x="72" y="44"/>
                    </a:cubicBezTo>
                    <a:lnTo>
                      <a:pt x="91" y="31"/>
                    </a:lnTo>
                    <a:cubicBezTo>
                      <a:pt x="92" y="31"/>
                      <a:pt x="92" y="31"/>
                      <a:pt x="92" y="31"/>
                    </a:cubicBezTo>
                    <a:cubicBezTo>
                      <a:pt x="93" y="31"/>
                      <a:pt x="93" y="31"/>
                      <a:pt x="94" y="30"/>
                    </a:cubicBezTo>
                    <a:cubicBezTo>
                      <a:pt x="94" y="30"/>
                      <a:pt x="95" y="30"/>
                      <a:pt x="96" y="30"/>
                    </a:cubicBezTo>
                    <a:cubicBezTo>
                      <a:pt x="97" y="30"/>
                      <a:pt x="98" y="30"/>
                      <a:pt x="99" y="30"/>
                    </a:cubicBezTo>
                    <a:cubicBezTo>
                      <a:pt x="101" y="30"/>
                      <a:pt x="103" y="30"/>
                      <a:pt x="104" y="30"/>
                    </a:cubicBezTo>
                    <a:cubicBezTo>
                      <a:pt x="105" y="30"/>
                      <a:pt x="106" y="31"/>
                      <a:pt x="106" y="31"/>
                    </a:cubicBezTo>
                    <a:cubicBezTo>
                      <a:pt x="107" y="31"/>
                      <a:pt x="107" y="31"/>
                      <a:pt x="107" y="31"/>
                    </a:cubicBezTo>
                    <a:cubicBezTo>
                      <a:pt x="108" y="32"/>
                      <a:pt x="108" y="32"/>
                      <a:pt x="108" y="32"/>
                    </a:cubicBezTo>
                    <a:lnTo>
                      <a:pt x="108" y="108"/>
                    </a:lnTo>
                    <a:lnTo>
                      <a:pt x="122" y="108"/>
                    </a:lnTo>
                    <a:cubicBezTo>
                      <a:pt x="123" y="108"/>
                      <a:pt x="123" y="108"/>
                      <a:pt x="124" y="108"/>
                    </a:cubicBezTo>
                    <a:cubicBezTo>
                      <a:pt x="124" y="108"/>
                      <a:pt x="124" y="109"/>
                      <a:pt x="125" y="109"/>
                    </a:cubicBezTo>
                    <a:cubicBezTo>
                      <a:pt x="125" y="110"/>
                      <a:pt x="125" y="110"/>
                      <a:pt x="125" y="111"/>
                    </a:cubicBezTo>
                    <a:cubicBezTo>
                      <a:pt x="125" y="112"/>
                      <a:pt x="125" y="113"/>
                      <a:pt x="125" y="115"/>
                    </a:cubicBezTo>
                    <a:cubicBezTo>
                      <a:pt x="125" y="116"/>
                      <a:pt x="125" y="117"/>
                      <a:pt x="125" y="118"/>
                    </a:cubicBezTo>
                    <a:cubicBezTo>
                      <a:pt x="125" y="119"/>
                      <a:pt x="125" y="120"/>
                      <a:pt x="125" y="120"/>
                    </a:cubicBezTo>
                    <a:cubicBezTo>
                      <a:pt x="124" y="121"/>
                      <a:pt x="124" y="121"/>
                      <a:pt x="124" y="121"/>
                    </a:cubicBezTo>
                    <a:cubicBezTo>
                      <a:pt x="123" y="122"/>
                      <a:pt x="123" y="122"/>
                      <a:pt x="123" y="122"/>
                    </a:cubicBezTo>
                    <a:lnTo>
                      <a:pt x="72" y="122"/>
                    </a:lnTo>
                    <a:cubicBezTo>
                      <a:pt x="72" y="122"/>
                      <a:pt x="72" y="122"/>
                      <a:pt x="71" y="121"/>
                    </a:cubicBezTo>
                    <a:cubicBezTo>
                      <a:pt x="71" y="121"/>
                      <a:pt x="71" y="121"/>
                      <a:pt x="70" y="120"/>
                    </a:cubicBezTo>
                    <a:cubicBezTo>
                      <a:pt x="70" y="120"/>
                      <a:pt x="70" y="119"/>
                      <a:pt x="70" y="118"/>
                    </a:cubicBezTo>
                    <a:cubicBezTo>
                      <a:pt x="70" y="117"/>
                      <a:pt x="70" y="116"/>
                      <a:pt x="70" y="115"/>
                    </a:cubicBezTo>
                    <a:cubicBezTo>
                      <a:pt x="70" y="113"/>
                      <a:pt x="70" y="112"/>
                      <a:pt x="70" y="111"/>
                    </a:cubicBezTo>
                    <a:cubicBezTo>
                      <a:pt x="70" y="110"/>
                      <a:pt x="70" y="110"/>
                      <a:pt x="70" y="109"/>
                    </a:cubicBezTo>
                    <a:cubicBezTo>
                      <a:pt x="71" y="109"/>
                      <a:pt x="71" y="108"/>
                      <a:pt x="71" y="108"/>
                    </a:cubicBezTo>
                    <a:cubicBezTo>
                      <a:pt x="72" y="108"/>
                      <a:pt x="72" y="108"/>
                      <a:pt x="72" y="108"/>
                    </a:cubicBezTo>
                    <a:lnTo>
                      <a:pt x="89" y="108"/>
                    </a:lnTo>
                    <a:lnTo>
                      <a:pt x="89" y="48"/>
                    </a:lnTo>
                    <a:lnTo>
                      <a:pt x="75" y="56"/>
                    </a:lnTo>
                    <a:cubicBezTo>
                      <a:pt x="74" y="57"/>
                      <a:pt x="73" y="57"/>
                      <a:pt x="72" y="57"/>
                    </a:cubicBezTo>
                    <a:cubicBezTo>
                      <a:pt x="71" y="58"/>
                      <a:pt x="71" y="57"/>
                      <a:pt x="70" y="57"/>
                    </a:cubicBezTo>
                    <a:cubicBezTo>
                      <a:pt x="70" y="57"/>
                      <a:pt x="70" y="56"/>
                      <a:pt x="70" y="55"/>
                    </a:cubicBezTo>
                    <a:cubicBezTo>
                      <a:pt x="70" y="54"/>
                      <a:pt x="69" y="53"/>
                      <a:pt x="69" y="51"/>
                    </a:cubicBezTo>
                    <a:cubicBezTo>
                      <a:pt x="69" y="50"/>
                      <a:pt x="69" y="49"/>
                      <a:pt x="70" y="48"/>
                    </a:cubicBezTo>
                    <a:close/>
                    <a:moveTo>
                      <a:pt x="126" y="220"/>
                    </a:moveTo>
                    <a:cubicBezTo>
                      <a:pt x="125" y="226"/>
                      <a:pt x="123" y="231"/>
                      <a:pt x="120" y="235"/>
                    </a:cubicBezTo>
                    <a:cubicBezTo>
                      <a:pt x="118" y="239"/>
                      <a:pt x="114" y="242"/>
                      <a:pt x="110" y="245"/>
                    </a:cubicBezTo>
                    <a:cubicBezTo>
                      <a:pt x="106" y="247"/>
                      <a:pt x="101" y="248"/>
                      <a:pt x="95" y="248"/>
                    </a:cubicBezTo>
                    <a:cubicBezTo>
                      <a:pt x="88" y="248"/>
                      <a:pt x="83" y="247"/>
                      <a:pt x="79" y="245"/>
                    </a:cubicBezTo>
                    <a:cubicBezTo>
                      <a:pt x="75" y="243"/>
                      <a:pt x="72" y="240"/>
                      <a:pt x="70" y="236"/>
                    </a:cubicBezTo>
                    <a:cubicBezTo>
                      <a:pt x="67" y="232"/>
                      <a:pt x="65" y="227"/>
                      <a:pt x="64" y="221"/>
                    </a:cubicBezTo>
                    <a:cubicBezTo>
                      <a:pt x="64" y="215"/>
                      <a:pt x="63" y="209"/>
                      <a:pt x="63" y="201"/>
                    </a:cubicBezTo>
                    <a:cubicBezTo>
                      <a:pt x="63" y="194"/>
                      <a:pt x="64" y="187"/>
                      <a:pt x="65" y="182"/>
                    </a:cubicBezTo>
                    <a:cubicBezTo>
                      <a:pt x="66" y="176"/>
                      <a:pt x="68" y="171"/>
                      <a:pt x="71" y="167"/>
                    </a:cubicBezTo>
                    <a:cubicBezTo>
                      <a:pt x="73" y="163"/>
                      <a:pt x="77" y="159"/>
                      <a:pt x="81" y="157"/>
                    </a:cubicBezTo>
                    <a:cubicBezTo>
                      <a:pt x="85" y="155"/>
                      <a:pt x="90" y="154"/>
                      <a:pt x="96" y="154"/>
                    </a:cubicBezTo>
                    <a:cubicBezTo>
                      <a:pt x="103" y="154"/>
                      <a:pt x="108" y="155"/>
                      <a:pt x="112" y="157"/>
                    </a:cubicBezTo>
                    <a:cubicBezTo>
                      <a:pt x="116" y="159"/>
                      <a:pt x="119" y="162"/>
                      <a:pt x="122" y="166"/>
                    </a:cubicBezTo>
                    <a:cubicBezTo>
                      <a:pt x="124" y="170"/>
                      <a:pt x="126" y="175"/>
                      <a:pt x="127" y="181"/>
                    </a:cubicBezTo>
                    <a:cubicBezTo>
                      <a:pt x="127" y="187"/>
                      <a:pt x="128" y="193"/>
                      <a:pt x="128" y="201"/>
                    </a:cubicBezTo>
                    <a:cubicBezTo>
                      <a:pt x="128" y="208"/>
                      <a:pt x="127" y="214"/>
                      <a:pt x="126" y="220"/>
                    </a:cubicBezTo>
                    <a:close/>
                    <a:moveTo>
                      <a:pt x="198" y="243"/>
                    </a:moveTo>
                    <a:cubicBezTo>
                      <a:pt x="198" y="244"/>
                      <a:pt x="198" y="244"/>
                      <a:pt x="197" y="245"/>
                    </a:cubicBezTo>
                    <a:cubicBezTo>
                      <a:pt x="197" y="245"/>
                      <a:pt x="197" y="246"/>
                      <a:pt x="196" y="246"/>
                    </a:cubicBezTo>
                    <a:cubicBezTo>
                      <a:pt x="196" y="246"/>
                      <a:pt x="196" y="246"/>
                      <a:pt x="195" y="246"/>
                    </a:cubicBezTo>
                    <a:lnTo>
                      <a:pt x="145" y="246"/>
                    </a:lnTo>
                    <a:cubicBezTo>
                      <a:pt x="145" y="246"/>
                      <a:pt x="144" y="246"/>
                      <a:pt x="144" y="246"/>
                    </a:cubicBezTo>
                    <a:cubicBezTo>
                      <a:pt x="144" y="246"/>
                      <a:pt x="144" y="245"/>
                      <a:pt x="143" y="245"/>
                    </a:cubicBezTo>
                    <a:cubicBezTo>
                      <a:pt x="143" y="244"/>
                      <a:pt x="143" y="244"/>
                      <a:pt x="143" y="243"/>
                    </a:cubicBezTo>
                    <a:cubicBezTo>
                      <a:pt x="143" y="242"/>
                      <a:pt x="142" y="241"/>
                      <a:pt x="142" y="239"/>
                    </a:cubicBezTo>
                    <a:cubicBezTo>
                      <a:pt x="142" y="238"/>
                      <a:pt x="143" y="237"/>
                      <a:pt x="143" y="236"/>
                    </a:cubicBezTo>
                    <a:cubicBezTo>
                      <a:pt x="143" y="235"/>
                      <a:pt x="143" y="234"/>
                      <a:pt x="143" y="234"/>
                    </a:cubicBezTo>
                    <a:cubicBezTo>
                      <a:pt x="143" y="233"/>
                      <a:pt x="144" y="233"/>
                      <a:pt x="144" y="232"/>
                    </a:cubicBezTo>
                    <a:cubicBezTo>
                      <a:pt x="144" y="232"/>
                      <a:pt x="145" y="232"/>
                      <a:pt x="145" y="232"/>
                    </a:cubicBezTo>
                    <a:lnTo>
                      <a:pt x="162" y="232"/>
                    </a:lnTo>
                    <a:lnTo>
                      <a:pt x="162" y="173"/>
                    </a:lnTo>
                    <a:lnTo>
                      <a:pt x="148" y="181"/>
                    </a:lnTo>
                    <a:cubicBezTo>
                      <a:pt x="146" y="182"/>
                      <a:pt x="146" y="182"/>
                      <a:pt x="145" y="182"/>
                    </a:cubicBezTo>
                    <a:cubicBezTo>
                      <a:pt x="144" y="182"/>
                      <a:pt x="144" y="182"/>
                      <a:pt x="143" y="182"/>
                    </a:cubicBezTo>
                    <a:cubicBezTo>
                      <a:pt x="143" y="181"/>
                      <a:pt x="143" y="180"/>
                      <a:pt x="142" y="180"/>
                    </a:cubicBezTo>
                    <a:cubicBezTo>
                      <a:pt x="142" y="179"/>
                      <a:pt x="142" y="177"/>
                      <a:pt x="142" y="175"/>
                    </a:cubicBezTo>
                    <a:cubicBezTo>
                      <a:pt x="142" y="174"/>
                      <a:pt x="142" y="173"/>
                      <a:pt x="142" y="173"/>
                    </a:cubicBezTo>
                    <a:cubicBezTo>
                      <a:pt x="142" y="172"/>
                      <a:pt x="143" y="171"/>
                      <a:pt x="143" y="171"/>
                    </a:cubicBezTo>
                    <a:cubicBezTo>
                      <a:pt x="143" y="170"/>
                      <a:pt x="143" y="170"/>
                      <a:pt x="143" y="169"/>
                    </a:cubicBezTo>
                    <a:cubicBezTo>
                      <a:pt x="144" y="169"/>
                      <a:pt x="144" y="169"/>
                      <a:pt x="145" y="168"/>
                    </a:cubicBezTo>
                    <a:lnTo>
                      <a:pt x="164" y="156"/>
                    </a:lnTo>
                    <a:cubicBezTo>
                      <a:pt x="165" y="156"/>
                      <a:pt x="165" y="155"/>
                      <a:pt x="165" y="155"/>
                    </a:cubicBezTo>
                    <a:cubicBezTo>
                      <a:pt x="166" y="155"/>
                      <a:pt x="166" y="155"/>
                      <a:pt x="167" y="155"/>
                    </a:cubicBezTo>
                    <a:cubicBezTo>
                      <a:pt x="167" y="155"/>
                      <a:pt x="168" y="155"/>
                      <a:pt x="169" y="155"/>
                    </a:cubicBezTo>
                    <a:cubicBezTo>
                      <a:pt x="170" y="155"/>
                      <a:pt x="171" y="155"/>
                      <a:pt x="172" y="155"/>
                    </a:cubicBezTo>
                    <a:cubicBezTo>
                      <a:pt x="174" y="155"/>
                      <a:pt x="176" y="155"/>
                      <a:pt x="177" y="155"/>
                    </a:cubicBezTo>
                    <a:cubicBezTo>
                      <a:pt x="178" y="155"/>
                      <a:pt x="179" y="155"/>
                      <a:pt x="179" y="155"/>
                    </a:cubicBezTo>
                    <a:cubicBezTo>
                      <a:pt x="180" y="155"/>
                      <a:pt x="180" y="156"/>
                      <a:pt x="180" y="156"/>
                    </a:cubicBezTo>
                    <a:cubicBezTo>
                      <a:pt x="180" y="156"/>
                      <a:pt x="181" y="157"/>
                      <a:pt x="181" y="157"/>
                    </a:cubicBezTo>
                    <a:lnTo>
                      <a:pt x="181" y="232"/>
                    </a:lnTo>
                    <a:lnTo>
                      <a:pt x="195" y="232"/>
                    </a:lnTo>
                    <a:cubicBezTo>
                      <a:pt x="196" y="232"/>
                      <a:pt x="196" y="232"/>
                      <a:pt x="196" y="232"/>
                    </a:cubicBezTo>
                    <a:cubicBezTo>
                      <a:pt x="197" y="233"/>
                      <a:pt x="197" y="233"/>
                      <a:pt x="197" y="234"/>
                    </a:cubicBezTo>
                    <a:cubicBezTo>
                      <a:pt x="198" y="234"/>
                      <a:pt x="198" y="235"/>
                      <a:pt x="198" y="236"/>
                    </a:cubicBezTo>
                    <a:cubicBezTo>
                      <a:pt x="198" y="237"/>
                      <a:pt x="198" y="238"/>
                      <a:pt x="198" y="239"/>
                    </a:cubicBezTo>
                    <a:cubicBezTo>
                      <a:pt x="198" y="241"/>
                      <a:pt x="198" y="242"/>
                      <a:pt x="198" y="243"/>
                    </a:cubicBezTo>
                    <a:close/>
                    <a:moveTo>
                      <a:pt x="199" y="96"/>
                    </a:moveTo>
                    <a:cubicBezTo>
                      <a:pt x="198" y="101"/>
                      <a:pt x="196" y="106"/>
                      <a:pt x="193" y="111"/>
                    </a:cubicBezTo>
                    <a:cubicBezTo>
                      <a:pt x="191" y="115"/>
                      <a:pt x="187" y="118"/>
                      <a:pt x="183" y="120"/>
                    </a:cubicBezTo>
                    <a:cubicBezTo>
                      <a:pt x="179" y="122"/>
                      <a:pt x="174" y="123"/>
                      <a:pt x="167" y="123"/>
                    </a:cubicBezTo>
                    <a:cubicBezTo>
                      <a:pt x="161" y="123"/>
                      <a:pt x="156" y="122"/>
                      <a:pt x="152" y="120"/>
                    </a:cubicBezTo>
                    <a:cubicBezTo>
                      <a:pt x="148" y="118"/>
                      <a:pt x="145" y="115"/>
                      <a:pt x="142" y="111"/>
                    </a:cubicBezTo>
                    <a:cubicBezTo>
                      <a:pt x="140" y="107"/>
                      <a:pt x="138" y="102"/>
                      <a:pt x="137" y="96"/>
                    </a:cubicBezTo>
                    <a:cubicBezTo>
                      <a:pt x="136" y="91"/>
                      <a:pt x="136" y="84"/>
                      <a:pt x="136" y="77"/>
                    </a:cubicBezTo>
                    <a:cubicBezTo>
                      <a:pt x="136" y="69"/>
                      <a:pt x="136" y="63"/>
                      <a:pt x="138" y="57"/>
                    </a:cubicBezTo>
                    <a:cubicBezTo>
                      <a:pt x="139" y="51"/>
                      <a:pt x="141" y="46"/>
                      <a:pt x="143" y="42"/>
                    </a:cubicBezTo>
                    <a:cubicBezTo>
                      <a:pt x="146" y="38"/>
                      <a:pt x="150" y="35"/>
                      <a:pt x="154" y="33"/>
                    </a:cubicBezTo>
                    <a:cubicBezTo>
                      <a:pt x="158" y="30"/>
                      <a:pt x="163" y="29"/>
                      <a:pt x="169" y="29"/>
                    </a:cubicBezTo>
                    <a:cubicBezTo>
                      <a:pt x="175" y="29"/>
                      <a:pt x="181" y="30"/>
                      <a:pt x="185" y="32"/>
                    </a:cubicBezTo>
                    <a:cubicBezTo>
                      <a:pt x="189" y="35"/>
                      <a:pt x="192" y="38"/>
                      <a:pt x="194" y="42"/>
                    </a:cubicBezTo>
                    <a:cubicBezTo>
                      <a:pt x="197" y="46"/>
                      <a:pt x="198" y="51"/>
                      <a:pt x="199" y="56"/>
                    </a:cubicBezTo>
                    <a:cubicBezTo>
                      <a:pt x="200" y="62"/>
                      <a:pt x="201" y="69"/>
                      <a:pt x="201" y="76"/>
                    </a:cubicBezTo>
                    <a:cubicBezTo>
                      <a:pt x="201" y="83"/>
                      <a:pt x="200" y="90"/>
                      <a:pt x="199" y="96"/>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nvGrpSpPr>
          <p:cNvPr id="57" name="Group 56"/>
          <p:cNvGrpSpPr/>
          <p:nvPr/>
        </p:nvGrpSpPr>
        <p:grpSpPr>
          <a:xfrm>
            <a:off x="6101397" y="3904438"/>
            <a:ext cx="2445107" cy="854369"/>
            <a:chOff x="5226251" y="3286180"/>
            <a:chExt cx="2445107" cy="854369"/>
          </a:xfrm>
        </p:grpSpPr>
        <p:cxnSp>
          <p:nvCxnSpPr>
            <p:cNvPr id="58" name="Straight Arrow Connector 57"/>
            <p:cNvCxnSpPr/>
            <p:nvPr/>
          </p:nvCxnSpPr>
          <p:spPr>
            <a:xfrm flipV="1">
              <a:off x="6599592" y="3575790"/>
              <a:ext cx="390471" cy="9251"/>
            </a:xfrm>
            <a:prstGeom prst="straightConnector1">
              <a:avLst/>
            </a:prstGeom>
            <a:ln w="28575">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21"/>
            <p:cNvGrpSpPr>
              <a:grpSpLocks noChangeAspect="1"/>
            </p:cNvGrpSpPr>
            <p:nvPr/>
          </p:nvGrpSpPr>
          <p:grpSpPr bwMode="auto">
            <a:xfrm>
              <a:off x="7114493" y="3286180"/>
              <a:ext cx="534987" cy="546100"/>
              <a:chOff x="5891" y="2153"/>
              <a:chExt cx="337" cy="344"/>
            </a:xfrm>
          </p:grpSpPr>
          <p:sp>
            <p:nvSpPr>
              <p:cNvPr id="63" name="AutoShape 20"/>
              <p:cNvSpPr>
                <a:spLocks noChangeAspect="1" noChangeArrowheads="1" noTextEdit="1"/>
              </p:cNvSpPr>
              <p:nvPr/>
            </p:nvSpPr>
            <p:spPr bwMode="auto">
              <a:xfrm>
                <a:off x="5891" y="2153"/>
                <a:ext cx="337"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22"/>
              <p:cNvSpPr>
                <a:spLocks/>
              </p:cNvSpPr>
              <p:nvPr/>
            </p:nvSpPr>
            <p:spPr bwMode="auto">
              <a:xfrm>
                <a:off x="5935" y="2182"/>
                <a:ext cx="175" cy="48"/>
              </a:xfrm>
              <a:custGeom>
                <a:avLst/>
                <a:gdLst>
                  <a:gd name="T0" fmla="*/ 166 w 332"/>
                  <a:gd name="T1" fmla="*/ 91 h 91"/>
                  <a:gd name="T2" fmla="*/ 332 w 332"/>
                  <a:gd name="T3" fmla="*/ 42 h 91"/>
                  <a:gd name="T4" fmla="*/ 167 w 332"/>
                  <a:gd name="T5" fmla="*/ 1 h 91"/>
                  <a:gd name="T6" fmla="*/ 0 w 332"/>
                  <a:gd name="T7" fmla="*/ 42 h 91"/>
                  <a:gd name="T8" fmla="*/ 166 w 332"/>
                  <a:gd name="T9" fmla="*/ 91 h 91"/>
                </a:gdLst>
                <a:ahLst/>
                <a:cxnLst>
                  <a:cxn ang="0">
                    <a:pos x="T0" y="T1"/>
                  </a:cxn>
                  <a:cxn ang="0">
                    <a:pos x="T2" y="T3"/>
                  </a:cxn>
                  <a:cxn ang="0">
                    <a:pos x="T4" y="T5"/>
                  </a:cxn>
                  <a:cxn ang="0">
                    <a:pos x="T6" y="T7"/>
                  </a:cxn>
                  <a:cxn ang="0">
                    <a:pos x="T8" y="T9"/>
                  </a:cxn>
                </a:cxnLst>
                <a:rect l="0" t="0" r="r" b="b"/>
                <a:pathLst>
                  <a:path w="332" h="91">
                    <a:moveTo>
                      <a:pt x="166" y="91"/>
                    </a:moveTo>
                    <a:cubicBezTo>
                      <a:pt x="257" y="91"/>
                      <a:pt x="332" y="69"/>
                      <a:pt x="332" y="42"/>
                    </a:cubicBezTo>
                    <a:cubicBezTo>
                      <a:pt x="332" y="15"/>
                      <a:pt x="267" y="0"/>
                      <a:pt x="167" y="1"/>
                    </a:cubicBezTo>
                    <a:cubicBezTo>
                      <a:pt x="61" y="2"/>
                      <a:pt x="0" y="15"/>
                      <a:pt x="0" y="42"/>
                    </a:cubicBezTo>
                    <a:cubicBezTo>
                      <a:pt x="0" y="69"/>
                      <a:pt x="76" y="91"/>
                      <a:pt x="166" y="91"/>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23"/>
              <p:cNvSpPr>
                <a:spLocks/>
              </p:cNvSpPr>
              <p:nvPr/>
            </p:nvSpPr>
            <p:spPr bwMode="auto">
              <a:xfrm>
                <a:off x="6146" y="2297"/>
                <a:ext cx="77" cy="75"/>
              </a:xfrm>
              <a:custGeom>
                <a:avLst/>
                <a:gdLst>
                  <a:gd name="T0" fmla="*/ 77 w 77"/>
                  <a:gd name="T1" fmla="*/ 38 h 75"/>
                  <a:gd name="T2" fmla="*/ 25 w 77"/>
                  <a:gd name="T3" fmla="*/ 0 h 75"/>
                  <a:gd name="T4" fmla="*/ 25 w 77"/>
                  <a:gd name="T5" fmla="*/ 28 h 75"/>
                  <a:gd name="T6" fmla="*/ 0 w 77"/>
                  <a:gd name="T7" fmla="*/ 28 h 75"/>
                  <a:gd name="T8" fmla="*/ 0 w 77"/>
                  <a:gd name="T9" fmla="*/ 49 h 75"/>
                  <a:gd name="T10" fmla="*/ 25 w 77"/>
                  <a:gd name="T11" fmla="*/ 49 h 75"/>
                  <a:gd name="T12" fmla="*/ 25 w 77"/>
                  <a:gd name="T13" fmla="*/ 75 h 75"/>
                  <a:gd name="T14" fmla="*/ 77 w 77"/>
                  <a:gd name="T15" fmla="*/ 38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5">
                    <a:moveTo>
                      <a:pt x="77" y="38"/>
                    </a:moveTo>
                    <a:lnTo>
                      <a:pt x="25" y="0"/>
                    </a:lnTo>
                    <a:lnTo>
                      <a:pt x="25" y="28"/>
                    </a:lnTo>
                    <a:lnTo>
                      <a:pt x="0" y="28"/>
                    </a:lnTo>
                    <a:lnTo>
                      <a:pt x="0" y="49"/>
                    </a:lnTo>
                    <a:lnTo>
                      <a:pt x="25" y="49"/>
                    </a:lnTo>
                    <a:lnTo>
                      <a:pt x="25" y="75"/>
                    </a:lnTo>
                    <a:lnTo>
                      <a:pt x="77" y="38"/>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24"/>
              <p:cNvSpPr>
                <a:spLocks/>
              </p:cNvSpPr>
              <p:nvPr/>
            </p:nvSpPr>
            <p:spPr bwMode="auto">
              <a:xfrm>
                <a:off x="6006" y="2346"/>
                <a:ext cx="42" cy="49"/>
              </a:xfrm>
              <a:custGeom>
                <a:avLst/>
                <a:gdLst>
                  <a:gd name="T0" fmla="*/ 42 w 42"/>
                  <a:gd name="T1" fmla="*/ 0 h 49"/>
                  <a:gd name="T2" fmla="*/ 9 w 42"/>
                  <a:gd name="T3" fmla="*/ 0 h 49"/>
                  <a:gd name="T4" fmla="*/ 0 w 42"/>
                  <a:gd name="T5" fmla="*/ 11 h 49"/>
                  <a:gd name="T6" fmla="*/ 27 w 42"/>
                  <a:gd name="T7" fmla="*/ 11 h 49"/>
                  <a:gd name="T8" fmla="*/ 27 w 42"/>
                  <a:gd name="T9" fmla="*/ 49 h 49"/>
                  <a:gd name="T10" fmla="*/ 42 w 42"/>
                  <a:gd name="T11" fmla="*/ 49 h 49"/>
                  <a:gd name="T12" fmla="*/ 42 w 42"/>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42" h="49">
                    <a:moveTo>
                      <a:pt x="42" y="0"/>
                    </a:moveTo>
                    <a:lnTo>
                      <a:pt x="9" y="0"/>
                    </a:lnTo>
                    <a:lnTo>
                      <a:pt x="0" y="11"/>
                    </a:lnTo>
                    <a:lnTo>
                      <a:pt x="27" y="11"/>
                    </a:lnTo>
                    <a:lnTo>
                      <a:pt x="27" y="49"/>
                    </a:lnTo>
                    <a:lnTo>
                      <a:pt x="42" y="49"/>
                    </a:lnTo>
                    <a:lnTo>
                      <a:pt x="4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25"/>
              <p:cNvSpPr>
                <a:spLocks noChangeArrowheads="1"/>
              </p:cNvSpPr>
              <p:nvPr/>
            </p:nvSpPr>
            <p:spPr bwMode="auto">
              <a:xfrm>
                <a:off x="6071" y="2346"/>
                <a:ext cx="19" cy="49"/>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Rectangle 26"/>
              <p:cNvSpPr>
                <a:spLocks noChangeArrowheads="1"/>
              </p:cNvSpPr>
              <p:nvPr/>
            </p:nvSpPr>
            <p:spPr bwMode="auto">
              <a:xfrm>
                <a:off x="6033" y="2418"/>
                <a:ext cx="15" cy="1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27"/>
              <p:cNvSpPr>
                <a:spLocks noChangeArrowheads="1"/>
              </p:cNvSpPr>
              <p:nvPr/>
            </p:nvSpPr>
            <p:spPr bwMode="auto">
              <a:xfrm>
                <a:off x="6071" y="2309"/>
                <a:ext cx="19" cy="1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28"/>
              <p:cNvSpPr>
                <a:spLocks noEditPoints="1"/>
              </p:cNvSpPr>
              <p:nvPr/>
            </p:nvSpPr>
            <p:spPr bwMode="auto">
              <a:xfrm>
                <a:off x="5899" y="2161"/>
                <a:ext cx="247" cy="196"/>
              </a:xfrm>
              <a:custGeom>
                <a:avLst/>
                <a:gdLst>
                  <a:gd name="T0" fmla="*/ 147 w 468"/>
                  <a:gd name="T1" fmla="*/ 352 h 372"/>
                  <a:gd name="T2" fmla="*/ 46 w 468"/>
                  <a:gd name="T3" fmla="*/ 352 h 372"/>
                  <a:gd name="T4" fmla="*/ 46 w 468"/>
                  <a:gd name="T5" fmla="*/ 231 h 372"/>
                  <a:gd name="T6" fmla="*/ 247 w 468"/>
                  <a:gd name="T7" fmla="*/ 231 h 372"/>
                  <a:gd name="T8" fmla="*/ 331 w 468"/>
                  <a:gd name="T9" fmla="*/ 134 h 372"/>
                  <a:gd name="T10" fmla="*/ 331 w 468"/>
                  <a:gd name="T11" fmla="*/ 232 h 372"/>
                  <a:gd name="T12" fmla="*/ 398 w 468"/>
                  <a:gd name="T13" fmla="*/ 232 h 372"/>
                  <a:gd name="T14" fmla="*/ 398 w 468"/>
                  <a:gd name="T15" fmla="*/ 311 h 372"/>
                  <a:gd name="T16" fmla="*/ 468 w 468"/>
                  <a:gd name="T17" fmla="*/ 311 h 372"/>
                  <a:gd name="T18" fmla="*/ 468 w 468"/>
                  <a:gd name="T19" fmla="*/ 73 h 372"/>
                  <a:gd name="T20" fmla="*/ 234 w 468"/>
                  <a:gd name="T21" fmla="*/ 0 h 372"/>
                  <a:gd name="T22" fmla="*/ 2 w 468"/>
                  <a:gd name="T23" fmla="*/ 73 h 372"/>
                  <a:gd name="T24" fmla="*/ 2 w 468"/>
                  <a:gd name="T25" fmla="*/ 72 h 372"/>
                  <a:gd name="T26" fmla="*/ 0 w 468"/>
                  <a:gd name="T27" fmla="*/ 372 h 372"/>
                  <a:gd name="T28" fmla="*/ 130 w 468"/>
                  <a:gd name="T29" fmla="*/ 372 h 372"/>
                  <a:gd name="T30" fmla="*/ 147 w 468"/>
                  <a:gd name="T31" fmla="*/ 352 h 372"/>
                  <a:gd name="T32" fmla="*/ 234 w 468"/>
                  <a:gd name="T33" fmla="*/ 41 h 372"/>
                  <a:gd name="T34" fmla="*/ 399 w 468"/>
                  <a:gd name="T35" fmla="*/ 82 h 372"/>
                  <a:gd name="T36" fmla="*/ 233 w 468"/>
                  <a:gd name="T37" fmla="*/ 131 h 372"/>
                  <a:gd name="T38" fmla="*/ 67 w 468"/>
                  <a:gd name="T39" fmla="*/ 82 h 372"/>
                  <a:gd name="T40" fmla="*/ 234 w 468"/>
                  <a:gd name="T41" fmla="*/ 41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8" h="372">
                    <a:moveTo>
                      <a:pt x="147" y="352"/>
                    </a:moveTo>
                    <a:lnTo>
                      <a:pt x="46" y="352"/>
                    </a:lnTo>
                    <a:lnTo>
                      <a:pt x="46" y="231"/>
                    </a:lnTo>
                    <a:lnTo>
                      <a:pt x="247" y="231"/>
                    </a:lnTo>
                    <a:lnTo>
                      <a:pt x="331" y="134"/>
                    </a:lnTo>
                    <a:lnTo>
                      <a:pt x="331" y="232"/>
                    </a:lnTo>
                    <a:lnTo>
                      <a:pt x="398" y="232"/>
                    </a:lnTo>
                    <a:lnTo>
                      <a:pt x="398" y="311"/>
                    </a:lnTo>
                    <a:lnTo>
                      <a:pt x="468" y="311"/>
                    </a:lnTo>
                    <a:lnTo>
                      <a:pt x="468" y="73"/>
                    </a:lnTo>
                    <a:cubicBezTo>
                      <a:pt x="468" y="27"/>
                      <a:pt x="360" y="0"/>
                      <a:pt x="234" y="0"/>
                    </a:cubicBezTo>
                    <a:cubicBezTo>
                      <a:pt x="110" y="0"/>
                      <a:pt x="8" y="29"/>
                      <a:pt x="2" y="73"/>
                    </a:cubicBezTo>
                    <a:cubicBezTo>
                      <a:pt x="2" y="73"/>
                      <a:pt x="2" y="72"/>
                      <a:pt x="2" y="72"/>
                    </a:cubicBezTo>
                    <a:lnTo>
                      <a:pt x="0" y="372"/>
                    </a:lnTo>
                    <a:lnTo>
                      <a:pt x="130" y="372"/>
                    </a:lnTo>
                    <a:lnTo>
                      <a:pt x="147" y="352"/>
                    </a:lnTo>
                    <a:close/>
                    <a:moveTo>
                      <a:pt x="234" y="41"/>
                    </a:moveTo>
                    <a:cubicBezTo>
                      <a:pt x="334" y="40"/>
                      <a:pt x="399" y="55"/>
                      <a:pt x="399" y="82"/>
                    </a:cubicBezTo>
                    <a:cubicBezTo>
                      <a:pt x="399" y="109"/>
                      <a:pt x="324" y="131"/>
                      <a:pt x="233" y="131"/>
                    </a:cubicBezTo>
                    <a:cubicBezTo>
                      <a:pt x="143" y="131"/>
                      <a:pt x="67" y="109"/>
                      <a:pt x="67" y="82"/>
                    </a:cubicBezTo>
                    <a:cubicBezTo>
                      <a:pt x="67" y="55"/>
                      <a:pt x="128" y="42"/>
                      <a:pt x="234" y="41"/>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29"/>
              <p:cNvSpPr>
                <a:spLocks/>
              </p:cNvSpPr>
              <p:nvPr/>
            </p:nvSpPr>
            <p:spPr bwMode="auto">
              <a:xfrm>
                <a:off x="5973" y="2381"/>
                <a:ext cx="36" cy="14"/>
              </a:xfrm>
              <a:custGeom>
                <a:avLst/>
                <a:gdLst>
                  <a:gd name="T0" fmla="*/ 36 w 36"/>
                  <a:gd name="T1" fmla="*/ 14 h 14"/>
                  <a:gd name="T2" fmla="*/ 36 w 36"/>
                  <a:gd name="T3" fmla="*/ 0 h 14"/>
                  <a:gd name="T4" fmla="*/ 12 w 36"/>
                  <a:gd name="T5" fmla="*/ 0 h 14"/>
                  <a:gd name="T6" fmla="*/ 0 w 36"/>
                  <a:gd name="T7" fmla="*/ 14 h 14"/>
                  <a:gd name="T8" fmla="*/ 36 w 36"/>
                  <a:gd name="T9" fmla="*/ 14 h 14"/>
                </a:gdLst>
                <a:ahLst/>
                <a:cxnLst>
                  <a:cxn ang="0">
                    <a:pos x="T0" y="T1"/>
                  </a:cxn>
                  <a:cxn ang="0">
                    <a:pos x="T2" y="T3"/>
                  </a:cxn>
                  <a:cxn ang="0">
                    <a:pos x="T4" y="T5"/>
                  </a:cxn>
                  <a:cxn ang="0">
                    <a:pos x="T6" y="T7"/>
                  </a:cxn>
                  <a:cxn ang="0">
                    <a:pos x="T8" y="T9"/>
                  </a:cxn>
                </a:cxnLst>
                <a:rect l="0" t="0" r="r" b="b"/>
                <a:pathLst>
                  <a:path w="36" h="14">
                    <a:moveTo>
                      <a:pt x="36" y="14"/>
                    </a:moveTo>
                    <a:lnTo>
                      <a:pt x="36" y="0"/>
                    </a:lnTo>
                    <a:lnTo>
                      <a:pt x="12" y="0"/>
                    </a:lnTo>
                    <a:lnTo>
                      <a:pt x="0" y="14"/>
                    </a:lnTo>
                    <a:lnTo>
                      <a:pt x="36" y="1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30"/>
              <p:cNvSpPr>
                <a:spLocks/>
              </p:cNvSpPr>
              <p:nvPr/>
            </p:nvSpPr>
            <p:spPr bwMode="auto">
              <a:xfrm>
                <a:off x="5899" y="2346"/>
                <a:ext cx="247" cy="146"/>
              </a:xfrm>
              <a:custGeom>
                <a:avLst/>
                <a:gdLst>
                  <a:gd name="T0" fmla="*/ 398 w 468"/>
                  <a:gd name="T1" fmla="*/ 137 h 279"/>
                  <a:gd name="T2" fmla="*/ 325 w 468"/>
                  <a:gd name="T3" fmla="*/ 137 h 279"/>
                  <a:gd name="T4" fmla="*/ 325 w 468"/>
                  <a:gd name="T5" fmla="*/ 207 h 279"/>
                  <a:gd name="T6" fmla="*/ 325 w 468"/>
                  <a:gd name="T7" fmla="*/ 207 h 279"/>
                  <a:gd name="T8" fmla="*/ 208 w 468"/>
                  <a:gd name="T9" fmla="*/ 207 h 279"/>
                  <a:gd name="T10" fmla="*/ 208 w 468"/>
                  <a:gd name="T11" fmla="*/ 137 h 279"/>
                  <a:gd name="T12" fmla="*/ 34 w 468"/>
                  <a:gd name="T13" fmla="*/ 137 h 279"/>
                  <a:gd name="T14" fmla="*/ 88 w 468"/>
                  <a:gd name="T15" fmla="*/ 67 h 279"/>
                  <a:gd name="T16" fmla="*/ 0 w 468"/>
                  <a:gd name="T17" fmla="*/ 67 h 279"/>
                  <a:gd name="T18" fmla="*/ 0 w 468"/>
                  <a:gd name="T19" fmla="*/ 189 h 279"/>
                  <a:gd name="T20" fmla="*/ 1 w 468"/>
                  <a:gd name="T21" fmla="*/ 191 h 279"/>
                  <a:gd name="T22" fmla="*/ 231 w 468"/>
                  <a:gd name="T23" fmla="*/ 279 h 279"/>
                  <a:gd name="T24" fmla="*/ 468 w 468"/>
                  <a:gd name="T25" fmla="*/ 189 h 279"/>
                  <a:gd name="T26" fmla="*/ 468 w 468"/>
                  <a:gd name="T27" fmla="*/ 0 h 279"/>
                  <a:gd name="T28" fmla="*/ 398 w 468"/>
                  <a:gd name="T29" fmla="*/ 0 h 279"/>
                  <a:gd name="T30" fmla="*/ 398 w 468"/>
                  <a:gd name="T31" fmla="*/ 137 h 279"/>
                  <a:gd name="T32" fmla="*/ 398 w 468"/>
                  <a:gd name="T33" fmla="*/ 13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279">
                    <a:moveTo>
                      <a:pt x="398" y="137"/>
                    </a:moveTo>
                    <a:lnTo>
                      <a:pt x="325" y="137"/>
                    </a:lnTo>
                    <a:lnTo>
                      <a:pt x="325" y="207"/>
                    </a:lnTo>
                    <a:lnTo>
                      <a:pt x="325" y="207"/>
                    </a:lnTo>
                    <a:lnTo>
                      <a:pt x="208" y="207"/>
                    </a:lnTo>
                    <a:lnTo>
                      <a:pt x="208" y="137"/>
                    </a:lnTo>
                    <a:lnTo>
                      <a:pt x="34" y="137"/>
                    </a:lnTo>
                    <a:lnTo>
                      <a:pt x="88" y="67"/>
                    </a:lnTo>
                    <a:lnTo>
                      <a:pt x="0" y="67"/>
                    </a:lnTo>
                    <a:lnTo>
                      <a:pt x="0" y="189"/>
                    </a:lnTo>
                    <a:cubicBezTo>
                      <a:pt x="0" y="189"/>
                      <a:pt x="1" y="190"/>
                      <a:pt x="1" y="191"/>
                    </a:cubicBezTo>
                    <a:cubicBezTo>
                      <a:pt x="6" y="236"/>
                      <a:pt x="107" y="279"/>
                      <a:pt x="231" y="279"/>
                    </a:cubicBezTo>
                    <a:cubicBezTo>
                      <a:pt x="358" y="279"/>
                      <a:pt x="468" y="235"/>
                      <a:pt x="468" y="189"/>
                    </a:cubicBezTo>
                    <a:lnTo>
                      <a:pt x="468" y="0"/>
                    </a:lnTo>
                    <a:lnTo>
                      <a:pt x="398" y="0"/>
                    </a:lnTo>
                    <a:lnTo>
                      <a:pt x="398" y="137"/>
                    </a:lnTo>
                    <a:lnTo>
                      <a:pt x="398" y="137"/>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31"/>
              <p:cNvSpPr>
                <a:spLocks/>
              </p:cNvSpPr>
              <p:nvPr/>
            </p:nvSpPr>
            <p:spPr bwMode="auto">
              <a:xfrm>
                <a:off x="6033" y="2306"/>
                <a:ext cx="15" cy="19"/>
              </a:xfrm>
              <a:custGeom>
                <a:avLst/>
                <a:gdLst>
                  <a:gd name="T0" fmla="*/ 15 w 15"/>
                  <a:gd name="T1" fmla="*/ 0 h 19"/>
                  <a:gd name="T2" fmla="*/ 0 w 15"/>
                  <a:gd name="T3" fmla="*/ 19 h 19"/>
                  <a:gd name="T4" fmla="*/ 15 w 15"/>
                  <a:gd name="T5" fmla="*/ 19 h 19"/>
                  <a:gd name="T6" fmla="*/ 15 w 15"/>
                  <a:gd name="T7" fmla="*/ 0 h 19"/>
                </a:gdLst>
                <a:ahLst/>
                <a:cxnLst>
                  <a:cxn ang="0">
                    <a:pos x="T0" y="T1"/>
                  </a:cxn>
                  <a:cxn ang="0">
                    <a:pos x="T2" y="T3"/>
                  </a:cxn>
                  <a:cxn ang="0">
                    <a:pos x="T4" y="T5"/>
                  </a:cxn>
                  <a:cxn ang="0">
                    <a:pos x="T6" y="T7"/>
                  </a:cxn>
                </a:cxnLst>
                <a:rect l="0" t="0" r="r" b="b"/>
                <a:pathLst>
                  <a:path w="15" h="19">
                    <a:moveTo>
                      <a:pt x="15" y="0"/>
                    </a:moveTo>
                    <a:lnTo>
                      <a:pt x="0" y="19"/>
                    </a:lnTo>
                    <a:lnTo>
                      <a:pt x="15" y="19"/>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32"/>
              <p:cNvSpPr>
                <a:spLocks/>
              </p:cNvSpPr>
              <p:nvPr/>
            </p:nvSpPr>
            <p:spPr bwMode="auto">
              <a:xfrm>
                <a:off x="5949" y="2308"/>
                <a:ext cx="61" cy="17"/>
              </a:xfrm>
              <a:custGeom>
                <a:avLst/>
                <a:gdLst>
                  <a:gd name="T0" fmla="*/ 0 w 61"/>
                  <a:gd name="T1" fmla="*/ 0 h 17"/>
                  <a:gd name="T2" fmla="*/ 0 w 61"/>
                  <a:gd name="T3" fmla="*/ 17 h 17"/>
                  <a:gd name="T4" fmla="*/ 46 w 61"/>
                  <a:gd name="T5" fmla="*/ 17 h 17"/>
                  <a:gd name="T6" fmla="*/ 61 w 61"/>
                  <a:gd name="T7" fmla="*/ 0 h 17"/>
                  <a:gd name="T8" fmla="*/ 0 w 61"/>
                  <a:gd name="T9" fmla="*/ 0 h 17"/>
                </a:gdLst>
                <a:ahLst/>
                <a:cxnLst>
                  <a:cxn ang="0">
                    <a:pos x="T0" y="T1"/>
                  </a:cxn>
                  <a:cxn ang="0">
                    <a:pos x="T2" y="T3"/>
                  </a:cxn>
                  <a:cxn ang="0">
                    <a:pos x="T4" y="T5"/>
                  </a:cxn>
                  <a:cxn ang="0">
                    <a:pos x="T6" y="T7"/>
                  </a:cxn>
                  <a:cxn ang="0">
                    <a:pos x="T8" y="T9"/>
                  </a:cxn>
                </a:cxnLst>
                <a:rect l="0" t="0" r="r" b="b"/>
                <a:pathLst>
                  <a:path w="61" h="17">
                    <a:moveTo>
                      <a:pt x="0" y="0"/>
                    </a:moveTo>
                    <a:lnTo>
                      <a:pt x="0" y="17"/>
                    </a:lnTo>
                    <a:lnTo>
                      <a:pt x="46" y="17"/>
                    </a:lnTo>
                    <a:lnTo>
                      <a:pt x="61"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61" name="TextBox 60"/>
            <p:cNvSpPr txBox="1"/>
            <p:nvPr/>
          </p:nvSpPr>
          <p:spPr>
            <a:xfrm>
              <a:off x="5226251" y="3910358"/>
              <a:ext cx="2445107" cy="230191"/>
            </a:xfrm>
            <a:prstGeom prst="rect">
              <a:avLst/>
            </a:prstGeom>
            <a:noFill/>
          </p:spPr>
          <p:txBody>
            <a:bodyPr wrap="none" lIns="124347" tIns="0" rIns="0" bIns="0" rtlCol="0">
              <a:spAutoFit/>
            </a:bodyPr>
            <a:lstStyle/>
            <a:p>
              <a:pPr defTabSz="932203"/>
              <a:r>
                <a:rPr lang="en-US" sz="1496" dirty="0" smtClean="0">
                  <a:solidFill>
                    <a:prstClr val="white"/>
                  </a:solidFill>
                  <a:latin typeface="Segoe" pitchFamily="34" charset="0"/>
                </a:rPr>
                <a:t>Batch analytics (HDInsight)</a:t>
              </a:r>
              <a:endParaRPr lang="en-US" sz="1496" dirty="0">
                <a:solidFill>
                  <a:prstClr val="white"/>
                </a:solidFill>
                <a:latin typeface="Segoe" pitchFamily="34" charset="0"/>
              </a:endParaRPr>
            </a:p>
          </p:txBody>
        </p:sp>
      </p:grpSp>
      <p:grpSp>
        <p:nvGrpSpPr>
          <p:cNvPr id="75" name="Group 74"/>
          <p:cNvGrpSpPr/>
          <p:nvPr/>
        </p:nvGrpSpPr>
        <p:grpSpPr>
          <a:xfrm>
            <a:off x="6104285" y="4845530"/>
            <a:ext cx="2502913" cy="1050784"/>
            <a:chOff x="5248961" y="4312205"/>
            <a:chExt cx="2502913" cy="1050784"/>
          </a:xfrm>
        </p:grpSpPr>
        <p:cxnSp>
          <p:nvCxnSpPr>
            <p:cNvPr id="76" name="Straight Arrow Connector 75"/>
            <p:cNvCxnSpPr/>
            <p:nvPr/>
          </p:nvCxnSpPr>
          <p:spPr>
            <a:xfrm>
              <a:off x="6687685" y="4670470"/>
              <a:ext cx="401559" cy="0"/>
            </a:xfrm>
            <a:prstGeom prst="straightConnector1">
              <a:avLst/>
            </a:prstGeom>
            <a:ln w="28575">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7" name="Group 15"/>
            <p:cNvGrpSpPr>
              <a:grpSpLocks noChangeAspect="1"/>
            </p:cNvGrpSpPr>
            <p:nvPr/>
          </p:nvGrpSpPr>
          <p:grpSpPr bwMode="auto">
            <a:xfrm>
              <a:off x="7199424" y="4312205"/>
              <a:ext cx="552450" cy="584200"/>
              <a:chOff x="5891" y="784"/>
              <a:chExt cx="348" cy="368"/>
            </a:xfrm>
          </p:grpSpPr>
          <p:sp>
            <p:nvSpPr>
              <p:cNvPr id="81" name="AutoShape 14"/>
              <p:cNvSpPr>
                <a:spLocks noChangeAspect="1" noChangeArrowheads="1" noTextEdit="1"/>
              </p:cNvSpPr>
              <p:nvPr/>
            </p:nvSpPr>
            <p:spPr bwMode="auto">
              <a:xfrm>
                <a:off x="5891" y="784"/>
                <a:ext cx="34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16"/>
              <p:cNvSpPr>
                <a:spLocks/>
              </p:cNvSpPr>
              <p:nvPr/>
            </p:nvSpPr>
            <p:spPr bwMode="auto">
              <a:xfrm>
                <a:off x="6007" y="943"/>
                <a:ext cx="23" cy="33"/>
              </a:xfrm>
              <a:custGeom>
                <a:avLst/>
                <a:gdLst>
                  <a:gd name="T0" fmla="*/ 7 w 49"/>
                  <a:gd name="T1" fmla="*/ 62 h 70"/>
                  <a:gd name="T2" fmla="*/ 15 w 49"/>
                  <a:gd name="T3" fmla="*/ 68 h 70"/>
                  <a:gd name="T4" fmla="*/ 25 w 49"/>
                  <a:gd name="T5" fmla="*/ 70 h 70"/>
                  <a:gd name="T6" fmla="*/ 34 w 49"/>
                  <a:gd name="T7" fmla="*/ 68 h 70"/>
                  <a:gd name="T8" fmla="*/ 42 w 49"/>
                  <a:gd name="T9" fmla="*/ 62 h 70"/>
                  <a:gd name="T10" fmla="*/ 47 w 49"/>
                  <a:gd name="T11" fmla="*/ 51 h 70"/>
                  <a:gd name="T12" fmla="*/ 49 w 49"/>
                  <a:gd name="T13" fmla="*/ 36 h 70"/>
                  <a:gd name="T14" fmla="*/ 48 w 49"/>
                  <a:gd name="T15" fmla="*/ 22 h 70"/>
                  <a:gd name="T16" fmla="*/ 43 w 49"/>
                  <a:gd name="T17" fmla="*/ 11 h 70"/>
                  <a:gd name="T18" fmla="*/ 36 w 49"/>
                  <a:gd name="T19" fmla="*/ 3 h 70"/>
                  <a:gd name="T20" fmla="*/ 25 w 49"/>
                  <a:gd name="T21" fmla="*/ 0 h 70"/>
                  <a:gd name="T22" fmla="*/ 14 w 49"/>
                  <a:gd name="T23" fmla="*/ 3 h 70"/>
                  <a:gd name="T24" fmla="*/ 6 w 49"/>
                  <a:gd name="T25" fmla="*/ 11 h 70"/>
                  <a:gd name="T26" fmla="*/ 1 w 49"/>
                  <a:gd name="T27" fmla="*/ 22 h 70"/>
                  <a:gd name="T28" fmla="*/ 0 w 49"/>
                  <a:gd name="T29" fmla="*/ 35 h 70"/>
                  <a:gd name="T30" fmla="*/ 2 w 49"/>
                  <a:gd name="T31" fmla="*/ 51 h 70"/>
                  <a:gd name="T32" fmla="*/ 7 w 49"/>
                  <a:gd name="T33"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70">
                    <a:moveTo>
                      <a:pt x="7" y="62"/>
                    </a:moveTo>
                    <a:cubicBezTo>
                      <a:pt x="9" y="65"/>
                      <a:pt x="12" y="67"/>
                      <a:pt x="15" y="68"/>
                    </a:cubicBezTo>
                    <a:cubicBezTo>
                      <a:pt x="18" y="70"/>
                      <a:pt x="21" y="70"/>
                      <a:pt x="25" y="70"/>
                    </a:cubicBezTo>
                    <a:cubicBezTo>
                      <a:pt x="28" y="70"/>
                      <a:pt x="31" y="70"/>
                      <a:pt x="34" y="68"/>
                    </a:cubicBezTo>
                    <a:cubicBezTo>
                      <a:pt x="37" y="67"/>
                      <a:pt x="39" y="65"/>
                      <a:pt x="42" y="62"/>
                    </a:cubicBezTo>
                    <a:cubicBezTo>
                      <a:pt x="44" y="59"/>
                      <a:pt x="46" y="56"/>
                      <a:pt x="47" y="51"/>
                    </a:cubicBezTo>
                    <a:cubicBezTo>
                      <a:pt x="48" y="47"/>
                      <a:pt x="49" y="42"/>
                      <a:pt x="49" y="36"/>
                    </a:cubicBezTo>
                    <a:cubicBezTo>
                      <a:pt x="49" y="31"/>
                      <a:pt x="49" y="27"/>
                      <a:pt x="48" y="22"/>
                    </a:cubicBezTo>
                    <a:cubicBezTo>
                      <a:pt x="47" y="18"/>
                      <a:pt x="45" y="14"/>
                      <a:pt x="43" y="11"/>
                    </a:cubicBezTo>
                    <a:cubicBezTo>
                      <a:pt x="42" y="8"/>
                      <a:pt x="39" y="5"/>
                      <a:pt x="36" y="3"/>
                    </a:cubicBezTo>
                    <a:cubicBezTo>
                      <a:pt x="33" y="1"/>
                      <a:pt x="29" y="0"/>
                      <a:pt x="25" y="0"/>
                    </a:cubicBezTo>
                    <a:cubicBezTo>
                      <a:pt x="21" y="0"/>
                      <a:pt x="17" y="1"/>
                      <a:pt x="14" y="3"/>
                    </a:cubicBezTo>
                    <a:cubicBezTo>
                      <a:pt x="10" y="5"/>
                      <a:pt x="8" y="7"/>
                      <a:pt x="6" y="11"/>
                    </a:cubicBezTo>
                    <a:cubicBezTo>
                      <a:pt x="4" y="14"/>
                      <a:pt x="2" y="18"/>
                      <a:pt x="1" y="22"/>
                    </a:cubicBezTo>
                    <a:cubicBezTo>
                      <a:pt x="0" y="26"/>
                      <a:pt x="0" y="31"/>
                      <a:pt x="0" y="35"/>
                    </a:cubicBezTo>
                    <a:cubicBezTo>
                      <a:pt x="0" y="42"/>
                      <a:pt x="0" y="47"/>
                      <a:pt x="2" y="51"/>
                    </a:cubicBezTo>
                    <a:cubicBezTo>
                      <a:pt x="3" y="56"/>
                      <a:pt x="5" y="59"/>
                      <a:pt x="7" y="62"/>
                    </a:cubicBezTo>
                  </a:path>
                </a:pathLst>
              </a:custGeom>
              <a:solidFill>
                <a:srgbClr val="00BCF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17"/>
              <p:cNvSpPr>
                <a:spLocks noEditPoints="1"/>
              </p:cNvSpPr>
              <p:nvPr/>
            </p:nvSpPr>
            <p:spPr bwMode="auto">
              <a:xfrm>
                <a:off x="5899" y="792"/>
                <a:ext cx="237" cy="313"/>
              </a:xfrm>
              <a:custGeom>
                <a:avLst/>
                <a:gdLst>
                  <a:gd name="T0" fmla="*/ 354 w 502"/>
                  <a:gd name="T1" fmla="*/ 522 h 667"/>
                  <a:gd name="T2" fmla="*/ 502 w 502"/>
                  <a:gd name="T3" fmla="*/ 102 h 667"/>
                  <a:gd name="T4" fmla="*/ 0 w 502"/>
                  <a:gd name="T5" fmla="*/ 100 h 667"/>
                  <a:gd name="T6" fmla="*/ 212 w 502"/>
                  <a:gd name="T7" fmla="*/ 667 h 667"/>
                  <a:gd name="T8" fmla="*/ 337 w 502"/>
                  <a:gd name="T9" fmla="*/ 521 h 667"/>
                  <a:gd name="T10" fmla="*/ 340 w 502"/>
                  <a:gd name="T11" fmla="*/ 424 h 667"/>
                  <a:gd name="T12" fmla="*/ 381 w 502"/>
                  <a:gd name="T13" fmla="*/ 290 h 667"/>
                  <a:gd name="T14" fmla="*/ 427 w 502"/>
                  <a:gd name="T15" fmla="*/ 393 h 667"/>
                  <a:gd name="T16" fmla="*/ 427 w 502"/>
                  <a:gd name="T17" fmla="*/ 424 h 667"/>
                  <a:gd name="T18" fmla="*/ 429 w 502"/>
                  <a:gd name="T19" fmla="*/ 91 h 667"/>
                  <a:gd name="T20" fmla="*/ 72 w 502"/>
                  <a:gd name="T21" fmla="*/ 91 h 667"/>
                  <a:gd name="T22" fmla="*/ 176 w 502"/>
                  <a:gd name="T23" fmla="*/ 393 h 667"/>
                  <a:gd name="T24" fmla="*/ 165 w 502"/>
                  <a:gd name="T25" fmla="*/ 412 h 667"/>
                  <a:gd name="T26" fmla="*/ 139 w 502"/>
                  <a:gd name="T27" fmla="*/ 425 h 667"/>
                  <a:gd name="T28" fmla="*/ 106 w 502"/>
                  <a:gd name="T29" fmla="*/ 426 h 667"/>
                  <a:gd name="T30" fmla="*/ 87 w 502"/>
                  <a:gd name="T31" fmla="*/ 422 h 667"/>
                  <a:gd name="T32" fmla="*/ 80 w 502"/>
                  <a:gd name="T33" fmla="*/ 383 h 667"/>
                  <a:gd name="T34" fmla="*/ 97 w 502"/>
                  <a:gd name="T35" fmla="*/ 392 h 667"/>
                  <a:gd name="T36" fmla="*/ 117 w 502"/>
                  <a:gd name="T37" fmla="*/ 397 h 667"/>
                  <a:gd name="T38" fmla="*/ 129 w 502"/>
                  <a:gd name="T39" fmla="*/ 393 h 667"/>
                  <a:gd name="T40" fmla="*/ 131 w 502"/>
                  <a:gd name="T41" fmla="*/ 387 h 667"/>
                  <a:gd name="T42" fmla="*/ 126 w 502"/>
                  <a:gd name="T43" fmla="*/ 378 h 667"/>
                  <a:gd name="T44" fmla="*/ 110 w 502"/>
                  <a:gd name="T45" fmla="*/ 371 h 667"/>
                  <a:gd name="T46" fmla="*/ 85 w 502"/>
                  <a:gd name="T47" fmla="*/ 354 h 667"/>
                  <a:gd name="T48" fmla="*/ 78 w 502"/>
                  <a:gd name="T49" fmla="*/ 331 h 667"/>
                  <a:gd name="T50" fmla="*/ 93 w 502"/>
                  <a:gd name="T51" fmla="*/ 299 h 667"/>
                  <a:gd name="T52" fmla="*/ 132 w 502"/>
                  <a:gd name="T53" fmla="*/ 288 h 667"/>
                  <a:gd name="T54" fmla="*/ 155 w 502"/>
                  <a:gd name="T55" fmla="*/ 290 h 667"/>
                  <a:gd name="T56" fmla="*/ 170 w 502"/>
                  <a:gd name="T57" fmla="*/ 293 h 667"/>
                  <a:gd name="T58" fmla="*/ 163 w 502"/>
                  <a:gd name="T59" fmla="*/ 324 h 667"/>
                  <a:gd name="T60" fmla="*/ 146 w 502"/>
                  <a:gd name="T61" fmla="*/ 319 h 667"/>
                  <a:gd name="T62" fmla="*/ 125 w 502"/>
                  <a:gd name="T63" fmla="*/ 320 h 667"/>
                  <a:gd name="T64" fmla="*/ 122 w 502"/>
                  <a:gd name="T65" fmla="*/ 331 h 667"/>
                  <a:gd name="T66" fmla="*/ 130 w 502"/>
                  <a:gd name="T67" fmla="*/ 338 h 667"/>
                  <a:gd name="T68" fmla="*/ 154 w 502"/>
                  <a:gd name="T69" fmla="*/ 349 h 667"/>
                  <a:gd name="T70" fmla="*/ 174 w 502"/>
                  <a:gd name="T71" fmla="*/ 369 h 667"/>
                  <a:gd name="T72" fmla="*/ 176 w 502"/>
                  <a:gd name="T73" fmla="*/ 393 h 667"/>
                  <a:gd name="T74" fmla="*/ 186 w 502"/>
                  <a:gd name="T75" fmla="*/ 359 h 667"/>
                  <a:gd name="T76" fmla="*/ 205 w 502"/>
                  <a:gd name="T77" fmla="*/ 308 h 667"/>
                  <a:gd name="T78" fmla="*/ 255 w 502"/>
                  <a:gd name="T79" fmla="*/ 288 h 667"/>
                  <a:gd name="T80" fmla="*/ 302 w 502"/>
                  <a:gd name="T81" fmla="*/ 307 h 667"/>
                  <a:gd name="T82" fmla="*/ 321 w 502"/>
                  <a:gd name="T83" fmla="*/ 357 h 667"/>
                  <a:gd name="T84" fmla="*/ 310 w 502"/>
                  <a:gd name="T85" fmla="*/ 396 h 667"/>
                  <a:gd name="T86" fmla="*/ 284 w 502"/>
                  <a:gd name="T87" fmla="*/ 420 h 667"/>
                  <a:gd name="T88" fmla="*/ 278 w 502"/>
                  <a:gd name="T89" fmla="*/ 459 h 667"/>
                  <a:gd name="T90" fmla="*/ 224 w 502"/>
                  <a:gd name="T91" fmla="*/ 421 h 667"/>
                  <a:gd name="T92" fmla="*/ 191 w 502"/>
                  <a:gd name="T93" fmla="*/ 386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2" h="667">
                    <a:moveTo>
                      <a:pt x="337" y="521"/>
                    </a:moveTo>
                    <a:cubicBezTo>
                      <a:pt x="343" y="521"/>
                      <a:pt x="348" y="521"/>
                      <a:pt x="354" y="522"/>
                    </a:cubicBezTo>
                    <a:cubicBezTo>
                      <a:pt x="382" y="466"/>
                      <a:pt x="438" y="430"/>
                      <a:pt x="502" y="427"/>
                    </a:cubicBezTo>
                    <a:lnTo>
                      <a:pt x="502" y="102"/>
                    </a:lnTo>
                    <a:cubicBezTo>
                      <a:pt x="502" y="50"/>
                      <a:pt x="389" y="0"/>
                      <a:pt x="251" y="0"/>
                    </a:cubicBezTo>
                    <a:cubicBezTo>
                      <a:pt x="113" y="0"/>
                      <a:pt x="0" y="48"/>
                      <a:pt x="0" y="100"/>
                    </a:cubicBezTo>
                    <a:lnTo>
                      <a:pt x="0" y="568"/>
                    </a:lnTo>
                    <a:cubicBezTo>
                      <a:pt x="0" y="615"/>
                      <a:pt x="92" y="659"/>
                      <a:pt x="212" y="667"/>
                    </a:cubicBezTo>
                    <a:cubicBezTo>
                      <a:pt x="211" y="661"/>
                      <a:pt x="211" y="654"/>
                      <a:pt x="211" y="647"/>
                    </a:cubicBezTo>
                    <a:cubicBezTo>
                      <a:pt x="211" y="578"/>
                      <a:pt x="267" y="521"/>
                      <a:pt x="337" y="521"/>
                    </a:cubicBezTo>
                    <a:close/>
                    <a:moveTo>
                      <a:pt x="427" y="424"/>
                    </a:moveTo>
                    <a:lnTo>
                      <a:pt x="340" y="424"/>
                    </a:lnTo>
                    <a:lnTo>
                      <a:pt x="340" y="290"/>
                    </a:lnTo>
                    <a:lnTo>
                      <a:pt x="381" y="290"/>
                    </a:lnTo>
                    <a:lnTo>
                      <a:pt x="381" y="393"/>
                    </a:lnTo>
                    <a:lnTo>
                      <a:pt x="427" y="393"/>
                    </a:lnTo>
                    <a:lnTo>
                      <a:pt x="427" y="424"/>
                    </a:lnTo>
                    <a:lnTo>
                      <a:pt x="427" y="424"/>
                    </a:lnTo>
                    <a:close/>
                    <a:moveTo>
                      <a:pt x="251" y="36"/>
                    </a:moveTo>
                    <a:cubicBezTo>
                      <a:pt x="349" y="36"/>
                      <a:pt x="429" y="61"/>
                      <a:pt x="429" y="91"/>
                    </a:cubicBezTo>
                    <a:cubicBezTo>
                      <a:pt x="429" y="121"/>
                      <a:pt x="349" y="146"/>
                      <a:pt x="251" y="146"/>
                    </a:cubicBezTo>
                    <a:cubicBezTo>
                      <a:pt x="152" y="146"/>
                      <a:pt x="72" y="121"/>
                      <a:pt x="72" y="91"/>
                    </a:cubicBezTo>
                    <a:cubicBezTo>
                      <a:pt x="72" y="61"/>
                      <a:pt x="152" y="36"/>
                      <a:pt x="251" y="36"/>
                    </a:cubicBezTo>
                    <a:close/>
                    <a:moveTo>
                      <a:pt x="176" y="393"/>
                    </a:moveTo>
                    <a:cubicBezTo>
                      <a:pt x="175" y="397"/>
                      <a:pt x="174" y="400"/>
                      <a:pt x="172" y="403"/>
                    </a:cubicBezTo>
                    <a:cubicBezTo>
                      <a:pt x="170" y="406"/>
                      <a:pt x="168" y="409"/>
                      <a:pt x="165" y="412"/>
                    </a:cubicBezTo>
                    <a:cubicBezTo>
                      <a:pt x="162" y="415"/>
                      <a:pt x="159" y="418"/>
                      <a:pt x="154" y="420"/>
                    </a:cubicBezTo>
                    <a:cubicBezTo>
                      <a:pt x="150" y="422"/>
                      <a:pt x="145" y="424"/>
                      <a:pt x="139" y="425"/>
                    </a:cubicBezTo>
                    <a:cubicBezTo>
                      <a:pt x="133" y="426"/>
                      <a:pt x="126" y="427"/>
                      <a:pt x="118" y="427"/>
                    </a:cubicBezTo>
                    <a:cubicBezTo>
                      <a:pt x="114" y="427"/>
                      <a:pt x="110" y="427"/>
                      <a:pt x="106" y="426"/>
                    </a:cubicBezTo>
                    <a:cubicBezTo>
                      <a:pt x="103" y="426"/>
                      <a:pt x="99" y="425"/>
                      <a:pt x="96" y="424"/>
                    </a:cubicBezTo>
                    <a:cubicBezTo>
                      <a:pt x="93" y="424"/>
                      <a:pt x="90" y="423"/>
                      <a:pt x="87" y="422"/>
                    </a:cubicBezTo>
                    <a:cubicBezTo>
                      <a:pt x="84" y="421"/>
                      <a:pt x="82" y="420"/>
                      <a:pt x="80" y="420"/>
                    </a:cubicBezTo>
                    <a:lnTo>
                      <a:pt x="80" y="383"/>
                    </a:lnTo>
                    <a:cubicBezTo>
                      <a:pt x="82" y="384"/>
                      <a:pt x="85" y="386"/>
                      <a:pt x="88" y="388"/>
                    </a:cubicBezTo>
                    <a:cubicBezTo>
                      <a:pt x="91" y="389"/>
                      <a:pt x="94" y="391"/>
                      <a:pt x="97" y="392"/>
                    </a:cubicBezTo>
                    <a:cubicBezTo>
                      <a:pt x="100" y="393"/>
                      <a:pt x="104" y="394"/>
                      <a:pt x="107" y="395"/>
                    </a:cubicBezTo>
                    <a:cubicBezTo>
                      <a:pt x="111" y="396"/>
                      <a:pt x="114" y="397"/>
                      <a:pt x="117" y="397"/>
                    </a:cubicBezTo>
                    <a:cubicBezTo>
                      <a:pt x="120" y="397"/>
                      <a:pt x="123" y="396"/>
                      <a:pt x="124" y="396"/>
                    </a:cubicBezTo>
                    <a:cubicBezTo>
                      <a:pt x="126" y="395"/>
                      <a:pt x="128" y="394"/>
                      <a:pt x="129" y="393"/>
                    </a:cubicBezTo>
                    <a:cubicBezTo>
                      <a:pt x="130" y="393"/>
                      <a:pt x="130" y="392"/>
                      <a:pt x="131" y="391"/>
                    </a:cubicBezTo>
                    <a:cubicBezTo>
                      <a:pt x="131" y="389"/>
                      <a:pt x="131" y="388"/>
                      <a:pt x="131" y="387"/>
                    </a:cubicBezTo>
                    <a:cubicBezTo>
                      <a:pt x="131" y="385"/>
                      <a:pt x="131" y="383"/>
                      <a:pt x="130" y="382"/>
                    </a:cubicBezTo>
                    <a:cubicBezTo>
                      <a:pt x="129" y="380"/>
                      <a:pt x="127" y="379"/>
                      <a:pt x="126" y="378"/>
                    </a:cubicBezTo>
                    <a:cubicBezTo>
                      <a:pt x="124" y="377"/>
                      <a:pt x="121" y="375"/>
                      <a:pt x="119" y="374"/>
                    </a:cubicBezTo>
                    <a:cubicBezTo>
                      <a:pt x="116" y="373"/>
                      <a:pt x="113" y="372"/>
                      <a:pt x="110" y="371"/>
                    </a:cubicBezTo>
                    <a:cubicBezTo>
                      <a:pt x="105" y="369"/>
                      <a:pt x="100" y="366"/>
                      <a:pt x="95" y="363"/>
                    </a:cubicBezTo>
                    <a:cubicBezTo>
                      <a:pt x="91" y="360"/>
                      <a:pt x="88" y="357"/>
                      <a:pt x="85" y="354"/>
                    </a:cubicBezTo>
                    <a:cubicBezTo>
                      <a:pt x="83" y="350"/>
                      <a:pt x="81" y="346"/>
                      <a:pt x="80" y="343"/>
                    </a:cubicBezTo>
                    <a:cubicBezTo>
                      <a:pt x="78" y="339"/>
                      <a:pt x="78" y="335"/>
                      <a:pt x="78" y="331"/>
                    </a:cubicBezTo>
                    <a:cubicBezTo>
                      <a:pt x="78" y="324"/>
                      <a:pt x="79" y="318"/>
                      <a:pt x="82" y="313"/>
                    </a:cubicBezTo>
                    <a:cubicBezTo>
                      <a:pt x="84" y="307"/>
                      <a:pt x="88" y="303"/>
                      <a:pt x="93" y="299"/>
                    </a:cubicBezTo>
                    <a:cubicBezTo>
                      <a:pt x="98" y="296"/>
                      <a:pt x="104" y="293"/>
                      <a:pt x="110" y="291"/>
                    </a:cubicBezTo>
                    <a:cubicBezTo>
                      <a:pt x="117" y="289"/>
                      <a:pt x="124" y="288"/>
                      <a:pt x="132" y="288"/>
                    </a:cubicBezTo>
                    <a:cubicBezTo>
                      <a:pt x="137" y="288"/>
                      <a:pt x="141" y="288"/>
                      <a:pt x="145" y="288"/>
                    </a:cubicBezTo>
                    <a:cubicBezTo>
                      <a:pt x="149" y="289"/>
                      <a:pt x="152" y="289"/>
                      <a:pt x="155" y="290"/>
                    </a:cubicBezTo>
                    <a:cubicBezTo>
                      <a:pt x="158" y="290"/>
                      <a:pt x="161" y="291"/>
                      <a:pt x="163" y="291"/>
                    </a:cubicBezTo>
                    <a:cubicBezTo>
                      <a:pt x="166" y="292"/>
                      <a:pt x="168" y="292"/>
                      <a:pt x="170" y="293"/>
                    </a:cubicBezTo>
                    <a:lnTo>
                      <a:pt x="170" y="327"/>
                    </a:lnTo>
                    <a:cubicBezTo>
                      <a:pt x="168" y="326"/>
                      <a:pt x="166" y="325"/>
                      <a:pt x="163" y="324"/>
                    </a:cubicBezTo>
                    <a:cubicBezTo>
                      <a:pt x="161" y="323"/>
                      <a:pt x="158" y="322"/>
                      <a:pt x="155" y="321"/>
                    </a:cubicBezTo>
                    <a:cubicBezTo>
                      <a:pt x="152" y="320"/>
                      <a:pt x="149" y="319"/>
                      <a:pt x="146" y="319"/>
                    </a:cubicBezTo>
                    <a:cubicBezTo>
                      <a:pt x="143" y="318"/>
                      <a:pt x="140" y="318"/>
                      <a:pt x="136" y="318"/>
                    </a:cubicBezTo>
                    <a:cubicBezTo>
                      <a:pt x="132" y="318"/>
                      <a:pt x="128" y="319"/>
                      <a:pt x="125" y="320"/>
                    </a:cubicBezTo>
                    <a:cubicBezTo>
                      <a:pt x="123" y="322"/>
                      <a:pt x="121" y="324"/>
                      <a:pt x="121" y="327"/>
                    </a:cubicBezTo>
                    <a:cubicBezTo>
                      <a:pt x="121" y="329"/>
                      <a:pt x="122" y="330"/>
                      <a:pt x="122" y="331"/>
                    </a:cubicBezTo>
                    <a:cubicBezTo>
                      <a:pt x="123" y="333"/>
                      <a:pt x="124" y="334"/>
                      <a:pt x="125" y="335"/>
                    </a:cubicBezTo>
                    <a:cubicBezTo>
                      <a:pt x="126" y="336"/>
                      <a:pt x="128" y="337"/>
                      <a:pt x="130" y="338"/>
                    </a:cubicBezTo>
                    <a:cubicBezTo>
                      <a:pt x="133" y="339"/>
                      <a:pt x="135" y="340"/>
                      <a:pt x="138" y="341"/>
                    </a:cubicBezTo>
                    <a:cubicBezTo>
                      <a:pt x="144" y="344"/>
                      <a:pt x="149" y="346"/>
                      <a:pt x="154" y="349"/>
                    </a:cubicBezTo>
                    <a:cubicBezTo>
                      <a:pt x="159" y="351"/>
                      <a:pt x="163" y="354"/>
                      <a:pt x="166" y="358"/>
                    </a:cubicBezTo>
                    <a:cubicBezTo>
                      <a:pt x="169" y="361"/>
                      <a:pt x="172" y="365"/>
                      <a:pt x="174" y="369"/>
                    </a:cubicBezTo>
                    <a:cubicBezTo>
                      <a:pt x="176" y="373"/>
                      <a:pt x="177" y="378"/>
                      <a:pt x="177" y="384"/>
                    </a:cubicBezTo>
                    <a:cubicBezTo>
                      <a:pt x="177" y="387"/>
                      <a:pt x="176" y="390"/>
                      <a:pt x="176" y="393"/>
                    </a:cubicBezTo>
                    <a:close/>
                    <a:moveTo>
                      <a:pt x="191" y="386"/>
                    </a:moveTo>
                    <a:cubicBezTo>
                      <a:pt x="187" y="378"/>
                      <a:pt x="186" y="369"/>
                      <a:pt x="186" y="359"/>
                    </a:cubicBezTo>
                    <a:cubicBezTo>
                      <a:pt x="186" y="348"/>
                      <a:pt x="187" y="339"/>
                      <a:pt x="191" y="330"/>
                    </a:cubicBezTo>
                    <a:cubicBezTo>
                      <a:pt x="194" y="321"/>
                      <a:pt x="199" y="314"/>
                      <a:pt x="205" y="308"/>
                    </a:cubicBezTo>
                    <a:cubicBezTo>
                      <a:pt x="211" y="301"/>
                      <a:pt x="218" y="296"/>
                      <a:pt x="227" y="293"/>
                    </a:cubicBezTo>
                    <a:cubicBezTo>
                      <a:pt x="235" y="290"/>
                      <a:pt x="245" y="288"/>
                      <a:pt x="255" y="288"/>
                    </a:cubicBezTo>
                    <a:cubicBezTo>
                      <a:pt x="264" y="288"/>
                      <a:pt x="273" y="289"/>
                      <a:pt x="281" y="293"/>
                    </a:cubicBezTo>
                    <a:cubicBezTo>
                      <a:pt x="289" y="296"/>
                      <a:pt x="296" y="300"/>
                      <a:pt x="302" y="307"/>
                    </a:cubicBezTo>
                    <a:cubicBezTo>
                      <a:pt x="308" y="312"/>
                      <a:pt x="313" y="320"/>
                      <a:pt x="316" y="328"/>
                    </a:cubicBezTo>
                    <a:cubicBezTo>
                      <a:pt x="319" y="337"/>
                      <a:pt x="321" y="346"/>
                      <a:pt x="321" y="357"/>
                    </a:cubicBezTo>
                    <a:cubicBezTo>
                      <a:pt x="321" y="365"/>
                      <a:pt x="320" y="372"/>
                      <a:pt x="318" y="378"/>
                    </a:cubicBezTo>
                    <a:cubicBezTo>
                      <a:pt x="316" y="385"/>
                      <a:pt x="314" y="391"/>
                      <a:pt x="310" y="396"/>
                    </a:cubicBezTo>
                    <a:cubicBezTo>
                      <a:pt x="307" y="402"/>
                      <a:pt x="303" y="406"/>
                      <a:pt x="299" y="410"/>
                    </a:cubicBezTo>
                    <a:cubicBezTo>
                      <a:pt x="294" y="414"/>
                      <a:pt x="289" y="418"/>
                      <a:pt x="284" y="420"/>
                    </a:cubicBezTo>
                    <a:lnTo>
                      <a:pt x="329" y="459"/>
                    </a:lnTo>
                    <a:lnTo>
                      <a:pt x="278" y="459"/>
                    </a:lnTo>
                    <a:lnTo>
                      <a:pt x="248" y="427"/>
                    </a:lnTo>
                    <a:cubicBezTo>
                      <a:pt x="239" y="426"/>
                      <a:pt x="231" y="424"/>
                      <a:pt x="224" y="421"/>
                    </a:cubicBezTo>
                    <a:cubicBezTo>
                      <a:pt x="216" y="418"/>
                      <a:pt x="210" y="413"/>
                      <a:pt x="204" y="407"/>
                    </a:cubicBezTo>
                    <a:cubicBezTo>
                      <a:pt x="198" y="402"/>
                      <a:pt x="194" y="395"/>
                      <a:pt x="191" y="386"/>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18"/>
              <p:cNvSpPr>
                <a:spLocks noEditPoints="1"/>
              </p:cNvSpPr>
              <p:nvPr/>
            </p:nvSpPr>
            <p:spPr bwMode="auto">
              <a:xfrm>
                <a:off x="6006" y="1000"/>
                <a:ext cx="233" cy="146"/>
              </a:xfrm>
              <a:custGeom>
                <a:avLst/>
                <a:gdLst>
                  <a:gd name="T0" fmla="*/ 492 w 492"/>
                  <a:gd name="T1" fmla="*/ 249 h 312"/>
                  <a:gd name="T2" fmla="*/ 433 w 492"/>
                  <a:gd name="T3" fmla="*/ 185 h 312"/>
                  <a:gd name="T4" fmla="*/ 436 w 492"/>
                  <a:gd name="T5" fmla="*/ 155 h 312"/>
                  <a:gd name="T6" fmla="*/ 281 w 492"/>
                  <a:gd name="T7" fmla="*/ 0 h 312"/>
                  <a:gd name="T8" fmla="*/ 136 w 492"/>
                  <a:gd name="T9" fmla="*/ 98 h 312"/>
                  <a:gd name="T10" fmla="*/ 109 w 492"/>
                  <a:gd name="T11" fmla="*/ 94 h 312"/>
                  <a:gd name="T12" fmla="*/ 0 w 492"/>
                  <a:gd name="T13" fmla="*/ 203 h 312"/>
                  <a:gd name="T14" fmla="*/ 107 w 492"/>
                  <a:gd name="T15" fmla="*/ 312 h 312"/>
                  <a:gd name="T16" fmla="*/ 433 w 492"/>
                  <a:gd name="T17" fmla="*/ 312 h 312"/>
                  <a:gd name="T18" fmla="*/ 446 w 492"/>
                  <a:gd name="T19" fmla="*/ 312 h 312"/>
                  <a:gd name="T20" fmla="*/ 445 w 492"/>
                  <a:gd name="T21" fmla="*/ 310 h 312"/>
                  <a:gd name="T22" fmla="*/ 492 w 492"/>
                  <a:gd name="T23" fmla="*/ 249 h 312"/>
                  <a:gd name="T24" fmla="*/ 433 w 492"/>
                  <a:gd name="T25" fmla="*/ 295 h 312"/>
                  <a:gd name="T26" fmla="*/ 109 w 492"/>
                  <a:gd name="T27" fmla="*/ 295 h 312"/>
                  <a:gd name="T28" fmla="*/ 17 w 492"/>
                  <a:gd name="T29" fmla="*/ 203 h 312"/>
                  <a:gd name="T30" fmla="*/ 109 w 492"/>
                  <a:gd name="T31" fmla="*/ 112 h 312"/>
                  <a:gd name="T32" fmla="*/ 139 w 492"/>
                  <a:gd name="T33" fmla="*/ 117 h 312"/>
                  <a:gd name="T34" fmla="*/ 147 w 492"/>
                  <a:gd name="T35" fmla="*/ 120 h 312"/>
                  <a:gd name="T36" fmla="*/ 150 w 492"/>
                  <a:gd name="T37" fmla="*/ 111 h 312"/>
                  <a:gd name="T38" fmla="*/ 281 w 492"/>
                  <a:gd name="T39" fmla="*/ 17 h 312"/>
                  <a:gd name="T40" fmla="*/ 419 w 492"/>
                  <a:gd name="T41" fmla="*/ 155 h 312"/>
                  <a:gd name="T42" fmla="*/ 414 w 492"/>
                  <a:gd name="T43" fmla="*/ 192 h 312"/>
                  <a:gd name="T44" fmla="*/ 410 w 492"/>
                  <a:gd name="T45" fmla="*/ 204 h 312"/>
                  <a:gd name="T46" fmla="*/ 423 w 492"/>
                  <a:gd name="T47" fmla="*/ 203 h 312"/>
                  <a:gd name="T48" fmla="*/ 429 w 492"/>
                  <a:gd name="T49" fmla="*/ 202 h 312"/>
                  <a:gd name="T50" fmla="*/ 475 w 492"/>
                  <a:gd name="T51" fmla="*/ 249 h 312"/>
                  <a:gd name="T52" fmla="*/ 433 w 492"/>
                  <a:gd name="T53" fmla="*/ 29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2" h="312">
                    <a:moveTo>
                      <a:pt x="492" y="249"/>
                    </a:moveTo>
                    <a:cubicBezTo>
                      <a:pt x="492" y="215"/>
                      <a:pt x="466" y="187"/>
                      <a:pt x="433" y="185"/>
                    </a:cubicBezTo>
                    <a:cubicBezTo>
                      <a:pt x="435" y="175"/>
                      <a:pt x="436" y="165"/>
                      <a:pt x="436" y="155"/>
                    </a:cubicBezTo>
                    <a:cubicBezTo>
                      <a:pt x="436" y="70"/>
                      <a:pt x="366" y="0"/>
                      <a:pt x="281" y="0"/>
                    </a:cubicBezTo>
                    <a:cubicBezTo>
                      <a:pt x="217" y="0"/>
                      <a:pt x="160" y="39"/>
                      <a:pt x="136" y="98"/>
                    </a:cubicBezTo>
                    <a:cubicBezTo>
                      <a:pt x="127" y="96"/>
                      <a:pt x="118" y="94"/>
                      <a:pt x="109" y="94"/>
                    </a:cubicBezTo>
                    <a:cubicBezTo>
                      <a:pt x="49" y="94"/>
                      <a:pt x="0" y="143"/>
                      <a:pt x="0" y="203"/>
                    </a:cubicBezTo>
                    <a:cubicBezTo>
                      <a:pt x="0" y="262"/>
                      <a:pt x="47" y="311"/>
                      <a:pt x="107" y="312"/>
                    </a:cubicBezTo>
                    <a:lnTo>
                      <a:pt x="433" y="312"/>
                    </a:lnTo>
                    <a:lnTo>
                      <a:pt x="446" y="312"/>
                    </a:lnTo>
                    <a:lnTo>
                      <a:pt x="445" y="310"/>
                    </a:lnTo>
                    <a:cubicBezTo>
                      <a:pt x="472" y="303"/>
                      <a:pt x="492" y="278"/>
                      <a:pt x="492" y="249"/>
                    </a:cubicBezTo>
                    <a:close/>
                    <a:moveTo>
                      <a:pt x="433" y="295"/>
                    </a:moveTo>
                    <a:lnTo>
                      <a:pt x="109" y="295"/>
                    </a:lnTo>
                    <a:cubicBezTo>
                      <a:pt x="58" y="295"/>
                      <a:pt x="17" y="254"/>
                      <a:pt x="17" y="203"/>
                    </a:cubicBezTo>
                    <a:cubicBezTo>
                      <a:pt x="17" y="153"/>
                      <a:pt x="58" y="112"/>
                      <a:pt x="109" y="112"/>
                    </a:cubicBezTo>
                    <a:cubicBezTo>
                      <a:pt x="119" y="112"/>
                      <a:pt x="129" y="113"/>
                      <a:pt x="139" y="117"/>
                    </a:cubicBezTo>
                    <a:lnTo>
                      <a:pt x="147" y="120"/>
                    </a:lnTo>
                    <a:lnTo>
                      <a:pt x="150" y="111"/>
                    </a:lnTo>
                    <a:cubicBezTo>
                      <a:pt x="169" y="55"/>
                      <a:pt x="221" y="17"/>
                      <a:pt x="281" y="17"/>
                    </a:cubicBezTo>
                    <a:cubicBezTo>
                      <a:pt x="357" y="17"/>
                      <a:pt x="419" y="79"/>
                      <a:pt x="419" y="155"/>
                    </a:cubicBezTo>
                    <a:cubicBezTo>
                      <a:pt x="419" y="167"/>
                      <a:pt x="417" y="180"/>
                      <a:pt x="414" y="192"/>
                    </a:cubicBezTo>
                    <a:lnTo>
                      <a:pt x="410" y="204"/>
                    </a:lnTo>
                    <a:lnTo>
                      <a:pt x="423" y="203"/>
                    </a:lnTo>
                    <a:cubicBezTo>
                      <a:pt x="425" y="202"/>
                      <a:pt x="427" y="202"/>
                      <a:pt x="429" y="202"/>
                    </a:cubicBezTo>
                    <a:cubicBezTo>
                      <a:pt x="454" y="202"/>
                      <a:pt x="475" y="223"/>
                      <a:pt x="475" y="249"/>
                    </a:cubicBezTo>
                    <a:cubicBezTo>
                      <a:pt x="475" y="272"/>
                      <a:pt x="456" y="293"/>
                      <a:pt x="433" y="295"/>
                    </a:cubicBezTo>
                    <a:close/>
                  </a:path>
                </a:pathLst>
              </a:custGeom>
              <a:solidFill>
                <a:schemeClr val="bg1"/>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79" name="TextBox 78"/>
            <p:cNvSpPr txBox="1"/>
            <p:nvPr/>
          </p:nvSpPr>
          <p:spPr>
            <a:xfrm>
              <a:off x="5248961" y="5132798"/>
              <a:ext cx="1888865" cy="230191"/>
            </a:xfrm>
            <a:prstGeom prst="rect">
              <a:avLst/>
            </a:prstGeom>
            <a:noFill/>
          </p:spPr>
          <p:txBody>
            <a:bodyPr wrap="none" lIns="124347" tIns="0" rIns="0" bIns="0" rtlCol="0">
              <a:spAutoFit/>
            </a:bodyPr>
            <a:lstStyle/>
            <a:p>
              <a:pPr defTabSz="932203"/>
              <a:r>
                <a:rPr lang="en-US" sz="1496" dirty="0" smtClean="0">
                  <a:solidFill>
                    <a:prstClr val="white"/>
                  </a:solidFill>
                  <a:latin typeface="Segoe" pitchFamily="34" charset="0"/>
                </a:rPr>
                <a:t>BI (Data warehouse)</a:t>
              </a:r>
              <a:endParaRPr lang="en-US" sz="1496" dirty="0">
                <a:solidFill>
                  <a:prstClr val="white"/>
                </a:solidFill>
                <a:latin typeface="Segoe" pitchFamily="34" charset="0"/>
              </a:endParaRPr>
            </a:p>
          </p:txBody>
        </p:sp>
      </p:grpSp>
      <p:grpSp>
        <p:nvGrpSpPr>
          <p:cNvPr id="85" name="Group 84"/>
          <p:cNvGrpSpPr/>
          <p:nvPr/>
        </p:nvGrpSpPr>
        <p:grpSpPr>
          <a:xfrm>
            <a:off x="4770437" y="1860894"/>
            <a:ext cx="1063506" cy="2805355"/>
            <a:chOff x="4317293" y="1513313"/>
            <a:chExt cx="1063506" cy="2805355"/>
          </a:xfrm>
        </p:grpSpPr>
        <p:cxnSp>
          <p:nvCxnSpPr>
            <p:cNvPr id="86" name="Straight Arrow Connector 85"/>
            <p:cNvCxnSpPr/>
            <p:nvPr/>
          </p:nvCxnSpPr>
          <p:spPr>
            <a:xfrm>
              <a:off x="4317293" y="2823458"/>
              <a:ext cx="978192" cy="503048"/>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4317293" y="2384425"/>
              <a:ext cx="1031756" cy="415367"/>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4317293" y="2799792"/>
              <a:ext cx="1047631" cy="1518876"/>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4341958" y="1513313"/>
              <a:ext cx="1038841" cy="1302435"/>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6081821" y="2969348"/>
            <a:ext cx="2358207" cy="841368"/>
            <a:chOff x="5261499" y="2239486"/>
            <a:chExt cx="2358207" cy="841368"/>
          </a:xfrm>
        </p:grpSpPr>
        <p:grpSp>
          <p:nvGrpSpPr>
            <p:cNvPr id="91" name="Group 4"/>
            <p:cNvGrpSpPr>
              <a:grpSpLocks noChangeAspect="1"/>
            </p:cNvGrpSpPr>
            <p:nvPr/>
          </p:nvGrpSpPr>
          <p:grpSpPr bwMode="auto">
            <a:xfrm>
              <a:off x="7029156" y="2239486"/>
              <a:ext cx="590550" cy="512762"/>
              <a:chOff x="3654" y="1719"/>
              <a:chExt cx="372" cy="323"/>
            </a:xfrm>
          </p:grpSpPr>
          <p:sp>
            <p:nvSpPr>
              <p:cNvPr id="96" name="AutoShape 3"/>
              <p:cNvSpPr>
                <a:spLocks noChangeAspect="1" noChangeArrowheads="1" noTextEdit="1"/>
              </p:cNvSpPr>
              <p:nvPr/>
            </p:nvSpPr>
            <p:spPr bwMode="auto">
              <a:xfrm>
                <a:off x="3654" y="1719"/>
                <a:ext cx="37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96"/>
              <p:cNvSpPr>
                <a:spLocks noEditPoints="1"/>
              </p:cNvSpPr>
              <p:nvPr/>
            </p:nvSpPr>
            <p:spPr bwMode="auto">
              <a:xfrm>
                <a:off x="3664" y="1729"/>
                <a:ext cx="361" cy="311"/>
              </a:xfrm>
              <a:custGeom>
                <a:avLst/>
                <a:gdLst>
                  <a:gd name="T0" fmla="*/ 271 w 361"/>
                  <a:gd name="T1" fmla="*/ 0 h 311"/>
                  <a:gd name="T2" fmla="*/ 90 w 361"/>
                  <a:gd name="T3" fmla="*/ 0 h 311"/>
                  <a:gd name="T4" fmla="*/ 0 w 361"/>
                  <a:gd name="T5" fmla="*/ 156 h 311"/>
                  <a:gd name="T6" fmla="*/ 90 w 361"/>
                  <a:gd name="T7" fmla="*/ 311 h 311"/>
                  <a:gd name="T8" fmla="*/ 271 w 361"/>
                  <a:gd name="T9" fmla="*/ 311 h 311"/>
                  <a:gd name="T10" fmla="*/ 361 w 361"/>
                  <a:gd name="T11" fmla="*/ 156 h 311"/>
                  <a:gd name="T12" fmla="*/ 271 w 361"/>
                  <a:gd name="T13" fmla="*/ 0 h 311"/>
                  <a:gd name="T14" fmla="*/ 172 w 361"/>
                  <a:gd name="T15" fmla="*/ 81 h 311"/>
                  <a:gd name="T16" fmla="*/ 213 w 361"/>
                  <a:gd name="T17" fmla="*/ 81 h 311"/>
                  <a:gd name="T18" fmla="*/ 213 w 361"/>
                  <a:gd name="T19" fmla="*/ 123 h 311"/>
                  <a:gd name="T20" fmla="*/ 172 w 361"/>
                  <a:gd name="T21" fmla="*/ 123 h 311"/>
                  <a:gd name="T22" fmla="*/ 172 w 361"/>
                  <a:gd name="T23" fmla="*/ 81 h 311"/>
                  <a:gd name="T24" fmla="*/ 172 w 361"/>
                  <a:gd name="T25" fmla="*/ 134 h 311"/>
                  <a:gd name="T26" fmla="*/ 213 w 361"/>
                  <a:gd name="T27" fmla="*/ 134 h 311"/>
                  <a:gd name="T28" fmla="*/ 213 w 361"/>
                  <a:gd name="T29" fmla="*/ 175 h 311"/>
                  <a:gd name="T30" fmla="*/ 172 w 361"/>
                  <a:gd name="T31" fmla="*/ 175 h 311"/>
                  <a:gd name="T32" fmla="*/ 172 w 361"/>
                  <a:gd name="T33" fmla="*/ 134 h 311"/>
                  <a:gd name="T34" fmla="*/ 172 w 361"/>
                  <a:gd name="T35" fmla="*/ 186 h 311"/>
                  <a:gd name="T36" fmla="*/ 213 w 361"/>
                  <a:gd name="T37" fmla="*/ 186 h 311"/>
                  <a:gd name="T38" fmla="*/ 213 w 361"/>
                  <a:gd name="T39" fmla="*/ 228 h 311"/>
                  <a:gd name="T40" fmla="*/ 172 w 361"/>
                  <a:gd name="T41" fmla="*/ 228 h 311"/>
                  <a:gd name="T42" fmla="*/ 172 w 361"/>
                  <a:gd name="T43" fmla="*/ 186 h 311"/>
                  <a:gd name="T44" fmla="*/ 119 w 361"/>
                  <a:gd name="T45" fmla="*/ 81 h 311"/>
                  <a:gd name="T46" fmla="*/ 160 w 361"/>
                  <a:gd name="T47" fmla="*/ 81 h 311"/>
                  <a:gd name="T48" fmla="*/ 160 w 361"/>
                  <a:gd name="T49" fmla="*/ 123 h 311"/>
                  <a:gd name="T50" fmla="*/ 119 w 361"/>
                  <a:gd name="T51" fmla="*/ 123 h 311"/>
                  <a:gd name="T52" fmla="*/ 119 w 361"/>
                  <a:gd name="T53" fmla="*/ 81 h 311"/>
                  <a:gd name="T54" fmla="*/ 119 w 361"/>
                  <a:gd name="T55" fmla="*/ 134 h 311"/>
                  <a:gd name="T56" fmla="*/ 160 w 361"/>
                  <a:gd name="T57" fmla="*/ 134 h 311"/>
                  <a:gd name="T58" fmla="*/ 160 w 361"/>
                  <a:gd name="T59" fmla="*/ 175 h 311"/>
                  <a:gd name="T60" fmla="*/ 119 w 361"/>
                  <a:gd name="T61" fmla="*/ 175 h 311"/>
                  <a:gd name="T62" fmla="*/ 119 w 361"/>
                  <a:gd name="T63" fmla="*/ 134 h 311"/>
                  <a:gd name="T64" fmla="*/ 119 w 361"/>
                  <a:gd name="T65" fmla="*/ 186 h 311"/>
                  <a:gd name="T66" fmla="*/ 160 w 361"/>
                  <a:gd name="T67" fmla="*/ 186 h 311"/>
                  <a:gd name="T68" fmla="*/ 160 w 361"/>
                  <a:gd name="T69" fmla="*/ 228 h 311"/>
                  <a:gd name="T70" fmla="*/ 119 w 361"/>
                  <a:gd name="T71" fmla="*/ 228 h 311"/>
                  <a:gd name="T72" fmla="*/ 119 w 361"/>
                  <a:gd name="T73" fmla="*/ 186 h 311"/>
                  <a:gd name="T74" fmla="*/ 265 w 361"/>
                  <a:gd name="T75" fmla="*/ 250 h 311"/>
                  <a:gd name="T76" fmla="*/ 95 w 361"/>
                  <a:gd name="T77" fmla="*/ 250 h 311"/>
                  <a:gd name="T78" fmla="*/ 95 w 361"/>
                  <a:gd name="T79" fmla="*/ 80 h 311"/>
                  <a:gd name="T80" fmla="*/ 106 w 361"/>
                  <a:gd name="T81" fmla="*/ 80 h 311"/>
                  <a:gd name="T82" fmla="*/ 106 w 361"/>
                  <a:gd name="T83" fmla="*/ 239 h 311"/>
                  <a:gd name="T84" fmla="*/ 106 w 361"/>
                  <a:gd name="T85" fmla="*/ 239 h 311"/>
                  <a:gd name="T86" fmla="*/ 106 w 361"/>
                  <a:gd name="T87" fmla="*/ 239 h 311"/>
                  <a:gd name="T88" fmla="*/ 265 w 361"/>
                  <a:gd name="T89" fmla="*/ 239 h 311"/>
                  <a:gd name="T90" fmla="*/ 265 w 361"/>
                  <a:gd name="T91" fmla="*/ 250 h 311"/>
                  <a:gd name="T92" fmla="*/ 266 w 361"/>
                  <a:gd name="T93" fmla="*/ 228 h 311"/>
                  <a:gd name="T94" fmla="*/ 224 w 361"/>
                  <a:gd name="T95" fmla="*/ 228 h 311"/>
                  <a:gd name="T96" fmla="*/ 224 w 361"/>
                  <a:gd name="T97" fmla="*/ 186 h 311"/>
                  <a:gd name="T98" fmla="*/ 266 w 361"/>
                  <a:gd name="T99" fmla="*/ 186 h 311"/>
                  <a:gd name="T100" fmla="*/ 266 w 361"/>
                  <a:gd name="T101" fmla="*/ 228 h 311"/>
                  <a:gd name="T102" fmla="*/ 266 w 361"/>
                  <a:gd name="T103" fmla="*/ 175 h 311"/>
                  <a:gd name="T104" fmla="*/ 224 w 361"/>
                  <a:gd name="T105" fmla="*/ 175 h 311"/>
                  <a:gd name="T106" fmla="*/ 224 w 361"/>
                  <a:gd name="T107" fmla="*/ 134 h 311"/>
                  <a:gd name="T108" fmla="*/ 266 w 361"/>
                  <a:gd name="T109" fmla="*/ 134 h 311"/>
                  <a:gd name="T110" fmla="*/ 266 w 361"/>
                  <a:gd name="T111" fmla="*/ 175 h 311"/>
                  <a:gd name="T112" fmla="*/ 266 w 361"/>
                  <a:gd name="T113" fmla="*/ 123 h 311"/>
                  <a:gd name="T114" fmla="*/ 224 w 361"/>
                  <a:gd name="T115" fmla="*/ 123 h 311"/>
                  <a:gd name="T116" fmla="*/ 224 w 361"/>
                  <a:gd name="T117" fmla="*/ 81 h 311"/>
                  <a:gd name="T118" fmla="*/ 266 w 361"/>
                  <a:gd name="T119" fmla="*/ 81 h 311"/>
                  <a:gd name="T120" fmla="*/ 266 w 361"/>
                  <a:gd name="T121" fmla="*/ 123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1" h="311">
                    <a:moveTo>
                      <a:pt x="271" y="0"/>
                    </a:moveTo>
                    <a:lnTo>
                      <a:pt x="90" y="0"/>
                    </a:lnTo>
                    <a:lnTo>
                      <a:pt x="0" y="156"/>
                    </a:lnTo>
                    <a:lnTo>
                      <a:pt x="90" y="311"/>
                    </a:lnTo>
                    <a:lnTo>
                      <a:pt x="271" y="311"/>
                    </a:lnTo>
                    <a:lnTo>
                      <a:pt x="361" y="156"/>
                    </a:lnTo>
                    <a:lnTo>
                      <a:pt x="271" y="0"/>
                    </a:lnTo>
                    <a:close/>
                    <a:moveTo>
                      <a:pt x="172" y="81"/>
                    </a:moveTo>
                    <a:lnTo>
                      <a:pt x="213" y="81"/>
                    </a:lnTo>
                    <a:lnTo>
                      <a:pt x="213" y="123"/>
                    </a:lnTo>
                    <a:lnTo>
                      <a:pt x="172" y="123"/>
                    </a:lnTo>
                    <a:lnTo>
                      <a:pt x="172" y="81"/>
                    </a:lnTo>
                    <a:close/>
                    <a:moveTo>
                      <a:pt x="172" y="134"/>
                    </a:moveTo>
                    <a:lnTo>
                      <a:pt x="213" y="134"/>
                    </a:lnTo>
                    <a:lnTo>
                      <a:pt x="213" y="175"/>
                    </a:lnTo>
                    <a:lnTo>
                      <a:pt x="172" y="175"/>
                    </a:lnTo>
                    <a:lnTo>
                      <a:pt x="172" y="134"/>
                    </a:lnTo>
                    <a:close/>
                    <a:moveTo>
                      <a:pt x="172" y="186"/>
                    </a:moveTo>
                    <a:lnTo>
                      <a:pt x="213" y="186"/>
                    </a:lnTo>
                    <a:lnTo>
                      <a:pt x="213" y="228"/>
                    </a:lnTo>
                    <a:lnTo>
                      <a:pt x="172" y="228"/>
                    </a:lnTo>
                    <a:lnTo>
                      <a:pt x="172" y="186"/>
                    </a:lnTo>
                    <a:close/>
                    <a:moveTo>
                      <a:pt x="119" y="81"/>
                    </a:moveTo>
                    <a:lnTo>
                      <a:pt x="160" y="81"/>
                    </a:lnTo>
                    <a:lnTo>
                      <a:pt x="160" y="123"/>
                    </a:lnTo>
                    <a:lnTo>
                      <a:pt x="119" y="123"/>
                    </a:lnTo>
                    <a:lnTo>
                      <a:pt x="119" y="81"/>
                    </a:lnTo>
                    <a:close/>
                    <a:moveTo>
                      <a:pt x="119" y="134"/>
                    </a:moveTo>
                    <a:lnTo>
                      <a:pt x="160" y="134"/>
                    </a:lnTo>
                    <a:lnTo>
                      <a:pt x="160" y="175"/>
                    </a:lnTo>
                    <a:lnTo>
                      <a:pt x="119" y="175"/>
                    </a:lnTo>
                    <a:lnTo>
                      <a:pt x="119" y="134"/>
                    </a:lnTo>
                    <a:close/>
                    <a:moveTo>
                      <a:pt x="119" y="186"/>
                    </a:moveTo>
                    <a:lnTo>
                      <a:pt x="160" y="186"/>
                    </a:lnTo>
                    <a:lnTo>
                      <a:pt x="160" y="228"/>
                    </a:lnTo>
                    <a:lnTo>
                      <a:pt x="119" y="228"/>
                    </a:lnTo>
                    <a:lnTo>
                      <a:pt x="119" y="186"/>
                    </a:lnTo>
                    <a:close/>
                    <a:moveTo>
                      <a:pt x="265" y="250"/>
                    </a:moveTo>
                    <a:lnTo>
                      <a:pt x="95" y="250"/>
                    </a:lnTo>
                    <a:lnTo>
                      <a:pt x="95" y="80"/>
                    </a:lnTo>
                    <a:lnTo>
                      <a:pt x="106" y="80"/>
                    </a:lnTo>
                    <a:lnTo>
                      <a:pt x="106" y="239"/>
                    </a:lnTo>
                    <a:lnTo>
                      <a:pt x="106" y="239"/>
                    </a:lnTo>
                    <a:lnTo>
                      <a:pt x="106" y="239"/>
                    </a:lnTo>
                    <a:lnTo>
                      <a:pt x="265" y="239"/>
                    </a:lnTo>
                    <a:lnTo>
                      <a:pt x="265" y="250"/>
                    </a:lnTo>
                    <a:close/>
                    <a:moveTo>
                      <a:pt x="266" y="228"/>
                    </a:moveTo>
                    <a:lnTo>
                      <a:pt x="224" y="228"/>
                    </a:lnTo>
                    <a:lnTo>
                      <a:pt x="224" y="186"/>
                    </a:lnTo>
                    <a:lnTo>
                      <a:pt x="266" y="186"/>
                    </a:lnTo>
                    <a:lnTo>
                      <a:pt x="266" y="228"/>
                    </a:lnTo>
                    <a:close/>
                    <a:moveTo>
                      <a:pt x="266" y="175"/>
                    </a:moveTo>
                    <a:lnTo>
                      <a:pt x="224" y="175"/>
                    </a:lnTo>
                    <a:lnTo>
                      <a:pt x="224" y="134"/>
                    </a:lnTo>
                    <a:lnTo>
                      <a:pt x="266" y="134"/>
                    </a:lnTo>
                    <a:lnTo>
                      <a:pt x="266" y="175"/>
                    </a:lnTo>
                    <a:close/>
                    <a:moveTo>
                      <a:pt x="266" y="123"/>
                    </a:moveTo>
                    <a:lnTo>
                      <a:pt x="224" y="123"/>
                    </a:lnTo>
                    <a:lnTo>
                      <a:pt x="224" y="81"/>
                    </a:lnTo>
                    <a:lnTo>
                      <a:pt x="266" y="81"/>
                    </a:lnTo>
                    <a:lnTo>
                      <a:pt x="266"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94" name="TextBox 93"/>
            <p:cNvSpPr txBox="1"/>
            <p:nvPr/>
          </p:nvSpPr>
          <p:spPr>
            <a:xfrm>
              <a:off x="5261499" y="2850663"/>
              <a:ext cx="2218378" cy="230191"/>
            </a:xfrm>
            <a:prstGeom prst="rect">
              <a:avLst/>
            </a:prstGeom>
            <a:noFill/>
          </p:spPr>
          <p:txBody>
            <a:bodyPr wrap="none" lIns="124347" tIns="0" rIns="0" bIns="0" rtlCol="0">
              <a:spAutoFit/>
            </a:bodyPr>
            <a:lstStyle/>
            <a:p>
              <a:pPr defTabSz="932203"/>
              <a:r>
                <a:rPr lang="en-US" sz="1496" dirty="0" smtClean="0">
                  <a:solidFill>
                    <a:prstClr val="white"/>
                  </a:solidFill>
                  <a:latin typeface="Segoe" pitchFamily="34" charset="0"/>
                </a:rPr>
                <a:t>State tracking (</a:t>
              </a:r>
              <a:r>
                <a:rPr lang="en-US" sz="1496" dirty="0" err="1" smtClean="0">
                  <a:solidFill>
                    <a:prstClr val="white"/>
                  </a:solidFill>
                  <a:latin typeface="Segoe" pitchFamily="34" charset="0"/>
                </a:rPr>
                <a:t>Az</a:t>
              </a:r>
              <a:r>
                <a:rPr lang="en-US" sz="1496" dirty="0" smtClean="0">
                  <a:solidFill>
                    <a:prstClr val="white"/>
                  </a:solidFill>
                  <a:latin typeface="Segoe" pitchFamily="34" charset="0"/>
                </a:rPr>
                <a:t> Table)</a:t>
              </a:r>
              <a:endParaRPr lang="en-US" sz="1496" dirty="0">
                <a:solidFill>
                  <a:prstClr val="white"/>
                </a:solidFill>
                <a:latin typeface="Segoe" pitchFamily="34" charset="0"/>
              </a:endParaRPr>
            </a:p>
          </p:txBody>
        </p:sp>
        <p:cxnSp>
          <p:nvCxnSpPr>
            <p:cNvPr id="93" name="Straight Arrow Connector 92"/>
            <p:cNvCxnSpPr/>
            <p:nvPr/>
          </p:nvCxnSpPr>
          <p:spPr>
            <a:xfrm flipV="1">
              <a:off x="6571570" y="2495516"/>
              <a:ext cx="390471" cy="9251"/>
            </a:xfrm>
            <a:prstGeom prst="straightConnector1">
              <a:avLst/>
            </a:prstGeom>
            <a:ln w="28575">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1" name="Group 4"/>
          <p:cNvGrpSpPr>
            <a:grpSpLocks noChangeAspect="1"/>
          </p:cNvGrpSpPr>
          <p:nvPr/>
        </p:nvGrpSpPr>
        <p:grpSpPr bwMode="auto">
          <a:xfrm>
            <a:off x="6545946" y="2912735"/>
            <a:ext cx="631825" cy="531812"/>
            <a:chOff x="2505" y="947"/>
            <a:chExt cx="398" cy="335"/>
          </a:xfrm>
        </p:grpSpPr>
        <p:sp>
          <p:nvSpPr>
            <p:cNvPr id="102" name="AutoShape 3"/>
            <p:cNvSpPr>
              <a:spLocks noChangeAspect="1" noChangeArrowheads="1" noTextEdit="1"/>
            </p:cNvSpPr>
            <p:nvPr/>
          </p:nvSpPr>
          <p:spPr bwMode="auto">
            <a:xfrm>
              <a:off x="2505" y="947"/>
              <a:ext cx="39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Oval 5"/>
            <p:cNvSpPr>
              <a:spLocks noChangeArrowheads="1"/>
            </p:cNvSpPr>
            <p:nvPr/>
          </p:nvSpPr>
          <p:spPr bwMode="auto">
            <a:xfrm>
              <a:off x="2743" y="1067"/>
              <a:ext cx="37" cy="37"/>
            </a:xfrm>
            <a:prstGeom prst="ellipse">
              <a:avLst/>
            </a:pr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6"/>
            <p:cNvSpPr>
              <a:spLocks/>
            </p:cNvSpPr>
            <p:nvPr/>
          </p:nvSpPr>
          <p:spPr bwMode="auto">
            <a:xfrm>
              <a:off x="2646" y="1130"/>
              <a:ext cx="38" cy="38"/>
            </a:xfrm>
            <a:custGeom>
              <a:avLst/>
              <a:gdLst>
                <a:gd name="T0" fmla="*/ 33 w 66"/>
                <a:gd name="T1" fmla="*/ 0 h 66"/>
                <a:gd name="T2" fmla="*/ 0 w 66"/>
                <a:gd name="T3" fmla="*/ 33 h 66"/>
                <a:gd name="T4" fmla="*/ 33 w 66"/>
                <a:gd name="T5" fmla="*/ 66 h 66"/>
                <a:gd name="T6" fmla="*/ 66 w 66"/>
                <a:gd name="T7" fmla="*/ 33 h 66"/>
                <a:gd name="T8" fmla="*/ 33 w 66"/>
                <a:gd name="T9" fmla="*/ 0 h 66"/>
              </a:gdLst>
              <a:ahLst/>
              <a:cxnLst>
                <a:cxn ang="0">
                  <a:pos x="T0" y="T1"/>
                </a:cxn>
                <a:cxn ang="0">
                  <a:pos x="T2" y="T3"/>
                </a:cxn>
                <a:cxn ang="0">
                  <a:pos x="T4" y="T5"/>
                </a:cxn>
                <a:cxn ang="0">
                  <a:pos x="T6" y="T7"/>
                </a:cxn>
                <a:cxn ang="0">
                  <a:pos x="T8" y="T9"/>
                </a:cxn>
              </a:cxnLst>
              <a:rect l="0" t="0" r="r" b="b"/>
              <a:pathLst>
                <a:path w="66" h="66">
                  <a:moveTo>
                    <a:pt x="33" y="0"/>
                  </a:moveTo>
                  <a:cubicBezTo>
                    <a:pt x="15" y="0"/>
                    <a:pt x="0" y="15"/>
                    <a:pt x="0" y="33"/>
                  </a:cubicBezTo>
                  <a:cubicBezTo>
                    <a:pt x="0" y="51"/>
                    <a:pt x="15" y="66"/>
                    <a:pt x="33" y="66"/>
                  </a:cubicBezTo>
                  <a:cubicBezTo>
                    <a:pt x="51" y="66"/>
                    <a:pt x="66" y="52"/>
                    <a:pt x="66" y="33"/>
                  </a:cubicBezTo>
                  <a:cubicBezTo>
                    <a:pt x="66" y="15"/>
                    <a:pt x="51" y="0"/>
                    <a:pt x="33" y="0"/>
                  </a:cubicBezTo>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Freeform 7"/>
            <p:cNvSpPr>
              <a:spLocks noEditPoints="1"/>
            </p:cNvSpPr>
            <p:nvPr/>
          </p:nvSpPr>
          <p:spPr bwMode="auto">
            <a:xfrm>
              <a:off x="2514" y="956"/>
              <a:ext cx="387" cy="325"/>
            </a:xfrm>
            <a:custGeom>
              <a:avLst/>
              <a:gdLst>
                <a:gd name="T0" fmla="*/ 515 w 685"/>
                <a:gd name="T1" fmla="*/ 251 h 575"/>
                <a:gd name="T2" fmla="*/ 519 w 685"/>
                <a:gd name="T3" fmla="*/ 291 h 575"/>
                <a:gd name="T4" fmla="*/ 504 w 685"/>
                <a:gd name="T5" fmla="*/ 310 h 575"/>
                <a:gd name="T6" fmla="*/ 460 w 685"/>
                <a:gd name="T7" fmla="*/ 304 h 575"/>
                <a:gd name="T8" fmla="*/ 451 w 685"/>
                <a:gd name="T9" fmla="*/ 332 h 575"/>
                <a:gd name="T10" fmla="*/ 417 w 685"/>
                <a:gd name="T11" fmla="*/ 304 h 575"/>
                <a:gd name="T12" fmla="*/ 377 w 685"/>
                <a:gd name="T13" fmla="*/ 310 h 575"/>
                <a:gd name="T14" fmla="*/ 358 w 685"/>
                <a:gd name="T15" fmla="*/ 295 h 575"/>
                <a:gd name="T16" fmla="*/ 363 w 685"/>
                <a:gd name="T17" fmla="*/ 251 h 575"/>
                <a:gd name="T18" fmla="*/ 343 w 685"/>
                <a:gd name="T19" fmla="*/ 242 h 575"/>
                <a:gd name="T20" fmla="*/ 368 w 685"/>
                <a:gd name="T21" fmla="*/ 208 h 575"/>
                <a:gd name="T22" fmla="*/ 359 w 685"/>
                <a:gd name="T23" fmla="*/ 168 h 575"/>
                <a:gd name="T24" fmla="*/ 374 w 685"/>
                <a:gd name="T25" fmla="*/ 148 h 575"/>
                <a:gd name="T26" fmla="*/ 417 w 685"/>
                <a:gd name="T27" fmla="*/ 155 h 575"/>
                <a:gd name="T28" fmla="*/ 426 w 685"/>
                <a:gd name="T29" fmla="*/ 130 h 575"/>
                <a:gd name="T30" fmla="*/ 460 w 685"/>
                <a:gd name="T31" fmla="*/ 157 h 575"/>
                <a:gd name="T32" fmla="*/ 500 w 685"/>
                <a:gd name="T33" fmla="*/ 150 h 575"/>
                <a:gd name="T34" fmla="*/ 520 w 685"/>
                <a:gd name="T35" fmla="*/ 164 h 575"/>
                <a:gd name="T36" fmla="*/ 513 w 685"/>
                <a:gd name="T37" fmla="*/ 208 h 575"/>
                <a:gd name="T38" fmla="*/ 546 w 685"/>
                <a:gd name="T39" fmla="*/ 217 h 575"/>
                <a:gd name="T40" fmla="*/ 546 w 685"/>
                <a:gd name="T41" fmla="*/ 241 h 575"/>
                <a:gd name="T42" fmla="*/ 192 w 685"/>
                <a:gd name="T43" fmla="*/ 320 h 575"/>
                <a:gd name="T44" fmla="*/ 187 w 685"/>
                <a:gd name="T45" fmla="*/ 280 h 575"/>
                <a:gd name="T46" fmla="*/ 202 w 685"/>
                <a:gd name="T47" fmla="*/ 260 h 575"/>
                <a:gd name="T48" fmla="*/ 245 w 685"/>
                <a:gd name="T49" fmla="*/ 266 h 575"/>
                <a:gd name="T50" fmla="*/ 254 w 685"/>
                <a:gd name="T51" fmla="*/ 242 h 575"/>
                <a:gd name="T52" fmla="*/ 288 w 685"/>
                <a:gd name="T53" fmla="*/ 269 h 575"/>
                <a:gd name="T54" fmla="*/ 328 w 685"/>
                <a:gd name="T55" fmla="*/ 262 h 575"/>
                <a:gd name="T56" fmla="*/ 348 w 685"/>
                <a:gd name="T57" fmla="*/ 276 h 575"/>
                <a:gd name="T58" fmla="*/ 342 w 685"/>
                <a:gd name="T59" fmla="*/ 320 h 575"/>
                <a:gd name="T60" fmla="*/ 365 w 685"/>
                <a:gd name="T61" fmla="*/ 329 h 575"/>
                <a:gd name="T62" fmla="*/ 340 w 685"/>
                <a:gd name="T63" fmla="*/ 363 h 575"/>
                <a:gd name="T64" fmla="*/ 347 w 685"/>
                <a:gd name="T65" fmla="*/ 402 h 575"/>
                <a:gd name="T66" fmla="*/ 332 w 685"/>
                <a:gd name="T67" fmla="*/ 422 h 575"/>
                <a:gd name="T68" fmla="*/ 288 w 685"/>
                <a:gd name="T69" fmla="*/ 416 h 575"/>
                <a:gd name="T70" fmla="*/ 279 w 685"/>
                <a:gd name="T71" fmla="*/ 445 h 575"/>
                <a:gd name="T72" fmla="*/ 245 w 685"/>
                <a:gd name="T73" fmla="*/ 416 h 575"/>
                <a:gd name="T74" fmla="*/ 206 w 685"/>
                <a:gd name="T75" fmla="*/ 421 h 575"/>
                <a:gd name="T76" fmla="*/ 186 w 685"/>
                <a:gd name="T77" fmla="*/ 406 h 575"/>
                <a:gd name="T78" fmla="*/ 192 w 685"/>
                <a:gd name="T79" fmla="*/ 363 h 575"/>
                <a:gd name="T80" fmla="*/ 163 w 685"/>
                <a:gd name="T81" fmla="*/ 353 h 575"/>
                <a:gd name="T82" fmla="*/ 163 w 685"/>
                <a:gd name="T83" fmla="*/ 330 h 575"/>
                <a:gd name="T84" fmla="*/ 584 w 685"/>
                <a:gd name="T85" fmla="*/ 206 h 575"/>
                <a:gd name="T86" fmla="*/ 593 w 685"/>
                <a:gd name="T87" fmla="*/ 154 h 575"/>
                <a:gd name="T88" fmla="*/ 296 w 685"/>
                <a:gd name="T89" fmla="*/ 95 h 575"/>
                <a:gd name="T90" fmla="*/ 273 w 685"/>
                <a:gd name="T91" fmla="*/ 99 h 575"/>
                <a:gd name="T92" fmla="*/ 88 w 685"/>
                <a:gd name="T93" fmla="*/ 166 h 575"/>
                <a:gd name="T94" fmla="*/ 95 w 685"/>
                <a:gd name="T95" fmla="*/ 208 h 575"/>
                <a:gd name="T96" fmla="*/ 0 w 685"/>
                <a:gd name="T97" fmla="*/ 325 h 575"/>
                <a:gd name="T98" fmla="*/ 158 w 685"/>
                <a:gd name="T99" fmla="*/ 445 h 575"/>
                <a:gd name="T100" fmla="*/ 269 w 685"/>
                <a:gd name="T101" fmla="*/ 575 h 575"/>
                <a:gd name="T102" fmla="*/ 379 w 685"/>
                <a:gd name="T103" fmla="*/ 491 h 575"/>
                <a:gd name="T104" fmla="*/ 448 w 685"/>
                <a:gd name="T105" fmla="*/ 531 h 575"/>
                <a:gd name="T106" fmla="*/ 524 w 685"/>
                <a:gd name="T107" fmla="*/ 445 h 575"/>
                <a:gd name="T108" fmla="*/ 685 w 685"/>
                <a:gd name="T109" fmla="*/ 32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5" h="575">
                  <a:moveTo>
                    <a:pt x="546" y="241"/>
                  </a:moveTo>
                  <a:lnTo>
                    <a:pt x="515" y="251"/>
                  </a:lnTo>
                  <a:lnTo>
                    <a:pt x="508" y="267"/>
                  </a:lnTo>
                  <a:lnTo>
                    <a:pt x="519" y="291"/>
                  </a:lnTo>
                  <a:lnTo>
                    <a:pt x="521" y="294"/>
                  </a:lnTo>
                  <a:lnTo>
                    <a:pt x="504" y="310"/>
                  </a:lnTo>
                  <a:lnTo>
                    <a:pt x="477" y="298"/>
                  </a:lnTo>
                  <a:lnTo>
                    <a:pt x="460" y="304"/>
                  </a:lnTo>
                  <a:lnTo>
                    <a:pt x="452" y="329"/>
                  </a:lnTo>
                  <a:lnTo>
                    <a:pt x="451" y="332"/>
                  </a:lnTo>
                  <a:lnTo>
                    <a:pt x="427" y="332"/>
                  </a:lnTo>
                  <a:lnTo>
                    <a:pt x="417" y="304"/>
                  </a:lnTo>
                  <a:lnTo>
                    <a:pt x="401" y="298"/>
                  </a:lnTo>
                  <a:lnTo>
                    <a:pt x="377" y="310"/>
                  </a:lnTo>
                  <a:lnTo>
                    <a:pt x="374" y="311"/>
                  </a:lnTo>
                  <a:lnTo>
                    <a:pt x="358" y="295"/>
                  </a:lnTo>
                  <a:lnTo>
                    <a:pt x="370" y="267"/>
                  </a:lnTo>
                  <a:lnTo>
                    <a:pt x="363" y="251"/>
                  </a:lnTo>
                  <a:lnTo>
                    <a:pt x="342" y="243"/>
                  </a:lnTo>
                  <a:lnTo>
                    <a:pt x="343" y="242"/>
                  </a:lnTo>
                  <a:lnTo>
                    <a:pt x="343" y="218"/>
                  </a:lnTo>
                  <a:lnTo>
                    <a:pt x="368" y="208"/>
                  </a:lnTo>
                  <a:lnTo>
                    <a:pt x="372" y="192"/>
                  </a:lnTo>
                  <a:lnTo>
                    <a:pt x="359" y="168"/>
                  </a:lnTo>
                  <a:lnTo>
                    <a:pt x="357" y="165"/>
                  </a:lnTo>
                  <a:lnTo>
                    <a:pt x="374" y="148"/>
                  </a:lnTo>
                  <a:lnTo>
                    <a:pt x="401" y="161"/>
                  </a:lnTo>
                  <a:lnTo>
                    <a:pt x="417" y="155"/>
                  </a:lnTo>
                  <a:lnTo>
                    <a:pt x="425" y="131"/>
                  </a:lnTo>
                  <a:lnTo>
                    <a:pt x="426" y="130"/>
                  </a:lnTo>
                  <a:lnTo>
                    <a:pt x="450" y="130"/>
                  </a:lnTo>
                  <a:lnTo>
                    <a:pt x="460" y="157"/>
                  </a:lnTo>
                  <a:lnTo>
                    <a:pt x="476" y="162"/>
                  </a:lnTo>
                  <a:lnTo>
                    <a:pt x="500" y="150"/>
                  </a:lnTo>
                  <a:lnTo>
                    <a:pt x="503" y="148"/>
                  </a:lnTo>
                  <a:lnTo>
                    <a:pt x="520" y="164"/>
                  </a:lnTo>
                  <a:lnTo>
                    <a:pt x="507" y="192"/>
                  </a:lnTo>
                  <a:lnTo>
                    <a:pt x="513" y="208"/>
                  </a:lnTo>
                  <a:lnTo>
                    <a:pt x="540" y="216"/>
                  </a:lnTo>
                  <a:lnTo>
                    <a:pt x="546" y="217"/>
                  </a:lnTo>
                  <a:lnTo>
                    <a:pt x="546" y="241"/>
                  </a:lnTo>
                  <a:lnTo>
                    <a:pt x="546" y="241"/>
                  </a:lnTo>
                  <a:close/>
                  <a:moveTo>
                    <a:pt x="163" y="330"/>
                  </a:moveTo>
                  <a:lnTo>
                    <a:pt x="192" y="320"/>
                  </a:lnTo>
                  <a:lnTo>
                    <a:pt x="199" y="303"/>
                  </a:lnTo>
                  <a:lnTo>
                    <a:pt x="187" y="280"/>
                  </a:lnTo>
                  <a:lnTo>
                    <a:pt x="185" y="277"/>
                  </a:lnTo>
                  <a:lnTo>
                    <a:pt x="202" y="260"/>
                  </a:lnTo>
                  <a:lnTo>
                    <a:pt x="229" y="273"/>
                  </a:lnTo>
                  <a:lnTo>
                    <a:pt x="245" y="266"/>
                  </a:lnTo>
                  <a:lnTo>
                    <a:pt x="253" y="243"/>
                  </a:lnTo>
                  <a:lnTo>
                    <a:pt x="254" y="242"/>
                  </a:lnTo>
                  <a:lnTo>
                    <a:pt x="278" y="242"/>
                  </a:lnTo>
                  <a:lnTo>
                    <a:pt x="288" y="269"/>
                  </a:lnTo>
                  <a:lnTo>
                    <a:pt x="304" y="274"/>
                  </a:lnTo>
                  <a:lnTo>
                    <a:pt x="328" y="262"/>
                  </a:lnTo>
                  <a:lnTo>
                    <a:pt x="331" y="260"/>
                  </a:lnTo>
                  <a:lnTo>
                    <a:pt x="348" y="276"/>
                  </a:lnTo>
                  <a:lnTo>
                    <a:pt x="335" y="303"/>
                  </a:lnTo>
                  <a:lnTo>
                    <a:pt x="342" y="320"/>
                  </a:lnTo>
                  <a:lnTo>
                    <a:pt x="365" y="328"/>
                  </a:lnTo>
                  <a:lnTo>
                    <a:pt x="365" y="329"/>
                  </a:lnTo>
                  <a:lnTo>
                    <a:pt x="365" y="352"/>
                  </a:lnTo>
                  <a:lnTo>
                    <a:pt x="340" y="363"/>
                  </a:lnTo>
                  <a:lnTo>
                    <a:pt x="334" y="379"/>
                  </a:lnTo>
                  <a:lnTo>
                    <a:pt x="347" y="402"/>
                  </a:lnTo>
                  <a:lnTo>
                    <a:pt x="348" y="405"/>
                  </a:lnTo>
                  <a:lnTo>
                    <a:pt x="332" y="422"/>
                  </a:lnTo>
                  <a:lnTo>
                    <a:pt x="304" y="409"/>
                  </a:lnTo>
                  <a:lnTo>
                    <a:pt x="288" y="416"/>
                  </a:lnTo>
                  <a:lnTo>
                    <a:pt x="280" y="441"/>
                  </a:lnTo>
                  <a:lnTo>
                    <a:pt x="279" y="445"/>
                  </a:lnTo>
                  <a:lnTo>
                    <a:pt x="256" y="445"/>
                  </a:lnTo>
                  <a:lnTo>
                    <a:pt x="245" y="416"/>
                  </a:lnTo>
                  <a:lnTo>
                    <a:pt x="229" y="409"/>
                  </a:lnTo>
                  <a:lnTo>
                    <a:pt x="206" y="421"/>
                  </a:lnTo>
                  <a:lnTo>
                    <a:pt x="202" y="423"/>
                  </a:lnTo>
                  <a:lnTo>
                    <a:pt x="186" y="406"/>
                  </a:lnTo>
                  <a:lnTo>
                    <a:pt x="199" y="379"/>
                  </a:lnTo>
                  <a:lnTo>
                    <a:pt x="192" y="363"/>
                  </a:lnTo>
                  <a:lnTo>
                    <a:pt x="167" y="354"/>
                  </a:lnTo>
                  <a:lnTo>
                    <a:pt x="163" y="353"/>
                  </a:lnTo>
                  <a:lnTo>
                    <a:pt x="163" y="330"/>
                  </a:lnTo>
                  <a:lnTo>
                    <a:pt x="163" y="330"/>
                  </a:lnTo>
                  <a:close/>
                  <a:moveTo>
                    <a:pt x="597" y="210"/>
                  </a:moveTo>
                  <a:lnTo>
                    <a:pt x="584" y="206"/>
                  </a:lnTo>
                  <a:lnTo>
                    <a:pt x="588" y="193"/>
                  </a:lnTo>
                  <a:cubicBezTo>
                    <a:pt x="591" y="180"/>
                    <a:pt x="593" y="167"/>
                    <a:pt x="593" y="154"/>
                  </a:cubicBezTo>
                  <a:cubicBezTo>
                    <a:pt x="593" y="69"/>
                    <a:pt x="523" y="0"/>
                    <a:pt x="439" y="0"/>
                  </a:cubicBezTo>
                  <a:cubicBezTo>
                    <a:pt x="376" y="0"/>
                    <a:pt x="320" y="37"/>
                    <a:pt x="296" y="95"/>
                  </a:cubicBezTo>
                  <a:lnTo>
                    <a:pt x="287" y="116"/>
                  </a:lnTo>
                  <a:lnTo>
                    <a:pt x="273" y="99"/>
                  </a:lnTo>
                  <a:cubicBezTo>
                    <a:pt x="253" y="75"/>
                    <a:pt x="224" y="62"/>
                    <a:pt x="193" y="62"/>
                  </a:cubicBezTo>
                  <a:cubicBezTo>
                    <a:pt x="135" y="62"/>
                    <a:pt x="88" y="109"/>
                    <a:pt x="88" y="166"/>
                  </a:cubicBezTo>
                  <a:cubicBezTo>
                    <a:pt x="88" y="176"/>
                    <a:pt x="89" y="186"/>
                    <a:pt x="92" y="195"/>
                  </a:cubicBezTo>
                  <a:lnTo>
                    <a:pt x="95" y="208"/>
                  </a:lnTo>
                  <a:lnTo>
                    <a:pt x="83" y="212"/>
                  </a:lnTo>
                  <a:cubicBezTo>
                    <a:pt x="32" y="231"/>
                    <a:pt x="0" y="273"/>
                    <a:pt x="0" y="325"/>
                  </a:cubicBezTo>
                  <a:cubicBezTo>
                    <a:pt x="0" y="392"/>
                    <a:pt x="56" y="445"/>
                    <a:pt x="127" y="445"/>
                  </a:cubicBezTo>
                  <a:lnTo>
                    <a:pt x="158" y="445"/>
                  </a:lnTo>
                  <a:cubicBezTo>
                    <a:pt x="157" y="445"/>
                    <a:pt x="157" y="457"/>
                    <a:pt x="157" y="462"/>
                  </a:cubicBezTo>
                  <a:cubicBezTo>
                    <a:pt x="157" y="525"/>
                    <a:pt x="207" y="575"/>
                    <a:pt x="269" y="575"/>
                  </a:cubicBezTo>
                  <a:cubicBezTo>
                    <a:pt x="314" y="575"/>
                    <a:pt x="355" y="548"/>
                    <a:pt x="373" y="506"/>
                  </a:cubicBezTo>
                  <a:lnTo>
                    <a:pt x="379" y="491"/>
                  </a:lnTo>
                  <a:lnTo>
                    <a:pt x="390" y="504"/>
                  </a:lnTo>
                  <a:cubicBezTo>
                    <a:pt x="405" y="521"/>
                    <a:pt x="426" y="531"/>
                    <a:pt x="448" y="531"/>
                  </a:cubicBezTo>
                  <a:cubicBezTo>
                    <a:pt x="491" y="531"/>
                    <a:pt x="525" y="496"/>
                    <a:pt x="525" y="454"/>
                  </a:cubicBezTo>
                  <a:cubicBezTo>
                    <a:pt x="525" y="451"/>
                    <a:pt x="525" y="445"/>
                    <a:pt x="524" y="445"/>
                  </a:cubicBezTo>
                  <a:lnTo>
                    <a:pt x="559" y="445"/>
                  </a:lnTo>
                  <a:cubicBezTo>
                    <a:pt x="630" y="445"/>
                    <a:pt x="685" y="392"/>
                    <a:pt x="685" y="325"/>
                  </a:cubicBezTo>
                  <a:cubicBezTo>
                    <a:pt x="685" y="271"/>
                    <a:pt x="651" y="227"/>
                    <a:pt x="597" y="210"/>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06" name="Group 4"/>
          <p:cNvGrpSpPr>
            <a:grpSpLocks noChangeAspect="1"/>
          </p:cNvGrpSpPr>
          <p:nvPr/>
        </p:nvGrpSpPr>
        <p:grpSpPr bwMode="auto">
          <a:xfrm>
            <a:off x="6476607" y="1945598"/>
            <a:ext cx="631825" cy="531812"/>
            <a:chOff x="2505" y="947"/>
            <a:chExt cx="398" cy="335"/>
          </a:xfrm>
        </p:grpSpPr>
        <p:sp>
          <p:nvSpPr>
            <p:cNvPr id="107" name="AutoShape 3"/>
            <p:cNvSpPr>
              <a:spLocks noChangeAspect="1" noChangeArrowheads="1" noTextEdit="1"/>
            </p:cNvSpPr>
            <p:nvPr/>
          </p:nvSpPr>
          <p:spPr bwMode="auto">
            <a:xfrm>
              <a:off x="2505" y="947"/>
              <a:ext cx="39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
            <p:cNvSpPr>
              <a:spLocks noChangeArrowheads="1"/>
            </p:cNvSpPr>
            <p:nvPr/>
          </p:nvSpPr>
          <p:spPr bwMode="auto">
            <a:xfrm>
              <a:off x="2743" y="1067"/>
              <a:ext cx="37" cy="37"/>
            </a:xfrm>
            <a:prstGeom prst="ellipse">
              <a:avLst/>
            </a:pr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6"/>
            <p:cNvSpPr>
              <a:spLocks/>
            </p:cNvSpPr>
            <p:nvPr/>
          </p:nvSpPr>
          <p:spPr bwMode="auto">
            <a:xfrm>
              <a:off x="2646" y="1130"/>
              <a:ext cx="38" cy="38"/>
            </a:xfrm>
            <a:custGeom>
              <a:avLst/>
              <a:gdLst>
                <a:gd name="T0" fmla="*/ 33 w 66"/>
                <a:gd name="T1" fmla="*/ 0 h 66"/>
                <a:gd name="T2" fmla="*/ 0 w 66"/>
                <a:gd name="T3" fmla="*/ 33 h 66"/>
                <a:gd name="T4" fmla="*/ 33 w 66"/>
                <a:gd name="T5" fmla="*/ 66 h 66"/>
                <a:gd name="T6" fmla="*/ 66 w 66"/>
                <a:gd name="T7" fmla="*/ 33 h 66"/>
                <a:gd name="T8" fmla="*/ 33 w 66"/>
                <a:gd name="T9" fmla="*/ 0 h 66"/>
              </a:gdLst>
              <a:ahLst/>
              <a:cxnLst>
                <a:cxn ang="0">
                  <a:pos x="T0" y="T1"/>
                </a:cxn>
                <a:cxn ang="0">
                  <a:pos x="T2" y="T3"/>
                </a:cxn>
                <a:cxn ang="0">
                  <a:pos x="T4" y="T5"/>
                </a:cxn>
                <a:cxn ang="0">
                  <a:pos x="T6" y="T7"/>
                </a:cxn>
                <a:cxn ang="0">
                  <a:pos x="T8" y="T9"/>
                </a:cxn>
              </a:cxnLst>
              <a:rect l="0" t="0" r="r" b="b"/>
              <a:pathLst>
                <a:path w="66" h="66">
                  <a:moveTo>
                    <a:pt x="33" y="0"/>
                  </a:moveTo>
                  <a:cubicBezTo>
                    <a:pt x="15" y="0"/>
                    <a:pt x="0" y="15"/>
                    <a:pt x="0" y="33"/>
                  </a:cubicBezTo>
                  <a:cubicBezTo>
                    <a:pt x="0" y="51"/>
                    <a:pt x="15" y="66"/>
                    <a:pt x="33" y="66"/>
                  </a:cubicBezTo>
                  <a:cubicBezTo>
                    <a:pt x="51" y="66"/>
                    <a:pt x="66" y="52"/>
                    <a:pt x="66" y="33"/>
                  </a:cubicBezTo>
                  <a:cubicBezTo>
                    <a:pt x="66" y="15"/>
                    <a:pt x="51" y="0"/>
                    <a:pt x="33" y="0"/>
                  </a:cubicBezTo>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7"/>
            <p:cNvSpPr>
              <a:spLocks noEditPoints="1"/>
            </p:cNvSpPr>
            <p:nvPr/>
          </p:nvSpPr>
          <p:spPr bwMode="auto">
            <a:xfrm>
              <a:off x="2514" y="956"/>
              <a:ext cx="387" cy="325"/>
            </a:xfrm>
            <a:custGeom>
              <a:avLst/>
              <a:gdLst>
                <a:gd name="T0" fmla="*/ 515 w 685"/>
                <a:gd name="T1" fmla="*/ 251 h 575"/>
                <a:gd name="T2" fmla="*/ 519 w 685"/>
                <a:gd name="T3" fmla="*/ 291 h 575"/>
                <a:gd name="T4" fmla="*/ 504 w 685"/>
                <a:gd name="T5" fmla="*/ 310 h 575"/>
                <a:gd name="T6" fmla="*/ 460 w 685"/>
                <a:gd name="T7" fmla="*/ 304 h 575"/>
                <a:gd name="T8" fmla="*/ 451 w 685"/>
                <a:gd name="T9" fmla="*/ 332 h 575"/>
                <a:gd name="T10" fmla="*/ 417 w 685"/>
                <a:gd name="T11" fmla="*/ 304 h 575"/>
                <a:gd name="T12" fmla="*/ 377 w 685"/>
                <a:gd name="T13" fmla="*/ 310 h 575"/>
                <a:gd name="T14" fmla="*/ 358 w 685"/>
                <a:gd name="T15" fmla="*/ 295 h 575"/>
                <a:gd name="T16" fmla="*/ 363 w 685"/>
                <a:gd name="T17" fmla="*/ 251 h 575"/>
                <a:gd name="T18" fmla="*/ 343 w 685"/>
                <a:gd name="T19" fmla="*/ 242 h 575"/>
                <a:gd name="T20" fmla="*/ 368 w 685"/>
                <a:gd name="T21" fmla="*/ 208 h 575"/>
                <a:gd name="T22" fmla="*/ 359 w 685"/>
                <a:gd name="T23" fmla="*/ 168 h 575"/>
                <a:gd name="T24" fmla="*/ 374 w 685"/>
                <a:gd name="T25" fmla="*/ 148 h 575"/>
                <a:gd name="T26" fmla="*/ 417 w 685"/>
                <a:gd name="T27" fmla="*/ 155 h 575"/>
                <a:gd name="T28" fmla="*/ 426 w 685"/>
                <a:gd name="T29" fmla="*/ 130 h 575"/>
                <a:gd name="T30" fmla="*/ 460 w 685"/>
                <a:gd name="T31" fmla="*/ 157 h 575"/>
                <a:gd name="T32" fmla="*/ 500 w 685"/>
                <a:gd name="T33" fmla="*/ 150 h 575"/>
                <a:gd name="T34" fmla="*/ 520 w 685"/>
                <a:gd name="T35" fmla="*/ 164 h 575"/>
                <a:gd name="T36" fmla="*/ 513 w 685"/>
                <a:gd name="T37" fmla="*/ 208 h 575"/>
                <a:gd name="T38" fmla="*/ 546 w 685"/>
                <a:gd name="T39" fmla="*/ 217 h 575"/>
                <a:gd name="T40" fmla="*/ 546 w 685"/>
                <a:gd name="T41" fmla="*/ 241 h 575"/>
                <a:gd name="T42" fmla="*/ 192 w 685"/>
                <a:gd name="T43" fmla="*/ 320 h 575"/>
                <a:gd name="T44" fmla="*/ 187 w 685"/>
                <a:gd name="T45" fmla="*/ 280 h 575"/>
                <a:gd name="T46" fmla="*/ 202 w 685"/>
                <a:gd name="T47" fmla="*/ 260 h 575"/>
                <a:gd name="T48" fmla="*/ 245 w 685"/>
                <a:gd name="T49" fmla="*/ 266 h 575"/>
                <a:gd name="T50" fmla="*/ 254 w 685"/>
                <a:gd name="T51" fmla="*/ 242 h 575"/>
                <a:gd name="T52" fmla="*/ 288 w 685"/>
                <a:gd name="T53" fmla="*/ 269 h 575"/>
                <a:gd name="T54" fmla="*/ 328 w 685"/>
                <a:gd name="T55" fmla="*/ 262 h 575"/>
                <a:gd name="T56" fmla="*/ 348 w 685"/>
                <a:gd name="T57" fmla="*/ 276 h 575"/>
                <a:gd name="T58" fmla="*/ 342 w 685"/>
                <a:gd name="T59" fmla="*/ 320 h 575"/>
                <a:gd name="T60" fmla="*/ 365 w 685"/>
                <a:gd name="T61" fmla="*/ 329 h 575"/>
                <a:gd name="T62" fmla="*/ 340 w 685"/>
                <a:gd name="T63" fmla="*/ 363 h 575"/>
                <a:gd name="T64" fmla="*/ 347 w 685"/>
                <a:gd name="T65" fmla="*/ 402 h 575"/>
                <a:gd name="T66" fmla="*/ 332 w 685"/>
                <a:gd name="T67" fmla="*/ 422 h 575"/>
                <a:gd name="T68" fmla="*/ 288 w 685"/>
                <a:gd name="T69" fmla="*/ 416 h 575"/>
                <a:gd name="T70" fmla="*/ 279 w 685"/>
                <a:gd name="T71" fmla="*/ 445 h 575"/>
                <a:gd name="T72" fmla="*/ 245 w 685"/>
                <a:gd name="T73" fmla="*/ 416 h 575"/>
                <a:gd name="T74" fmla="*/ 206 w 685"/>
                <a:gd name="T75" fmla="*/ 421 h 575"/>
                <a:gd name="T76" fmla="*/ 186 w 685"/>
                <a:gd name="T77" fmla="*/ 406 h 575"/>
                <a:gd name="T78" fmla="*/ 192 w 685"/>
                <a:gd name="T79" fmla="*/ 363 h 575"/>
                <a:gd name="T80" fmla="*/ 163 w 685"/>
                <a:gd name="T81" fmla="*/ 353 h 575"/>
                <a:gd name="T82" fmla="*/ 163 w 685"/>
                <a:gd name="T83" fmla="*/ 330 h 575"/>
                <a:gd name="T84" fmla="*/ 584 w 685"/>
                <a:gd name="T85" fmla="*/ 206 h 575"/>
                <a:gd name="T86" fmla="*/ 593 w 685"/>
                <a:gd name="T87" fmla="*/ 154 h 575"/>
                <a:gd name="T88" fmla="*/ 296 w 685"/>
                <a:gd name="T89" fmla="*/ 95 h 575"/>
                <a:gd name="T90" fmla="*/ 273 w 685"/>
                <a:gd name="T91" fmla="*/ 99 h 575"/>
                <a:gd name="T92" fmla="*/ 88 w 685"/>
                <a:gd name="T93" fmla="*/ 166 h 575"/>
                <a:gd name="T94" fmla="*/ 95 w 685"/>
                <a:gd name="T95" fmla="*/ 208 h 575"/>
                <a:gd name="T96" fmla="*/ 0 w 685"/>
                <a:gd name="T97" fmla="*/ 325 h 575"/>
                <a:gd name="T98" fmla="*/ 158 w 685"/>
                <a:gd name="T99" fmla="*/ 445 h 575"/>
                <a:gd name="T100" fmla="*/ 269 w 685"/>
                <a:gd name="T101" fmla="*/ 575 h 575"/>
                <a:gd name="T102" fmla="*/ 379 w 685"/>
                <a:gd name="T103" fmla="*/ 491 h 575"/>
                <a:gd name="T104" fmla="*/ 448 w 685"/>
                <a:gd name="T105" fmla="*/ 531 h 575"/>
                <a:gd name="T106" fmla="*/ 524 w 685"/>
                <a:gd name="T107" fmla="*/ 445 h 575"/>
                <a:gd name="T108" fmla="*/ 685 w 685"/>
                <a:gd name="T109" fmla="*/ 32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5" h="575">
                  <a:moveTo>
                    <a:pt x="546" y="241"/>
                  </a:moveTo>
                  <a:lnTo>
                    <a:pt x="515" y="251"/>
                  </a:lnTo>
                  <a:lnTo>
                    <a:pt x="508" y="267"/>
                  </a:lnTo>
                  <a:lnTo>
                    <a:pt x="519" y="291"/>
                  </a:lnTo>
                  <a:lnTo>
                    <a:pt x="521" y="294"/>
                  </a:lnTo>
                  <a:lnTo>
                    <a:pt x="504" y="310"/>
                  </a:lnTo>
                  <a:lnTo>
                    <a:pt x="477" y="298"/>
                  </a:lnTo>
                  <a:lnTo>
                    <a:pt x="460" y="304"/>
                  </a:lnTo>
                  <a:lnTo>
                    <a:pt x="452" y="329"/>
                  </a:lnTo>
                  <a:lnTo>
                    <a:pt x="451" y="332"/>
                  </a:lnTo>
                  <a:lnTo>
                    <a:pt x="427" y="332"/>
                  </a:lnTo>
                  <a:lnTo>
                    <a:pt x="417" y="304"/>
                  </a:lnTo>
                  <a:lnTo>
                    <a:pt x="401" y="298"/>
                  </a:lnTo>
                  <a:lnTo>
                    <a:pt x="377" y="310"/>
                  </a:lnTo>
                  <a:lnTo>
                    <a:pt x="374" y="311"/>
                  </a:lnTo>
                  <a:lnTo>
                    <a:pt x="358" y="295"/>
                  </a:lnTo>
                  <a:lnTo>
                    <a:pt x="370" y="267"/>
                  </a:lnTo>
                  <a:lnTo>
                    <a:pt x="363" y="251"/>
                  </a:lnTo>
                  <a:lnTo>
                    <a:pt x="342" y="243"/>
                  </a:lnTo>
                  <a:lnTo>
                    <a:pt x="343" y="242"/>
                  </a:lnTo>
                  <a:lnTo>
                    <a:pt x="343" y="218"/>
                  </a:lnTo>
                  <a:lnTo>
                    <a:pt x="368" y="208"/>
                  </a:lnTo>
                  <a:lnTo>
                    <a:pt x="372" y="192"/>
                  </a:lnTo>
                  <a:lnTo>
                    <a:pt x="359" y="168"/>
                  </a:lnTo>
                  <a:lnTo>
                    <a:pt x="357" y="165"/>
                  </a:lnTo>
                  <a:lnTo>
                    <a:pt x="374" y="148"/>
                  </a:lnTo>
                  <a:lnTo>
                    <a:pt x="401" y="161"/>
                  </a:lnTo>
                  <a:lnTo>
                    <a:pt x="417" y="155"/>
                  </a:lnTo>
                  <a:lnTo>
                    <a:pt x="425" y="131"/>
                  </a:lnTo>
                  <a:lnTo>
                    <a:pt x="426" y="130"/>
                  </a:lnTo>
                  <a:lnTo>
                    <a:pt x="450" y="130"/>
                  </a:lnTo>
                  <a:lnTo>
                    <a:pt x="460" y="157"/>
                  </a:lnTo>
                  <a:lnTo>
                    <a:pt x="476" y="162"/>
                  </a:lnTo>
                  <a:lnTo>
                    <a:pt x="500" y="150"/>
                  </a:lnTo>
                  <a:lnTo>
                    <a:pt x="503" y="148"/>
                  </a:lnTo>
                  <a:lnTo>
                    <a:pt x="520" y="164"/>
                  </a:lnTo>
                  <a:lnTo>
                    <a:pt x="507" y="192"/>
                  </a:lnTo>
                  <a:lnTo>
                    <a:pt x="513" y="208"/>
                  </a:lnTo>
                  <a:lnTo>
                    <a:pt x="540" y="216"/>
                  </a:lnTo>
                  <a:lnTo>
                    <a:pt x="546" y="217"/>
                  </a:lnTo>
                  <a:lnTo>
                    <a:pt x="546" y="241"/>
                  </a:lnTo>
                  <a:lnTo>
                    <a:pt x="546" y="241"/>
                  </a:lnTo>
                  <a:close/>
                  <a:moveTo>
                    <a:pt x="163" y="330"/>
                  </a:moveTo>
                  <a:lnTo>
                    <a:pt x="192" y="320"/>
                  </a:lnTo>
                  <a:lnTo>
                    <a:pt x="199" y="303"/>
                  </a:lnTo>
                  <a:lnTo>
                    <a:pt x="187" y="280"/>
                  </a:lnTo>
                  <a:lnTo>
                    <a:pt x="185" y="277"/>
                  </a:lnTo>
                  <a:lnTo>
                    <a:pt x="202" y="260"/>
                  </a:lnTo>
                  <a:lnTo>
                    <a:pt x="229" y="273"/>
                  </a:lnTo>
                  <a:lnTo>
                    <a:pt x="245" y="266"/>
                  </a:lnTo>
                  <a:lnTo>
                    <a:pt x="253" y="243"/>
                  </a:lnTo>
                  <a:lnTo>
                    <a:pt x="254" y="242"/>
                  </a:lnTo>
                  <a:lnTo>
                    <a:pt x="278" y="242"/>
                  </a:lnTo>
                  <a:lnTo>
                    <a:pt x="288" y="269"/>
                  </a:lnTo>
                  <a:lnTo>
                    <a:pt x="304" y="274"/>
                  </a:lnTo>
                  <a:lnTo>
                    <a:pt x="328" y="262"/>
                  </a:lnTo>
                  <a:lnTo>
                    <a:pt x="331" y="260"/>
                  </a:lnTo>
                  <a:lnTo>
                    <a:pt x="348" y="276"/>
                  </a:lnTo>
                  <a:lnTo>
                    <a:pt x="335" y="303"/>
                  </a:lnTo>
                  <a:lnTo>
                    <a:pt x="342" y="320"/>
                  </a:lnTo>
                  <a:lnTo>
                    <a:pt x="365" y="328"/>
                  </a:lnTo>
                  <a:lnTo>
                    <a:pt x="365" y="329"/>
                  </a:lnTo>
                  <a:lnTo>
                    <a:pt x="365" y="352"/>
                  </a:lnTo>
                  <a:lnTo>
                    <a:pt x="340" y="363"/>
                  </a:lnTo>
                  <a:lnTo>
                    <a:pt x="334" y="379"/>
                  </a:lnTo>
                  <a:lnTo>
                    <a:pt x="347" y="402"/>
                  </a:lnTo>
                  <a:lnTo>
                    <a:pt x="348" y="405"/>
                  </a:lnTo>
                  <a:lnTo>
                    <a:pt x="332" y="422"/>
                  </a:lnTo>
                  <a:lnTo>
                    <a:pt x="304" y="409"/>
                  </a:lnTo>
                  <a:lnTo>
                    <a:pt x="288" y="416"/>
                  </a:lnTo>
                  <a:lnTo>
                    <a:pt x="280" y="441"/>
                  </a:lnTo>
                  <a:lnTo>
                    <a:pt x="279" y="445"/>
                  </a:lnTo>
                  <a:lnTo>
                    <a:pt x="256" y="445"/>
                  </a:lnTo>
                  <a:lnTo>
                    <a:pt x="245" y="416"/>
                  </a:lnTo>
                  <a:lnTo>
                    <a:pt x="229" y="409"/>
                  </a:lnTo>
                  <a:lnTo>
                    <a:pt x="206" y="421"/>
                  </a:lnTo>
                  <a:lnTo>
                    <a:pt x="202" y="423"/>
                  </a:lnTo>
                  <a:lnTo>
                    <a:pt x="186" y="406"/>
                  </a:lnTo>
                  <a:lnTo>
                    <a:pt x="199" y="379"/>
                  </a:lnTo>
                  <a:lnTo>
                    <a:pt x="192" y="363"/>
                  </a:lnTo>
                  <a:lnTo>
                    <a:pt x="167" y="354"/>
                  </a:lnTo>
                  <a:lnTo>
                    <a:pt x="163" y="353"/>
                  </a:lnTo>
                  <a:lnTo>
                    <a:pt x="163" y="330"/>
                  </a:lnTo>
                  <a:lnTo>
                    <a:pt x="163" y="330"/>
                  </a:lnTo>
                  <a:close/>
                  <a:moveTo>
                    <a:pt x="597" y="210"/>
                  </a:moveTo>
                  <a:lnTo>
                    <a:pt x="584" y="206"/>
                  </a:lnTo>
                  <a:lnTo>
                    <a:pt x="588" y="193"/>
                  </a:lnTo>
                  <a:cubicBezTo>
                    <a:pt x="591" y="180"/>
                    <a:pt x="593" y="167"/>
                    <a:pt x="593" y="154"/>
                  </a:cubicBezTo>
                  <a:cubicBezTo>
                    <a:pt x="593" y="69"/>
                    <a:pt x="523" y="0"/>
                    <a:pt x="439" y="0"/>
                  </a:cubicBezTo>
                  <a:cubicBezTo>
                    <a:pt x="376" y="0"/>
                    <a:pt x="320" y="37"/>
                    <a:pt x="296" y="95"/>
                  </a:cubicBezTo>
                  <a:lnTo>
                    <a:pt x="287" y="116"/>
                  </a:lnTo>
                  <a:lnTo>
                    <a:pt x="273" y="99"/>
                  </a:lnTo>
                  <a:cubicBezTo>
                    <a:pt x="253" y="75"/>
                    <a:pt x="224" y="62"/>
                    <a:pt x="193" y="62"/>
                  </a:cubicBezTo>
                  <a:cubicBezTo>
                    <a:pt x="135" y="62"/>
                    <a:pt x="88" y="109"/>
                    <a:pt x="88" y="166"/>
                  </a:cubicBezTo>
                  <a:cubicBezTo>
                    <a:pt x="88" y="176"/>
                    <a:pt x="89" y="186"/>
                    <a:pt x="92" y="195"/>
                  </a:cubicBezTo>
                  <a:lnTo>
                    <a:pt x="95" y="208"/>
                  </a:lnTo>
                  <a:lnTo>
                    <a:pt x="83" y="212"/>
                  </a:lnTo>
                  <a:cubicBezTo>
                    <a:pt x="32" y="231"/>
                    <a:pt x="0" y="273"/>
                    <a:pt x="0" y="325"/>
                  </a:cubicBezTo>
                  <a:cubicBezTo>
                    <a:pt x="0" y="392"/>
                    <a:pt x="56" y="445"/>
                    <a:pt x="127" y="445"/>
                  </a:cubicBezTo>
                  <a:lnTo>
                    <a:pt x="158" y="445"/>
                  </a:lnTo>
                  <a:cubicBezTo>
                    <a:pt x="157" y="445"/>
                    <a:pt x="157" y="457"/>
                    <a:pt x="157" y="462"/>
                  </a:cubicBezTo>
                  <a:cubicBezTo>
                    <a:pt x="157" y="525"/>
                    <a:pt x="207" y="575"/>
                    <a:pt x="269" y="575"/>
                  </a:cubicBezTo>
                  <a:cubicBezTo>
                    <a:pt x="314" y="575"/>
                    <a:pt x="355" y="548"/>
                    <a:pt x="373" y="506"/>
                  </a:cubicBezTo>
                  <a:lnTo>
                    <a:pt x="379" y="491"/>
                  </a:lnTo>
                  <a:lnTo>
                    <a:pt x="390" y="504"/>
                  </a:lnTo>
                  <a:cubicBezTo>
                    <a:pt x="405" y="521"/>
                    <a:pt x="426" y="531"/>
                    <a:pt x="448" y="531"/>
                  </a:cubicBezTo>
                  <a:cubicBezTo>
                    <a:pt x="491" y="531"/>
                    <a:pt x="525" y="496"/>
                    <a:pt x="525" y="454"/>
                  </a:cubicBezTo>
                  <a:cubicBezTo>
                    <a:pt x="525" y="451"/>
                    <a:pt x="525" y="445"/>
                    <a:pt x="524" y="445"/>
                  </a:cubicBezTo>
                  <a:lnTo>
                    <a:pt x="559" y="445"/>
                  </a:lnTo>
                  <a:cubicBezTo>
                    <a:pt x="630" y="445"/>
                    <a:pt x="685" y="392"/>
                    <a:pt x="685" y="325"/>
                  </a:cubicBezTo>
                  <a:cubicBezTo>
                    <a:pt x="685" y="271"/>
                    <a:pt x="651" y="227"/>
                    <a:pt x="597" y="210"/>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1" name="Group 4"/>
          <p:cNvGrpSpPr>
            <a:grpSpLocks noChangeAspect="1"/>
          </p:cNvGrpSpPr>
          <p:nvPr/>
        </p:nvGrpSpPr>
        <p:grpSpPr bwMode="auto">
          <a:xfrm>
            <a:off x="6633303" y="3882168"/>
            <a:ext cx="631825" cy="531812"/>
            <a:chOff x="2505" y="947"/>
            <a:chExt cx="398" cy="335"/>
          </a:xfrm>
        </p:grpSpPr>
        <p:sp>
          <p:nvSpPr>
            <p:cNvPr id="112" name="AutoShape 3"/>
            <p:cNvSpPr>
              <a:spLocks noChangeAspect="1" noChangeArrowheads="1" noTextEdit="1"/>
            </p:cNvSpPr>
            <p:nvPr/>
          </p:nvSpPr>
          <p:spPr bwMode="auto">
            <a:xfrm>
              <a:off x="2505" y="947"/>
              <a:ext cx="39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Oval 5"/>
            <p:cNvSpPr>
              <a:spLocks noChangeArrowheads="1"/>
            </p:cNvSpPr>
            <p:nvPr/>
          </p:nvSpPr>
          <p:spPr bwMode="auto">
            <a:xfrm>
              <a:off x="2743" y="1067"/>
              <a:ext cx="37" cy="37"/>
            </a:xfrm>
            <a:prstGeom prst="ellipse">
              <a:avLst/>
            </a:pr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6"/>
            <p:cNvSpPr>
              <a:spLocks/>
            </p:cNvSpPr>
            <p:nvPr/>
          </p:nvSpPr>
          <p:spPr bwMode="auto">
            <a:xfrm>
              <a:off x="2646" y="1130"/>
              <a:ext cx="38" cy="38"/>
            </a:xfrm>
            <a:custGeom>
              <a:avLst/>
              <a:gdLst>
                <a:gd name="T0" fmla="*/ 33 w 66"/>
                <a:gd name="T1" fmla="*/ 0 h 66"/>
                <a:gd name="T2" fmla="*/ 0 w 66"/>
                <a:gd name="T3" fmla="*/ 33 h 66"/>
                <a:gd name="T4" fmla="*/ 33 w 66"/>
                <a:gd name="T5" fmla="*/ 66 h 66"/>
                <a:gd name="T6" fmla="*/ 66 w 66"/>
                <a:gd name="T7" fmla="*/ 33 h 66"/>
                <a:gd name="T8" fmla="*/ 33 w 66"/>
                <a:gd name="T9" fmla="*/ 0 h 66"/>
              </a:gdLst>
              <a:ahLst/>
              <a:cxnLst>
                <a:cxn ang="0">
                  <a:pos x="T0" y="T1"/>
                </a:cxn>
                <a:cxn ang="0">
                  <a:pos x="T2" y="T3"/>
                </a:cxn>
                <a:cxn ang="0">
                  <a:pos x="T4" y="T5"/>
                </a:cxn>
                <a:cxn ang="0">
                  <a:pos x="T6" y="T7"/>
                </a:cxn>
                <a:cxn ang="0">
                  <a:pos x="T8" y="T9"/>
                </a:cxn>
              </a:cxnLst>
              <a:rect l="0" t="0" r="r" b="b"/>
              <a:pathLst>
                <a:path w="66" h="66">
                  <a:moveTo>
                    <a:pt x="33" y="0"/>
                  </a:moveTo>
                  <a:cubicBezTo>
                    <a:pt x="15" y="0"/>
                    <a:pt x="0" y="15"/>
                    <a:pt x="0" y="33"/>
                  </a:cubicBezTo>
                  <a:cubicBezTo>
                    <a:pt x="0" y="51"/>
                    <a:pt x="15" y="66"/>
                    <a:pt x="33" y="66"/>
                  </a:cubicBezTo>
                  <a:cubicBezTo>
                    <a:pt x="51" y="66"/>
                    <a:pt x="66" y="52"/>
                    <a:pt x="66" y="33"/>
                  </a:cubicBezTo>
                  <a:cubicBezTo>
                    <a:pt x="66" y="15"/>
                    <a:pt x="51" y="0"/>
                    <a:pt x="33" y="0"/>
                  </a:cubicBezTo>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Freeform 7"/>
            <p:cNvSpPr>
              <a:spLocks noEditPoints="1"/>
            </p:cNvSpPr>
            <p:nvPr/>
          </p:nvSpPr>
          <p:spPr bwMode="auto">
            <a:xfrm>
              <a:off x="2514" y="956"/>
              <a:ext cx="387" cy="325"/>
            </a:xfrm>
            <a:custGeom>
              <a:avLst/>
              <a:gdLst>
                <a:gd name="T0" fmla="*/ 515 w 685"/>
                <a:gd name="T1" fmla="*/ 251 h 575"/>
                <a:gd name="T2" fmla="*/ 519 w 685"/>
                <a:gd name="T3" fmla="*/ 291 h 575"/>
                <a:gd name="T4" fmla="*/ 504 w 685"/>
                <a:gd name="T5" fmla="*/ 310 h 575"/>
                <a:gd name="T6" fmla="*/ 460 w 685"/>
                <a:gd name="T7" fmla="*/ 304 h 575"/>
                <a:gd name="T8" fmla="*/ 451 w 685"/>
                <a:gd name="T9" fmla="*/ 332 h 575"/>
                <a:gd name="T10" fmla="*/ 417 w 685"/>
                <a:gd name="T11" fmla="*/ 304 h 575"/>
                <a:gd name="T12" fmla="*/ 377 w 685"/>
                <a:gd name="T13" fmla="*/ 310 h 575"/>
                <a:gd name="T14" fmla="*/ 358 w 685"/>
                <a:gd name="T15" fmla="*/ 295 h 575"/>
                <a:gd name="T16" fmla="*/ 363 w 685"/>
                <a:gd name="T17" fmla="*/ 251 h 575"/>
                <a:gd name="T18" fmla="*/ 343 w 685"/>
                <a:gd name="T19" fmla="*/ 242 h 575"/>
                <a:gd name="T20" fmla="*/ 368 w 685"/>
                <a:gd name="T21" fmla="*/ 208 h 575"/>
                <a:gd name="T22" fmla="*/ 359 w 685"/>
                <a:gd name="T23" fmla="*/ 168 h 575"/>
                <a:gd name="T24" fmla="*/ 374 w 685"/>
                <a:gd name="T25" fmla="*/ 148 h 575"/>
                <a:gd name="T26" fmla="*/ 417 w 685"/>
                <a:gd name="T27" fmla="*/ 155 h 575"/>
                <a:gd name="T28" fmla="*/ 426 w 685"/>
                <a:gd name="T29" fmla="*/ 130 h 575"/>
                <a:gd name="T30" fmla="*/ 460 w 685"/>
                <a:gd name="T31" fmla="*/ 157 h 575"/>
                <a:gd name="T32" fmla="*/ 500 w 685"/>
                <a:gd name="T33" fmla="*/ 150 h 575"/>
                <a:gd name="T34" fmla="*/ 520 w 685"/>
                <a:gd name="T35" fmla="*/ 164 h 575"/>
                <a:gd name="T36" fmla="*/ 513 w 685"/>
                <a:gd name="T37" fmla="*/ 208 h 575"/>
                <a:gd name="T38" fmla="*/ 546 w 685"/>
                <a:gd name="T39" fmla="*/ 217 h 575"/>
                <a:gd name="T40" fmla="*/ 546 w 685"/>
                <a:gd name="T41" fmla="*/ 241 h 575"/>
                <a:gd name="T42" fmla="*/ 192 w 685"/>
                <a:gd name="T43" fmla="*/ 320 h 575"/>
                <a:gd name="T44" fmla="*/ 187 w 685"/>
                <a:gd name="T45" fmla="*/ 280 h 575"/>
                <a:gd name="T46" fmla="*/ 202 w 685"/>
                <a:gd name="T47" fmla="*/ 260 h 575"/>
                <a:gd name="T48" fmla="*/ 245 w 685"/>
                <a:gd name="T49" fmla="*/ 266 h 575"/>
                <a:gd name="T50" fmla="*/ 254 w 685"/>
                <a:gd name="T51" fmla="*/ 242 h 575"/>
                <a:gd name="T52" fmla="*/ 288 w 685"/>
                <a:gd name="T53" fmla="*/ 269 h 575"/>
                <a:gd name="T54" fmla="*/ 328 w 685"/>
                <a:gd name="T55" fmla="*/ 262 h 575"/>
                <a:gd name="T56" fmla="*/ 348 w 685"/>
                <a:gd name="T57" fmla="*/ 276 h 575"/>
                <a:gd name="T58" fmla="*/ 342 w 685"/>
                <a:gd name="T59" fmla="*/ 320 h 575"/>
                <a:gd name="T60" fmla="*/ 365 w 685"/>
                <a:gd name="T61" fmla="*/ 329 h 575"/>
                <a:gd name="T62" fmla="*/ 340 w 685"/>
                <a:gd name="T63" fmla="*/ 363 h 575"/>
                <a:gd name="T64" fmla="*/ 347 w 685"/>
                <a:gd name="T65" fmla="*/ 402 h 575"/>
                <a:gd name="T66" fmla="*/ 332 w 685"/>
                <a:gd name="T67" fmla="*/ 422 h 575"/>
                <a:gd name="T68" fmla="*/ 288 w 685"/>
                <a:gd name="T69" fmla="*/ 416 h 575"/>
                <a:gd name="T70" fmla="*/ 279 w 685"/>
                <a:gd name="T71" fmla="*/ 445 h 575"/>
                <a:gd name="T72" fmla="*/ 245 w 685"/>
                <a:gd name="T73" fmla="*/ 416 h 575"/>
                <a:gd name="T74" fmla="*/ 206 w 685"/>
                <a:gd name="T75" fmla="*/ 421 h 575"/>
                <a:gd name="T76" fmla="*/ 186 w 685"/>
                <a:gd name="T77" fmla="*/ 406 h 575"/>
                <a:gd name="T78" fmla="*/ 192 w 685"/>
                <a:gd name="T79" fmla="*/ 363 h 575"/>
                <a:gd name="T80" fmla="*/ 163 w 685"/>
                <a:gd name="T81" fmla="*/ 353 h 575"/>
                <a:gd name="T82" fmla="*/ 163 w 685"/>
                <a:gd name="T83" fmla="*/ 330 h 575"/>
                <a:gd name="T84" fmla="*/ 584 w 685"/>
                <a:gd name="T85" fmla="*/ 206 h 575"/>
                <a:gd name="T86" fmla="*/ 593 w 685"/>
                <a:gd name="T87" fmla="*/ 154 h 575"/>
                <a:gd name="T88" fmla="*/ 296 w 685"/>
                <a:gd name="T89" fmla="*/ 95 h 575"/>
                <a:gd name="T90" fmla="*/ 273 w 685"/>
                <a:gd name="T91" fmla="*/ 99 h 575"/>
                <a:gd name="T92" fmla="*/ 88 w 685"/>
                <a:gd name="T93" fmla="*/ 166 h 575"/>
                <a:gd name="T94" fmla="*/ 95 w 685"/>
                <a:gd name="T95" fmla="*/ 208 h 575"/>
                <a:gd name="T96" fmla="*/ 0 w 685"/>
                <a:gd name="T97" fmla="*/ 325 h 575"/>
                <a:gd name="T98" fmla="*/ 158 w 685"/>
                <a:gd name="T99" fmla="*/ 445 h 575"/>
                <a:gd name="T100" fmla="*/ 269 w 685"/>
                <a:gd name="T101" fmla="*/ 575 h 575"/>
                <a:gd name="T102" fmla="*/ 379 w 685"/>
                <a:gd name="T103" fmla="*/ 491 h 575"/>
                <a:gd name="T104" fmla="*/ 448 w 685"/>
                <a:gd name="T105" fmla="*/ 531 h 575"/>
                <a:gd name="T106" fmla="*/ 524 w 685"/>
                <a:gd name="T107" fmla="*/ 445 h 575"/>
                <a:gd name="T108" fmla="*/ 685 w 685"/>
                <a:gd name="T109" fmla="*/ 32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5" h="575">
                  <a:moveTo>
                    <a:pt x="546" y="241"/>
                  </a:moveTo>
                  <a:lnTo>
                    <a:pt x="515" y="251"/>
                  </a:lnTo>
                  <a:lnTo>
                    <a:pt x="508" y="267"/>
                  </a:lnTo>
                  <a:lnTo>
                    <a:pt x="519" y="291"/>
                  </a:lnTo>
                  <a:lnTo>
                    <a:pt x="521" y="294"/>
                  </a:lnTo>
                  <a:lnTo>
                    <a:pt x="504" y="310"/>
                  </a:lnTo>
                  <a:lnTo>
                    <a:pt x="477" y="298"/>
                  </a:lnTo>
                  <a:lnTo>
                    <a:pt x="460" y="304"/>
                  </a:lnTo>
                  <a:lnTo>
                    <a:pt x="452" y="329"/>
                  </a:lnTo>
                  <a:lnTo>
                    <a:pt x="451" y="332"/>
                  </a:lnTo>
                  <a:lnTo>
                    <a:pt x="427" y="332"/>
                  </a:lnTo>
                  <a:lnTo>
                    <a:pt x="417" y="304"/>
                  </a:lnTo>
                  <a:lnTo>
                    <a:pt x="401" y="298"/>
                  </a:lnTo>
                  <a:lnTo>
                    <a:pt x="377" y="310"/>
                  </a:lnTo>
                  <a:lnTo>
                    <a:pt x="374" y="311"/>
                  </a:lnTo>
                  <a:lnTo>
                    <a:pt x="358" y="295"/>
                  </a:lnTo>
                  <a:lnTo>
                    <a:pt x="370" y="267"/>
                  </a:lnTo>
                  <a:lnTo>
                    <a:pt x="363" y="251"/>
                  </a:lnTo>
                  <a:lnTo>
                    <a:pt x="342" y="243"/>
                  </a:lnTo>
                  <a:lnTo>
                    <a:pt x="343" y="242"/>
                  </a:lnTo>
                  <a:lnTo>
                    <a:pt x="343" y="218"/>
                  </a:lnTo>
                  <a:lnTo>
                    <a:pt x="368" y="208"/>
                  </a:lnTo>
                  <a:lnTo>
                    <a:pt x="372" y="192"/>
                  </a:lnTo>
                  <a:lnTo>
                    <a:pt x="359" y="168"/>
                  </a:lnTo>
                  <a:lnTo>
                    <a:pt x="357" y="165"/>
                  </a:lnTo>
                  <a:lnTo>
                    <a:pt x="374" y="148"/>
                  </a:lnTo>
                  <a:lnTo>
                    <a:pt x="401" y="161"/>
                  </a:lnTo>
                  <a:lnTo>
                    <a:pt x="417" y="155"/>
                  </a:lnTo>
                  <a:lnTo>
                    <a:pt x="425" y="131"/>
                  </a:lnTo>
                  <a:lnTo>
                    <a:pt x="426" y="130"/>
                  </a:lnTo>
                  <a:lnTo>
                    <a:pt x="450" y="130"/>
                  </a:lnTo>
                  <a:lnTo>
                    <a:pt x="460" y="157"/>
                  </a:lnTo>
                  <a:lnTo>
                    <a:pt x="476" y="162"/>
                  </a:lnTo>
                  <a:lnTo>
                    <a:pt x="500" y="150"/>
                  </a:lnTo>
                  <a:lnTo>
                    <a:pt x="503" y="148"/>
                  </a:lnTo>
                  <a:lnTo>
                    <a:pt x="520" y="164"/>
                  </a:lnTo>
                  <a:lnTo>
                    <a:pt x="507" y="192"/>
                  </a:lnTo>
                  <a:lnTo>
                    <a:pt x="513" y="208"/>
                  </a:lnTo>
                  <a:lnTo>
                    <a:pt x="540" y="216"/>
                  </a:lnTo>
                  <a:lnTo>
                    <a:pt x="546" y="217"/>
                  </a:lnTo>
                  <a:lnTo>
                    <a:pt x="546" y="241"/>
                  </a:lnTo>
                  <a:lnTo>
                    <a:pt x="546" y="241"/>
                  </a:lnTo>
                  <a:close/>
                  <a:moveTo>
                    <a:pt x="163" y="330"/>
                  </a:moveTo>
                  <a:lnTo>
                    <a:pt x="192" y="320"/>
                  </a:lnTo>
                  <a:lnTo>
                    <a:pt x="199" y="303"/>
                  </a:lnTo>
                  <a:lnTo>
                    <a:pt x="187" y="280"/>
                  </a:lnTo>
                  <a:lnTo>
                    <a:pt x="185" y="277"/>
                  </a:lnTo>
                  <a:lnTo>
                    <a:pt x="202" y="260"/>
                  </a:lnTo>
                  <a:lnTo>
                    <a:pt x="229" y="273"/>
                  </a:lnTo>
                  <a:lnTo>
                    <a:pt x="245" y="266"/>
                  </a:lnTo>
                  <a:lnTo>
                    <a:pt x="253" y="243"/>
                  </a:lnTo>
                  <a:lnTo>
                    <a:pt x="254" y="242"/>
                  </a:lnTo>
                  <a:lnTo>
                    <a:pt x="278" y="242"/>
                  </a:lnTo>
                  <a:lnTo>
                    <a:pt x="288" y="269"/>
                  </a:lnTo>
                  <a:lnTo>
                    <a:pt x="304" y="274"/>
                  </a:lnTo>
                  <a:lnTo>
                    <a:pt x="328" y="262"/>
                  </a:lnTo>
                  <a:lnTo>
                    <a:pt x="331" y="260"/>
                  </a:lnTo>
                  <a:lnTo>
                    <a:pt x="348" y="276"/>
                  </a:lnTo>
                  <a:lnTo>
                    <a:pt x="335" y="303"/>
                  </a:lnTo>
                  <a:lnTo>
                    <a:pt x="342" y="320"/>
                  </a:lnTo>
                  <a:lnTo>
                    <a:pt x="365" y="328"/>
                  </a:lnTo>
                  <a:lnTo>
                    <a:pt x="365" y="329"/>
                  </a:lnTo>
                  <a:lnTo>
                    <a:pt x="365" y="352"/>
                  </a:lnTo>
                  <a:lnTo>
                    <a:pt x="340" y="363"/>
                  </a:lnTo>
                  <a:lnTo>
                    <a:pt x="334" y="379"/>
                  </a:lnTo>
                  <a:lnTo>
                    <a:pt x="347" y="402"/>
                  </a:lnTo>
                  <a:lnTo>
                    <a:pt x="348" y="405"/>
                  </a:lnTo>
                  <a:lnTo>
                    <a:pt x="332" y="422"/>
                  </a:lnTo>
                  <a:lnTo>
                    <a:pt x="304" y="409"/>
                  </a:lnTo>
                  <a:lnTo>
                    <a:pt x="288" y="416"/>
                  </a:lnTo>
                  <a:lnTo>
                    <a:pt x="280" y="441"/>
                  </a:lnTo>
                  <a:lnTo>
                    <a:pt x="279" y="445"/>
                  </a:lnTo>
                  <a:lnTo>
                    <a:pt x="256" y="445"/>
                  </a:lnTo>
                  <a:lnTo>
                    <a:pt x="245" y="416"/>
                  </a:lnTo>
                  <a:lnTo>
                    <a:pt x="229" y="409"/>
                  </a:lnTo>
                  <a:lnTo>
                    <a:pt x="206" y="421"/>
                  </a:lnTo>
                  <a:lnTo>
                    <a:pt x="202" y="423"/>
                  </a:lnTo>
                  <a:lnTo>
                    <a:pt x="186" y="406"/>
                  </a:lnTo>
                  <a:lnTo>
                    <a:pt x="199" y="379"/>
                  </a:lnTo>
                  <a:lnTo>
                    <a:pt x="192" y="363"/>
                  </a:lnTo>
                  <a:lnTo>
                    <a:pt x="167" y="354"/>
                  </a:lnTo>
                  <a:lnTo>
                    <a:pt x="163" y="353"/>
                  </a:lnTo>
                  <a:lnTo>
                    <a:pt x="163" y="330"/>
                  </a:lnTo>
                  <a:lnTo>
                    <a:pt x="163" y="330"/>
                  </a:lnTo>
                  <a:close/>
                  <a:moveTo>
                    <a:pt x="597" y="210"/>
                  </a:moveTo>
                  <a:lnTo>
                    <a:pt x="584" y="206"/>
                  </a:lnTo>
                  <a:lnTo>
                    <a:pt x="588" y="193"/>
                  </a:lnTo>
                  <a:cubicBezTo>
                    <a:pt x="591" y="180"/>
                    <a:pt x="593" y="167"/>
                    <a:pt x="593" y="154"/>
                  </a:cubicBezTo>
                  <a:cubicBezTo>
                    <a:pt x="593" y="69"/>
                    <a:pt x="523" y="0"/>
                    <a:pt x="439" y="0"/>
                  </a:cubicBezTo>
                  <a:cubicBezTo>
                    <a:pt x="376" y="0"/>
                    <a:pt x="320" y="37"/>
                    <a:pt x="296" y="95"/>
                  </a:cubicBezTo>
                  <a:lnTo>
                    <a:pt x="287" y="116"/>
                  </a:lnTo>
                  <a:lnTo>
                    <a:pt x="273" y="99"/>
                  </a:lnTo>
                  <a:cubicBezTo>
                    <a:pt x="253" y="75"/>
                    <a:pt x="224" y="62"/>
                    <a:pt x="193" y="62"/>
                  </a:cubicBezTo>
                  <a:cubicBezTo>
                    <a:pt x="135" y="62"/>
                    <a:pt x="88" y="109"/>
                    <a:pt x="88" y="166"/>
                  </a:cubicBezTo>
                  <a:cubicBezTo>
                    <a:pt x="88" y="176"/>
                    <a:pt x="89" y="186"/>
                    <a:pt x="92" y="195"/>
                  </a:cubicBezTo>
                  <a:lnTo>
                    <a:pt x="95" y="208"/>
                  </a:lnTo>
                  <a:lnTo>
                    <a:pt x="83" y="212"/>
                  </a:lnTo>
                  <a:cubicBezTo>
                    <a:pt x="32" y="231"/>
                    <a:pt x="0" y="273"/>
                    <a:pt x="0" y="325"/>
                  </a:cubicBezTo>
                  <a:cubicBezTo>
                    <a:pt x="0" y="392"/>
                    <a:pt x="56" y="445"/>
                    <a:pt x="127" y="445"/>
                  </a:cubicBezTo>
                  <a:lnTo>
                    <a:pt x="158" y="445"/>
                  </a:lnTo>
                  <a:cubicBezTo>
                    <a:pt x="157" y="445"/>
                    <a:pt x="157" y="457"/>
                    <a:pt x="157" y="462"/>
                  </a:cubicBezTo>
                  <a:cubicBezTo>
                    <a:pt x="157" y="525"/>
                    <a:pt x="207" y="575"/>
                    <a:pt x="269" y="575"/>
                  </a:cubicBezTo>
                  <a:cubicBezTo>
                    <a:pt x="314" y="575"/>
                    <a:pt x="355" y="548"/>
                    <a:pt x="373" y="506"/>
                  </a:cubicBezTo>
                  <a:lnTo>
                    <a:pt x="379" y="491"/>
                  </a:lnTo>
                  <a:lnTo>
                    <a:pt x="390" y="504"/>
                  </a:lnTo>
                  <a:cubicBezTo>
                    <a:pt x="405" y="521"/>
                    <a:pt x="426" y="531"/>
                    <a:pt x="448" y="531"/>
                  </a:cubicBezTo>
                  <a:cubicBezTo>
                    <a:pt x="491" y="531"/>
                    <a:pt x="525" y="496"/>
                    <a:pt x="525" y="454"/>
                  </a:cubicBezTo>
                  <a:cubicBezTo>
                    <a:pt x="525" y="451"/>
                    <a:pt x="525" y="445"/>
                    <a:pt x="524" y="445"/>
                  </a:cubicBezTo>
                  <a:lnTo>
                    <a:pt x="559" y="445"/>
                  </a:lnTo>
                  <a:cubicBezTo>
                    <a:pt x="630" y="445"/>
                    <a:pt x="685" y="392"/>
                    <a:pt x="685" y="325"/>
                  </a:cubicBezTo>
                  <a:cubicBezTo>
                    <a:pt x="685" y="271"/>
                    <a:pt x="651" y="227"/>
                    <a:pt x="597" y="210"/>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6" name="Group 4"/>
          <p:cNvGrpSpPr>
            <a:grpSpLocks noChangeAspect="1"/>
          </p:cNvGrpSpPr>
          <p:nvPr/>
        </p:nvGrpSpPr>
        <p:grpSpPr bwMode="auto">
          <a:xfrm>
            <a:off x="6742909" y="4884364"/>
            <a:ext cx="631825" cy="531812"/>
            <a:chOff x="2505" y="947"/>
            <a:chExt cx="398" cy="335"/>
          </a:xfrm>
        </p:grpSpPr>
        <p:sp>
          <p:nvSpPr>
            <p:cNvPr id="117" name="AutoShape 3"/>
            <p:cNvSpPr>
              <a:spLocks noChangeAspect="1" noChangeArrowheads="1" noTextEdit="1"/>
            </p:cNvSpPr>
            <p:nvPr/>
          </p:nvSpPr>
          <p:spPr bwMode="auto">
            <a:xfrm>
              <a:off x="2505" y="947"/>
              <a:ext cx="39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8" name="Oval 5"/>
            <p:cNvSpPr>
              <a:spLocks noChangeArrowheads="1"/>
            </p:cNvSpPr>
            <p:nvPr/>
          </p:nvSpPr>
          <p:spPr bwMode="auto">
            <a:xfrm>
              <a:off x="2743" y="1067"/>
              <a:ext cx="37" cy="37"/>
            </a:xfrm>
            <a:prstGeom prst="ellipse">
              <a:avLst/>
            </a:pr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9" name="Freeform 6"/>
            <p:cNvSpPr>
              <a:spLocks/>
            </p:cNvSpPr>
            <p:nvPr/>
          </p:nvSpPr>
          <p:spPr bwMode="auto">
            <a:xfrm>
              <a:off x="2646" y="1130"/>
              <a:ext cx="38" cy="38"/>
            </a:xfrm>
            <a:custGeom>
              <a:avLst/>
              <a:gdLst>
                <a:gd name="T0" fmla="*/ 33 w 66"/>
                <a:gd name="T1" fmla="*/ 0 h 66"/>
                <a:gd name="T2" fmla="*/ 0 w 66"/>
                <a:gd name="T3" fmla="*/ 33 h 66"/>
                <a:gd name="T4" fmla="*/ 33 w 66"/>
                <a:gd name="T5" fmla="*/ 66 h 66"/>
                <a:gd name="T6" fmla="*/ 66 w 66"/>
                <a:gd name="T7" fmla="*/ 33 h 66"/>
                <a:gd name="T8" fmla="*/ 33 w 66"/>
                <a:gd name="T9" fmla="*/ 0 h 66"/>
              </a:gdLst>
              <a:ahLst/>
              <a:cxnLst>
                <a:cxn ang="0">
                  <a:pos x="T0" y="T1"/>
                </a:cxn>
                <a:cxn ang="0">
                  <a:pos x="T2" y="T3"/>
                </a:cxn>
                <a:cxn ang="0">
                  <a:pos x="T4" y="T5"/>
                </a:cxn>
                <a:cxn ang="0">
                  <a:pos x="T6" y="T7"/>
                </a:cxn>
                <a:cxn ang="0">
                  <a:pos x="T8" y="T9"/>
                </a:cxn>
              </a:cxnLst>
              <a:rect l="0" t="0" r="r" b="b"/>
              <a:pathLst>
                <a:path w="66" h="66">
                  <a:moveTo>
                    <a:pt x="33" y="0"/>
                  </a:moveTo>
                  <a:cubicBezTo>
                    <a:pt x="15" y="0"/>
                    <a:pt x="0" y="15"/>
                    <a:pt x="0" y="33"/>
                  </a:cubicBezTo>
                  <a:cubicBezTo>
                    <a:pt x="0" y="51"/>
                    <a:pt x="15" y="66"/>
                    <a:pt x="33" y="66"/>
                  </a:cubicBezTo>
                  <a:cubicBezTo>
                    <a:pt x="51" y="66"/>
                    <a:pt x="66" y="52"/>
                    <a:pt x="66" y="33"/>
                  </a:cubicBezTo>
                  <a:cubicBezTo>
                    <a:pt x="66" y="15"/>
                    <a:pt x="51" y="0"/>
                    <a:pt x="33" y="0"/>
                  </a:cubicBezTo>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Freeform 7"/>
            <p:cNvSpPr>
              <a:spLocks noEditPoints="1"/>
            </p:cNvSpPr>
            <p:nvPr/>
          </p:nvSpPr>
          <p:spPr bwMode="auto">
            <a:xfrm>
              <a:off x="2514" y="956"/>
              <a:ext cx="387" cy="325"/>
            </a:xfrm>
            <a:custGeom>
              <a:avLst/>
              <a:gdLst>
                <a:gd name="T0" fmla="*/ 515 w 685"/>
                <a:gd name="T1" fmla="*/ 251 h 575"/>
                <a:gd name="T2" fmla="*/ 519 w 685"/>
                <a:gd name="T3" fmla="*/ 291 h 575"/>
                <a:gd name="T4" fmla="*/ 504 w 685"/>
                <a:gd name="T5" fmla="*/ 310 h 575"/>
                <a:gd name="T6" fmla="*/ 460 w 685"/>
                <a:gd name="T7" fmla="*/ 304 h 575"/>
                <a:gd name="T8" fmla="*/ 451 w 685"/>
                <a:gd name="T9" fmla="*/ 332 h 575"/>
                <a:gd name="T10" fmla="*/ 417 w 685"/>
                <a:gd name="T11" fmla="*/ 304 h 575"/>
                <a:gd name="T12" fmla="*/ 377 w 685"/>
                <a:gd name="T13" fmla="*/ 310 h 575"/>
                <a:gd name="T14" fmla="*/ 358 w 685"/>
                <a:gd name="T15" fmla="*/ 295 h 575"/>
                <a:gd name="T16" fmla="*/ 363 w 685"/>
                <a:gd name="T17" fmla="*/ 251 h 575"/>
                <a:gd name="T18" fmla="*/ 343 w 685"/>
                <a:gd name="T19" fmla="*/ 242 h 575"/>
                <a:gd name="T20" fmla="*/ 368 w 685"/>
                <a:gd name="T21" fmla="*/ 208 h 575"/>
                <a:gd name="T22" fmla="*/ 359 w 685"/>
                <a:gd name="T23" fmla="*/ 168 h 575"/>
                <a:gd name="T24" fmla="*/ 374 w 685"/>
                <a:gd name="T25" fmla="*/ 148 h 575"/>
                <a:gd name="T26" fmla="*/ 417 w 685"/>
                <a:gd name="T27" fmla="*/ 155 h 575"/>
                <a:gd name="T28" fmla="*/ 426 w 685"/>
                <a:gd name="T29" fmla="*/ 130 h 575"/>
                <a:gd name="T30" fmla="*/ 460 w 685"/>
                <a:gd name="T31" fmla="*/ 157 h 575"/>
                <a:gd name="T32" fmla="*/ 500 w 685"/>
                <a:gd name="T33" fmla="*/ 150 h 575"/>
                <a:gd name="T34" fmla="*/ 520 w 685"/>
                <a:gd name="T35" fmla="*/ 164 h 575"/>
                <a:gd name="T36" fmla="*/ 513 w 685"/>
                <a:gd name="T37" fmla="*/ 208 h 575"/>
                <a:gd name="T38" fmla="*/ 546 w 685"/>
                <a:gd name="T39" fmla="*/ 217 h 575"/>
                <a:gd name="T40" fmla="*/ 546 w 685"/>
                <a:gd name="T41" fmla="*/ 241 h 575"/>
                <a:gd name="T42" fmla="*/ 192 w 685"/>
                <a:gd name="T43" fmla="*/ 320 h 575"/>
                <a:gd name="T44" fmla="*/ 187 w 685"/>
                <a:gd name="T45" fmla="*/ 280 h 575"/>
                <a:gd name="T46" fmla="*/ 202 w 685"/>
                <a:gd name="T47" fmla="*/ 260 h 575"/>
                <a:gd name="T48" fmla="*/ 245 w 685"/>
                <a:gd name="T49" fmla="*/ 266 h 575"/>
                <a:gd name="T50" fmla="*/ 254 w 685"/>
                <a:gd name="T51" fmla="*/ 242 h 575"/>
                <a:gd name="T52" fmla="*/ 288 w 685"/>
                <a:gd name="T53" fmla="*/ 269 h 575"/>
                <a:gd name="T54" fmla="*/ 328 w 685"/>
                <a:gd name="T55" fmla="*/ 262 h 575"/>
                <a:gd name="T56" fmla="*/ 348 w 685"/>
                <a:gd name="T57" fmla="*/ 276 h 575"/>
                <a:gd name="T58" fmla="*/ 342 w 685"/>
                <a:gd name="T59" fmla="*/ 320 h 575"/>
                <a:gd name="T60" fmla="*/ 365 w 685"/>
                <a:gd name="T61" fmla="*/ 329 h 575"/>
                <a:gd name="T62" fmla="*/ 340 w 685"/>
                <a:gd name="T63" fmla="*/ 363 h 575"/>
                <a:gd name="T64" fmla="*/ 347 w 685"/>
                <a:gd name="T65" fmla="*/ 402 h 575"/>
                <a:gd name="T66" fmla="*/ 332 w 685"/>
                <a:gd name="T67" fmla="*/ 422 h 575"/>
                <a:gd name="T68" fmla="*/ 288 w 685"/>
                <a:gd name="T69" fmla="*/ 416 h 575"/>
                <a:gd name="T70" fmla="*/ 279 w 685"/>
                <a:gd name="T71" fmla="*/ 445 h 575"/>
                <a:gd name="T72" fmla="*/ 245 w 685"/>
                <a:gd name="T73" fmla="*/ 416 h 575"/>
                <a:gd name="T74" fmla="*/ 206 w 685"/>
                <a:gd name="T75" fmla="*/ 421 h 575"/>
                <a:gd name="T76" fmla="*/ 186 w 685"/>
                <a:gd name="T77" fmla="*/ 406 h 575"/>
                <a:gd name="T78" fmla="*/ 192 w 685"/>
                <a:gd name="T79" fmla="*/ 363 h 575"/>
                <a:gd name="T80" fmla="*/ 163 w 685"/>
                <a:gd name="T81" fmla="*/ 353 h 575"/>
                <a:gd name="T82" fmla="*/ 163 w 685"/>
                <a:gd name="T83" fmla="*/ 330 h 575"/>
                <a:gd name="T84" fmla="*/ 584 w 685"/>
                <a:gd name="T85" fmla="*/ 206 h 575"/>
                <a:gd name="T86" fmla="*/ 593 w 685"/>
                <a:gd name="T87" fmla="*/ 154 h 575"/>
                <a:gd name="T88" fmla="*/ 296 w 685"/>
                <a:gd name="T89" fmla="*/ 95 h 575"/>
                <a:gd name="T90" fmla="*/ 273 w 685"/>
                <a:gd name="T91" fmla="*/ 99 h 575"/>
                <a:gd name="T92" fmla="*/ 88 w 685"/>
                <a:gd name="T93" fmla="*/ 166 h 575"/>
                <a:gd name="T94" fmla="*/ 95 w 685"/>
                <a:gd name="T95" fmla="*/ 208 h 575"/>
                <a:gd name="T96" fmla="*/ 0 w 685"/>
                <a:gd name="T97" fmla="*/ 325 h 575"/>
                <a:gd name="T98" fmla="*/ 158 w 685"/>
                <a:gd name="T99" fmla="*/ 445 h 575"/>
                <a:gd name="T100" fmla="*/ 269 w 685"/>
                <a:gd name="T101" fmla="*/ 575 h 575"/>
                <a:gd name="T102" fmla="*/ 379 w 685"/>
                <a:gd name="T103" fmla="*/ 491 h 575"/>
                <a:gd name="T104" fmla="*/ 448 w 685"/>
                <a:gd name="T105" fmla="*/ 531 h 575"/>
                <a:gd name="T106" fmla="*/ 524 w 685"/>
                <a:gd name="T107" fmla="*/ 445 h 575"/>
                <a:gd name="T108" fmla="*/ 685 w 685"/>
                <a:gd name="T109" fmla="*/ 32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5" h="575">
                  <a:moveTo>
                    <a:pt x="546" y="241"/>
                  </a:moveTo>
                  <a:lnTo>
                    <a:pt x="515" y="251"/>
                  </a:lnTo>
                  <a:lnTo>
                    <a:pt x="508" y="267"/>
                  </a:lnTo>
                  <a:lnTo>
                    <a:pt x="519" y="291"/>
                  </a:lnTo>
                  <a:lnTo>
                    <a:pt x="521" y="294"/>
                  </a:lnTo>
                  <a:lnTo>
                    <a:pt x="504" y="310"/>
                  </a:lnTo>
                  <a:lnTo>
                    <a:pt x="477" y="298"/>
                  </a:lnTo>
                  <a:lnTo>
                    <a:pt x="460" y="304"/>
                  </a:lnTo>
                  <a:lnTo>
                    <a:pt x="452" y="329"/>
                  </a:lnTo>
                  <a:lnTo>
                    <a:pt x="451" y="332"/>
                  </a:lnTo>
                  <a:lnTo>
                    <a:pt x="427" y="332"/>
                  </a:lnTo>
                  <a:lnTo>
                    <a:pt x="417" y="304"/>
                  </a:lnTo>
                  <a:lnTo>
                    <a:pt x="401" y="298"/>
                  </a:lnTo>
                  <a:lnTo>
                    <a:pt x="377" y="310"/>
                  </a:lnTo>
                  <a:lnTo>
                    <a:pt x="374" y="311"/>
                  </a:lnTo>
                  <a:lnTo>
                    <a:pt x="358" y="295"/>
                  </a:lnTo>
                  <a:lnTo>
                    <a:pt x="370" y="267"/>
                  </a:lnTo>
                  <a:lnTo>
                    <a:pt x="363" y="251"/>
                  </a:lnTo>
                  <a:lnTo>
                    <a:pt x="342" y="243"/>
                  </a:lnTo>
                  <a:lnTo>
                    <a:pt x="343" y="242"/>
                  </a:lnTo>
                  <a:lnTo>
                    <a:pt x="343" y="218"/>
                  </a:lnTo>
                  <a:lnTo>
                    <a:pt x="368" y="208"/>
                  </a:lnTo>
                  <a:lnTo>
                    <a:pt x="372" y="192"/>
                  </a:lnTo>
                  <a:lnTo>
                    <a:pt x="359" y="168"/>
                  </a:lnTo>
                  <a:lnTo>
                    <a:pt x="357" y="165"/>
                  </a:lnTo>
                  <a:lnTo>
                    <a:pt x="374" y="148"/>
                  </a:lnTo>
                  <a:lnTo>
                    <a:pt x="401" y="161"/>
                  </a:lnTo>
                  <a:lnTo>
                    <a:pt x="417" y="155"/>
                  </a:lnTo>
                  <a:lnTo>
                    <a:pt x="425" y="131"/>
                  </a:lnTo>
                  <a:lnTo>
                    <a:pt x="426" y="130"/>
                  </a:lnTo>
                  <a:lnTo>
                    <a:pt x="450" y="130"/>
                  </a:lnTo>
                  <a:lnTo>
                    <a:pt x="460" y="157"/>
                  </a:lnTo>
                  <a:lnTo>
                    <a:pt x="476" y="162"/>
                  </a:lnTo>
                  <a:lnTo>
                    <a:pt x="500" y="150"/>
                  </a:lnTo>
                  <a:lnTo>
                    <a:pt x="503" y="148"/>
                  </a:lnTo>
                  <a:lnTo>
                    <a:pt x="520" y="164"/>
                  </a:lnTo>
                  <a:lnTo>
                    <a:pt x="507" y="192"/>
                  </a:lnTo>
                  <a:lnTo>
                    <a:pt x="513" y="208"/>
                  </a:lnTo>
                  <a:lnTo>
                    <a:pt x="540" y="216"/>
                  </a:lnTo>
                  <a:lnTo>
                    <a:pt x="546" y="217"/>
                  </a:lnTo>
                  <a:lnTo>
                    <a:pt x="546" y="241"/>
                  </a:lnTo>
                  <a:lnTo>
                    <a:pt x="546" y="241"/>
                  </a:lnTo>
                  <a:close/>
                  <a:moveTo>
                    <a:pt x="163" y="330"/>
                  </a:moveTo>
                  <a:lnTo>
                    <a:pt x="192" y="320"/>
                  </a:lnTo>
                  <a:lnTo>
                    <a:pt x="199" y="303"/>
                  </a:lnTo>
                  <a:lnTo>
                    <a:pt x="187" y="280"/>
                  </a:lnTo>
                  <a:lnTo>
                    <a:pt x="185" y="277"/>
                  </a:lnTo>
                  <a:lnTo>
                    <a:pt x="202" y="260"/>
                  </a:lnTo>
                  <a:lnTo>
                    <a:pt x="229" y="273"/>
                  </a:lnTo>
                  <a:lnTo>
                    <a:pt x="245" y="266"/>
                  </a:lnTo>
                  <a:lnTo>
                    <a:pt x="253" y="243"/>
                  </a:lnTo>
                  <a:lnTo>
                    <a:pt x="254" y="242"/>
                  </a:lnTo>
                  <a:lnTo>
                    <a:pt x="278" y="242"/>
                  </a:lnTo>
                  <a:lnTo>
                    <a:pt x="288" y="269"/>
                  </a:lnTo>
                  <a:lnTo>
                    <a:pt x="304" y="274"/>
                  </a:lnTo>
                  <a:lnTo>
                    <a:pt x="328" y="262"/>
                  </a:lnTo>
                  <a:lnTo>
                    <a:pt x="331" y="260"/>
                  </a:lnTo>
                  <a:lnTo>
                    <a:pt x="348" y="276"/>
                  </a:lnTo>
                  <a:lnTo>
                    <a:pt x="335" y="303"/>
                  </a:lnTo>
                  <a:lnTo>
                    <a:pt x="342" y="320"/>
                  </a:lnTo>
                  <a:lnTo>
                    <a:pt x="365" y="328"/>
                  </a:lnTo>
                  <a:lnTo>
                    <a:pt x="365" y="329"/>
                  </a:lnTo>
                  <a:lnTo>
                    <a:pt x="365" y="352"/>
                  </a:lnTo>
                  <a:lnTo>
                    <a:pt x="340" y="363"/>
                  </a:lnTo>
                  <a:lnTo>
                    <a:pt x="334" y="379"/>
                  </a:lnTo>
                  <a:lnTo>
                    <a:pt x="347" y="402"/>
                  </a:lnTo>
                  <a:lnTo>
                    <a:pt x="348" y="405"/>
                  </a:lnTo>
                  <a:lnTo>
                    <a:pt x="332" y="422"/>
                  </a:lnTo>
                  <a:lnTo>
                    <a:pt x="304" y="409"/>
                  </a:lnTo>
                  <a:lnTo>
                    <a:pt x="288" y="416"/>
                  </a:lnTo>
                  <a:lnTo>
                    <a:pt x="280" y="441"/>
                  </a:lnTo>
                  <a:lnTo>
                    <a:pt x="279" y="445"/>
                  </a:lnTo>
                  <a:lnTo>
                    <a:pt x="256" y="445"/>
                  </a:lnTo>
                  <a:lnTo>
                    <a:pt x="245" y="416"/>
                  </a:lnTo>
                  <a:lnTo>
                    <a:pt x="229" y="409"/>
                  </a:lnTo>
                  <a:lnTo>
                    <a:pt x="206" y="421"/>
                  </a:lnTo>
                  <a:lnTo>
                    <a:pt x="202" y="423"/>
                  </a:lnTo>
                  <a:lnTo>
                    <a:pt x="186" y="406"/>
                  </a:lnTo>
                  <a:lnTo>
                    <a:pt x="199" y="379"/>
                  </a:lnTo>
                  <a:lnTo>
                    <a:pt x="192" y="363"/>
                  </a:lnTo>
                  <a:lnTo>
                    <a:pt x="167" y="354"/>
                  </a:lnTo>
                  <a:lnTo>
                    <a:pt x="163" y="353"/>
                  </a:lnTo>
                  <a:lnTo>
                    <a:pt x="163" y="330"/>
                  </a:lnTo>
                  <a:lnTo>
                    <a:pt x="163" y="330"/>
                  </a:lnTo>
                  <a:close/>
                  <a:moveTo>
                    <a:pt x="597" y="210"/>
                  </a:moveTo>
                  <a:lnTo>
                    <a:pt x="584" y="206"/>
                  </a:lnTo>
                  <a:lnTo>
                    <a:pt x="588" y="193"/>
                  </a:lnTo>
                  <a:cubicBezTo>
                    <a:pt x="591" y="180"/>
                    <a:pt x="593" y="167"/>
                    <a:pt x="593" y="154"/>
                  </a:cubicBezTo>
                  <a:cubicBezTo>
                    <a:pt x="593" y="69"/>
                    <a:pt x="523" y="0"/>
                    <a:pt x="439" y="0"/>
                  </a:cubicBezTo>
                  <a:cubicBezTo>
                    <a:pt x="376" y="0"/>
                    <a:pt x="320" y="37"/>
                    <a:pt x="296" y="95"/>
                  </a:cubicBezTo>
                  <a:lnTo>
                    <a:pt x="287" y="116"/>
                  </a:lnTo>
                  <a:lnTo>
                    <a:pt x="273" y="99"/>
                  </a:lnTo>
                  <a:cubicBezTo>
                    <a:pt x="253" y="75"/>
                    <a:pt x="224" y="62"/>
                    <a:pt x="193" y="62"/>
                  </a:cubicBezTo>
                  <a:cubicBezTo>
                    <a:pt x="135" y="62"/>
                    <a:pt x="88" y="109"/>
                    <a:pt x="88" y="166"/>
                  </a:cubicBezTo>
                  <a:cubicBezTo>
                    <a:pt x="88" y="176"/>
                    <a:pt x="89" y="186"/>
                    <a:pt x="92" y="195"/>
                  </a:cubicBezTo>
                  <a:lnTo>
                    <a:pt x="95" y="208"/>
                  </a:lnTo>
                  <a:lnTo>
                    <a:pt x="83" y="212"/>
                  </a:lnTo>
                  <a:cubicBezTo>
                    <a:pt x="32" y="231"/>
                    <a:pt x="0" y="273"/>
                    <a:pt x="0" y="325"/>
                  </a:cubicBezTo>
                  <a:cubicBezTo>
                    <a:pt x="0" y="392"/>
                    <a:pt x="56" y="445"/>
                    <a:pt x="127" y="445"/>
                  </a:cubicBezTo>
                  <a:lnTo>
                    <a:pt x="158" y="445"/>
                  </a:lnTo>
                  <a:cubicBezTo>
                    <a:pt x="157" y="445"/>
                    <a:pt x="157" y="457"/>
                    <a:pt x="157" y="462"/>
                  </a:cubicBezTo>
                  <a:cubicBezTo>
                    <a:pt x="157" y="525"/>
                    <a:pt x="207" y="575"/>
                    <a:pt x="269" y="575"/>
                  </a:cubicBezTo>
                  <a:cubicBezTo>
                    <a:pt x="314" y="575"/>
                    <a:pt x="355" y="548"/>
                    <a:pt x="373" y="506"/>
                  </a:cubicBezTo>
                  <a:lnTo>
                    <a:pt x="379" y="491"/>
                  </a:lnTo>
                  <a:lnTo>
                    <a:pt x="390" y="504"/>
                  </a:lnTo>
                  <a:cubicBezTo>
                    <a:pt x="405" y="521"/>
                    <a:pt x="426" y="531"/>
                    <a:pt x="448" y="531"/>
                  </a:cubicBezTo>
                  <a:cubicBezTo>
                    <a:pt x="491" y="531"/>
                    <a:pt x="525" y="496"/>
                    <a:pt x="525" y="454"/>
                  </a:cubicBezTo>
                  <a:cubicBezTo>
                    <a:pt x="525" y="451"/>
                    <a:pt x="525" y="445"/>
                    <a:pt x="524" y="445"/>
                  </a:cubicBezTo>
                  <a:lnTo>
                    <a:pt x="559" y="445"/>
                  </a:lnTo>
                  <a:cubicBezTo>
                    <a:pt x="630" y="445"/>
                    <a:pt x="685" y="392"/>
                    <a:pt x="685" y="325"/>
                  </a:cubicBezTo>
                  <a:cubicBezTo>
                    <a:pt x="685" y="271"/>
                    <a:pt x="651" y="227"/>
                    <a:pt x="597" y="210"/>
                  </a:cubicBez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22" name="Group 10"/>
          <p:cNvGrpSpPr>
            <a:grpSpLocks noChangeAspect="1"/>
          </p:cNvGrpSpPr>
          <p:nvPr/>
        </p:nvGrpSpPr>
        <p:grpSpPr bwMode="auto">
          <a:xfrm>
            <a:off x="3866461" y="2968677"/>
            <a:ext cx="485775" cy="558800"/>
            <a:chOff x="2538" y="1065"/>
            <a:chExt cx="306" cy="352"/>
          </a:xfrm>
        </p:grpSpPr>
        <p:sp>
          <p:nvSpPr>
            <p:cNvPr id="123" name="AutoShape 9"/>
            <p:cNvSpPr>
              <a:spLocks noChangeAspect="1" noChangeArrowheads="1" noTextEdit="1"/>
            </p:cNvSpPr>
            <p:nvPr/>
          </p:nvSpPr>
          <p:spPr bwMode="auto">
            <a:xfrm>
              <a:off x="2538" y="1065"/>
              <a:ext cx="30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Freeform 11"/>
            <p:cNvSpPr>
              <a:spLocks/>
            </p:cNvSpPr>
            <p:nvPr/>
          </p:nvSpPr>
          <p:spPr bwMode="auto">
            <a:xfrm>
              <a:off x="2604" y="1279"/>
              <a:ext cx="95" cy="138"/>
            </a:xfrm>
            <a:custGeom>
              <a:avLst/>
              <a:gdLst>
                <a:gd name="T0" fmla="*/ 65 w 95"/>
                <a:gd name="T1" fmla="*/ 0 h 138"/>
                <a:gd name="T2" fmla="*/ 29 w 95"/>
                <a:gd name="T3" fmla="*/ 0 h 138"/>
                <a:gd name="T4" fmla="*/ 29 w 95"/>
                <a:gd name="T5" fmla="*/ 73 h 138"/>
                <a:gd name="T6" fmla="*/ 0 w 95"/>
                <a:gd name="T7" fmla="*/ 73 h 138"/>
                <a:gd name="T8" fmla="*/ 48 w 95"/>
                <a:gd name="T9" fmla="*/ 138 h 138"/>
                <a:gd name="T10" fmla="*/ 95 w 95"/>
                <a:gd name="T11" fmla="*/ 73 h 138"/>
                <a:gd name="T12" fmla="*/ 65 w 95"/>
                <a:gd name="T13" fmla="*/ 73 h 138"/>
                <a:gd name="T14" fmla="*/ 65 w 95"/>
                <a:gd name="T15" fmla="*/ 0 h 138"/>
                <a:gd name="T16" fmla="*/ 65 w 95"/>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38">
                  <a:moveTo>
                    <a:pt x="65" y="0"/>
                  </a:moveTo>
                  <a:lnTo>
                    <a:pt x="29" y="0"/>
                  </a:lnTo>
                  <a:lnTo>
                    <a:pt x="29" y="73"/>
                  </a:lnTo>
                  <a:lnTo>
                    <a:pt x="0" y="73"/>
                  </a:lnTo>
                  <a:lnTo>
                    <a:pt x="48" y="138"/>
                  </a:lnTo>
                  <a:lnTo>
                    <a:pt x="95" y="73"/>
                  </a:lnTo>
                  <a:lnTo>
                    <a:pt x="65" y="73"/>
                  </a:lnTo>
                  <a:lnTo>
                    <a:pt x="65" y="0"/>
                  </a:lnTo>
                  <a:lnTo>
                    <a:pt x="6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Rectangle 12"/>
            <p:cNvSpPr>
              <a:spLocks noChangeArrowheads="1"/>
            </p:cNvSpPr>
            <p:nvPr/>
          </p:nvSpPr>
          <p:spPr bwMode="auto">
            <a:xfrm>
              <a:off x="2608" y="1170"/>
              <a:ext cx="85" cy="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6" name="Rectangle 13"/>
            <p:cNvSpPr>
              <a:spLocks noChangeArrowheads="1"/>
            </p:cNvSpPr>
            <p:nvPr/>
          </p:nvSpPr>
          <p:spPr bwMode="auto">
            <a:xfrm>
              <a:off x="2608" y="1206"/>
              <a:ext cx="85" cy="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7" name="Rectangle 14"/>
            <p:cNvSpPr>
              <a:spLocks noChangeArrowheads="1"/>
            </p:cNvSpPr>
            <p:nvPr/>
          </p:nvSpPr>
          <p:spPr bwMode="auto">
            <a:xfrm>
              <a:off x="2608" y="1243"/>
              <a:ext cx="85" cy="2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8" name="Freeform 15"/>
            <p:cNvSpPr>
              <a:spLocks/>
            </p:cNvSpPr>
            <p:nvPr/>
          </p:nvSpPr>
          <p:spPr bwMode="auto">
            <a:xfrm>
              <a:off x="2546" y="1073"/>
              <a:ext cx="123" cy="203"/>
            </a:xfrm>
            <a:custGeom>
              <a:avLst/>
              <a:gdLst>
                <a:gd name="T0" fmla="*/ 219 w 237"/>
                <a:gd name="T1" fmla="*/ 0 h 396"/>
                <a:gd name="T2" fmla="*/ 23 w 237"/>
                <a:gd name="T3" fmla="*/ 0 h 396"/>
                <a:gd name="T4" fmla="*/ 2 w 237"/>
                <a:gd name="T5" fmla="*/ 24 h 396"/>
                <a:gd name="T6" fmla="*/ 0 w 237"/>
                <a:gd name="T7" fmla="*/ 396 h 396"/>
                <a:gd name="T8" fmla="*/ 71 w 237"/>
                <a:gd name="T9" fmla="*/ 396 h 396"/>
                <a:gd name="T10" fmla="*/ 71 w 237"/>
                <a:gd name="T11" fmla="*/ 71 h 396"/>
                <a:gd name="T12" fmla="*/ 166 w 237"/>
                <a:gd name="T13" fmla="*/ 71 h 396"/>
                <a:gd name="T14" fmla="*/ 166 w 237"/>
                <a:gd name="T15" fmla="*/ 166 h 396"/>
                <a:gd name="T16" fmla="*/ 237 w 237"/>
                <a:gd name="T17" fmla="*/ 166 h 396"/>
                <a:gd name="T18" fmla="*/ 237 w 237"/>
                <a:gd name="T19" fmla="*/ 20 h 396"/>
                <a:gd name="T20" fmla="*/ 219 w 237"/>
                <a:gd name="T21"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396">
                  <a:moveTo>
                    <a:pt x="219" y="0"/>
                  </a:moveTo>
                  <a:lnTo>
                    <a:pt x="23" y="0"/>
                  </a:lnTo>
                  <a:cubicBezTo>
                    <a:pt x="18" y="0"/>
                    <a:pt x="2" y="0"/>
                    <a:pt x="2" y="24"/>
                  </a:cubicBezTo>
                  <a:lnTo>
                    <a:pt x="0" y="396"/>
                  </a:lnTo>
                  <a:lnTo>
                    <a:pt x="71" y="396"/>
                  </a:lnTo>
                  <a:lnTo>
                    <a:pt x="71" y="71"/>
                  </a:lnTo>
                  <a:lnTo>
                    <a:pt x="166" y="71"/>
                  </a:lnTo>
                  <a:lnTo>
                    <a:pt x="166" y="166"/>
                  </a:lnTo>
                  <a:lnTo>
                    <a:pt x="237" y="166"/>
                  </a:lnTo>
                  <a:lnTo>
                    <a:pt x="237" y="20"/>
                  </a:lnTo>
                  <a:cubicBezTo>
                    <a:pt x="237" y="1"/>
                    <a:pt x="224" y="0"/>
                    <a:pt x="219" y="0"/>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9" name="Freeform 16"/>
            <p:cNvSpPr>
              <a:spLocks/>
            </p:cNvSpPr>
            <p:nvPr/>
          </p:nvSpPr>
          <p:spPr bwMode="auto">
            <a:xfrm>
              <a:off x="2546" y="1243"/>
              <a:ext cx="74" cy="96"/>
            </a:xfrm>
            <a:custGeom>
              <a:avLst/>
              <a:gdLst>
                <a:gd name="T0" fmla="*/ 71 w 142"/>
                <a:gd name="T1" fmla="*/ 0 h 189"/>
                <a:gd name="T2" fmla="*/ 0 w 142"/>
                <a:gd name="T3" fmla="*/ 0 h 189"/>
                <a:gd name="T4" fmla="*/ 0 w 142"/>
                <a:gd name="T5" fmla="*/ 167 h 189"/>
                <a:gd name="T6" fmla="*/ 25 w 142"/>
                <a:gd name="T7" fmla="*/ 189 h 189"/>
                <a:gd name="T8" fmla="*/ 142 w 142"/>
                <a:gd name="T9" fmla="*/ 189 h 189"/>
                <a:gd name="T10" fmla="*/ 142 w 142"/>
                <a:gd name="T11" fmla="*/ 118 h 189"/>
                <a:gd name="T12" fmla="*/ 71 w 142"/>
                <a:gd name="T13" fmla="*/ 118 h 189"/>
                <a:gd name="T14" fmla="*/ 71 w 142"/>
                <a:gd name="T15" fmla="*/ 0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189">
                  <a:moveTo>
                    <a:pt x="71" y="0"/>
                  </a:moveTo>
                  <a:lnTo>
                    <a:pt x="0" y="0"/>
                  </a:lnTo>
                  <a:lnTo>
                    <a:pt x="0" y="167"/>
                  </a:lnTo>
                  <a:cubicBezTo>
                    <a:pt x="0" y="171"/>
                    <a:pt x="21" y="189"/>
                    <a:pt x="25" y="189"/>
                  </a:cubicBezTo>
                  <a:lnTo>
                    <a:pt x="142" y="189"/>
                  </a:lnTo>
                  <a:lnTo>
                    <a:pt x="142" y="118"/>
                  </a:lnTo>
                  <a:lnTo>
                    <a:pt x="71" y="118"/>
                  </a:lnTo>
                  <a:lnTo>
                    <a:pt x="7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0" name="Freeform 17"/>
            <p:cNvSpPr>
              <a:spLocks/>
            </p:cNvSpPr>
            <p:nvPr/>
          </p:nvSpPr>
          <p:spPr bwMode="auto">
            <a:xfrm>
              <a:off x="2681" y="1113"/>
              <a:ext cx="159" cy="226"/>
            </a:xfrm>
            <a:custGeom>
              <a:avLst/>
              <a:gdLst>
                <a:gd name="T0" fmla="*/ 195 w 307"/>
                <a:gd name="T1" fmla="*/ 230 h 442"/>
                <a:gd name="T2" fmla="*/ 174 w 307"/>
                <a:gd name="T3" fmla="*/ 230 h 442"/>
                <a:gd name="T4" fmla="*/ 0 w 307"/>
                <a:gd name="T5" fmla="*/ 0 h 442"/>
                <a:gd name="T6" fmla="*/ 0 w 307"/>
                <a:gd name="T7" fmla="*/ 68 h 442"/>
                <a:gd name="T8" fmla="*/ 99 w 307"/>
                <a:gd name="T9" fmla="*/ 252 h 442"/>
                <a:gd name="T10" fmla="*/ 97 w 307"/>
                <a:gd name="T11" fmla="*/ 299 h 442"/>
                <a:gd name="T12" fmla="*/ 192 w 307"/>
                <a:gd name="T13" fmla="*/ 298 h 442"/>
                <a:gd name="T14" fmla="*/ 236 w 307"/>
                <a:gd name="T15" fmla="*/ 330 h 442"/>
                <a:gd name="T16" fmla="*/ 236 w 307"/>
                <a:gd name="T17" fmla="*/ 371 h 442"/>
                <a:gd name="T18" fmla="*/ 0 w 307"/>
                <a:gd name="T19" fmla="*/ 371 h 442"/>
                <a:gd name="T20" fmla="*/ 0 w 307"/>
                <a:gd name="T21" fmla="*/ 442 h 442"/>
                <a:gd name="T22" fmla="*/ 280 w 307"/>
                <a:gd name="T23" fmla="*/ 442 h 442"/>
                <a:gd name="T24" fmla="*/ 307 w 307"/>
                <a:gd name="T25" fmla="*/ 419 h 442"/>
                <a:gd name="T26" fmla="*/ 307 w 307"/>
                <a:gd name="T27" fmla="*/ 330 h 442"/>
                <a:gd name="T28" fmla="*/ 195 w 307"/>
                <a:gd name="T29" fmla="*/ 23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7" h="442">
                  <a:moveTo>
                    <a:pt x="195" y="230"/>
                  </a:moveTo>
                  <a:lnTo>
                    <a:pt x="174" y="230"/>
                  </a:lnTo>
                  <a:cubicBezTo>
                    <a:pt x="163" y="88"/>
                    <a:pt x="94" y="18"/>
                    <a:pt x="0" y="0"/>
                  </a:cubicBezTo>
                  <a:lnTo>
                    <a:pt x="0" y="68"/>
                  </a:lnTo>
                  <a:cubicBezTo>
                    <a:pt x="70" y="92"/>
                    <a:pt x="97" y="161"/>
                    <a:pt x="99" y="252"/>
                  </a:cubicBezTo>
                  <a:lnTo>
                    <a:pt x="97" y="299"/>
                  </a:lnTo>
                  <a:lnTo>
                    <a:pt x="192" y="298"/>
                  </a:lnTo>
                  <a:cubicBezTo>
                    <a:pt x="217" y="298"/>
                    <a:pt x="236" y="305"/>
                    <a:pt x="236" y="330"/>
                  </a:cubicBezTo>
                  <a:lnTo>
                    <a:pt x="236" y="371"/>
                  </a:lnTo>
                  <a:lnTo>
                    <a:pt x="0" y="371"/>
                  </a:lnTo>
                  <a:lnTo>
                    <a:pt x="0" y="442"/>
                  </a:lnTo>
                  <a:lnTo>
                    <a:pt x="280" y="442"/>
                  </a:lnTo>
                  <a:cubicBezTo>
                    <a:pt x="284" y="442"/>
                    <a:pt x="307" y="424"/>
                    <a:pt x="307" y="419"/>
                  </a:cubicBezTo>
                  <a:lnTo>
                    <a:pt x="307" y="330"/>
                  </a:lnTo>
                  <a:cubicBezTo>
                    <a:pt x="307" y="269"/>
                    <a:pt x="256" y="230"/>
                    <a:pt x="195" y="230"/>
                  </a:cubicBez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21064837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 CORS support for Send/Receive messages</a:t>
            </a:r>
            <a:endParaRPr lang="en-US" dirty="0"/>
          </a:p>
        </p:txBody>
      </p:sp>
    </p:spTree>
    <p:extLst>
      <p:ext uri="{BB962C8B-B14F-4D97-AF65-F5344CB8AC3E}">
        <p14:creationId xmlns:p14="http://schemas.microsoft.com/office/powerpoint/2010/main" val="403013543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sz="3600" dirty="0" smtClean="0"/>
              <a:t>Binary protocols matter in messaging</a:t>
            </a:r>
          </a:p>
          <a:p>
            <a:pPr marL="0" indent="0">
              <a:buNone/>
            </a:pPr>
            <a:r>
              <a:rPr lang="en-US" sz="3600" dirty="0" smtClean="0"/>
              <a:t>Service Bus is a polyglot messaging service</a:t>
            </a:r>
          </a:p>
          <a:p>
            <a:pPr marL="0" indent="0">
              <a:buNone/>
            </a:pPr>
            <a:r>
              <a:rPr lang="en-US" sz="3600" dirty="0"/>
              <a:t>	</a:t>
            </a:r>
            <a:r>
              <a:rPr lang="en-US" sz="3600" dirty="0" smtClean="0"/>
              <a:t>AMQP, SBMP, HTTP/REST</a:t>
            </a:r>
          </a:p>
          <a:p>
            <a:pPr marL="0" indent="0">
              <a:buNone/>
            </a:pPr>
            <a:r>
              <a:rPr lang="en-US" sz="3600" dirty="0" smtClean="0"/>
              <a:t>Protocols can provide reach and perf</a:t>
            </a:r>
          </a:p>
          <a:p>
            <a:pPr marL="0" indent="0">
              <a:buNone/>
            </a:pPr>
            <a:r>
              <a:rPr lang="en-US" sz="3600" dirty="0"/>
              <a:t>Some features vary by protocol, mostly for receive </a:t>
            </a:r>
            <a:r>
              <a:rPr lang="en-US" sz="3600" dirty="0" smtClean="0"/>
              <a:t>scenarios </a:t>
            </a:r>
            <a:endParaRPr lang="en-US" sz="3600" dirty="0"/>
          </a:p>
          <a:p>
            <a:pPr marL="0" indent="0">
              <a:buNone/>
            </a:pPr>
            <a:r>
              <a:rPr lang="en-US" sz="3600" dirty="0" smtClean="0"/>
              <a:t>Quotas for connections on AMQP/SBMP </a:t>
            </a:r>
          </a:p>
        </p:txBody>
      </p:sp>
      <p:sp>
        <p:nvSpPr>
          <p:cNvPr id="3" name="Title 2"/>
          <p:cNvSpPr>
            <a:spLocks noGrp="1"/>
          </p:cNvSpPr>
          <p:nvPr>
            <p:ph type="title"/>
          </p:nvPr>
        </p:nvSpPr>
        <p:spPr/>
        <p:txBody>
          <a:bodyPr/>
          <a:lstStyle/>
          <a:p>
            <a:r>
              <a:rPr lang="en-US" dirty="0" smtClean="0"/>
              <a:t>Scale considerations for senders - protocols</a:t>
            </a:r>
            <a:endParaRPr lang="en-US" dirty="0"/>
          </a:p>
        </p:txBody>
      </p:sp>
      <p:sp>
        <p:nvSpPr>
          <p:cNvPr id="4" name="Text Placeholder 3"/>
          <p:cNvSpPr>
            <a:spLocks noGrp="1"/>
          </p:cNvSpPr>
          <p:nvPr>
            <p:ph type="body" sz="quarter" idx="11"/>
          </p:nvPr>
        </p:nvSpPr>
        <p:spPr>
          <a:xfrm>
            <a:off x="283147" y="1668463"/>
            <a:ext cx="3039490" cy="5029200"/>
          </a:xfrm>
        </p:spPr>
        <p:txBody>
          <a:bodyPr/>
          <a:lstStyle/>
          <a:p>
            <a:r>
              <a:rPr lang="en-US" dirty="0" smtClean="0"/>
              <a:t>Protocol considerations</a:t>
            </a:r>
            <a:endParaRPr lang="en-US" dirty="0"/>
          </a:p>
        </p:txBody>
      </p:sp>
    </p:spTree>
    <p:extLst>
      <p:ext uri="{BB962C8B-B14F-4D97-AF65-F5344CB8AC3E}">
        <p14:creationId xmlns:p14="http://schemas.microsoft.com/office/powerpoint/2010/main" val="39649840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a:off x="6208541" y="1520242"/>
            <a:ext cx="19393" cy="5109889"/>
          </a:xfrm>
          <a:prstGeom prst="line">
            <a:avLst/>
          </a:prstGeom>
          <a:ln>
            <a:headEnd type="none"/>
            <a:tailEnd type="none"/>
          </a:ln>
        </p:spPr>
        <p:style>
          <a:lnRef idx="3">
            <a:schemeClr val="accent1"/>
          </a:lnRef>
          <a:fillRef idx="0">
            <a:schemeClr val="accent1"/>
          </a:fillRef>
          <a:effectRef idx="2">
            <a:schemeClr val="accent1"/>
          </a:effectRef>
          <a:fontRef idx="minor">
            <a:schemeClr val="tx1"/>
          </a:fontRef>
        </p:style>
      </p:cxnSp>
      <p:sp>
        <p:nvSpPr>
          <p:cNvPr id="3" name="Title 2"/>
          <p:cNvSpPr>
            <a:spLocks noGrp="1"/>
          </p:cNvSpPr>
          <p:nvPr>
            <p:ph type="title"/>
          </p:nvPr>
        </p:nvSpPr>
        <p:spPr/>
        <p:txBody>
          <a:bodyPr/>
          <a:lstStyle/>
          <a:p>
            <a:r>
              <a:rPr lang="en-US" dirty="0" smtClean="0"/>
              <a:t>Binary Protocols Matter with Messaging</a:t>
            </a:r>
            <a:endParaRPr lang="en-US" dirty="0"/>
          </a:p>
        </p:txBody>
      </p:sp>
      <p:sp>
        <p:nvSpPr>
          <p:cNvPr id="5" name="Text Placeholder 4"/>
          <p:cNvSpPr>
            <a:spLocks noGrp="1"/>
          </p:cNvSpPr>
          <p:nvPr>
            <p:ph type="body" sz="quarter" idx="10"/>
          </p:nvPr>
        </p:nvSpPr>
        <p:spPr>
          <a:xfrm>
            <a:off x="274638" y="1212850"/>
            <a:ext cx="11887200" cy="738664"/>
          </a:xfrm>
          <a:prstGeom prst="rect">
            <a:avLst/>
          </a:prstGeom>
        </p:spPr>
        <p:txBody>
          <a:bodyPr/>
          <a:lstStyle/>
          <a:p>
            <a:pPr algn="ctr"/>
            <a:r>
              <a:rPr lang="en-US" dirty="0" smtClean="0"/>
              <a:t>HTTP                                       SBMP/AMQP</a:t>
            </a:r>
            <a:endParaRPr lang="en-US" dirty="0"/>
          </a:p>
        </p:txBody>
      </p:sp>
      <p:sp>
        <p:nvSpPr>
          <p:cNvPr id="6" name="Rectangle 5"/>
          <p:cNvSpPr/>
          <p:nvPr/>
        </p:nvSpPr>
        <p:spPr bwMode="auto">
          <a:xfrm>
            <a:off x="1320976" y="2235550"/>
            <a:ext cx="1787490" cy="718882"/>
          </a:xfrm>
          <a:prstGeom prst="rect">
            <a:avLst/>
          </a:prstGeom>
          <a:solidFill>
            <a:schemeClr val="accent2"/>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gradFill>
                  <a:gsLst>
                    <a:gs pos="0">
                      <a:srgbClr val="FFFFFF"/>
                    </a:gs>
                    <a:gs pos="100000">
                      <a:srgbClr val="FFFFFF"/>
                    </a:gs>
                  </a:gsLst>
                  <a:lin ang="5400000" scaled="0"/>
                </a:gradFill>
                <a:ea typeface="Segoe UI" pitchFamily="34" charset="0"/>
                <a:cs typeface="Segoe UI" pitchFamily="34" charset="0"/>
              </a:rPr>
              <a:t>Client</a:t>
            </a:r>
          </a:p>
        </p:txBody>
      </p:sp>
      <p:sp>
        <p:nvSpPr>
          <p:cNvPr id="7" name="Rectangle 6"/>
          <p:cNvSpPr/>
          <p:nvPr/>
        </p:nvSpPr>
        <p:spPr bwMode="auto">
          <a:xfrm>
            <a:off x="9237309" y="2235550"/>
            <a:ext cx="1787490" cy="718882"/>
          </a:xfrm>
          <a:prstGeom prst="rect">
            <a:avLst/>
          </a:prstGeom>
          <a:solidFill>
            <a:schemeClr val="accent2"/>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gradFill>
                  <a:gsLst>
                    <a:gs pos="0">
                      <a:srgbClr val="FFFFFF"/>
                    </a:gs>
                    <a:gs pos="100000">
                      <a:srgbClr val="FFFFFF"/>
                    </a:gs>
                  </a:gsLst>
                  <a:lin ang="5400000" scaled="0"/>
                </a:gradFill>
                <a:ea typeface="Segoe UI" pitchFamily="34" charset="0"/>
                <a:cs typeface="Segoe UI" pitchFamily="34" charset="0"/>
              </a:rPr>
              <a:t>Client</a:t>
            </a:r>
          </a:p>
        </p:txBody>
      </p:sp>
      <p:sp>
        <p:nvSpPr>
          <p:cNvPr id="8" name="Rectangle 7"/>
          <p:cNvSpPr/>
          <p:nvPr/>
        </p:nvSpPr>
        <p:spPr bwMode="auto">
          <a:xfrm>
            <a:off x="708955" y="5130506"/>
            <a:ext cx="932603" cy="718882"/>
          </a:xfrm>
          <a:prstGeom prst="rect">
            <a:avLst/>
          </a:prstGeom>
          <a:solidFill>
            <a:schemeClr val="accent3"/>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gradFill>
                  <a:gsLst>
                    <a:gs pos="0">
                      <a:srgbClr val="FFFFFF"/>
                    </a:gs>
                    <a:gs pos="100000">
                      <a:srgbClr val="FFFFFF"/>
                    </a:gs>
                  </a:gsLst>
                  <a:lin ang="5400000" scaled="0"/>
                </a:gradFill>
                <a:ea typeface="Segoe UI" pitchFamily="34" charset="0"/>
                <a:cs typeface="Segoe UI" pitchFamily="34" charset="0"/>
              </a:rPr>
              <a:t>Q</a:t>
            </a:r>
          </a:p>
        </p:txBody>
      </p:sp>
      <p:sp>
        <p:nvSpPr>
          <p:cNvPr id="9" name="Rectangle 8"/>
          <p:cNvSpPr/>
          <p:nvPr/>
        </p:nvSpPr>
        <p:spPr bwMode="auto">
          <a:xfrm>
            <a:off x="1758134" y="5130506"/>
            <a:ext cx="932603" cy="718882"/>
          </a:xfrm>
          <a:prstGeom prst="rect">
            <a:avLst/>
          </a:prstGeom>
          <a:solidFill>
            <a:schemeClr val="accent3">
              <a:lumMod val="60000"/>
              <a:lumOff val="40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gradFill>
                  <a:gsLst>
                    <a:gs pos="0">
                      <a:srgbClr val="FFFFFF"/>
                    </a:gs>
                    <a:gs pos="100000">
                      <a:srgbClr val="FFFFFF"/>
                    </a:gs>
                  </a:gsLst>
                  <a:lin ang="5400000" scaled="0"/>
                </a:gradFill>
                <a:ea typeface="Segoe UI" pitchFamily="34" charset="0"/>
                <a:cs typeface="Segoe UI" pitchFamily="34" charset="0"/>
              </a:rPr>
              <a:t>S</a:t>
            </a:r>
          </a:p>
        </p:txBody>
      </p:sp>
      <p:sp>
        <p:nvSpPr>
          <p:cNvPr id="10" name="Rectangle 9"/>
          <p:cNvSpPr/>
          <p:nvPr/>
        </p:nvSpPr>
        <p:spPr bwMode="auto">
          <a:xfrm>
            <a:off x="1758134" y="5849388"/>
            <a:ext cx="932603" cy="718882"/>
          </a:xfrm>
          <a:prstGeom prst="rect">
            <a:avLst/>
          </a:prstGeom>
          <a:solidFill>
            <a:schemeClr val="accent3"/>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gradFill>
                  <a:gsLst>
                    <a:gs pos="0">
                      <a:srgbClr val="FFFFFF"/>
                    </a:gs>
                    <a:gs pos="100000">
                      <a:srgbClr val="FFFFFF"/>
                    </a:gs>
                  </a:gsLst>
                  <a:lin ang="5400000" scaled="0"/>
                </a:gradFill>
                <a:ea typeface="Segoe UI" pitchFamily="34" charset="0"/>
                <a:cs typeface="Segoe UI" pitchFamily="34" charset="0"/>
              </a:rPr>
              <a:t>T</a:t>
            </a:r>
          </a:p>
        </p:txBody>
      </p:sp>
      <p:sp>
        <p:nvSpPr>
          <p:cNvPr id="11" name="Rectangle 10"/>
          <p:cNvSpPr/>
          <p:nvPr/>
        </p:nvSpPr>
        <p:spPr bwMode="auto">
          <a:xfrm>
            <a:off x="2836457" y="5130506"/>
            <a:ext cx="932603" cy="718882"/>
          </a:xfrm>
          <a:prstGeom prst="rect">
            <a:avLst/>
          </a:prstGeom>
          <a:solidFill>
            <a:schemeClr val="accent3"/>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gradFill>
                  <a:gsLst>
                    <a:gs pos="0">
                      <a:srgbClr val="FFFFFF"/>
                    </a:gs>
                    <a:gs pos="100000">
                      <a:srgbClr val="FFFFFF"/>
                    </a:gs>
                  </a:gsLst>
                  <a:lin ang="5400000" scaled="0"/>
                </a:gradFill>
                <a:ea typeface="Segoe UI" pitchFamily="34" charset="0"/>
                <a:cs typeface="Segoe UI" pitchFamily="34" charset="0"/>
              </a:rPr>
              <a:t>N</a:t>
            </a:r>
          </a:p>
        </p:txBody>
      </p:sp>
      <p:sp>
        <p:nvSpPr>
          <p:cNvPr id="12" name="Rectangle 11"/>
          <p:cNvSpPr/>
          <p:nvPr/>
        </p:nvSpPr>
        <p:spPr bwMode="auto">
          <a:xfrm>
            <a:off x="8475729" y="5130506"/>
            <a:ext cx="932603" cy="718882"/>
          </a:xfrm>
          <a:prstGeom prst="rect">
            <a:avLst/>
          </a:prstGeom>
          <a:solidFill>
            <a:schemeClr val="accent3"/>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gradFill>
                  <a:gsLst>
                    <a:gs pos="0">
                      <a:srgbClr val="FFFFFF"/>
                    </a:gs>
                    <a:gs pos="100000">
                      <a:srgbClr val="FFFFFF"/>
                    </a:gs>
                  </a:gsLst>
                  <a:lin ang="5400000" scaled="0"/>
                </a:gradFill>
                <a:ea typeface="Segoe UI" pitchFamily="34" charset="0"/>
                <a:cs typeface="Segoe UI" pitchFamily="34" charset="0"/>
              </a:rPr>
              <a:t>Q</a:t>
            </a:r>
          </a:p>
        </p:txBody>
      </p:sp>
      <p:sp>
        <p:nvSpPr>
          <p:cNvPr id="13" name="Rectangle 12"/>
          <p:cNvSpPr/>
          <p:nvPr/>
        </p:nvSpPr>
        <p:spPr bwMode="auto">
          <a:xfrm>
            <a:off x="9670627" y="5130506"/>
            <a:ext cx="932603" cy="718882"/>
          </a:xfrm>
          <a:prstGeom prst="rect">
            <a:avLst/>
          </a:prstGeom>
          <a:solidFill>
            <a:schemeClr val="accent3">
              <a:lumMod val="60000"/>
              <a:lumOff val="40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gradFill>
                  <a:gsLst>
                    <a:gs pos="0">
                      <a:srgbClr val="FFFFFF"/>
                    </a:gs>
                    <a:gs pos="100000">
                      <a:srgbClr val="FFFFFF"/>
                    </a:gs>
                  </a:gsLst>
                  <a:lin ang="5400000" scaled="0"/>
                </a:gradFill>
                <a:ea typeface="Segoe UI" pitchFamily="34" charset="0"/>
                <a:cs typeface="Segoe UI" pitchFamily="34" charset="0"/>
              </a:rPr>
              <a:t>S</a:t>
            </a:r>
          </a:p>
        </p:txBody>
      </p:sp>
      <p:sp>
        <p:nvSpPr>
          <p:cNvPr id="14" name="Rectangle 13"/>
          <p:cNvSpPr/>
          <p:nvPr/>
        </p:nvSpPr>
        <p:spPr bwMode="auto">
          <a:xfrm>
            <a:off x="9670627" y="5849388"/>
            <a:ext cx="932603" cy="718882"/>
          </a:xfrm>
          <a:prstGeom prst="rect">
            <a:avLst/>
          </a:prstGeom>
          <a:solidFill>
            <a:schemeClr val="accent3"/>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gradFill>
                  <a:gsLst>
                    <a:gs pos="0">
                      <a:srgbClr val="FFFFFF"/>
                    </a:gs>
                    <a:gs pos="100000">
                      <a:srgbClr val="FFFFFF"/>
                    </a:gs>
                  </a:gsLst>
                  <a:lin ang="5400000" scaled="0"/>
                </a:gradFill>
                <a:ea typeface="Segoe UI" pitchFamily="34" charset="0"/>
                <a:cs typeface="Segoe UI" pitchFamily="34" charset="0"/>
              </a:rPr>
              <a:t>T</a:t>
            </a:r>
          </a:p>
        </p:txBody>
      </p:sp>
      <p:sp>
        <p:nvSpPr>
          <p:cNvPr id="15" name="Rectangle 14"/>
          <p:cNvSpPr/>
          <p:nvPr/>
        </p:nvSpPr>
        <p:spPr bwMode="auto">
          <a:xfrm>
            <a:off x="10933527" y="5130506"/>
            <a:ext cx="932603" cy="718882"/>
          </a:xfrm>
          <a:prstGeom prst="rect">
            <a:avLst/>
          </a:prstGeom>
          <a:solidFill>
            <a:schemeClr val="accent3"/>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gradFill>
                  <a:gsLst>
                    <a:gs pos="0">
                      <a:srgbClr val="FFFFFF"/>
                    </a:gs>
                    <a:gs pos="100000">
                      <a:srgbClr val="FFFFFF"/>
                    </a:gs>
                  </a:gsLst>
                  <a:lin ang="5400000" scaled="0"/>
                </a:gradFill>
                <a:ea typeface="Segoe UI" pitchFamily="34" charset="0"/>
                <a:cs typeface="Segoe UI" pitchFamily="34" charset="0"/>
              </a:rPr>
              <a:t>N</a:t>
            </a:r>
          </a:p>
        </p:txBody>
      </p:sp>
      <p:sp>
        <p:nvSpPr>
          <p:cNvPr id="16" name="Flowchart: Predefined Process 15"/>
          <p:cNvSpPr/>
          <p:nvPr/>
        </p:nvSpPr>
        <p:spPr bwMode="auto">
          <a:xfrm>
            <a:off x="1641559" y="3225253"/>
            <a:ext cx="1194898" cy="1398906"/>
          </a:xfrm>
          <a:prstGeom prst="flowChartPredefinedProcess">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solidFill>
                <a:srgbClr val="404040"/>
              </a:solidFill>
              <a:ea typeface="Segoe UI" pitchFamily="34" charset="0"/>
              <a:cs typeface="Segoe UI" pitchFamily="34" charset="0"/>
            </a:endParaRPr>
          </a:p>
        </p:txBody>
      </p:sp>
      <p:sp>
        <p:nvSpPr>
          <p:cNvPr id="17" name="Flowchart: Predefined Process 16"/>
          <p:cNvSpPr/>
          <p:nvPr/>
        </p:nvSpPr>
        <p:spPr bwMode="auto">
          <a:xfrm>
            <a:off x="9554052" y="3221584"/>
            <a:ext cx="1194898" cy="1402575"/>
          </a:xfrm>
          <a:prstGeom prst="flowChartPredefinedProcess">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solidFill>
                <a:srgbClr val="404040"/>
              </a:solidFill>
              <a:ea typeface="Segoe UI" pitchFamily="34" charset="0"/>
              <a:cs typeface="Segoe UI" pitchFamily="34" charset="0"/>
            </a:endParaRPr>
          </a:p>
        </p:txBody>
      </p:sp>
      <p:sp>
        <p:nvSpPr>
          <p:cNvPr id="18" name="TextBox 17"/>
          <p:cNvSpPr txBox="1"/>
          <p:nvPr/>
        </p:nvSpPr>
        <p:spPr>
          <a:xfrm>
            <a:off x="349060" y="3722288"/>
            <a:ext cx="1308717" cy="647165"/>
          </a:xfrm>
          <a:prstGeom prst="rect">
            <a:avLst/>
          </a:prstGeom>
          <a:noFill/>
        </p:spPr>
        <p:txBody>
          <a:bodyPr wrap="none" lIns="186521" tIns="149217" rIns="186521" bIns="149217" rtlCol="0">
            <a:spAutoFit/>
          </a:bodyPr>
          <a:lstStyle/>
          <a:p>
            <a:pPr>
              <a:lnSpc>
                <a:spcPct val="90000"/>
              </a:lnSpc>
            </a:pPr>
            <a:r>
              <a:rPr lang="en-US" sz="2448" dirty="0">
                <a:gradFill>
                  <a:gsLst>
                    <a:gs pos="2917">
                      <a:srgbClr val="404040"/>
                    </a:gs>
                    <a:gs pos="30000">
                      <a:srgbClr val="404040"/>
                    </a:gs>
                  </a:gsLst>
                  <a:lin ang="5400000" scaled="0"/>
                </a:gradFill>
              </a:rPr>
              <a:t>Socket</a:t>
            </a:r>
          </a:p>
        </p:txBody>
      </p:sp>
      <p:sp>
        <p:nvSpPr>
          <p:cNvPr id="19" name="TextBox 18"/>
          <p:cNvSpPr txBox="1"/>
          <p:nvPr/>
        </p:nvSpPr>
        <p:spPr>
          <a:xfrm>
            <a:off x="10826212" y="3755005"/>
            <a:ext cx="1308717" cy="647165"/>
          </a:xfrm>
          <a:prstGeom prst="rect">
            <a:avLst/>
          </a:prstGeom>
          <a:noFill/>
        </p:spPr>
        <p:txBody>
          <a:bodyPr wrap="none" lIns="186521" tIns="149217" rIns="186521" bIns="149217" rtlCol="0">
            <a:spAutoFit/>
          </a:bodyPr>
          <a:lstStyle/>
          <a:p>
            <a:pPr>
              <a:lnSpc>
                <a:spcPct val="90000"/>
              </a:lnSpc>
            </a:pPr>
            <a:r>
              <a:rPr lang="en-US" sz="2448" dirty="0">
                <a:gradFill>
                  <a:gsLst>
                    <a:gs pos="2917">
                      <a:srgbClr val="404040"/>
                    </a:gs>
                    <a:gs pos="30000">
                      <a:srgbClr val="404040"/>
                    </a:gs>
                  </a:gsLst>
                  <a:lin ang="5400000" scaled="0"/>
                </a:gradFill>
              </a:rPr>
              <a:t>Socket</a:t>
            </a:r>
          </a:p>
        </p:txBody>
      </p:sp>
      <p:cxnSp>
        <p:nvCxnSpPr>
          <p:cNvPr id="21" name="Straight Arrow Connector 20"/>
          <p:cNvCxnSpPr/>
          <p:nvPr/>
        </p:nvCxnSpPr>
        <p:spPr>
          <a:xfrm rot="5400000">
            <a:off x="8365931" y="3540246"/>
            <a:ext cx="2176074" cy="1004446"/>
          </a:xfrm>
          <a:prstGeom prst="bentConnector3">
            <a:avLst>
              <a:gd name="adj1" fmla="val 9107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0"/>
          <p:cNvCxnSpPr/>
          <p:nvPr/>
        </p:nvCxnSpPr>
        <p:spPr>
          <a:xfrm rot="16200000" flipH="1">
            <a:off x="9769693" y="3480941"/>
            <a:ext cx="2176074" cy="1123056"/>
          </a:xfrm>
          <a:prstGeom prst="bentConnector3">
            <a:avLst>
              <a:gd name="adj1" fmla="val 9107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0"/>
          <p:cNvCxnSpPr>
            <a:stCxn id="7" idx="2"/>
            <a:endCxn id="13" idx="0"/>
          </p:cNvCxnSpPr>
          <p:nvPr/>
        </p:nvCxnSpPr>
        <p:spPr>
          <a:xfrm rot="16200000" flipH="1">
            <a:off x="9045954" y="4039531"/>
            <a:ext cx="2176074" cy="5875"/>
          </a:xfrm>
          <a:prstGeom prst="bentConnector3">
            <a:avLst>
              <a:gd name="adj1" fmla="val 50000"/>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0"/>
          <p:cNvCxnSpPr>
            <a:stCxn id="6" idx="2"/>
            <a:endCxn id="9" idx="0"/>
          </p:cNvCxnSpPr>
          <p:nvPr/>
        </p:nvCxnSpPr>
        <p:spPr>
          <a:xfrm>
            <a:off x="2214721" y="2954432"/>
            <a:ext cx="9715" cy="2176074"/>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33" name="Rectangular Callout 32"/>
          <p:cNvSpPr/>
          <p:nvPr/>
        </p:nvSpPr>
        <p:spPr bwMode="auto">
          <a:xfrm>
            <a:off x="3935442" y="2137216"/>
            <a:ext cx="4507584" cy="1524685"/>
          </a:xfrm>
          <a:prstGeom prst="wedgeRectCallout">
            <a:avLst>
              <a:gd name="adj1" fmla="val -68098"/>
              <a:gd name="adj2" fmla="val 59924"/>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51028" fontAlgn="base">
              <a:lnSpc>
                <a:spcPct val="90000"/>
              </a:lnSpc>
              <a:spcBef>
                <a:spcPct val="0"/>
              </a:spcBef>
              <a:spcAft>
                <a:spcPct val="0"/>
              </a:spcAft>
            </a:pPr>
            <a:r>
              <a:rPr lang="en-US" sz="2040" dirty="0">
                <a:solidFill>
                  <a:srgbClr val="404040"/>
                </a:solidFill>
                <a:ea typeface="Segoe UI" pitchFamily="34" charset="0"/>
                <a:cs typeface="Segoe UI" pitchFamily="34" charset="0"/>
              </a:rPr>
              <a:t>HTTP</a:t>
            </a:r>
          </a:p>
          <a:p>
            <a:pPr defTabSz="951028" fontAlgn="base">
              <a:lnSpc>
                <a:spcPct val="90000"/>
              </a:lnSpc>
              <a:spcBef>
                <a:spcPct val="0"/>
              </a:spcBef>
              <a:spcAft>
                <a:spcPct val="0"/>
              </a:spcAft>
            </a:pPr>
            <a:r>
              <a:rPr lang="en-US" sz="2040" dirty="0">
                <a:solidFill>
                  <a:srgbClr val="404040"/>
                </a:solidFill>
                <a:ea typeface="Segoe UI" pitchFamily="34" charset="0"/>
                <a:cs typeface="Segoe UI" pitchFamily="34" charset="0"/>
              </a:rPr>
              <a:t>  1 Entity per Socket</a:t>
            </a:r>
          </a:p>
          <a:p>
            <a:pPr defTabSz="951028" fontAlgn="base">
              <a:lnSpc>
                <a:spcPct val="90000"/>
              </a:lnSpc>
              <a:spcBef>
                <a:spcPct val="0"/>
              </a:spcBef>
              <a:spcAft>
                <a:spcPct val="0"/>
              </a:spcAft>
            </a:pPr>
            <a:r>
              <a:rPr lang="en-US" sz="2040" dirty="0">
                <a:solidFill>
                  <a:srgbClr val="404040"/>
                </a:solidFill>
                <a:ea typeface="Segoe UI" pitchFamily="34" charset="0"/>
                <a:cs typeface="Segoe UI" pitchFamily="34" charset="0"/>
              </a:rPr>
              <a:t>  1 Pending Operation per Socket</a:t>
            </a:r>
          </a:p>
          <a:p>
            <a:pPr defTabSz="951028" fontAlgn="base">
              <a:lnSpc>
                <a:spcPct val="90000"/>
              </a:lnSpc>
              <a:spcBef>
                <a:spcPct val="0"/>
              </a:spcBef>
              <a:spcAft>
                <a:spcPct val="0"/>
              </a:spcAft>
            </a:pPr>
            <a:r>
              <a:rPr lang="en-US" sz="2040" dirty="0">
                <a:solidFill>
                  <a:srgbClr val="404040"/>
                </a:solidFill>
                <a:ea typeface="Segoe UI" pitchFamily="34" charset="0"/>
                <a:cs typeface="Segoe UI" pitchFamily="34" charset="0"/>
              </a:rPr>
              <a:t>  60s operation timeout (NAT/</a:t>
            </a:r>
            <a:r>
              <a:rPr lang="en-US" sz="2040" dirty="0" err="1">
                <a:solidFill>
                  <a:srgbClr val="404040"/>
                </a:solidFill>
                <a:ea typeface="Segoe UI" pitchFamily="34" charset="0"/>
                <a:cs typeface="Segoe UI" pitchFamily="34" charset="0"/>
              </a:rPr>
              <a:t>Prx</a:t>
            </a:r>
            <a:r>
              <a:rPr lang="en-US" sz="2040" dirty="0">
                <a:solidFill>
                  <a:srgbClr val="404040"/>
                </a:solidFill>
                <a:ea typeface="Segoe UI" pitchFamily="34" charset="0"/>
                <a:cs typeface="Segoe UI" pitchFamily="34" charset="0"/>
              </a:rPr>
              <a:t>)</a:t>
            </a:r>
          </a:p>
        </p:txBody>
      </p:sp>
      <p:sp>
        <p:nvSpPr>
          <p:cNvPr id="34" name="Rectangular Callout 33"/>
          <p:cNvSpPr/>
          <p:nvPr/>
        </p:nvSpPr>
        <p:spPr bwMode="auto">
          <a:xfrm>
            <a:off x="3935442" y="3759778"/>
            <a:ext cx="4507584" cy="1660978"/>
          </a:xfrm>
          <a:prstGeom prst="wedgeRectCallout">
            <a:avLst>
              <a:gd name="adj1" fmla="val 70474"/>
              <a:gd name="adj2" fmla="val -863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51028" fontAlgn="base">
              <a:lnSpc>
                <a:spcPct val="90000"/>
              </a:lnSpc>
              <a:spcBef>
                <a:spcPct val="0"/>
              </a:spcBef>
              <a:spcAft>
                <a:spcPct val="0"/>
              </a:spcAft>
            </a:pPr>
            <a:r>
              <a:rPr lang="en-US" sz="2040" dirty="0">
                <a:solidFill>
                  <a:srgbClr val="404040"/>
                </a:solidFill>
                <a:ea typeface="Segoe UI" pitchFamily="34" charset="0"/>
                <a:cs typeface="Segoe UI" pitchFamily="34" charset="0"/>
              </a:rPr>
              <a:t>SBMP/AMQP</a:t>
            </a:r>
          </a:p>
          <a:p>
            <a:pPr defTabSz="951028" fontAlgn="base">
              <a:lnSpc>
                <a:spcPct val="90000"/>
              </a:lnSpc>
              <a:spcBef>
                <a:spcPct val="0"/>
              </a:spcBef>
              <a:spcAft>
                <a:spcPct val="0"/>
              </a:spcAft>
            </a:pPr>
            <a:r>
              <a:rPr lang="en-US" sz="2040" dirty="0">
                <a:solidFill>
                  <a:srgbClr val="404040"/>
                </a:solidFill>
                <a:ea typeface="Segoe UI" pitchFamily="34" charset="0"/>
                <a:cs typeface="Segoe UI" pitchFamily="34" charset="0"/>
              </a:rPr>
              <a:t>  Unlimited Multiplexed Entities and</a:t>
            </a:r>
          </a:p>
          <a:p>
            <a:pPr defTabSz="951028" fontAlgn="base">
              <a:lnSpc>
                <a:spcPct val="90000"/>
              </a:lnSpc>
              <a:spcBef>
                <a:spcPct val="0"/>
              </a:spcBef>
              <a:spcAft>
                <a:spcPct val="0"/>
              </a:spcAft>
            </a:pPr>
            <a:r>
              <a:rPr lang="en-US" sz="2040" dirty="0">
                <a:solidFill>
                  <a:srgbClr val="404040"/>
                </a:solidFill>
                <a:ea typeface="Segoe UI" pitchFamily="34" charset="0"/>
                <a:cs typeface="Segoe UI" pitchFamily="34" charset="0"/>
              </a:rPr>
              <a:t>  Unlimited Pending Ops per Socket</a:t>
            </a:r>
          </a:p>
          <a:p>
            <a:pPr defTabSz="951028" fontAlgn="base">
              <a:lnSpc>
                <a:spcPct val="90000"/>
              </a:lnSpc>
              <a:spcBef>
                <a:spcPct val="0"/>
              </a:spcBef>
              <a:spcAft>
                <a:spcPct val="0"/>
              </a:spcAft>
            </a:pPr>
            <a:r>
              <a:rPr lang="en-US" sz="2040" dirty="0">
                <a:solidFill>
                  <a:srgbClr val="404040"/>
                </a:solidFill>
                <a:ea typeface="Segoe UI" pitchFamily="34" charset="0"/>
                <a:cs typeface="Segoe UI" pitchFamily="34" charset="0"/>
              </a:rPr>
              <a:t>  No fixed operation timeout</a:t>
            </a:r>
          </a:p>
          <a:p>
            <a:pPr defTabSz="951028" fontAlgn="base">
              <a:lnSpc>
                <a:spcPct val="90000"/>
              </a:lnSpc>
              <a:spcBef>
                <a:spcPct val="0"/>
              </a:spcBef>
              <a:spcAft>
                <a:spcPct val="0"/>
              </a:spcAft>
            </a:pPr>
            <a:r>
              <a:rPr lang="en-US" sz="2040" dirty="0">
                <a:solidFill>
                  <a:srgbClr val="404040"/>
                </a:solidFill>
                <a:ea typeface="Segoe UI" pitchFamily="34" charset="0"/>
                <a:cs typeface="Segoe UI" pitchFamily="34" charset="0"/>
              </a:rPr>
              <a:t>  Session Support </a:t>
            </a:r>
            <a:r>
              <a:rPr lang="en-US" sz="1428" dirty="0">
                <a:solidFill>
                  <a:srgbClr val="404040"/>
                </a:solidFill>
                <a:ea typeface="Segoe UI" pitchFamily="34" charset="0"/>
                <a:cs typeface="Segoe UI" pitchFamily="34" charset="0"/>
              </a:rPr>
              <a:t>(coming in AMQP) </a:t>
            </a:r>
            <a:endParaRPr lang="en-US" sz="2040" dirty="0">
              <a:solidFill>
                <a:srgbClr val="404040"/>
              </a:solidFill>
              <a:ea typeface="Segoe UI" pitchFamily="34" charset="0"/>
              <a:cs typeface="Segoe UI" pitchFamily="34" charset="0"/>
            </a:endParaRPr>
          </a:p>
        </p:txBody>
      </p:sp>
    </p:spTree>
    <p:extLst>
      <p:ext uri="{BB962C8B-B14F-4D97-AF65-F5344CB8AC3E}">
        <p14:creationId xmlns:p14="http://schemas.microsoft.com/office/powerpoint/2010/main" val="42805764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theme/theme1.xml><?xml version="1.0" encoding="utf-8"?>
<a:theme xmlns:a="http://schemas.openxmlformats.org/drawingml/2006/main" name="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2.xml><?xml version="1.0" encoding="utf-8"?>
<a:theme xmlns:a="http://schemas.openxmlformats.org/drawingml/2006/main" name="1_5-30536_Build_2014_Breakout_Template_Blue_16x9">
  <a:themeElements>
    <a:clrScheme name="Build 2014">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C5418590-2BCF-48C6-AF37-67DC4D4291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27</Value>
      <Value>55</Value>
      <Value>28</Value>
      <Value>6</Value>
    </TaxCatchAll>
    <Event_x0020_End_x0020_Date xmlns="e36bfbf9-5e42-489c-a259-4c54eb22cb57">2014-04-04T07:00:00+00:00</Event_x0020_End_x0020_Date>
    <Event_x0020_Start_x0020_Date xmlns="e36bfbf9-5e42-489c-a259-4c54eb22cb57">2014-04-02T07:00:00+00:00</Event_x0020_Start_x0020_Date>
    <MS_x0020_Speaker xmlns="e36bfbf9-5e42-489c-a259-4c54eb22cb57">
      <UserInfo>
        <DisplayName/>
        <AccountId xsi:nil="true"/>
        <AccountType/>
      </UserInfo>
    </MS_x0020_Speaker>
    <External_x0020_Speaker xmlns="e36bfbf9-5e42-489c-a259-4c54eb22cb57">Abhishek Lal  </External_x0020_Speaker>
    <Session_x0020_Code xmlns="e36bfbf9-5e42-489c-a259-4c54eb22cb57">3-636</Session_x0020_Code>
    <Presentation_x0020_Date xmlns="e36bfbf9-5e42-489c-a259-4c54eb22cb57">2014-04-04T00:00:00-07:00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o359a72c0e394a2bbc3ef6c803acc180>
    <o05f84fa51b8493184c53e88c1048d4a xmlns="e36bfbf9-5e42-489c-a259-4c54eb22cb57">
      <Terms xmlns="http://schemas.microsoft.com/office/infopath/2007/PartnerControls"/>
    </o05f84fa51b8493184c53e88c1048d4a>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o915802bd8fb417bbe5f6f423fd076a0 xmlns="e36bfbf9-5e42-489c-a259-4c54eb22cb57">
      <Terms xmlns="http://schemas.microsoft.com/office/infopath/2007/PartnerControls"/>
    </o915802bd8fb417bbe5f6f423fd076a0>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l3c4e8b902d24cac82560b32d42c7cb4>
    <LikesCount xmlns="http://schemas.microsoft.com/sharepoint/v3" xsi:nil="true"/>
    <Ratings xmlns="http://schemas.microsoft.com/sharepoint/v3" xsi:nil="true"/>
    <LikedBy xmlns="http://schemas.microsoft.com/sharepoint/v3">
      <UserInfo>
        <DisplayName/>
        <AccountId xsi:nil="true"/>
        <AccountType/>
      </UserInfo>
    </LikedBy>
    <TaxKeywordTaxHTField xmlns="230e9df3-be65-4c73-a93b-d1236ebd677e">
      <Terms xmlns="http://schemas.microsoft.com/office/infopath/2007/PartnerControls">
        <TermInfo xmlns="http://schemas.microsoft.com/office/infopath/2007/PartnerControls">
          <TermName xmlns="http://schemas.microsoft.com/office/infopath/2007/PartnerControls">Build 2014</TermName>
          <TermId xmlns="http://schemas.microsoft.com/office/infopath/2007/PartnerControls">8770012f-d296-48ca-a06e-3861b41b8494</TermId>
        </TermInfo>
      </Terms>
    </TaxKeywordTaxHTField>
    <RatedBy xmlns="http://schemas.microsoft.com/sharepoint/v3">
      <UserInfo>
        <DisplayName/>
        <AccountId xsi:nil="true"/>
        <AccountType/>
      </UserInfo>
    </RatedBy>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5" ma:contentTypeDescription="" ma:contentTypeScope="" ma:versionID="59190252e8f6b8110360cee8e4044d5b">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ce62f3e539b6767ca1e323fb703a26fd"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taxonomyMulti="true"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http://purl.org/dc/elements/1.1/"/>
    <ds:schemaRef ds:uri="http://schemas.microsoft.com/office/2006/documentManagement/types"/>
    <ds:schemaRef ds:uri="230e9df3-be65-4c73-a93b-d1236ebd677e"/>
    <ds:schemaRef ds:uri="http://schemas.microsoft.com/sharepoint/v3"/>
    <ds:schemaRef ds:uri="http://schemas.openxmlformats.org/package/2006/metadata/core-properties"/>
    <ds:schemaRef ds:uri="http://purl.org/dc/terms/"/>
    <ds:schemaRef ds:uri="http://schemas.microsoft.com/office/infopath/2007/PartnerControls"/>
    <ds:schemaRef ds:uri="e36bfbf9-5e42-489c-a259-4c54eb22cb57"/>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8D1A452-E14D-4855-86D9-B23C243AD4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Build_2014_Template</Template>
  <TotalTime>0</TotalTime>
  <Words>2884</Words>
  <Application>Microsoft Office PowerPoint</Application>
  <PresentationFormat>Benutzerdefiniert</PresentationFormat>
  <Paragraphs>562</Paragraphs>
  <Slides>57</Slides>
  <Notes>11</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57</vt:i4>
      </vt:variant>
    </vt:vector>
  </HeadingPairs>
  <TitlesOfParts>
    <vt:vector size="69" baseType="lpstr">
      <vt:lpstr>ＭＳ Ｐゴシック</vt:lpstr>
      <vt:lpstr>Arial</vt:lpstr>
      <vt:lpstr>Avenir LT Pro 45 Book</vt:lpstr>
      <vt:lpstr>Calibri</vt:lpstr>
      <vt:lpstr>Consolas</vt:lpstr>
      <vt:lpstr>Segoe</vt:lpstr>
      <vt:lpstr>Segoe Light</vt:lpstr>
      <vt:lpstr>Segoe UI</vt:lpstr>
      <vt:lpstr>Segoe UI Light</vt:lpstr>
      <vt:lpstr>Wingdings</vt:lpstr>
      <vt:lpstr>5-30536_Build_2014_Breakout_Template_White_16x9</vt:lpstr>
      <vt:lpstr>1_5-30536_Build_2014_Breakout_Template_Blue_16x9</vt:lpstr>
      <vt:lpstr>PowerPoint-Präsentation</vt:lpstr>
      <vt:lpstr>Messaging at Scale with Azure Service Bus Queues and Topics</vt:lpstr>
      <vt:lpstr>Microsoft Azure Service Bus Queues and Topics</vt:lpstr>
      <vt:lpstr>New features in Azure Service Bus </vt:lpstr>
      <vt:lpstr>Scale on senders</vt:lpstr>
      <vt:lpstr>Customer scenario—collect events for analysis</vt:lpstr>
      <vt:lpstr>Demo: CORS support for Send/Receive messages</vt:lpstr>
      <vt:lpstr>Scale considerations for senders - protocols</vt:lpstr>
      <vt:lpstr>Binary Protocols Matter with Messaging</vt:lpstr>
      <vt:lpstr>Protocols and SDKs</vt:lpstr>
      <vt:lpstr>Open, standard messaging protocol</vt:lpstr>
      <vt:lpstr>AMQP 1.0 Standardization</vt:lpstr>
      <vt:lpstr>Protocols and SDKs</vt:lpstr>
      <vt:lpstr>Sync vs. Async vs. Batch</vt:lpstr>
      <vt:lpstr>Demo: Sync vs. Async vs. Batch</vt:lpstr>
      <vt:lpstr>Partitioned queues and topics</vt:lpstr>
      <vt:lpstr>Partitioned queues and topics</vt:lpstr>
      <vt:lpstr>Create partitioned queues and topics</vt:lpstr>
      <vt:lpstr>Scale considerations for connection throughput</vt:lpstr>
      <vt:lpstr>Scale considerations for senders - correlation</vt:lpstr>
      <vt:lpstr>Sessions</vt:lpstr>
      <vt:lpstr>Sessions – Creating Session-Aware Entities</vt:lpstr>
      <vt:lpstr>Sessions – Sending Messages</vt:lpstr>
      <vt:lpstr>Sessions – Receiving Messages</vt:lpstr>
      <vt:lpstr>Session State</vt:lpstr>
      <vt:lpstr>Demo: Correlation using sessions</vt:lpstr>
      <vt:lpstr>Scale considerations for senders – auth models</vt:lpstr>
      <vt:lpstr>Demo: SAS Auth rules for Queues</vt:lpstr>
      <vt:lpstr>Scale considerations for senders - summary</vt:lpstr>
      <vt:lpstr>Scale on receivers</vt:lpstr>
      <vt:lpstr>Continuous client state synchronization </vt:lpstr>
      <vt:lpstr>Scale considerations for receivers</vt:lpstr>
      <vt:lpstr>Publish-subscribe—one to many </vt:lpstr>
      <vt:lpstr>Content-based router—one to one</vt:lpstr>
      <vt:lpstr>Partitioning</vt:lpstr>
      <vt:lpstr>Publish-subscribe—one to one</vt:lpstr>
      <vt:lpstr>Recipient list</vt:lpstr>
      <vt:lpstr>Publish-subscribe—many to many</vt:lpstr>
      <vt:lpstr>Demo: PubSub messaging with Topics and Filters</vt:lpstr>
      <vt:lpstr>Message flows with auto-forwarding</vt:lpstr>
      <vt:lpstr>Auto-forwarding</vt:lpstr>
      <vt:lpstr>Connectivity scale out for dynamic connections</vt:lpstr>
      <vt:lpstr>Transient subscribers can use AutoDeleteOnIdle</vt:lpstr>
      <vt:lpstr>AutoDeleteOnIdle</vt:lpstr>
      <vt:lpstr>Availability considerations</vt:lpstr>
      <vt:lpstr>What can go wrong will go wrong!</vt:lpstr>
      <vt:lpstr>Availability – client retry</vt:lpstr>
      <vt:lpstr>Availability – paired namespaces</vt:lpstr>
      <vt:lpstr>Paired namespace – send behavior</vt:lpstr>
      <vt:lpstr>Paired namespace – syphon</vt:lpstr>
      <vt:lpstr>Paired namespace - receive scenario</vt:lpstr>
      <vt:lpstr>Paired namespace - API </vt:lpstr>
      <vt:lpstr>Paired Namespace - key considerations</vt:lpstr>
      <vt:lpstr>Summary – Messaging at scale</vt:lpstr>
      <vt:lpstr>Resources</vt:lpstr>
      <vt:lpstr>PowerPoint-Präsentation</vt:lpstr>
      <vt:lpstr>PowerPoint-Präsentation</vt:lpstr>
    </vt:vector>
  </TitlesOfParts>
  <Manager>&lt;Speech writer name goes here&gt;</Manager>
  <Company>MS Events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at Scale with Azure Service Bus Queues and Topics</dc:title>
  <dc:subject>Build 2014</dc:subject>
  <dc:creator>Administrator</dc:creator>
  <cp:keywords>Build 2014</cp:keywords>
  <dc:description>Template: Mitchell Derrey, Silver Fox Productions
Formatting: 
Event Dates: April 2nd - 4th, 2014
Event Location: Moscone Conference Center, San Francisco, CA
Audience Type: Internal</dc:description>
  <cp:lastModifiedBy>Roland Krummenacher</cp:lastModifiedBy>
  <cp:revision>4</cp:revision>
  <dcterms:created xsi:type="dcterms:W3CDTF">2014-04-02T17:46:05Z</dcterms:created>
  <dcterms:modified xsi:type="dcterms:W3CDTF">2014-08-19T06:38:22Z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28;#Moscone Center|d4f36a2e-dd0d-4424-990f-7c93b4e9f063</vt:lpwstr>
  </property>
  <property fmtid="{D5CDD505-2E9C-101B-9397-08002B2CF9AE}" pid="7" name="Track">
    <vt:lpwstr/>
  </property>
  <property fmtid="{D5CDD505-2E9C-101B-9397-08002B2CF9AE}" pid="8" name="Event Location">
    <vt:lpwstr>6;#San Francisco|84dfcb53-432b-499d-8965-93d483d36b4a</vt:lpwstr>
  </property>
  <property fmtid="{D5CDD505-2E9C-101B-9397-08002B2CF9AE}" pid="9" name="Campaign">
    <vt:lpwstr/>
  </property>
  <property fmtid="{D5CDD505-2E9C-101B-9397-08002B2CF9AE}" pid="10" name="Audience1">
    <vt:lpwstr/>
  </property>
  <property fmtid="{D5CDD505-2E9C-101B-9397-08002B2CF9AE}" pid="11" name="Event Name">
    <vt:lpwstr>27;#BUILD|58542b36-5bf5-46a6-a53f-a41fb7a73785</vt:lpwstr>
  </property>
  <property fmtid="{D5CDD505-2E9C-101B-9397-08002B2CF9AE}" pid="12" name="TaxKeyword">
    <vt:lpwstr>55;#Build 2014|8770012f-d296-48ca-a06e-3861b41b8494</vt:lpwstr>
  </property>
</Properties>
</file>