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3" r:id="rId1"/>
    <p:sldMasterId id="2147483678" r:id="rId2"/>
  </p:sldMasterIdLst>
  <p:notesMasterIdLst>
    <p:notesMasterId r:id="rId13"/>
  </p:notesMasterIdLst>
  <p:sldIdLst>
    <p:sldId id="257" r:id="rId3"/>
    <p:sldId id="274" r:id="rId4"/>
    <p:sldId id="278" r:id="rId5"/>
    <p:sldId id="277" r:id="rId6"/>
    <p:sldId id="279" r:id="rId7"/>
    <p:sldId id="280" r:id="rId8"/>
    <p:sldId id="282" r:id="rId9"/>
    <p:sldId id="281" r:id="rId10"/>
    <p:sldId id="284" r:id="rId11"/>
    <p:sldId id="283" r:id="rId12"/>
  </p:sldIdLst>
  <p:sldSz cx="9144000" cy="6858000" type="screen4x3"/>
  <p:notesSz cx="6794500" cy="10007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orient="horz" pos="378">
          <p15:clr>
            <a:srgbClr val="A4A3A4"/>
          </p15:clr>
        </p15:guide>
        <p15:guide id="3" orient="horz" pos="1476">
          <p15:clr>
            <a:srgbClr val="A4A3A4"/>
          </p15:clr>
        </p15:guide>
        <p15:guide id="4" orient="horz" pos="3978">
          <p15:clr>
            <a:srgbClr val="A4A3A4"/>
          </p15:clr>
        </p15:guide>
        <p15:guide id="5" pos="498">
          <p15:clr>
            <a:srgbClr val="A4A3A4"/>
          </p15:clr>
        </p15:guide>
        <p15:guide id="6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B1B"/>
    <a:srgbClr val="3F3F3F"/>
    <a:srgbClr val="FFFFA1"/>
    <a:srgbClr val="FFD451"/>
    <a:srgbClr val="97F5CE"/>
    <a:srgbClr val="30AB95"/>
    <a:srgbClr val="8BA9D7"/>
    <a:srgbClr val="1B68AB"/>
    <a:srgbClr val="FFC189"/>
    <a:srgbClr val="E07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32" y="174"/>
      </p:cViewPr>
      <p:guideLst>
        <p:guide orient="horz" pos="864"/>
        <p:guide orient="horz" pos="378"/>
        <p:guide orient="horz" pos="1476"/>
        <p:guide orient="horz" pos="3978"/>
        <p:guide pos="498"/>
        <p:guide pos="52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736" y="-108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20.08.2014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50888"/>
            <a:ext cx="5003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3610"/>
            <a:ext cx="5435600" cy="45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04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9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22600" y="3648075"/>
            <a:ext cx="5330826" cy="266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Times" pitchFamily="-128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5" y="2343150"/>
            <a:ext cx="7562850" cy="72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00">
                <a:solidFill>
                  <a:schemeClr val="bg2"/>
                </a:solidFill>
              </a:defRPr>
            </a:lvl1pPr>
            <a:lvl2pPr marL="0" indent="0">
              <a:buNone/>
              <a:defRPr sz="3400">
                <a:solidFill>
                  <a:schemeClr val="bg2"/>
                </a:solidFill>
              </a:defRPr>
            </a:lvl2pPr>
            <a:lvl3pPr marL="0" indent="0">
              <a:buNone/>
              <a:defRPr sz="3400">
                <a:solidFill>
                  <a:schemeClr val="bg2"/>
                </a:solidFill>
              </a:defRPr>
            </a:lvl3pPr>
            <a:lvl4pPr marL="0" indent="0">
              <a:buNone/>
              <a:defRPr sz="3400">
                <a:solidFill>
                  <a:schemeClr val="bg2"/>
                </a:solidFill>
              </a:defRPr>
            </a:lvl4pPr>
            <a:lvl5pPr marL="0" indent="0">
              <a:buNone/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Titel Standhalter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600075"/>
            <a:ext cx="7562851" cy="5715000"/>
          </a:xfrm>
        </p:spPr>
        <p:txBody>
          <a:bodyPr anchor="ctr"/>
          <a:lstStyle>
            <a:lvl1pPr algn="ctr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Schlagwort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574" y="600075"/>
            <a:ext cx="7562851" cy="2841625"/>
          </a:xfrm>
        </p:spPr>
        <p:txBody>
          <a:bodyPr anchor="b"/>
          <a:lstStyle>
            <a:lvl1pPr algn="ctr">
              <a:defRPr sz="10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CH" dirty="0" smtClean="0"/>
              <a:t>Danke!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5041900"/>
            <a:ext cx="2854325" cy="1273175"/>
          </a:xfrm>
        </p:spPr>
        <p:txBody>
          <a:bodyPr/>
          <a:lstStyle>
            <a:lvl1pPr algn="r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5874" y="5041900"/>
            <a:ext cx="4527551" cy="1273175"/>
          </a:xfrm>
        </p:spPr>
        <p:txBody>
          <a:bodyPr/>
          <a:lstStyle>
            <a:lvl1pPr algn="l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www.website-link.ch</a:t>
            </a:r>
          </a:p>
          <a:p>
            <a:pPr lvl="0"/>
            <a:r>
              <a:rPr lang="de-DE" dirty="0" smtClean="0"/>
              <a:t>http://source.net/project/bbv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90574" y="3993941"/>
            <a:ext cx="7562851" cy="769441"/>
          </a:xfrm>
        </p:spPr>
        <p:txBody>
          <a:bodyPr/>
          <a:lstStyle>
            <a:lvl1pPr marL="0" algn="ctr">
              <a:spcBef>
                <a:spcPts val="0"/>
              </a:spcBef>
              <a:buNone/>
              <a:defRPr sz="2600" b="1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Felix Muster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Untertitel /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90575" y="2343150"/>
            <a:ext cx="7562850" cy="1028699"/>
          </a:xfrm>
        </p:spPr>
        <p:txBody>
          <a:bodyPr/>
          <a:lstStyle>
            <a:lvl1pPr>
              <a:defRPr sz="3400"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Untertitel bearbeiten</a:t>
            </a:r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81400"/>
            <a:ext cx="6296025" cy="2733675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r>
              <a:rPr lang="de-CH" dirty="0" smtClean="0"/>
              <a:t>Master-Untertitelformat bearbeiten</a:t>
            </a: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4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7162799" y="6591760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6" name="Picture 7" descr="BBV_Logo_S_R_4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850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600074"/>
            <a:ext cx="7562850" cy="466725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4" y="1285874"/>
            <a:ext cx="7562851" cy="50292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5pPr>
              <a:defRPr/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600075"/>
            <a:ext cx="7562850" cy="4667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932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/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de-CH" dirty="0" smtClean="0"/>
              <a:t>Hier kann ein Bild einfügt werden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marL="180975" marR="0" indent="-1809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None/>
              <a:tabLst/>
              <a:defRPr baseline="0"/>
            </a:lvl1pPr>
          </a:lstStyle>
          <a:p>
            <a:r>
              <a:rPr lang="de-CH" dirty="0" smtClean="0"/>
              <a:t>Hier kann ein Bild einfügt werden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BBV08 BR Titel_PPT_mitte beschriftba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16100"/>
            <a:ext cx="9144000" cy="3210101"/>
          </a:xfrm>
          <a:prstGeom prst="rect">
            <a:avLst/>
          </a:prstGeom>
        </p:spPr>
      </p:pic>
      <p:pic>
        <p:nvPicPr>
          <p:cNvPr id="13" name="Picture 7" descr="BBV_Logo_S_R_4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1000"/>
            <a:ext cx="2971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4"/>
          <p:cNvSpPr>
            <a:spLocks noChangeShapeType="1"/>
          </p:cNvSpPr>
          <p:nvPr userDrawn="1"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2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5" name="Picture 7" descr="BBV_Logo_S_R_4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600074"/>
            <a:ext cx="7562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</a:t>
            </a: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4" y="1285874"/>
            <a:ext cx="7562851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dirty="0" smtClean="0"/>
              <a:t>Mastertextformat bearbeiten</a:t>
            </a:r>
          </a:p>
          <a:p>
            <a:pPr lvl="1"/>
            <a:r>
              <a:rPr lang="de-CH" noProof="0" dirty="0" smtClean="0"/>
              <a:t>Erste Ebene</a:t>
            </a:r>
          </a:p>
          <a:p>
            <a:pPr lvl="2"/>
            <a:r>
              <a:rPr lang="de-CH" noProof="0" dirty="0" smtClean="0"/>
              <a:t>Zweite Ebene</a:t>
            </a:r>
          </a:p>
          <a:p>
            <a:pPr lvl="3"/>
            <a:r>
              <a:rPr lang="de-CH" noProof="0" dirty="0" smtClean="0"/>
              <a:t>Dritte Ebene</a:t>
            </a:r>
            <a:endParaRPr lang="de-CH" noProof="0" dirty="0"/>
          </a:p>
        </p:txBody>
      </p:sp>
      <p:pic>
        <p:nvPicPr>
          <p:cNvPr id="9" name="Bild 8" descr="BBV10 Streifen PPT_Grau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0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3" name="Picture 7" descr="BBV_Logo_S_R_4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6" r:id="rId3"/>
    <p:sldLayoutId id="2147483682" r:id="rId4"/>
    <p:sldLayoutId id="2147483687" r:id="rId5"/>
    <p:sldLayoutId id="2147483685" r:id="rId6"/>
    <p:sldLayoutId id="2147483688" r:id="rId7"/>
    <p:sldLayoutId id="2147483683" r:id="rId8"/>
    <p:sldLayoutId id="2147483686" r:id="rId9"/>
    <p:sldLayoutId id="214748367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Tx/>
        <a:buNone/>
        <a:defRPr sz="2200">
          <a:solidFill>
            <a:schemeClr val="tx2"/>
          </a:solidFill>
          <a:latin typeface="Calibri"/>
          <a:ea typeface="+mn-ea"/>
          <a:cs typeface="Calibri"/>
        </a:defRPr>
      </a:lvl1pPr>
      <a:lvl2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2200">
          <a:solidFill>
            <a:schemeClr val="tx2"/>
          </a:solidFill>
          <a:latin typeface="Calibri"/>
          <a:ea typeface="+mn-ea"/>
          <a:cs typeface="Calibri"/>
        </a:defRPr>
      </a:lvl2pPr>
      <a:lvl3pPr marL="447675" indent="-2476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-"/>
        <a:defRPr sz="2200">
          <a:solidFill>
            <a:schemeClr val="tx2"/>
          </a:solidFill>
          <a:latin typeface="Calibri"/>
          <a:ea typeface="+mn-ea"/>
          <a:cs typeface="Calibri"/>
        </a:defRPr>
      </a:lvl3pPr>
      <a:lvl4pPr marL="628650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800">
          <a:solidFill>
            <a:schemeClr val="tx2"/>
          </a:solidFill>
          <a:latin typeface="Calibri"/>
          <a:ea typeface="+mn-ea"/>
          <a:cs typeface="Calibri"/>
        </a:defRPr>
      </a:lvl4pPr>
      <a:lvl5pPr marL="19875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2"/>
          </a:solidFill>
          <a:latin typeface="Calibri"/>
          <a:ea typeface="+mn-ea"/>
          <a:cs typeface="Calibri"/>
        </a:defRPr>
      </a:lvl5pPr>
      <a:lvl6pPr marL="24447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6pPr>
      <a:lvl7pPr marL="29019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7pPr>
      <a:lvl8pPr marL="33591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8pPr>
      <a:lvl9pPr marL="38163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olandkru.azurewebsites.net/" TargetMode="External"/><Relationship Id="rId7" Type="http://schemas.openxmlformats.org/officeDocument/2006/relationships/image" Target="../media/image7.jpg"/><Relationship Id="rId2" Type="http://schemas.openxmlformats.org/officeDocument/2006/relationships/hyperlink" Target="https://twitter.com/rolandkru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.linkedin.com/in/rolandkrummenacher" TargetMode="External"/><Relationship Id="rId5" Type="http://schemas.openxmlformats.org/officeDocument/2006/relationships/hyperlink" Target="http://www.xing.com/profile/Roland_Krummenacher2" TargetMode="External"/><Relationship Id="rId4" Type="http://schemas.openxmlformats.org/officeDocument/2006/relationships/hyperlink" Target="https://github.com/rolandkr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product-training/microsoft-azure" TargetMode="External"/><Relationship Id="rId2" Type="http://schemas.openxmlformats.org/officeDocument/2006/relationships/hyperlink" Target="https://github.com/rolandkru/bbvAcademyAzur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Cloud Computing - Entwickeln von Applikationen mit Hilfe der Azure Plattform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 Teilnehmer</a:t>
            </a:r>
            <a:endParaRPr lang="de-CH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90575" y="1656207"/>
            <a:ext cx="8048623" cy="34954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2pPr>
            <a:lvl3pPr marL="447675" indent="-2476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3pPr>
            <a:lvl4pPr marL="6286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4pPr>
            <a:lvl5pPr marL="19875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5pPr>
            <a:lvl6pPr marL="24447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6pPr>
            <a:lvl7pPr marL="2901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7pPr>
            <a:lvl8pPr marL="33591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8pPr>
            <a:lvl9pPr marL="38163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kern="0" dirty="0" smtClean="0"/>
              <a:t>Name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kern="0" dirty="0" smtClean="0"/>
              <a:t>Erfahrungen</a:t>
            </a:r>
            <a:endParaRPr lang="de-CH" kern="0" dirty="0"/>
          </a:p>
          <a:p>
            <a:pPr marL="790575" lvl="2" indent="-342900" defTabSz="914400"/>
            <a:r>
              <a:rPr lang="de-CH" kern="0" dirty="0" smtClean="0"/>
              <a:t>mit .NET</a:t>
            </a:r>
          </a:p>
          <a:p>
            <a:pPr marL="790575" lvl="2" indent="-342900" defTabSz="914400"/>
            <a:r>
              <a:rPr lang="de-CH" kern="0" dirty="0" smtClean="0"/>
              <a:t>mit Cloud Computing / Azure</a:t>
            </a:r>
          </a:p>
          <a:p>
            <a:pPr marL="790575" lvl="2" indent="-342900" defTabSz="914400"/>
            <a:r>
              <a:rPr lang="de-CH" kern="0" dirty="0" smtClean="0"/>
              <a:t>Erwartungen an diesen Workshop</a:t>
            </a: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33292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bbv</a:t>
            </a:r>
            <a:r>
              <a:rPr lang="de-DE" dirty="0" smtClean="0"/>
              <a:t> Software Services AG</a:t>
            </a:r>
            <a:endParaRPr lang="de-CH" dirty="0"/>
          </a:p>
        </p:txBody>
      </p:sp>
      <p:pic>
        <p:nvPicPr>
          <p:cNvPr id="1026" name="Picture 2" descr="http://www.zenwis.ch/pix_cms/80_768x4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72339"/>
            <a:ext cx="72771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bbv</a:t>
            </a:r>
            <a:r>
              <a:rPr lang="de-DE" dirty="0" smtClean="0"/>
              <a:t> Academy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32041" t="8731" r="29864" b="1633"/>
          <a:stretch/>
        </p:blipFill>
        <p:spPr>
          <a:xfrm>
            <a:off x="914400" y="1066799"/>
            <a:ext cx="3657600" cy="522514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2313" t="9479" r="31225" b="738"/>
          <a:stretch/>
        </p:blipFill>
        <p:spPr>
          <a:xfrm>
            <a:off x="5170007" y="1066798"/>
            <a:ext cx="3495021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Trainer</a:t>
            </a:r>
            <a:endParaRPr lang="de-CH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0575" y="1854436"/>
            <a:ext cx="7761314" cy="223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2pPr>
            <a:lvl3pPr marL="447675" indent="-2476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3pPr>
            <a:lvl4pPr marL="6286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4pPr>
            <a:lvl5pPr marL="19875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5pPr>
            <a:lvl6pPr marL="24447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6pPr>
            <a:lvl7pPr marL="2901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7pPr>
            <a:lvl8pPr marL="33591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8pPr>
            <a:lvl9pPr marL="38163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de-CH" sz="2000" kern="0" dirty="0" smtClean="0"/>
              <a:t>Roland Krummenacher</a:t>
            </a:r>
          </a:p>
          <a:p>
            <a:pPr defTabSz="914400"/>
            <a:r>
              <a:rPr lang="de-CH" sz="2000" kern="0" dirty="0" smtClean="0"/>
              <a:t>Software Architekt</a:t>
            </a:r>
          </a:p>
          <a:p>
            <a:pPr defTabSz="914400"/>
            <a:r>
              <a:rPr lang="de-CH" sz="2000" kern="0" dirty="0" smtClean="0"/>
              <a:t>bbv Software Services AG</a:t>
            </a:r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/>
          </a:p>
          <a:p>
            <a:pPr defTabSz="914400"/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2"/>
              </a:rPr>
              <a:t>https</a:t>
            </a:r>
            <a:r>
              <a:rPr lang="de-CH" sz="2000" kern="0" dirty="0">
                <a:hlinkClick r:id="rId2"/>
              </a:rPr>
              <a:t>://</a:t>
            </a:r>
            <a:r>
              <a:rPr lang="de-CH" sz="2000" kern="0" dirty="0" smtClean="0">
                <a:hlinkClick r:id="rId2"/>
              </a:rPr>
              <a:t>twitter.com/rolandkru</a:t>
            </a:r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3"/>
              </a:rPr>
              <a:t>http://rolandkru.azurewebsites.net</a:t>
            </a:r>
            <a:endParaRPr lang="de-CH" sz="2000" kern="0" dirty="0" smtClean="0"/>
          </a:p>
          <a:p>
            <a:pPr defTabSz="914400"/>
            <a:r>
              <a:rPr lang="de-CH" sz="2000" kern="0" dirty="0">
                <a:hlinkClick r:id="rId4"/>
              </a:rPr>
              <a:t>https://github.com/rolandkru</a:t>
            </a:r>
            <a:endParaRPr lang="de-CH" sz="2000" kern="0" dirty="0"/>
          </a:p>
          <a:p>
            <a:pPr defTabSz="914400"/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5"/>
              </a:rPr>
              <a:t>http://www.xing.com/profile/Roland_Krummenacher2</a:t>
            </a:r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6"/>
              </a:rPr>
              <a:t>http://ch.linkedin.com/in/rolandkrummenacher</a:t>
            </a:r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1600" kern="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51" y="1854436"/>
            <a:ext cx="2211536" cy="20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- 1. Tag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71152"/>
              </p:ext>
            </p:extLst>
          </p:nvPr>
        </p:nvGraphicFramePr>
        <p:xfrm>
          <a:off x="790575" y="1308070"/>
          <a:ext cx="6876894" cy="4789965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1450455"/>
                <a:gridCol w="5426439"/>
              </a:tblGrid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09:00 – 09:15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Agenda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09:15 – 09:45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Azure Overview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09:45 – 10:00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Flatterist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10:15 – 10:35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Azure Storage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10:35 – 11:00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Azure Virtual Machines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11:00 – 12:00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Lab </a:t>
                      </a:r>
                      <a:r>
                        <a:rPr lang="de-CH" sz="1600" dirty="0" smtClean="0">
                          <a:effectLst/>
                        </a:rPr>
                        <a:t>1a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Mittag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13:00 – 13:30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Azure </a:t>
                      </a:r>
                      <a:r>
                        <a:rPr lang="de-CH" sz="1600" dirty="0" smtClean="0">
                          <a:effectLst/>
                        </a:rPr>
                        <a:t>Worker-</a:t>
                      </a:r>
                      <a:r>
                        <a:rPr lang="de-CH" sz="1600" dirty="0" err="1" smtClean="0">
                          <a:effectLst/>
                        </a:rPr>
                        <a:t>Roles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 smtClean="0">
                          <a:effectLst/>
                        </a:rPr>
                        <a:t>13:30 – 14:15</a:t>
                      </a:r>
                      <a:endParaRPr lang="de-CH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1b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14:30</a:t>
                      </a:r>
                      <a:r>
                        <a:rPr lang="de-CH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15:00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 smtClean="0">
                          <a:effectLst/>
                        </a:rPr>
                        <a:t>Azure Service Bus</a:t>
                      </a:r>
                      <a:endParaRPr lang="de-CH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</a:rPr>
                        <a:t>15:00 </a:t>
                      </a:r>
                      <a:r>
                        <a:rPr lang="de-CH" sz="1600" dirty="0">
                          <a:effectLst/>
                        </a:rPr>
                        <a:t>– </a:t>
                      </a:r>
                      <a:r>
                        <a:rPr lang="de-CH" sz="1600" dirty="0" smtClean="0">
                          <a:effectLst/>
                        </a:rPr>
                        <a:t>16:00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Lab 2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</a:rPr>
                        <a:t>16:00 – 16:30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Azure Websites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16:30 – 17:00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SQL Azure Database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- 2. Tag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8746"/>
              </p:ext>
            </p:extLst>
          </p:nvPr>
        </p:nvGraphicFramePr>
        <p:xfrm>
          <a:off x="790574" y="1292092"/>
          <a:ext cx="6854410" cy="3922854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1457951"/>
                <a:gridCol w="5396459"/>
              </a:tblGrid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09:00 – 10:00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3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10:30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Azure API Management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10:45 </a:t>
                      </a:r>
                      <a:r>
                        <a:rPr lang="en-US" sz="1600" dirty="0" smtClean="0">
                          <a:effectLst/>
                        </a:rPr>
                        <a:t>– </a:t>
                      </a:r>
                      <a:r>
                        <a:rPr lang="en-US" sz="1600" dirty="0">
                          <a:effectLst/>
                        </a:rPr>
                        <a:t>11:30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</a:t>
                      </a:r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11:30 – 12:00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Azure Automation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Mittag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13:00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14:00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14:15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Scheduler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14:15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14:30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Traffic Manager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14:45 – 15:30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6 /</a:t>
                      </a:r>
                      <a:r>
                        <a:rPr lang="de-CH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</a:t>
                      </a: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15:30 </a:t>
                      </a:r>
                      <a:r>
                        <a:rPr lang="en-US" sz="1600" dirty="0">
                          <a:effectLst/>
                        </a:rPr>
                        <a:t>– 16:45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Fallstudie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16:45 – 17:00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Feedback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MCPD: Windows Azure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Developer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715784" y="1368166"/>
            <a:ext cx="5845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/>
              <a:t>Exam </a:t>
            </a:r>
            <a:r>
              <a:rPr lang="en-US" dirty="0" smtClean="0"/>
              <a:t>70-583</a:t>
            </a:r>
            <a:endParaRPr lang="en-US" dirty="0"/>
          </a:p>
          <a:p>
            <a:pPr fontAlgn="base"/>
            <a:r>
              <a:rPr lang="en-US" dirty="0"/>
              <a:t>PRO: Designing and Developing Windows Azure Applications</a:t>
            </a:r>
          </a:p>
        </p:txBody>
      </p:sp>
      <p:sp>
        <p:nvSpPr>
          <p:cNvPr id="6" name="Rechteck 5"/>
          <p:cNvSpPr/>
          <p:nvPr/>
        </p:nvSpPr>
        <p:spPr>
          <a:xfrm>
            <a:off x="715784" y="2215305"/>
            <a:ext cx="82101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Key Knowledge</a:t>
            </a:r>
          </a:p>
          <a:p>
            <a:pPr fontAlgn="base"/>
            <a:r>
              <a:rPr lang="en-US" dirty="0"/>
              <a:t>Candidates should have a working knowledge of: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various Cloud service models and service model architectures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synchronization of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security implications of Cloud-based applications as well as the data storage options available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good resource allocation, potential cost impact of different architectural decisions,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deployment models and upgrading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to migrate existing applications, services, and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 and health of applications and services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to integrate Windows Azure applications with external resources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7446" y="5696125"/>
            <a:ext cx="902655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/>
            <a:r>
              <a:rPr lang="de-CH" b="1" dirty="0">
                <a:solidFill>
                  <a:srgbClr val="FF0000"/>
                </a:solidFill>
              </a:rPr>
              <a:t>Achtung</a:t>
            </a:r>
            <a:r>
              <a:rPr lang="de-CH" dirty="0">
                <a:solidFill>
                  <a:srgbClr val="FF0000"/>
                </a:solidFill>
              </a:rPr>
              <a:t>: Kandidaten, die die MCPD: Windows </a:t>
            </a:r>
            <a:r>
              <a:rPr lang="de-CH" dirty="0" err="1">
                <a:solidFill>
                  <a:srgbClr val="FF0000"/>
                </a:solidFill>
              </a:rPr>
              <a:t>Azure</a:t>
            </a:r>
            <a:r>
              <a:rPr lang="de-CH" dirty="0">
                <a:solidFill>
                  <a:srgbClr val="FF0000"/>
                </a:solidFill>
              </a:rPr>
              <a:t> Developer Zertifizierung erhalten, </a:t>
            </a:r>
            <a:r>
              <a:rPr lang="de-CH" dirty="0" smtClean="0">
                <a:solidFill>
                  <a:srgbClr val="FF0000"/>
                </a:solidFill>
              </a:rPr>
              <a:t>müssen </a:t>
            </a:r>
          </a:p>
          <a:p>
            <a:pPr fontAlgn="base"/>
            <a:r>
              <a:rPr lang="de-CH" dirty="0" smtClean="0">
                <a:solidFill>
                  <a:srgbClr val="FF0000"/>
                </a:solidFill>
              </a:rPr>
              <a:t>alle </a:t>
            </a:r>
            <a:r>
              <a:rPr lang="de-CH" dirty="0">
                <a:solidFill>
                  <a:srgbClr val="FF0000"/>
                </a:solidFill>
              </a:rPr>
              <a:t>zwei Jahre einen ständigen Nachweis ihrer Fähigkeiten durch eine </a:t>
            </a:r>
            <a:r>
              <a:rPr lang="de-CH" dirty="0" err="1">
                <a:solidFill>
                  <a:srgbClr val="FF0000"/>
                </a:solidFill>
              </a:rPr>
              <a:t>Rezertifierung</a:t>
            </a:r>
            <a:r>
              <a:rPr lang="de-CH" dirty="0">
                <a:solidFill>
                  <a:srgbClr val="FF0000"/>
                </a:solidFill>
              </a:rPr>
              <a:t> ablegen.</a:t>
            </a:r>
          </a:p>
        </p:txBody>
      </p:sp>
    </p:spTree>
    <p:extLst>
      <p:ext uri="{BB962C8B-B14F-4D97-AF65-F5344CB8AC3E}">
        <p14:creationId xmlns:p14="http://schemas.microsoft.com/office/powerpoint/2010/main" val="22573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Unterlagen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731853" y="1423923"/>
            <a:ext cx="72279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de-CH" sz="2200" kern="0" dirty="0" smtClean="0">
                <a:latin typeface="+mj-lt"/>
              </a:rPr>
              <a:t>Alle Unterlagen sind unter folgendem Link abrufbar:</a:t>
            </a:r>
          </a:p>
          <a:p>
            <a:pPr defTabSz="914400"/>
            <a:r>
              <a:rPr lang="de-CH" sz="2200" kern="0" dirty="0">
                <a:latin typeface="+mj-lt"/>
                <a:hlinkClick r:id="rId2"/>
              </a:rPr>
              <a:t>https://</a:t>
            </a:r>
            <a:r>
              <a:rPr lang="de-CH" sz="2200" kern="0" dirty="0" smtClean="0">
                <a:latin typeface="+mj-lt"/>
                <a:hlinkClick r:id="rId2"/>
              </a:rPr>
              <a:t>github.com/rolandkru/bbvAcademyAzure</a:t>
            </a:r>
            <a:endParaRPr lang="de-CH" sz="2200" kern="0" dirty="0" smtClean="0">
              <a:latin typeface="+mj-lt"/>
            </a:endParaRPr>
          </a:p>
          <a:p>
            <a:pPr defTabSz="914400"/>
            <a:endParaRPr lang="de-CH" sz="2200" kern="0" dirty="0" smtClean="0">
              <a:latin typeface="+mj-lt"/>
            </a:endParaRPr>
          </a:p>
          <a:p>
            <a:pPr defTabSz="914400"/>
            <a:endParaRPr lang="de-CH" sz="2200" kern="0" dirty="0" smtClean="0">
              <a:latin typeface="+mj-lt"/>
            </a:endParaRPr>
          </a:p>
          <a:p>
            <a:pPr defTabSz="914400"/>
            <a:r>
              <a:rPr lang="de-CH" sz="2200" kern="0" dirty="0" smtClean="0">
                <a:latin typeface="+mj-lt"/>
              </a:rPr>
              <a:t>Azure Virtual Academy:</a:t>
            </a:r>
            <a:endParaRPr lang="de-CH" sz="2200" kern="0" dirty="0">
              <a:latin typeface="+mj-lt"/>
            </a:endParaRPr>
          </a:p>
          <a:p>
            <a:pPr defTabSz="914400"/>
            <a:r>
              <a:rPr lang="de-CH" sz="2400" kern="0" dirty="0">
                <a:latin typeface="+mj-lt"/>
                <a:hlinkClick r:id="rId3"/>
              </a:rPr>
              <a:t>http://</a:t>
            </a:r>
            <a:r>
              <a:rPr lang="de-CH" sz="2400" kern="0" dirty="0" smtClean="0">
                <a:latin typeface="+mj-lt"/>
                <a:hlinkClick r:id="rId3"/>
              </a:rPr>
              <a:t>www.microsoftvirtualacademy.com/product-training/microsoft-azure</a:t>
            </a:r>
            <a:endParaRPr lang="de-CH" sz="2400" kern="0" dirty="0" smtClean="0">
              <a:latin typeface="+mj-lt"/>
            </a:endParaRPr>
          </a:p>
          <a:p>
            <a:pPr defTabSz="914400"/>
            <a:endParaRPr lang="de-CH" sz="24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4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Azure </a:t>
            </a:r>
            <a:r>
              <a:rPr lang="de-CH" dirty="0" err="1" smtClean="0"/>
              <a:t>Subscriptions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574" y="1806315"/>
            <a:ext cx="7562851" cy="4508760"/>
          </a:xfrm>
        </p:spPr>
        <p:txBody>
          <a:bodyPr/>
          <a:lstStyle/>
          <a:p>
            <a:r>
              <a:rPr lang="de-CH" dirty="0" smtClean="0"/>
              <a:t>2 Academy </a:t>
            </a:r>
            <a:r>
              <a:rPr lang="de-CH" dirty="0" err="1" smtClean="0"/>
              <a:t>Subscriptions</a:t>
            </a:r>
            <a:r>
              <a:rPr lang="de-CH" dirty="0" smtClean="0"/>
              <a:t> vorhanden</a:t>
            </a:r>
          </a:p>
          <a:p>
            <a:pPr marL="342900" indent="-342900">
              <a:buFontTx/>
              <a:buChar char="-"/>
            </a:pPr>
            <a:r>
              <a:rPr lang="de-CH" dirty="0"/>
              <a:t>n</a:t>
            </a:r>
            <a:r>
              <a:rPr lang="de-CH" dirty="0" smtClean="0"/>
              <a:t>ur während der Academy verwendbar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nach der Academy wird alles gelöscht</a:t>
            </a:r>
          </a:p>
          <a:p>
            <a:pPr marL="342900" indent="-342900">
              <a:buFontTx/>
              <a:buChar char="-"/>
            </a:pPr>
            <a:endParaRPr lang="de-CH" dirty="0"/>
          </a:p>
          <a:p>
            <a:pPr marL="342900" indent="-342900">
              <a:buFontTx/>
              <a:buChar char="-"/>
            </a:pPr>
            <a:endParaRPr lang="de-CH" dirty="0" smtClean="0"/>
          </a:p>
          <a:p>
            <a:r>
              <a:rPr lang="de-CH" dirty="0" smtClean="0"/>
              <a:t>Namensgebung (Vorschlag)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2 Teams: </a:t>
            </a:r>
            <a:r>
              <a:rPr lang="de-CH" dirty="0" err="1" smtClean="0"/>
              <a:t>alpha</a:t>
            </a:r>
            <a:r>
              <a:rPr lang="de-CH" dirty="0" smtClean="0"/>
              <a:t> / </a:t>
            </a:r>
            <a:r>
              <a:rPr lang="de-CH" dirty="0" err="1" smtClean="0"/>
              <a:t>beta</a:t>
            </a:r>
            <a:endParaRPr lang="de-CH" dirty="0" smtClean="0"/>
          </a:p>
          <a:p>
            <a:endParaRPr lang="de-CH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64231"/>
              </p:ext>
            </p:extLst>
          </p:nvPr>
        </p:nvGraphicFramePr>
        <p:xfrm>
          <a:off x="790575" y="4469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Alpha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Beta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Storage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flatteristalphavm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flatteristbetavm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Website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flatteristalphaweb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flatteristbetaweb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40528"/>
      </p:ext>
    </p:extLst>
  </p:cSld>
  <p:clrMapOvr>
    <a:masterClrMapping/>
  </p:clrMapOvr>
</p:sld>
</file>

<file path=ppt/theme/theme1.xml><?xml version="1.0" encoding="utf-8"?>
<a:theme xmlns:a="http://schemas.openxmlformats.org/drawingml/2006/main" name="bbv Titel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bv Inhalt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Segoe UI" pitchFamily="-128" charset="0"/>
            <a:ea typeface="ＭＳ Ｐゴシック" pitchFamily="-128" charset="-128"/>
            <a:cs typeface="ＭＳ Ｐゴシック" pitchFamily="-128" charset="-128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rgbClr val="404040"/>
            </a:solidFill>
            <a:latin typeface="Calibri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bbv PowerPoint Template</Template>
  <TotalTime>0</TotalTime>
  <Words>371</Words>
  <Application>Microsoft Office PowerPoint</Application>
  <PresentationFormat>Bildschirmpräsentation (4:3)</PresentationFormat>
  <Paragraphs>122</Paragraphs>
  <Slides>10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Segoe UI</vt:lpstr>
      <vt:lpstr>Symbol</vt:lpstr>
      <vt:lpstr>Times</vt:lpstr>
      <vt:lpstr>Times New Roman</vt:lpstr>
      <vt:lpstr>bbv Titel</vt:lpstr>
      <vt:lpstr>bbv Inhalt</vt:lpstr>
      <vt:lpstr>PowerPoint-Präsentation</vt:lpstr>
      <vt:lpstr>bbv Software Services AG</vt:lpstr>
      <vt:lpstr>bbv Academy</vt:lpstr>
      <vt:lpstr>Vorstellung Trainer</vt:lpstr>
      <vt:lpstr>Agenda - 1. Tag</vt:lpstr>
      <vt:lpstr>Agenda - 2. Tag</vt:lpstr>
      <vt:lpstr>MCPD: Windows Azure Developer </vt:lpstr>
      <vt:lpstr>Unterlagen</vt:lpstr>
      <vt:lpstr>Azure Subscriptions</vt:lpstr>
      <vt:lpstr>Vorstellungsrunde Teilnehmer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Krummenacher</dc:creator>
  <cp:lastModifiedBy>Roland Krummenacher</cp:lastModifiedBy>
  <cp:revision>42</cp:revision>
  <dcterms:created xsi:type="dcterms:W3CDTF">2013-08-11T09:08:30Z</dcterms:created>
  <dcterms:modified xsi:type="dcterms:W3CDTF">2014-08-20T07:09:59Z</dcterms:modified>
</cp:coreProperties>
</file>