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5" r:id="rId6"/>
    <p:sldMasterId id="2147484237" r:id="rId7"/>
  </p:sldMasterIdLst>
  <p:notesMasterIdLst>
    <p:notesMasterId r:id="rId35"/>
  </p:notesMasterIdLst>
  <p:handoutMasterIdLst>
    <p:handoutMasterId r:id="rId36"/>
  </p:handoutMasterIdLst>
  <p:sldIdLst>
    <p:sldId id="287" r:id="rId8"/>
    <p:sldId id="288" r:id="rId9"/>
    <p:sldId id="258" r:id="rId10"/>
    <p:sldId id="259" r:id="rId11"/>
    <p:sldId id="260" r:id="rId12"/>
    <p:sldId id="261" r:id="rId13"/>
    <p:sldId id="262" r:id="rId14"/>
    <p:sldId id="263" r:id="rId15"/>
    <p:sldId id="264" r:id="rId16"/>
    <p:sldId id="265" r:id="rId17"/>
    <p:sldId id="266" r:id="rId18"/>
    <p:sldId id="267" r:id="rId19"/>
    <p:sldId id="268" r:id="rId20"/>
    <p:sldId id="271" r:id="rId21"/>
    <p:sldId id="272" r:id="rId22"/>
    <p:sldId id="274" r:id="rId23"/>
    <p:sldId id="276" r:id="rId24"/>
    <p:sldId id="277" r:id="rId25"/>
    <p:sldId id="278" r:id="rId26"/>
    <p:sldId id="279" r:id="rId27"/>
    <p:sldId id="280" r:id="rId28"/>
    <p:sldId id="286" r:id="rId29"/>
    <p:sldId id="281" r:id="rId30"/>
    <p:sldId id="282" r:id="rId31"/>
    <p:sldId id="285" r:id="rId32"/>
    <p:sldId id="284" r:id="rId33"/>
    <p:sldId id="283"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747" autoAdjust="0"/>
  </p:normalViewPr>
  <p:slideViewPr>
    <p:cSldViewPr snapToObjects="1">
      <p:cViewPr varScale="1">
        <p:scale>
          <a:sx n="92" d="100"/>
          <a:sy n="92" d="100"/>
        </p:scale>
        <p:origin x="66" y="84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362A22-D5E4-452F-9E47-EFB31475796D}"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B2DB784E-109B-47E0-AF58-F8007FB9F7F2}">
      <dgm:prSet phldrT="[Text]"/>
      <dgm:spPr/>
      <dgm:t>
        <a:bodyPr/>
        <a:lstStyle/>
        <a:p>
          <a:r>
            <a:rPr lang="en-US" dirty="0" smtClean="0">
              <a:gradFill>
                <a:gsLst>
                  <a:gs pos="1250">
                    <a:schemeClr val="bg1"/>
                  </a:gs>
                  <a:gs pos="100000">
                    <a:schemeClr val="bg1"/>
                  </a:gs>
                </a:gsLst>
                <a:lin ang="5400000" scaled="0"/>
              </a:gradFill>
            </a:rPr>
            <a:t>Management</a:t>
          </a:r>
          <a:endParaRPr lang="en-US" dirty="0">
            <a:gradFill>
              <a:gsLst>
                <a:gs pos="1250">
                  <a:schemeClr val="bg1"/>
                </a:gs>
                <a:gs pos="100000">
                  <a:schemeClr val="bg1"/>
                </a:gs>
              </a:gsLst>
              <a:lin ang="5400000" scaled="0"/>
            </a:gradFill>
          </a:endParaRPr>
        </a:p>
      </dgm:t>
    </dgm:pt>
    <dgm:pt modelId="{6FE926B8-CAE7-4BCF-8519-B99F5205FD93}" type="parTrans" cxnId="{8CF7130C-F9FC-4A12-BC50-A3BBEC49C98D}">
      <dgm:prSet/>
      <dgm:spPr/>
      <dgm:t>
        <a:bodyPr/>
        <a:lstStyle/>
        <a:p>
          <a:endParaRPr lang="en-US"/>
        </a:p>
      </dgm:t>
    </dgm:pt>
    <dgm:pt modelId="{3E16BB83-9B9A-4D26-AEB6-74B228974E06}" type="sibTrans" cxnId="{8CF7130C-F9FC-4A12-BC50-A3BBEC49C98D}">
      <dgm:prSet/>
      <dgm:spPr/>
      <dgm:t>
        <a:bodyPr/>
        <a:lstStyle/>
        <a:p>
          <a:endParaRPr lang="en-US"/>
        </a:p>
      </dgm:t>
    </dgm:pt>
    <dgm:pt modelId="{AB6519F7-5049-4891-8AD5-0407A9BF4F18}">
      <dgm:prSet phldrT="[Text]"/>
      <dgm:spPr/>
      <dgm:t>
        <a:bodyPr/>
        <a:lstStyle/>
        <a:p>
          <a:r>
            <a:rPr lang="en-US" dirty="0" smtClean="0">
              <a:gradFill>
                <a:gsLst>
                  <a:gs pos="1250">
                    <a:schemeClr val="tx1"/>
                  </a:gs>
                  <a:gs pos="100000">
                    <a:schemeClr val="tx1"/>
                  </a:gs>
                </a:gsLst>
                <a:lin ang="5400000" scaled="0"/>
              </a:gradFill>
            </a:rPr>
            <a:t>REST API</a:t>
          </a:r>
          <a:endParaRPr lang="en-US" dirty="0">
            <a:gradFill>
              <a:gsLst>
                <a:gs pos="1250">
                  <a:schemeClr val="tx1"/>
                </a:gs>
                <a:gs pos="100000">
                  <a:schemeClr val="tx1"/>
                </a:gs>
              </a:gsLst>
              <a:lin ang="5400000" scaled="0"/>
            </a:gradFill>
          </a:endParaRPr>
        </a:p>
      </dgm:t>
    </dgm:pt>
    <dgm:pt modelId="{AE256338-E163-4158-ACDC-9AC7F4BB6D77}" type="parTrans" cxnId="{0469E64D-8632-41E2-B616-3FDDC5A59920}">
      <dgm:prSet/>
      <dgm:spPr/>
      <dgm:t>
        <a:bodyPr/>
        <a:lstStyle/>
        <a:p>
          <a:endParaRPr lang="en-US"/>
        </a:p>
      </dgm:t>
    </dgm:pt>
    <dgm:pt modelId="{031C2CC7-D7F3-4353-ACCE-4CF4930E612F}" type="sibTrans" cxnId="{0469E64D-8632-41E2-B616-3FDDC5A59920}">
      <dgm:prSet/>
      <dgm:spPr/>
      <dgm:t>
        <a:bodyPr/>
        <a:lstStyle/>
        <a:p>
          <a:endParaRPr lang="en-US"/>
        </a:p>
      </dgm:t>
    </dgm:pt>
    <dgm:pt modelId="{767BB713-CF56-490B-88BF-28E61A744A1C}">
      <dgm:prSet phldrT="[Text]"/>
      <dgm:spPr/>
      <dgm:t>
        <a:bodyPr/>
        <a:lstStyle/>
        <a:p>
          <a:r>
            <a:rPr lang="en-US" dirty="0" smtClean="0">
              <a:gradFill>
                <a:gsLst>
                  <a:gs pos="1250">
                    <a:schemeClr val="tx1"/>
                  </a:gs>
                  <a:gs pos="100000">
                    <a:schemeClr val="tx1"/>
                  </a:gs>
                </a:gsLst>
                <a:lin ang="5400000" scaled="0"/>
              </a:gradFill>
            </a:rPr>
            <a:t>.NET Client</a:t>
          </a:r>
          <a:endParaRPr lang="en-US" dirty="0">
            <a:gradFill>
              <a:gsLst>
                <a:gs pos="1250">
                  <a:schemeClr val="tx1"/>
                </a:gs>
                <a:gs pos="100000">
                  <a:schemeClr val="tx1"/>
                </a:gs>
              </a:gsLst>
              <a:lin ang="5400000" scaled="0"/>
            </a:gradFill>
          </a:endParaRPr>
        </a:p>
      </dgm:t>
    </dgm:pt>
    <dgm:pt modelId="{26B7BADD-8AFD-4449-91FA-055CCD7A981C}" type="parTrans" cxnId="{AC4A12B1-CFD4-4511-A65F-C3D214FE47BB}">
      <dgm:prSet/>
      <dgm:spPr/>
      <dgm:t>
        <a:bodyPr/>
        <a:lstStyle/>
        <a:p>
          <a:endParaRPr lang="en-US"/>
        </a:p>
      </dgm:t>
    </dgm:pt>
    <dgm:pt modelId="{E240EAEA-AD3E-4560-9D8C-6BBC8FCF1168}" type="sibTrans" cxnId="{AC4A12B1-CFD4-4511-A65F-C3D214FE47BB}">
      <dgm:prSet/>
      <dgm:spPr/>
      <dgm:t>
        <a:bodyPr/>
        <a:lstStyle/>
        <a:p>
          <a:endParaRPr lang="en-US"/>
        </a:p>
      </dgm:t>
    </dgm:pt>
    <dgm:pt modelId="{11689DF9-F845-4E0E-A2B5-51B2EF552D72}">
      <dgm:prSet phldrT="[Text]"/>
      <dgm:spPr/>
      <dgm:t>
        <a:bodyPr/>
        <a:lstStyle/>
        <a:p>
          <a:r>
            <a:rPr lang="en-US" dirty="0" smtClean="0">
              <a:gradFill>
                <a:gsLst>
                  <a:gs pos="1250">
                    <a:schemeClr val="bg1"/>
                  </a:gs>
                  <a:gs pos="100000">
                    <a:schemeClr val="bg1"/>
                  </a:gs>
                </a:gsLst>
                <a:lin ang="5400000" scaled="0"/>
              </a:gradFill>
            </a:rPr>
            <a:t>Actions</a:t>
          </a:r>
          <a:endParaRPr lang="en-US" dirty="0">
            <a:gradFill>
              <a:gsLst>
                <a:gs pos="1250">
                  <a:schemeClr val="bg1"/>
                </a:gs>
                <a:gs pos="100000">
                  <a:schemeClr val="bg1"/>
                </a:gs>
              </a:gsLst>
              <a:lin ang="5400000" scaled="0"/>
            </a:gradFill>
          </a:endParaRPr>
        </a:p>
      </dgm:t>
    </dgm:pt>
    <dgm:pt modelId="{B8465F43-E739-47EF-ACC7-7202E0B1D5ED}" type="parTrans" cxnId="{751B08F3-7B04-445E-B7B4-130A5B277558}">
      <dgm:prSet/>
      <dgm:spPr/>
      <dgm:t>
        <a:bodyPr/>
        <a:lstStyle/>
        <a:p>
          <a:endParaRPr lang="en-US"/>
        </a:p>
      </dgm:t>
    </dgm:pt>
    <dgm:pt modelId="{4E5D97CD-139D-4E8B-A153-59BF340570D2}" type="sibTrans" cxnId="{751B08F3-7B04-445E-B7B4-130A5B277558}">
      <dgm:prSet/>
      <dgm:spPr/>
      <dgm:t>
        <a:bodyPr/>
        <a:lstStyle/>
        <a:p>
          <a:endParaRPr lang="en-US"/>
        </a:p>
      </dgm:t>
    </dgm:pt>
    <dgm:pt modelId="{0D63BA41-02EE-4F74-A60D-D00F090389C1}">
      <dgm:prSet phldrT="[Text]" custT="1"/>
      <dgm:spPr/>
      <dgm:t>
        <a:bodyPr/>
        <a:lstStyle/>
        <a:p>
          <a:r>
            <a:rPr lang="en-US" sz="2600" dirty="0" smtClean="0">
              <a:gradFill>
                <a:gsLst>
                  <a:gs pos="1250">
                    <a:schemeClr val="tx1"/>
                  </a:gs>
                  <a:gs pos="100000">
                    <a:schemeClr val="tx1"/>
                  </a:gs>
                </a:gsLst>
                <a:lin ang="5400000" scaled="0"/>
              </a:gradFill>
            </a:rPr>
            <a:t>HTTP &amp; </a:t>
          </a:r>
          <a:r>
            <a:rPr lang="en-US" sz="2400" dirty="0" smtClean="0">
              <a:gradFill>
                <a:gsLst>
                  <a:gs pos="1250">
                    <a:schemeClr val="tx1"/>
                  </a:gs>
                  <a:gs pos="100000">
                    <a:schemeClr val="tx1"/>
                  </a:gs>
                </a:gsLst>
                <a:lin ang="5400000" scaled="0"/>
              </a:gradFill>
            </a:rPr>
            <a:t>Storage</a:t>
          </a:r>
          <a:r>
            <a:rPr lang="en-US" sz="2600" dirty="0" smtClean="0">
              <a:gradFill>
                <a:gsLst>
                  <a:gs pos="1250">
                    <a:schemeClr val="tx1"/>
                  </a:gs>
                  <a:gs pos="100000">
                    <a:schemeClr val="tx1"/>
                  </a:gs>
                </a:gsLst>
                <a:lin ang="5400000" scaled="0"/>
              </a:gradFill>
            </a:rPr>
            <a:t> Queue Actions</a:t>
          </a:r>
          <a:endParaRPr lang="en-US" sz="2600" dirty="0">
            <a:gradFill>
              <a:gsLst>
                <a:gs pos="1250">
                  <a:schemeClr val="tx1"/>
                </a:gs>
                <a:gs pos="100000">
                  <a:schemeClr val="tx1"/>
                </a:gs>
              </a:gsLst>
              <a:lin ang="5400000" scaled="0"/>
            </a:gradFill>
          </a:endParaRPr>
        </a:p>
      </dgm:t>
    </dgm:pt>
    <dgm:pt modelId="{DC2E225C-F3D5-439A-B57B-A9F4CC1532EB}" type="parTrans" cxnId="{F5F3E0C1-A5B2-45B7-8116-358BB48FB235}">
      <dgm:prSet/>
      <dgm:spPr/>
      <dgm:t>
        <a:bodyPr/>
        <a:lstStyle/>
        <a:p>
          <a:endParaRPr lang="en-US"/>
        </a:p>
      </dgm:t>
    </dgm:pt>
    <dgm:pt modelId="{40C8D606-E875-469D-B3C9-E99A727EFDE9}" type="sibTrans" cxnId="{F5F3E0C1-A5B2-45B7-8116-358BB48FB235}">
      <dgm:prSet/>
      <dgm:spPr/>
      <dgm:t>
        <a:bodyPr/>
        <a:lstStyle/>
        <a:p>
          <a:endParaRPr lang="en-US"/>
        </a:p>
      </dgm:t>
    </dgm:pt>
    <dgm:pt modelId="{4964BF2F-9849-43CD-9EC1-8F1DFED2A6B5}">
      <dgm:prSet phldrT="[Text]"/>
      <dgm:spPr/>
      <dgm:t>
        <a:bodyPr/>
        <a:lstStyle/>
        <a:p>
          <a:r>
            <a:rPr lang="en-US" sz="2600" dirty="0" smtClean="0">
              <a:gradFill>
                <a:gsLst>
                  <a:gs pos="1250">
                    <a:schemeClr val="tx1"/>
                  </a:gs>
                  <a:gs pos="100000">
                    <a:schemeClr val="tx1"/>
                  </a:gs>
                </a:gsLst>
                <a:lin ang="5400000" scaled="0"/>
              </a:gradFill>
            </a:rPr>
            <a:t>Error Handler</a:t>
          </a:r>
          <a:endParaRPr lang="en-US" sz="2600" dirty="0">
            <a:gradFill>
              <a:gsLst>
                <a:gs pos="1250">
                  <a:schemeClr val="tx1"/>
                </a:gs>
                <a:gs pos="100000">
                  <a:schemeClr val="tx1"/>
                </a:gs>
              </a:gsLst>
              <a:lin ang="5400000" scaled="0"/>
            </a:gradFill>
          </a:endParaRPr>
        </a:p>
      </dgm:t>
    </dgm:pt>
    <dgm:pt modelId="{F6FC500E-752D-4261-A260-B477EAD3B56F}" type="parTrans" cxnId="{9910B636-2634-40C6-8A4E-AAC9C43A1539}">
      <dgm:prSet/>
      <dgm:spPr/>
      <dgm:t>
        <a:bodyPr/>
        <a:lstStyle/>
        <a:p>
          <a:endParaRPr lang="en-US"/>
        </a:p>
      </dgm:t>
    </dgm:pt>
    <dgm:pt modelId="{1036FF4D-F536-434E-AC5B-4315CC996105}" type="sibTrans" cxnId="{9910B636-2634-40C6-8A4E-AAC9C43A1539}">
      <dgm:prSet/>
      <dgm:spPr/>
      <dgm:t>
        <a:bodyPr/>
        <a:lstStyle/>
        <a:p>
          <a:endParaRPr lang="en-US"/>
        </a:p>
      </dgm:t>
    </dgm:pt>
    <dgm:pt modelId="{DB18B7FD-6265-4E7A-BD09-FAB165CB282C}">
      <dgm:prSet phldrT="[Text]"/>
      <dgm:spPr/>
      <dgm:t>
        <a:bodyPr/>
        <a:lstStyle/>
        <a:p>
          <a:r>
            <a:rPr lang="en-US" dirty="0" smtClean="0">
              <a:gradFill>
                <a:gsLst>
                  <a:gs pos="1250">
                    <a:schemeClr val="bg1"/>
                  </a:gs>
                  <a:gs pos="100000">
                    <a:schemeClr val="bg1"/>
                  </a:gs>
                </a:gsLst>
                <a:lin ang="5400000" scaled="0"/>
              </a:gradFill>
            </a:rPr>
            <a:t>Scheduling</a:t>
          </a:r>
          <a:endParaRPr lang="en-US" dirty="0">
            <a:gradFill>
              <a:gsLst>
                <a:gs pos="1250">
                  <a:schemeClr val="bg1"/>
                </a:gs>
                <a:gs pos="100000">
                  <a:schemeClr val="bg1"/>
                </a:gs>
              </a:gsLst>
              <a:lin ang="5400000" scaled="0"/>
            </a:gradFill>
          </a:endParaRPr>
        </a:p>
      </dgm:t>
    </dgm:pt>
    <dgm:pt modelId="{38606DFA-32B1-4BB7-8E9F-1046B870D96A}" type="parTrans" cxnId="{5650BDDD-20D1-4A76-8893-E1B8452479FC}">
      <dgm:prSet/>
      <dgm:spPr/>
      <dgm:t>
        <a:bodyPr/>
        <a:lstStyle/>
        <a:p>
          <a:endParaRPr lang="en-US"/>
        </a:p>
      </dgm:t>
    </dgm:pt>
    <dgm:pt modelId="{5E5A646B-FC9C-4177-A4ED-932061181F7A}" type="sibTrans" cxnId="{5650BDDD-20D1-4A76-8893-E1B8452479FC}">
      <dgm:prSet/>
      <dgm:spPr/>
      <dgm:t>
        <a:bodyPr/>
        <a:lstStyle/>
        <a:p>
          <a:endParaRPr lang="en-US"/>
        </a:p>
      </dgm:t>
    </dgm:pt>
    <dgm:pt modelId="{85CD30F1-A640-4C89-9FB8-4F91616AD7B2}">
      <dgm:prSet phldrT="[Text]"/>
      <dgm:spPr/>
      <dgm:t>
        <a:bodyPr/>
        <a:lstStyle/>
        <a:p>
          <a:r>
            <a:rPr lang="en-US" dirty="0" smtClean="0">
              <a:gradFill>
                <a:gsLst>
                  <a:gs pos="1250">
                    <a:schemeClr val="tx1"/>
                  </a:gs>
                  <a:gs pos="100000">
                    <a:schemeClr val="tx1"/>
                  </a:gs>
                </a:gsLst>
                <a:lin ang="5400000" scaled="0"/>
              </a:gradFill>
            </a:rPr>
            <a:t>Fire once</a:t>
          </a:r>
          <a:endParaRPr lang="en-US" dirty="0">
            <a:gradFill>
              <a:gsLst>
                <a:gs pos="1250">
                  <a:schemeClr val="tx1"/>
                </a:gs>
                <a:gs pos="100000">
                  <a:schemeClr val="tx1"/>
                </a:gs>
              </a:gsLst>
              <a:lin ang="5400000" scaled="0"/>
            </a:gradFill>
          </a:endParaRPr>
        </a:p>
      </dgm:t>
    </dgm:pt>
    <dgm:pt modelId="{E47ADC54-5EC3-4300-9D43-E717CE8CDF34}" type="parTrans" cxnId="{3BF65FF9-4B8A-4830-8C09-8F0B62F816D0}">
      <dgm:prSet/>
      <dgm:spPr/>
      <dgm:t>
        <a:bodyPr/>
        <a:lstStyle/>
        <a:p>
          <a:endParaRPr lang="en-US"/>
        </a:p>
      </dgm:t>
    </dgm:pt>
    <dgm:pt modelId="{541693A8-856D-4FB0-8957-302B28F28241}" type="sibTrans" cxnId="{3BF65FF9-4B8A-4830-8C09-8F0B62F816D0}">
      <dgm:prSet/>
      <dgm:spPr/>
      <dgm:t>
        <a:bodyPr/>
        <a:lstStyle/>
        <a:p>
          <a:endParaRPr lang="en-US"/>
        </a:p>
      </dgm:t>
    </dgm:pt>
    <dgm:pt modelId="{D48A9B65-FDA7-46BA-9AFC-0086A128FF00}">
      <dgm:prSet phldrT="[Text]"/>
      <dgm:spPr/>
      <dgm:t>
        <a:bodyPr/>
        <a:lstStyle/>
        <a:p>
          <a:r>
            <a:rPr lang="en-US" dirty="0" smtClean="0">
              <a:gradFill>
                <a:gsLst>
                  <a:gs pos="1250">
                    <a:schemeClr val="tx1"/>
                  </a:gs>
                  <a:gs pos="100000">
                    <a:schemeClr val="tx1"/>
                  </a:gs>
                </a:gsLst>
                <a:lin ang="5400000" scaled="0"/>
              </a:gradFill>
            </a:rPr>
            <a:t>Complex schedule</a:t>
          </a:r>
          <a:endParaRPr lang="en-US" dirty="0">
            <a:gradFill>
              <a:gsLst>
                <a:gs pos="1250">
                  <a:schemeClr val="tx1"/>
                </a:gs>
                <a:gs pos="100000">
                  <a:schemeClr val="tx1"/>
                </a:gs>
              </a:gsLst>
              <a:lin ang="5400000" scaled="0"/>
            </a:gradFill>
          </a:endParaRPr>
        </a:p>
      </dgm:t>
    </dgm:pt>
    <dgm:pt modelId="{B7C07A7D-2C9E-444F-AE5E-149C4AEFDD0F}" type="parTrans" cxnId="{EA170437-DCAE-4DE6-B9CD-66B3281348A6}">
      <dgm:prSet/>
      <dgm:spPr/>
      <dgm:t>
        <a:bodyPr/>
        <a:lstStyle/>
        <a:p>
          <a:endParaRPr lang="en-US"/>
        </a:p>
      </dgm:t>
    </dgm:pt>
    <dgm:pt modelId="{36BD325B-63FD-4872-BB1E-BBBA4BB6E4AE}" type="sibTrans" cxnId="{EA170437-DCAE-4DE6-B9CD-66B3281348A6}">
      <dgm:prSet/>
      <dgm:spPr/>
      <dgm:t>
        <a:bodyPr/>
        <a:lstStyle/>
        <a:p>
          <a:endParaRPr lang="en-US"/>
        </a:p>
      </dgm:t>
    </dgm:pt>
    <dgm:pt modelId="{C73A2CBD-8FDF-46A3-BAEA-B83FD605BA03}">
      <dgm:prSet phldrT="[Text]"/>
      <dgm:spPr/>
      <dgm:t>
        <a:bodyPr/>
        <a:lstStyle/>
        <a:p>
          <a:r>
            <a:rPr lang="en-US" dirty="0" smtClean="0">
              <a:gradFill>
                <a:gsLst>
                  <a:gs pos="1250">
                    <a:schemeClr val="tx1"/>
                  </a:gs>
                  <a:gs pos="100000">
                    <a:schemeClr val="tx1"/>
                  </a:gs>
                </a:gsLst>
                <a:lin ang="5400000" scaled="0"/>
              </a:gradFill>
            </a:rPr>
            <a:t>Portal Experience</a:t>
          </a:r>
          <a:endParaRPr lang="en-US" dirty="0">
            <a:gradFill>
              <a:gsLst>
                <a:gs pos="1250">
                  <a:schemeClr val="tx1"/>
                </a:gs>
                <a:gs pos="100000">
                  <a:schemeClr val="tx1"/>
                </a:gs>
              </a:gsLst>
              <a:lin ang="5400000" scaled="0"/>
            </a:gradFill>
          </a:endParaRPr>
        </a:p>
      </dgm:t>
    </dgm:pt>
    <dgm:pt modelId="{85A32D8A-0AAF-4926-8946-C7D428B50532}" type="parTrans" cxnId="{9B7E717B-E3E4-4D92-ACF3-091A61E7FC4C}">
      <dgm:prSet/>
      <dgm:spPr/>
      <dgm:t>
        <a:bodyPr/>
        <a:lstStyle/>
        <a:p>
          <a:endParaRPr lang="en-US"/>
        </a:p>
      </dgm:t>
    </dgm:pt>
    <dgm:pt modelId="{D335B5BD-9E32-431C-81E9-4992BF7662AC}" type="sibTrans" cxnId="{9B7E717B-E3E4-4D92-ACF3-091A61E7FC4C}">
      <dgm:prSet/>
      <dgm:spPr/>
      <dgm:t>
        <a:bodyPr/>
        <a:lstStyle/>
        <a:p>
          <a:endParaRPr lang="en-US"/>
        </a:p>
      </dgm:t>
    </dgm:pt>
    <dgm:pt modelId="{78716FED-D7A5-48CA-9A78-594CD057E018}">
      <dgm:prSet phldrT="[Text]"/>
      <dgm:spPr/>
      <dgm:t>
        <a:bodyPr/>
        <a:lstStyle/>
        <a:p>
          <a:r>
            <a:rPr lang="en-US" sz="2600" dirty="0" smtClean="0">
              <a:gradFill>
                <a:gsLst>
                  <a:gs pos="1250">
                    <a:schemeClr val="tx1"/>
                  </a:gs>
                  <a:gs pos="100000">
                    <a:schemeClr val="tx1"/>
                  </a:gs>
                </a:gsLst>
                <a:lin ang="5400000" scaled="0"/>
              </a:gradFill>
            </a:rPr>
            <a:t>Configurable Retry</a:t>
          </a:r>
          <a:endParaRPr lang="en-US" sz="2600" dirty="0">
            <a:gradFill>
              <a:gsLst>
                <a:gs pos="1250">
                  <a:schemeClr val="tx1"/>
                </a:gs>
                <a:gs pos="100000">
                  <a:schemeClr val="tx1"/>
                </a:gs>
              </a:gsLst>
              <a:lin ang="5400000" scaled="0"/>
            </a:gradFill>
          </a:endParaRPr>
        </a:p>
      </dgm:t>
    </dgm:pt>
    <dgm:pt modelId="{182DFE70-7A94-4CF3-B7C1-A847AA4704E3}" type="parTrans" cxnId="{200B8AE9-8468-41BE-BFA8-B9B1CEE7FD8C}">
      <dgm:prSet/>
      <dgm:spPr/>
      <dgm:t>
        <a:bodyPr/>
        <a:lstStyle/>
        <a:p>
          <a:endParaRPr lang="en-US"/>
        </a:p>
      </dgm:t>
    </dgm:pt>
    <dgm:pt modelId="{B4C529AC-9ED7-4CB2-AC7A-4083B71DF20E}" type="sibTrans" cxnId="{200B8AE9-8468-41BE-BFA8-B9B1CEE7FD8C}">
      <dgm:prSet/>
      <dgm:spPr/>
      <dgm:t>
        <a:bodyPr/>
        <a:lstStyle/>
        <a:p>
          <a:endParaRPr lang="en-US"/>
        </a:p>
      </dgm:t>
    </dgm:pt>
    <dgm:pt modelId="{C1AA88CB-5EE9-4252-A04E-85C01D46E6F7}">
      <dgm:prSet phldrT="[Text]"/>
      <dgm:spPr/>
      <dgm:t>
        <a:bodyPr/>
        <a:lstStyle/>
        <a:p>
          <a:r>
            <a:rPr lang="en-US" dirty="0" smtClean="0">
              <a:gradFill>
                <a:gsLst>
                  <a:gs pos="1250">
                    <a:schemeClr val="tx1"/>
                  </a:gs>
                  <a:gs pos="100000">
                    <a:schemeClr val="tx1"/>
                  </a:gs>
                </a:gsLst>
                <a:lin ang="5400000" scaled="0"/>
              </a:gradFill>
            </a:rPr>
            <a:t>Simple recurrence</a:t>
          </a:r>
          <a:endParaRPr lang="en-US" dirty="0">
            <a:gradFill>
              <a:gsLst>
                <a:gs pos="1250">
                  <a:schemeClr val="tx1"/>
                </a:gs>
                <a:gs pos="100000">
                  <a:schemeClr val="tx1"/>
                </a:gs>
              </a:gsLst>
              <a:lin ang="5400000" scaled="0"/>
            </a:gradFill>
          </a:endParaRPr>
        </a:p>
      </dgm:t>
    </dgm:pt>
    <dgm:pt modelId="{D345E620-31BA-489A-8096-898E6C7EBADF}" type="parTrans" cxnId="{900B09E8-6622-4A4E-9097-9BBCDC14D1F7}">
      <dgm:prSet/>
      <dgm:spPr/>
      <dgm:t>
        <a:bodyPr/>
        <a:lstStyle/>
        <a:p>
          <a:endParaRPr lang="en-US"/>
        </a:p>
      </dgm:t>
    </dgm:pt>
    <dgm:pt modelId="{AFE24A8D-A552-4EE9-A0A3-2EA935DCAE1C}" type="sibTrans" cxnId="{900B09E8-6622-4A4E-9097-9BBCDC14D1F7}">
      <dgm:prSet/>
      <dgm:spPr/>
      <dgm:t>
        <a:bodyPr/>
        <a:lstStyle/>
        <a:p>
          <a:endParaRPr lang="en-US"/>
        </a:p>
      </dgm:t>
    </dgm:pt>
    <dgm:pt modelId="{2FE9C500-AED5-42B6-8F2E-3B73FDEB7500}">
      <dgm:prSet phldrT="[Text]"/>
      <dgm:spPr/>
      <dgm:t>
        <a:bodyPr/>
        <a:lstStyle/>
        <a:p>
          <a:r>
            <a:rPr lang="en-US" dirty="0" smtClean="0">
              <a:gradFill>
                <a:gsLst>
                  <a:gs pos="1250">
                    <a:schemeClr val="bg1"/>
                  </a:gs>
                  <a:gs pos="100000">
                    <a:schemeClr val="bg1"/>
                  </a:gs>
                </a:gsLst>
                <a:lin ang="5400000" scaled="0"/>
              </a:gradFill>
            </a:rPr>
            <a:t>Monitoring</a:t>
          </a:r>
          <a:endParaRPr lang="en-US" dirty="0">
            <a:gradFill>
              <a:gsLst>
                <a:gs pos="1250">
                  <a:schemeClr val="bg1"/>
                </a:gs>
                <a:gs pos="100000">
                  <a:schemeClr val="bg1"/>
                </a:gs>
              </a:gsLst>
              <a:lin ang="5400000" scaled="0"/>
            </a:gradFill>
          </a:endParaRPr>
        </a:p>
      </dgm:t>
    </dgm:pt>
    <dgm:pt modelId="{6C8B7E50-CC05-4A21-B529-E73A326F38A2}" type="parTrans" cxnId="{D9D77588-83AF-4E7F-9177-3AC14A2308B3}">
      <dgm:prSet/>
      <dgm:spPr/>
      <dgm:t>
        <a:bodyPr/>
        <a:lstStyle/>
        <a:p>
          <a:endParaRPr lang="en-US"/>
        </a:p>
      </dgm:t>
    </dgm:pt>
    <dgm:pt modelId="{AD49B704-F7FC-41A9-BFC2-469771CD3254}" type="sibTrans" cxnId="{D9D77588-83AF-4E7F-9177-3AC14A2308B3}">
      <dgm:prSet/>
      <dgm:spPr/>
      <dgm:t>
        <a:bodyPr/>
        <a:lstStyle/>
        <a:p>
          <a:endParaRPr lang="en-US"/>
        </a:p>
      </dgm:t>
    </dgm:pt>
    <dgm:pt modelId="{96B63450-9BD0-454F-9737-16C15F9DCAEF}">
      <dgm:prSet phldrT="[Text]"/>
      <dgm:spPr/>
      <dgm:t>
        <a:bodyPr/>
        <a:lstStyle/>
        <a:p>
          <a:r>
            <a:rPr lang="en-US" dirty="0" smtClean="0">
              <a:gradFill>
                <a:gsLst>
                  <a:gs pos="1250">
                    <a:schemeClr val="tx1"/>
                  </a:gs>
                  <a:gs pos="100000">
                    <a:schemeClr val="tx1"/>
                  </a:gs>
                </a:gsLst>
                <a:lin ang="5400000" scaled="0"/>
              </a:gradFill>
            </a:rPr>
            <a:t>Execution History</a:t>
          </a:r>
          <a:endParaRPr lang="en-US" dirty="0">
            <a:gradFill>
              <a:gsLst>
                <a:gs pos="1250">
                  <a:schemeClr val="tx1"/>
                </a:gs>
                <a:gs pos="100000">
                  <a:schemeClr val="tx1"/>
                </a:gs>
              </a:gsLst>
              <a:lin ang="5400000" scaled="0"/>
            </a:gradFill>
          </a:endParaRPr>
        </a:p>
      </dgm:t>
    </dgm:pt>
    <dgm:pt modelId="{7830A7B9-8B6F-4FAD-8548-FA066B54B7A7}" type="parTrans" cxnId="{3E46D824-223A-4B45-9804-62E44635BF2C}">
      <dgm:prSet/>
      <dgm:spPr/>
      <dgm:t>
        <a:bodyPr/>
        <a:lstStyle/>
        <a:p>
          <a:endParaRPr lang="en-US"/>
        </a:p>
      </dgm:t>
    </dgm:pt>
    <dgm:pt modelId="{749D914A-7B75-4823-9E13-7AEA102B9AF7}" type="sibTrans" cxnId="{3E46D824-223A-4B45-9804-62E44635BF2C}">
      <dgm:prSet/>
      <dgm:spPr/>
      <dgm:t>
        <a:bodyPr/>
        <a:lstStyle/>
        <a:p>
          <a:endParaRPr lang="en-US"/>
        </a:p>
      </dgm:t>
    </dgm:pt>
    <dgm:pt modelId="{0B0E1A77-891F-40D1-8153-CACA31A7E576}">
      <dgm:prSet phldrT="[Text]"/>
      <dgm:spPr/>
      <dgm:t>
        <a:bodyPr/>
        <a:lstStyle/>
        <a:p>
          <a:r>
            <a:rPr lang="en-US" dirty="0" smtClean="0">
              <a:gradFill>
                <a:gsLst>
                  <a:gs pos="1250">
                    <a:schemeClr val="tx1"/>
                  </a:gs>
                  <a:gs pos="100000">
                    <a:schemeClr val="tx1"/>
                  </a:gs>
                </a:gsLst>
                <a:lin ang="5400000" scaled="0"/>
              </a:gradFill>
            </a:rPr>
            <a:t>PowerShell</a:t>
          </a:r>
          <a:endParaRPr lang="en-US" dirty="0">
            <a:gradFill>
              <a:gsLst>
                <a:gs pos="1250">
                  <a:schemeClr val="tx1"/>
                </a:gs>
                <a:gs pos="100000">
                  <a:schemeClr val="tx1"/>
                </a:gs>
              </a:gsLst>
              <a:lin ang="5400000" scaled="0"/>
            </a:gradFill>
          </a:endParaRPr>
        </a:p>
      </dgm:t>
    </dgm:pt>
    <dgm:pt modelId="{9BA5E588-5A9D-42F4-A917-45D920E52321}" type="parTrans" cxnId="{201F9871-02B2-4F68-B56C-90720770FD7A}">
      <dgm:prSet/>
      <dgm:spPr/>
      <dgm:t>
        <a:bodyPr/>
        <a:lstStyle/>
        <a:p>
          <a:endParaRPr lang="en-US"/>
        </a:p>
      </dgm:t>
    </dgm:pt>
    <dgm:pt modelId="{1E1A56F2-1723-452F-9D49-4F7F1CE1546C}" type="sibTrans" cxnId="{201F9871-02B2-4F68-B56C-90720770FD7A}">
      <dgm:prSet/>
      <dgm:spPr/>
      <dgm:t>
        <a:bodyPr/>
        <a:lstStyle/>
        <a:p>
          <a:endParaRPr lang="en-US"/>
        </a:p>
      </dgm:t>
    </dgm:pt>
    <dgm:pt modelId="{93C06897-E619-4D94-ABD7-B034DCAFFAE1}" type="pres">
      <dgm:prSet presAssocID="{B9362A22-D5E4-452F-9E47-EFB31475796D}" presName="Name0" presStyleCnt="0">
        <dgm:presLayoutVars>
          <dgm:dir/>
          <dgm:animLvl val="lvl"/>
          <dgm:resizeHandles val="exact"/>
        </dgm:presLayoutVars>
      </dgm:prSet>
      <dgm:spPr/>
      <dgm:t>
        <a:bodyPr/>
        <a:lstStyle/>
        <a:p>
          <a:endParaRPr lang="en-US"/>
        </a:p>
      </dgm:t>
    </dgm:pt>
    <dgm:pt modelId="{7EA58030-0905-4142-93A9-35309AABCF4D}" type="pres">
      <dgm:prSet presAssocID="{B2DB784E-109B-47E0-AF58-F8007FB9F7F2}" presName="composite" presStyleCnt="0"/>
      <dgm:spPr/>
      <dgm:t>
        <a:bodyPr/>
        <a:lstStyle/>
        <a:p>
          <a:endParaRPr lang="en-US"/>
        </a:p>
      </dgm:t>
    </dgm:pt>
    <dgm:pt modelId="{A4B4709A-C3C8-41BD-AA24-A75765804955}" type="pres">
      <dgm:prSet presAssocID="{B2DB784E-109B-47E0-AF58-F8007FB9F7F2}" presName="parTx" presStyleLbl="alignNode1" presStyleIdx="0" presStyleCnt="4">
        <dgm:presLayoutVars>
          <dgm:chMax val="0"/>
          <dgm:chPref val="0"/>
          <dgm:bulletEnabled val="1"/>
        </dgm:presLayoutVars>
      </dgm:prSet>
      <dgm:spPr/>
      <dgm:t>
        <a:bodyPr/>
        <a:lstStyle/>
        <a:p>
          <a:endParaRPr lang="en-US"/>
        </a:p>
      </dgm:t>
    </dgm:pt>
    <dgm:pt modelId="{ACFBC6B8-AB6C-4C73-8DCE-DA9F0B57C7EA}" type="pres">
      <dgm:prSet presAssocID="{B2DB784E-109B-47E0-AF58-F8007FB9F7F2}" presName="desTx" presStyleLbl="alignAccFollowNode1" presStyleIdx="0" presStyleCnt="4">
        <dgm:presLayoutVars>
          <dgm:bulletEnabled val="1"/>
        </dgm:presLayoutVars>
      </dgm:prSet>
      <dgm:spPr/>
      <dgm:t>
        <a:bodyPr/>
        <a:lstStyle/>
        <a:p>
          <a:endParaRPr lang="en-US"/>
        </a:p>
      </dgm:t>
    </dgm:pt>
    <dgm:pt modelId="{C7C13EE2-B868-4CB4-B5AF-78223AD2EF5C}" type="pres">
      <dgm:prSet presAssocID="{3E16BB83-9B9A-4D26-AEB6-74B228974E06}" presName="space" presStyleCnt="0"/>
      <dgm:spPr/>
      <dgm:t>
        <a:bodyPr/>
        <a:lstStyle/>
        <a:p>
          <a:endParaRPr lang="en-US"/>
        </a:p>
      </dgm:t>
    </dgm:pt>
    <dgm:pt modelId="{79AA359D-4000-4C17-A46F-5FCA61953DF1}" type="pres">
      <dgm:prSet presAssocID="{11689DF9-F845-4E0E-A2B5-51B2EF552D72}" presName="composite" presStyleCnt="0"/>
      <dgm:spPr/>
      <dgm:t>
        <a:bodyPr/>
        <a:lstStyle/>
        <a:p>
          <a:endParaRPr lang="en-US"/>
        </a:p>
      </dgm:t>
    </dgm:pt>
    <dgm:pt modelId="{C8D57C24-22ED-4B8B-B22F-830C7874A24D}" type="pres">
      <dgm:prSet presAssocID="{11689DF9-F845-4E0E-A2B5-51B2EF552D72}" presName="parTx" presStyleLbl="alignNode1" presStyleIdx="1" presStyleCnt="4">
        <dgm:presLayoutVars>
          <dgm:chMax val="0"/>
          <dgm:chPref val="0"/>
          <dgm:bulletEnabled val="1"/>
        </dgm:presLayoutVars>
      </dgm:prSet>
      <dgm:spPr/>
      <dgm:t>
        <a:bodyPr/>
        <a:lstStyle/>
        <a:p>
          <a:endParaRPr lang="en-US"/>
        </a:p>
      </dgm:t>
    </dgm:pt>
    <dgm:pt modelId="{E119F65E-084B-40E9-94BE-2E44FE3FD34C}" type="pres">
      <dgm:prSet presAssocID="{11689DF9-F845-4E0E-A2B5-51B2EF552D72}" presName="desTx" presStyleLbl="alignAccFollowNode1" presStyleIdx="1" presStyleCnt="4">
        <dgm:presLayoutVars>
          <dgm:bulletEnabled val="1"/>
        </dgm:presLayoutVars>
      </dgm:prSet>
      <dgm:spPr/>
      <dgm:t>
        <a:bodyPr/>
        <a:lstStyle/>
        <a:p>
          <a:endParaRPr lang="en-US"/>
        </a:p>
      </dgm:t>
    </dgm:pt>
    <dgm:pt modelId="{DACB598E-BEEB-4845-BB43-E123AADCA2FF}" type="pres">
      <dgm:prSet presAssocID="{4E5D97CD-139D-4E8B-A153-59BF340570D2}" presName="space" presStyleCnt="0"/>
      <dgm:spPr/>
      <dgm:t>
        <a:bodyPr/>
        <a:lstStyle/>
        <a:p>
          <a:endParaRPr lang="en-US"/>
        </a:p>
      </dgm:t>
    </dgm:pt>
    <dgm:pt modelId="{481BBC13-EC70-4306-AFA5-73F31E50BEEF}" type="pres">
      <dgm:prSet presAssocID="{DB18B7FD-6265-4E7A-BD09-FAB165CB282C}" presName="composite" presStyleCnt="0"/>
      <dgm:spPr/>
      <dgm:t>
        <a:bodyPr/>
        <a:lstStyle/>
        <a:p>
          <a:endParaRPr lang="en-US"/>
        </a:p>
      </dgm:t>
    </dgm:pt>
    <dgm:pt modelId="{0C66BC12-DA28-430C-9B8B-FB6D6381BD59}" type="pres">
      <dgm:prSet presAssocID="{DB18B7FD-6265-4E7A-BD09-FAB165CB282C}" presName="parTx" presStyleLbl="alignNode1" presStyleIdx="2" presStyleCnt="4">
        <dgm:presLayoutVars>
          <dgm:chMax val="0"/>
          <dgm:chPref val="0"/>
          <dgm:bulletEnabled val="1"/>
        </dgm:presLayoutVars>
      </dgm:prSet>
      <dgm:spPr/>
      <dgm:t>
        <a:bodyPr/>
        <a:lstStyle/>
        <a:p>
          <a:endParaRPr lang="en-US"/>
        </a:p>
      </dgm:t>
    </dgm:pt>
    <dgm:pt modelId="{D18DA7B4-EADC-48E4-95F5-5BB8B70A84E1}" type="pres">
      <dgm:prSet presAssocID="{DB18B7FD-6265-4E7A-BD09-FAB165CB282C}" presName="desTx" presStyleLbl="alignAccFollowNode1" presStyleIdx="2" presStyleCnt="4">
        <dgm:presLayoutVars>
          <dgm:bulletEnabled val="1"/>
        </dgm:presLayoutVars>
      </dgm:prSet>
      <dgm:spPr/>
      <dgm:t>
        <a:bodyPr/>
        <a:lstStyle/>
        <a:p>
          <a:endParaRPr lang="en-US"/>
        </a:p>
      </dgm:t>
    </dgm:pt>
    <dgm:pt modelId="{6A6D46DB-B48D-4B72-95AD-7AAD2A66FEE0}" type="pres">
      <dgm:prSet presAssocID="{5E5A646B-FC9C-4177-A4ED-932061181F7A}" presName="space" presStyleCnt="0"/>
      <dgm:spPr/>
      <dgm:t>
        <a:bodyPr/>
        <a:lstStyle/>
        <a:p>
          <a:endParaRPr lang="en-US"/>
        </a:p>
      </dgm:t>
    </dgm:pt>
    <dgm:pt modelId="{ABBA26D7-3444-4D8E-BAC8-6D4823057D53}" type="pres">
      <dgm:prSet presAssocID="{2FE9C500-AED5-42B6-8F2E-3B73FDEB7500}" presName="composite" presStyleCnt="0"/>
      <dgm:spPr/>
      <dgm:t>
        <a:bodyPr/>
        <a:lstStyle/>
        <a:p>
          <a:endParaRPr lang="en-US"/>
        </a:p>
      </dgm:t>
    </dgm:pt>
    <dgm:pt modelId="{0C80484F-8C67-4081-9F73-A199F83BA988}" type="pres">
      <dgm:prSet presAssocID="{2FE9C500-AED5-42B6-8F2E-3B73FDEB7500}" presName="parTx" presStyleLbl="alignNode1" presStyleIdx="3" presStyleCnt="4">
        <dgm:presLayoutVars>
          <dgm:chMax val="0"/>
          <dgm:chPref val="0"/>
          <dgm:bulletEnabled val="1"/>
        </dgm:presLayoutVars>
      </dgm:prSet>
      <dgm:spPr/>
      <dgm:t>
        <a:bodyPr/>
        <a:lstStyle/>
        <a:p>
          <a:endParaRPr lang="en-US"/>
        </a:p>
      </dgm:t>
    </dgm:pt>
    <dgm:pt modelId="{C40C51CF-99F1-4CCB-987F-1442549E7FB6}" type="pres">
      <dgm:prSet presAssocID="{2FE9C500-AED5-42B6-8F2E-3B73FDEB7500}" presName="desTx" presStyleLbl="alignAccFollowNode1" presStyleIdx="3" presStyleCnt="4">
        <dgm:presLayoutVars>
          <dgm:bulletEnabled val="1"/>
        </dgm:presLayoutVars>
      </dgm:prSet>
      <dgm:spPr/>
      <dgm:t>
        <a:bodyPr/>
        <a:lstStyle/>
        <a:p>
          <a:endParaRPr lang="en-US"/>
        </a:p>
      </dgm:t>
    </dgm:pt>
  </dgm:ptLst>
  <dgm:cxnLst>
    <dgm:cxn modelId="{56C0C088-56A2-4B3F-836B-147FBFF8F71A}" type="presOf" srcId="{C73A2CBD-8FDF-46A3-BAEA-B83FD605BA03}" destId="{ACFBC6B8-AB6C-4C73-8DCE-DA9F0B57C7EA}" srcOrd="0" destOrd="3" presId="urn:microsoft.com/office/officeart/2005/8/layout/hList1"/>
    <dgm:cxn modelId="{9B7E717B-E3E4-4D92-ACF3-091A61E7FC4C}" srcId="{B2DB784E-109B-47E0-AF58-F8007FB9F7F2}" destId="{C73A2CBD-8FDF-46A3-BAEA-B83FD605BA03}" srcOrd="3" destOrd="0" parTransId="{85A32D8A-0AAF-4926-8946-C7D428B50532}" sibTransId="{D335B5BD-9E32-431C-81E9-4992BF7662AC}"/>
    <dgm:cxn modelId="{C42294DF-749F-428F-A92C-D4ABE72041F5}" type="presOf" srcId="{C1AA88CB-5EE9-4252-A04E-85C01D46E6F7}" destId="{D18DA7B4-EADC-48E4-95F5-5BB8B70A84E1}" srcOrd="0" destOrd="1" presId="urn:microsoft.com/office/officeart/2005/8/layout/hList1"/>
    <dgm:cxn modelId="{CC8E91CD-EF62-4881-A9F1-35201A32D94D}" type="presOf" srcId="{78716FED-D7A5-48CA-9A78-594CD057E018}" destId="{E119F65E-084B-40E9-94BE-2E44FE3FD34C}" srcOrd="0" destOrd="2" presId="urn:microsoft.com/office/officeart/2005/8/layout/hList1"/>
    <dgm:cxn modelId="{02806D23-CE90-4E38-B95E-62A6DD574485}" type="presOf" srcId="{0B0E1A77-891F-40D1-8153-CACA31A7E576}" destId="{ACFBC6B8-AB6C-4C73-8DCE-DA9F0B57C7EA}" srcOrd="0" destOrd="2" presId="urn:microsoft.com/office/officeart/2005/8/layout/hList1"/>
    <dgm:cxn modelId="{AC4A12B1-CFD4-4511-A65F-C3D214FE47BB}" srcId="{B2DB784E-109B-47E0-AF58-F8007FB9F7F2}" destId="{767BB713-CF56-490B-88BF-28E61A744A1C}" srcOrd="1" destOrd="0" parTransId="{26B7BADD-8AFD-4449-91FA-055CCD7A981C}" sibTransId="{E240EAEA-AD3E-4560-9D8C-6BBC8FCF1168}"/>
    <dgm:cxn modelId="{DBD5B1AD-0413-4A34-9D64-1C92A3DBA747}" type="presOf" srcId="{2FE9C500-AED5-42B6-8F2E-3B73FDEB7500}" destId="{0C80484F-8C67-4081-9F73-A199F83BA988}" srcOrd="0" destOrd="0" presId="urn:microsoft.com/office/officeart/2005/8/layout/hList1"/>
    <dgm:cxn modelId="{3E46D824-223A-4B45-9804-62E44635BF2C}" srcId="{2FE9C500-AED5-42B6-8F2E-3B73FDEB7500}" destId="{96B63450-9BD0-454F-9737-16C15F9DCAEF}" srcOrd="0" destOrd="0" parTransId="{7830A7B9-8B6F-4FAD-8548-FA066B54B7A7}" sibTransId="{749D914A-7B75-4823-9E13-7AEA102B9AF7}"/>
    <dgm:cxn modelId="{EA170437-DCAE-4DE6-B9CD-66B3281348A6}" srcId="{DB18B7FD-6265-4E7A-BD09-FAB165CB282C}" destId="{D48A9B65-FDA7-46BA-9AFC-0086A128FF00}" srcOrd="2" destOrd="0" parTransId="{B7C07A7D-2C9E-444F-AE5E-149C4AEFDD0F}" sibTransId="{36BD325B-63FD-4872-BB1E-BBBA4BB6E4AE}"/>
    <dgm:cxn modelId="{F5F3E0C1-A5B2-45B7-8116-358BB48FB235}" srcId="{11689DF9-F845-4E0E-A2B5-51B2EF552D72}" destId="{0D63BA41-02EE-4F74-A60D-D00F090389C1}" srcOrd="0" destOrd="0" parTransId="{DC2E225C-F3D5-439A-B57B-A9F4CC1532EB}" sibTransId="{40C8D606-E875-469D-B3C9-E99A727EFDE9}"/>
    <dgm:cxn modelId="{9EC5C35F-1B26-4C99-8A7A-66EE26185CE1}" type="presOf" srcId="{85CD30F1-A640-4C89-9FB8-4F91616AD7B2}" destId="{D18DA7B4-EADC-48E4-95F5-5BB8B70A84E1}" srcOrd="0" destOrd="0" presId="urn:microsoft.com/office/officeart/2005/8/layout/hList1"/>
    <dgm:cxn modelId="{3F43015B-2C8B-43FE-B4F6-B7B9108F7682}" type="presOf" srcId="{DB18B7FD-6265-4E7A-BD09-FAB165CB282C}" destId="{0C66BC12-DA28-430C-9B8B-FB6D6381BD59}" srcOrd="0" destOrd="0" presId="urn:microsoft.com/office/officeart/2005/8/layout/hList1"/>
    <dgm:cxn modelId="{0469E64D-8632-41E2-B616-3FDDC5A59920}" srcId="{B2DB784E-109B-47E0-AF58-F8007FB9F7F2}" destId="{AB6519F7-5049-4891-8AD5-0407A9BF4F18}" srcOrd="0" destOrd="0" parTransId="{AE256338-E163-4158-ACDC-9AC7F4BB6D77}" sibTransId="{031C2CC7-D7F3-4353-ACCE-4CF4930E612F}"/>
    <dgm:cxn modelId="{FB8C4B59-12F9-4730-B486-E1C6C746C45A}" type="presOf" srcId="{11689DF9-F845-4E0E-A2B5-51B2EF552D72}" destId="{C8D57C24-22ED-4B8B-B22F-830C7874A24D}" srcOrd="0" destOrd="0" presId="urn:microsoft.com/office/officeart/2005/8/layout/hList1"/>
    <dgm:cxn modelId="{9910B636-2634-40C6-8A4E-AAC9C43A1539}" srcId="{11689DF9-F845-4E0E-A2B5-51B2EF552D72}" destId="{4964BF2F-9849-43CD-9EC1-8F1DFED2A6B5}" srcOrd="1" destOrd="0" parTransId="{F6FC500E-752D-4261-A260-B477EAD3B56F}" sibTransId="{1036FF4D-F536-434E-AC5B-4315CC996105}"/>
    <dgm:cxn modelId="{D4E6CBB4-6FB6-4852-B63B-E18FE044B829}" type="presOf" srcId="{B2DB784E-109B-47E0-AF58-F8007FB9F7F2}" destId="{A4B4709A-C3C8-41BD-AA24-A75765804955}" srcOrd="0" destOrd="0" presId="urn:microsoft.com/office/officeart/2005/8/layout/hList1"/>
    <dgm:cxn modelId="{5650BDDD-20D1-4A76-8893-E1B8452479FC}" srcId="{B9362A22-D5E4-452F-9E47-EFB31475796D}" destId="{DB18B7FD-6265-4E7A-BD09-FAB165CB282C}" srcOrd="2" destOrd="0" parTransId="{38606DFA-32B1-4BB7-8E9F-1046B870D96A}" sibTransId="{5E5A646B-FC9C-4177-A4ED-932061181F7A}"/>
    <dgm:cxn modelId="{8CF7130C-F9FC-4A12-BC50-A3BBEC49C98D}" srcId="{B9362A22-D5E4-452F-9E47-EFB31475796D}" destId="{B2DB784E-109B-47E0-AF58-F8007FB9F7F2}" srcOrd="0" destOrd="0" parTransId="{6FE926B8-CAE7-4BCF-8519-B99F5205FD93}" sibTransId="{3E16BB83-9B9A-4D26-AEB6-74B228974E06}"/>
    <dgm:cxn modelId="{751B08F3-7B04-445E-B7B4-130A5B277558}" srcId="{B9362A22-D5E4-452F-9E47-EFB31475796D}" destId="{11689DF9-F845-4E0E-A2B5-51B2EF552D72}" srcOrd="1" destOrd="0" parTransId="{B8465F43-E739-47EF-ACC7-7202E0B1D5ED}" sibTransId="{4E5D97CD-139D-4E8B-A153-59BF340570D2}"/>
    <dgm:cxn modelId="{3BF65FF9-4B8A-4830-8C09-8F0B62F816D0}" srcId="{DB18B7FD-6265-4E7A-BD09-FAB165CB282C}" destId="{85CD30F1-A640-4C89-9FB8-4F91616AD7B2}" srcOrd="0" destOrd="0" parTransId="{E47ADC54-5EC3-4300-9D43-E717CE8CDF34}" sibTransId="{541693A8-856D-4FB0-8957-302B28F28241}"/>
    <dgm:cxn modelId="{A93FA86C-2818-4A4D-83CC-241F3A9AA986}" type="presOf" srcId="{0D63BA41-02EE-4F74-A60D-D00F090389C1}" destId="{E119F65E-084B-40E9-94BE-2E44FE3FD34C}" srcOrd="0" destOrd="0" presId="urn:microsoft.com/office/officeart/2005/8/layout/hList1"/>
    <dgm:cxn modelId="{200B8AE9-8468-41BE-BFA8-B9B1CEE7FD8C}" srcId="{11689DF9-F845-4E0E-A2B5-51B2EF552D72}" destId="{78716FED-D7A5-48CA-9A78-594CD057E018}" srcOrd="2" destOrd="0" parTransId="{182DFE70-7A94-4CF3-B7C1-A847AA4704E3}" sibTransId="{B4C529AC-9ED7-4CB2-AC7A-4083B71DF20E}"/>
    <dgm:cxn modelId="{09D92A88-B557-43E1-AA94-C77C5FD2A015}" type="presOf" srcId="{D48A9B65-FDA7-46BA-9AFC-0086A128FF00}" destId="{D18DA7B4-EADC-48E4-95F5-5BB8B70A84E1}" srcOrd="0" destOrd="2" presId="urn:microsoft.com/office/officeart/2005/8/layout/hList1"/>
    <dgm:cxn modelId="{E827FBBB-8D65-4263-AF6E-BEFA3D8885B9}" type="presOf" srcId="{96B63450-9BD0-454F-9737-16C15F9DCAEF}" destId="{C40C51CF-99F1-4CCB-987F-1442549E7FB6}" srcOrd="0" destOrd="0" presId="urn:microsoft.com/office/officeart/2005/8/layout/hList1"/>
    <dgm:cxn modelId="{900B09E8-6622-4A4E-9097-9BBCDC14D1F7}" srcId="{DB18B7FD-6265-4E7A-BD09-FAB165CB282C}" destId="{C1AA88CB-5EE9-4252-A04E-85C01D46E6F7}" srcOrd="1" destOrd="0" parTransId="{D345E620-31BA-489A-8096-898E6C7EBADF}" sibTransId="{AFE24A8D-A552-4EE9-A0A3-2EA935DCAE1C}"/>
    <dgm:cxn modelId="{D9D77588-83AF-4E7F-9177-3AC14A2308B3}" srcId="{B9362A22-D5E4-452F-9E47-EFB31475796D}" destId="{2FE9C500-AED5-42B6-8F2E-3B73FDEB7500}" srcOrd="3" destOrd="0" parTransId="{6C8B7E50-CC05-4A21-B529-E73A326F38A2}" sibTransId="{AD49B704-F7FC-41A9-BFC2-469771CD3254}"/>
    <dgm:cxn modelId="{5CE7F988-F8CB-4232-8C6E-05A62EE8749C}" type="presOf" srcId="{767BB713-CF56-490B-88BF-28E61A744A1C}" destId="{ACFBC6B8-AB6C-4C73-8DCE-DA9F0B57C7EA}" srcOrd="0" destOrd="1" presId="urn:microsoft.com/office/officeart/2005/8/layout/hList1"/>
    <dgm:cxn modelId="{DA857A25-A6EF-4B58-9B07-64E99DF5A2A8}" type="presOf" srcId="{B9362A22-D5E4-452F-9E47-EFB31475796D}" destId="{93C06897-E619-4D94-ABD7-B034DCAFFAE1}" srcOrd="0" destOrd="0" presId="urn:microsoft.com/office/officeart/2005/8/layout/hList1"/>
    <dgm:cxn modelId="{201F9871-02B2-4F68-B56C-90720770FD7A}" srcId="{B2DB784E-109B-47E0-AF58-F8007FB9F7F2}" destId="{0B0E1A77-891F-40D1-8153-CACA31A7E576}" srcOrd="2" destOrd="0" parTransId="{9BA5E588-5A9D-42F4-A917-45D920E52321}" sibTransId="{1E1A56F2-1723-452F-9D49-4F7F1CE1546C}"/>
    <dgm:cxn modelId="{20563CB1-0917-4471-8BA0-898285B0E20F}" type="presOf" srcId="{AB6519F7-5049-4891-8AD5-0407A9BF4F18}" destId="{ACFBC6B8-AB6C-4C73-8DCE-DA9F0B57C7EA}" srcOrd="0" destOrd="0" presId="urn:microsoft.com/office/officeart/2005/8/layout/hList1"/>
    <dgm:cxn modelId="{0C85C1E8-9104-4565-B8B9-1EC6C25B7B64}" type="presOf" srcId="{4964BF2F-9849-43CD-9EC1-8F1DFED2A6B5}" destId="{E119F65E-084B-40E9-94BE-2E44FE3FD34C}" srcOrd="0" destOrd="1" presId="urn:microsoft.com/office/officeart/2005/8/layout/hList1"/>
    <dgm:cxn modelId="{044FE620-56D9-4D2B-9CF2-D84B85ABF62E}" type="presParOf" srcId="{93C06897-E619-4D94-ABD7-B034DCAFFAE1}" destId="{7EA58030-0905-4142-93A9-35309AABCF4D}" srcOrd="0" destOrd="0" presId="urn:microsoft.com/office/officeart/2005/8/layout/hList1"/>
    <dgm:cxn modelId="{41AAEC0A-124B-479C-B4FE-3A9A870B017B}" type="presParOf" srcId="{7EA58030-0905-4142-93A9-35309AABCF4D}" destId="{A4B4709A-C3C8-41BD-AA24-A75765804955}" srcOrd="0" destOrd="0" presId="urn:microsoft.com/office/officeart/2005/8/layout/hList1"/>
    <dgm:cxn modelId="{7F0A1E6C-2EB9-4348-ACAC-8C728B861320}" type="presParOf" srcId="{7EA58030-0905-4142-93A9-35309AABCF4D}" destId="{ACFBC6B8-AB6C-4C73-8DCE-DA9F0B57C7EA}" srcOrd="1" destOrd="0" presId="urn:microsoft.com/office/officeart/2005/8/layout/hList1"/>
    <dgm:cxn modelId="{3475408E-EDA0-4160-BE34-9BE433166ACA}" type="presParOf" srcId="{93C06897-E619-4D94-ABD7-B034DCAFFAE1}" destId="{C7C13EE2-B868-4CB4-B5AF-78223AD2EF5C}" srcOrd="1" destOrd="0" presId="urn:microsoft.com/office/officeart/2005/8/layout/hList1"/>
    <dgm:cxn modelId="{872F6682-91A1-4C49-8167-9BFB79AF2848}" type="presParOf" srcId="{93C06897-E619-4D94-ABD7-B034DCAFFAE1}" destId="{79AA359D-4000-4C17-A46F-5FCA61953DF1}" srcOrd="2" destOrd="0" presId="urn:microsoft.com/office/officeart/2005/8/layout/hList1"/>
    <dgm:cxn modelId="{AA0D3433-3DBB-4EE8-AC7F-22A6FD958F67}" type="presParOf" srcId="{79AA359D-4000-4C17-A46F-5FCA61953DF1}" destId="{C8D57C24-22ED-4B8B-B22F-830C7874A24D}" srcOrd="0" destOrd="0" presId="urn:microsoft.com/office/officeart/2005/8/layout/hList1"/>
    <dgm:cxn modelId="{8B44BAF2-AB77-44E0-AF21-1B024956ED43}" type="presParOf" srcId="{79AA359D-4000-4C17-A46F-5FCA61953DF1}" destId="{E119F65E-084B-40E9-94BE-2E44FE3FD34C}" srcOrd="1" destOrd="0" presId="urn:microsoft.com/office/officeart/2005/8/layout/hList1"/>
    <dgm:cxn modelId="{002DC496-968F-4CC1-90EA-D64F2AAB335D}" type="presParOf" srcId="{93C06897-E619-4D94-ABD7-B034DCAFFAE1}" destId="{DACB598E-BEEB-4845-BB43-E123AADCA2FF}" srcOrd="3" destOrd="0" presId="urn:microsoft.com/office/officeart/2005/8/layout/hList1"/>
    <dgm:cxn modelId="{28CD06B4-1D1F-49FC-ABDB-4C93E47D734F}" type="presParOf" srcId="{93C06897-E619-4D94-ABD7-B034DCAFFAE1}" destId="{481BBC13-EC70-4306-AFA5-73F31E50BEEF}" srcOrd="4" destOrd="0" presId="urn:microsoft.com/office/officeart/2005/8/layout/hList1"/>
    <dgm:cxn modelId="{9AAFDFA0-32AB-4F66-AF38-8EF0B0771996}" type="presParOf" srcId="{481BBC13-EC70-4306-AFA5-73F31E50BEEF}" destId="{0C66BC12-DA28-430C-9B8B-FB6D6381BD59}" srcOrd="0" destOrd="0" presId="urn:microsoft.com/office/officeart/2005/8/layout/hList1"/>
    <dgm:cxn modelId="{1B12339D-E9AD-4F69-B244-660DBA5F6B8D}" type="presParOf" srcId="{481BBC13-EC70-4306-AFA5-73F31E50BEEF}" destId="{D18DA7B4-EADC-48E4-95F5-5BB8B70A84E1}" srcOrd="1" destOrd="0" presId="urn:microsoft.com/office/officeart/2005/8/layout/hList1"/>
    <dgm:cxn modelId="{F1DBF31A-FD88-477E-A853-B1BE61FB348F}" type="presParOf" srcId="{93C06897-E619-4D94-ABD7-B034DCAFFAE1}" destId="{6A6D46DB-B48D-4B72-95AD-7AAD2A66FEE0}" srcOrd="5" destOrd="0" presId="urn:microsoft.com/office/officeart/2005/8/layout/hList1"/>
    <dgm:cxn modelId="{1A52BDE1-A178-48A1-8C16-949F3D284FD7}" type="presParOf" srcId="{93C06897-E619-4D94-ABD7-B034DCAFFAE1}" destId="{ABBA26D7-3444-4D8E-BAC8-6D4823057D53}" srcOrd="6" destOrd="0" presId="urn:microsoft.com/office/officeart/2005/8/layout/hList1"/>
    <dgm:cxn modelId="{8A0491F5-B475-45C0-A788-DEE2D1798855}" type="presParOf" srcId="{ABBA26D7-3444-4D8E-BAC8-6D4823057D53}" destId="{0C80484F-8C67-4081-9F73-A199F83BA988}" srcOrd="0" destOrd="0" presId="urn:microsoft.com/office/officeart/2005/8/layout/hList1"/>
    <dgm:cxn modelId="{E619970E-B954-477B-90DB-7F63CF42FE24}" type="presParOf" srcId="{ABBA26D7-3444-4D8E-BAC8-6D4823057D53}" destId="{C40C51CF-99F1-4CCB-987F-1442549E7FB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709A-C3C8-41BD-AA24-A75765804955}">
      <dsp:nvSpPr>
        <dsp:cNvPr id="0" name=""/>
        <dsp:cNvSpPr/>
      </dsp:nvSpPr>
      <dsp:spPr>
        <a:xfrm>
          <a:off x="4419" y="250749"/>
          <a:ext cx="2657573" cy="8352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gradFill>
                <a:gsLst>
                  <a:gs pos="1250">
                    <a:schemeClr val="bg1"/>
                  </a:gs>
                  <a:gs pos="100000">
                    <a:schemeClr val="bg1"/>
                  </a:gs>
                </a:gsLst>
                <a:lin ang="5400000" scaled="0"/>
              </a:gradFill>
            </a:rPr>
            <a:t>Management</a:t>
          </a:r>
          <a:endParaRPr lang="en-US" sz="2900" kern="1200" dirty="0">
            <a:gradFill>
              <a:gsLst>
                <a:gs pos="1250">
                  <a:schemeClr val="bg1"/>
                </a:gs>
                <a:gs pos="100000">
                  <a:schemeClr val="bg1"/>
                </a:gs>
              </a:gsLst>
              <a:lin ang="5400000" scaled="0"/>
            </a:gradFill>
          </a:endParaRPr>
        </a:p>
      </dsp:txBody>
      <dsp:txXfrm>
        <a:off x="4419" y="250749"/>
        <a:ext cx="2657573" cy="835200"/>
      </dsp:txXfrm>
    </dsp:sp>
    <dsp:sp modelId="{ACFBC6B8-AB6C-4C73-8DCE-DA9F0B57C7EA}">
      <dsp:nvSpPr>
        <dsp:cNvPr id="0" name=""/>
        <dsp:cNvSpPr/>
      </dsp:nvSpPr>
      <dsp:spPr>
        <a:xfrm>
          <a:off x="4419" y="1085949"/>
          <a:ext cx="2657573" cy="286578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REST API</a:t>
          </a:r>
          <a:endParaRPr lang="en-US" sz="2900" kern="1200" dirty="0">
            <a:gradFill>
              <a:gsLst>
                <a:gs pos="1250">
                  <a:schemeClr val="tx1"/>
                </a:gs>
                <a:gs pos="100000">
                  <a:schemeClr val="tx1"/>
                </a:gs>
              </a:gsLst>
              <a:lin ang="5400000" scaled="0"/>
            </a:gradFill>
          </a:endParaRPr>
        </a:p>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.NET Client</a:t>
          </a:r>
          <a:endParaRPr lang="en-US" sz="2900" kern="1200" dirty="0">
            <a:gradFill>
              <a:gsLst>
                <a:gs pos="1250">
                  <a:schemeClr val="tx1"/>
                </a:gs>
                <a:gs pos="100000">
                  <a:schemeClr val="tx1"/>
                </a:gs>
              </a:gsLst>
              <a:lin ang="5400000" scaled="0"/>
            </a:gradFill>
          </a:endParaRPr>
        </a:p>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PowerShell</a:t>
          </a:r>
          <a:endParaRPr lang="en-US" sz="2900" kern="1200" dirty="0">
            <a:gradFill>
              <a:gsLst>
                <a:gs pos="1250">
                  <a:schemeClr val="tx1"/>
                </a:gs>
                <a:gs pos="100000">
                  <a:schemeClr val="tx1"/>
                </a:gs>
              </a:gsLst>
              <a:lin ang="5400000" scaled="0"/>
            </a:gradFill>
          </a:endParaRPr>
        </a:p>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Portal Experience</a:t>
          </a:r>
          <a:endParaRPr lang="en-US" sz="2900" kern="1200" dirty="0">
            <a:gradFill>
              <a:gsLst>
                <a:gs pos="1250">
                  <a:schemeClr val="tx1"/>
                </a:gs>
                <a:gs pos="100000">
                  <a:schemeClr val="tx1"/>
                </a:gs>
              </a:gsLst>
              <a:lin ang="5400000" scaled="0"/>
            </a:gradFill>
          </a:endParaRPr>
        </a:p>
      </dsp:txBody>
      <dsp:txXfrm>
        <a:off x="4419" y="1085949"/>
        <a:ext cx="2657573" cy="2865780"/>
      </dsp:txXfrm>
    </dsp:sp>
    <dsp:sp modelId="{C8D57C24-22ED-4B8B-B22F-830C7874A24D}">
      <dsp:nvSpPr>
        <dsp:cNvPr id="0" name=""/>
        <dsp:cNvSpPr/>
      </dsp:nvSpPr>
      <dsp:spPr>
        <a:xfrm>
          <a:off x="3034053" y="250749"/>
          <a:ext cx="2657573" cy="8352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gradFill>
                <a:gsLst>
                  <a:gs pos="1250">
                    <a:schemeClr val="bg1"/>
                  </a:gs>
                  <a:gs pos="100000">
                    <a:schemeClr val="bg1"/>
                  </a:gs>
                </a:gsLst>
                <a:lin ang="5400000" scaled="0"/>
              </a:gradFill>
            </a:rPr>
            <a:t>Actions</a:t>
          </a:r>
          <a:endParaRPr lang="en-US" sz="2900" kern="1200" dirty="0">
            <a:gradFill>
              <a:gsLst>
                <a:gs pos="1250">
                  <a:schemeClr val="bg1"/>
                </a:gs>
                <a:gs pos="100000">
                  <a:schemeClr val="bg1"/>
                </a:gs>
              </a:gsLst>
              <a:lin ang="5400000" scaled="0"/>
            </a:gradFill>
          </a:endParaRPr>
        </a:p>
      </dsp:txBody>
      <dsp:txXfrm>
        <a:off x="3034053" y="250749"/>
        <a:ext cx="2657573" cy="835200"/>
      </dsp:txXfrm>
    </dsp:sp>
    <dsp:sp modelId="{E119F65E-084B-40E9-94BE-2E44FE3FD34C}">
      <dsp:nvSpPr>
        <dsp:cNvPr id="0" name=""/>
        <dsp:cNvSpPr/>
      </dsp:nvSpPr>
      <dsp:spPr>
        <a:xfrm>
          <a:off x="3034053" y="1085949"/>
          <a:ext cx="2657573" cy="286578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gradFill>
                <a:gsLst>
                  <a:gs pos="1250">
                    <a:schemeClr val="tx1"/>
                  </a:gs>
                  <a:gs pos="100000">
                    <a:schemeClr val="tx1"/>
                  </a:gs>
                </a:gsLst>
                <a:lin ang="5400000" scaled="0"/>
              </a:gradFill>
            </a:rPr>
            <a:t>HTTP &amp; </a:t>
          </a:r>
          <a:r>
            <a:rPr lang="en-US" sz="2400" kern="1200" dirty="0" smtClean="0">
              <a:gradFill>
                <a:gsLst>
                  <a:gs pos="1250">
                    <a:schemeClr val="tx1"/>
                  </a:gs>
                  <a:gs pos="100000">
                    <a:schemeClr val="tx1"/>
                  </a:gs>
                </a:gsLst>
                <a:lin ang="5400000" scaled="0"/>
              </a:gradFill>
            </a:rPr>
            <a:t>Storage</a:t>
          </a:r>
          <a:r>
            <a:rPr lang="en-US" sz="2600" kern="1200" dirty="0" smtClean="0">
              <a:gradFill>
                <a:gsLst>
                  <a:gs pos="1250">
                    <a:schemeClr val="tx1"/>
                  </a:gs>
                  <a:gs pos="100000">
                    <a:schemeClr val="tx1"/>
                  </a:gs>
                </a:gsLst>
                <a:lin ang="5400000" scaled="0"/>
              </a:gradFill>
            </a:rPr>
            <a:t> Queue Actions</a:t>
          </a:r>
          <a:endParaRPr lang="en-US" sz="2600" kern="1200" dirty="0">
            <a:gradFill>
              <a:gsLst>
                <a:gs pos="1250">
                  <a:schemeClr val="tx1"/>
                </a:gs>
                <a:gs pos="100000">
                  <a:schemeClr val="tx1"/>
                </a:gs>
              </a:gsLst>
              <a:lin ang="5400000" scaled="0"/>
            </a:gradFill>
          </a:endParaRPr>
        </a:p>
        <a:p>
          <a:pPr marL="228600" lvl="1" indent="-228600" algn="l" defTabSz="1155700">
            <a:lnSpc>
              <a:spcPct val="90000"/>
            </a:lnSpc>
            <a:spcBef>
              <a:spcPct val="0"/>
            </a:spcBef>
            <a:spcAft>
              <a:spcPct val="15000"/>
            </a:spcAft>
            <a:buChar char="••"/>
          </a:pPr>
          <a:r>
            <a:rPr lang="en-US" sz="2600" kern="1200" dirty="0" smtClean="0">
              <a:gradFill>
                <a:gsLst>
                  <a:gs pos="1250">
                    <a:schemeClr val="tx1"/>
                  </a:gs>
                  <a:gs pos="100000">
                    <a:schemeClr val="tx1"/>
                  </a:gs>
                </a:gsLst>
                <a:lin ang="5400000" scaled="0"/>
              </a:gradFill>
            </a:rPr>
            <a:t>Error Handler</a:t>
          </a:r>
          <a:endParaRPr lang="en-US" sz="2600" kern="1200" dirty="0">
            <a:gradFill>
              <a:gsLst>
                <a:gs pos="1250">
                  <a:schemeClr val="tx1"/>
                </a:gs>
                <a:gs pos="100000">
                  <a:schemeClr val="tx1"/>
                </a:gs>
              </a:gsLst>
              <a:lin ang="5400000" scaled="0"/>
            </a:gradFill>
          </a:endParaRPr>
        </a:p>
        <a:p>
          <a:pPr marL="228600" lvl="1" indent="-228600" algn="l" defTabSz="1155700">
            <a:lnSpc>
              <a:spcPct val="90000"/>
            </a:lnSpc>
            <a:spcBef>
              <a:spcPct val="0"/>
            </a:spcBef>
            <a:spcAft>
              <a:spcPct val="15000"/>
            </a:spcAft>
            <a:buChar char="••"/>
          </a:pPr>
          <a:r>
            <a:rPr lang="en-US" sz="2600" kern="1200" dirty="0" smtClean="0">
              <a:gradFill>
                <a:gsLst>
                  <a:gs pos="1250">
                    <a:schemeClr val="tx1"/>
                  </a:gs>
                  <a:gs pos="100000">
                    <a:schemeClr val="tx1"/>
                  </a:gs>
                </a:gsLst>
                <a:lin ang="5400000" scaled="0"/>
              </a:gradFill>
            </a:rPr>
            <a:t>Configurable Retry</a:t>
          </a:r>
          <a:endParaRPr lang="en-US" sz="2600" kern="1200" dirty="0">
            <a:gradFill>
              <a:gsLst>
                <a:gs pos="1250">
                  <a:schemeClr val="tx1"/>
                </a:gs>
                <a:gs pos="100000">
                  <a:schemeClr val="tx1"/>
                </a:gs>
              </a:gsLst>
              <a:lin ang="5400000" scaled="0"/>
            </a:gradFill>
          </a:endParaRPr>
        </a:p>
      </dsp:txBody>
      <dsp:txXfrm>
        <a:off x="3034053" y="1085949"/>
        <a:ext cx="2657573" cy="2865780"/>
      </dsp:txXfrm>
    </dsp:sp>
    <dsp:sp modelId="{0C66BC12-DA28-430C-9B8B-FB6D6381BD59}">
      <dsp:nvSpPr>
        <dsp:cNvPr id="0" name=""/>
        <dsp:cNvSpPr/>
      </dsp:nvSpPr>
      <dsp:spPr>
        <a:xfrm>
          <a:off x="6063687" y="250749"/>
          <a:ext cx="2657573" cy="8352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gradFill>
                <a:gsLst>
                  <a:gs pos="1250">
                    <a:schemeClr val="bg1"/>
                  </a:gs>
                  <a:gs pos="100000">
                    <a:schemeClr val="bg1"/>
                  </a:gs>
                </a:gsLst>
                <a:lin ang="5400000" scaled="0"/>
              </a:gradFill>
            </a:rPr>
            <a:t>Scheduling</a:t>
          </a:r>
          <a:endParaRPr lang="en-US" sz="2900" kern="1200" dirty="0">
            <a:gradFill>
              <a:gsLst>
                <a:gs pos="1250">
                  <a:schemeClr val="bg1"/>
                </a:gs>
                <a:gs pos="100000">
                  <a:schemeClr val="bg1"/>
                </a:gs>
              </a:gsLst>
              <a:lin ang="5400000" scaled="0"/>
            </a:gradFill>
          </a:endParaRPr>
        </a:p>
      </dsp:txBody>
      <dsp:txXfrm>
        <a:off x="6063687" y="250749"/>
        <a:ext cx="2657573" cy="835200"/>
      </dsp:txXfrm>
    </dsp:sp>
    <dsp:sp modelId="{D18DA7B4-EADC-48E4-95F5-5BB8B70A84E1}">
      <dsp:nvSpPr>
        <dsp:cNvPr id="0" name=""/>
        <dsp:cNvSpPr/>
      </dsp:nvSpPr>
      <dsp:spPr>
        <a:xfrm>
          <a:off x="6063687" y="1085949"/>
          <a:ext cx="2657573" cy="286578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Fire once</a:t>
          </a:r>
          <a:endParaRPr lang="en-US" sz="2900" kern="1200" dirty="0">
            <a:gradFill>
              <a:gsLst>
                <a:gs pos="1250">
                  <a:schemeClr val="tx1"/>
                </a:gs>
                <a:gs pos="100000">
                  <a:schemeClr val="tx1"/>
                </a:gs>
              </a:gsLst>
              <a:lin ang="5400000" scaled="0"/>
            </a:gradFill>
          </a:endParaRPr>
        </a:p>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Simple recurrence</a:t>
          </a:r>
          <a:endParaRPr lang="en-US" sz="2900" kern="1200" dirty="0">
            <a:gradFill>
              <a:gsLst>
                <a:gs pos="1250">
                  <a:schemeClr val="tx1"/>
                </a:gs>
                <a:gs pos="100000">
                  <a:schemeClr val="tx1"/>
                </a:gs>
              </a:gsLst>
              <a:lin ang="5400000" scaled="0"/>
            </a:gradFill>
          </a:endParaRPr>
        </a:p>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Complex schedule</a:t>
          </a:r>
          <a:endParaRPr lang="en-US" sz="2900" kern="1200" dirty="0">
            <a:gradFill>
              <a:gsLst>
                <a:gs pos="1250">
                  <a:schemeClr val="tx1"/>
                </a:gs>
                <a:gs pos="100000">
                  <a:schemeClr val="tx1"/>
                </a:gs>
              </a:gsLst>
              <a:lin ang="5400000" scaled="0"/>
            </a:gradFill>
          </a:endParaRPr>
        </a:p>
      </dsp:txBody>
      <dsp:txXfrm>
        <a:off x="6063687" y="1085949"/>
        <a:ext cx="2657573" cy="2865780"/>
      </dsp:txXfrm>
    </dsp:sp>
    <dsp:sp modelId="{0C80484F-8C67-4081-9F73-A199F83BA988}">
      <dsp:nvSpPr>
        <dsp:cNvPr id="0" name=""/>
        <dsp:cNvSpPr/>
      </dsp:nvSpPr>
      <dsp:spPr>
        <a:xfrm>
          <a:off x="9093321" y="250749"/>
          <a:ext cx="2657573" cy="8352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gradFill>
                <a:gsLst>
                  <a:gs pos="1250">
                    <a:schemeClr val="bg1"/>
                  </a:gs>
                  <a:gs pos="100000">
                    <a:schemeClr val="bg1"/>
                  </a:gs>
                </a:gsLst>
                <a:lin ang="5400000" scaled="0"/>
              </a:gradFill>
            </a:rPr>
            <a:t>Monitoring</a:t>
          </a:r>
          <a:endParaRPr lang="en-US" sz="2900" kern="1200" dirty="0">
            <a:gradFill>
              <a:gsLst>
                <a:gs pos="1250">
                  <a:schemeClr val="bg1"/>
                </a:gs>
                <a:gs pos="100000">
                  <a:schemeClr val="bg1"/>
                </a:gs>
              </a:gsLst>
              <a:lin ang="5400000" scaled="0"/>
            </a:gradFill>
          </a:endParaRPr>
        </a:p>
      </dsp:txBody>
      <dsp:txXfrm>
        <a:off x="9093321" y="250749"/>
        <a:ext cx="2657573" cy="835200"/>
      </dsp:txXfrm>
    </dsp:sp>
    <dsp:sp modelId="{C40C51CF-99F1-4CCB-987F-1442549E7FB6}">
      <dsp:nvSpPr>
        <dsp:cNvPr id="0" name=""/>
        <dsp:cNvSpPr/>
      </dsp:nvSpPr>
      <dsp:spPr>
        <a:xfrm>
          <a:off x="9093321" y="1085949"/>
          <a:ext cx="2657573" cy="286578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gradFill>
                <a:gsLst>
                  <a:gs pos="1250">
                    <a:schemeClr val="tx1"/>
                  </a:gs>
                  <a:gs pos="100000">
                    <a:schemeClr val="tx1"/>
                  </a:gs>
                </a:gsLst>
                <a:lin ang="5400000" scaled="0"/>
              </a:gradFill>
            </a:rPr>
            <a:t>Execution History</a:t>
          </a:r>
          <a:endParaRPr lang="en-US" sz="2900" kern="1200" dirty="0">
            <a:gradFill>
              <a:gsLst>
                <a:gs pos="1250">
                  <a:schemeClr val="tx1"/>
                </a:gs>
                <a:gs pos="100000">
                  <a:schemeClr val="tx1"/>
                </a:gs>
              </a:gsLst>
              <a:lin ang="5400000" scaled="0"/>
            </a:gradFill>
          </a:endParaRPr>
        </a:p>
      </dsp:txBody>
      <dsp:txXfrm>
        <a:off x="9093321" y="1085949"/>
        <a:ext cx="2657573" cy="28657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8/19/2014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8/19/2014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solidFill>
                  <a:prstClr val="black"/>
                </a:solidFill>
              </a:rPr>
              <a:pPr/>
              <a:t>1</a:t>
            </a:fld>
            <a:endParaRPr lang="de-CH">
              <a:solidFill>
                <a:prstClr val="black"/>
              </a:solidFill>
            </a:endParaRPr>
          </a:p>
        </p:txBody>
      </p:sp>
    </p:spTree>
    <p:extLst>
      <p:ext uri="{BB962C8B-B14F-4D97-AF65-F5344CB8AC3E}">
        <p14:creationId xmlns:p14="http://schemas.microsoft.com/office/powerpoint/2010/main" val="195313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8/19/2014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4494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8/19/2014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039038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810206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4110945" y="3720699"/>
            <a:ext cx="7250294" cy="2720093"/>
          </a:xfrm>
          <a:prstGeom prst="rect">
            <a:avLst/>
          </a:prstGeom>
        </p:spPr>
        <p:txBody>
          <a:bodyPr lIns="0" tIns="0" rIns="0" bIns="0"/>
          <a:lstStyle>
            <a:lvl1pPr marL="0" indent="0">
              <a:buFont typeface="Times" pitchFamily="-128" charset="0"/>
              <a:buNone/>
              <a:defRPr sz="2244">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1075237" y="2389796"/>
            <a:ext cx="10286001" cy="738311"/>
          </a:xfrm>
          <a:prstGeom prst="rect">
            <a:avLst/>
          </a:prstGeom>
        </p:spPr>
        <p:txBody>
          <a:bodyPr lIns="0" tIns="0" rIns="0" bIns="0"/>
          <a:lstStyle>
            <a:lvl1pPr marL="0" indent="0">
              <a:buNone/>
              <a:defRPr sz="3468">
                <a:solidFill>
                  <a:schemeClr val="bg2"/>
                </a:solidFill>
              </a:defRPr>
            </a:lvl1pPr>
            <a:lvl2pPr marL="0" indent="0">
              <a:buNone/>
              <a:defRPr sz="3468">
                <a:solidFill>
                  <a:schemeClr val="bg2"/>
                </a:solidFill>
              </a:defRPr>
            </a:lvl2pPr>
            <a:lvl3pPr marL="0" indent="0">
              <a:buNone/>
              <a:defRPr sz="3468">
                <a:solidFill>
                  <a:schemeClr val="bg2"/>
                </a:solidFill>
              </a:defRPr>
            </a:lvl3pPr>
            <a:lvl4pPr marL="0" indent="0">
              <a:buNone/>
              <a:defRPr sz="3468">
                <a:solidFill>
                  <a:schemeClr val="bg2"/>
                </a:solidFill>
              </a:defRPr>
            </a:lvl4pPr>
            <a:lvl5pPr marL="0" indent="0">
              <a:buNone/>
              <a:defRPr sz="3468">
                <a:solidFill>
                  <a:schemeClr val="bg2"/>
                </a:solidFill>
              </a:defRPr>
            </a:lvl5pPr>
          </a:lstStyle>
          <a:p>
            <a:pPr lvl="0"/>
            <a:r>
              <a:rPr lang="de-DE" dirty="0" smtClean="0"/>
              <a:t>Titel Standhalter</a:t>
            </a:r>
            <a:endParaRPr lang="de-CH" dirty="0"/>
          </a:p>
        </p:txBody>
      </p:sp>
    </p:spTree>
    <p:extLst>
      <p:ext uri="{BB962C8B-B14F-4D97-AF65-F5344CB8AC3E}">
        <p14:creationId xmlns:p14="http://schemas.microsoft.com/office/powerpoint/2010/main" val="101191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1075237" y="2389797"/>
            <a:ext cx="10286001" cy="1049178"/>
          </a:xfrm>
        </p:spPr>
        <p:txBody>
          <a:bodyPr/>
          <a:lstStyle>
            <a:lvl1pPr>
              <a:defRPr sz="3468">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798208" y="3652698"/>
            <a:ext cx="8563031" cy="278809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666644"/>
            <a:ext cx="12436475" cy="0"/>
          </a:xfrm>
          <a:prstGeom prst="line">
            <a:avLst/>
          </a:prstGeom>
          <a:noFill/>
          <a:ln w="22225">
            <a:solidFill>
              <a:srgbClr val="E1E1E1"/>
            </a:solidFill>
            <a:round/>
            <a:headEnd/>
            <a:tailEnd/>
          </a:ln>
        </p:spPr>
        <p:txBody>
          <a:bodyPr wrap="none" anchor="ctr">
            <a:prstTxWarp prst="textNoShape">
              <a:avLst/>
            </a:prstTxWarp>
          </a:bodyPr>
          <a:lstStyle/>
          <a:p>
            <a:pPr defTabSz="466298" eaLnBrk="0" hangingPunct="0">
              <a:defRPr/>
            </a:pPr>
            <a:endParaRPr lang="en-US" sz="1836">
              <a:solidFill>
                <a:prstClr val="black"/>
              </a:solidFill>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9741905" y="6697090"/>
            <a:ext cx="1761834" cy="254262"/>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102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2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2" y="6554130"/>
            <a:ext cx="12436476" cy="431764"/>
          </a:xfrm>
          <a:prstGeom prst="rect">
            <a:avLst/>
          </a:prstGeom>
        </p:spPr>
      </p:pic>
      <p:sp>
        <p:nvSpPr>
          <p:cNvPr id="14"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9741904" y="6720501"/>
            <a:ext cx="1761834" cy="222217"/>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950012"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19842205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75237" y="612022"/>
            <a:ext cx="10286001" cy="476016"/>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1075238" y="1311474"/>
            <a:ext cx="10286002" cy="5129319"/>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4002641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75237" y="612021"/>
            <a:ext cx="10286001" cy="476015"/>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1075238" y="1398906"/>
            <a:ext cx="4888225" cy="5041887"/>
          </a:xfrm>
        </p:spPr>
        <p:txBody>
          <a:bodyPr/>
          <a:lstStyle>
            <a:lvl1pPr marL="199149" marR="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sz="1632">
                <a:solidFill>
                  <a:schemeClr val="tx2"/>
                </a:solidFill>
              </a:defRPr>
            </a:lvl1pPr>
          </a:lstStyle>
          <a:p>
            <a:pPr lvl="0"/>
            <a:r>
              <a:rPr lang="de-CH" dirty="0" smtClean="0"/>
              <a:t>Vergleich Textposition eins</a:t>
            </a:r>
          </a:p>
          <a:p>
            <a:pPr lvl="0"/>
            <a:r>
              <a:rPr lang="de-CH" dirty="0" smtClean="0"/>
              <a:t>Vergleich Textposition zwei</a:t>
            </a:r>
          </a:p>
          <a:p>
            <a:pPr marL="199149" marR="0" lvl="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6473013" y="1398906"/>
            <a:ext cx="4888225" cy="5041887"/>
          </a:xfrm>
        </p:spPr>
        <p:txBody>
          <a:bodyPr/>
          <a:lstStyle>
            <a:lvl1pPr marL="199149" marR="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sz="1632"/>
            </a:lvl1pPr>
          </a:lstStyle>
          <a:p>
            <a:pPr lvl="0"/>
            <a:r>
              <a:rPr lang="de-CH" dirty="0" smtClean="0"/>
              <a:t>Vergleich Textposition eins</a:t>
            </a:r>
          </a:p>
          <a:p>
            <a:pPr lvl="0"/>
            <a:r>
              <a:rPr lang="de-CH" dirty="0" smtClean="0"/>
              <a:t>Vergleich Textposition zwei</a:t>
            </a:r>
          </a:p>
          <a:p>
            <a:pPr marL="199149" marR="0" lvl="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extLst>
      <p:ext uri="{BB962C8B-B14F-4D97-AF65-F5344CB8AC3E}">
        <p14:creationId xmlns:p14="http://schemas.microsoft.com/office/powerpoint/2010/main" val="20812340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1075238" y="1175469"/>
            <a:ext cx="10286002" cy="518113"/>
          </a:xfrm>
        </p:spPr>
        <p:txBody>
          <a:bodyPr/>
          <a:lstStyle>
            <a:lvl1pPr>
              <a:buNone/>
              <a:defRPr sz="1836">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75238" y="608783"/>
            <a:ext cx="10286002" cy="479254"/>
          </a:xfrm>
        </p:spPr>
        <p:txBody>
          <a:bodyPr/>
          <a:lstStyle>
            <a:lvl1pPr>
              <a:buNone/>
              <a:defRPr sz="2652"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6663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1"/>
            <a:ext cx="12436475" cy="6440792"/>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1075238" y="1175469"/>
            <a:ext cx="10286002" cy="518113"/>
          </a:xfrm>
        </p:spPr>
        <p:txBody>
          <a:bodyPr/>
          <a:lstStyle>
            <a:lvl1pPr>
              <a:buNone/>
              <a:defRPr sz="1836">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75238" y="608783"/>
            <a:ext cx="10286002" cy="479254"/>
          </a:xfrm>
        </p:spPr>
        <p:txBody>
          <a:bodyPr/>
          <a:lstStyle>
            <a:lvl1pPr>
              <a:buNone/>
              <a:defRPr sz="2652"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3636782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1075238" y="5116365"/>
            <a:ext cx="10286002" cy="453349"/>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75238" y="5647431"/>
            <a:ext cx="10286002" cy="518113"/>
          </a:xfrm>
        </p:spPr>
        <p:txBody>
          <a:bodyPr/>
          <a:lstStyle>
            <a:lvl1pPr>
              <a:buNone/>
              <a:defRPr sz="1836"/>
            </a:lvl1pPr>
          </a:lstStyle>
          <a:p>
            <a:pPr lvl="0"/>
            <a:endParaRPr lang="de-DE" dirty="0"/>
          </a:p>
        </p:txBody>
      </p:sp>
    </p:spTree>
    <p:extLst>
      <p:ext uri="{BB962C8B-B14F-4D97-AF65-F5344CB8AC3E}">
        <p14:creationId xmlns:p14="http://schemas.microsoft.com/office/powerpoint/2010/main" val="4068072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1"/>
            <a:ext cx="12436475" cy="6440792"/>
          </a:xfrm>
        </p:spPr>
        <p:txBody>
          <a:bodyPr/>
          <a:lstStyle>
            <a:lvl1pPr marL="184576" marR="0" indent="-184576" algn="ctr" defTabSz="932597"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1075238" y="5116365"/>
            <a:ext cx="10286002" cy="453349"/>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75238" y="5647431"/>
            <a:ext cx="10286002" cy="518113"/>
          </a:xfrm>
        </p:spPr>
        <p:txBody>
          <a:bodyPr/>
          <a:lstStyle>
            <a:lvl1pPr>
              <a:buNone/>
              <a:defRPr sz="1836"/>
            </a:lvl1pPr>
          </a:lstStyle>
          <a:p>
            <a:pPr lvl="0"/>
            <a:endParaRPr lang="de-DE" dirty="0"/>
          </a:p>
        </p:txBody>
      </p:sp>
    </p:spTree>
    <p:extLst>
      <p:ext uri="{BB962C8B-B14F-4D97-AF65-F5344CB8AC3E}">
        <p14:creationId xmlns:p14="http://schemas.microsoft.com/office/powerpoint/2010/main" val="32496251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812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1075238" y="612021"/>
            <a:ext cx="10286002" cy="5828771"/>
          </a:xfrm>
        </p:spPr>
        <p:txBody>
          <a:bodyPr anchor="ctr"/>
          <a:lstStyle>
            <a:lvl1pPr algn="ctr">
              <a:buNone/>
              <a:defRPr sz="10199" b="1">
                <a:solidFill>
                  <a:schemeClr val="tx2"/>
                </a:solidFill>
              </a:defRPr>
            </a:lvl1pPr>
          </a:lstStyle>
          <a:p>
            <a:pPr lvl="0"/>
            <a:r>
              <a:rPr lang="de-DE" dirty="0" smtClean="0"/>
              <a:t>Schlagwort</a:t>
            </a:r>
            <a:endParaRPr lang="de-DE" dirty="0"/>
          </a:p>
        </p:txBody>
      </p:sp>
    </p:spTree>
    <p:extLst>
      <p:ext uri="{BB962C8B-B14F-4D97-AF65-F5344CB8AC3E}">
        <p14:creationId xmlns:p14="http://schemas.microsoft.com/office/powerpoint/2010/main" val="2980547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075238" y="612023"/>
            <a:ext cx="10286002" cy="2898194"/>
          </a:xfrm>
        </p:spPr>
        <p:txBody>
          <a:bodyPr anchor="b"/>
          <a:lstStyle>
            <a:lvl1pPr algn="ctr">
              <a:defRPr sz="10199"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1075236" y="5142272"/>
            <a:ext cx="3882081" cy="1298521"/>
          </a:xfrm>
        </p:spPr>
        <p:txBody>
          <a:bodyPr/>
          <a:lstStyle>
            <a:lvl1pPr algn="r">
              <a:buNone/>
              <a:defRPr sz="1632"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5203456" y="5142272"/>
            <a:ext cx="6157784" cy="1298521"/>
          </a:xfrm>
        </p:spPr>
        <p:txBody>
          <a:bodyPr/>
          <a:lstStyle>
            <a:lvl1pPr algn="l">
              <a:buNone/>
              <a:defRPr sz="1632"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1075238" y="4073451"/>
            <a:ext cx="10286002" cy="784759"/>
          </a:xfrm>
        </p:spPr>
        <p:txBody>
          <a:bodyPr/>
          <a:lstStyle>
            <a:lvl1pPr marL="0" algn="ctr">
              <a:spcBef>
                <a:spcPts val="0"/>
              </a:spcBef>
              <a:buNone/>
              <a:defRPr sz="2652"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extLst>
      <p:ext uri="{BB962C8B-B14F-4D97-AF65-F5344CB8AC3E}">
        <p14:creationId xmlns:p14="http://schemas.microsoft.com/office/powerpoint/2010/main" val="32749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636941" y="1832827"/>
            <a:ext cx="11162600" cy="4406119"/>
          </a:xfrm>
        </p:spPr>
        <p:txBody>
          <a:bodyPr/>
          <a:lstStyle>
            <a:lvl1pPr marL="0" indent="0">
              <a:buNone/>
              <a:defRPr sz="3060"/>
            </a:lvl1pPr>
            <a:lvl2pPr marL="0" indent="0">
              <a:buNone/>
              <a:tabLst/>
              <a:defRPr sz="1530">
                <a:latin typeface="+mn-lt"/>
              </a:defRPr>
            </a:lvl2pPr>
            <a:lvl3pPr marL="184576" indent="-184576">
              <a:defRPr sz="153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84382135"/>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29.xml"/><Relationship Id="rId5" Type="http://schemas.openxmlformats.org/officeDocument/2006/relationships/image" Target="../media/image5.jpe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5.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0" y="3280126"/>
            <a:ext cx="12436475" cy="3274006"/>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1062282" y="388586"/>
            <a:ext cx="4041854" cy="322202"/>
          </a:xfrm>
          <a:prstGeom prst="rect">
            <a:avLst/>
          </a:prstGeom>
          <a:noFill/>
          <a:ln w="9525">
            <a:noFill/>
            <a:miter lim="800000"/>
            <a:headEnd/>
            <a:tailEnd/>
          </a:ln>
        </p:spPr>
      </p:pic>
      <p:sp>
        <p:nvSpPr>
          <p:cNvPr id="9" name="Line 24"/>
          <p:cNvSpPr>
            <a:spLocks noChangeShapeType="1"/>
          </p:cNvSpPr>
          <p:nvPr userDrawn="1"/>
        </p:nvSpPr>
        <p:spPr bwMode="auto">
          <a:xfrm flipH="1">
            <a:off x="0" y="6666644"/>
            <a:ext cx="12436475" cy="0"/>
          </a:xfrm>
          <a:prstGeom prst="line">
            <a:avLst/>
          </a:prstGeom>
          <a:noFill/>
          <a:ln w="22225">
            <a:solidFill>
              <a:srgbClr val="E1E1E1"/>
            </a:solidFill>
            <a:round/>
            <a:headEnd/>
            <a:tailEnd/>
          </a:ln>
        </p:spPr>
        <p:txBody>
          <a:bodyPr wrap="none" anchor="ctr">
            <a:prstTxWarp prst="textNoShape">
              <a:avLst/>
            </a:prstTxWarp>
          </a:bodyPr>
          <a:lstStyle/>
          <a:p>
            <a:pPr defTabSz="466298" eaLnBrk="0" hangingPunct="0">
              <a:defRPr/>
            </a:pPr>
            <a:endParaRPr lang="en-US" sz="1836">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741905" y="6697090"/>
            <a:ext cx="1761834" cy="254262"/>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102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2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2" y="6554130"/>
            <a:ext cx="12436476" cy="431764"/>
          </a:xfrm>
          <a:prstGeom prst="rect">
            <a:avLst/>
          </a:prstGeom>
        </p:spPr>
      </p:pic>
      <p:sp>
        <p:nvSpPr>
          <p:cNvPr id="12"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9599404" y="6764091"/>
            <a:ext cx="1761834" cy="125562"/>
          </a:xfrm>
          <a:prstGeom prst="rect">
            <a:avLst/>
          </a:prstGeom>
          <a:noFill/>
          <a:ln w="9525">
            <a:noFill/>
            <a:miter lim="800000"/>
            <a:headEnd/>
            <a:tailEnd/>
          </a:ln>
        </p:spPr>
        <p:txBody>
          <a:bodyPr lIns="0" tIns="0" rIns="0" bIns="0" anchor="t" anchorCtr="0">
            <a:prstTxWarp prst="textNoShape">
              <a:avLst/>
            </a:prstTxWarp>
            <a:no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1079559"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2797256956"/>
      </p:ext>
    </p:extLst>
  </p:cSld>
  <p:clrMap bg1="lt1" tx1="dk1" bg2="lt2" tx2="dk2" accent1="accent1" accent2="accent2" accent3="accent3" accent4="accent4" accent5="accent5" accent6="accent6" hlink="hlink" folHlink="folHlink"/>
  <p:sldLayoutIdLst>
    <p:sldLayoutId id="2147484236" r:id="rId1"/>
  </p:sldLayoutIdLst>
  <p:txStyles>
    <p:titleStyle>
      <a:lvl1pPr algn="ctr" defTabSz="466298" rtl="0" eaLnBrk="1" latinLnBrk="0" hangingPunct="1">
        <a:spcBef>
          <a:spcPct val="0"/>
        </a:spcBef>
        <a:buNone/>
        <a:defRPr sz="4488" kern="1200">
          <a:solidFill>
            <a:schemeClr val="tx1"/>
          </a:solidFill>
          <a:latin typeface="+mj-lt"/>
          <a:ea typeface="+mj-ea"/>
          <a:cs typeface="+mj-cs"/>
        </a:defRPr>
      </a:lvl1pPr>
    </p:titleStyle>
    <p:bodyStyle>
      <a:lvl1pPr marL="349724" indent="-349724" algn="l" defTabSz="466298" rtl="0" eaLnBrk="1" latinLnBrk="0" hangingPunct="1">
        <a:spcBef>
          <a:spcPct val="20000"/>
        </a:spcBef>
        <a:buFont typeface="Arial"/>
        <a:buChar char="•"/>
        <a:defRPr sz="3264" kern="1200">
          <a:solidFill>
            <a:schemeClr val="tx1"/>
          </a:solidFill>
          <a:latin typeface="+mn-lt"/>
          <a:ea typeface="+mn-ea"/>
          <a:cs typeface="+mn-cs"/>
        </a:defRPr>
      </a:lvl1pPr>
      <a:lvl2pPr marL="757735" indent="-291436" algn="l" defTabSz="466298" rtl="0" eaLnBrk="1" latinLnBrk="0" hangingPunct="1">
        <a:spcBef>
          <a:spcPct val="20000"/>
        </a:spcBef>
        <a:buFont typeface="Arial"/>
        <a:buChar char="–"/>
        <a:defRPr sz="2856" kern="1200">
          <a:solidFill>
            <a:schemeClr val="tx1"/>
          </a:solidFill>
          <a:latin typeface="+mn-lt"/>
          <a:ea typeface="+mn-ea"/>
          <a:cs typeface="+mn-cs"/>
        </a:defRPr>
      </a:lvl2pPr>
      <a:lvl3pPr marL="1165746" indent="-233149" algn="l" defTabSz="466298" rtl="0" eaLnBrk="1" latinLnBrk="0" hangingPunct="1">
        <a:spcBef>
          <a:spcPct val="20000"/>
        </a:spcBef>
        <a:buFont typeface="Arial"/>
        <a:buChar char="•"/>
        <a:defRPr sz="2448" kern="1200">
          <a:solidFill>
            <a:schemeClr val="tx1"/>
          </a:solidFill>
          <a:latin typeface="+mn-lt"/>
          <a:ea typeface="+mn-ea"/>
          <a:cs typeface="+mn-cs"/>
        </a:defRPr>
      </a:lvl3pPr>
      <a:lvl4pPr marL="1632044" indent="-233149" algn="l" defTabSz="466298" rtl="0" eaLnBrk="1" latinLnBrk="0" hangingPunct="1">
        <a:spcBef>
          <a:spcPct val="20000"/>
        </a:spcBef>
        <a:buFont typeface="Arial"/>
        <a:buChar char="–"/>
        <a:defRPr sz="2040" kern="1200">
          <a:solidFill>
            <a:schemeClr val="tx1"/>
          </a:solidFill>
          <a:latin typeface="+mn-lt"/>
          <a:ea typeface="+mn-ea"/>
          <a:cs typeface="+mn-cs"/>
        </a:defRPr>
      </a:lvl4pPr>
      <a:lvl5pPr marL="2098342" indent="-233149" algn="l" defTabSz="466298" rtl="0" eaLnBrk="1" latinLnBrk="0" hangingPunct="1">
        <a:spcBef>
          <a:spcPct val="20000"/>
        </a:spcBef>
        <a:buFont typeface="Arial"/>
        <a:buChar char="»"/>
        <a:defRPr sz="2040" kern="1200">
          <a:solidFill>
            <a:schemeClr val="tx1"/>
          </a:solidFill>
          <a:latin typeface="+mn-lt"/>
          <a:ea typeface="+mn-ea"/>
          <a:cs typeface="+mn-cs"/>
        </a:defRPr>
      </a:lvl5pPr>
      <a:lvl6pPr marL="2564641" indent="-233149" algn="l" defTabSz="466298" rtl="0" eaLnBrk="1" latinLnBrk="0" hangingPunct="1">
        <a:spcBef>
          <a:spcPct val="20000"/>
        </a:spcBef>
        <a:buFont typeface="Arial"/>
        <a:buChar char="•"/>
        <a:defRPr sz="2040" kern="1200">
          <a:solidFill>
            <a:schemeClr val="tx1"/>
          </a:solidFill>
          <a:latin typeface="+mn-lt"/>
          <a:ea typeface="+mn-ea"/>
          <a:cs typeface="+mn-cs"/>
        </a:defRPr>
      </a:lvl6pPr>
      <a:lvl7pPr marL="3030939" indent="-233149" algn="l" defTabSz="466298" rtl="0" eaLnBrk="1" latinLnBrk="0" hangingPunct="1">
        <a:spcBef>
          <a:spcPct val="20000"/>
        </a:spcBef>
        <a:buFont typeface="Arial"/>
        <a:buChar char="•"/>
        <a:defRPr sz="2040" kern="1200">
          <a:solidFill>
            <a:schemeClr val="tx1"/>
          </a:solidFill>
          <a:latin typeface="+mn-lt"/>
          <a:ea typeface="+mn-ea"/>
          <a:cs typeface="+mn-cs"/>
        </a:defRPr>
      </a:lvl7pPr>
      <a:lvl8pPr marL="3497237" indent="-233149" algn="l" defTabSz="466298" rtl="0" eaLnBrk="1" latinLnBrk="0" hangingPunct="1">
        <a:spcBef>
          <a:spcPct val="20000"/>
        </a:spcBef>
        <a:buFont typeface="Arial"/>
        <a:buChar char="•"/>
        <a:defRPr sz="2040" kern="1200">
          <a:solidFill>
            <a:schemeClr val="tx1"/>
          </a:solidFill>
          <a:latin typeface="+mn-lt"/>
          <a:ea typeface="+mn-ea"/>
          <a:cs typeface="+mn-cs"/>
        </a:defRPr>
      </a:lvl8pPr>
      <a:lvl9pPr marL="3963535" indent="-233149" algn="l" defTabSz="466298" rtl="0" eaLnBrk="1" latinLnBrk="0" hangingPunct="1">
        <a:spcBef>
          <a:spcPct val="20000"/>
        </a:spcBef>
        <a:buFont typeface="Arial"/>
        <a:buChar char="•"/>
        <a:defRPr sz="2040" kern="1200">
          <a:solidFill>
            <a:schemeClr val="tx1"/>
          </a:solidFill>
          <a:latin typeface="+mn-lt"/>
          <a:ea typeface="+mn-ea"/>
          <a:cs typeface="+mn-cs"/>
        </a:defRPr>
      </a:lvl9pPr>
    </p:bodyStyle>
    <p:otherStyle>
      <a:defPPr>
        <a:defRPr lang="de-DE"/>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5237" y="612022"/>
            <a:ext cx="10286001" cy="476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1075238" y="1311474"/>
            <a:ext cx="10286002" cy="51293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2" y="6554130"/>
            <a:ext cx="12436476" cy="431764"/>
          </a:xfrm>
          <a:prstGeom prst="rect">
            <a:avLst/>
          </a:prstGeom>
        </p:spPr>
      </p:pic>
      <p:sp>
        <p:nvSpPr>
          <p:cNvPr id="10"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599404" y="6764091"/>
            <a:ext cx="1761834" cy="125562"/>
          </a:xfrm>
          <a:prstGeom prst="rect">
            <a:avLst/>
          </a:prstGeom>
          <a:noFill/>
          <a:ln w="9525">
            <a:noFill/>
            <a:miter lim="800000"/>
            <a:headEnd/>
            <a:tailEnd/>
          </a:ln>
        </p:spPr>
        <p:txBody>
          <a:bodyPr lIns="0" tIns="0" rIns="0" bIns="0" anchor="t" anchorCtr="0">
            <a:prstTxWarp prst="textNoShape">
              <a:avLst/>
            </a:prstTxWarp>
            <a:no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1079559"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2407391852"/>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Lst>
  <p:txStyles>
    <p:titleStyle>
      <a:lvl1pPr algn="l" rtl="0" eaLnBrk="1" fontAlgn="base" hangingPunct="1">
        <a:spcBef>
          <a:spcPct val="0"/>
        </a:spcBef>
        <a:spcAft>
          <a:spcPct val="0"/>
        </a:spcAft>
        <a:defRPr sz="2652">
          <a:solidFill>
            <a:schemeClr val="tx1"/>
          </a:solidFill>
          <a:latin typeface="Calibri"/>
          <a:ea typeface="+mj-ea"/>
          <a:cs typeface="Calibri"/>
        </a:defRPr>
      </a:lvl1pPr>
      <a:lvl2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5pPr>
      <a:lvl6pPr marL="466298"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6pPr>
      <a:lvl7pPr marL="932597"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7pPr>
      <a:lvl8pPr marL="1398895"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8pPr>
      <a:lvl9pPr marL="1865193"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244">
          <a:solidFill>
            <a:schemeClr val="tx2"/>
          </a:solidFill>
          <a:latin typeface="Calibri"/>
          <a:ea typeface="+mn-ea"/>
          <a:cs typeface="Calibri"/>
        </a:defRPr>
      </a:lvl1pPr>
      <a:lvl2pPr marL="184576" indent="-184576" algn="l" rtl="0" eaLnBrk="1" fontAlgn="base" hangingPunct="1">
        <a:spcBef>
          <a:spcPct val="20000"/>
        </a:spcBef>
        <a:spcAft>
          <a:spcPct val="0"/>
        </a:spcAft>
        <a:buClr>
          <a:schemeClr val="bg2"/>
        </a:buClr>
        <a:buFont typeface="Arial" pitchFamily="34" charset="0"/>
        <a:buChar char="•"/>
        <a:defRPr sz="2244">
          <a:solidFill>
            <a:schemeClr val="tx2"/>
          </a:solidFill>
          <a:latin typeface="Calibri"/>
          <a:ea typeface="+mn-ea"/>
          <a:cs typeface="Calibri"/>
        </a:defRPr>
      </a:lvl2pPr>
      <a:lvl3pPr marL="456584" indent="-252578" algn="l" rtl="0" eaLnBrk="1" fontAlgn="base" hangingPunct="1">
        <a:spcBef>
          <a:spcPct val="20000"/>
        </a:spcBef>
        <a:spcAft>
          <a:spcPct val="0"/>
        </a:spcAft>
        <a:buClr>
          <a:schemeClr val="tx2"/>
        </a:buClr>
        <a:buFont typeface="Symbol" pitchFamily="18" charset="2"/>
        <a:buChar char="-"/>
        <a:defRPr sz="2244">
          <a:solidFill>
            <a:schemeClr val="tx2"/>
          </a:solidFill>
          <a:latin typeface="Calibri"/>
          <a:ea typeface="+mn-ea"/>
          <a:cs typeface="Calibri"/>
        </a:defRPr>
      </a:lvl3pPr>
      <a:lvl4pPr marL="641160" indent="-184576" algn="l" rtl="0" eaLnBrk="1" fontAlgn="base" hangingPunct="1">
        <a:spcBef>
          <a:spcPct val="20000"/>
        </a:spcBef>
        <a:spcAft>
          <a:spcPct val="0"/>
        </a:spcAft>
        <a:buClr>
          <a:schemeClr val="bg2"/>
        </a:buClr>
        <a:buFont typeface="Arial" pitchFamily="34" charset="0"/>
        <a:buChar char="•"/>
        <a:defRPr sz="1836">
          <a:solidFill>
            <a:schemeClr val="tx2"/>
          </a:solidFill>
          <a:latin typeface="Calibri"/>
          <a:ea typeface="+mn-ea"/>
          <a:cs typeface="Calibri"/>
        </a:defRPr>
      </a:lvl4pPr>
      <a:lvl5pPr marL="2027102" indent="-233149" algn="l" rtl="0" eaLnBrk="1" fontAlgn="base" hangingPunct="1">
        <a:spcBef>
          <a:spcPct val="20000"/>
        </a:spcBef>
        <a:spcAft>
          <a:spcPct val="0"/>
        </a:spcAft>
        <a:defRPr sz="1224">
          <a:solidFill>
            <a:schemeClr val="tx2"/>
          </a:solidFill>
          <a:latin typeface="Calibri"/>
          <a:ea typeface="+mn-ea"/>
          <a:cs typeface="Calibri"/>
        </a:defRPr>
      </a:lvl5pPr>
      <a:lvl6pPr marL="2493401" indent="-233149" algn="l" rtl="0" eaLnBrk="1" fontAlgn="base" hangingPunct="1">
        <a:spcBef>
          <a:spcPct val="20000"/>
        </a:spcBef>
        <a:spcAft>
          <a:spcPct val="0"/>
        </a:spcAft>
        <a:defRPr sz="1224">
          <a:solidFill>
            <a:srgbClr val="3F3F3F"/>
          </a:solidFill>
          <a:latin typeface="+mn-lt"/>
          <a:ea typeface="+mn-ea"/>
        </a:defRPr>
      </a:lvl6pPr>
      <a:lvl7pPr marL="2959699" indent="-233149" algn="l" rtl="0" eaLnBrk="1" fontAlgn="base" hangingPunct="1">
        <a:spcBef>
          <a:spcPct val="20000"/>
        </a:spcBef>
        <a:spcAft>
          <a:spcPct val="0"/>
        </a:spcAft>
        <a:defRPr sz="1224">
          <a:solidFill>
            <a:srgbClr val="3F3F3F"/>
          </a:solidFill>
          <a:latin typeface="+mn-lt"/>
          <a:ea typeface="+mn-ea"/>
        </a:defRPr>
      </a:lvl7pPr>
      <a:lvl8pPr marL="3425997" indent="-233149" algn="l" rtl="0" eaLnBrk="1" fontAlgn="base" hangingPunct="1">
        <a:spcBef>
          <a:spcPct val="20000"/>
        </a:spcBef>
        <a:spcAft>
          <a:spcPct val="0"/>
        </a:spcAft>
        <a:defRPr sz="1224">
          <a:solidFill>
            <a:srgbClr val="3F3F3F"/>
          </a:solidFill>
          <a:latin typeface="+mn-lt"/>
          <a:ea typeface="+mn-ea"/>
        </a:defRPr>
      </a:lvl8pPr>
      <a:lvl9pPr marL="3892295" indent="-233149" algn="l" rtl="0" eaLnBrk="1" fontAlgn="base" hangingPunct="1">
        <a:spcBef>
          <a:spcPct val="20000"/>
        </a:spcBef>
        <a:spcAft>
          <a:spcPct val="0"/>
        </a:spcAft>
        <a:defRPr sz="1224">
          <a:solidFill>
            <a:srgbClr val="3F3F3F"/>
          </a:solidFill>
          <a:latin typeface="+mn-lt"/>
          <a:ea typeface="+mn-ea"/>
        </a:defRPr>
      </a:lvl9pPr>
    </p:bodyStyle>
    <p:otherStyle>
      <a:defPPr>
        <a:defRPr lang="de-DE"/>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channel9.msdn.com/Shows/Windows-Azure-Friday/Azure-Scheduler-101-Kevin-Lam-explains-how-to-schedule-stuff" TargetMode="External"/><Relationship Id="rId2" Type="http://schemas.openxmlformats.org/officeDocument/2006/relationships/hyperlink" Target="http://channel9.msdn.com/Shows/Cloud+Cover/Episode-127-Windows-Azure-Scheduler" TargetMode="External"/><Relationship Id="rId1" Type="http://schemas.openxmlformats.org/officeDocument/2006/relationships/slideLayout" Target="../slideLayouts/slideLayout3.xml"/><Relationship Id="rId5" Type="http://schemas.openxmlformats.org/officeDocument/2006/relationships/hyperlink" Target="http://channel9.msdn.com/Shows/Windows-Azure-Friday/Azure-Scheduler-103-Kevin-Lam-on-the-internals-and-details-behind-scheduled-jobs" TargetMode="External"/><Relationship Id="rId4" Type="http://schemas.openxmlformats.org/officeDocument/2006/relationships/hyperlink" Target="http://channel9.msdn.com/Shows/Windows-Azure-Friday/Azure-Scheduler-102-Kevin-Lam-on-strange-or-unusual-schedul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a:t>
            </a:r>
            <a:r>
              <a:rPr lang="de-CH" dirty="0" smtClean="0"/>
              <a:t>Azure </a:t>
            </a:r>
            <a:r>
              <a:rPr lang="de-CH" dirty="0"/>
              <a:t>Plattform</a:t>
            </a:r>
          </a:p>
          <a:p>
            <a:endParaRPr lang="de-CH" dirty="0"/>
          </a:p>
        </p:txBody>
      </p:sp>
      <p:sp>
        <p:nvSpPr>
          <p:cNvPr id="9" name="Textplatzhalter 8"/>
          <p:cNvSpPr>
            <a:spLocks noGrp="1"/>
          </p:cNvSpPr>
          <p:nvPr>
            <p:ph type="body" sz="quarter" idx="11"/>
          </p:nvPr>
        </p:nvSpPr>
        <p:spPr/>
        <p:txBody>
          <a:bodyPr/>
          <a:lstStyle/>
          <a:p>
            <a:r>
              <a:rPr lang="de-CH" dirty="0" smtClean="0"/>
              <a:t>Azure </a:t>
            </a:r>
            <a:r>
              <a:rPr lang="de-CH" dirty="0" smtClean="0"/>
              <a:t>Scheduler</a:t>
            </a:r>
            <a:endParaRPr lang="de-CH" dirty="0"/>
          </a:p>
        </p:txBody>
      </p:sp>
    </p:spTree>
    <p:extLst>
      <p:ext uri="{BB962C8B-B14F-4D97-AF65-F5344CB8AC3E}">
        <p14:creationId xmlns:p14="http://schemas.microsoft.com/office/powerpoint/2010/main" val="2431337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Entity Hierarchy</a:t>
            </a:r>
            <a:endParaRPr lang="en-US" dirty="0"/>
          </a:p>
        </p:txBody>
      </p:sp>
      <p:sp>
        <p:nvSpPr>
          <p:cNvPr id="4" name="Text Placeholder 8"/>
          <p:cNvSpPr>
            <a:spLocks noGrp="1"/>
          </p:cNvSpPr>
          <p:nvPr>
            <p:ph type="body" sz="quarter" idx="10"/>
          </p:nvPr>
        </p:nvSpPr>
        <p:spPr>
          <a:xfrm>
            <a:off x="274638" y="1212850"/>
            <a:ext cx="11887200" cy="760412"/>
          </a:xfrm>
        </p:spPr>
        <p:txBody>
          <a:bodyPr/>
          <a:lstStyle/>
          <a:p>
            <a:pPr marL="0" lvl="1" indent="0">
              <a:buNone/>
            </a:pPr>
            <a:r>
              <a:rPr lang="en-US" sz="2000" smtClean="0">
                <a:latin typeface="Courier New" panose="02070309020205020404" pitchFamily="49" charset="0"/>
                <a:cs typeface="Courier New" panose="02070309020205020404" pitchFamily="49" charset="0"/>
              </a:rPr>
              <a:t>https://management.core.windows.net/{subid}/cloudservices/{csname}/resources/scheduler/~/jobcollections/{jcname}/jobs/{</a:t>
            </a:r>
            <a:r>
              <a:rPr lang="en-US" sz="2000" smtClean="0">
                <a:solidFill>
                  <a:schemeClr val="accent4"/>
                </a:solidFill>
                <a:latin typeface="Courier New" panose="02070309020205020404" pitchFamily="49" charset="0"/>
                <a:cs typeface="Courier New" panose="02070309020205020404" pitchFamily="49" charset="0"/>
              </a:rPr>
              <a:t>jobname</a:t>
            </a:r>
            <a:r>
              <a:rPr lang="en-US" sz="2000" smtClean="0">
                <a:latin typeface="Courier New" panose="02070309020205020404" pitchFamily="49" charset="0"/>
                <a:cs typeface="Courier New" panose="02070309020205020404" pitchFamily="49" charset="0"/>
              </a:rPr>
              <a:t>}/history  </a:t>
            </a:r>
            <a:endParaRPr lang="en-US" sz="2000" dirty="0">
              <a:latin typeface="Courier New" panose="02070309020205020404" pitchFamily="49" charset="0"/>
              <a:cs typeface="Courier New" panose="02070309020205020404" pitchFamily="49" charset="0"/>
            </a:endParaRPr>
          </a:p>
        </p:txBody>
      </p:sp>
      <p:sp>
        <p:nvSpPr>
          <p:cNvPr id="5" name="Rectangle 4"/>
          <p:cNvSpPr/>
          <p:nvPr/>
        </p:nvSpPr>
        <p:spPr bwMode="auto">
          <a:xfrm>
            <a:off x="2408237" y="1559820"/>
            <a:ext cx="2133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jobcollections</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
        <p:nvSpPr>
          <p:cNvPr id="6" name="Rectangle 5"/>
          <p:cNvSpPr/>
          <p:nvPr/>
        </p:nvSpPr>
        <p:spPr bwMode="auto">
          <a:xfrm>
            <a:off x="6036863" y="1572637"/>
            <a:ext cx="638573" cy="304800"/>
          </a:xfrm>
          <a:prstGeom prst="rect">
            <a:avLst/>
          </a:prstGeom>
          <a:solidFill>
            <a:srgbClr val="00827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j</a:t>
            </a:r>
            <a:r>
              <a:rPr lang="en-US" sz="2000" dirty="0"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obs</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
        <p:nvSpPr>
          <p:cNvPr id="7" name="Rectangle 6"/>
          <p:cNvSpPr/>
          <p:nvPr/>
        </p:nvSpPr>
        <p:spPr bwMode="auto">
          <a:xfrm>
            <a:off x="8351837" y="1567758"/>
            <a:ext cx="1066800" cy="329303"/>
          </a:xfrm>
          <a:prstGeom prst="rect">
            <a:avLst/>
          </a:prstGeom>
          <a:solidFill>
            <a:schemeClr val="accent5"/>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h</a:t>
            </a:r>
            <a:r>
              <a:rPr lang="en-US" sz="2000" dirty="0"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istory</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
        <p:nvSpPr>
          <p:cNvPr id="8" name="Rectangle 7"/>
          <p:cNvSpPr/>
          <p:nvPr/>
        </p:nvSpPr>
        <p:spPr bwMode="auto">
          <a:xfrm>
            <a:off x="269009" y="2735262"/>
            <a:ext cx="2743200" cy="27447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 Collections</a:t>
            </a:r>
            <a:endParaRPr lang="en-US" sz="3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011966" y="2735262"/>
            <a:ext cx="2743200" cy="2744787"/>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Jobs</a:t>
            </a:r>
          </a:p>
          <a:p>
            <a:pPr defTabSz="932472" fontAlgn="base">
              <a:spcBef>
                <a:spcPct val="0"/>
              </a:spcBef>
              <a:spcAft>
                <a:spcPct val="0"/>
              </a:spcAft>
            </a:pPr>
            <a:endParaRPr lang="en-US" sz="3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754923" y="2735262"/>
            <a:ext cx="2743200" cy="274478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History</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383566" y="4108449"/>
            <a:ext cx="13716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a:t>
            </a:r>
          </a:p>
        </p:txBody>
      </p:sp>
    </p:spTree>
    <p:extLst>
      <p:ext uri="{BB962C8B-B14F-4D97-AF65-F5344CB8AC3E}">
        <p14:creationId xmlns:p14="http://schemas.microsoft.com/office/powerpoint/2010/main" val="247188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43001"/>
          </a:xfrm>
        </p:spPr>
        <p:txBody>
          <a:bodyPr/>
          <a:lstStyle/>
          <a:p>
            <a:r>
              <a:rPr lang="en-US" dirty="0" smtClean="0"/>
              <a:t>Azure Resource</a:t>
            </a:r>
          </a:p>
          <a:p>
            <a:pPr lvl="1"/>
            <a:r>
              <a:rPr lang="en-US" dirty="0" smtClean="0"/>
              <a:t>Created by the subscription owner</a:t>
            </a:r>
          </a:p>
          <a:p>
            <a:r>
              <a:rPr lang="en-US" dirty="0" smtClean="0"/>
              <a:t>Unit of Organization or Management</a:t>
            </a:r>
          </a:p>
          <a:p>
            <a:pPr lvl="1"/>
            <a:r>
              <a:rPr lang="en-US" dirty="0" smtClean="0"/>
              <a:t>Can group jobs together based on usage or application boundaries</a:t>
            </a:r>
          </a:p>
          <a:p>
            <a:pPr lvl="1"/>
            <a:r>
              <a:rPr lang="en-US" dirty="0" smtClean="0"/>
              <a:t>Constrained to a region</a:t>
            </a:r>
          </a:p>
          <a:p>
            <a:r>
              <a:rPr lang="en-US" dirty="0" smtClean="0"/>
              <a:t>Quotas</a:t>
            </a:r>
          </a:p>
          <a:p>
            <a:pPr lvl="1"/>
            <a:r>
              <a:rPr lang="en-US" dirty="0" smtClean="0"/>
              <a:t>Can apply quotas to constrain the usage of all jobs in that collection</a:t>
            </a:r>
            <a:br>
              <a:rPr lang="en-US" dirty="0" smtClean="0"/>
            </a:br>
            <a:r>
              <a:rPr lang="en-US" dirty="0" smtClean="0"/>
              <a:t>{</a:t>
            </a:r>
            <a:r>
              <a:rPr lang="en-US" dirty="0" err="1" smtClean="0"/>
              <a:t>MaxJobs</a:t>
            </a:r>
            <a:r>
              <a:rPr lang="en-US" dirty="0" smtClean="0"/>
              <a:t>, </a:t>
            </a:r>
            <a:r>
              <a:rPr lang="en-US" dirty="0" err="1" smtClean="0"/>
              <a:t>MaxRecurrence</a:t>
            </a:r>
            <a:r>
              <a:rPr lang="en-US" dirty="0" smtClean="0"/>
              <a:t>}</a:t>
            </a:r>
          </a:p>
          <a:p>
            <a:r>
              <a:rPr lang="en-US" dirty="0" smtClean="0"/>
              <a:t>URI</a:t>
            </a:r>
          </a:p>
          <a:p>
            <a:pPr marL="0" lvl="1" indent="0">
              <a:buNone/>
            </a:pPr>
            <a:r>
              <a:rPr lang="en-US" sz="2000" dirty="0" smtClean="0">
                <a:latin typeface="Courier New" panose="02070309020205020404" pitchFamily="49" charset="0"/>
                <a:cs typeface="Courier New" panose="02070309020205020404" pitchFamily="49" charset="0"/>
              </a:rPr>
              <a:t>https://management.core.windows.net/{subid}/cloudservices/{csname}/resources/scheduler/jobcollections/{jcname}</a:t>
            </a:r>
            <a:endParaRPr lang="en-US" sz="2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Job Collections</a:t>
            </a:r>
            <a:endParaRPr lang="en-US" dirty="0"/>
          </a:p>
        </p:txBody>
      </p:sp>
      <p:sp>
        <p:nvSpPr>
          <p:cNvPr id="4" name="Rectangle 3"/>
          <p:cNvSpPr/>
          <p:nvPr/>
        </p:nvSpPr>
        <p:spPr bwMode="auto">
          <a:xfrm>
            <a:off x="9571037" y="144462"/>
            <a:ext cx="2743200" cy="27447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 Collections</a:t>
            </a:r>
            <a:endParaRPr lang="en-US" sz="3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103437" y="6088062"/>
            <a:ext cx="2133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jobcollections</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9985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46024"/>
          </a:xfrm>
        </p:spPr>
        <p:txBody>
          <a:bodyPr/>
          <a:lstStyle/>
          <a:p>
            <a:r>
              <a:rPr lang="en-US" dirty="0" smtClean="0"/>
              <a:t>JSON Definition</a:t>
            </a:r>
          </a:p>
          <a:p>
            <a:pPr marL="0" indent="0">
              <a:buNone/>
            </a:pPr>
            <a:r>
              <a:rPr lang="en-US" sz="2400" dirty="0"/>
              <a:t>	</a:t>
            </a:r>
            <a:r>
              <a:rPr lang="en-US" sz="2400" dirty="0">
                <a:latin typeface="Cambria Math" panose="02040503050406030204" pitchFamily="18" charset="0"/>
                <a:ea typeface="Cambria Math" panose="02040503050406030204" pitchFamily="18" charset="0"/>
              </a:rPr>
              <a:t>Action</a:t>
            </a:r>
          </a:p>
          <a:p>
            <a:pPr marL="0" indent="0">
              <a:buNone/>
            </a:pPr>
            <a:r>
              <a:rPr lang="en-US" sz="2400" dirty="0">
                <a:latin typeface="Cambria Math" panose="02040503050406030204" pitchFamily="18" charset="0"/>
                <a:ea typeface="Cambria Math" panose="02040503050406030204" pitchFamily="18" charset="0"/>
              </a:rPr>
              <a:t>		Error Action</a:t>
            </a:r>
          </a:p>
          <a:p>
            <a:pPr marL="0" indent="0">
              <a:buNone/>
            </a:pPr>
            <a:r>
              <a:rPr lang="en-US" sz="2400" dirty="0">
                <a:latin typeface="Cambria Math" panose="02040503050406030204" pitchFamily="18" charset="0"/>
                <a:ea typeface="Cambria Math" panose="02040503050406030204" pitchFamily="18" charset="0"/>
              </a:rPr>
              <a:t>		Retry </a:t>
            </a:r>
            <a:r>
              <a:rPr lang="en-US" sz="2400" dirty="0" smtClean="0">
                <a:latin typeface="Cambria Math" panose="02040503050406030204" pitchFamily="18" charset="0"/>
                <a:ea typeface="Cambria Math" panose="02040503050406030204" pitchFamily="18" charset="0"/>
              </a:rPr>
              <a:t>Policy</a:t>
            </a:r>
            <a:endParaRPr lang="en-US" sz="2400"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Recurrence</a:t>
            </a:r>
            <a:endParaRPr lang="en-US" sz="2400"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State</a:t>
            </a:r>
            <a:endParaRPr lang="en-US" sz="2400" dirty="0" smtClean="0"/>
          </a:p>
          <a:p>
            <a:r>
              <a:rPr lang="en-US" dirty="0" smtClean="0"/>
              <a:t>Secure</a:t>
            </a:r>
          </a:p>
          <a:p>
            <a:pPr lvl="1"/>
            <a:r>
              <a:rPr lang="en-US" dirty="0" smtClean="0"/>
              <a:t>Action is encrypted at rest</a:t>
            </a:r>
          </a:p>
          <a:p>
            <a:r>
              <a:rPr lang="en-US" dirty="0" smtClean="0"/>
              <a:t>URI</a:t>
            </a:r>
          </a:p>
          <a:p>
            <a:pPr marL="0" lvl="1" indent="0">
              <a:buNone/>
            </a:pPr>
            <a:r>
              <a:rPr lang="en-US" sz="2000" dirty="0">
                <a:latin typeface="Courier New" panose="02070309020205020404" pitchFamily="49" charset="0"/>
                <a:cs typeface="Courier New" panose="02070309020205020404" pitchFamily="49" charset="0"/>
              </a:rPr>
              <a:t>https://management.core.windows.net/{subid}/cloudservices/{csname}/resources/scheduler/~/jobcollections/{jcname}/jobs/{jobname} </a:t>
            </a:r>
          </a:p>
        </p:txBody>
      </p:sp>
      <p:sp>
        <p:nvSpPr>
          <p:cNvPr id="3" name="Title 2"/>
          <p:cNvSpPr>
            <a:spLocks noGrp="1"/>
          </p:cNvSpPr>
          <p:nvPr>
            <p:ph type="title"/>
          </p:nvPr>
        </p:nvSpPr>
        <p:spPr/>
        <p:txBody>
          <a:bodyPr/>
          <a:lstStyle/>
          <a:p>
            <a:r>
              <a:rPr lang="en-US" dirty="0" smtClean="0"/>
              <a:t>Jobs</a:t>
            </a:r>
            <a:endParaRPr lang="en-US" dirty="0"/>
          </a:p>
        </p:txBody>
      </p:sp>
      <p:sp>
        <p:nvSpPr>
          <p:cNvPr id="4" name="Rectangle 3"/>
          <p:cNvSpPr/>
          <p:nvPr/>
        </p:nvSpPr>
        <p:spPr bwMode="auto">
          <a:xfrm>
            <a:off x="9571037" y="144462"/>
            <a:ext cx="2743200" cy="2744787"/>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Jobs</a:t>
            </a:r>
          </a:p>
          <a:p>
            <a:pPr defTabSz="932472" fontAlgn="base">
              <a:spcBef>
                <a:spcPct val="0"/>
              </a:spcBef>
              <a:spcAft>
                <a:spcPct val="0"/>
              </a:spcAft>
            </a:pPr>
            <a:endParaRPr lang="en-US" sz="3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036863" y="5935662"/>
            <a:ext cx="638573" cy="304800"/>
          </a:xfrm>
          <a:prstGeom prst="rect">
            <a:avLst/>
          </a:prstGeom>
          <a:solidFill>
            <a:srgbClr val="00827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j</a:t>
            </a:r>
            <a:r>
              <a:rPr lang="en-US" sz="2000" dirty="0"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obs</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4013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28302"/>
          </a:xfrm>
        </p:spPr>
        <p:txBody>
          <a:bodyPr/>
          <a:lstStyle/>
          <a:p>
            <a:r>
              <a:rPr lang="en-US" dirty="0" smtClean="0"/>
              <a:t>Describes a type of service invocation</a:t>
            </a:r>
          </a:p>
          <a:p>
            <a:pPr lvl="1"/>
            <a:r>
              <a:rPr lang="en-US" dirty="0" smtClean="0"/>
              <a:t>Call HTTP/s endpoint</a:t>
            </a:r>
          </a:p>
          <a:p>
            <a:pPr lvl="1"/>
            <a:r>
              <a:rPr lang="en-US" dirty="0" smtClean="0"/>
              <a:t>Post to a storage queue</a:t>
            </a:r>
          </a:p>
          <a:p>
            <a:r>
              <a:rPr lang="en-US" dirty="0" smtClean="0"/>
              <a:t>Invoked on each occurrence</a:t>
            </a:r>
          </a:p>
        </p:txBody>
      </p:sp>
      <p:sp>
        <p:nvSpPr>
          <p:cNvPr id="3" name="Title 2"/>
          <p:cNvSpPr>
            <a:spLocks noGrp="1"/>
          </p:cNvSpPr>
          <p:nvPr>
            <p:ph type="title"/>
          </p:nvPr>
        </p:nvSpPr>
        <p:spPr/>
        <p:txBody>
          <a:bodyPr/>
          <a:lstStyle/>
          <a:p>
            <a:r>
              <a:rPr lang="en-US" dirty="0" smtClean="0"/>
              <a:t>Job Action</a:t>
            </a:r>
            <a:endParaRPr lang="en-US" dirty="0"/>
          </a:p>
        </p:txBody>
      </p:sp>
      <p:sp>
        <p:nvSpPr>
          <p:cNvPr id="4" name="Rectangle 3"/>
          <p:cNvSpPr/>
          <p:nvPr/>
        </p:nvSpPr>
        <p:spPr bwMode="auto">
          <a:xfrm>
            <a:off x="10942637" y="144462"/>
            <a:ext cx="13716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a:t>
            </a:r>
          </a:p>
        </p:txBody>
      </p:sp>
      <p:sp>
        <p:nvSpPr>
          <p:cNvPr id="5" name="Lightning Bolt 4"/>
          <p:cNvSpPr/>
          <p:nvPr/>
        </p:nvSpPr>
        <p:spPr bwMode="auto">
          <a:xfrm>
            <a:off x="11361737" y="878079"/>
            <a:ext cx="533400" cy="533400"/>
          </a:xfrm>
          <a:prstGeom prst="lightningBol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3558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62870"/>
          </a:xfrm>
        </p:spPr>
        <p:txBody>
          <a:bodyPr/>
          <a:lstStyle/>
          <a:p>
            <a:r>
              <a:rPr lang="en-US" dirty="0" smtClean="0"/>
              <a:t>Storage Queue with SAS Token</a:t>
            </a:r>
          </a:p>
          <a:p>
            <a:pPr lvl="1"/>
            <a:r>
              <a:rPr lang="en-US" dirty="0" smtClean="0"/>
              <a:t>Min privilege (add message access permission)</a:t>
            </a:r>
          </a:p>
          <a:p>
            <a:pPr lvl="1"/>
            <a:r>
              <a:rPr lang="en-US" dirty="0" smtClean="0"/>
              <a:t>Can be revoked and can expire</a:t>
            </a:r>
          </a:p>
          <a:p>
            <a:r>
              <a:rPr lang="en-US" dirty="0" smtClean="0"/>
              <a:t>HTTPS Web Request with Basic </a:t>
            </a:r>
            <a:r>
              <a:rPr lang="en-US" dirty="0" err="1" smtClean="0"/>
              <a:t>Auth</a:t>
            </a:r>
            <a:endParaRPr lang="en-US" dirty="0" smtClean="0"/>
          </a:p>
          <a:p>
            <a:pPr lvl="1"/>
            <a:r>
              <a:rPr lang="en-US" dirty="0" smtClean="0"/>
              <a:t>Add Base64 encoded </a:t>
            </a:r>
            <a:r>
              <a:rPr lang="en-US" dirty="0" err="1" smtClean="0"/>
              <a:t>username:password</a:t>
            </a:r>
            <a:r>
              <a:rPr lang="en-US" dirty="0" smtClean="0"/>
              <a:t> to Authorization header</a:t>
            </a:r>
            <a:br>
              <a:rPr lang="en-US" dirty="0" smtClean="0"/>
            </a:br>
            <a:r>
              <a:rPr lang="en-US" sz="2000" dirty="0">
                <a:solidFill>
                  <a:srgbClr val="A31515"/>
                </a:solidFill>
                <a:highlight>
                  <a:srgbClr val="FFFFFF"/>
                </a:highlight>
              </a:rPr>
              <a:t>"headers</a:t>
            </a:r>
            <a:r>
              <a:rPr lang="en-US" sz="2000" dirty="0" smtClean="0">
                <a:solidFill>
                  <a:srgbClr val="A31515"/>
                </a:solidFill>
                <a:highlight>
                  <a:srgbClr val="FFFFFF"/>
                </a:highlight>
              </a:rPr>
              <a:t>"</a:t>
            </a:r>
            <a:r>
              <a:rPr lang="en-US" sz="2000" dirty="0" smtClean="0">
                <a:solidFill>
                  <a:srgbClr val="000000"/>
                </a:solidFill>
                <a:highlight>
                  <a:srgbClr val="FFFFFF"/>
                </a:highlight>
              </a:rPr>
              <a:t>: { </a:t>
            </a:r>
            <a:r>
              <a:rPr lang="en-US" sz="2000" dirty="0" smtClean="0">
                <a:solidFill>
                  <a:srgbClr val="A31515"/>
                </a:solidFill>
                <a:highlight>
                  <a:srgbClr val="FFFFFF"/>
                </a:highlight>
              </a:rPr>
              <a:t>“Authorization"</a:t>
            </a:r>
            <a:r>
              <a:rPr lang="en-US" sz="2000" dirty="0" smtClean="0">
                <a:solidFill>
                  <a:srgbClr val="000000"/>
                </a:solidFill>
                <a:highlight>
                  <a:srgbClr val="FFFFFF"/>
                </a:highlight>
              </a:rPr>
              <a:t>: </a:t>
            </a:r>
            <a:r>
              <a:rPr lang="en-US" sz="2000" dirty="0" smtClean="0">
                <a:solidFill>
                  <a:srgbClr val="A31515"/>
                </a:solidFill>
                <a:highlight>
                  <a:srgbClr val="FFFFFF"/>
                </a:highlight>
              </a:rPr>
              <a:t>“Basic QWxhZGRpbjpvcGVulHNlc2FtZQ==“ </a:t>
            </a:r>
            <a:r>
              <a:rPr lang="en-US" sz="2000" dirty="0" smtClean="0">
                <a:solidFill>
                  <a:srgbClr val="000000"/>
                </a:solidFill>
                <a:highlight>
                  <a:srgbClr val="FFFFFF"/>
                </a:highlight>
              </a:rPr>
              <a:t>}</a:t>
            </a:r>
            <a:endParaRPr lang="en-US" dirty="0" smtClean="0"/>
          </a:p>
          <a:p>
            <a:r>
              <a:rPr lang="en-US" dirty="0" smtClean="0"/>
              <a:t>HTTPS Web Request with Shared Secret</a:t>
            </a:r>
          </a:p>
          <a:p>
            <a:pPr lvl="1"/>
            <a:r>
              <a:rPr lang="en-US" dirty="0" smtClean="0"/>
              <a:t>Create secret such as a hash of the job URI + shared secret</a:t>
            </a:r>
          </a:p>
          <a:p>
            <a:pPr lvl="1"/>
            <a:r>
              <a:rPr lang="en-US" dirty="0" smtClean="0"/>
              <a:t>Add to custom security header</a:t>
            </a:r>
          </a:p>
          <a:p>
            <a:pPr lvl="1"/>
            <a:r>
              <a:rPr lang="en-US" dirty="0" smtClean="0"/>
              <a:t>Server verifies the security header such that the shared secret matches</a:t>
            </a:r>
            <a:endParaRPr lang="en-US" dirty="0"/>
          </a:p>
        </p:txBody>
      </p:sp>
      <p:sp>
        <p:nvSpPr>
          <p:cNvPr id="4" name="Title 3"/>
          <p:cNvSpPr>
            <a:spLocks noGrp="1"/>
          </p:cNvSpPr>
          <p:nvPr>
            <p:ph type="title"/>
          </p:nvPr>
        </p:nvSpPr>
        <p:spPr/>
        <p:txBody>
          <a:bodyPr/>
          <a:lstStyle/>
          <a:p>
            <a:r>
              <a:rPr lang="en-US" dirty="0" smtClean="0"/>
              <a:t>Job Authentication</a:t>
            </a:r>
            <a:endParaRPr lang="en-US" dirty="0"/>
          </a:p>
        </p:txBody>
      </p:sp>
      <p:sp>
        <p:nvSpPr>
          <p:cNvPr id="6" name="Rectangle 5"/>
          <p:cNvSpPr/>
          <p:nvPr/>
        </p:nvSpPr>
        <p:spPr bwMode="auto">
          <a:xfrm>
            <a:off x="10942637" y="144462"/>
            <a:ext cx="13716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a:t>
            </a:r>
          </a:p>
        </p:txBody>
      </p:sp>
      <p:pic>
        <p:nvPicPr>
          <p:cNvPr id="7" name="Picture 2" descr="C:\Users\v-jjjank\AppData\Local\Microsoft\Windows\Temporary Internet Files\Content.IE5\WLRQL26J\MC900437711[1].wmf"/>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rot="10800000">
            <a:off x="11505466" y="1001869"/>
            <a:ext cx="241737" cy="426680"/>
          </a:xfrm>
          <a:prstGeom prst="rect">
            <a:avLst/>
          </a:prstGeom>
          <a:noFill/>
        </p:spPr>
      </p:pic>
    </p:spTree>
    <p:extLst>
      <p:ext uri="{BB962C8B-B14F-4D97-AF65-F5344CB8AC3E}">
        <p14:creationId xmlns:p14="http://schemas.microsoft.com/office/powerpoint/2010/main" val="2247788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13845"/>
          </a:xfrm>
        </p:spPr>
        <p:txBody>
          <a:bodyPr/>
          <a:lstStyle/>
          <a:p>
            <a:r>
              <a:rPr lang="en-US" dirty="0" smtClean="0"/>
              <a:t>Start time</a:t>
            </a:r>
          </a:p>
          <a:p>
            <a:pPr lvl="1"/>
            <a:r>
              <a:rPr lang="en-US" sz="2000" dirty="0" smtClean="0"/>
              <a:t>Date-time for the first occurrence</a:t>
            </a:r>
          </a:p>
          <a:p>
            <a:r>
              <a:rPr lang="en-US" dirty="0" smtClean="0"/>
              <a:t>Frequency</a:t>
            </a:r>
          </a:p>
          <a:p>
            <a:pPr lvl="1"/>
            <a:r>
              <a:rPr lang="en-US" sz="2000" dirty="0"/>
              <a:t>One of minute, hour, day, week, month</a:t>
            </a:r>
          </a:p>
          <a:p>
            <a:r>
              <a:rPr lang="en-US" dirty="0" smtClean="0"/>
              <a:t>Interval</a:t>
            </a:r>
          </a:p>
          <a:p>
            <a:pPr lvl="1"/>
            <a:r>
              <a:rPr lang="en-US" sz="2000" dirty="0"/>
              <a:t>Interval at the given frequency for the recurrence</a:t>
            </a:r>
          </a:p>
          <a:p>
            <a:r>
              <a:rPr lang="en-US" dirty="0" smtClean="0"/>
              <a:t>Prescribed schedule</a:t>
            </a:r>
          </a:p>
          <a:p>
            <a:pPr lvl="1"/>
            <a:r>
              <a:rPr lang="en-US" sz="2000" dirty="0"/>
              <a:t>Specify minutes, hours, weekdays, month days of the recurrence</a:t>
            </a:r>
          </a:p>
          <a:p>
            <a:r>
              <a:rPr lang="en-US" dirty="0" smtClean="0"/>
              <a:t>Completion Rule</a:t>
            </a:r>
          </a:p>
          <a:p>
            <a:pPr lvl="1"/>
            <a:r>
              <a:rPr lang="en-US" sz="2000" dirty="0"/>
              <a:t>Count of occurrences</a:t>
            </a:r>
          </a:p>
          <a:p>
            <a:pPr lvl="1"/>
            <a:r>
              <a:rPr lang="en-US" sz="2000" dirty="0"/>
              <a:t>End date</a:t>
            </a:r>
          </a:p>
        </p:txBody>
      </p:sp>
      <p:sp>
        <p:nvSpPr>
          <p:cNvPr id="3" name="Title 2"/>
          <p:cNvSpPr>
            <a:spLocks noGrp="1"/>
          </p:cNvSpPr>
          <p:nvPr>
            <p:ph type="title"/>
          </p:nvPr>
        </p:nvSpPr>
        <p:spPr/>
        <p:txBody>
          <a:bodyPr/>
          <a:lstStyle/>
          <a:p>
            <a:r>
              <a:rPr lang="en-US" dirty="0" smtClean="0"/>
              <a:t>Recurrence schedule</a:t>
            </a:r>
            <a:endParaRPr lang="en-US" dirty="0"/>
          </a:p>
        </p:txBody>
      </p:sp>
      <p:sp>
        <p:nvSpPr>
          <p:cNvPr id="4" name="Rectangle 3"/>
          <p:cNvSpPr/>
          <p:nvPr/>
        </p:nvSpPr>
        <p:spPr bwMode="auto">
          <a:xfrm>
            <a:off x="10942637" y="144462"/>
            <a:ext cx="13716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a:t>
            </a:r>
          </a:p>
        </p:txBody>
      </p:sp>
      <p:grpSp>
        <p:nvGrpSpPr>
          <p:cNvPr id="7" name="Group 6"/>
          <p:cNvGrpSpPr/>
          <p:nvPr/>
        </p:nvGrpSpPr>
        <p:grpSpPr>
          <a:xfrm rot="19501885">
            <a:off x="11283763" y="842235"/>
            <a:ext cx="686983" cy="684212"/>
            <a:chOff x="9723437" y="1744662"/>
            <a:chExt cx="762000" cy="851117"/>
          </a:xfrm>
        </p:grpSpPr>
        <p:sp>
          <p:nvSpPr>
            <p:cNvPr id="5" name="Circular Arrow 4"/>
            <p:cNvSpPr/>
            <p:nvPr/>
          </p:nvSpPr>
          <p:spPr bwMode="auto">
            <a:xfrm>
              <a:off x="9723437" y="1744662"/>
              <a:ext cx="762000" cy="838200"/>
            </a:xfrm>
            <a:prstGeom prst="circular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ln>
                  <a:solidFill>
                    <a:schemeClr val="bg1"/>
                  </a:solidFill>
                </a:ln>
                <a:solidFill>
                  <a:schemeClr val="bg1"/>
                </a:solidFill>
                <a:ea typeface="Segoe UI" pitchFamily="34" charset="0"/>
                <a:cs typeface="Segoe UI" pitchFamily="34" charset="0"/>
              </a:endParaRPr>
            </a:p>
          </p:txBody>
        </p:sp>
        <p:sp>
          <p:nvSpPr>
            <p:cNvPr id="6" name="Circular Arrow 5"/>
            <p:cNvSpPr/>
            <p:nvPr/>
          </p:nvSpPr>
          <p:spPr bwMode="auto">
            <a:xfrm rot="10800000">
              <a:off x="9723437" y="1757579"/>
              <a:ext cx="762000" cy="838200"/>
            </a:xfrm>
            <a:prstGeom prst="circular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ln>
                  <a:solidFill>
                    <a:schemeClr val="bg1"/>
                  </a:solidFill>
                </a:ln>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3171019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66966"/>
          </a:xfrm>
        </p:spPr>
        <p:txBody>
          <a:bodyPr/>
          <a:lstStyle/>
          <a:p>
            <a:r>
              <a:rPr lang="en-US" dirty="0" smtClean="0"/>
              <a:t>Retry Policy</a:t>
            </a:r>
          </a:p>
          <a:p>
            <a:pPr lvl="1"/>
            <a:r>
              <a:rPr lang="en-US" dirty="0" smtClean="0"/>
              <a:t>Override the default retry policy with a different recurrence and count or set it    to ‘none’</a:t>
            </a:r>
          </a:p>
          <a:p>
            <a:r>
              <a:rPr lang="en-US" dirty="0" smtClean="0"/>
              <a:t>Action invoked when primary action fails</a:t>
            </a:r>
          </a:p>
          <a:p>
            <a:pPr lvl="1"/>
            <a:r>
              <a:rPr lang="en-US" dirty="0" smtClean="0"/>
              <a:t>Call an error handling endpoint</a:t>
            </a:r>
          </a:p>
          <a:p>
            <a:pPr lvl="1"/>
            <a:r>
              <a:rPr lang="en-US" dirty="0" smtClean="0"/>
              <a:t>Call an alternative available endpoint for job reliability (endpoint high availability)</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
        <p:nvSpPr>
          <p:cNvPr id="4" name="Rectangle 3"/>
          <p:cNvSpPr/>
          <p:nvPr/>
        </p:nvSpPr>
        <p:spPr bwMode="auto">
          <a:xfrm>
            <a:off x="10942637" y="144462"/>
            <a:ext cx="13716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Job</a:t>
            </a:r>
          </a:p>
        </p:txBody>
      </p:sp>
      <p:sp>
        <p:nvSpPr>
          <p:cNvPr id="5" name="Rectangle 4"/>
          <p:cNvSpPr/>
          <p:nvPr/>
        </p:nvSpPr>
        <p:spPr>
          <a:xfrm>
            <a:off x="11463167" y="808177"/>
            <a:ext cx="330539" cy="707886"/>
          </a:xfrm>
          <a:prstGeom prst="rect">
            <a:avLst/>
          </a:prstGeom>
          <a:noFill/>
        </p:spPr>
        <p:txBody>
          <a:bodyPr wrap="none" lIns="91440" tIns="45720" rIns="91440" bIns="45720">
            <a:spAutoFit/>
          </a:bodyPr>
          <a:lstStyle/>
          <a:p>
            <a:pPr algn="ctr"/>
            <a:r>
              <a:rPr lang="en-US" sz="4000" b="0" cap="none" spc="0" dirty="0" smtClean="0">
                <a:ln w="0"/>
                <a:solidFill>
                  <a:schemeClr val="bg1"/>
                </a:solidFill>
                <a:effectLst>
                  <a:outerShdw blurRad="38100" dist="19050" dir="2700000" algn="tl" rotWithShape="0">
                    <a:schemeClr val="dk1">
                      <a:alpha val="40000"/>
                    </a:schemeClr>
                  </a:outerShdw>
                </a:effectLst>
              </a:rPr>
              <a:t>!</a:t>
            </a:r>
            <a:endParaRPr lang="en-US" sz="40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775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791946" cy="6041654"/>
          </a:xfrm>
        </p:spPr>
        <p:txBody>
          <a:bodyPr/>
          <a:lstStyle/>
          <a:p>
            <a:pPr marL="0" indent="0">
              <a:buNone/>
            </a:pP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"action"</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"type"</a:t>
            </a:r>
            <a:r>
              <a:rPr lang="en-US" sz="1100" dirty="0">
                <a:solidFill>
                  <a:srgbClr val="000000"/>
                </a:solidFill>
                <a:highlight>
                  <a:srgbClr val="FFFFFF"/>
                </a:highlight>
              </a:rPr>
              <a:t>: </a:t>
            </a:r>
            <a:r>
              <a:rPr lang="en-US" sz="1100" dirty="0">
                <a:solidFill>
                  <a:srgbClr val="A31515"/>
                </a:solidFill>
                <a:highlight>
                  <a:srgbClr val="FFFFFF"/>
                </a:highlight>
              </a:rPr>
              <a:t>"http",</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"request"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a:t>
            </a:r>
            <a:r>
              <a:rPr lang="en-US" sz="1100" dirty="0" err="1">
                <a:solidFill>
                  <a:srgbClr val="A31515"/>
                </a:solidFill>
                <a:highlight>
                  <a:srgbClr val="FFFFFF"/>
                </a:highlight>
              </a:rPr>
              <a:t>uri</a:t>
            </a:r>
            <a:r>
              <a:rPr lang="en-US" sz="1100" dirty="0">
                <a:solidFill>
                  <a:srgbClr val="A31515"/>
                </a:solidFill>
                <a:highlight>
                  <a:srgbClr val="FFFFFF"/>
                </a:highlight>
              </a:rPr>
              <a:t>"</a:t>
            </a:r>
            <a:r>
              <a:rPr lang="en-US" sz="1100" dirty="0">
                <a:solidFill>
                  <a:srgbClr val="000000"/>
                </a:solidFill>
                <a:highlight>
                  <a:srgbClr val="FFFFFF"/>
                </a:highlight>
              </a:rPr>
              <a:t>: </a:t>
            </a:r>
            <a:r>
              <a:rPr lang="en-US" sz="1100" dirty="0">
                <a:solidFill>
                  <a:srgbClr val="A31515"/>
                </a:solidFill>
                <a:highlight>
                  <a:srgbClr val="FFFFFF"/>
                </a:highlight>
              </a:rPr>
              <a:t>"http://my.cloudapp.net:8000/</a:t>
            </a:r>
            <a:r>
              <a:rPr lang="en-US" sz="1100" dirty="0" err="1">
                <a:solidFill>
                  <a:srgbClr val="A31515"/>
                </a:solidFill>
                <a:highlight>
                  <a:srgbClr val="FFFFFF"/>
                </a:highlight>
              </a:rPr>
              <a:t>ItemService</a:t>
            </a:r>
            <a:r>
              <a:rPr lang="en-US" sz="1100" dirty="0">
                <a:solidFill>
                  <a:srgbClr val="A31515"/>
                </a:solidFill>
                <a:highlight>
                  <a:srgbClr val="FFFFFF"/>
                </a:highlight>
              </a:rPr>
              <a:t>/</a:t>
            </a:r>
            <a:r>
              <a:rPr lang="en-US" sz="1100" dirty="0" err="1">
                <a:solidFill>
                  <a:srgbClr val="A31515"/>
                </a:solidFill>
                <a:highlight>
                  <a:srgbClr val="FFFFFF"/>
                </a:highlight>
              </a:rPr>
              <a:t>GetTweets</a:t>
            </a:r>
            <a:r>
              <a:rPr lang="en-US" sz="1100" dirty="0">
                <a:solidFill>
                  <a:srgbClr val="A31515"/>
                </a:solidFill>
                <a:highlight>
                  <a:srgbClr val="FFFFFF"/>
                </a:highlight>
              </a:rPr>
              <a: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"method"</a:t>
            </a:r>
            <a:r>
              <a:rPr lang="en-US" sz="1100" dirty="0">
                <a:solidFill>
                  <a:srgbClr val="000000"/>
                </a:solidFill>
                <a:highlight>
                  <a:srgbClr val="FFFFFF"/>
                </a:highlight>
              </a:rPr>
              <a:t>: </a:t>
            </a:r>
            <a:r>
              <a:rPr lang="en-US" sz="1100" dirty="0">
                <a:solidFill>
                  <a:srgbClr val="A31515"/>
                </a:solidFill>
                <a:highlight>
                  <a:srgbClr val="FFFFFF"/>
                </a:highlight>
              </a:rPr>
              <a:t>"GET"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"headers"</a:t>
            </a: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"Content-Type"</a:t>
            </a:r>
            <a:r>
              <a:rPr lang="en-US" sz="1100" dirty="0">
                <a:solidFill>
                  <a:srgbClr val="000000"/>
                </a:solidFill>
                <a:highlight>
                  <a:srgbClr val="FFFFFF"/>
                </a:highlight>
              </a:rPr>
              <a:t>: </a:t>
            </a:r>
            <a:r>
              <a:rPr lang="en-US" sz="1100" dirty="0">
                <a:solidFill>
                  <a:srgbClr val="A31515"/>
                </a:solidFill>
                <a:highlight>
                  <a:srgbClr val="FFFFFF"/>
                </a:highlight>
              </a:rPr>
              <a:t>"text/plain"</a:t>
            </a:r>
            <a:r>
              <a:rPr lang="en-US" sz="1100" dirty="0">
                <a:solidFill>
                  <a:srgbClr val="000000"/>
                </a:solidFill>
                <a:highlight>
                  <a:srgbClr val="FFFFFF"/>
                </a:highlight>
              </a:rPr>
              <a:t>,</a:t>
            </a:r>
          </a:p>
          <a:p>
            <a:pPr marL="0" indent="0">
              <a:buNone/>
            </a:pPr>
            <a:r>
              <a:rPr lang="en-US" sz="1100" dirty="0">
                <a:solidFill>
                  <a:srgbClr val="A31515"/>
                </a:solidFill>
                <a:highlight>
                  <a:srgbClr val="FFFFFF"/>
                </a:highlight>
              </a:rPr>
              <a:t>                "x-</a:t>
            </a:r>
            <a:r>
              <a:rPr lang="en-US" sz="1100" dirty="0" err="1">
                <a:solidFill>
                  <a:srgbClr val="A31515"/>
                </a:solidFill>
                <a:highlight>
                  <a:srgbClr val="FFFFFF"/>
                </a:highlight>
              </a:rPr>
              <a:t>myapp</a:t>
            </a:r>
            <a:r>
              <a:rPr lang="en-US" sz="1100" dirty="0">
                <a:solidFill>
                  <a:srgbClr val="A31515"/>
                </a:solidFill>
                <a:highlight>
                  <a:srgbClr val="FFFFFF"/>
                </a:highlight>
              </a:rPr>
              <a:t>-</a:t>
            </a:r>
            <a:r>
              <a:rPr lang="en-US" sz="1100" dirty="0" err="1">
                <a:solidFill>
                  <a:srgbClr val="A31515"/>
                </a:solidFill>
                <a:highlight>
                  <a:srgbClr val="FFFFFF"/>
                </a:highlight>
              </a:rPr>
              <a:t>auth</a:t>
            </a:r>
            <a:r>
              <a:rPr lang="en-US" sz="1100" dirty="0">
                <a:solidFill>
                  <a:srgbClr val="A31515"/>
                </a:solidFill>
                <a:highlight>
                  <a:srgbClr val="FFFFFF"/>
                </a:highlight>
              </a:rPr>
              <a:t>"</a:t>
            </a:r>
            <a:r>
              <a:rPr lang="en-US" sz="1100" dirty="0">
                <a:solidFill>
                  <a:srgbClr val="000000"/>
                </a:solidFill>
                <a:highlight>
                  <a:srgbClr val="FFFFFF"/>
                </a:highlight>
              </a:rPr>
              <a:t>: </a:t>
            </a:r>
            <a:r>
              <a:rPr lang="en-US" sz="1100" dirty="0">
                <a:solidFill>
                  <a:srgbClr val="A31515"/>
                </a:solidFill>
                <a:highlight>
                  <a:srgbClr val="FFFFFF"/>
                </a:highlight>
              </a:rPr>
              <a:t>"&lt;MYAPP_TOKEN&gt;"</a:t>
            </a:r>
            <a:endParaRPr lang="en-US" sz="1100" dirty="0">
              <a:solidFill>
                <a:srgbClr val="000000"/>
              </a:solidFill>
              <a:highlight>
                <a:srgbClr val="FFFFFF"/>
              </a:highlight>
            </a:endParaRP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p>
          <a:p>
            <a:pPr marL="0" indent="0">
              <a:buNone/>
            </a:pPr>
            <a:endParaRPr lang="en-US" sz="1100" dirty="0">
              <a:solidFill>
                <a:srgbClr val="000000"/>
              </a:solidFill>
              <a:highlight>
                <a:srgbClr val="FFFFFF"/>
              </a:highlight>
            </a:endParaRPr>
          </a:p>
          <a:p>
            <a:pPr marL="0" indent="0">
              <a:buNone/>
            </a:pPr>
            <a:r>
              <a:rPr lang="en-US" sz="1100" dirty="0">
                <a:solidFill>
                  <a:srgbClr val="008000"/>
                </a:solidFill>
                <a:highlight>
                  <a:srgbClr val="FFFFFF"/>
                </a:highlight>
              </a:rPr>
              <a:t>        // Call Contoso error endpoint if the main action has an error</a:t>
            </a:r>
            <a:endParaRPr lang="en-US" sz="1100" dirty="0">
              <a:solidFill>
                <a:srgbClr val="000000"/>
              </a:solidFill>
              <a:highlight>
                <a:srgbClr val="FFFFFF"/>
              </a:highlight>
            </a:endParaRP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a:t>
            </a:r>
            <a:r>
              <a:rPr lang="en-US" sz="1100" dirty="0" err="1">
                <a:solidFill>
                  <a:srgbClr val="A31515"/>
                </a:solidFill>
                <a:highlight>
                  <a:srgbClr val="FFFFFF"/>
                </a:highlight>
              </a:rPr>
              <a:t>errorAction</a:t>
            </a:r>
            <a:r>
              <a:rPr lang="en-US" sz="1100" dirty="0">
                <a:solidFill>
                  <a:srgbClr val="A31515"/>
                </a:solidFill>
                <a:highlight>
                  <a:srgbClr val="FFFFFF"/>
                </a:highlight>
              </a:rPr>
              <a: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"type"</a:t>
            </a:r>
            <a:r>
              <a:rPr lang="en-US" sz="1100" dirty="0">
                <a:solidFill>
                  <a:srgbClr val="000000"/>
                </a:solidFill>
                <a:highlight>
                  <a:srgbClr val="FFFFFF"/>
                </a:highlight>
              </a:rPr>
              <a:t>: </a:t>
            </a:r>
            <a:r>
              <a:rPr lang="en-US" sz="1100" dirty="0">
                <a:solidFill>
                  <a:srgbClr val="A31515"/>
                </a:solidFill>
                <a:highlight>
                  <a:srgbClr val="FFFFFF"/>
                </a:highlight>
              </a:rPr>
              <a:t>"http"</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"request"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a:t>
            </a:r>
            <a:r>
              <a:rPr lang="en-US" sz="1100" dirty="0" err="1">
                <a:solidFill>
                  <a:srgbClr val="A31515"/>
                </a:solidFill>
                <a:highlight>
                  <a:srgbClr val="FFFFFF"/>
                </a:highlight>
              </a:rPr>
              <a:t>uri</a:t>
            </a:r>
            <a:r>
              <a:rPr lang="en-US" sz="1100" dirty="0">
                <a:solidFill>
                  <a:srgbClr val="A31515"/>
                </a:solidFill>
                <a:highlight>
                  <a:srgbClr val="FFFFFF"/>
                </a:highlight>
              </a:rPr>
              <a:t>"</a:t>
            </a:r>
            <a:r>
              <a:rPr lang="en-US" sz="1100" dirty="0">
                <a:solidFill>
                  <a:srgbClr val="000000"/>
                </a:solidFill>
                <a:highlight>
                  <a:srgbClr val="FFFFFF"/>
                </a:highlight>
              </a:rPr>
              <a:t>: </a:t>
            </a:r>
            <a:r>
              <a:rPr lang="en-US" sz="1100" dirty="0">
                <a:solidFill>
                  <a:srgbClr val="A31515"/>
                </a:solidFill>
                <a:highlight>
                  <a:srgbClr val="FFFFFF"/>
                </a:highlight>
              </a:rPr>
              <a:t>"http://contoso.com/error"</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"method"</a:t>
            </a:r>
            <a:r>
              <a:rPr lang="en-US" sz="1100" dirty="0">
                <a:solidFill>
                  <a:srgbClr val="000000"/>
                </a:solidFill>
                <a:highlight>
                  <a:srgbClr val="FFFFFF"/>
                </a:highlight>
              </a:rPr>
              <a:t>: </a:t>
            </a:r>
            <a:r>
              <a:rPr lang="en-US" sz="1100" dirty="0">
                <a:solidFill>
                  <a:srgbClr val="A31515"/>
                </a:solidFill>
                <a:highlight>
                  <a:srgbClr val="FFFFFF"/>
                </a:highlight>
              </a:rPr>
              <a:t>"POST"</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"body"</a:t>
            </a:r>
            <a:r>
              <a:rPr lang="en-US" sz="1100" dirty="0">
                <a:solidFill>
                  <a:srgbClr val="000000"/>
                </a:solidFill>
                <a:highlight>
                  <a:srgbClr val="FFFFFF"/>
                </a:highlight>
              </a:rPr>
              <a:t>: </a:t>
            </a:r>
            <a:r>
              <a:rPr lang="en-US" sz="1100" dirty="0">
                <a:solidFill>
                  <a:srgbClr val="A31515"/>
                </a:solidFill>
                <a:highlight>
                  <a:srgbClr val="FFFFFF"/>
                </a:highlight>
              </a:rPr>
              <a:t>"Scheduler error"</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"header"</a:t>
            </a:r>
            <a:r>
              <a:rPr lang="en-US" sz="1100" dirty="0">
                <a:solidFill>
                  <a:srgbClr val="000000"/>
                </a:solidFill>
                <a:highlight>
                  <a:srgbClr val="FFFFFF"/>
                </a:highlight>
              </a:rPr>
              <a:t>:</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a:solidFill>
                  <a:srgbClr val="A31515"/>
                </a:solidFill>
                <a:highlight>
                  <a:srgbClr val="FFFFFF"/>
                </a:highlight>
              </a:rPr>
              <a:t>"Content-Type"</a:t>
            </a:r>
            <a:r>
              <a:rPr lang="en-US" sz="1100" dirty="0">
                <a:solidFill>
                  <a:srgbClr val="000000"/>
                </a:solidFill>
                <a:highlight>
                  <a:srgbClr val="FFFFFF"/>
                </a:highlight>
              </a:rPr>
              <a:t>: </a:t>
            </a:r>
            <a:r>
              <a:rPr lang="en-US" sz="1100" dirty="0">
                <a:solidFill>
                  <a:srgbClr val="A31515"/>
                </a:solidFill>
                <a:highlight>
                  <a:srgbClr val="FFFFFF"/>
                </a:highlight>
              </a:rPr>
              <a:t>"application/</a:t>
            </a:r>
            <a:r>
              <a:rPr lang="en-US" sz="1100" dirty="0" err="1">
                <a:solidFill>
                  <a:srgbClr val="A31515"/>
                </a:solidFill>
                <a:highlight>
                  <a:srgbClr val="FFFFFF"/>
                </a:highlight>
              </a:rPr>
              <a:t>json</a:t>
            </a:r>
            <a:r>
              <a:rPr lang="en-US" sz="1100" dirty="0">
                <a:solidFill>
                  <a:srgbClr val="A31515"/>
                </a:solidFill>
                <a:highlight>
                  <a:srgbClr val="FFFFFF"/>
                </a:highlight>
              </a:rPr>
              <a:t>"</a:t>
            </a:r>
            <a:endParaRPr lang="en-US" sz="1100" dirty="0">
              <a:solidFill>
                <a:srgbClr val="000000"/>
              </a:solidFill>
              <a:highlight>
                <a:srgbClr val="FFFFFF"/>
              </a:highlight>
            </a:endParaRP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p>
          <a:p>
            <a:pPr marL="0" indent="0">
              <a:buNone/>
            </a:pPr>
            <a:r>
              <a:rPr lang="en-US" sz="1100" dirty="0">
                <a:solidFill>
                  <a:srgbClr val="000000"/>
                </a:solidFill>
                <a:highlight>
                  <a:srgbClr val="FFFFFF"/>
                </a:highlight>
              </a:rPr>
              <a:t>        </a:t>
            </a:r>
            <a:r>
              <a:rPr lang="en-US" sz="1100" dirty="0" smtClean="0">
                <a:solidFill>
                  <a:srgbClr val="000000"/>
                </a:solidFill>
                <a:highlight>
                  <a:srgbClr val="FFFFFF"/>
                </a:highlight>
              </a:rPr>
              <a:t>},</a:t>
            </a:r>
            <a:endParaRPr lang="en-US" sz="1100" dirty="0">
              <a:solidFill>
                <a:srgbClr val="000000"/>
              </a:solidFill>
              <a:highlight>
                <a:srgbClr val="FFFFFF"/>
              </a:highlight>
            </a:endParaRPr>
          </a:p>
        </p:txBody>
      </p:sp>
      <p:sp>
        <p:nvSpPr>
          <p:cNvPr id="3" name="Title 2"/>
          <p:cNvSpPr>
            <a:spLocks noGrp="1"/>
          </p:cNvSpPr>
          <p:nvPr>
            <p:ph type="title"/>
          </p:nvPr>
        </p:nvSpPr>
        <p:spPr/>
        <p:txBody>
          <a:bodyPr/>
          <a:lstStyle/>
          <a:p>
            <a:r>
              <a:rPr lang="en-US" dirty="0" smtClean="0"/>
              <a:t>Putting it all together</a:t>
            </a:r>
            <a:endParaRPr lang="en-US" dirty="0"/>
          </a:p>
        </p:txBody>
      </p:sp>
      <p:sp>
        <p:nvSpPr>
          <p:cNvPr id="4" name="Text Placeholder 1"/>
          <p:cNvSpPr txBox="1">
            <a:spLocks/>
          </p:cNvSpPr>
          <p:nvPr/>
        </p:nvSpPr>
        <p:spPr>
          <a:xfrm>
            <a:off x="6253100" y="1212849"/>
            <a:ext cx="5486399" cy="153477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5" name="Rectangle 4"/>
          <p:cNvSpPr/>
          <p:nvPr/>
        </p:nvSpPr>
        <p:spPr>
          <a:xfrm>
            <a:off x="6083789" y="1298059"/>
            <a:ext cx="6216650" cy="5170646"/>
          </a:xfrm>
          <a:prstGeom prst="rect">
            <a:avLst/>
          </a:prstGeom>
        </p:spPr>
        <p:txBody>
          <a:bodyPr>
            <a:spAutoFit/>
          </a:bodyPr>
          <a:lstStyle/>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sz="1200" dirty="0" smtClean="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retryPolicy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retryType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"fixed"</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retryInterval</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"PT1H"</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retryCount</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5</a:t>
            </a:r>
          </a:p>
          <a:p>
            <a:r>
              <a:rPr lang="en-US" sz="1200" dirty="0">
                <a:solidFill>
                  <a:srgbClr val="000000"/>
                </a:solidFill>
                <a:highlight>
                  <a:srgbClr val="FFFFFF"/>
                </a:highlight>
                <a:latin typeface="Consolas" panose="020B0609020204030204" pitchFamily="49" charset="0"/>
              </a:rPr>
              <a:t>    },</a:t>
            </a:r>
          </a:p>
          <a:p>
            <a:r>
              <a:rPr lang="en-US" sz="1200" dirty="0">
                <a:solidFill>
                  <a:srgbClr val="A31515"/>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A31515"/>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state"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"enabled"</a:t>
            </a:r>
            <a:r>
              <a:rPr lang="en-US" sz="1200" dirty="0">
                <a:solidFill>
                  <a:srgbClr val="000000"/>
                </a:solidFill>
                <a:highlight>
                  <a:srgbClr val="FFFFFF"/>
                </a:highlight>
                <a:latin typeface="Consolas" panose="020B0609020204030204" pitchFamily="49" charset="0"/>
              </a:rPr>
              <a:t>,</a:t>
            </a:r>
          </a:p>
          <a:p>
            <a:endParaRPr lang="en-US" sz="1200" dirty="0">
              <a:solidFill>
                <a:srgbClr val="A31515"/>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Starting Friday occur on the last Friday of every month this year at 8:30am and 5:30pm</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startTime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"2014-01-30T12:08:00-08:00"</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"recurrence"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"frequency"</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"month"</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"unit"</a:t>
            </a:r>
            <a:r>
              <a:rPr lang="en-US" sz="1200" dirty="0">
                <a:solidFill>
                  <a:srgbClr val="000000"/>
                </a:solidFill>
                <a:highlight>
                  <a:srgbClr val="FFFFFF"/>
                </a:highlight>
                <a:latin typeface="Consolas" panose="020B0609020204030204" pitchFamily="49" charset="0"/>
              </a:rPr>
              <a:t>: 1,</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endTime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"2014-12-31T23:00:00"</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"schedule"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"minute"</a:t>
            </a:r>
            <a:r>
              <a:rPr lang="en-US" sz="1200" dirty="0">
                <a:solidFill>
                  <a:srgbClr val="000000"/>
                </a:solidFill>
                <a:highlight>
                  <a:srgbClr val="FFFFFF"/>
                </a:highlight>
                <a:latin typeface="Consolas" panose="020B0609020204030204" pitchFamily="49" charset="0"/>
              </a:rPr>
              <a:t>: 30,</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"hour"</a:t>
            </a:r>
            <a:r>
              <a:rPr lang="en-US" sz="1200" dirty="0">
                <a:solidFill>
                  <a:srgbClr val="000000"/>
                </a:solidFill>
                <a:highlight>
                  <a:srgbClr val="FFFFFF"/>
                </a:highlight>
                <a:latin typeface="Consolas" panose="020B0609020204030204" pitchFamily="49" charset="0"/>
              </a:rPr>
              <a:t>: [8,17],</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"weekday"</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"day"</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friday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monthlyOccurrence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-1}</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3025875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85542"/>
          </a:xfrm>
        </p:spPr>
        <p:txBody>
          <a:bodyPr/>
          <a:lstStyle/>
          <a:p>
            <a:pPr marL="0" indent="0">
              <a:buNone/>
            </a:pPr>
            <a:r>
              <a:rPr lang="en-US" sz="1600" dirty="0">
                <a:solidFill>
                  <a:srgbClr val="000000"/>
                </a:solidFill>
                <a:highlight>
                  <a:srgbClr val="FFFFFF"/>
                </a:highlight>
              </a:rPr>
              <a:t>{</a:t>
            </a:r>
          </a:p>
          <a:p>
            <a:pPr marL="0" indent="0">
              <a:buNone/>
            </a:pPr>
            <a:r>
              <a:rPr lang="en-US" sz="1600" dirty="0">
                <a:solidFill>
                  <a:srgbClr val="000000"/>
                </a:solidFill>
                <a:highlight>
                  <a:srgbClr val="FFFFFF"/>
                </a:highlight>
              </a:rPr>
              <a:t>    </a:t>
            </a:r>
            <a:r>
              <a:rPr lang="en-US" sz="1600" dirty="0">
                <a:solidFill>
                  <a:srgbClr val="A31515"/>
                </a:solidFill>
                <a:highlight>
                  <a:srgbClr val="FFFFFF"/>
                </a:highlight>
              </a:rPr>
              <a:t>"action"</a:t>
            </a:r>
            <a:r>
              <a:rPr lang="en-US" sz="1600" dirty="0">
                <a:solidFill>
                  <a:srgbClr val="000000"/>
                </a:solidFill>
                <a:highlight>
                  <a:srgbClr val="FFFFFF"/>
                </a:highlight>
              </a:rPr>
              <a:t>:</a:t>
            </a:r>
          </a:p>
          <a:p>
            <a:pPr marL="0" indent="0">
              <a:buNone/>
            </a:pPr>
            <a:r>
              <a:rPr lang="en-US" sz="1600" dirty="0">
                <a:solidFill>
                  <a:srgbClr val="000000"/>
                </a:solidFill>
                <a:highlight>
                  <a:srgbClr val="FFFFFF"/>
                </a:highlight>
              </a:rPr>
              <a:t>    {</a:t>
            </a:r>
          </a:p>
          <a:p>
            <a:pPr marL="0" indent="0">
              <a:buNone/>
            </a:pPr>
            <a:r>
              <a:rPr lang="en-US" sz="1600" dirty="0">
                <a:solidFill>
                  <a:srgbClr val="000000"/>
                </a:solidFill>
                <a:highlight>
                  <a:srgbClr val="FFFFFF"/>
                </a:highlight>
              </a:rPr>
              <a:t>        </a:t>
            </a:r>
            <a:r>
              <a:rPr lang="en-US" sz="1600" dirty="0">
                <a:solidFill>
                  <a:srgbClr val="A31515"/>
                </a:solidFill>
                <a:highlight>
                  <a:srgbClr val="FFFFFF"/>
                </a:highlight>
              </a:rPr>
              <a:t>"type"</a:t>
            </a:r>
            <a:r>
              <a:rPr lang="en-US" sz="1600" dirty="0">
                <a:solidFill>
                  <a:srgbClr val="000000"/>
                </a:solidFill>
                <a:highlight>
                  <a:srgbClr val="FFFFFF"/>
                </a:highlight>
              </a:rPr>
              <a:t>: </a:t>
            </a:r>
            <a:r>
              <a:rPr lang="en-US" sz="1600" dirty="0">
                <a:solidFill>
                  <a:srgbClr val="A31515"/>
                </a:solidFill>
                <a:highlight>
                  <a:srgbClr val="FFFFFF"/>
                </a:highlight>
              </a:rPr>
              <a:t>"http</a:t>
            </a:r>
            <a:r>
              <a:rPr lang="en-US" sz="1600" dirty="0" smtClean="0">
                <a:solidFill>
                  <a:srgbClr val="A31515"/>
                </a:solidFill>
                <a:highlight>
                  <a:srgbClr val="FFFFFF"/>
                </a:highlight>
              </a:rPr>
              <a:t>"</a:t>
            </a:r>
            <a:r>
              <a:rPr lang="en-US" sz="1600" dirty="0">
                <a:solidFill>
                  <a:srgbClr val="000000"/>
                </a:solidFill>
                <a:highlight>
                  <a:srgbClr val="FFFFFF"/>
                </a:highlight>
              </a:rPr>
              <a:t>,</a:t>
            </a:r>
            <a:endParaRPr lang="en-US" sz="1600" dirty="0">
              <a:solidFill>
                <a:srgbClr val="A31515"/>
              </a:solidFill>
              <a:highlight>
                <a:srgbClr val="FFFFFF"/>
              </a:highlight>
            </a:endParaRPr>
          </a:p>
          <a:p>
            <a:pPr marL="0" indent="0">
              <a:buNone/>
            </a:pPr>
            <a:r>
              <a:rPr lang="en-US" sz="1600" dirty="0">
                <a:solidFill>
                  <a:srgbClr val="000000"/>
                </a:solidFill>
                <a:highlight>
                  <a:srgbClr val="FFFFFF"/>
                </a:highlight>
              </a:rPr>
              <a:t>        </a:t>
            </a:r>
            <a:r>
              <a:rPr lang="en-US" sz="1600" dirty="0">
                <a:solidFill>
                  <a:srgbClr val="A31515"/>
                </a:solidFill>
                <a:highlight>
                  <a:srgbClr val="FFFFFF"/>
                </a:highlight>
              </a:rPr>
              <a:t>"request"</a:t>
            </a:r>
            <a:r>
              <a:rPr lang="en-US" sz="1600" dirty="0">
                <a:solidFill>
                  <a:srgbClr val="000000"/>
                </a:solidFill>
                <a:highlight>
                  <a:srgbClr val="FFFFFF"/>
                </a:highlight>
              </a:rPr>
              <a:t>:</a:t>
            </a:r>
          </a:p>
          <a:p>
            <a:pPr marL="0" indent="0">
              <a:buNone/>
            </a:pPr>
            <a:r>
              <a:rPr lang="en-US" sz="1600" dirty="0">
                <a:solidFill>
                  <a:srgbClr val="000000"/>
                </a:solidFill>
                <a:highlight>
                  <a:srgbClr val="FFFFFF"/>
                </a:highlight>
              </a:rPr>
              <a:t>        {</a:t>
            </a:r>
          </a:p>
          <a:p>
            <a:pPr marL="0" indent="0">
              <a:buNone/>
            </a:pPr>
            <a:r>
              <a:rPr lang="en-US" sz="1600" dirty="0">
                <a:solidFill>
                  <a:srgbClr val="000000"/>
                </a:solidFill>
                <a:highlight>
                  <a:srgbClr val="FFFFFF"/>
                </a:highlight>
              </a:rPr>
              <a:t>            </a:t>
            </a:r>
            <a:r>
              <a:rPr lang="en-US" sz="1600" dirty="0">
                <a:solidFill>
                  <a:srgbClr val="A31515"/>
                </a:solidFill>
                <a:highlight>
                  <a:srgbClr val="FFFFFF"/>
                </a:highlight>
              </a:rPr>
              <a:t>"</a:t>
            </a:r>
            <a:r>
              <a:rPr lang="en-US" sz="1600" dirty="0" err="1">
                <a:solidFill>
                  <a:srgbClr val="A31515"/>
                </a:solidFill>
                <a:highlight>
                  <a:srgbClr val="FFFFFF"/>
                </a:highlight>
              </a:rPr>
              <a:t>uri</a:t>
            </a:r>
            <a:r>
              <a:rPr lang="en-US" sz="1600" dirty="0">
                <a:solidFill>
                  <a:srgbClr val="A31515"/>
                </a:solidFill>
                <a:highlight>
                  <a:srgbClr val="FFFFFF"/>
                </a:highlight>
              </a:rPr>
              <a:t>"</a:t>
            </a:r>
            <a:r>
              <a:rPr lang="en-US" sz="1600" dirty="0">
                <a:solidFill>
                  <a:srgbClr val="000000"/>
                </a:solidFill>
                <a:highlight>
                  <a:srgbClr val="FFFFFF"/>
                </a:highlight>
              </a:rPr>
              <a:t>: </a:t>
            </a:r>
            <a:r>
              <a:rPr lang="en-US" sz="1600" dirty="0">
                <a:solidFill>
                  <a:srgbClr val="A31515"/>
                </a:solidFill>
                <a:highlight>
                  <a:srgbClr val="FFFFFF"/>
                </a:highlight>
              </a:rPr>
              <a:t>"http</a:t>
            </a:r>
            <a:r>
              <a:rPr lang="en-US" sz="1600" dirty="0" smtClean="0">
                <a:solidFill>
                  <a:srgbClr val="A31515"/>
                </a:solidFill>
                <a:highlight>
                  <a:srgbClr val="FFFFFF"/>
                </a:highlight>
              </a:rPr>
              <a:t>://bing.com"</a:t>
            </a:r>
            <a:r>
              <a:rPr lang="en-US" sz="1600" dirty="0" smtClean="0">
                <a:solidFill>
                  <a:srgbClr val="000000"/>
                </a:solidFill>
                <a:highlight>
                  <a:srgbClr val="FFFFFF"/>
                </a:highlight>
              </a:rPr>
              <a:t>,</a:t>
            </a:r>
            <a:endParaRPr lang="en-US" sz="1600" dirty="0">
              <a:solidFill>
                <a:srgbClr val="000000"/>
              </a:solidFill>
              <a:highlight>
                <a:srgbClr val="FFFFFF"/>
              </a:highlight>
            </a:endParaRPr>
          </a:p>
          <a:p>
            <a:pPr marL="0" indent="0">
              <a:buNone/>
            </a:pPr>
            <a:r>
              <a:rPr lang="en-US" sz="1600" dirty="0">
                <a:solidFill>
                  <a:srgbClr val="000000"/>
                </a:solidFill>
                <a:highlight>
                  <a:srgbClr val="FFFFFF"/>
                </a:highlight>
              </a:rPr>
              <a:t>            </a:t>
            </a:r>
            <a:r>
              <a:rPr lang="en-US" sz="1600" dirty="0">
                <a:solidFill>
                  <a:srgbClr val="A31515"/>
                </a:solidFill>
                <a:highlight>
                  <a:srgbClr val="FFFFFF"/>
                </a:highlight>
              </a:rPr>
              <a:t>"method"</a:t>
            </a:r>
            <a:r>
              <a:rPr lang="en-US" sz="1600" dirty="0">
                <a:solidFill>
                  <a:srgbClr val="000000"/>
                </a:solidFill>
                <a:highlight>
                  <a:srgbClr val="FFFFFF"/>
                </a:highlight>
              </a:rPr>
              <a:t>: </a:t>
            </a:r>
            <a:r>
              <a:rPr lang="en-US" sz="1600" dirty="0">
                <a:solidFill>
                  <a:srgbClr val="A31515"/>
                </a:solidFill>
                <a:highlight>
                  <a:srgbClr val="FFFFFF"/>
                </a:highlight>
              </a:rPr>
              <a:t>"GET</a:t>
            </a:r>
            <a:r>
              <a:rPr lang="en-US" sz="1600" dirty="0" smtClean="0">
                <a:solidFill>
                  <a:srgbClr val="A31515"/>
                </a:solidFill>
                <a:highlight>
                  <a:srgbClr val="FFFFFF"/>
                </a:highlight>
              </a:rPr>
              <a:t>"</a:t>
            </a:r>
            <a:r>
              <a:rPr lang="en-US" sz="1600" dirty="0">
                <a:solidFill>
                  <a:srgbClr val="000000"/>
                </a:solidFill>
                <a:highlight>
                  <a:srgbClr val="FFFFFF"/>
                </a:highlight>
              </a:rPr>
              <a:t>,</a:t>
            </a:r>
          </a:p>
          <a:p>
            <a:pPr marL="0" indent="0">
              <a:buNone/>
            </a:pPr>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smtClean="0">
                <a:solidFill>
                  <a:srgbClr val="A31515"/>
                </a:solidFill>
                <a:highlight>
                  <a:srgbClr val="FFFFFF"/>
                </a:highlight>
              </a:rPr>
              <a:t>"</a:t>
            </a:r>
            <a:r>
              <a:rPr lang="en-US" sz="1600" dirty="0">
                <a:solidFill>
                  <a:srgbClr val="A31515"/>
                </a:solidFill>
                <a:highlight>
                  <a:srgbClr val="FFFFFF"/>
                </a:highlight>
              </a:rPr>
              <a:t>headers"</a:t>
            </a:r>
            <a:r>
              <a:rPr lang="en-US" sz="1600" dirty="0">
                <a:solidFill>
                  <a:srgbClr val="000000"/>
                </a:solidFill>
                <a:highlight>
                  <a:srgbClr val="FFFFFF"/>
                </a:highlight>
              </a:rPr>
              <a:t>: </a:t>
            </a:r>
            <a:r>
              <a:rPr lang="en-US" sz="1600" dirty="0" smtClean="0">
                <a:solidFill>
                  <a:srgbClr val="000000"/>
                </a:solidFill>
                <a:highlight>
                  <a:srgbClr val="FFFFFF"/>
                </a:highlight>
              </a:rPr>
              <a:t>{}</a:t>
            </a:r>
          </a:p>
          <a:p>
            <a:pPr marL="0" indent="0">
              <a:buNone/>
            </a:pPr>
            <a:r>
              <a:rPr lang="en-US" sz="1600" dirty="0" smtClean="0">
                <a:solidFill>
                  <a:srgbClr val="000000"/>
                </a:solidFill>
                <a:highlight>
                  <a:srgbClr val="FFFFFF"/>
                </a:highlight>
              </a:rPr>
              <a:t>        }</a:t>
            </a:r>
          </a:p>
          <a:p>
            <a:pPr marL="0" indent="0">
              <a:buNone/>
            </a:pPr>
            <a:r>
              <a:rPr lang="en-US" sz="1600" dirty="0" smtClean="0">
                <a:solidFill>
                  <a:srgbClr val="000000"/>
                </a:solidFill>
                <a:highlight>
                  <a:srgbClr val="FFFFFF"/>
                </a:highlight>
              </a:rPr>
              <a:t>    }</a:t>
            </a:r>
            <a:endParaRPr lang="en-US" sz="1600" dirty="0">
              <a:solidFill>
                <a:srgbClr val="000000"/>
              </a:solidFill>
              <a:highlight>
                <a:srgbClr val="FFFFFF"/>
              </a:highlight>
            </a:endParaRPr>
          </a:p>
          <a:p>
            <a:pPr marL="0" indent="0">
              <a:buNone/>
            </a:pPr>
            <a:r>
              <a:rPr lang="en-US" sz="1600" dirty="0" smtClean="0">
                <a:solidFill>
                  <a:srgbClr val="000000"/>
                </a:solidFill>
                <a:highlight>
                  <a:srgbClr val="FFFFFF"/>
                </a:highlight>
              </a:rPr>
              <a:t>}</a:t>
            </a:r>
            <a:endParaRPr lang="en-US" sz="1600" dirty="0">
              <a:solidFill>
                <a:srgbClr val="000000"/>
              </a:solidFill>
              <a:highlight>
                <a:srgbClr val="FFFFFF"/>
              </a:highlight>
            </a:endParaRPr>
          </a:p>
        </p:txBody>
      </p:sp>
      <p:sp>
        <p:nvSpPr>
          <p:cNvPr id="3" name="Title 2"/>
          <p:cNvSpPr>
            <a:spLocks noGrp="1"/>
          </p:cNvSpPr>
          <p:nvPr>
            <p:ph type="title"/>
          </p:nvPr>
        </p:nvSpPr>
        <p:spPr/>
        <p:txBody>
          <a:bodyPr/>
          <a:lstStyle/>
          <a:p>
            <a:r>
              <a:rPr lang="en-US" dirty="0" smtClean="0"/>
              <a:t>Simple Job</a:t>
            </a:r>
            <a:endParaRPr lang="en-US" dirty="0"/>
          </a:p>
        </p:txBody>
      </p:sp>
    </p:spTree>
    <p:extLst>
      <p:ext uri="{BB962C8B-B14F-4D97-AF65-F5344CB8AC3E}">
        <p14:creationId xmlns:p14="http://schemas.microsoft.com/office/powerpoint/2010/main" val="247824022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91807"/>
          </a:xfrm>
        </p:spPr>
        <p:txBody>
          <a:bodyPr/>
          <a:lstStyle/>
          <a:p>
            <a:r>
              <a:rPr lang="en-US" dirty="0" smtClean="0"/>
              <a:t>Shows the result of job occurrences</a:t>
            </a:r>
          </a:p>
          <a:p>
            <a:pPr lvl="1"/>
            <a:r>
              <a:rPr lang="en-US" dirty="0" smtClean="0"/>
              <a:t>Execution status, start time, end time, response, …</a:t>
            </a:r>
          </a:p>
          <a:p>
            <a:r>
              <a:rPr lang="en-US" dirty="0" smtClean="0"/>
              <a:t>Filter on execution status</a:t>
            </a:r>
          </a:p>
          <a:p>
            <a:r>
              <a:rPr lang="en-US" dirty="0" smtClean="0"/>
              <a:t>Last 2 months of job occurrences</a:t>
            </a:r>
          </a:p>
          <a:p>
            <a:r>
              <a:rPr lang="en-US" dirty="0" smtClean="0"/>
              <a:t>URI</a:t>
            </a:r>
          </a:p>
          <a:p>
            <a:pPr marL="0" lvl="1" indent="0">
              <a:buNone/>
            </a:pPr>
            <a:r>
              <a:rPr lang="en-US" sz="2000" dirty="0">
                <a:latin typeface="Courier New" panose="02070309020205020404" pitchFamily="49" charset="0"/>
                <a:cs typeface="Courier New" panose="02070309020205020404" pitchFamily="49" charset="0"/>
              </a:rPr>
              <a:t>https://management.core.windows.net/{subid}/cloudservices/{csname}/resources/scheduler/~/jobcollections/{jcname}/jobs/{jobname}/</a:t>
            </a:r>
            <a:r>
              <a:rPr lang="en-US" sz="2000" dirty="0" smtClean="0">
                <a:latin typeface="Courier New" panose="02070309020205020404" pitchFamily="49" charset="0"/>
                <a:cs typeface="Courier New" panose="02070309020205020404" pitchFamily="49" charset="0"/>
              </a:rPr>
              <a:t>history</a:t>
            </a:r>
            <a:endParaRPr lang="en-US" sz="2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History</a:t>
            </a:r>
            <a:endParaRPr lang="en-US" dirty="0"/>
          </a:p>
        </p:txBody>
      </p:sp>
      <p:sp>
        <p:nvSpPr>
          <p:cNvPr id="4" name="Rectangle 3"/>
          <p:cNvSpPr/>
          <p:nvPr/>
        </p:nvSpPr>
        <p:spPr bwMode="auto">
          <a:xfrm>
            <a:off x="9571037" y="144462"/>
            <a:ext cx="2743200" cy="274478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History</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351837" y="4564062"/>
            <a:ext cx="1066800" cy="329303"/>
          </a:xfrm>
          <a:prstGeom prst="rect">
            <a:avLst/>
          </a:prstGeom>
          <a:solidFill>
            <a:schemeClr val="accent5"/>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h</a:t>
            </a:r>
            <a:r>
              <a:rPr lang="en-US" sz="2000" dirty="0" smtClean="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rPr>
              <a:t>istory</a:t>
            </a:r>
            <a:endParaRPr lang="en-US" sz="2000" dirty="0">
              <a:gradFill>
                <a:gsLst>
                  <a:gs pos="0">
                    <a:srgbClr val="FFFFFF"/>
                  </a:gs>
                  <a:gs pos="100000">
                    <a:srgbClr val="FFFFFF"/>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6384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rafik 267"/>
          <p:cNvPicPr>
            <a:picLocks noChangeAspect="1"/>
          </p:cNvPicPr>
          <p:nvPr/>
        </p:nvPicPr>
        <p:blipFill rotWithShape="1">
          <a:blip r:embed="rId2"/>
          <a:srcRect l="11287" t="18590" r="8909" b="36431"/>
          <a:stretch/>
        </p:blipFill>
        <p:spPr>
          <a:xfrm>
            <a:off x="-30054" y="1088037"/>
            <a:ext cx="12434711" cy="5124928"/>
          </a:xfrm>
          <a:prstGeom prst="rect">
            <a:avLst/>
          </a:prstGeom>
        </p:spPr>
      </p:pic>
      <p:sp>
        <p:nvSpPr>
          <p:cNvPr id="4" name="Title 3"/>
          <p:cNvSpPr>
            <a:spLocks noGrp="1"/>
          </p:cNvSpPr>
          <p:nvPr>
            <p:ph type="title"/>
          </p:nvPr>
        </p:nvSpPr>
        <p:spPr/>
        <p:txBody>
          <a:bodyPr/>
          <a:lstStyle/>
          <a:p>
            <a:r>
              <a:rPr lang="de-CH" dirty="0" smtClean="0"/>
              <a:t>Azure </a:t>
            </a:r>
            <a:r>
              <a:rPr lang="de-CH" dirty="0" smtClean="0"/>
              <a:t>Services</a:t>
            </a:r>
            <a:endParaRPr lang="de-CH" dirty="0"/>
          </a:p>
        </p:txBody>
      </p:sp>
      <p:sp>
        <p:nvSpPr>
          <p:cNvPr id="467" name="TextBox 120"/>
          <p:cNvSpPr txBox="1"/>
          <p:nvPr/>
        </p:nvSpPr>
        <p:spPr>
          <a:xfrm>
            <a:off x="10316360" y="6343350"/>
            <a:ext cx="2088297" cy="218579"/>
          </a:xfrm>
          <a:prstGeom prst="rect">
            <a:avLst/>
          </a:prstGeom>
          <a:noFill/>
        </p:spPr>
        <p:txBody>
          <a:bodyPr wrap="none" lIns="0" tIns="0" rIns="0" bIns="0" rtlCol="0">
            <a:noAutofit/>
          </a:bodyPr>
          <a:lstStyle/>
          <a:p>
            <a:pPr algn="r" defTabSz="466298"/>
            <a:r>
              <a:rPr lang="de-CH" sz="1224" dirty="0">
                <a:solidFill>
                  <a:srgbClr val="404040"/>
                </a:solidFill>
              </a:rPr>
              <a:t>Grafik: Microsoft</a:t>
            </a:r>
            <a:endParaRPr lang="en-US" sz="1224" dirty="0">
              <a:solidFill>
                <a:srgbClr val="404040"/>
              </a:solidFill>
            </a:endParaRPr>
          </a:p>
        </p:txBody>
      </p:sp>
    </p:spTree>
    <p:extLst>
      <p:ext uri="{BB962C8B-B14F-4D97-AF65-F5344CB8AC3E}">
        <p14:creationId xmlns:p14="http://schemas.microsoft.com/office/powerpoint/2010/main" val="34865314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pic>
        <p:nvPicPr>
          <p:cNvPr id="5" name="Picture 4"/>
          <p:cNvPicPr>
            <a:picLocks noChangeAspect="1"/>
          </p:cNvPicPr>
          <p:nvPr/>
        </p:nvPicPr>
        <p:blipFill>
          <a:blip r:embed="rId2"/>
          <a:stretch>
            <a:fillRect/>
          </a:stretch>
        </p:blipFill>
        <p:spPr>
          <a:xfrm>
            <a:off x="3475037" y="1211262"/>
            <a:ext cx="8275354" cy="3886200"/>
          </a:xfrm>
          <a:prstGeom prst="rect">
            <a:avLst/>
          </a:prstGeom>
        </p:spPr>
      </p:pic>
    </p:spTree>
    <p:extLst>
      <p:ext uri="{BB962C8B-B14F-4D97-AF65-F5344CB8AC3E}">
        <p14:creationId xmlns:p14="http://schemas.microsoft.com/office/powerpoint/2010/main" val="328150358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9789" y="1820862"/>
            <a:ext cx="11887200" cy="4124206"/>
          </a:xfrm>
        </p:spPr>
        <p:txBody>
          <a:bodyPr/>
          <a:lstStyle/>
          <a:p>
            <a:r>
              <a:rPr lang="en-US" dirty="0" smtClean="0"/>
              <a:t>Mobile Services Scheduled Scripts</a:t>
            </a:r>
          </a:p>
          <a:p>
            <a:pPr lvl="1"/>
            <a:r>
              <a:rPr lang="en-US" dirty="0" smtClean="0"/>
              <a:t>Run custom JavaScript as custom business logic on a schedule</a:t>
            </a:r>
          </a:p>
          <a:p>
            <a:r>
              <a:rPr lang="en-US" dirty="0" smtClean="0"/>
              <a:t>Websites Scheduled </a:t>
            </a:r>
            <a:r>
              <a:rPr lang="en-US" dirty="0" err="1" smtClean="0"/>
              <a:t>WebJobs</a:t>
            </a:r>
            <a:endParaRPr lang="en-US" dirty="0" smtClean="0"/>
          </a:p>
          <a:p>
            <a:pPr lvl="1"/>
            <a:r>
              <a:rPr lang="en-US" dirty="0" smtClean="0"/>
              <a:t>Run custom jobs (running executables or scripts) on a schedule</a:t>
            </a:r>
          </a:p>
          <a:p>
            <a:r>
              <a:rPr lang="en-US" dirty="0" smtClean="0"/>
              <a:t>Azure Management Scheduling</a:t>
            </a:r>
          </a:p>
          <a:p>
            <a:pPr lvl="1"/>
            <a:r>
              <a:rPr lang="en-US" dirty="0" smtClean="0"/>
              <a:t>Scheduled </a:t>
            </a:r>
            <a:r>
              <a:rPr lang="en-US" dirty="0" err="1" smtClean="0"/>
              <a:t>AutoScaling</a:t>
            </a:r>
            <a:endParaRPr lang="en-US" dirty="0" smtClean="0"/>
          </a:p>
          <a:p>
            <a:pPr lvl="1"/>
            <a:r>
              <a:rPr lang="en-US" dirty="0" smtClean="0"/>
              <a:t>Scheduled Website Backup</a:t>
            </a:r>
          </a:p>
          <a:p>
            <a:pPr lvl="1"/>
            <a:r>
              <a:rPr lang="en-US" dirty="0" smtClean="0"/>
              <a:t>Scheduled SQL Azure Database Backup</a:t>
            </a:r>
          </a:p>
        </p:txBody>
      </p:sp>
      <p:sp>
        <p:nvSpPr>
          <p:cNvPr id="3" name="Title 2"/>
          <p:cNvSpPr>
            <a:spLocks noGrp="1"/>
          </p:cNvSpPr>
          <p:nvPr>
            <p:ph type="title"/>
          </p:nvPr>
        </p:nvSpPr>
        <p:spPr>
          <a:xfrm>
            <a:off x="274639" y="295274"/>
            <a:ext cx="11889564" cy="1373188"/>
          </a:xfrm>
        </p:spPr>
        <p:txBody>
          <a:bodyPr/>
          <a:lstStyle/>
          <a:p>
            <a:r>
              <a:rPr lang="en-US" dirty="0" smtClean="0"/>
              <a:t>Azure Services </a:t>
            </a:r>
            <a:br>
              <a:rPr lang="en-US" dirty="0" smtClean="0"/>
            </a:br>
            <a:r>
              <a:rPr lang="en-US" dirty="0" smtClean="0"/>
              <a:t>Powered by Azure Scheduler</a:t>
            </a:r>
            <a:endParaRPr lang="en-US" dirty="0"/>
          </a:p>
        </p:txBody>
      </p:sp>
    </p:spTree>
    <p:extLst>
      <p:ext uri="{BB962C8B-B14F-4D97-AF65-F5344CB8AC3E}">
        <p14:creationId xmlns:p14="http://schemas.microsoft.com/office/powerpoint/2010/main" val="1635900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03169"/>
            <a:ext cx="11887200" cy="4665893"/>
          </a:xfrm>
        </p:spPr>
        <p:txBody>
          <a:bodyPr/>
          <a:lstStyle/>
          <a:p>
            <a:pPr marL="0" indent="0">
              <a:buNone/>
            </a:pPr>
            <a:r>
              <a:rPr lang="en-US" dirty="0" smtClean="0"/>
              <a:t>Backend scheduled workloads</a:t>
            </a:r>
          </a:p>
          <a:p>
            <a:r>
              <a:rPr lang="en-US" dirty="0" smtClean="0"/>
              <a:t>Xbox Video</a:t>
            </a:r>
          </a:p>
          <a:p>
            <a:pPr lvl="1"/>
            <a:r>
              <a:rPr lang="en-US" dirty="0" smtClean="0"/>
              <a:t>Scheduling video publication content checks</a:t>
            </a:r>
          </a:p>
          <a:p>
            <a:r>
              <a:rPr lang="en-US" dirty="0" smtClean="0"/>
              <a:t>Skype Data</a:t>
            </a:r>
          </a:p>
          <a:p>
            <a:pPr lvl="1"/>
            <a:r>
              <a:rPr lang="en-US" dirty="0" smtClean="0"/>
              <a:t>Scheduling Hadoop jobs for data analysis</a:t>
            </a:r>
          </a:p>
          <a:p>
            <a:pPr marL="0" indent="0">
              <a:buNone/>
            </a:pPr>
            <a:r>
              <a:rPr lang="en-US" dirty="0" smtClean="0"/>
              <a:t>Enabling scheduling capabilities</a:t>
            </a:r>
          </a:p>
          <a:p>
            <a:r>
              <a:rPr lang="en-US" dirty="0" err="1" smtClean="0"/>
              <a:t>GoFormz</a:t>
            </a:r>
            <a:endParaRPr lang="en-US" dirty="0" smtClean="0"/>
          </a:p>
          <a:p>
            <a:pPr lvl="1"/>
            <a:r>
              <a:rPr lang="en-US" dirty="0" smtClean="0"/>
              <a:t>Scheduled forms reports</a:t>
            </a:r>
            <a:endParaRPr lang="en-US" dirty="0"/>
          </a:p>
        </p:txBody>
      </p:sp>
      <p:sp>
        <p:nvSpPr>
          <p:cNvPr id="3" name="Title 2"/>
          <p:cNvSpPr>
            <a:spLocks noGrp="1"/>
          </p:cNvSpPr>
          <p:nvPr>
            <p:ph type="title"/>
          </p:nvPr>
        </p:nvSpPr>
        <p:spPr>
          <a:xfrm>
            <a:off x="274639" y="295274"/>
            <a:ext cx="11889564" cy="1296988"/>
          </a:xfrm>
        </p:spPr>
        <p:txBody>
          <a:bodyPr/>
          <a:lstStyle/>
          <a:p>
            <a:r>
              <a:rPr lang="en-US" dirty="0" smtClean="0"/>
              <a:t>Partners and Customers </a:t>
            </a:r>
            <a:br>
              <a:rPr lang="en-US" dirty="0" smtClean="0"/>
            </a:br>
            <a:r>
              <a:rPr lang="en-US" dirty="0" smtClean="0"/>
              <a:t>Powered by Azure Scheduler</a:t>
            </a:r>
            <a:endParaRPr lang="en-US" dirty="0"/>
          </a:p>
        </p:txBody>
      </p:sp>
    </p:spTree>
    <p:extLst>
      <p:ext uri="{BB962C8B-B14F-4D97-AF65-F5344CB8AC3E}">
        <p14:creationId xmlns:p14="http://schemas.microsoft.com/office/powerpoint/2010/main" val="3752853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Mobile Services Scheduled Scripts</a:t>
            </a:r>
          </a:p>
          <a:p>
            <a:pPr lvl="1"/>
            <a:r>
              <a:rPr lang="en-US" dirty="0" smtClean="0"/>
              <a:t>Effect data within the mobile service</a:t>
            </a:r>
          </a:p>
          <a:p>
            <a:r>
              <a:rPr lang="en-US" dirty="0" smtClean="0"/>
              <a:t>Websites Scheduled </a:t>
            </a:r>
            <a:r>
              <a:rPr lang="en-US" dirty="0" err="1" smtClean="0"/>
              <a:t>WebJobs</a:t>
            </a:r>
            <a:endParaRPr lang="en-US" dirty="0" smtClean="0"/>
          </a:p>
          <a:p>
            <a:pPr lvl="1"/>
            <a:r>
              <a:rPr lang="en-US" dirty="0" smtClean="0"/>
              <a:t>Effect data or processing within the website</a:t>
            </a:r>
          </a:p>
          <a:p>
            <a:pPr lvl="1"/>
            <a:r>
              <a:rPr lang="en-US" dirty="0" smtClean="0"/>
              <a:t>Simple way to host lightweight job on an existing website</a:t>
            </a:r>
          </a:p>
          <a:p>
            <a:r>
              <a:rPr lang="en-US" dirty="0" smtClean="0"/>
              <a:t>Schedule Jobs</a:t>
            </a:r>
          </a:p>
          <a:p>
            <a:pPr lvl="1"/>
            <a:r>
              <a:rPr lang="en-US" dirty="0" smtClean="0"/>
              <a:t>Pre-existing endpoint</a:t>
            </a:r>
          </a:p>
          <a:p>
            <a:pPr lvl="1"/>
            <a:r>
              <a:rPr lang="en-US" dirty="0" smtClean="0"/>
              <a:t>Invoke workloads on other services (e.g., </a:t>
            </a:r>
            <a:r>
              <a:rPr lang="en-US" dirty="0" err="1" smtClean="0"/>
              <a:t>HDInsight</a:t>
            </a:r>
            <a:r>
              <a:rPr lang="en-US" dirty="0" smtClean="0"/>
              <a:t> with </a:t>
            </a:r>
            <a:r>
              <a:rPr lang="en-US" dirty="0" err="1" smtClean="0"/>
              <a:t>WebHCat</a:t>
            </a:r>
            <a:r>
              <a:rPr lang="en-US" dirty="0" smtClean="0"/>
              <a:t>)</a:t>
            </a:r>
          </a:p>
          <a:p>
            <a:pPr lvl="1"/>
            <a:r>
              <a:rPr lang="en-US" dirty="0" smtClean="0"/>
              <a:t>Invoke heavier workloads on worker roles using a storage queue</a:t>
            </a:r>
            <a:endParaRPr lang="en-US" dirty="0"/>
          </a:p>
        </p:txBody>
      </p:sp>
      <p:sp>
        <p:nvSpPr>
          <p:cNvPr id="3" name="Title 2"/>
          <p:cNvSpPr>
            <a:spLocks noGrp="1"/>
          </p:cNvSpPr>
          <p:nvPr>
            <p:ph type="title"/>
          </p:nvPr>
        </p:nvSpPr>
        <p:spPr/>
        <p:txBody>
          <a:bodyPr/>
          <a:lstStyle/>
          <a:p>
            <a:r>
              <a:rPr lang="en-US" dirty="0" smtClean="0"/>
              <a:t>Scheduling Options in Azure</a:t>
            </a:r>
            <a:endParaRPr lang="en-US" dirty="0"/>
          </a:p>
        </p:txBody>
      </p:sp>
    </p:spTree>
    <p:extLst>
      <p:ext uri="{BB962C8B-B14F-4D97-AF65-F5344CB8AC3E}">
        <p14:creationId xmlns:p14="http://schemas.microsoft.com/office/powerpoint/2010/main" val="3508318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fade">
                                      <p:cBhvr>
                                        <p:cTn id="51" dur="1000"/>
                                        <p:tgtEl>
                                          <p:spTgt spid="2">
                                            <p:txEl>
                                              <p:pRg st="8" end="8"/>
                                            </p:txEl>
                                          </p:spTgt>
                                        </p:tgtEl>
                                      </p:cBhvr>
                                    </p:animEffect>
                                    <p:anim calcmode="lin" valueType="num">
                                      <p:cBhvr>
                                        <p:cTn id="5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955203"/>
          </a:xfrm>
        </p:spPr>
        <p:txBody>
          <a:bodyPr/>
          <a:lstStyle/>
          <a:p>
            <a:r>
              <a:rPr lang="en-US" sz="3600" dirty="0" smtClean="0"/>
              <a:t>Channel 9 Cloud Cover episode</a:t>
            </a:r>
          </a:p>
          <a:p>
            <a:pPr lvl="1"/>
            <a:r>
              <a:rPr lang="en-US" sz="2000" dirty="0" smtClean="0"/>
              <a:t>Episode 127: Windows Azure Scheduler</a:t>
            </a:r>
          </a:p>
          <a:p>
            <a:pPr lvl="2"/>
            <a:r>
              <a:rPr lang="en-US" sz="2000" dirty="0">
                <a:hlinkClick r:id="rId2"/>
              </a:rPr>
              <a:t>http://</a:t>
            </a:r>
            <a:r>
              <a:rPr lang="en-US" sz="2000" dirty="0" smtClean="0">
                <a:hlinkClick r:id="rId2"/>
              </a:rPr>
              <a:t>channel9.msdn.com/Shows/Cloud+Cover/Episode-127-Windows-Azure-Scheduler</a:t>
            </a:r>
            <a:r>
              <a:rPr lang="en-US" sz="2000" dirty="0" smtClean="0"/>
              <a:t> </a:t>
            </a:r>
          </a:p>
          <a:p>
            <a:r>
              <a:rPr lang="en-US" sz="3600" dirty="0" smtClean="0"/>
              <a:t>Channel 9 Azure Friday episodes</a:t>
            </a:r>
          </a:p>
          <a:p>
            <a:pPr lvl="1"/>
            <a:r>
              <a:rPr lang="en-US" sz="2000" dirty="0" smtClean="0"/>
              <a:t>Azure Scheduler 101 – Kevin Lam explains how to schedule stuff</a:t>
            </a:r>
          </a:p>
          <a:p>
            <a:pPr lvl="2"/>
            <a:r>
              <a:rPr lang="en-US" sz="2000" dirty="0">
                <a:hlinkClick r:id="rId3"/>
              </a:rPr>
              <a:t>http://</a:t>
            </a:r>
            <a:r>
              <a:rPr lang="en-US" sz="2000" dirty="0" smtClean="0">
                <a:hlinkClick r:id="rId3"/>
              </a:rPr>
              <a:t>channel9.msdn.com/Shows/Windows-Azure-Friday/Azure-Scheduler-101-Kevin-Lam-explains-how-to-schedule-stuff</a:t>
            </a:r>
            <a:r>
              <a:rPr lang="en-US" sz="2000" dirty="0" smtClean="0"/>
              <a:t> </a:t>
            </a:r>
          </a:p>
          <a:p>
            <a:pPr lvl="1"/>
            <a:r>
              <a:rPr lang="en-US" sz="2000" dirty="0" smtClean="0"/>
              <a:t>Azure Scheduler 102 – Kevin Lam on strange or unusual schedules</a:t>
            </a:r>
          </a:p>
          <a:p>
            <a:pPr lvl="2"/>
            <a:r>
              <a:rPr lang="en-US" sz="2000" dirty="0">
                <a:hlinkClick r:id="rId4"/>
              </a:rPr>
              <a:t>http://</a:t>
            </a:r>
            <a:r>
              <a:rPr lang="en-US" sz="2000" dirty="0" smtClean="0">
                <a:hlinkClick r:id="rId4"/>
              </a:rPr>
              <a:t>channel9.msdn.com/Shows/Windows-Azure-Friday/Azure-Scheduler-102-Kevin-Lam-on-strange-or-unusual-schedules</a:t>
            </a:r>
            <a:r>
              <a:rPr lang="en-US" sz="2000" dirty="0" smtClean="0"/>
              <a:t> </a:t>
            </a:r>
          </a:p>
          <a:p>
            <a:pPr lvl="1"/>
            <a:r>
              <a:rPr lang="en-US" sz="2000" dirty="0" smtClean="0"/>
              <a:t>Azure Scheduler 103 – Kevin Lam on the internals and details behind scheduled jobs</a:t>
            </a:r>
          </a:p>
          <a:p>
            <a:pPr lvl="2"/>
            <a:r>
              <a:rPr lang="en-US" sz="2000" dirty="0">
                <a:hlinkClick r:id="rId5"/>
              </a:rPr>
              <a:t>http://</a:t>
            </a:r>
            <a:r>
              <a:rPr lang="en-US" sz="2000" dirty="0" smtClean="0">
                <a:hlinkClick r:id="rId5"/>
              </a:rPr>
              <a:t>channel9.msdn.com/Shows/Windows-Azure-Friday/Azure-Scheduler-103-Kevin-Lam-on-the-internals-and-details-behind-scheduled-jobs</a:t>
            </a:r>
            <a:r>
              <a:rPr lang="en-US" sz="2000" dirty="0" smtClean="0"/>
              <a:t> </a:t>
            </a:r>
            <a:endParaRPr lang="en-US" sz="2000"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83672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019" y="2034237"/>
            <a:ext cx="11612819" cy="4663425"/>
          </a:xfrm>
        </p:spPr>
        <p:txBody>
          <a:bodyPr/>
          <a:lstStyle/>
          <a:p>
            <a:r>
              <a:rPr lang="en-US" sz="3200" dirty="0">
                <a:latin typeface="+mn-lt"/>
              </a:rPr>
              <a:t>Live r</a:t>
            </a:r>
            <a:r>
              <a:rPr lang="en-US" sz="3200" dirty="0" smtClean="0">
                <a:latin typeface="+mn-lt"/>
              </a:rPr>
              <a:t>ecording </a:t>
            </a:r>
            <a:r>
              <a:rPr lang="en-US" sz="3200" dirty="0">
                <a:latin typeface="+mn-lt"/>
              </a:rPr>
              <a:t>of John </a:t>
            </a:r>
            <a:r>
              <a:rPr lang="en-US" sz="3200" dirty="0" smtClean="0">
                <a:latin typeface="+mn-lt"/>
              </a:rPr>
              <a:t>Gruber’s podcast: The </a:t>
            </a:r>
            <a:r>
              <a:rPr lang="en-US" sz="3200" dirty="0">
                <a:latin typeface="+mn-lt"/>
              </a:rPr>
              <a:t>Talk </a:t>
            </a:r>
            <a:r>
              <a:rPr lang="en-US" sz="3200" dirty="0" smtClean="0">
                <a:latin typeface="+mn-lt"/>
              </a:rPr>
              <a:t>Show</a:t>
            </a:r>
          </a:p>
          <a:p>
            <a:r>
              <a:rPr lang="en-US" sz="3200" u="sng" dirty="0" smtClean="0">
                <a:latin typeface="+mn-lt"/>
              </a:rPr>
              <a:t>TODAY 4:30 pm</a:t>
            </a:r>
            <a:r>
              <a:rPr lang="en-US" sz="3200" i="1" u="sng" dirty="0" smtClean="0">
                <a:latin typeface="+mn-lt"/>
              </a:rPr>
              <a:t> </a:t>
            </a:r>
            <a:r>
              <a:rPr lang="en-US" sz="3200" dirty="0" smtClean="0">
                <a:latin typeface="+mn-lt"/>
              </a:rPr>
              <a:t>2</a:t>
            </a:r>
            <a:r>
              <a:rPr lang="en-US" sz="3200" baseline="30000" dirty="0" smtClean="0">
                <a:latin typeface="+mn-lt"/>
              </a:rPr>
              <a:t>nd</a:t>
            </a:r>
            <a:r>
              <a:rPr lang="en-US" sz="3200" dirty="0" smtClean="0">
                <a:latin typeface="+mn-lt"/>
              </a:rPr>
              <a:t> floor Press Room (2000)</a:t>
            </a:r>
          </a:p>
          <a:p>
            <a:endParaRPr lang="en-US" sz="3200" dirty="0" smtClean="0"/>
          </a:p>
          <a:p>
            <a:r>
              <a:rPr lang="en-US" sz="3200" dirty="0" smtClean="0"/>
              <a:t>Space is very limited so please arrive on time</a:t>
            </a:r>
          </a:p>
          <a:p>
            <a:r>
              <a:rPr lang="en-US" sz="3200" dirty="0" smtClean="0"/>
              <a:t>Drinks and apps will be served</a:t>
            </a:r>
          </a:p>
        </p:txBody>
      </p:sp>
      <p:sp>
        <p:nvSpPr>
          <p:cNvPr id="3" name="Title 2"/>
          <p:cNvSpPr>
            <a:spLocks noGrp="1"/>
          </p:cNvSpPr>
          <p:nvPr>
            <p:ph type="title"/>
          </p:nvPr>
        </p:nvSpPr>
        <p:spPr/>
        <p:txBody>
          <a:bodyPr/>
          <a:lstStyle/>
          <a:p>
            <a:r>
              <a:rPr lang="en-US" dirty="0" smtClean="0"/>
              <a:t>The Talk Show</a:t>
            </a:r>
            <a:endParaRPr lang="en-US" dirty="0"/>
          </a:p>
        </p:txBody>
      </p:sp>
    </p:spTree>
    <p:extLst>
      <p:ext uri="{BB962C8B-B14F-4D97-AF65-F5344CB8AC3E}">
        <p14:creationId xmlns:p14="http://schemas.microsoft.com/office/powerpoint/2010/main" val="303278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437" y="2735262"/>
            <a:ext cx="4224528" cy="4224528"/>
          </a:xfrm>
          <a:prstGeom prst="rect">
            <a:avLst/>
          </a:prstGeom>
        </p:spPr>
      </p:pic>
      <p:sp>
        <p:nvSpPr>
          <p:cNvPr id="18"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000">
                <a:gradFill>
                  <a:gsLst>
                    <a:gs pos="1087">
                      <a:srgbClr val="00188F"/>
                    </a:gs>
                    <a:gs pos="100000">
                      <a:srgbClr val="00188F"/>
                    </a:gs>
                  </a:gsLst>
                  <a:lin ang="5400000" scaled="0"/>
                </a:gradFill>
              </a:rPr>
              <a:t>Your Feedback is Important</a:t>
            </a:r>
          </a:p>
        </p:txBody>
      </p:sp>
      <p:sp>
        <p:nvSpPr>
          <p:cNvPr id="19" name="Text Placeholder 2"/>
          <p:cNvSpPr txBox="1">
            <a:spLocks/>
          </p:cNvSpPr>
          <p:nvPr/>
        </p:nvSpPr>
        <p:spPr>
          <a:xfrm>
            <a:off x="274638" y="1778483"/>
            <a:ext cx="11887200" cy="217598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Clr>
                <a:srgbClr val="404040"/>
              </a:buClr>
              <a:buFont typeface="Wingdings" panose="05000000000000000000" pitchFamily="2" charset="2"/>
              <a:buNone/>
            </a:pPr>
            <a:r>
              <a:rPr lang="en-US" sz="3600" dirty="0" smtClean="0">
                <a:gradFill>
                  <a:gsLst>
                    <a:gs pos="5435">
                      <a:srgbClr val="404040"/>
                    </a:gs>
                    <a:gs pos="100000">
                      <a:srgbClr val="404040"/>
                    </a:gs>
                  </a:gsLst>
                  <a:lin ang="5400000" scaled="0"/>
                </a:gradFill>
              </a:rPr>
              <a:t>Fill out an evaluation of this session </a:t>
            </a:r>
            <a:br>
              <a:rPr lang="en-US" sz="3600" dirty="0" smtClean="0">
                <a:gradFill>
                  <a:gsLst>
                    <a:gs pos="5435">
                      <a:srgbClr val="404040"/>
                    </a:gs>
                    <a:gs pos="100000">
                      <a:srgbClr val="404040"/>
                    </a:gs>
                  </a:gsLst>
                  <a:lin ang="5400000" scaled="0"/>
                </a:gradFill>
              </a:rPr>
            </a:br>
            <a:r>
              <a:rPr lang="en-US" sz="3600" dirty="0" smtClean="0">
                <a:gradFill>
                  <a:gsLst>
                    <a:gs pos="5435">
                      <a:srgbClr val="404040"/>
                    </a:gs>
                    <a:gs pos="100000">
                      <a:srgbClr val="404040"/>
                    </a:gs>
                  </a:gsLst>
                  <a:lin ang="5400000" scaled="0"/>
                </a:gradFill>
              </a:rPr>
              <a:t>and help shape future events. </a:t>
            </a:r>
          </a:p>
          <a:p>
            <a:pPr marL="0" indent="0">
              <a:lnSpc>
                <a:spcPct val="80000"/>
              </a:lnSpc>
              <a:spcBef>
                <a:spcPts val="2200"/>
              </a:spcBef>
              <a:buClr>
                <a:srgbClr val="404040"/>
              </a:buClr>
              <a:buFont typeface="Wingdings" panose="05000000000000000000" pitchFamily="2" charset="2"/>
              <a:buNone/>
            </a:pPr>
            <a:r>
              <a:rPr lang="en-US" sz="3600" dirty="0" smtClean="0">
                <a:gradFill>
                  <a:gsLst>
                    <a:gs pos="5435">
                      <a:srgbClr val="404040"/>
                    </a:gs>
                    <a:gs pos="100000">
                      <a:srgbClr val="404040"/>
                    </a:gs>
                  </a:gsLst>
                  <a:lin ang="5400000" scaled="0"/>
                </a:gradFill>
                <a:latin typeface="Segoe UI"/>
              </a:rPr>
              <a:t>Scan the QR code </a:t>
            </a:r>
            <a:r>
              <a:rPr lang="en-US" sz="3600" dirty="0" smtClean="0">
                <a:gradFill>
                  <a:gsLst>
                    <a:gs pos="5435">
                      <a:srgbClr val="404040"/>
                    </a:gs>
                    <a:gs pos="100000">
                      <a:srgbClr val="404040"/>
                    </a:gs>
                  </a:gsLst>
                  <a:lin ang="5400000" scaled="0"/>
                </a:gradFill>
              </a:rPr>
              <a:t>to evaluate </a:t>
            </a:r>
            <a:br>
              <a:rPr lang="en-US" sz="3600" dirty="0" smtClean="0">
                <a:gradFill>
                  <a:gsLst>
                    <a:gs pos="5435">
                      <a:srgbClr val="404040"/>
                    </a:gs>
                    <a:gs pos="100000">
                      <a:srgbClr val="404040"/>
                    </a:gs>
                  </a:gsLst>
                  <a:lin ang="5400000" scaled="0"/>
                </a:gradFill>
              </a:rPr>
            </a:br>
            <a:r>
              <a:rPr lang="en-US" sz="3600" dirty="0" smtClean="0">
                <a:gradFill>
                  <a:gsLst>
                    <a:gs pos="5435">
                      <a:srgbClr val="404040"/>
                    </a:gs>
                    <a:gs pos="100000">
                      <a:srgbClr val="404040"/>
                    </a:gs>
                  </a:gsLst>
                  <a:lin ang="5400000" scaled="0"/>
                </a:gradFill>
              </a:rPr>
              <a:t>this session on your mobile device. </a:t>
            </a:r>
          </a:p>
          <a:p>
            <a:pPr marL="0" indent="0">
              <a:spcBef>
                <a:spcPts val="1800"/>
              </a:spcBef>
              <a:buClr>
                <a:srgbClr val="404040"/>
              </a:buClr>
              <a:buFont typeface="Wingdings" panose="05000000000000000000" pitchFamily="2" charset="2"/>
              <a:buNone/>
            </a:pPr>
            <a:r>
              <a:rPr lang="en-US" sz="3200" dirty="0" smtClean="0">
                <a:gradFill>
                  <a:gsLst>
                    <a:gs pos="3261">
                      <a:srgbClr val="00188F"/>
                    </a:gs>
                    <a:gs pos="100000">
                      <a:srgbClr val="00188F"/>
                    </a:gs>
                  </a:gsLst>
                  <a:lin ang="5400000" scaled="0"/>
                </a:gradFill>
                <a:latin typeface="Segoe UI"/>
              </a:rPr>
              <a:t>You’ll also be entered into </a:t>
            </a:r>
            <a:br>
              <a:rPr lang="en-US" sz="3200" dirty="0" smtClean="0">
                <a:gradFill>
                  <a:gsLst>
                    <a:gs pos="3261">
                      <a:srgbClr val="00188F"/>
                    </a:gs>
                    <a:gs pos="100000">
                      <a:srgbClr val="00188F"/>
                    </a:gs>
                  </a:gsLst>
                  <a:lin ang="5400000" scaled="0"/>
                </a:gradFill>
                <a:latin typeface="Segoe UI"/>
              </a:rPr>
            </a:br>
            <a:r>
              <a:rPr lang="en-US" sz="3200" dirty="0" smtClean="0">
                <a:gradFill>
                  <a:gsLst>
                    <a:gs pos="3261">
                      <a:srgbClr val="00188F"/>
                    </a:gs>
                    <a:gs pos="100000">
                      <a:srgbClr val="00188F"/>
                    </a:gs>
                  </a:gsLst>
                  <a:lin ang="5400000" scaled="0"/>
                </a:gradFill>
                <a:latin typeface="Segoe UI"/>
              </a:rPr>
              <a:t>a daily prize drawing!</a:t>
            </a:r>
            <a:endParaRPr lang="en-US" sz="3200" dirty="0">
              <a:gradFill>
                <a:gsLst>
                  <a:gs pos="3261">
                    <a:srgbClr val="00188F"/>
                  </a:gs>
                  <a:gs pos="100000">
                    <a:srgbClr val="00188F"/>
                  </a:gs>
                </a:gsLst>
                <a:lin ang="5400000" scaled="0"/>
              </a:gradFill>
              <a:latin typeface="Segoe UI"/>
            </a:endParaRPr>
          </a:p>
        </p:txBody>
      </p:sp>
      <p:sp>
        <p:nvSpPr>
          <p:cNvPr id="25" name="Freeform 24"/>
          <p:cNvSpPr>
            <a:spLocks noChangeAspect="1" noEditPoints="1"/>
          </p:cNvSpPr>
          <p:nvPr/>
        </p:nvSpPr>
        <p:spPr bwMode="black">
          <a:xfrm>
            <a:off x="475560"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43282656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67343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Overview</a:t>
            </a:r>
          </a:p>
          <a:p>
            <a:r>
              <a:rPr lang="en-US" dirty="0" smtClean="0"/>
              <a:t>REST API &amp; Capabilities</a:t>
            </a:r>
          </a:p>
          <a:p>
            <a:r>
              <a:rPr lang="en-US" dirty="0" smtClean="0"/>
              <a:t>Demo</a:t>
            </a:r>
          </a:p>
          <a:p>
            <a:r>
              <a:rPr lang="en-US" dirty="0" smtClean="0"/>
              <a:t>Scheduling in Azure</a:t>
            </a:r>
          </a:p>
          <a:p>
            <a:endParaRPr lang="en-US" dirty="0"/>
          </a:p>
        </p:txBody>
      </p:sp>
      <p:sp>
        <p:nvSpPr>
          <p:cNvPr id="4" name="Title 3"/>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5287363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 Illustrated</a:t>
            </a:r>
            <a:endParaRPr lang="en-US" dirty="0"/>
          </a:p>
        </p:txBody>
      </p:sp>
      <p:pic>
        <p:nvPicPr>
          <p:cNvPr id="3" name="Picture 2"/>
          <p:cNvPicPr>
            <a:picLocks noChangeAspect="1"/>
          </p:cNvPicPr>
          <p:nvPr/>
        </p:nvPicPr>
        <p:blipFill>
          <a:blip r:embed="rId2"/>
          <a:stretch>
            <a:fillRect/>
          </a:stretch>
        </p:blipFill>
        <p:spPr>
          <a:xfrm>
            <a:off x="274638" y="1592262"/>
            <a:ext cx="10752705" cy="4953000"/>
          </a:xfrm>
          <a:prstGeom prst="rect">
            <a:avLst/>
          </a:prstGeom>
        </p:spPr>
      </p:pic>
    </p:spTree>
    <p:extLst>
      <p:ext uri="{BB962C8B-B14F-4D97-AF65-F5344CB8AC3E}">
        <p14:creationId xmlns:p14="http://schemas.microsoft.com/office/powerpoint/2010/main" val="3654695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Scheduler Capabilities Overview</a:t>
            </a:r>
            <a:endParaRPr lang="en-US" dirty="0"/>
          </a:p>
        </p:txBody>
      </p:sp>
      <p:graphicFrame>
        <p:nvGraphicFramePr>
          <p:cNvPr id="11" name="Content Placeholder 4"/>
          <p:cNvGraphicFramePr>
            <a:graphicFrameLocks/>
          </p:cNvGraphicFramePr>
          <p:nvPr>
            <p:extLst>
              <p:ext uri="{D42A27DB-BD31-4B8C-83A1-F6EECF244321}">
                <p14:modId xmlns:p14="http://schemas.microsoft.com/office/powerpoint/2010/main" val="1011198026"/>
              </p:ext>
            </p:extLst>
          </p:nvPr>
        </p:nvGraphicFramePr>
        <p:xfrm>
          <a:off x="325315" y="1890345"/>
          <a:ext cx="11755315" cy="4202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594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A4B4709A-C3C8-41BD-AA24-A75765804955}"/>
                                            </p:graphicEl>
                                          </p:spTgt>
                                        </p:tgtEl>
                                        <p:attrNameLst>
                                          <p:attrName>style.visibility</p:attrName>
                                        </p:attrNameLst>
                                      </p:cBhvr>
                                      <p:to>
                                        <p:strVal val="visible"/>
                                      </p:to>
                                    </p:set>
                                    <p:animEffect transition="in" filter="fade">
                                      <p:cBhvr>
                                        <p:cTn id="7" dur="500"/>
                                        <p:tgtEl>
                                          <p:spTgt spid="11">
                                            <p:graphicEl>
                                              <a:dgm id="{A4B4709A-C3C8-41BD-AA24-A7576580495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ACFBC6B8-AB6C-4C73-8DCE-DA9F0B57C7EA}"/>
                                            </p:graphicEl>
                                          </p:spTgt>
                                        </p:tgtEl>
                                        <p:attrNameLst>
                                          <p:attrName>style.visibility</p:attrName>
                                        </p:attrNameLst>
                                      </p:cBhvr>
                                      <p:to>
                                        <p:strVal val="visible"/>
                                      </p:to>
                                    </p:set>
                                    <p:animEffect transition="in" filter="fade">
                                      <p:cBhvr>
                                        <p:cTn id="12" dur="500"/>
                                        <p:tgtEl>
                                          <p:spTgt spid="11">
                                            <p:graphicEl>
                                              <a:dgm id="{ACFBC6B8-AB6C-4C73-8DCE-DA9F0B57C7E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graphicEl>
                                              <a:dgm id="{C8D57C24-22ED-4B8B-B22F-830C7874A24D}"/>
                                            </p:graphicEl>
                                          </p:spTgt>
                                        </p:tgtEl>
                                        <p:attrNameLst>
                                          <p:attrName>style.visibility</p:attrName>
                                        </p:attrNameLst>
                                      </p:cBhvr>
                                      <p:to>
                                        <p:strVal val="visible"/>
                                      </p:to>
                                    </p:set>
                                    <p:animEffect transition="in" filter="fade">
                                      <p:cBhvr>
                                        <p:cTn id="17" dur="500"/>
                                        <p:tgtEl>
                                          <p:spTgt spid="11">
                                            <p:graphicEl>
                                              <a:dgm id="{C8D57C24-22ED-4B8B-B22F-830C7874A24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graphicEl>
                                              <a:dgm id="{E119F65E-084B-40E9-94BE-2E44FE3FD34C}"/>
                                            </p:graphicEl>
                                          </p:spTgt>
                                        </p:tgtEl>
                                        <p:attrNameLst>
                                          <p:attrName>style.visibility</p:attrName>
                                        </p:attrNameLst>
                                      </p:cBhvr>
                                      <p:to>
                                        <p:strVal val="visible"/>
                                      </p:to>
                                    </p:set>
                                    <p:animEffect transition="in" filter="fade">
                                      <p:cBhvr>
                                        <p:cTn id="22" dur="500"/>
                                        <p:tgtEl>
                                          <p:spTgt spid="11">
                                            <p:graphicEl>
                                              <a:dgm id="{E119F65E-084B-40E9-94BE-2E44FE3FD34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graphicEl>
                                              <a:dgm id="{0C66BC12-DA28-430C-9B8B-FB6D6381BD59}"/>
                                            </p:graphicEl>
                                          </p:spTgt>
                                        </p:tgtEl>
                                        <p:attrNameLst>
                                          <p:attrName>style.visibility</p:attrName>
                                        </p:attrNameLst>
                                      </p:cBhvr>
                                      <p:to>
                                        <p:strVal val="visible"/>
                                      </p:to>
                                    </p:set>
                                    <p:animEffect transition="in" filter="fade">
                                      <p:cBhvr>
                                        <p:cTn id="27" dur="500"/>
                                        <p:tgtEl>
                                          <p:spTgt spid="11">
                                            <p:graphicEl>
                                              <a:dgm id="{0C66BC12-DA28-430C-9B8B-FB6D6381BD5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graphicEl>
                                              <a:dgm id="{D18DA7B4-EADC-48E4-95F5-5BB8B70A84E1}"/>
                                            </p:graphicEl>
                                          </p:spTgt>
                                        </p:tgtEl>
                                        <p:attrNameLst>
                                          <p:attrName>style.visibility</p:attrName>
                                        </p:attrNameLst>
                                      </p:cBhvr>
                                      <p:to>
                                        <p:strVal val="visible"/>
                                      </p:to>
                                    </p:set>
                                    <p:animEffect transition="in" filter="fade">
                                      <p:cBhvr>
                                        <p:cTn id="32" dur="500"/>
                                        <p:tgtEl>
                                          <p:spTgt spid="11">
                                            <p:graphicEl>
                                              <a:dgm id="{D18DA7B4-EADC-48E4-95F5-5BB8B70A84E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graphicEl>
                                              <a:dgm id="{0C80484F-8C67-4081-9F73-A199F83BA988}"/>
                                            </p:graphicEl>
                                          </p:spTgt>
                                        </p:tgtEl>
                                        <p:attrNameLst>
                                          <p:attrName>style.visibility</p:attrName>
                                        </p:attrNameLst>
                                      </p:cBhvr>
                                      <p:to>
                                        <p:strVal val="visible"/>
                                      </p:to>
                                    </p:set>
                                    <p:animEffect transition="in" filter="fade">
                                      <p:cBhvr>
                                        <p:cTn id="37" dur="500"/>
                                        <p:tgtEl>
                                          <p:spTgt spid="11">
                                            <p:graphicEl>
                                              <a:dgm id="{0C80484F-8C67-4081-9F73-A199F83BA98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graphicEl>
                                              <a:dgm id="{C40C51CF-99F1-4CCB-987F-1442549E7FB6}"/>
                                            </p:graphicEl>
                                          </p:spTgt>
                                        </p:tgtEl>
                                        <p:attrNameLst>
                                          <p:attrName>style.visibility</p:attrName>
                                        </p:attrNameLst>
                                      </p:cBhvr>
                                      <p:to>
                                        <p:strVal val="visible"/>
                                      </p:to>
                                    </p:set>
                                    <p:animEffect transition="in" filter="fade">
                                      <p:cBhvr>
                                        <p:cTn id="42" dur="500"/>
                                        <p:tgtEl>
                                          <p:spTgt spid="11">
                                            <p:graphicEl>
                                              <a:dgm id="{C40C51CF-99F1-4CCB-987F-1442549E7FB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696226" y="2241835"/>
            <a:ext cx="7315203" cy="914400"/>
          </a:xfrm>
        </p:spPr>
        <p:txBody>
          <a:bodyPr/>
          <a:lstStyle/>
          <a:p>
            <a:r>
              <a:rPr lang="en-US" dirty="0" smtClean="0"/>
              <a:t>Geo-redundant service deployment</a:t>
            </a:r>
          </a:p>
          <a:p>
            <a:r>
              <a:rPr lang="en-US" dirty="0" smtClean="0"/>
              <a:t>Geo-regional job replication</a:t>
            </a:r>
          </a:p>
        </p:txBody>
      </p:sp>
      <p:sp>
        <p:nvSpPr>
          <p:cNvPr id="4" name="Title 3"/>
          <p:cNvSpPr>
            <a:spLocks noGrp="1"/>
          </p:cNvSpPr>
          <p:nvPr>
            <p:ph type="ctrTitle"/>
          </p:nvPr>
        </p:nvSpPr>
        <p:spPr>
          <a:solidFill>
            <a:srgbClr val="505050"/>
          </a:solidFill>
        </p:spPr>
        <p:txBody>
          <a:bodyPr/>
          <a:lstStyle/>
          <a:p>
            <a:r>
              <a:rPr lang="en-US" dirty="0" smtClean="0"/>
              <a:t>Service</a:t>
            </a:r>
            <a:br>
              <a:rPr lang="en-US" dirty="0" smtClean="0"/>
            </a:br>
            <a:r>
              <a:rPr lang="en-US" dirty="0" smtClean="0"/>
              <a:t>High Availability</a:t>
            </a:r>
            <a:endParaRPr lang="en-US" dirty="0"/>
          </a:p>
        </p:txBody>
      </p:sp>
      <p:grpSp>
        <p:nvGrpSpPr>
          <p:cNvPr id="12" name="Group 11"/>
          <p:cNvGrpSpPr/>
          <p:nvPr/>
        </p:nvGrpSpPr>
        <p:grpSpPr>
          <a:xfrm>
            <a:off x="6523037" y="3826444"/>
            <a:ext cx="2329936" cy="2694435"/>
            <a:chOff x="10017244" y="269427"/>
            <a:chExt cx="2329936" cy="2694435"/>
          </a:xfrm>
        </p:grpSpPr>
        <p:sp>
          <p:nvSpPr>
            <p:cNvPr id="7" name="Rounded Rectangle 6"/>
            <p:cNvSpPr/>
            <p:nvPr/>
          </p:nvSpPr>
          <p:spPr>
            <a:xfrm>
              <a:off x="10558325" y="269427"/>
              <a:ext cx="1247775" cy="1143000"/>
            </a:xfrm>
            <a:prstGeom prst="roundRect">
              <a:avLst/>
            </a:prstGeom>
            <a:solidFill>
              <a:schemeClr val="accent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gradFill>
                    <a:gsLst>
                      <a:gs pos="28302">
                        <a:schemeClr val="bg1"/>
                      </a:gs>
                      <a:gs pos="67000">
                        <a:schemeClr val="bg1"/>
                      </a:gs>
                    </a:gsLst>
                    <a:lin ang="5400000" scaled="0"/>
                  </a:gradFill>
                </a:rPr>
                <a:t>Scheduler</a:t>
              </a:r>
            </a:p>
            <a:p>
              <a:pPr algn="ctr"/>
              <a:r>
                <a:rPr lang="en-US" sz="1400" dirty="0" smtClean="0">
                  <a:gradFill>
                    <a:gsLst>
                      <a:gs pos="28302">
                        <a:schemeClr val="bg1"/>
                      </a:gs>
                      <a:gs pos="67000">
                        <a:schemeClr val="bg1"/>
                      </a:gs>
                    </a:gsLst>
                    <a:lin ang="5400000" scaled="0"/>
                  </a:gradFill>
                </a:rPr>
                <a:t>North Central US</a:t>
              </a:r>
              <a:endParaRPr lang="en-US" sz="1400" dirty="0">
                <a:gradFill>
                  <a:gsLst>
                    <a:gs pos="28302">
                      <a:schemeClr val="bg1"/>
                    </a:gs>
                    <a:gs pos="67000">
                      <a:schemeClr val="bg1"/>
                    </a:gs>
                  </a:gsLst>
                  <a:lin ang="5400000" scaled="0"/>
                </a:gradFill>
              </a:endParaRPr>
            </a:p>
          </p:txBody>
        </p:sp>
        <p:sp>
          <p:nvSpPr>
            <p:cNvPr id="8" name="Rounded Rectangle 7"/>
            <p:cNvSpPr/>
            <p:nvPr/>
          </p:nvSpPr>
          <p:spPr>
            <a:xfrm>
              <a:off x="10558322" y="1820862"/>
              <a:ext cx="1247775" cy="1143000"/>
            </a:xfrm>
            <a:prstGeom prst="round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gradFill>
                    <a:gsLst>
                      <a:gs pos="28302">
                        <a:schemeClr val="bg1"/>
                      </a:gs>
                      <a:gs pos="68000">
                        <a:schemeClr val="bg1"/>
                      </a:gs>
                    </a:gsLst>
                    <a:lin ang="5400000" scaled="0"/>
                  </a:gradFill>
                </a:rPr>
                <a:t>Scheduler</a:t>
              </a:r>
            </a:p>
            <a:p>
              <a:pPr algn="ctr"/>
              <a:r>
                <a:rPr lang="en-US" sz="1400" dirty="0" smtClean="0">
                  <a:gradFill>
                    <a:gsLst>
                      <a:gs pos="28302">
                        <a:schemeClr val="bg1"/>
                      </a:gs>
                      <a:gs pos="68000">
                        <a:schemeClr val="bg1"/>
                      </a:gs>
                    </a:gsLst>
                    <a:lin ang="5400000" scaled="0"/>
                  </a:gradFill>
                </a:rPr>
                <a:t>South Central US</a:t>
              </a:r>
              <a:endParaRPr lang="en-US" sz="1400" dirty="0">
                <a:gradFill>
                  <a:gsLst>
                    <a:gs pos="28302">
                      <a:schemeClr val="bg1"/>
                    </a:gs>
                    <a:gs pos="68000">
                      <a:schemeClr val="bg1"/>
                    </a:gs>
                  </a:gsLst>
                  <a:lin ang="5400000" scaled="0"/>
                </a:gradFill>
              </a:endParaRPr>
            </a:p>
          </p:txBody>
        </p:sp>
        <p:sp>
          <p:nvSpPr>
            <p:cNvPr id="9" name="Curved Right Arrow 8"/>
            <p:cNvSpPr/>
            <p:nvPr/>
          </p:nvSpPr>
          <p:spPr>
            <a:xfrm>
              <a:off x="10017244" y="1103882"/>
              <a:ext cx="541081" cy="1025525"/>
            </a:xfrm>
            <a:prstGeom prst="curvedRightArrow">
              <a:avLst/>
            </a:prstGeom>
            <a:solidFill>
              <a:schemeClr val="accent4"/>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rot="10800000">
              <a:off x="11806098" y="1068957"/>
              <a:ext cx="541082" cy="1060450"/>
            </a:xfrm>
            <a:prstGeom prst="curvedRightArrow">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0370589" y="1412427"/>
              <a:ext cx="1706046" cy="369332"/>
            </a:xfrm>
            <a:prstGeom prst="rect">
              <a:avLst/>
            </a:prstGeom>
            <a:noFill/>
          </p:spPr>
          <p:txBody>
            <a:bodyPr wrap="square" rtlCol="0">
              <a:spAutoFit/>
            </a:bodyPr>
            <a:lstStyle/>
            <a:p>
              <a:r>
                <a:rPr lang="en-US" dirty="0" smtClean="0">
                  <a:gradFill>
                    <a:gsLst>
                      <a:gs pos="28302">
                        <a:schemeClr val="tx1"/>
                      </a:gs>
                      <a:gs pos="67000">
                        <a:schemeClr val="tx1"/>
                      </a:gs>
                    </a:gsLst>
                    <a:lin ang="5400000" scaled="0"/>
                  </a:gradFill>
                </a:rPr>
                <a:t>Job replication</a:t>
              </a:r>
              <a:endParaRPr lang="en-US" dirty="0">
                <a:gradFill>
                  <a:gsLst>
                    <a:gs pos="28302">
                      <a:schemeClr val="tx1"/>
                    </a:gs>
                    <a:gs pos="67000">
                      <a:schemeClr val="tx1"/>
                    </a:gs>
                  </a:gsLst>
                  <a:lin ang="5400000" scaled="0"/>
                </a:gradFill>
              </a:endParaRPr>
            </a:p>
          </p:txBody>
        </p:sp>
      </p:grpSp>
    </p:spTree>
    <p:extLst>
      <p:ext uri="{BB962C8B-B14F-4D97-AF65-F5344CB8AC3E}">
        <p14:creationId xmlns:p14="http://schemas.microsoft.com/office/powerpoint/2010/main" val="1683419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694237" y="2125662"/>
            <a:ext cx="7315203" cy="914400"/>
          </a:xfrm>
        </p:spPr>
        <p:txBody>
          <a:bodyPr/>
          <a:lstStyle/>
          <a:p>
            <a:r>
              <a:rPr lang="en-US" dirty="0" smtClean="0"/>
              <a:t>Configurable Retry Policy</a:t>
            </a:r>
          </a:p>
          <a:p>
            <a:r>
              <a:rPr lang="en-US" dirty="0" smtClean="0"/>
              <a:t>Alternate endpoint configurability</a:t>
            </a:r>
          </a:p>
        </p:txBody>
      </p:sp>
      <p:sp>
        <p:nvSpPr>
          <p:cNvPr id="5" name="Title 4"/>
          <p:cNvSpPr>
            <a:spLocks noGrp="1"/>
          </p:cNvSpPr>
          <p:nvPr>
            <p:ph type="ctrTitle"/>
          </p:nvPr>
        </p:nvSpPr>
        <p:spPr>
          <a:solidFill>
            <a:schemeClr val="tx1"/>
          </a:solidFill>
        </p:spPr>
        <p:txBody>
          <a:bodyPr/>
          <a:lstStyle/>
          <a:p>
            <a:r>
              <a:rPr lang="en-US" dirty="0" smtClean="0"/>
              <a:t>Job</a:t>
            </a:r>
            <a:br>
              <a:rPr lang="en-US" dirty="0" smtClean="0"/>
            </a:br>
            <a:r>
              <a:rPr lang="en-US" dirty="0" smtClean="0"/>
              <a:t>Reliability</a:t>
            </a:r>
            <a:endParaRPr lang="en-US" dirty="0"/>
          </a:p>
        </p:txBody>
      </p:sp>
      <p:pic>
        <p:nvPicPr>
          <p:cNvPr id="3" name="Picture 2"/>
          <p:cNvPicPr>
            <a:picLocks noChangeAspect="1"/>
          </p:cNvPicPr>
          <p:nvPr/>
        </p:nvPicPr>
        <p:blipFill>
          <a:blip r:embed="rId2"/>
          <a:stretch>
            <a:fillRect/>
          </a:stretch>
        </p:blipFill>
        <p:spPr>
          <a:xfrm>
            <a:off x="4980597" y="3573462"/>
            <a:ext cx="5047640" cy="3251420"/>
          </a:xfrm>
          <a:prstGeom prst="rect">
            <a:avLst/>
          </a:prstGeom>
        </p:spPr>
      </p:pic>
    </p:spTree>
    <p:extLst>
      <p:ext uri="{BB962C8B-B14F-4D97-AF65-F5344CB8AC3E}">
        <p14:creationId xmlns:p14="http://schemas.microsoft.com/office/powerpoint/2010/main" val="1597835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 REST API and Capabilities</a:t>
            </a:r>
            <a:endParaRPr lang="en-US" dirty="0"/>
          </a:p>
        </p:txBody>
      </p:sp>
    </p:spTree>
    <p:extLst>
      <p:ext uri="{BB962C8B-B14F-4D97-AF65-F5344CB8AC3E}">
        <p14:creationId xmlns:p14="http://schemas.microsoft.com/office/powerpoint/2010/main" val="27761889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20964"/>
          </a:xfrm>
        </p:spPr>
        <p:txBody>
          <a:bodyPr/>
          <a:lstStyle/>
          <a:p>
            <a:r>
              <a:rPr lang="en-US" dirty="0" smtClean="0"/>
              <a:t>REST</a:t>
            </a:r>
          </a:p>
          <a:p>
            <a:pPr lvl="1"/>
            <a:r>
              <a:rPr lang="en-US" dirty="0" err="1" smtClean="0"/>
              <a:t>RESTful</a:t>
            </a:r>
            <a:r>
              <a:rPr lang="en-US" dirty="0" smtClean="0"/>
              <a:t> API for managing Scheduler resources</a:t>
            </a:r>
          </a:p>
          <a:p>
            <a:r>
              <a:rPr lang="en-US" dirty="0" smtClean="0"/>
              <a:t>Service Management API as Proxy</a:t>
            </a:r>
          </a:p>
          <a:p>
            <a:pPr marL="342900" lvl="1" indent="0">
              <a:buNone/>
            </a:pPr>
            <a:r>
              <a:rPr lang="en-US" sz="2000" dirty="0">
                <a:latin typeface="Courier New" panose="02070309020205020404" pitchFamily="49" charset="0"/>
                <a:cs typeface="Courier New" panose="02070309020205020404" pitchFamily="49" charset="0"/>
              </a:rPr>
              <a:t>https://management.core.windows.net/{subid}/cloudservices/{csname}/resources/scheduler/~/jobcollections/{jcname}/jobs/{jobname</a:t>
            </a:r>
            <a:r>
              <a:rPr lang="en-US" sz="2000" dirty="0" smtClean="0">
                <a:latin typeface="Courier New" panose="02070309020205020404" pitchFamily="49" charset="0"/>
                <a:cs typeface="Courier New" panose="02070309020205020404" pitchFamily="49" charset="0"/>
              </a:rPr>
              <a:t>}</a:t>
            </a:r>
            <a:endParaRPr lang="en-US" sz="2000" dirty="0" smtClean="0"/>
          </a:p>
          <a:p>
            <a:r>
              <a:rPr lang="en-US" dirty="0" smtClean="0"/>
              <a:t>Inbound Security</a:t>
            </a:r>
          </a:p>
          <a:p>
            <a:pPr lvl="1"/>
            <a:r>
              <a:rPr lang="en-US" dirty="0" smtClean="0"/>
              <a:t>Authentication using subscription certificate</a:t>
            </a:r>
            <a:endParaRPr lang="en-US" dirty="0"/>
          </a:p>
        </p:txBody>
      </p:sp>
      <p:sp>
        <p:nvSpPr>
          <p:cNvPr id="3" name="Title 2"/>
          <p:cNvSpPr>
            <a:spLocks noGrp="1"/>
          </p:cNvSpPr>
          <p:nvPr>
            <p:ph type="title"/>
          </p:nvPr>
        </p:nvSpPr>
        <p:spPr/>
        <p:txBody>
          <a:bodyPr/>
          <a:lstStyle/>
          <a:p>
            <a:r>
              <a:rPr lang="en-US" dirty="0" smtClean="0"/>
              <a:t>REST API</a:t>
            </a:r>
            <a:endParaRPr lang="en-US" dirty="0"/>
          </a:p>
        </p:txBody>
      </p:sp>
    </p:spTree>
    <p:extLst>
      <p:ext uri="{BB962C8B-B14F-4D97-AF65-F5344CB8AC3E}">
        <p14:creationId xmlns:p14="http://schemas.microsoft.com/office/powerpoint/2010/main" val="21081811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4.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pc="http://schemas.microsoft.com/office/infopath/2007/PartnerControls" xmlns:xsi="http://www.w3.org/2001/XMLSchema-instance">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 Kevin Lam</External_x0020_Speaker>
    <Session_x0020_Code xmlns="e36bfbf9-5e42-489c-a259-4c54eb22cb57"> 3-620</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http://purl.org/dc/terms/"/>
    <ds:schemaRef ds:uri="e36bfbf9-5e42-489c-a259-4c54eb22cb57"/>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Build_2014_Template</Template>
  <TotalTime>0</TotalTime>
  <Words>1348</Words>
  <Application>Microsoft Office PowerPoint</Application>
  <PresentationFormat>Benutzerdefiniert</PresentationFormat>
  <Paragraphs>257</Paragraphs>
  <Slides>27</Slides>
  <Notes>3</Notes>
  <HiddenSlides>19</HiddenSlides>
  <MMClips>0</MMClips>
  <ScaleCrop>false</ScaleCrop>
  <HeadingPairs>
    <vt:vector size="6" baseType="variant">
      <vt:variant>
        <vt:lpstr>Verwendete Schriftarten</vt:lpstr>
      </vt:variant>
      <vt:variant>
        <vt:i4>12</vt:i4>
      </vt:variant>
      <vt:variant>
        <vt:lpstr>Design</vt:lpstr>
      </vt:variant>
      <vt:variant>
        <vt:i4>4</vt:i4>
      </vt:variant>
      <vt:variant>
        <vt:lpstr>Folientitel</vt:lpstr>
      </vt:variant>
      <vt:variant>
        <vt:i4>27</vt:i4>
      </vt:variant>
    </vt:vector>
  </HeadingPairs>
  <TitlesOfParts>
    <vt:vector size="43" baseType="lpstr">
      <vt:lpstr>ＭＳ Ｐゴシック</vt:lpstr>
      <vt:lpstr>Arial</vt:lpstr>
      <vt:lpstr>Avenir LT Pro 45 Book</vt:lpstr>
      <vt:lpstr>Calibri</vt:lpstr>
      <vt:lpstr>Cambria Math</vt:lpstr>
      <vt:lpstr>Consolas</vt:lpstr>
      <vt:lpstr>Courier New</vt:lpstr>
      <vt:lpstr>Segoe UI</vt:lpstr>
      <vt:lpstr>Segoe UI Light</vt:lpstr>
      <vt:lpstr>Symbol</vt:lpstr>
      <vt:lpstr>Times</vt:lpstr>
      <vt:lpstr>Wingdings</vt:lpstr>
      <vt:lpstr>5-30536_Build_2014_Breakout_Template_White_16x9</vt:lpstr>
      <vt:lpstr>1_5-30536_Build_2014_Breakout_Template_Blue_16x9</vt:lpstr>
      <vt:lpstr>bbv Titel</vt:lpstr>
      <vt:lpstr>bbv Inhalt</vt:lpstr>
      <vt:lpstr>PowerPoint-Präsentation</vt:lpstr>
      <vt:lpstr>Azure Services</vt:lpstr>
      <vt:lpstr>Agenda</vt:lpstr>
      <vt:lpstr>Scheduler Illustrated</vt:lpstr>
      <vt:lpstr>Scheduler Capabilities Overview</vt:lpstr>
      <vt:lpstr>Service High Availability</vt:lpstr>
      <vt:lpstr>Job Reliability</vt:lpstr>
      <vt:lpstr>Scheduler REST API and Capabilities</vt:lpstr>
      <vt:lpstr>REST API</vt:lpstr>
      <vt:lpstr>Entity Hierarchy</vt:lpstr>
      <vt:lpstr>Job Collections</vt:lpstr>
      <vt:lpstr>Jobs</vt:lpstr>
      <vt:lpstr>Job Action</vt:lpstr>
      <vt:lpstr>Job Authentication</vt:lpstr>
      <vt:lpstr>Recurrence schedule</vt:lpstr>
      <vt:lpstr>Error Handling</vt:lpstr>
      <vt:lpstr>Putting it all together</vt:lpstr>
      <vt:lpstr>Simple Job</vt:lpstr>
      <vt:lpstr>History</vt:lpstr>
      <vt:lpstr>Demo</vt:lpstr>
      <vt:lpstr>Azure Services  Powered by Azure Scheduler</vt:lpstr>
      <vt:lpstr>Partners and Customers  Powered by Azure Scheduler</vt:lpstr>
      <vt:lpstr>Scheduling Options in Azure</vt:lpstr>
      <vt:lpstr>Resources</vt:lpstr>
      <vt:lpstr>The Talk Show</vt:lpstr>
      <vt:lpstr>PowerPoint-Präsentation</vt:lpstr>
      <vt:lpstr>PowerPoint-Präsentation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jobs in the cloud with Windows Azure Scheduler Service</dc:title>
  <dc:subject>Build 2014</dc:subject>
  <dc:creator>Taylor Denning</dc:creator>
  <cp:keywords>Build 2014</cp:keywords>
  <dc:description>Template: Mitchell Derrey, Silver Fox Productions
Formatting: 
Event Dates: April 2nd - 4th, 2014
Event Location: Moscone Conference Center, San Francisco, CA
Audience Type: Internal</dc:description>
  <cp:lastModifiedBy>Roland Krummenacher</cp:lastModifiedBy>
  <cp:revision>23</cp:revision>
  <dcterms:created xsi:type="dcterms:W3CDTF">2014-03-24T16:54:18Z</dcterms:created>
  <dcterms:modified xsi:type="dcterms:W3CDTF">2014-08-19T07:18:38Z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