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0" r:id="rId2"/>
  </p:sldMasterIdLst>
  <p:notesMasterIdLst>
    <p:notesMasterId r:id="rId15"/>
  </p:notesMasterIdLst>
  <p:sldIdLst>
    <p:sldId id="257" r:id="rId3"/>
    <p:sldId id="284" r:id="rId4"/>
    <p:sldId id="281" r:id="rId5"/>
    <p:sldId id="299" r:id="rId6"/>
    <p:sldId id="301" r:id="rId7"/>
    <p:sldId id="296" r:id="rId8"/>
    <p:sldId id="304" r:id="rId9"/>
    <p:sldId id="303" r:id="rId10"/>
    <p:sldId id="302" r:id="rId11"/>
    <p:sldId id="305" r:id="rId12"/>
    <p:sldId id="319" r:id="rId13"/>
    <p:sldId id="320" r:id="rId14"/>
  </p:sldIdLst>
  <p:sldSz cx="9144000" cy="6858000" type="screen4x3"/>
  <p:notesSz cx="6794500" cy="10007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orient="horz" pos="378">
          <p15:clr>
            <a:srgbClr val="A4A3A4"/>
          </p15:clr>
        </p15:guide>
        <p15:guide id="3" orient="horz" pos="1476">
          <p15:clr>
            <a:srgbClr val="A4A3A4"/>
          </p15:clr>
        </p15:guide>
        <p15:guide id="4" orient="horz" pos="3978">
          <p15:clr>
            <a:srgbClr val="A4A3A4"/>
          </p15:clr>
        </p15:guide>
        <p15:guide id="5" pos="498">
          <p15:clr>
            <a:srgbClr val="A4A3A4"/>
          </p15:clr>
        </p15:guide>
        <p15:guide id="6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B1B"/>
    <a:srgbClr val="3F3F3F"/>
    <a:srgbClr val="FFFFA1"/>
    <a:srgbClr val="FFD451"/>
    <a:srgbClr val="97F5CE"/>
    <a:srgbClr val="30AB95"/>
    <a:srgbClr val="8BA9D7"/>
    <a:srgbClr val="1B68AB"/>
    <a:srgbClr val="FFC189"/>
    <a:srgbClr val="E07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4" autoAdjust="0"/>
    <p:restoredTop sz="94533" autoAdjust="0"/>
  </p:normalViewPr>
  <p:slideViewPr>
    <p:cSldViewPr snapToGrid="0" snapToObjects="1">
      <p:cViewPr varScale="1">
        <p:scale>
          <a:sx n="68" d="100"/>
          <a:sy n="68" d="100"/>
        </p:scale>
        <p:origin x="1434" y="54"/>
      </p:cViewPr>
      <p:guideLst>
        <p:guide orient="horz" pos="864"/>
        <p:guide orient="horz" pos="378"/>
        <p:guide orient="horz" pos="1476"/>
        <p:guide orient="horz" pos="3978"/>
        <p:guide pos="498"/>
        <p:guide pos="52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736" y="-108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26.08.2014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50888"/>
            <a:ext cx="5003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3610"/>
            <a:ext cx="5435600" cy="45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365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28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1200" b="1" dirty="0" smtClean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Einfach zu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Verarbeitung der Daten kann auch On-</a:t>
            </a:r>
            <a:r>
              <a:rPr lang="de-CH" sz="1200" dirty="0" err="1" smtClean="0"/>
              <a:t>Premise</a:t>
            </a:r>
            <a:r>
              <a:rPr lang="de-CH" sz="1200" dirty="0" smtClean="0"/>
              <a:t> erfolgen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Keine Abhängigkeiten von Drittanbietern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Automatisch skalierbar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 smtClean="0"/>
              <a:t>Scale</a:t>
            </a:r>
            <a:r>
              <a:rPr lang="de-CH" sz="1200" dirty="0" smtClean="0"/>
              <a:t>-out und </a:t>
            </a:r>
            <a:r>
              <a:rPr lang="de-CH" sz="1200" dirty="0" err="1" smtClean="0"/>
              <a:t>scale</a:t>
            </a:r>
            <a:r>
              <a:rPr lang="de-CH" sz="1200" dirty="0" smtClean="0"/>
              <a:t>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Globaler </a:t>
            </a:r>
            <a:r>
              <a:rPr lang="de-CH" sz="1200" dirty="0" err="1" smtClean="0"/>
              <a:t>Footprint</a:t>
            </a: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Long </a:t>
            </a:r>
            <a:r>
              <a:rPr lang="de-CH" sz="1200" dirty="0" err="1" smtClean="0"/>
              <a:t>Tail</a:t>
            </a: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(</a:t>
            </a:r>
            <a:r>
              <a:rPr lang="de-CH" sz="1200" dirty="0" err="1" smtClean="0"/>
              <a:t>Economies</a:t>
            </a:r>
            <a:r>
              <a:rPr lang="de-CH" sz="1200" dirty="0" smtClean="0"/>
              <a:t> </a:t>
            </a:r>
            <a:r>
              <a:rPr lang="de-CH" sz="1200" dirty="0" err="1" smtClean="0"/>
              <a:t>of</a:t>
            </a:r>
            <a:r>
              <a:rPr lang="de-CH" sz="1200" dirty="0" smtClean="0"/>
              <a:t> </a:t>
            </a:r>
            <a:r>
              <a:rPr lang="de-CH" sz="1200" dirty="0" err="1" smtClean="0"/>
              <a:t>Scale</a:t>
            </a:r>
            <a:r>
              <a:rPr lang="de-CH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 smtClean="0"/>
          </a:p>
          <a:p>
            <a:r>
              <a:rPr lang="de-CH" sz="2000" b="1" dirty="0" smtClean="0"/>
              <a:t>Nachteile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Ablösung der </a:t>
            </a:r>
            <a:r>
              <a:rPr lang="de-CH" sz="2000" dirty="0" err="1" smtClean="0"/>
              <a:t>Proemion</a:t>
            </a:r>
            <a:r>
              <a:rPr lang="de-CH" sz="2000" dirty="0" smtClean="0"/>
              <a:t> Hardware auf den Zügen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Selectron tritt als Service-Anbieter 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Cloud-</a:t>
            </a:r>
            <a:r>
              <a:rPr lang="de-CH" sz="2000" dirty="0" err="1" smtClean="0"/>
              <a:t>Know-How</a:t>
            </a:r>
            <a:r>
              <a:rPr lang="de-CH" sz="2000" dirty="0" smtClean="0"/>
              <a:t> muss erlernt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24/7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(Daten in der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Datenmenge auf die Dauer zu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Analyse von historischen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aktive Benachrichtigung über Ereignisse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Intelligenz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7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1200" b="1" dirty="0" smtClean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 smtClean="0"/>
              <a:t>Economies</a:t>
            </a:r>
            <a:r>
              <a:rPr lang="de-CH" sz="1200" dirty="0" smtClean="0"/>
              <a:t> </a:t>
            </a:r>
            <a:r>
              <a:rPr lang="de-CH" sz="1200" dirty="0" err="1" smtClean="0"/>
              <a:t>of</a:t>
            </a:r>
            <a:r>
              <a:rPr lang="de-CH" sz="1200" dirty="0" smtClean="0"/>
              <a:t> </a:t>
            </a:r>
            <a:r>
              <a:rPr lang="de-CH" sz="1200" dirty="0" err="1" smtClean="0"/>
              <a:t>Scale</a:t>
            </a:r>
            <a:r>
              <a:rPr lang="de-CH" sz="12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Skaliert automatisch und beliebig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Kommt auch mit PB und mehr zurecht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Analyse von historischen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Aktive Benachrichtigung über Ereignisse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Intelligente Analyse des Streams und der historischen Daten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Globaler </a:t>
            </a:r>
            <a:r>
              <a:rPr lang="de-CH" sz="1200" dirty="0" err="1" smtClean="0"/>
              <a:t>Footprint</a:t>
            </a: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smtClean="0"/>
              <a:t>Long </a:t>
            </a:r>
            <a:r>
              <a:rPr lang="de-CH" sz="1200" dirty="0" err="1" smtClean="0"/>
              <a:t>Tail</a:t>
            </a:r>
            <a:endParaRPr lang="de-CH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 smtClean="0"/>
          </a:p>
          <a:p>
            <a:r>
              <a:rPr lang="de-CH" sz="2000" b="1" dirty="0" smtClean="0"/>
              <a:t>Nachteile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Over-</a:t>
            </a:r>
            <a:r>
              <a:rPr lang="de-CH" sz="2000" dirty="0" err="1" smtClean="0"/>
              <a:t>Engineered</a:t>
            </a:r>
            <a:r>
              <a:rPr lang="de-CH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Grosser </a:t>
            </a:r>
            <a:r>
              <a:rPr lang="de-CH" sz="2000" dirty="0" err="1" smtClean="0"/>
              <a:t>Know-How</a:t>
            </a:r>
            <a:r>
              <a:rPr lang="de-CH" sz="2000" dirty="0" smtClean="0"/>
              <a:t>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Abhängig von bestimmten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On-</a:t>
            </a:r>
            <a:r>
              <a:rPr lang="de-CH" sz="2000" dirty="0" err="1" smtClean="0"/>
              <a:t>Premise</a:t>
            </a:r>
            <a:r>
              <a:rPr lang="de-CH" sz="2000" dirty="0" smtClean="0"/>
              <a:t> Variante schwierig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Teuer bei wenig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Ablösung der </a:t>
            </a:r>
            <a:r>
              <a:rPr lang="de-CH" sz="2000" dirty="0" err="1" smtClean="0"/>
              <a:t>Proemion</a:t>
            </a:r>
            <a:r>
              <a:rPr lang="de-CH" sz="2000" dirty="0" smtClean="0"/>
              <a:t> Hardware auf den Zügen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Selectron tritt als Service-Anbieter 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24/7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(Daten in der Cloud)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33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22600" y="3648075"/>
            <a:ext cx="5330826" cy="266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Times" pitchFamily="-128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5" y="2343150"/>
            <a:ext cx="7562850" cy="72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00">
                <a:solidFill>
                  <a:schemeClr val="bg2"/>
                </a:solidFill>
              </a:defRPr>
            </a:lvl1pPr>
            <a:lvl2pPr marL="0" indent="0">
              <a:buNone/>
              <a:defRPr sz="3400">
                <a:solidFill>
                  <a:schemeClr val="bg2"/>
                </a:solidFill>
              </a:defRPr>
            </a:lvl2pPr>
            <a:lvl3pPr marL="0" indent="0">
              <a:buNone/>
              <a:defRPr sz="3400">
                <a:solidFill>
                  <a:schemeClr val="bg2"/>
                </a:solidFill>
              </a:defRPr>
            </a:lvl3pPr>
            <a:lvl4pPr marL="0" indent="0">
              <a:buNone/>
              <a:defRPr sz="3400">
                <a:solidFill>
                  <a:schemeClr val="bg2"/>
                </a:solidFill>
              </a:defRPr>
            </a:lvl4pPr>
            <a:lvl5pPr marL="0" indent="0">
              <a:buNone/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Titel Standhalter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5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600075"/>
            <a:ext cx="7562850" cy="4667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932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/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de-CH" dirty="0" smtClean="0"/>
              <a:t>Hier kann ein Bild einfügt werden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marL="180975" marR="0" indent="-1809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None/>
              <a:tabLst/>
              <a:defRPr baseline="0"/>
            </a:lvl1pPr>
          </a:lstStyle>
          <a:p>
            <a:r>
              <a:rPr lang="de-CH" dirty="0" smtClean="0"/>
              <a:t>Hier kann ein Bild einfügt werden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600075"/>
            <a:ext cx="7562851" cy="5715000"/>
          </a:xfrm>
        </p:spPr>
        <p:txBody>
          <a:bodyPr anchor="ctr"/>
          <a:lstStyle>
            <a:lvl1pPr algn="ctr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Schlagwort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4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574" y="600075"/>
            <a:ext cx="7562851" cy="2841625"/>
          </a:xfrm>
        </p:spPr>
        <p:txBody>
          <a:bodyPr anchor="b"/>
          <a:lstStyle>
            <a:lvl1pPr algn="ctr">
              <a:defRPr sz="10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CH" dirty="0" smtClean="0"/>
              <a:t>Danke!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5041900"/>
            <a:ext cx="2854325" cy="1273175"/>
          </a:xfrm>
        </p:spPr>
        <p:txBody>
          <a:bodyPr/>
          <a:lstStyle>
            <a:lvl1pPr algn="r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5874" y="5041900"/>
            <a:ext cx="4527551" cy="1273175"/>
          </a:xfrm>
        </p:spPr>
        <p:txBody>
          <a:bodyPr/>
          <a:lstStyle>
            <a:lvl1pPr algn="l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www.website-link.ch</a:t>
            </a:r>
          </a:p>
          <a:p>
            <a:pPr lvl="0"/>
            <a:r>
              <a:rPr lang="de-DE" dirty="0" smtClean="0"/>
              <a:t>http://source.net/project/bbv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90574" y="3993941"/>
            <a:ext cx="7562851" cy="769441"/>
          </a:xfrm>
        </p:spPr>
        <p:txBody>
          <a:bodyPr/>
          <a:lstStyle>
            <a:lvl1pPr marL="0" algn="ctr">
              <a:spcBef>
                <a:spcPts val="0"/>
              </a:spcBef>
              <a:buNone/>
              <a:defRPr sz="2600" b="1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Felix Muster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BBV08 BR Titel_PPT_mitte beschrift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6100"/>
            <a:ext cx="9144000" cy="3210101"/>
          </a:xfrm>
          <a:prstGeom prst="rect">
            <a:avLst/>
          </a:prstGeom>
        </p:spPr>
      </p:pic>
      <p:pic>
        <p:nvPicPr>
          <p:cNvPr id="13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1000"/>
            <a:ext cx="2971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2" name="Line 24"/>
          <p:cNvSpPr>
            <a:spLocks noChangeShapeType="1"/>
          </p:cNvSpPr>
          <p:nvPr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5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EE3D-6BDE-493C-9531-856EB8DEEFCF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  <p:sldLayoutId id="2147483676" r:id="rId13"/>
    <p:sldLayoutId id="2147483682" r:id="rId14"/>
    <p:sldLayoutId id="2147483687" r:id="rId15"/>
    <p:sldLayoutId id="2147483685" r:id="rId16"/>
    <p:sldLayoutId id="2147483688" r:id="rId17"/>
    <p:sldLayoutId id="2147483686" r:id="rId18"/>
    <p:sldLayoutId id="214748367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gif"/><Relationship Id="rId12" Type="http://schemas.openxmlformats.org/officeDocument/2006/relationships/image" Target="../media/image13.png"/><Relationship Id="rId2" Type="http://schemas.openxmlformats.org/officeDocument/2006/relationships/hyperlink" Target="http://www.proemion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emf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Selectron Fleet Diagnosis</a:t>
            </a:r>
            <a:endParaRPr lang="de-CH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5344"/>
            <a:ext cx="1327999" cy="63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61540" y="168688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b="1" dirty="0" smtClean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 smtClean="0"/>
              <a:t>Economies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Scale</a:t>
            </a:r>
            <a:r>
              <a:rPr lang="de-CH" sz="20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S</a:t>
            </a:r>
            <a:r>
              <a:rPr lang="de-CH" sz="2000" dirty="0" smtClean="0"/>
              <a:t>kaliert automatisch und beliebig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Kommt auch mit PB und mehr zurecht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Analyse </a:t>
            </a:r>
            <a:r>
              <a:rPr lang="de-CH" sz="2000" dirty="0"/>
              <a:t>von historischen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Intelligente </a:t>
            </a:r>
            <a:r>
              <a:rPr lang="de-CH" sz="2000" dirty="0" smtClean="0"/>
              <a:t>Analyse </a:t>
            </a:r>
            <a:r>
              <a:rPr lang="de-CH" sz="2000" dirty="0" smtClean="0"/>
              <a:t>der Daten </a:t>
            </a:r>
            <a:r>
              <a:rPr lang="de-CH" sz="2000" dirty="0" smtClean="0"/>
              <a:t>möglich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Globaler </a:t>
            </a:r>
            <a:r>
              <a:rPr lang="de-CH" sz="2000" dirty="0" err="1" smtClean="0"/>
              <a:t>Footprint</a:t>
            </a:r>
            <a:endParaRPr lang="de-CH" sz="2000" dirty="0" smtClean="0"/>
          </a:p>
        </p:txBody>
      </p:sp>
      <p:sp>
        <p:nvSpPr>
          <p:cNvPr id="6" name="Rechteck 5"/>
          <p:cNvSpPr/>
          <p:nvPr/>
        </p:nvSpPr>
        <p:spPr>
          <a:xfrm>
            <a:off x="4733540" y="1686888"/>
            <a:ext cx="4242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 smtClean="0"/>
              <a:t>Nachteile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Over-</a:t>
            </a:r>
            <a:r>
              <a:rPr lang="de-CH" sz="2000" dirty="0" err="1" smtClean="0"/>
              <a:t>Engineered</a:t>
            </a:r>
            <a:r>
              <a:rPr lang="de-CH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Grosser </a:t>
            </a:r>
            <a:r>
              <a:rPr lang="de-CH" sz="2000" dirty="0" err="1" smtClean="0"/>
              <a:t>Know-How</a:t>
            </a:r>
            <a:r>
              <a:rPr lang="de-CH" sz="2000" dirty="0" smtClean="0"/>
              <a:t>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Abhängig von bestimmten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On-</a:t>
            </a:r>
            <a:r>
              <a:rPr lang="de-CH" sz="2000" dirty="0" err="1" smtClean="0"/>
              <a:t>Premise</a:t>
            </a:r>
            <a:r>
              <a:rPr lang="de-CH" sz="2000" dirty="0" smtClean="0"/>
              <a:t> Variante schwierig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Teuer bei wenig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Ablösung der </a:t>
            </a:r>
            <a:r>
              <a:rPr lang="de-CH" sz="2000" dirty="0" err="1" smtClean="0"/>
              <a:t>Proemion</a:t>
            </a:r>
            <a:r>
              <a:rPr lang="de-CH" sz="2000" dirty="0"/>
              <a:t> </a:t>
            </a:r>
            <a:r>
              <a:rPr lang="de-CH" sz="2000" dirty="0" smtClean="0"/>
              <a:t>Hardware auf den Zügen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Selectron tritt als Service-Anbieter 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24/7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(Daten in der Cloud)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00088" y="6100035"/>
            <a:ext cx="618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Verändertes Preismodell: </a:t>
            </a:r>
          </a:p>
          <a:p>
            <a:r>
              <a:rPr lang="de-CH" sz="2000" dirty="0" smtClean="0"/>
              <a:t>Monatliche / jährliche Einnahmen statt Lizenzgebühren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4847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Take </a:t>
            </a:r>
            <a:r>
              <a:rPr lang="de-CH" dirty="0" err="1" smtClean="0"/>
              <a:t>away</a:t>
            </a:r>
            <a:r>
              <a:rPr lang="de-CH" dirty="0" smtClean="0"/>
              <a:t>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Architektur ist kein rein technischer Prozess</a:t>
            </a:r>
          </a:p>
          <a:p>
            <a:r>
              <a:rPr lang="de-CH" dirty="0" smtClean="0"/>
              <a:t>Kenne </a:t>
            </a:r>
            <a:r>
              <a:rPr lang="de-CH" dirty="0" smtClean="0"/>
              <a:t>die Stakeholder</a:t>
            </a:r>
          </a:p>
          <a:p>
            <a:r>
              <a:rPr lang="de-CH" dirty="0" smtClean="0"/>
              <a:t>Kenne die technischen Möglichkeiten</a:t>
            </a:r>
          </a:p>
          <a:p>
            <a:r>
              <a:rPr lang="de-CH" dirty="0" smtClean="0"/>
              <a:t>Hinterfrage die Rahmenbedingungen</a:t>
            </a:r>
          </a:p>
          <a:p>
            <a:r>
              <a:rPr lang="de-CH" dirty="0" smtClean="0"/>
              <a:t>Entwickle Architekturvarianten die über die Rahmenbedingungen hinausschauen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Take </a:t>
            </a:r>
            <a:r>
              <a:rPr lang="de-CH" dirty="0" err="1" smtClean="0"/>
              <a:t>away</a:t>
            </a:r>
            <a:r>
              <a:rPr lang="de-CH" dirty="0" smtClean="0"/>
              <a:t>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2148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Cloud ist ideal für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pPr lvl="1"/>
            <a:r>
              <a:rPr lang="de-CH" dirty="0" smtClean="0"/>
              <a:t>Schneller entwickeln</a:t>
            </a:r>
          </a:p>
          <a:p>
            <a:pPr lvl="1"/>
            <a:r>
              <a:rPr lang="de-CH" dirty="0"/>
              <a:t>Schneller neue Technologien ausprobieren</a:t>
            </a:r>
          </a:p>
          <a:p>
            <a:pPr lvl="1"/>
            <a:r>
              <a:rPr lang="de-CH" dirty="0"/>
              <a:t>Schneller teure Technologien </a:t>
            </a:r>
            <a:r>
              <a:rPr lang="de-CH" dirty="0" smtClean="0"/>
              <a:t>ausprobieren</a:t>
            </a:r>
          </a:p>
          <a:p>
            <a:pPr lvl="1"/>
            <a:r>
              <a:rPr lang="de-CH" dirty="0" smtClean="0"/>
              <a:t>Schneller ausliefern</a:t>
            </a:r>
          </a:p>
          <a:p>
            <a:pPr lvl="1"/>
            <a:r>
              <a:rPr lang="de-CH" dirty="0" smtClean="0"/>
              <a:t>Schneller Feedback</a:t>
            </a:r>
          </a:p>
          <a:p>
            <a:pPr lvl="2"/>
            <a:r>
              <a:rPr lang="de-CH" dirty="0"/>
              <a:t>ü</a:t>
            </a:r>
            <a:r>
              <a:rPr lang="de-CH" dirty="0" smtClean="0"/>
              <a:t>ber Machbarkeit</a:t>
            </a:r>
          </a:p>
          <a:p>
            <a:pPr lvl="2"/>
            <a:r>
              <a:rPr lang="de-CH" dirty="0"/>
              <a:t>v</a:t>
            </a:r>
            <a:r>
              <a:rPr lang="de-CH" dirty="0" smtClean="0"/>
              <a:t>om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endParaRPr lang="de-CH" dirty="0" smtClean="0"/>
          </a:p>
          <a:p>
            <a:pPr lvl="2"/>
            <a:r>
              <a:rPr lang="de-CH" dirty="0"/>
              <a:t>v</a:t>
            </a:r>
            <a:r>
              <a:rPr lang="de-CH" dirty="0" smtClean="0"/>
              <a:t>on Testern</a:t>
            </a:r>
          </a:p>
          <a:p>
            <a:pPr lvl="2"/>
            <a:endParaRPr lang="de-CH" dirty="0" smtClean="0"/>
          </a:p>
          <a:p>
            <a:pPr lvl="1"/>
            <a:r>
              <a:rPr lang="de-CH" dirty="0" smtClean="0"/>
              <a:t>Schneller fehlschlagen</a:t>
            </a:r>
          </a:p>
          <a:p>
            <a:pPr lvl="1"/>
            <a:r>
              <a:rPr lang="de-CH" dirty="0" smtClean="0"/>
              <a:t>Schneller am Markt</a:t>
            </a:r>
          </a:p>
          <a:p>
            <a:pPr lvl="1"/>
            <a:r>
              <a:rPr lang="de-CH" dirty="0" smtClean="0"/>
              <a:t>Schneller wachsen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4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rgbClr val="FF0000"/>
                </a:solidFill>
              </a:rPr>
              <a:t>Architektur I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6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89735" y="5733257"/>
            <a:ext cx="2444487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89736" y="1988840"/>
            <a:ext cx="2444486" cy="34563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err="1" smtClean="0">
                <a:solidFill>
                  <a:schemeClr val="tx1"/>
                </a:solidFill>
              </a:rPr>
              <a:t>Proemion</a:t>
            </a:r>
            <a:endParaRPr lang="de-CH" dirty="0" smtClean="0">
              <a:solidFill>
                <a:schemeClr val="tx1"/>
              </a:solidFill>
            </a:endParaRPr>
          </a:p>
          <a:p>
            <a:r>
              <a:rPr lang="de-CH" sz="1200" dirty="0">
                <a:hlinkClick r:id="rId2"/>
              </a:rPr>
              <a:t>http://www.proemion.com/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699792" y="1988840"/>
            <a:ext cx="6336703" cy="34563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05" y="3871888"/>
            <a:ext cx="715405" cy="64807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60960" y="4582998"/>
            <a:ext cx="497781" cy="481145"/>
            <a:chOff x="3858449" y="4725144"/>
            <a:chExt cx="368990" cy="356658"/>
          </a:xfrm>
        </p:grpSpPr>
        <p:sp>
          <p:nvSpPr>
            <p:cNvPr id="13" name="Rounded Rectangle 12"/>
            <p:cNvSpPr/>
            <p:nvPr/>
          </p:nvSpPr>
          <p:spPr>
            <a:xfrm>
              <a:off x="3858449" y="4725144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 bwMode="black">
            <a:xfrm>
              <a:off x="3926097" y="4806330"/>
              <a:ext cx="270603" cy="220147"/>
              <a:chOff x="5184775" y="225425"/>
              <a:chExt cx="1500188" cy="1220788"/>
            </a:xfrm>
            <a:solidFill>
              <a:srgbClr val="FFFFFF"/>
            </a:solidFill>
          </p:grpSpPr>
          <p:sp>
            <p:nvSpPr>
              <p:cNvPr id="15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6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7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544567" y="4199173"/>
            <a:ext cx="2081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Fleet Diagnosis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768523" y="2972986"/>
            <a:ext cx="216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Fleet Diagnosis Website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86627" y="2448410"/>
            <a:ext cx="457443" cy="442155"/>
            <a:chOff x="3879453" y="3069012"/>
            <a:chExt cx="368990" cy="356658"/>
          </a:xfrm>
        </p:grpSpPr>
        <p:sp>
          <p:nvSpPr>
            <p:cNvPr id="43" name="Rounded Rectangle 42"/>
            <p:cNvSpPr/>
            <p:nvPr/>
          </p:nvSpPr>
          <p:spPr>
            <a:xfrm>
              <a:off x="3879453" y="3069012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420" y="3118988"/>
              <a:ext cx="279055" cy="279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286" y="3601281"/>
            <a:ext cx="454630" cy="52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Elbow Connector 89"/>
          <p:cNvCxnSpPr/>
          <p:nvPr/>
        </p:nvCxnSpPr>
        <p:spPr>
          <a:xfrm flipV="1">
            <a:off x="4883488" y="4043220"/>
            <a:ext cx="2568833" cy="794898"/>
          </a:xfrm>
          <a:prstGeom prst="bentConnector3">
            <a:avLst>
              <a:gd name="adj1" fmla="val 58294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10800000">
            <a:off x="5338993" y="2682690"/>
            <a:ext cx="2113331" cy="1106351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98" name="Elbow Connector 97"/>
          <p:cNvCxnSpPr/>
          <p:nvPr/>
        </p:nvCxnSpPr>
        <p:spPr>
          <a:xfrm rot="16200000" flipH="1">
            <a:off x="3125269" y="1410202"/>
            <a:ext cx="953303" cy="924051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01" name="Elbow Connector 100"/>
          <p:cNvCxnSpPr/>
          <p:nvPr/>
        </p:nvCxnSpPr>
        <p:spPr>
          <a:xfrm rot="5400000">
            <a:off x="5129890" y="1448854"/>
            <a:ext cx="953305" cy="846747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07" name="Elbow Connector 106"/>
          <p:cNvCxnSpPr/>
          <p:nvPr/>
        </p:nvCxnSpPr>
        <p:spPr>
          <a:xfrm>
            <a:off x="4658140" y="1395575"/>
            <a:ext cx="7639" cy="953305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1034" name="Picture 10" descr="http://cockpit.selectron.ch/images/pixe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ockpit.selectron.ch/images/pixe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0" y="5794748"/>
            <a:ext cx="276264" cy="32389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81273"/>
            <a:ext cx="276264" cy="323895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 rot="5400000" flipH="1" flipV="1">
            <a:off x="524140" y="4883880"/>
            <a:ext cx="1080120" cy="474617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42" name="Elbow Connector 41"/>
          <p:cNvCxnSpPr/>
          <p:nvPr/>
        </p:nvCxnSpPr>
        <p:spPr>
          <a:xfrm>
            <a:off x="1691680" y="4293096"/>
            <a:ext cx="2489703" cy="545022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1046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3" y="6237289"/>
            <a:ext cx="951458" cy="4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40" y="5794748"/>
            <a:ext cx="276264" cy="323895"/>
          </a:xfrm>
          <a:prstGeom prst="rect">
            <a:avLst/>
          </a:prstGeom>
        </p:spPr>
      </p:pic>
      <p:cxnSp>
        <p:nvCxnSpPr>
          <p:cNvPr id="51" name="Elbow Connector 50"/>
          <p:cNvCxnSpPr/>
          <p:nvPr/>
        </p:nvCxnSpPr>
        <p:spPr>
          <a:xfrm rot="16200000" flipV="1">
            <a:off x="998672" y="4890349"/>
            <a:ext cx="1073737" cy="468064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6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2" y="6237312"/>
            <a:ext cx="951458" cy="4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70" y="6237312"/>
            <a:ext cx="951458" cy="4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75" y="5794748"/>
            <a:ext cx="276264" cy="323895"/>
          </a:xfrm>
          <a:prstGeom prst="rect">
            <a:avLst/>
          </a:prstGeom>
        </p:spPr>
      </p:pic>
      <p:cxnSp>
        <p:nvCxnSpPr>
          <p:cNvPr id="64" name="Elbow Connector 63"/>
          <p:cNvCxnSpPr/>
          <p:nvPr/>
        </p:nvCxnSpPr>
        <p:spPr>
          <a:xfrm rot="5400000" flipH="1" flipV="1">
            <a:off x="765193" y="5123826"/>
            <a:ext cx="1073741" cy="1115"/>
          </a:xfrm>
          <a:prstGeom prst="bentConnector3">
            <a:avLst>
              <a:gd name="adj1" fmla="val 50000"/>
            </a:avLst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19" y="404664"/>
            <a:ext cx="1273387" cy="78299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2599234" y="483069"/>
            <a:ext cx="820638" cy="4976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5890812" y="1117369"/>
            <a:ext cx="278206" cy="278206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861687" y="944474"/>
            <a:ext cx="278206" cy="278206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4519037" y="1117369"/>
            <a:ext cx="278206" cy="278206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2" y="151533"/>
            <a:ext cx="1353700" cy="11922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71" y="483069"/>
            <a:ext cx="454621" cy="857581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4084075" y="242121"/>
            <a:ext cx="1179558" cy="875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61905" y="573869"/>
            <a:ext cx="360000" cy="6201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8200" y="5071710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 smtClean="0"/>
              <a:t>Windows Service</a:t>
            </a:r>
            <a:endParaRPr lang="en-US" sz="1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649286" y="3127839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Microsoft</a:t>
            </a:r>
          </a:p>
          <a:p>
            <a:r>
              <a:rPr lang="en-US" sz="1000" i="1" dirty="0" smtClean="0"/>
              <a:t>SQL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928350" y="261733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 smtClean="0"/>
              <a:t>IIS 7, 7.5</a:t>
            </a:r>
          </a:p>
        </p:txBody>
      </p:sp>
    </p:spTree>
    <p:extLst>
      <p:ext uri="{BB962C8B-B14F-4D97-AF65-F5344CB8AC3E}">
        <p14:creationId xmlns:p14="http://schemas.microsoft.com/office/powerpoint/2010/main" val="31248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61533" y="191217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b="1" dirty="0" smtClean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Schnell </a:t>
            </a:r>
            <a:r>
              <a:rPr lang="de-CH" sz="2000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Nutzt bestehendes </a:t>
            </a:r>
            <a:r>
              <a:rPr lang="en-US" sz="2000" dirty="0"/>
              <a:t>Know-How und </a:t>
            </a:r>
            <a:r>
              <a:rPr lang="en-US" sz="2000" dirty="0" err="1"/>
              <a:t>bestehende</a:t>
            </a:r>
            <a:r>
              <a:rPr lang="en-US" sz="2000" dirty="0"/>
              <a:t> </a:t>
            </a:r>
            <a:r>
              <a:rPr lang="en-US" sz="2000" dirty="0" err="1"/>
              <a:t>Infrastruktur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Manuelle Skalierbarkeit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Läuft On-</a:t>
            </a:r>
            <a:r>
              <a:rPr lang="de-CH" sz="2000" dirty="0" err="1"/>
              <a:t>Premise</a:t>
            </a:r>
            <a:r>
              <a:rPr lang="de-CH" sz="2000" dirty="0"/>
              <a:t> und in der Cloud</a:t>
            </a:r>
          </a:p>
        </p:txBody>
      </p:sp>
      <p:sp>
        <p:nvSpPr>
          <p:cNvPr id="6" name="Rechteck 5"/>
          <p:cNvSpPr/>
          <p:nvPr/>
        </p:nvSpPr>
        <p:spPr>
          <a:xfrm>
            <a:off x="4733533" y="1912177"/>
            <a:ext cx="44104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 smtClean="0"/>
              <a:t>Nachteile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Abhängigkeit </a:t>
            </a:r>
            <a:r>
              <a:rPr lang="de-CH" sz="2000" dirty="0"/>
              <a:t>von </a:t>
            </a:r>
            <a:r>
              <a:rPr lang="de-CH" sz="2000" dirty="0" err="1"/>
              <a:t>Proemion</a:t>
            </a:r>
            <a:endParaRPr lang="de-CH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Sicherheit</a:t>
            </a:r>
            <a:r>
              <a:rPr lang="de-CH" sz="20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Skalierbarkeit?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Globaler </a:t>
            </a:r>
            <a:r>
              <a:rPr lang="de-CH" sz="2000" dirty="0" err="1" smtClean="0"/>
              <a:t>Footprint</a:t>
            </a:r>
            <a:r>
              <a:rPr lang="de-CH" sz="20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Preismodell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Automatische </a:t>
            </a:r>
            <a:r>
              <a:rPr lang="de-CH" sz="2000" dirty="0"/>
              <a:t>Skalierbarkeit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Skaleneffekte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Datenmenge </a:t>
            </a:r>
            <a:r>
              <a:rPr lang="de-CH" sz="2000" dirty="0"/>
              <a:t>auf die Dauer zu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Keine Analyse von historischen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</a:t>
            </a:r>
            <a:r>
              <a:rPr lang="de-CH" sz="2000" dirty="0" smtClean="0"/>
              <a:t>Intelligenz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0306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rgbClr val="FF0000"/>
                </a:solidFill>
              </a:rPr>
              <a:t>Architektur II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30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" y="1989138"/>
            <a:ext cx="8845550" cy="331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CH" dirty="0">
                <a:solidFill>
                  <a:schemeClr val="tx1"/>
                </a:solidFill>
              </a:rPr>
              <a:t>Public Cloud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PaaS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81488" y="4724400"/>
            <a:ext cx="368300" cy="357188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713288" y="4724400"/>
            <a:ext cx="369887" cy="357188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45088" y="4724400"/>
            <a:ext cx="369887" cy="357188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9213" y="4724400"/>
            <a:ext cx="368300" cy="357188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9963" y="4076700"/>
            <a:ext cx="2316162" cy="1081088"/>
          </a:xfrm>
          <a:prstGeom prst="roundRect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 bwMode="black">
          <a:xfrm>
            <a:off x="3926097" y="4806330"/>
            <a:ext cx="270603" cy="220147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15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16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17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 bwMode="black">
          <a:xfrm>
            <a:off x="4326976" y="4797152"/>
            <a:ext cx="270603" cy="220147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19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0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1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 bwMode="black">
          <a:xfrm>
            <a:off x="4768549" y="4797152"/>
            <a:ext cx="270603" cy="220147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23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5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 bwMode="black">
          <a:xfrm>
            <a:off x="5183168" y="4797152"/>
            <a:ext cx="270603" cy="220147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27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29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+mn-lt"/>
                <a:cs typeface="+mn-cs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80" y="3451598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51" y="3457018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70" y="3450680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6" name="TextBox 31"/>
          <p:cNvSpPr txBox="1">
            <a:spLocks noChangeArrowheads="1"/>
          </p:cNvSpPr>
          <p:nvPr/>
        </p:nvSpPr>
        <p:spPr bwMode="auto">
          <a:xfrm>
            <a:off x="3570288" y="4179888"/>
            <a:ext cx="20812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600"/>
              <a:t>Fleet Diagnosis Service</a:t>
            </a:r>
            <a:endParaRPr lang="en-US" sz="1600"/>
          </a:p>
        </p:txBody>
      </p:sp>
      <p:sp>
        <p:nvSpPr>
          <p:cNvPr id="40" name="Rounded Rectangle 39"/>
          <p:cNvSpPr/>
          <p:nvPr/>
        </p:nvSpPr>
        <p:spPr>
          <a:xfrm>
            <a:off x="4302125" y="3068638"/>
            <a:ext cx="369888" cy="357187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733925" y="3068638"/>
            <a:ext cx="369888" cy="357187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167313" y="3068638"/>
            <a:ext cx="368300" cy="357187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879850" y="3068638"/>
            <a:ext cx="368300" cy="357187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508375" y="2420938"/>
            <a:ext cx="2314575" cy="1079500"/>
          </a:xfrm>
          <a:prstGeom prst="roundRect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42" name="TextBox 60"/>
          <p:cNvSpPr txBox="1">
            <a:spLocks noChangeArrowheads="1"/>
          </p:cNvSpPr>
          <p:nvPr/>
        </p:nvSpPr>
        <p:spPr bwMode="auto">
          <a:xfrm>
            <a:off x="3590925" y="2524125"/>
            <a:ext cx="2162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600"/>
              <a:t>Fleet Diagnosis Website</a:t>
            </a:r>
            <a:endParaRPr lang="en-US" sz="1600"/>
          </a:p>
        </p:txBody>
      </p:sp>
      <p:pic>
        <p:nvPicPr>
          <p:cNvPr id="51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119438"/>
            <a:ext cx="279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116263"/>
            <a:ext cx="279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08325"/>
            <a:ext cx="2778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108325"/>
            <a:ext cx="279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80" y="2988247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51" y="2993667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70" y="2987329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80" y="3933974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51" y="3939394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70" y="3933056"/>
            <a:ext cx="367232" cy="4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53" name="Elbow Connector 89"/>
          <p:cNvCxnSpPr>
            <a:cxnSpLocks noChangeShapeType="1"/>
          </p:cNvCxnSpPr>
          <p:nvPr/>
        </p:nvCxnSpPr>
        <p:spPr bwMode="auto">
          <a:xfrm flipV="1">
            <a:off x="5859463" y="3871913"/>
            <a:ext cx="1592262" cy="744537"/>
          </a:xfrm>
          <a:prstGeom prst="bentConnector3">
            <a:avLst>
              <a:gd name="adj1" fmla="val 50000"/>
            </a:avLst>
          </a:prstGeom>
          <a:noFill/>
          <a:ln w="2032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Elbow Connector 93"/>
          <p:cNvCxnSpPr>
            <a:cxnSpLocks noChangeShapeType="1"/>
          </p:cNvCxnSpPr>
          <p:nvPr/>
        </p:nvCxnSpPr>
        <p:spPr bwMode="auto">
          <a:xfrm rot="10800000">
            <a:off x="5859463" y="2960688"/>
            <a:ext cx="1592262" cy="496887"/>
          </a:xfrm>
          <a:prstGeom prst="bentConnector3">
            <a:avLst>
              <a:gd name="adj1" fmla="val 50000"/>
            </a:avLst>
          </a:prstGeom>
          <a:noFill/>
          <a:ln w="2032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ounded Rectangle 66"/>
          <p:cNvSpPr/>
          <p:nvPr/>
        </p:nvSpPr>
        <p:spPr>
          <a:xfrm>
            <a:off x="190500" y="5734050"/>
            <a:ext cx="2149475" cy="10080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57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58" name="Elbow Connector 68"/>
          <p:cNvCxnSpPr>
            <a:cxnSpLocks noChangeShapeType="1"/>
          </p:cNvCxnSpPr>
          <p:nvPr/>
        </p:nvCxnSpPr>
        <p:spPr bwMode="auto">
          <a:xfrm rot="10800000">
            <a:off x="1301750" y="4581525"/>
            <a:ext cx="6407150" cy="863600"/>
          </a:xfrm>
          <a:prstGeom prst="bentConnector3">
            <a:avLst>
              <a:gd name="adj1" fmla="val 100083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59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0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1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4" name="Picture 10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557213"/>
            <a:ext cx="600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6802438" y="595313"/>
            <a:ext cx="387350" cy="234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8356600" y="893763"/>
            <a:ext cx="130175" cy="13176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926263" y="812800"/>
            <a:ext cx="131762" cy="131763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708900" y="893763"/>
            <a:ext cx="131763" cy="13176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169" name="Picture 10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438150"/>
            <a:ext cx="63976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0" name="Picture 10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5313"/>
            <a:ext cx="2143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7504113" y="481013"/>
            <a:ext cx="555625" cy="41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342313" y="638175"/>
            <a:ext cx="169862" cy="292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173" name="Picture 1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546100"/>
            <a:ext cx="60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3679825" y="582613"/>
            <a:ext cx="387350" cy="234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233988" y="882650"/>
            <a:ext cx="130175" cy="130175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3803650" y="800100"/>
            <a:ext cx="131763" cy="131763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4586288" y="882650"/>
            <a:ext cx="131762" cy="130175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178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425450"/>
            <a:ext cx="6397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9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82613"/>
            <a:ext cx="21431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4381500" y="468313"/>
            <a:ext cx="555625" cy="414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19700" y="625475"/>
            <a:ext cx="169863" cy="292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182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14350"/>
            <a:ext cx="60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630238" y="550863"/>
            <a:ext cx="387350" cy="234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2182813" y="849313"/>
            <a:ext cx="131762" cy="13176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754063" y="768350"/>
            <a:ext cx="131762" cy="131763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536700" y="849313"/>
            <a:ext cx="130175" cy="131762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187" name="Picture 1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393700"/>
            <a:ext cx="63817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88" name="Picture 1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550863"/>
            <a:ext cx="2143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/>
          <p:cNvSpPr/>
          <p:nvPr/>
        </p:nvSpPr>
        <p:spPr>
          <a:xfrm>
            <a:off x="1331913" y="436563"/>
            <a:ext cx="555625" cy="412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170113" y="593725"/>
            <a:ext cx="169862" cy="292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409950" y="5734050"/>
            <a:ext cx="2098675" cy="10080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92" name="Picture 1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3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6237288"/>
            <a:ext cx="950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4" name="Picture 1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5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6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7" name="Pictur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ounded Rectangle 154"/>
          <p:cNvSpPr/>
          <p:nvPr/>
        </p:nvSpPr>
        <p:spPr>
          <a:xfrm>
            <a:off x="6588125" y="5734050"/>
            <a:ext cx="2114550" cy="1008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99" name="Picture 1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0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6237288"/>
            <a:ext cx="950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1" name="Picture 1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3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4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05" name="Elbow Connector 161"/>
          <p:cNvCxnSpPr>
            <a:cxnSpLocks noChangeShapeType="1"/>
          </p:cNvCxnSpPr>
          <p:nvPr/>
        </p:nvCxnSpPr>
        <p:spPr bwMode="auto">
          <a:xfrm rot="16200000" flipV="1">
            <a:off x="4380706" y="5539582"/>
            <a:ext cx="287337" cy="0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6" name="Elbow Connector 162"/>
          <p:cNvCxnSpPr>
            <a:cxnSpLocks noChangeShapeType="1"/>
          </p:cNvCxnSpPr>
          <p:nvPr/>
        </p:nvCxnSpPr>
        <p:spPr bwMode="auto">
          <a:xfrm rot="16200000" flipV="1">
            <a:off x="7516019" y="5539582"/>
            <a:ext cx="287337" cy="0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7" name="Elbow Connector 163"/>
          <p:cNvCxnSpPr>
            <a:cxnSpLocks noChangeShapeType="1"/>
          </p:cNvCxnSpPr>
          <p:nvPr/>
        </p:nvCxnSpPr>
        <p:spPr bwMode="auto">
          <a:xfrm flipH="1" flipV="1">
            <a:off x="1296988" y="4797425"/>
            <a:ext cx="0" cy="884238"/>
          </a:xfrm>
          <a:prstGeom prst="straightConnector1">
            <a:avLst/>
          </a:prstGeom>
          <a:noFill/>
          <a:ln w="114300" algn="ctr">
            <a:solidFill>
              <a:srgbClr val="BFBFBF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8" name="Elbow Connector 164"/>
          <p:cNvCxnSpPr>
            <a:cxnSpLocks noChangeShapeType="1"/>
          </p:cNvCxnSpPr>
          <p:nvPr/>
        </p:nvCxnSpPr>
        <p:spPr bwMode="auto">
          <a:xfrm>
            <a:off x="1692275" y="4292600"/>
            <a:ext cx="1778000" cy="323850"/>
          </a:xfrm>
          <a:prstGeom prst="bentConnector3">
            <a:avLst>
              <a:gd name="adj1" fmla="val 50000"/>
            </a:avLst>
          </a:prstGeom>
          <a:noFill/>
          <a:ln w="2032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9" name="Elbow Connector 165"/>
          <p:cNvCxnSpPr>
            <a:cxnSpLocks noChangeShapeType="1"/>
            <a:stCxn id="143" idx="4"/>
            <a:endCxn id="56" idx="0"/>
          </p:cNvCxnSpPr>
          <p:nvPr/>
        </p:nvCxnSpPr>
        <p:spPr bwMode="auto">
          <a:xfrm rot="16200000" flipH="1">
            <a:off x="2483644" y="99219"/>
            <a:ext cx="1295400" cy="3059112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10" name="Elbow Connector 166"/>
          <p:cNvCxnSpPr>
            <a:cxnSpLocks noChangeShapeType="1"/>
            <a:stCxn id="108" idx="4"/>
            <a:endCxn id="56" idx="0"/>
          </p:cNvCxnSpPr>
          <p:nvPr/>
        </p:nvCxnSpPr>
        <p:spPr bwMode="auto">
          <a:xfrm rot="5400000">
            <a:off x="5591969" y="94456"/>
            <a:ext cx="1250950" cy="3113088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11" name="Elbow Connector 106"/>
          <p:cNvCxnSpPr>
            <a:cxnSpLocks noChangeShapeType="1"/>
            <a:stCxn id="133" idx="4"/>
          </p:cNvCxnSpPr>
          <p:nvPr/>
        </p:nvCxnSpPr>
        <p:spPr bwMode="auto">
          <a:xfrm>
            <a:off x="4651375" y="1012825"/>
            <a:ext cx="17463" cy="1263650"/>
          </a:xfrm>
          <a:prstGeom prst="straightConnector1">
            <a:avLst/>
          </a:prstGeom>
          <a:noFill/>
          <a:ln w="114300" algn="ctr">
            <a:solidFill>
              <a:srgbClr val="BFBFB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55"/>
          <p:cNvSpPr/>
          <p:nvPr/>
        </p:nvSpPr>
        <p:spPr>
          <a:xfrm>
            <a:off x="4597400" y="2276475"/>
            <a:ext cx="127000" cy="1444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13" name="TextBox 169"/>
          <p:cNvSpPr txBox="1">
            <a:spLocks noChangeArrowheads="1"/>
          </p:cNvSpPr>
          <p:nvPr/>
        </p:nvSpPr>
        <p:spPr bwMode="auto">
          <a:xfrm>
            <a:off x="5773738" y="490537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 i="1"/>
              <a:t>Worker Role</a:t>
            </a:r>
          </a:p>
        </p:txBody>
      </p:sp>
      <p:sp>
        <p:nvSpPr>
          <p:cNvPr id="5214" name="TextBox 170"/>
          <p:cNvSpPr txBox="1">
            <a:spLocks noChangeArrowheads="1"/>
          </p:cNvSpPr>
          <p:nvPr/>
        </p:nvSpPr>
        <p:spPr bwMode="auto">
          <a:xfrm>
            <a:off x="2792413" y="3154363"/>
            <a:ext cx="677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 i="1"/>
              <a:t>Web Role</a:t>
            </a:r>
          </a:p>
        </p:txBody>
      </p:sp>
      <p:sp>
        <p:nvSpPr>
          <p:cNvPr id="5215" name="TextBox 171"/>
          <p:cNvSpPr txBox="1">
            <a:spLocks noChangeArrowheads="1"/>
          </p:cNvSpPr>
          <p:nvPr/>
        </p:nvSpPr>
        <p:spPr bwMode="auto">
          <a:xfrm>
            <a:off x="7812088" y="449421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 i="1"/>
              <a:t>SQL Azure</a:t>
            </a:r>
          </a:p>
        </p:txBody>
      </p:sp>
      <p:sp>
        <p:nvSpPr>
          <p:cNvPr id="5216" name="TextBox 172"/>
          <p:cNvSpPr txBox="1">
            <a:spLocks noChangeArrowheads="1"/>
          </p:cNvSpPr>
          <p:nvPr/>
        </p:nvSpPr>
        <p:spPr bwMode="auto">
          <a:xfrm>
            <a:off x="1073150" y="147638"/>
            <a:ext cx="650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Tenant A</a:t>
            </a:r>
          </a:p>
        </p:txBody>
      </p:sp>
      <p:sp>
        <p:nvSpPr>
          <p:cNvPr id="5217" name="TextBox 173"/>
          <p:cNvSpPr txBox="1">
            <a:spLocks noChangeArrowheads="1"/>
          </p:cNvSpPr>
          <p:nvPr/>
        </p:nvSpPr>
        <p:spPr bwMode="auto">
          <a:xfrm>
            <a:off x="4216400" y="147638"/>
            <a:ext cx="649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Tenant B</a:t>
            </a:r>
          </a:p>
        </p:txBody>
      </p:sp>
      <p:sp>
        <p:nvSpPr>
          <p:cNvPr id="5218" name="TextBox 174"/>
          <p:cNvSpPr txBox="1">
            <a:spLocks noChangeArrowheads="1"/>
          </p:cNvSpPr>
          <p:nvPr/>
        </p:nvSpPr>
        <p:spPr bwMode="auto">
          <a:xfrm>
            <a:off x="7405688" y="147638"/>
            <a:ext cx="64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Tenant C</a:t>
            </a:r>
          </a:p>
        </p:txBody>
      </p:sp>
      <p:sp>
        <p:nvSpPr>
          <p:cNvPr id="5219" name="TextBox 177"/>
          <p:cNvSpPr txBox="1">
            <a:spLocks noChangeArrowheads="1"/>
          </p:cNvSpPr>
          <p:nvPr/>
        </p:nvSpPr>
        <p:spPr bwMode="auto">
          <a:xfrm>
            <a:off x="7708900" y="5505450"/>
            <a:ext cx="936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C</a:t>
            </a:r>
          </a:p>
        </p:txBody>
      </p:sp>
      <p:sp>
        <p:nvSpPr>
          <p:cNvPr id="5220" name="TextBox 178"/>
          <p:cNvSpPr txBox="1">
            <a:spLocks noChangeArrowheads="1"/>
          </p:cNvSpPr>
          <p:nvPr/>
        </p:nvSpPr>
        <p:spPr bwMode="auto">
          <a:xfrm>
            <a:off x="4575175" y="5505450"/>
            <a:ext cx="938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B</a:t>
            </a:r>
          </a:p>
        </p:txBody>
      </p:sp>
      <p:sp>
        <p:nvSpPr>
          <p:cNvPr id="5221" name="TextBox 179"/>
          <p:cNvSpPr txBox="1">
            <a:spLocks noChangeArrowheads="1"/>
          </p:cNvSpPr>
          <p:nvPr/>
        </p:nvSpPr>
        <p:spPr bwMode="auto">
          <a:xfrm>
            <a:off x="1335088" y="5505450"/>
            <a:ext cx="941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A</a:t>
            </a:r>
          </a:p>
        </p:txBody>
      </p:sp>
      <p:sp>
        <p:nvSpPr>
          <p:cNvPr id="5222" name="TextBox 1"/>
          <p:cNvSpPr txBox="1">
            <a:spLocks noChangeArrowheads="1"/>
          </p:cNvSpPr>
          <p:nvPr/>
        </p:nvSpPr>
        <p:spPr bwMode="auto">
          <a:xfrm>
            <a:off x="3893782" y="3599122"/>
            <a:ext cx="1531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i="1" dirty="0" smtClean="0"/>
              <a:t>Azure </a:t>
            </a:r>
            <a:r>
              <a:rPr lang="en-US" sz="1400" i="1" dirty="0" err="1"/>
              <a:t>Autoscaling</a:t>
            </a:r>
            <a:r>
              <a:rPr lang="en-US" sz="1400" i="1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7250" y="3925888"/>
            <a:ext cx="1588" cy="144462"/>
          </a:xfrm>
          <a:prstGeom prst="line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stCxn id="44" idx="2"/>
            <a:endCxn id="5222" idx="0"/>
          </p:cNvCxnSpPr>
          <p:nvPr/>
        </p:nvCxnSpPr>
        <p:spPr>
          <a:xfrm flipH="1">
            <a:off x="4659312" y="3500438"/>
            <a:ext cx="6351" cy="98684"/>
          </a:xfrm>
          <a:prstGeom prst="line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6251" y="3872806"/>
            <a:ext cx="620624" cy="7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95280" y="1620633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b="1" dirty="0" smtClean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Einfach zu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Verarbeitung der Daten kann auch On-</a:t>
            </a:r>
            <a:r>
              <a:rPr lang="de-CH" sz="2000" dirty="0" err="1" smtClean="0"/>
              <a:t>Premise</a:t>
            </a:r>
            <a:r>
              <a:rPr lang="de-CH" sz="2000" dirty="0" smtClean="0"/>
              <a:t> erfolgen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Abhängigkeiten von Drittanbietern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Automatisch skalierbar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 smtClean="0"/>
              <a:t>Scale</a:t>
            </a:r>
            <a:r>
              <a:rPr lang="de-CH" sz="2000" dirty="0" smtClean="0"/>
              <a:t>-out und </a:t>
            </a:r>
            <a:r>
              <a:rPr lang="de-CH" sz="2000" dirty="0" err="1" smtClean="0"/>
              <a:t>scale</a:t>
            </a:r>
            <a:r>
              <a:rPr lang="de-CH" sz="2000" dirty="0" smtClean="0"/>
              <a:t>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Globaler </a:t>
            </a:r>
            <a:r>
              <a:rPr lang="de-CH" sz="2000" dirty="0" err="1" smtClean="0"/>
              <a:t>Footprint</a:t>
            </a: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(Skaleneffekte)</a:t>
            </a: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6" name="Rechteck 5"/>
          <p:cNvSpPr/>
          <p:nvPr/>
        </p:nvSpPr>
        <p:spPr>
          <a:xfrm>
            <a:off x="4667280" y="1620633"/>
            <a:ext cx="4476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 smtClean="0"/>
              <a:t>Nachteile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Ablösung der </a:t>
            </a:r>
            <a:r>
              <a:rPr lang="de-CH" sz="2000" dirty="0" err="1" smtClean="0"/>
              <a:t>Proemion</a:t>
            </a:r>
            <a:r>
              <a:rPr lang="de-CH" sz="2000" dirty="0"/>
              <a:t> </a:t>
            </a:r>
            <a:r>
              <a:rPr lang="de-CH" sz="2000" dirty="0" smtClean="0"/>
              <a:t>Hardware auf den Zügen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Selectron tritt als Service-Anbieter 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Cloud-</a:t>
            </a:r>
            <a:r>
              <a:rPr lang="de-CH" sz="2000" dirty="0" err="1" smtClean="0"/>
              <a:t>Know-How</a:t>
            </a:r>
            <a:r>
              <a:rPr lang="de-CH" sz="2000" dirty="0" smtClean="0"/>
              <a:t> muss erlernt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24/7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(Daten in der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Datenmenge </a:t>
            </a:r>
            <a:r>
              <a:rPr lang="de-CH" sz="2000" dirty="0"/>
              <a:t>auf die Dauer zu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Keine Analyse von historischen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Keine </a:t>
            </a:r>
            <a:r>
              <a:rPr lang="de-CH" sz="2000" dirty="0" smtClean="0"/>
              <a:t>Intelligenz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00088" y="6100035"/>
            <a:ext cx="618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Verändertes Preismodell: </a:t>
            </a:r>
          </a:p>
          <a:p>
            <a:r>
              <a:rPr lang="de-CH" sz="2000" dirty="0" smtClean="0"/>
              <a:t>Monatliche / jährliche Einnahmen statt Lizenzgebühren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638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rgbClr val="FF0000"/>
                </a:solidFill>
              </a:rPr>
              <a:t>Alternative Architektur II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00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" y="1989138"/>
            <a:ext cx="8845550" cy="331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CH" dirty="0">
                <a:solidFill>
                  <a:schemeClr val="tx1"/>
                </a:solidFill>
              </a:rPr>
              <a:t>Public Cloud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PaaS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548188" y="2290018"/>
            <a:ext cx="714375" cy="647700"/>
            <a:chOff x="944563" y="3871913"/>
            <a:chExt cx="714375" cy="647700"/>
          </a:xfrm>
        </p:grpSpPr>
        <p:pic>
          <p:nvPicPr>
            <p:cNvPr id="512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3" y="3871913"/>
              <a:ext cx="7143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5" name="Picture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3881438"/>
              <a:ext cx="2762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ounded Rectangle 66"/>
          <p:cNvSpPr/>
          <p:nvPr/>
        </p:nvSpPr>
        <p:spPr>
          <a:xfrm>
            <a:off x="190500" y="5734050"/>
            <a:ext cx="2149475" cy="10080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57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58" name="Elbow Connector 68"/>
          <p:cNvCxnSpPr>
            <a:cxnSpLocks noChangeShapeType="1"/>
            <a:endCxn id="124" idx="2"/>
          </p:cNvCxnSpPr>
          <p:nvPr/>
        </p:nvCxnSpPr>
        <p:spPr bwMode="auto">
          <a:xfrm rot="10800000">
            <a:off x="1285583" y="2839894"/>
            <a:ext cx="6413793" cy="2589447"/>
          </a:xfrm>
          <a:prstGeom prst="bentConnector2">
            <a:avLst/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59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0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1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237288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90" name="Gruppieren 5189"/>
          <p:cNvGrpSpPr/>
          <p:nvPr/>
        </p:nvGrpSpPr>
        <p:grpSpPr>
          <a:xfrm>
            <a:off x="7456488" y="438150"/>
            <a:ext cx="639762" cy="587375"/>
            <a:chOff x="7456488" y="438150"/>
            <a:chExt cx="639762" cy="587375"/>
          </a:xfrm>
        </p:grpSpPr>
        <p:sp>
          <p:nvSpPr>
            <p:cNvPr id="108" name="Oval 107"/>
            <p:cNvSpPr/>
            <p:nvPr/>
          </p:nvSpPr>
          <p:spPr bwMode="auto">
            <a:xfrm>
              <a:off x="7708900" y="893763"/>
              <a:ext cx="131763" cy="131762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69" name="Picture 10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488" y="438150"/>
              <a:ext cx="639762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504113" y="481013"/>
              <a:ext cx="555625" cy="412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86" name="Gruppieren 5185"/>
          <p:cNvGrpSpPr/>
          <p:nvPr/>
        </p:nvGrpSpPr>
        <p:grpSpPr>
          <a:xfrm>
            <a:off x="2348584" y="468313"/>
            <a:ext cx="214312" cy="430212"/>
            <a:chOff x="8316913" y="595313"/>
            <a:chExt cx="214312" cy="430212"/>
          </a:xfrm>
        </p:grpSpPr>
        <p:sp>
          <p:nvSpPr>
            <p:cNvPr id="105" name="Oval 104"/>
            <p:cNvSpPr/>
            <p:nvPr/>
          </p:nvSpPr>
          <p:spPr bwMode="auto">
            <a:xfrm>
              <a:off x="8356600" y="893763"/>
              <a:ext cx="130175" cy="131762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70" name="Picture 10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913" y="595313"/>
              <a:ext cx="214312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Rectangle 111"/>
            <p:cNvSpPr/>
            <p:nvPr/>
          </p:nvSpPr>
          <p:spPr>
            <a:xfrm>
              <a:off x="8342313" y="638175"/>
              <a:ext cx="169862" cy="292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91" name="Gruppieren 5190"/>
          <p:cNvGrpSpPr/>
          <p:nvPr/>
        </p:nvGrpSpPr>
        <p:grpSpPr>
          <a:xfrm>
            <a:off x="6018367" y="418145"/>
            <a:ext cx="639763" cy="587375"/>
            <a:chOff x="4333875" y="425450"/>
            <a:chExt cx="639763" cy="587375"/>
          </a:xfrm>
        </p:grpSpPr>
        <p:sp>
          <p:nvSpPr>
            <p:cNvPr id="133" name="Oval 132"/>
            <p:cNvSpPr/>
            <p:nvPr/>
          </p:nvSpPr>
          <p:spPr bwMode="auto">
            <a:xfrm>
              <a:off x="4586288" y="882650"/>
              <a:ext cx="131762" cy="130175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78" name="Picture 1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5" y="425450"/>
              <a:ext cx="639763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Rectangle 135"/>
            <p:cNvSpPr/>
            <p:nvPr/>
          </p:nvSpPr>
          <p:spPr>
            <a:xfrm>
              <a:off x="4381500" y="468313"/>
              <a:ext cx="555625" cy="414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85" name="Gruppieren 5184"/>
          <p:cNvGrpSpPr/>
          <p:nvPr/>
        </p:nvGrpSpPr>
        <p:grpSpPr>
          <a:xfrm>
            <a:off x="2953419" y="474256"/>
            <a:ext cx="214313" cy="430212"/>
            <a:chOff x="5194300" y="582613"/>
            <a:chExt cx="214313" cy="430212"/>
          </a:xfrm>
        </p:grpSpPr>
        <p:sp>
          <p:nvSpPr>
            <p:cNvPr id="131" name="Oval 130"/>
            <p:cNvSpPr/>
            <p:nvPr/>
          </p:nvSpPr>
          <p:spPr bwMode="auto">
            <a:xfrm>
              <a:off x="5233988" y="882650"/>
              <a:ext cx="130175" cy="130175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79" name="Picture 1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582613"/>
              <a:ext cx="214313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Rectangle 136"/>
            <p:cNvSpPr/>
            <p:nvPr/>
          </p:nvSpPr>
          <p:spPr>
            <a:xfrm>
              <a:off x="5219700" y="625475"/>
              <a:ext cx="169863" cy="2921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89" name="Gruppieren 5188"/>
          <p:cNvGrpSpPr/>
          <p:nvPr/>
        </p:nvGrpSpPr>
        <p:grpSpPr>
          <a:xfrm>
            <a:off x="6736711" y="425450"/>
            <a:ext cx="638175" cy="587375"/>
            <a:chOff x="1284288" y="393700"/>
            <a:chExt cx="638175" cy="587375"/>
          </a:xfrm>
        </p:grpSpPr>
        <p:sp>
          <p:nvSpPr>
            <p:cNvPr id="143" name="Oval 142"/>
            <p:cNvSpPr/>
            <p:nvPr/>
          </p:nvSpPr>
          <p:spPr bwMode="auto">
            <a:xfrm>
              <a:off x="1536700" y="849313"/>
              <a:ext cx="130175" cy="131762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87" name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288" y="393700"/>
              <a:ext cx="638175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ctangle 145"/>
            <p:cNvSpPr/>
            <p:nvPr/>
          </p:nvSpPr>
          <p:spPr>
            <a:xfrm>
              <a:off x="1331913" y="436563"/>
              <a:ext cx="555625" cy="4127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84" name="Gruppieren 5183"/>
          <p:cNvGrpSpPr/>
          <p:nvPr/>
        </p:nvGrpSpPr>
        <p:grpSpPr>
          <a:xfrm>
            <a:off x="2641477" y="468313"/>
            <a:ext cx="214312" cy="430212"/>
            <a:chOff x="2144713" y="550863"/>
            <a:chExt cx="214312" cy="430212"/>
          </a:xfrm>
        </p:grpSpPr>
        <p:sp>
          <p:nvSpPr>
            <p:cNvPr id="141" name="Oval 140"/>
            <p:cNvSpPr/>
            <p:nvPr/>
          </p:nvSpPr>
          <p:spPr bwMode="auto">
            <a:xfrm>
              <a:off x="2182813" y="849313"/>
              <a:ext cx="131762" cy="131762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88" name="Picture 1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713" y="550863"/>
              <a:ext cx="214312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Rectangle 146"/>
            <p:cNvSpPr/>
            <p:nvPr/>
          </p:nvSpPr>
          <p:spPr>
            <a:xfrm>
              <a:off x="2170113" y="593725"/>
              <a:ext cx="169862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3409950" y="5734050"/>
            <a:ext cx="2098675" cy="10080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92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3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6237288"/>
            <a:ext cx="950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4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5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6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7" name="Pictur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ounded Rectangle 154"/>
          <p:cNvSpPr/>
          <p:nvPr/>
        </p:nvSpPr>
        <p:spPr>
          <a:xfrm>
            <a:off x="6588125" y="5734050"/>
            <a:ext cx="2114550" cy="1008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99" name="Picture 1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0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6237288"/>
            <a:ext cx="950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1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3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237288"/>
            <a:ext cx="950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4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5794375"/>
            <a:ext cx="276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05" name="Elbow Connector 161"/>
          <p:cNvCxnSpPr>
            <a:cxnSpLocks noChangeShapeType="1"/>
          </p:cNvCxnSpPr>
          <p:nvPr/>
        </p:nvCxnSpPr>
        <p:spPr bwMode="auto">
          <a:xfrm rot="16200000" flipV="1">
            <a:off x="4380706" y="5539582"/>
            <a:ext cx="287337" cy="0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6" name="Elbow Connector 162"/>
          <p:cNvCxnSpPr>
            <a:cxnSpLocks noChangeShapeType="1"/>
          </p:cNvCxnSpPr>
          <p:nvPr/>
        </p:nvCxnSpPr>
        <p:spPr bwMode="auto">
          <a:xfrm rot="16200000" flipV="1">
            <a:off x="7516019" y="5539582"/>
            <a:ext cx="287337" cy="0"/>
          </a:xfrm>
          <a:prstGeom prst="bentConnector3">
            <a:avLst>
              <a:gd name="adj1" fmla="val 50000"/>
            </a:avLst>
          </a:prstGeom>
          <a:noFill/>
          <a:ln w="114300" algn="ctr">
            <a:solidFill>
              <a:srgbClr val="BFBFBF"/>
            </a:solidFill>
            <a:miter lim="800000"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7" name="Elbow Connector 163"/>
          <p:cNvCxnSpPr>
            <a:cxnSpLocks noChangeShapeType="1"/>
          </p:cNvCxnSpPr>
          <p:nvPr/>
        </p:nvCxnSpPr>
        <p:spPr bwMode="auto">
          <a:xfrm flipV="1">
            <a:off x="1279232" y="4918229"/>
            <a:ext cx="6350" cy="763435"/>
          </a:xfrm>
          <a:prstGeom prst="straightConnector1">
            <a:avLst/>
          </a:prstGeom>
          <a:noFill/>
          <a:ln w="114300" algn="ctr">
            <a:solidFill>
              <a:srgbClr val="BFBFBF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08" name="Elbow Connector 164"/>
          <p:cNvCxnSpPr>
            <a:cxnSpLocks noChangeShapeType="1"/>
          </p:cNvCxnSpPr>
          <p:nvPr/>
        </p:nvCxnSpPr>
        <p:spPr bwMode="auto">
          <a:xfrm flipV="1">
            <a:off x="1609938" y="2599320"/>
            <a:ext cx="1830844" cy="6637"/>
          </a:xfrm>
          <a:prstGeom prst="straightConnector1">
            <a:avLst/>
          </a:prstGeom>
          <a:noFill/>
          <a:ln w="2032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16" name="TextBox 172"/>
          <p:cNvSpPr txBox="1">
            <a:spLocks noChangeArrowheads="1"/>
          </p:cNvSpPr>
          <p:nvPr/>
        </p:nvSpPr>
        <p:spPr bwMode="auto">
          <a:xfrm>
            <a:off x="2294008" y="165755"/>
            <a:ext cx="9598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 dirty="0" smtClean="0"/>
              <a:t>Mobile Clients</a:t>
            </a:r>
            <a:endParaRPr lang="de-CH" sz="1000" dirty="0"/>
          </a:p>
        </p:txBody>
      </p:sp>
      <p:sp>
        <p:nvSpPr>
          <p:cNvPr id="5218" name="TextBox 174"/>
          <p:cNvSpPr txBox="1">
            <a:spLocks noChangeArrowheads="1"/>
          </p:cNvSpPr>
          <p:nvPr/>
        </p:nvSpPr>
        <p:spPr bwMode="auto">
          <a:xfrm>
            <a:off x="6570209" y="157797"/>
            <a:ext cx="992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 dirty="0" smtClean="0"/>
              <a:t>Desktop Clients</a:t>
            </a:r>
            <a:endParaRPr lang="de-CH" sz="1000" dirty="0"/>
          </a:p>
        </p:txBody>
      </p:sp>
      <p:sp>
        <p:nvSpPr>
          <p:cNvPr id="5219" name="TextBox 177"/>
          <p:cNvSpPr txBox="1">
            <a:spLocks noChangeArrowheads="1"/>
          </p:cNvSpPr>
          <p:nvPr/>
        </p:nvSpPr>
        <p:spPr bwMode="auto">
          <a:xfrm>
            <a:off x="7708900" y="5505450"/>
            <a:ext cx="936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C</a:t>
            </a:r>
          </a:p>
        </p:txBody>
      </p:sp>
      <p:sp>
        <p:nvSpPr>
          <p:cNvPr id="5220" name="TextBox 178"/>
          <p:cNvSpPr txBox="1">
            <a:spLocks noChangeArrowheads="1"/>
          </p:cNvSpPr>
          <p:nvPr/>
        </p:nvSpPr>
        <p:spPr bwMode="auto">
          <a:xfrm>
            <a:off x="4575175" y="5505450"/>
            <a:ext cx="938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B</a:t>
            </a:r>
          </a:p>
        </p:txBody>
      </p:sp>
      <p:sp>
        <p:nvSpPr>
          <p:cNvPr id="5221" name="TextBox 179"/>
          <p:cNvSpPr txBox="1">
            <a:spLocks noChangeArrowheads="1"/>
          </p:cNvSpPr>
          <p:nvPr/>
        </p:nvSpPr>
        <p:spPr bwMode="auto">
          <a:xfrm>
            <a:off x="1335088" y="5505450"/>
            <a:ext cx="941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CH" sz="1000"/>
              <a:t>Fleet Tenant A</a:t>
            </a:r>
          </a:p>
        </p:txBody>
      </p:sp>
      <p:sp>
        <p:nvSpPr>
          <p:cNvPr id="117" name="TextBox 1"/>
          <p:cNvSpPr txBox="1">
            <a:spLocks noChangeArrowheads="1"/>
          </p:cNvSpPr>
          <p:nvPr/>
        </p:nvSpPr>
        <p:spPr bwMode="auto">
          <a:xfrm>
            <a:off x="2738207" y="2870793"/>
            <a:ext cx="974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1400" dirty="0" smtClean="0"/>
              <a:t>Blob Storage</a:t>
            </a:r>
            <a:endParaRPr lang="en-US" sz="1400" dirty="0"/>
          </a:p>
        </p:txBody>
      </p:sp>
      <p:sp>
        <p:nvSpPr>
          <p:cNvPr id="119" name="TextBox 1"/>
          <p:cNvSpPr txBox="1">
            <a:spLocks noChangeArrowheads="1"/>
          </p:cNvSpPr>
          <p:nvPr/>
        </p:nvSpPr>
        <p:spPr bwMode="auto">
          <a:xfrm>
            <a:off x="287836" y="2344346"/>
            <a:ext cx="997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dirty="0" smtClean="0"/>
              <a:t>BizTalk </a:t>
            </a:r>
          </a:p>
          <a:p>
            <a:r>
              <a:rPr lang="en-US" sz="1400" dirty="0" smtClean="0"/>
              <a:t>Services</a:t>
            </a:r>
            <a:endParaRPr lang="en-US" sz="1400" dirty="0"/>
          </a:p>
        </p:txBody>
      </p:sp>
      <p:grpSp>
        <p:nvGrpSpPr>
          <p:cNvPr id="123" name="Group 6"/>
          <p:cNvGrpSpPr/>
          <p:nvPr/>
        </p:nvGrpSpPr>
        <p:grpSpPr>
          <a:xfrm>
            <a:off x="1036691" y="2358748"/>
            <a:ext cx="497781" cy="481145"/>
            <a:chOff x="3858449" y="4725144"/>
            <a:chExt cx="368990" cy="356658"/>
          </a:xfrm>
        </p:grpSpPr>
        <p:sp>
          <p:nvSpPr>
            <p:cNvPr id="124" name="Rounded Rectangle 12"/>
            <p:cNvSpPr/>
            <p:nvPr/>
          </p:nvSpPr>
          <p:spPr>
            <a:xfrm>
              <a:off x="3858449" y="4725144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3"/>
            <p:cNvGrpSpPr/>
            <p:nvPr/>
          </p:nvGrpSpPr>
          <p:grpSpPr bwMode="black">
            <a:xfrm>
              <a:off x="3926097" y="4806330"/>
              <a:ext cx="270603" cy="220147"/>
              <a:chOff x="5184775" y="225425"/>
              <a:chExt cx="1500188" cy="1220788"/>
            </a:xfrm>
            <a:solidFill>
              <a:srgbClr val="FFFFFF"/>
            </a:solidFill>
          </p:grpSpPr>
          <p:sp>
            <p:nvSpPr>
              <p:cNvPr id="126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27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28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</p:grpSp>
      <p:cxnSp>
        <p:nvCxnSpPr>
          <p:cNvPr id="134" name="Elbow Connector 68"/>
          <p:cNvCxnSpPr>
            <a:cxnSpLocks noChangeShapeType="1"/>
            <a:stCxn id="124" idx="0"/>
            <a:endCxn id="105" idx="4"/>
          </p:cNvCxnSpPr>
          <p:nvPr/>
        </p:nvCxnSpPr>
        <p:spPr bwMode="auto">
          <a:xfrm rot="5400000" flipH="1" flipV="1">
            <a:off x="1139359" y="1044749"/>
            <a:ext cx="1460223" cy="1167777"/>
          </a:xfrm>
          <a:prstGeom prst="bentConnector3">
            <a:avLst>
              <a:gd name="adj1" fmla="val 50000"/>
            </a:avLst>
          </a:prstGeom>
          <a:noFill/>
          <a:ln w="76200" algn="ctr">
            <a:solidFill>
              <a:srgbClr val="BFBFBF"/>
            </a:solidFill>
            <a:miter lim="800000"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6" name="Gewitterblitz 5155"/>
          <p:cNvSpPr/>
          <p:nvPr/>
        </p:nvSpPr>
        <p:spPr>
          <a:xfrm>
            <a:off x="1078159" y="1480379"/>
            <a:ext cx="456313" cy="479748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68" name="Textfeld 5167"/>
          <p:cNvSpPr txBox="1"/>
          <p:nvPr/>
        </p:nvSpPr>
        <p:spPr>
          <a:xfrm>
            <a:off x="2228062" y="245206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JSON</a:t>
            </a:r>
            <a:endParaRPr lang="de-CH" sz="14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969589" y="474062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ASCII</a:t>
            </a:r>
            <a:endParaRPr lang="de-CH" sz="1400" dirty="0"/>
          </a:p>
        </p:txBody>
      </p:sp>
      <p:sp>
        <p:nvSpPr>
          <p:cNvPr id="145" name="TextBox 60"/>
          <p:cNvSpPr txBox="1"/>
          <p:nvPr/>
        </p:nvSpPr>
        <p:spPr>
          <a:xfrm>
            <a:off x="7512253" y="2398736"/>
            <a:ext cx="143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Fleet Diagnosis Website</a:t>
            </a:r>
            <a:endParaRPr lang="en-US" sz="1400" dirty="0"/>
          </a:p>
        </p:txBody>
      </p:sp>
      <p:grpSp>
        <p:nvGrpSpPr>
          <p:cNvPr id="149" name="Group 29"/>
          <p:cNvGrpSpPr/>
          <p:nvPr/>
        </p:nvGrpSpPr>
        <p:grpSpPr>
          <a:xfrm>
            <a:off x="7041057" y="2463874"/>
            <a:ext cx="457443" cy="442155"/>
            <a:chOff x="3879453" y="3069012"/>
            <a:chExt cx="368990" cy="356658"/>
          </a:xfrm>
        </p:grpSpPr>
        <p:sp>
          <p:nvSpPr>
            <p:cNvPr id="150" name="Rounded Rectangle 42"/>
            <p:cNvSpPr/>
            <p:nvPr/>
          </p:nvSpPr>
          <p:spPr>
            <a:xfrm>
              <a:off x="3879453" y="3069012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420" y="3118988"/>
              <a:ext cx="279055" cy="279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1" y="4134618"/>
            <a:ext cx="454630" cy="52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3" name="Elbow Connector 93"/>
          <p:cNvCxnSpPr>
            <a:stCxn id="152" idx="0"/>
            <a:endCxn id="150" idx="1"/>
          </p:cNvCxnSpPr>
          <p:nvPr/>
        </p:nvCxnSpPr>
        <p:spPr>
          <a:xfrm rot="5400000" flipH="1" flipV="1">
            <a:off x="5964278" y="3057840"/>
            <a:ext cx="1449666" cy="703891"/>
          </a:xfrm>
          <a:prstGeom prst="bentConnector2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sp>
        <p:nvSpPr>
          <p:cNvPr id="154" name="TextBox 102"/>
          <p:cNvSpPr txBox="1"/>
          <p:nvPr/>
        </p:nvSpPr>
        <p:spPr>
          <a:xfrm>
            <a:off x="6598695" y="4157432"/>
            <a:ext cx="118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Stammdaten</a:t>
            </a:r>
            <a:r>
              <a:rPr lang="en-US" sz="1400" dirty="0" smtClean="0"/>
              <a:t>-</a:t>
            </a:r>
          </a:p>
          <a:p>
            <a:r>
              <a:rPr lang="en-US" sz="1400" dirty="0" err="1" smtClean="0"/>
              <a:t>Datenbank</a:t>
            </a:r>
            <a:endParaRPr lang="en-US" sz="1400" dirty="0"/>
          </a:p>
        </p:txBody>
      </p:sp>
      <p:grpSp>
        <p:nvGrpSpPr>
          <p:cNvPr id="158" name="Group 6"/>
          <p:cNvGrpSpPr/>
          <p:nvPr/>
        </p:nvGrpSpPr>
        <p:grpSpPr>
          <a:xfrm>
            <a:off x="3668966" y="4008831"/>
            <a:ext cx="497781" cy="481145"/>
            <a:chOff x="3858449" y="4725144"/>
            <a:chExt cx="368990" cy="356658"/>
          </a:xfrm>
        </p:grpSpPr>
        <p:sp>
          <p:nvSpPr>
            <p:cNvPr id="159" name="Rounded Rectangle 12"/>
            <p:cNvSpPr/>
            <p:nvPr/>
          </p:nvSpPr>
          <p:spPr>
            <a:xfrm>
              <a:off x="3858449" y="4725144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3"/>
            <p:cNvGrpSpPr/>
            <p:nvPr/>
          </p:nvGrpSpPr>
          <p:grpSpPr bwMode="black">
            <a:xfrm>
              <a:off x="3926097" y="4806330"/>
              <a:ext cx="270603" cy="220147"/>
              <a:chOff x="5184775" y="225425"/>
              <a:chExt cx="1500188" cy="1220788"/>
            </a:xfrm>
            <a:solidFill>
              <a:srgbClr val="FFFFFF"/>
            </a:solidFill>
          </p:grpSpPr>
          <p:sp>
            <p:nvSpPr>
              <p:cNvPr id="161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62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63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</p:grpSp>
      <p:sp>
        <p:nvSpPr>
          <p:cNvPr id="164" name="TextBox 1"/>
          <p:cNvSpPr txBox="1">
            <a:spLocks noChangeArrowheads="1"/>
          </p:cNvSpPr>
          <p:nvPr/>
        </p:nvSpPr>
        <p:spPr bwMode="auto">
          <a:xfrm>
            <a:off x="4132866" y="4115293"/>
            <a:ext cx="117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400" dirty="0" smtClean="0"/>
              <a:t>Map/Reduce</a:t>
            </a:r>
            <a:endParaRPr lang="en-US" sz="1400" dirty="0"/>
          </a:p>
        </p:txBody>
      </p:sp>
      <p:cxnSp>
        <p:nvCxnSpPr>
          <p:cNvPr id="165" name="Elbow Connector 93"/>
          <p:cNvCxnSpPr/>
          <p:nvPr/>
        </p:nvCxnSpPr>
        <p:spPr>
          <a:xfrm flipV="1">
            <a:off x="4079340" y="3081266"/>
            <a:ext cx="7251" cy="866469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68" name="Elbow Connector 93"/>
          <p:cNvCxnSpPr/>
          <p:nvPr/>
        </p:nvCxnSpPr>
        <p:spPr>
          <a:xfrm>
            <a:off x="3760226" y="3124129"/>
            <a:ext cx="0" cy="80411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99" name="Elbow Connector 93"/>
          <p:cNvCxnSpPr>
            <a:stCxn id="108" idx="4"/>
            <a:endCxn id="150" idx="0"/>
          </p:cNvCxnSpPr>
          <p:nvPr/>
        </p:nvCxnSpPr>
        <p:spPr>
          <a:xfrm rot="5400000">
            <a:off x="6803107" y="1492198"/>
            <a:ext cx="1438349" cy="505003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grpSp>
        <p:nvGrpSpPr>
          <p:cNvPr id="202" name="Group 29"/>
          <p:cNvGrpSpPr/>
          <p:nvPr/>
        </p:nvGrpSpPr>
        <p:grpSpPr>
          <a:xfrm>
            <a:off x="5223887" y="2457556"/>
            <a:ext cx="457443" cy="442155"/>
            <a:chOff x="3879453" y="3069012"/>
            <a:chExt cx="368990" cy="356658"/>
          </a:xfrm>
        </p:grpSpPr>
        <p:sp>
          <p:nvSpPr>
            <p:cNvPr id="203" name="Rounded Rectangle 42"/>
            <p:cNvSpPr/>
            <p:nvPr/>
          </p:nvSpPr>
          <p:spPr>
            <a:xfrm>
              <a:off x="3879453" y="3069012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420" y="3118988"/>
              <a:ext cx="279055" cy="279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7" name="TextBox 28"/>
          <p:cNvSpPr txBox="1"/>
          <p:nvPr/>
        </p:nvSpPr>
        <p:spPr>
          <a:xfrm>
            <a:off x="6825800" y="3001018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 smtClean="0"/>
              <a:t>ASP.NET MVC</a:t>
            </a:r>
            <a:endParaRPr lang="en-US" sz="1000" i="1" dirty="0"/>
          </a:p>
        </p:txBody>
      </p:sp>
      <p:sp>
        <p:nvSpPr>
          <p:cNvPr id="208" name="TextBox 28"/>
          <p:cNvSpPr txBox="1"/>
          <p:nvPr/>
        </p:nvSpPr>
        <p:spPr>
          <a:xfrm>
            <a:off x="5050993" y="2932348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00" i="1" dirty="0" smtClean="0"/>
              <a:t>ASP.NET MVC</a:t>
            </a:r>
          </a:p>
          <a:p>
            <a:pPr algn="ctr"/>
            <a:r>
              <a:rPr lang="de-CH" sz="1000" i="1" dirty="0" smtClean="0"/>
              <a:t>Web API</a:t>
            </a:r>
            <a:endParaRPr lang="en-US" sz="1000" i="1" dirty="0"/>
          </a:p>
        </p:txBody>
      </p:sp>
      <p:cxnSp>
        <p:nvCxnSpPr>
          <p:cNvPr id="209" name="Elbow Connector 93"/>
          <p:cNvCxnSpPr>
            <a:stCxn id="152" idx="0"/>
            <a:endCxn id="203" idx="3"/>
          </p:cNvCxnSpPr>
          <p:nvPr/>
        </p:nvCxnSpPr>
        <p:spPr>
          <a:xfrm rot="16200000" flipV="1">
            <a:off x="5281256" y="3078708"/>
            <a:ext cx="1455984" cy="655836"/>
          </a:xfrm>
          <a:prstGeom prst="bentConnector2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212" name="Elbow Connector 93"/>
          <p:cNvCxnSpPr>
            <a:stCxn id="131" idx="4"/>
            <a:endCxn id="203" idx="0"/>
          </p:cNvCxnSpPr>
          <p:nvPr/>
        </p:nvCxnSpPr>
        <p:spPr>
          <a:xfrm rot="16200000" flipH="1">
            <a:off x="3478858" y="483805"/>
            <a:ext cx="1553088" cy="2394414"/>
          </a:xfrm>
          <a:prstGeom prst="bentConnector3">
            <a:avLst>
              <a:gd name="adj1" fmla="val 8272"/>
            </a:avLst>
          </a:prstGeom>
          <a:noFill/>
          <a:ln w="635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232" name="Elbow Connector 93"/>
          <p:cNvCxnSpPr>
            <a:stCxn id="143" idx="4"/>
            <a:endCxn id="5155" idx="0"/>
          </p:cNvCxnSpPr>
          <p:nvPr/>
        </p:nvCxnSpPr>
        <p:spPr>
          <a:xfrm rot="5400000">
            <a:off x="4812622" y="57954"/>
            <a:ext cx="1286718" cy="3196460"/>
          </a:xfrm>
          <a:prstGeom prst="bentConnector3">
            <a:avLst>
              <a:gd name="adj1" fmla="val 14123"/>
            </a:avLst>
          </a:prstGeom>
          <a:noFill/>
          <a:ln w="635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237" name="Elbow Connector 93"/>
          <p:cNvCxnSpPr>
            <a:stCxn id="141" idx="4"/>
            <a:endCxn id="5155" idx="0"/>
          </p:cNvCxnSpPr>
          <p:nvPr/>
        </p:nvCxnSpPr>
        <p:spPr>
          <a:xfrm rot="16200000" flipH="1">
            <a:off x="2601095" y="1042887"/>
            <a:ext cx="1401018" cy="1112293"/>
          </a:xfrm>
          <a:prstGeom prst="bentConnector3">
            <a:avLst>
              <a:gd name="adj1" fmla="val 21485"/>
            </a:avLst>
          </a:prstGeom>
          <a:noFill/>
          <a:ln w="635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sp>
        <p:nvSpPr>
          <p:cNvPr id="247" name="TextBox 28"/>
          <p:cNvSpPr txBox="1"/>
          <p:nvPr/>
        </p:nvSpPr>
        <p:spPr>
          <a:xfrm>
            <a:off x="3608659" y="453566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00" i="1" dirty="0" err="1" smtClean="0"/>
              <a:t>Hadoop</a:t>
            </a:r>
            <a:endParaRPr lang="en-US" sz="1000" i="1" dirty="0"/>
          </a:p>
        </p:txBody>
      </p:sp>
      <p:sp>
        <p:nvSpPr>
          <p:cNvPr id="248" name="TextBox 28"/>
          <p:cNvSpPr txBox="1"/>
          <p:nvPr/>
        </p:nvSpPr>
        <p:spPr>
          <a:xfrm>
            <a:off x="5962262" y="4651124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00" i="1" dirty="0" smtClean="0"/>
              <a:t>SQL </a:t>
            </a:r>
            <a:r>
              <a:rPr lang="de-CH" sz="1000" i="1" dirty="0" err="1" smtClean="0"/>
              <a:t>Azure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635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v PowerPoint Template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bbv PowerPoint Template</Template>
  <TotalTime>0</TotalTime>
  <Words>507</Words>
  <Application>Microsoft Office PowerPoint</Application>
  <PresentationFormat>Bildschirmpräsentation (4:3)</PresentationFormat>
  <Paragraphs>173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Segoe UI</vt:lpstr>
      <vt:lpstr>Times</vt:lpstr>
      <vt:lpstr>bbv PowerPoint Template</vt:lpstr>
      <vt:lpstr>Office Theme</vt:lpstr>
      <vt:lpstr>PowerPoint-Präsentation</vt:lpstr>
      <vt:lpstr>Architektur I</vt:lpstr>
      <vt:lpstr>PowerPoint-Präsentation</vt:lpstr>
      <vt:lpstr>Diskussion</vt:lpstr>
      <vt:lpstr>Architektur II</vt:lpstr>
      <vt:lpstr>PowerPoint-Präsentation</vt:lpstr>
      <vt:lpstr>Diskussion</vt:lpstr>
      <vt:lpstr>Alternative Architektur II</vt:lpstr>
      <vt:lpstr>PowerPoint-Präsentation</vt:lpstr>
      <vt:lpstr>Diskussion</vt:lpstr>
      <vt:lpstr>Take away I</vt:lpstr>
      <vt:lpstr>Take away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Krummenacher</dc:creator>
  <cp:lastModifiedBy>Roland Krummenacher</cp:lastModifiedBy>
  <cp:revision>74</cp:revision>
  <dcterms:created xsi:type="dcterms:W3CDTF">2012-10-08T07:05:49Z</dcterms:created>
  <dcterms:modified xsi:type="dcterms:W3CDTF">2014-08-26T13:48:40Z</dcterms:modified>
</cp:coreProperties>
</file>