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57" r:id="rId3"/>
    <p:sldId id="313" r:id="rId4"/>
    <p:sldId id="317" r:id="rId5"/>
    <p:sldId id="275" r:id="rId6"/>
    <p:sldId id="300" r:id="rId7"/>
    <p:sldId id="321" r:id="rId8"/>
    <p:sldId id="322" r:id="rId9"/>
  </p:sldIdLst>
  <p:sldSz cx="9144000" cy="6858000" type="screen4x3"/>
  <p:notesSz cx="10007600" cy="67945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orient="horz" pos="378">
          <p15:clr>
            <a:srgbClr val="A4A3A4"/>
          </p15:clr>
        </p15:guide>
        <p15:guide id="3" orient="horz" pos="1476">
          <p15:clr>
            <a:srgbClr val="A4A3A4"/>
          </p15:clr>
        </p15:guide>
        <p15:guide id="4" orient="horz" pos="3978">
          <p15:clr>
            <a:srgbClr val="A4A3A4"/>
          </p15:clr>
        </p15:guide>
        <p15:guide id="5" pos="498">
          <p15:clr>
            <a:srgbClr val="A4A3A4"/>
          </p15:clr>
        </p15:guide>
        <p15:guide id="6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5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B1B"/>
    <a:srgbClr val="3F3F3F"/>
    <a:srgbClr val="FFFFA1"/>
    <a:srgbClr val="FFD451"/>
    <a:srgbClr val="97F5CE"/>
    <a:srgbClr val="30AB95"/>
    <a:srgbClr val="8BA9D7"/>
    <a:srgbClr val="1B68AB"/>
    <a:srgbClr val="FFC189"/>
    <a:srgbClr val="E07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4" autoAdjust="0"/>
    <p:restoredTop sz="70370" autoAdjust="0"/>
  </p:normalViewPr>
  <p:slideViewPr>
    <p:cSldViewPr snapToGrid="0" snapToObjects="1">
      <p:cViewPr varScale="1">
        <p:scale>
          <a:sx n="80" d="100"/>
          <a:sy n="80" d="100"/>
        </p:scale>
        <p:origin x="1998" y="84"/>
      </p:cViewPr>
      <p:guideLst>
        <p:guide orient="horz" pos="864"/>
        <p:guide orient="horz" pos="378"/>
        <p:guide orient="horz" pos="1476"/>
        <p:guide orient="horz" pos="3978"/>
        <p:guide pos="498"/>
        <p:guide pos="52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-2736" y="-108"/>
      </p:cViewPr>
      <p:guideLst>
        <p:guide orient="horz" pos="2140"/>
        <p:guide pos="3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7407" cy="3405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67856" y="0"/>
            <a:ext cx="4337407" cy="3405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21C98-3EED-4218-AE63-EA9BBF90273C}" type="datetimeFigureOut">
              <a:rPr lang="de-CH" smtClean="0"/>
              <a:t>18.08.2013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3913"/>
            <a:ext cx="4337407" cy="340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7856" y="6453913"/>
            <a:ext cx="4337407" cy="340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64B5-73C1-4D45-901B-F55A8AC77CF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529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662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68659" y="0"/>
            <a:ext cx="433662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9BB1-CC1D-4F4F-ACA8-3A235456BEA3}" type="datetimeFigureOut">
              <a:rPr lang="de-DE" smtClean="0"/>
              <a:pPr/>
              <a:t>18.08.2013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51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0760" y="3227388"/>
            <a:ext cx="8006080" cy="305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3662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68659" y="6453596"/>
            <a:ext cx="433662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8281-B8F8-474D-9FE0-8C82ED0FD368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365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8281-B8F8-474D-9FE0-8C82ED0FD36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28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22600" y="3648075"/>
            <a:ext cx="5330826" cy="2667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Times" pitchFamily="-128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5" y="2343150"/>
            <a:ext cx="7562850" cy="72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400">
                <a:solidFill>
                  <a:schemeClr val="bg2"/>
                </a:solidFill>
              </a:defRPr>
            </a:lvl1pPr>
            <a:lvl2pPr marL="0" indent="0">
              <a:buNone/>
              <a:defRPr sz="3400">
                <a:solidFill>
                  <a:schemeClr val="bg2"/>
                </a:solidFill>
              </a:defRPr>
            </a:lvl2pPr>
            <a:lvl3pPr marL="0" indent="0">
              <a:buNone/>
              <a:defRPr sz="3400">
                <a:solidFill>
                  <a:schemeClr val="bg2"/>
                </a:solidFill>
              </a:defRPr>
            </a:lvl3pPr>
            <a:lvl4pPr marL="0" indent="0">
              <a:buNone/>
              <a:defRPr sz="3400">
                <a:solidFill>
                  <a:schemeClr val="bg2"/>
                </a:solidFill>
              </a:defRPr>
            </a:lvl4pPr>
            <a:lvl5pPr marL="0" indent="0">
              <a:buNone/>
              <a:defRPr sz="3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Titel Standhalter</a:t>
            </a:r>
            <a:endParaRPr lang="de-CH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575" y="600075"/>
            <a:ext cx="7562850" cy="4667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9325" y="1371600"/>
            <a:ext cx="3594100" cy="4943475"/>
          </a:xfrm>
        </p:spPr>
        <p:txBody>
          <a:bodyPr/>
          <a:lstStyle>
            <a:lvl1pPr marL="195263" marR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 sz="1600"/>
            </a:lvl1pPr>
          </a:lstStyle>
          <a:p>
            <a:pPr lvl="0"/>
            <a:r>
              <a:rPr lang="de-CH" dirty="0" smtClean="0"/>
              <a:t>Vergleich Textposition eins</a:t>
            </a:r>
          </a:p>
          <a:p>
            <a:pPr lvl="0"/>
            <a:r>
              <a:rPr lang="de-CH" dirty="0" smtClean="0"/>
              <a:t>Vergleich Textposition zwei</a:t>
            </a:r>
          </a:p>
          <a:p>
            <a:pPr marL="195263" marR="0" lvl="0" indent="-1952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Char char="•"/>
              <a:tabLst/>
              <a:defRPr/>
            </a:pPr>
            <a:r>
              <a:rPr lang="de-CH" dirty="0" smtClean="0"/>
              <a:t>Vergleich Textposition drei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algn="ctr">
              <a:buNone/>
              <a:defRPr baseline="0"/>
            </a:lvl1pPr>
          </a:lstStyle>
          <a:p>
            <a:r>
              <a:rPr lang="de-CH" dirty="0" smtClean="0"/>
              <a:t>Hier kann ein Bild einfügt werden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1152525"/>
            <a:ext cx="7562851" cy="508000"/>
          </a:xfrm>
        </p:spPr>
        <p:txBody>
          <a:bodyPr/>
          <a:lstStyle>
            <a:lvl1pPr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90574" y="596900"/>
            <a:ext cx="7562851" cy="469900"/>
          </a:xfrm>
        </p:spPr>
        <p:txBody>
          <a:bodyPr/>
          <a:lstStyle>
            <a:lvl1pPr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Titel Oben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315075"/>
          </a:xfrm>
        </p:spPr>
        <p:txBody>
          <a:bodyPr/>
          <a:lstStyle>
            <a:lvl1pPr marL="180975" marR="0" indent="-18097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84" charset="0"/>
              <a:buNone/>
              <a:tabLst/>
              <a:defRPr baseline="0"/>
            </a:lvl1pPr>
          </a:lstStyle>
          <a:p>
            <a:r>
              <a:rPr lang="de-CH" dirty="0" smtClean="0"/>
              <a:t>Hier kann ein Bild einfügt werden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4" y="5016500"/>
            <a:ext cx="7562851" cy="444500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790574" y="5537200"/>
            <a:ext cx="7562851" cy="508000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600075"/>
            <a:ext cx="7562851" cy="5715000"/>
          </a:xfrm>
        </p:spPr>
        <p:txBody>
          <a:bodyPr anchor="ctr"/>
          <a:lstStyle>
            <a:lvl1pPr algn="ctr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Schlagwort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574" y="600075"/>
            <a:ext cx="7562851" cy="2841625"/>
          </a:xfrm>
        </p:spPr>
        <p:txBody>
          <a:bodyPr anchor="b"/>
          <a:lstStyle>
            <a:lvl1pPr algn="ctr">
              <a:defRPr sz="100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de-CH" dirty="0" smtClean="0"/>
              <a:t>Danke!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0574" y="5041900"/>
            <a:ext cx="2854325" cy="1273175"/>
          </a:xfrm>
        </p:spPr>
        <p:txBody>
          <a:bodyPr/>
          <a:lstStyle>
            <a:lvl1pPr algn="r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info@bbv.ch</a:t>
            </a:r>
          </a:p>
          <a:p>
            <a:pPr lvl="0"/>
            <a:r>
              <a:rPr lang="de-DE" dirty="0" smtClean="0"/>
              <a:t>www.bbv.ch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5874" y="5041900"/>
            <a:ext cx="4527551" cy="1273175"/>
          </a:xfrm>
        </p:spPr>
        <p:txBody>
          <a:bodyPr/>
          <a:lstStyle>
            <a:lvl1pPr algn="l">
              <a:buNone/>
              <a:defRPr sz="1600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www.website-link.ch</a:t>
            </a:r>
          </a:p>
          <a:p>
            <a:pPr lvl="0"/>
            <a:r>
              <a:rPr lang="de-DE" dirty="0" smtClean="0"/>
              <a:t>http://source.net/project/bbv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90574" y="3993941"/>
            <a:ext cx="7562851" cy="769441"/>
          </a:xfrm>
        </p:spPr>
        <p:txBody>
          <a:bodyPr/>
          <a:lstStyle>
            <a:lvl1pPr marL="0" algn="ctr">
              <a:spcBef>
                <a:spcPts val="0"/>
              </a:spcBef>
              <a:buNone/>
              <a:defRPr sz="2600" b="1" cap="none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de-DE" dirty="0" smtClean="0"/>
              <a:t>Felix Muster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BBV08 BR Titel_PPT_mitte beschriftb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6100"/>
            <a:ext cx="9144000" cy="3210101"/>
          </a:xfrm>
          <a:prstGeom prst="rect">
            <a:avLst/>
          </a:prstGeom>
        </p:spPr>
      </p:pic>
      <p:pic>
        <p:nvPicPr>
          <p:cNvPr id="13" name="Picture 7" descr="BBV_Logo_S_R_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381000"/>
            <a:ext cx="2971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0" y="6536519"/>
            <a:ext cx="9144000" cy="0"/>
          </a:xfrm>
          <a:prstGeom prst="line">
            <a:avLst/>
          </a:prstGeom>
          <a:noFill/>
          <a:ln w="22225">
            <a:solidFill>
              <a:srgbClr val="E1E1E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162800" y="6571193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10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0" name="Bild 9" descr="BBV10 Streifen PPT_Gra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6426201"/>
            <a:ext cx="9144001" cy="423336"/>
          </a:xfrm>
          <a:prstGeom prst="rect">
            <a:avLst/>
          </a:prstGeom>
        </p:spPr>
      </p:pic>
      <p:sp>
        <p:nvSpPr>
          <p:cNvPr id="12" name="Line 24"/>
          <p:cNvSpPr>
            <a:spLocks noChangeShapeType="1"/>
          </p:cNvSpPr>
          <p:nvPr/>
        </p:nvSpPr>
        <p:spPr bwMode="auto">
          <a:xfrm flipH="1">
            <a:off x="-1" y="6528055"/>
            <a:ext cx="9144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dirty="0"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058025" y="6632062"/>
            <a:ext cx="12954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 anchorCtr="0">
            <a:prstTxWarp prst="textNoShape">
              <a:avLst/>
            </a:prstTxWarp>
            <a:no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DE" sz="8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-128" charset="0"/>
                <a:ea typeface="ＭＳ Ｐゴシック" pitchFamily="-128" charset="-128"/>
                <a:cs typeface="ＭＳ Ｐゴシック" pitchFamily="-128" charset="-128"/>
              </a:rPr>
              <a:t>www.bbv.ch</a:t>
            </a:r>
            <a:endParaRPr lang="de-DE" sz="800" b="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-128" charset="0"/>
              <a:ea typeface="ＭＳ Ｐゴシック" pitchFamily="-128" charset="-128"/>
              <a:cs typeface="ＭＳ Ｐゴシック" pitchFamily="-128" charset="-128"/>
            </a:endParaRPr>
          </a:p>
        </p:txBody>
      </p:sp>
      <p:pic>
        <p:nvPicPr>
          <p:cNvPr id="15" name="Picture 7" descr="BBV_Logo_S_R_4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752" y="6596561"/>
            <a:ext cx="1583266" cy="16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EE3D-6BDE-493C-9531-856EB8DEEFCF}" type="datetimeFigureOut">
              <a:rPr lang="en-US" smtClean="0"/>
              <a:t>8/18/2013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3857-90E6-4EE6-AF2A-355A754BD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76" r:id="rId12"/>
    <p:sldLayoutId id="2147483682" r:id="rId13"/>
    <p:sldLayoutId id="2147483687" r:id="rId14"/>
    <p:sldLayoutId id="2147483685" r:id="rId15"/>
    <p:sldLayoutId id="2147483688" r:id="rId16"/>
    <p:sldLayoutId id="2147483686" r:id="rId17"/>
    <p:sldLayoutId id="2147483677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8344" y="3483429"/>
            <a:ext cx="5312228" cy="177074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u="sng" dirty="0" smtClean="0"/>
              <a:t>Demoumgebung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Url:			http://fleetdiagnosis.selectron.ch</a:t>
            </a:r>
          </a:p>
          <a:p>
            <a:r>
              <a:rPr lang="de-CH" dirty="0" smtClean="0"/>
              <a:t>User: 		Innotrans1</a:t>
            </a:r>
          </a:p>
          <a:p>
            <a:r>
              <a:rPr lang="de-CH" dirty="0" smtClean="0"/>
              <a:t>Password: 	Innotrans1</a:t>
            </a:r>
          </a:p>
          <a:p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Selectron Fleet Diagnosis</a:t>
            </a:r>
            <a:endParaRPr lang="de-CH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05344"/>
            <a:ext cx="1327999" cy="63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Selectron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Entwicklung von Automationssystemen für Schienenfahrzeuge</a:t>
            </a:r>
          </a:p>
          <a:p>
            <a:r>
              <a:rPr lang="de-CH" dirty="0" smtClean="0"/>
              <a:t>Standort: Lyss und Peking</a:t>
            </a:r>
          </a:p>
          <a:p>
            <a:r>
              <a:rPr lang="de-CH" dirty="0" smtClean="0"/>
              <a:t>&gt; 100 Mitarbeiter</a:t>
            </a:r>
          </a:p>
          <a:p>
            <a:r>
              <a:rPr lang="de-CH" dirty="0" smtClean="0"/>
              <a:t>Märkte: </a:t>
            </a:r>
          </a:p>
          <a:p>
            <a:pPr lvl="1"/>
            <a:r>
              <a:rPr lang="de-CH" dirty="0" smtClean="0"/>
              <a:t>Westeuropa</a:t>
            </a:r>
          </a:p>
          <a:p>
            <a:pPr lvl="1"/>
            <a:r>
              <a:rPr lang="de-CH" dirty="0" smtClean="0"/>
              <a:t>China</a:t>
            </a:r>
          </a:p>
          <a:p>
            <a:pPr lvl="1"/>
            <a:r>
              <a:rPr lang="de-CH" dirty="0" smtClean="0"/>
              <a:t>Osteuropa, Russland</a:t>
            </a:r>
          </a:p>
          <a:p>
            <a:pPr lvl="1"/>
            <a:r>
              <a:rPr lang="de-CH" dirty="0" smtClean="0"/>
              <a:t>Südamerika</a:t>
            </a:r>
          </a:p>
          <a:p>
            <a:endParaRPr lang="de-CH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13" y="4877407"/>
            <a:ext cx="2222521" cy="106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Selectron Fleet Diagnosis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2400" dirty="0"/>
              <a:t>Die Selectron Fleet Diagnosis ermöglicht es, eine Ferndiagnose eines Zugs im laufenden Betrieb zu erstellen. </a:t>
            </a:r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Dies </a:t>
            </a:r>
            <a:r>
              <a:rPr lang="de-CH" sz="2400" dirty="0"/>
              <a:t>bietet  verschiedene Möglichkeiten hinsichtlich des präventiven Fahrzeugunterhaltes: </a:t>
            </a:r>
            <a:endParaRPr lang="de-CH" sz="2400" dirty="0" smtClean="0"/>
          </a:p>
          <a:p>
            <a:r>
              <a:rPr lang="de-CH" sz="2400" dirty="0" smtClean="0"/>
              <a:t>Schnellere </a:t>
            </a:r>
            <a:r>
              <a:rPr lang="de-CH" sz="2400" dirty="0"/>
              <a:t>Reaktionszeiten im Servicefall verringern die Ausfallzeiten der Fahrzeuge. Damit kann die Verfügbarkeit der Transportleistung hoch gehalten werden. </a:t>
            </a:r>
            <a:endParaRPr lang="de-CH" sz="2400" dirty="0" smtClean="0"/>
          </a:p>
          <a:p>
            <a:r>
              <a:rPr lang="de-CH" sz="2400" dirty="0" smtClean="0"/>
              <a:t>Weiter </a:t>
            </a:r>
            <a:r>
              <a:rPr lang="de-CH" sz="2400" dirty="0"/>
              <a:t>verringert eine Vordisposition der zu tauschenden Ersatzteile die Wartungs- oder </a:t>
            </a:r>
            <a:r>
              <a:rPr lang="de-CH" sz="2400" dirty="0" smtClean="0"/>
              <a:t>Reparaturzeiten</a:t>
            </a:r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Kunden</a:t>
            </a:r>
          </a:p>
          <a:p>
            <a:pPr>
              <a:buFontTx/>
              <a:buChar char="-"/>
            </a:pPr>
            <a:r>
              <a:rPr lang="de-CH" sz="2400" dirty="0" smtClean="0"/>
              <a:t>Bahnunternehmen: Deutsche Bahn, SBB, etc. (weltweit)</a:t>
            </a:r>
          </a:p>
          <a:p>
            <a:pPr>
              <a:buFontTx/>
              <a:buChar char="-"/>
            </a:pPr>
            <a:r>
              <a:rPr lang="de-CH" sz="2400" dirty="0" smtClean="0"/>
              <a:t>Hersteller: Bombardier, Stadler </a:t>
            </a:r>
            <a:r>
              <a:rPr lang="de-CH" sz="2400" dirty="0" err="1" smtClean="0"/>
              <a:t>Rail</a:t>
            </a:r>
            <a:r>
              <a:rPr lang="de-CH" sz="2400" dirty="0" smtClean="0"/>
              <a:t>, etc.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048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5" y="2737736"/>
            <a:ext cx="1413014" cy="6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834428" y="2184072"/>
            <a:ext cx="2610678" cy="38986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/>
              <a:t>Selectron Fleet Diagnosis</a:t>
            </a:r>
            <a:endParaRPr lang="de-CH" sz="2800" dirty="0"/>
          </a:p>
        </p:txBody>
      </p:sp>
      <p:pic>
        <p:nvPicPr>
          <p:cNvPr id="5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59" y="2248800"/>
            <a:ext cx="546367" cy="640567"/>
          </a:xfrm>
          <a:prstGeom prst="rect">
            <a:avLst/>
          </a:prstGeom>
        </p:spPr>
      </p:pic>
      <p:cxnSp>
        <p:nvCxnSpPr>
          <p:cNvPr id="10" name="Elbow Connector 41"/>
          <p:cNvCxnSpPr/>
          <p:nvPr/>
        </p:nvCxnSpPr>
        <p:spPr>
          <a:xfrm>
            <a:off x="1762059" y="3082097"/>
            <a:ext cx="1868557" cy="0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14" name="Elbow Connector 41"/>
          <p:cNvCxnSpPr/>
          <p:nvPr/>
        </p:nvCxnSpPr>
        <p:spPr>
          <a:xfrm>
            <a:off x="6515368" y="3413239"/>
            <a:ext cx="1125606" cy="0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cxnSp>
        <p:nvCxnSpPr>
          <p:cNvPr id="15" name="Elbow Connector 41"/>
          <p:cNvCxnSpPr/>
          <p:nvPr/>
        </p:nvCxnSpPr>
        <p:spPr>
          <a:xfrm>
            <a:off x="6515368" y="4645057"/>
            <a:ext cx="1125606" cy="0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grpSp>
        <p:nvGrpSpPr>
          <p:cNvPr id="23" name="Gruppieren 22"/>
          <p:cNvGrpSpPr/>
          <p:nvPr/>
        </p:nvGrpSpPr>
        <p:grpSpPr>
          <a:xfrm>
            <a:off x="7693983" y="2713426"/>
            <a:ext cx="1353700" cy="1244042"/>
            <a:chOff x="3985292" y="151533"/>
            <a:chExt cx="1353700" cy="1244042"/>
          </a:xfrm>
        </p:grpSpPr>
        <p:sp>
          <p:nvSpPr>
            <p:cNvPr id="17" name="Oval 84"/>
            <p:cNvSpPr/>
            <p:nvPr/>
          </p:nvSpPr>
          <p:spPr bwMode="auto">
            <a:xfrm>
              <a:off x="4519037" y="1117369"/>
              <a:ext cx="278206" cy="278206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8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5292" y="151533"/>
              <a:ext cx="1353700" cy="1192250"/>
            </a:xfrm>
            <a:prstGeom prst="rect">
              <a:avLst/>
            </a:prstGeom>
          </p:spPr>
        </p:pic>
        <p:sp>
          <p:nvSpPr>
            <p:cNvPr id="20" name="Rectangle 92"/>
            <p:cNvSpPr/>
            <p:nvPr/>
          </p:nvSpPr>
          <p:spPr>
            <a:xfrm>
              <a:off x="4084075" y="242121"/>
              <a:ext cx="1179558" cy="8752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155234" y="4297686"/>
            <a:ext cx="454621" cy="912506"/>
            <a:chOff x="5807471" y="483069"/>
            <a:chExt cx="454621" cy="912506"/>
          </a:xfrm>
        </p:grpSpPr>
        <p:sp>
          <p:nvSpPr>
            <p:cNvPr id="16" name="Oval 81"/>
            <p:cNvSpPr/>
            <p:nvPr/>
          </p:nvSpPr>
          <p:spPr bwMode="auto">
            <a:xfrm>
              <a:off x="5890812" y="1117369"/>
              <a:ext cx="278206" cy="278206"/>
            </a:xfrm>
            <a:prstGeom prst="ellipse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9" name="Picture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7471" y="483069"/>
              <a:ext cx="454621" cy="857581"/>
            </a:xfrm>
            <a:prstGeom prst="rect">
              <a:avLst/>
            </a:prstGeom>
          </p:spPr>
        </p:pic>
        <p:sp>
          <p:nvSpPr>
            <p:cNvPr id="21" name="Rectangle 94"/>
            <p:cNvSpPr/>
            <p:nvPr/>
          </p:nvSpPr>
          <p:spPr>
            <a:xfrm>
              <a:off x="5861905" y="573869"/>
              <a:ext cx="360000" cy="6201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Systembeschreibung</a:t>
            </a:r>
            <a:endParaRPr lang="de-CH" dirty="0"/>
          </a:p>
        </p:txBody>
      </p:sp>
      <p:pic>
        <p:nvPicPr>
          <p:cNvPr id="27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49" y="2258998"/>
            <a:ext cx="546367" cy="640567"/>
          </a:xfrm>
          <a:prstGeom prst="rect">
            <a:avLst/>
          </a:prstGeom>
        </p:spPr>
      </p:pic>
      <p:pic>
        <p:nvPicPr>
          <p:cNvPr id="28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2253535"/>
            <a:ext cx="546367" cy="640567"/>
          </a:xfrm>
          <a:prstGeom prst="rect">
            <a:avLst/>
          </a:prstGeom>
        </p:spPr>
      </p:pic>
      <p:pic>
        <p:nvPicPr>
          <p:cNvPr id="25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2" y="4045036"/>
            <a:ext cx="1413014" cy="6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36" y="3556100"/>
            <a:ext cx="546367" cy="640567"/>
          </a:xfrm>
          <a:prstGeom prst="rect">
            <a:avLst/>
          </a:prstGeom>
        </p:spPr>
      </p:pic>
      <p:cxnSp>
        <p:nvCxnSpPr>
          <p:cNvPr id="29" name="Elbow Connector 41"/>
          <p:cNvCxnSpPr/>
          <p:nvPr/>
        </p:nvCxnSpPr>
        <p:spPr>
          <a:xfrm>
            <a:off x="1805336" y="4389397"/>
            <a:ext cx="1868557" cy="0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pic>
        <p:nvPicPr>
          <p:cNvPr id="30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26" y="3566298"/>
            <a:ext cx="546367" cy="640567"/>
          </a:xfrm>
          <a:prstGeom prst="rect">
            <a:avLst/>
          </a:prstGeom>
        </p:spPr>
      </p:pic>
      <p:pic>
        <p:nvPicPr>
          <p:cNvPr id="31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16" y="3560835"/>
            <a:ext cx="546367" cy="640567"/>
          </a:xfrm>
          <a:prstGeom prst="rect">
            <a:avLst/>
          </a:prstGeom>
        </p:spPr>
      </p:pic>
      <p:pic>
        <p:nvPicPr>
          <p:cNvPr id="32" name="Picture 22" descr="http://www.biologycorner.com/resources/tr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2" y="5323365"/>
            <a:ext cx="1413014" cy="6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36" y="4834429"/>
            <a:ext cx="546367" cy="640567"/>
          </a:xfrm>
          <a:prstGeom prst="rect">
            <a:avLst/>
          </a:prstGeom>
        </p:spPr>
      </p:pic>
      <p:cxnSp>
        <p:nvCxnSpPr>
          <p:cNvPr id="34" name="Elbow Connector 41"/>
          <p:cNvCxnSpPr/>
          <p:nvPr/>
        </p:nvCxnSpPr>
        <p:spPr>
          <a:xfrm>
            <a:off x="1805336" y="5667726"/>
            <a:ext cx="1868557" cy="0"/>
          </a:xfrm>
          <a:prstGeom prst="straightConnector1">
            <a:avLst/>
          </a:prstGeom>
          <a:noFill/>
          <a:ln w="114300" cap="flat" cmpd="sng" algn="ctr">
            <a:solidFill>
              <a:srgbClr val="5F5F5F">
                <a:lumMod val="40000"/>
                <a:lumOff val="60000"/>
              </a:srgbClr>
            </a:solidFill>
            <a:prstDash val="solid"/>
            <a:headEnd type="none" w="med" len="sm"/>
            <a:tailEnd type="triangle" w="med" len="sm"/>
          </a:ln>
          <a:effectLst/>
        </p:spPr>
      </p:cxnSp>
      <p:pic>
        <p:nvPicPr>
          <p:cNvPr id="35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26" y="4844627"/>
            <a:ext cx="546367" cy="640567"/>
          </a:xfrm>
          <a:prstGeom prst="rect">
            <a:avLst/>
          </a:prstGeom>
        </p:spPr>
      </p:pic>
      <p:pic>
        <p:nvPicPr>
          <p:cNvPr id="36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16" y="4839164"/>
            <a:ext cx="546367" cy="640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Einflussfaktoren 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Selectron besitzt kein IT </a:t>
            </a:r>
            <a:r>
              <a:rPr lang="de-CH" dirty="0" err="1" smtClean="0"/>
              <a:t>Know-How</a:t>
            </a:r>
            <a:r>
              <a:rPr lang="de-CH" dirty="0" smtClean="0"/>
              <a:t> und keinen 24/7 Support</a:t>
            </a:r>
          </a:p>
          <a:p>
            <a:r>
              <a:rPr lang="de-CH" dirty="0" smtClean="0"/>
              <a:t>Selectron nutzt bereits einen Way-</a:t>
            </a:r>
            <a:r>
              <a:rPr lang="de-CH" dirty="0" err="1" smtClean="0"/>
              <a:t>to</a:t>
            </a:r>
            <a:r>
              <a:rPr lang="de-CH" dirty="0" smtClean="0"/>
              <a:t>-</a:t>
            </a:r>
            <a:r>
              <a:rPr lang="de-CH" dirty="0" err="1" smtClean="0"/>
              <a:t>Ground</a:t>
            </a:r>
            <a:r>
              <a:rPr lang="de-CH" dirty="0" smtClean="0"/>
              <a:t>-Communication-Service (</a:t>
            </a:r>
            <a:r>
              <a:rPr lang="de-CH" dirty="0" err="1" smtClean="0"/>
              <a:t>Proemion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Will aber in Zukunft nicht mehr abhängig davon sein</a:t>
            </a:r>
          </a:p>
          <a:p>
            <a:r>
              <a:rPr lang="de-CH" dirty="0" smtClean="0"/>
              <a:t>Die Informationen soll sowohl auf Desktop- als auch auf mobilen Geräten abrufbar sein.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5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Einflussfaktoren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Kunden möchten die Lösung selber auf ihrer eigenen IT-</a:t>
            </a:r>
            <a:r>
              <a:rPr lang="de-CH" dirty="0" err="1" smtClean="0"/>
              <a:t>Infrastuktur</a:t>
            </a:r>
            <a:r>
              <a:rPr lang="de-CH" dirty="0" smtClean="0"/>
              <a:t> </a:t>
            </a:r>
            <a:r>
              <a:rPr lang="de-CH" dirty="0" err="1" smtClean="0"/>
              <a:t>hosten</a:t>
            </a:r>
            <a:r>
              <a:rPr lang="de-CH" dirty="0" smtClean="0"/>
              <a:t>.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9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400" dirty="0" smtClean="0"/>
              <a:t>Entscheide ob diese Applikation für die Cloud geeignet ist und warum / warum nicht?</a:t>
            </a:r>
          </a:p>
          <a:p>
            <a:r>
              <a:rPr lang="de-CH" sz="2400" dirty="0" smtClean="0"/>
              <a:t>Entwickle eine Architektur (Verteildiagramm).</a:t>
            </a:r>
          </a:p>
          <a:p>
            <a:r>
              <a:rPr lang="de-CH" sz="2400" dirty="0" smtClean="0"/>
              <a:t>Berechne die ungefähren jährlichen Kosten für deine Architektur für folgendes Mengenmodell:</a:t>
            </a:r>
          </a:p>
          <a:p>
            <a:pPr lvl="1"/>
            <a:r>
              <a:rPr lang="de-CH" sz="2400" dirty="0" smtClean="0"/>
              <a:t>1’000 Züge</a:t>
            </a:r>
          </a:p>
          <a:p>
            <a:pPr lvl="1"/>
            <a:r>
              <a:rPr lang="de-CH" sz="2400" dirty="0" smtClean="0"/>
              <a:t>1 KB pro File/pro Datensatz</a:t>
            </a:r>
          </a:p>
          <a:p>
            <a:pPr lvl="1"/>
            <a:r>
              <a:rPr lang="de-CH" sz="2400" dirty="0" smtClean="0"/>
              <a:t>1 File pro Minute/pro Zug</a:t>
            </a:r>
          </a:p>
          <a:p>
            <a:pPr lvl="1"/>
            <a:r>
              <a:rPr lang="de-CH" sz="2400" dirty="0" smtClean="0"/>
              <a:t>100 Endbenutzer </a:t>
            </a:r>
          </a:p>
          <a:p>
            <a:pPr lvl="2"/>
            <a:r>
              <a:rPr lang="de-CH" dirty="0" smtClean="0"/>
              <a:t>20 davon mit ständigem Zugriff</a:t>
            </a:r>
          </a:p>
          <a:p>
            <a:pPr lvl="2"/>
            <a:r>
              <a:rPr lang="de-CH" dirty="0" smtClean="0"/>
              <a:t>80 mit 10 Request pro Tag</a:t>
            </a:r>
          </a:p>
          <a:p>
            <a:endParaRPr lang="de-CH" sz="2400" dirty="0" smtClean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91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v PowerPoint Template">
  <a:themeElements>
    <a:clrScheme name="bbv Farbpalette">
      <a:dk1>
        <a:sysClr val="windowText" lastClr="000000"/>
      </a:dk1>
      <a:lt1>
        <a:sysClr val="window" lastClr="FFFFFF"/>
      </a:lt1>
      <a:dk2>
        <a:srgbClr val="3F3F3F"/>
      </a:dk2>
      <a:lt2>
        <a:srgbClr val="EE0B1B"/>
      </a:lt2>
      <a:accent1>
        <a:srgbClr val="2F6480"/>
      </a:accent1>
      <a:accent2>
        <a:srgbClr val="6AACC9"/>
      </a:accent2>
      <a:accent3>
        <a:srgbClr val="697D57"/>
      </a:accent3>
      <a:accent4>
        <a:srgbClr val="A0BE86"/>
      </a:accent4>
      <a:accent5>
        <a:srgbClr val="ABAA3F"/>
      </a:accent5>
      <a:accent6>
        <a:srgbClr val="D8D774"/>
      </a:accent6>
      <a:hlink>
        <a:srgbClr val="E07C3D"/>
      </a:hlink>
      <a:folHlink>
        <a:srgbClr val="E1D4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bbv PowerPoint Template</Template>
  <TotalTime>0</TotalTime>
  <Words>229</Words>
  <Application>Microsoft Office PowerPoint</Application>
  <PresentationFormat>Bildschirmpräsentation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Segoe UI</vt:lpstr>
      <vt:lpstr>Times</vt:lpstr>
      <vt:lpstr>bbv PowerPoint Template</vt:lpstr>
      <vt:lpstr>Office Theme</vt:lpstr>
      <vt:lpstr>PowerPoint-Präsentation</vt:lpstr>
      <vt:lpstr>Selectron</vt:lpstr>
      <vt:lpstr>Selectron Fleet Diagnosis</vt:lpstr>
      <vt:lpstr>PowerPoint-Präsentation</vt:lpstr>
      <vt:lpstr>Einflussfaktoren I</vt:lpstr>
      <vt:lpstr>Einflussfaktoren II</vt:lpstr>
      <vt:lpstr>Aufgabenstellung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Krummenacher</dc:creator>
  <cp:lastModifiedBy>Roland Krummenacher</cp:lastModifiedBy>
  <cp:revision>71</cp:revision>
  <cp:lastPrinted>2013-08-18T08:36:18Z</cp:lastPrinted>
  <dcterms:created xsi:type="dcterms:W3CDTF">2012-10-08T07:05:49Z</dcterms:created>
  <dcterms:modified xsi:type="dcterms:W3CDTF">2013-08-18T08:57:48Z</dcterms:modified>
</cp:coreProperties>
</file>