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0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CD85-82D2-40C6-BC5F-71134F0D7B97}" type="datetimeFigureOut">
              <a:rPr lang="en-PK" smtClean="0"/>
              <a:t>11/06/2022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BA71-A65C-448A-B4B7-05D307D6BEF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2517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CD85-82D2-40C6-BC5F-71134F0D7B97}" type="datetimeFigureOut">
              <a:rPr lang="en-PK" smtClean="0"/>
              <a:t>11/06/2022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BA71-A65C-448A-B4B7-05D307D6BEF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659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CD85-82D2-40C6-BC5F-71134F0D7B97}" type="datetimeFigureOut">
              <a:rPr lang="en-PK" smtClean="0"/>
              <a:t>11/06/2022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BA71-A65C-448A-B4B7-05D307D6BEF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594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CD85-82D2-40C6-BC5F-71134F0D7B97}" type="datetimeFigureOut">
              <a:rPr lang="en-PK" smtClean="0"/>
              <a:t>11/06/2022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BA71-A65C-448A-B4B7-05D307D6BEF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7228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CD85-82D2-40C6-BC5F-71134F0D7B97}" type="datetimeFigureOut">
              <a:rPr lang="en-PK" smtClean="0"/>
              <a:t>11/06/2022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BA71-A65C-448A-B4B7-05D307D6BEF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94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CD85-82D2-40C6-BC5F-71134F0D7B97}" type="datetimeFigureOut">
              <a:rPr lang="en-PK" smtClean="0"/>
              <a:t>11/06/2022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BA71-A65C-448A-B4B7-05D307D6BEF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57368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CD85-82D2-40C6-BC5F-71134F0D7B97}" type="datetimeFigureOut">
              <a:rPr lang="en-PK" smtClean="0"/>
              <a:t>11/06/2022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BA71-A65C-448A-B4B7-05D307D6BEF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9424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CD85-82D2-40C6-BC5F-71134F0D7B97}" type="datetimeFigureOut">
              <a:rPr lang="en-PK" smtClean="0"/>
              <a:t>11/06/2022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BA71-A65C-448A-B4B7-05D307D6BEF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55172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CD85-82D2-40C6-BC5F-71134F0D7B97}" type="datetimeFigureOut">
              <a:rPr lang="en-PK" smtClean="0"/>
              <a:t>11/06/2022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BA71-A65C-448A-B4B7-05D307D6BEF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51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CD85-82D2-40C6-BC5F-71134F0D7B97}" type="datetimeFigureOut">
              <a:rPr lang="en-PK" smtClean="0"/>
              <a:t>11/06/2022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EEABA71-A65C-448A-B4B7-05D307D6BEF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46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CD85-82D2-40C6-BC5F-71134F0D7B97}" type="datetimeFigureOut">
              <a:rPr lang="en-PK" smtClean="0"/>
              <a:t>11/06/2022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BA71-A65C-448A-B4B7-05D307D6BEF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582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CD85-82D2-40C6-BC5F-71134F0D7B97}" type="datetimeFigureOut">
              <a:rPr lang="en-PK" smtClean="0"/>
              <a:t>11/06/2022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BA71-A65C-448A-B4B7-05D307D6BEF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552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CD85-82D2-40C6-BC5F-71134F0D7B97}" type="datetimeFigureOut">
              <a:rPr lang="en-PK" smtClean="0"/>
              <a:t>11/06/2022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BA71-A65C-448A-B4B7-05D307D6BEF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7694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CD85-82D2-40C6-BC5F-71134F0D7B97}" type="datetimeFigureOut">
              <a:rPr lang="en-PK" smtClean="0"/>
              <a:t>11/06/2022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BA71-A65C-448A-B4B7-05D307D6BEF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2618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CD85-82D2-40C6-BC5F-71134F0D7B97}" type="datetimeFigureOut">
              <a:rPr lang="en-PK" smtClean="0"/>
              <a:t>11/06/2022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BA71-A65C-448A-B4B7-05D307D6BEF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CD85-82D2-40C6-BC5F-71134F0D7B97}" type="datetimeFigureOut">
              <a:rPr lang="en-PK" smtClean="0"/>
              <a:t>11/06/2022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BA71-A65C-448A-B4B7-05D307D6BEF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1138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CD85-82D2-40C6-BC5F-71134F0D7B97}" type="datetimeFigureOut">
              <a:rPr lang="en-PK" smtClean="0"/>
              <a:t>11/06/2022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BA71-A65C-448A-B4B7-05D307D6BEF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42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58CD85-82D2-40C6-BC5F-71134F0D7B97}" type="datetimeFigureOut">
              <a:rPr lang="en-PK" smtClean="0"/>
              <a:t>11/06/2022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EABA71-A65C-448A-B4B7-05D307D6BEF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507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B0BF-B50F-0526-7EA1-BA843B50F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3AC7-229D-573D-5FF9-AD8A73195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Tebong _Roland_DSC530</a:t>
            </a:r>
            <a:endParaRPr lang="en-P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8155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CFD0-C070-DC5A-77BD-2F7A7942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9"/>
            <a:ext cx="3333495" cy="859174"/>
          </a:xfrm>
        </p:spPr>
        <p:txBody>
          <a:bodyPr>
            <a:normAutofit/>
          </a:bodyPr>
          <a:lstStyle/>
          <a:p>
            <a:r>
              <a:rPr lang="en-US" sz="2400" b="1" dirty="0"/>
              <a:t>Hypothesis Test</a:t>
            </a:r>
            <a:endParaRPr lang="en-PK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FEFA-A0A3-E3CA-D5FC-AFC2F5FCA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20901"/>
            <a:ext cx="3333496" cy="3670300"/>
          </a:xfrm>
        </p:spPr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600" b="1" i="0" dirty="0">
                <a:effectLst/>
                <a:latin typeface="Helvetica Neue"/>
              </a:rPr>
              <a:t>Null Hypothesis :</a:t>
            </a:r>
            <a:r>
              <a:rPr lang="en-US" sz="1600" b="0" i="0" dirty="0">
                <a:effectLst/>
                <a:latin typeface="Helvetica Neue"/>
              </a:rPr>
              <a:t> More years of experience and games played doesn't impact the salary of players at 95% confidence interval.</a:t>
            </a:r>
            <a:br>
              <a:rPr lang="en-US" sz="1600" dirty="0"/>
            </a:br>
            <a:r>
              <a:rPr lang="en-US" sz="1600" b="1" i="0" dirty="0">
                <a:effectLst/>
                <a:latin typeface="Helvetica Neue"/>
              </a:rPr>
              <a:t>Alternative Hypothesis:</a:t>
            </a:r>
            <a:r>
              <a:rPr lang="en-US" sz="1600" b="0" i="0" dirty="0">
                <a:effectLst/>
                <a:latin typeface="Helvetica Neue"/>
              </a:rPr>
              <a:t> Mean salary of the players increases with more years of Experience and games played by the player at 95% confidence interval.</a:t>
            </a:r>
            <a:endParaRPr lang="en-PK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7B8F4-40E1-A55B-429D-C9B8F3E2E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940722"/>
            <a:ext cx="6240990" cy="254320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6634707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6" name="Group 6155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157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158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59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160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161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162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F5F6A4-3305-FABD-57A2-6CE4F119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2812386" cy="84296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Regression Model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8EC7-2E3E-3C74-36CD-5A96FA29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76426"/>
            <a:ext cx="2812386" cy="413861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700" dirty="0"/>
              <a:t>We have  to developed a regression model that predicts the salary of players based on different features. We’ll implement mudpie variable regression model where 3 variable years payer, games played, and career run will be sued as predictor and salary of players as target variable.</a:t>
            </a:r>
          </a:p>
          <a:p>
            <a:pPr algn="just"/>
            <a:r>
              <a:rPr lang="en-US" sz="1700" dirty="0"/>
              <a:t>The plot on the left shows the actual and predicted values for salaries by regression model.</a:t>
            </a:r>
          </a:p>
          <a:p>
            <a:pPr algn="just"/>
            <a:endParaRPr lang="en-PK" sz="1700" dirty="0"/>
          </a:p>
        </p:txBody>
      </p:sp>
      <p:sp>
        <p:nvSpPr>
          <p:cNvPr id="6164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C3F8B55-CC06-B0F8-0D41-5C69DC59F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1202" y="2115614"/>
            <a:ext cx="6237359" cy="233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15346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3C50-1FF5-579D-E919-940A599F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5" y="2305281"/>
            <a:ext cx="10018709" cy="1468800"/>
          </a:xfrm>
        </p:spPr>
        <p:txBody>
          <a:bodyPr/>
          <a:lstStyle/>
          <a:p>
            <a:pPr algn="ctr"/>
            <a:r>
              <a:rPr lang="en-US" b="1" dirty="0"/>
              <a:t>THE END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184452568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3AD2F7-477A-E4BF-E4E2-A7AFA188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2400" b="1" dirty="0"/>
              <a:t>Selected variables for analysis</a:t>
            </a:r>
            <a:endParaRPr lang="en-PK" sz="24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713B74-27A4-2D31-66BE-62D714CB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0725"/>
            <a:ext cx="2812387" cy="3800475"/>
          </a:xfrm>
        </p:spPr>
        <p:txBody>
          <a:bodyPr>
            <a:normAutofit/>
          </a:bodyPr>
          <a:lstStyle/>
          <a:p>
            <a:r>
              <a:rPr lang="en-US" sz="1600" b="1" dirty="0"/>
              <a:t>Salary: </a:t>
            </a:r>
            <a:r>
              <a:rPr lang="en-US" sz="1600" dirty="0"/>
              <a:t>Salary of baseball players</a:t>
            </a:r>
          </a:p>
          <a:p>
            <a:r>
              <a:rPr lang="en-US" sz="1600" b="1" dirty="0"/>
              <a:t>Years played: </a:t>
            </a:r>
            <a:r>
              <a:rPr lang="en-US" sz="1600" dirty="0"/>
              <a:t>Years of experience of players</a:t>
            </a:r>
          </a:p>
          <a:p>
            <a:r>
              <a:rPr lang="en-US" sz="1600" b="1" dirty="0" err="1"/>
              <a:t>Games_played</a:t>
            </a:r>
            <a:r>
              <a:rPr lang="en-US" sz="1600" b="1" dirty="0"/>
              <a:t>:  </a:t>
            </a:r>
            <a:r>
              <a:rPr lang="en-US" sz="1600" dirty="0"/>
              <a:t>games played by a player</a:t>
            </a:r>
          </a:p>
          <a:p>
            <a:r>
              <a:rPr lang="en-US" sz="1600" b="1" dirty="0" err="1"/>
              <a:t>Career_runs</a:t>
            </a:r>
            <a:r>
              <a:rPr lang="en-US" sz="1600" b="1" dirty="0"/>
              <a:t>: </a:t>
            </a:r>
            <a:r>
              <a:rPr lang="en-US" sz="1600" dirty="0"/>
              <a:t>Runs scored by a player</a:t>
            </a:r>
          </a:p>
          <a:p>
            <a:r>
              <a:rPr lang="en-US" sz="1600" b="1" dirty="0"/>
              <a:t>Race: </a:t>
            </a:r>
            <a:r>
              <a:rPr lang="en-US" sz="1600" dirty="0"/>
              <a:t>Ethnic group</a:t>
            </a:r>
          </a:p>
          <a:p>
            <a:r>
              <a:rPr lang="en-US" sz="1600" b="1" dirty="0"/>
              <a:t>Player position: </a:t>
            </a:r>
            <a:r>
              <a:rPr lang="en-US" sz="1600" dirty="0"/>
              <a:t>Position of player in ground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B841F-AD9B-9175-3B80-E19799EB6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199955"/>
            <a:ext cx="6237359" cy="417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5920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47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9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50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51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52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5E7F02-16FD-DF7C-100E-4876924B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 b="1"/>
              <a:t>Histogram of variables</a:t>
            </a:r>
            <a:endParaRPr lang="en-PK" sz="3200" b="1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F268C69C-4656-B1EC-B720-049C5404A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19087"/>
            <a:ext cx="2812387" cy="36721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1800" dirty="0"/>
              <a:t>The plot on left shows histogram of all selected variables namely salary, years played, games played, career runs and race of players.</a:t>
            </a:r>
          </a:p>
        </p:txBody>
      </p:sp>
      <p:sp>
        <p:nvSpPr>
          <p:cNvPr id="1054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0CD650-FB05-CBFB-E572-370817EDD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1202" y="1710186"/>
            <a:ext cx="6237359" cy="314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20192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81CF0D-41D7-A4B5-5A2E-9497C0F6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2812385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Description of variables</a:t>
            </a:r>
            <a:endParaRPr lang="en-PK" sz="3200" b="1" dirty="0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1D3F5EF9-DAA6-D9E3-A045-8EC3BA71E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6427"/>
            <a:ext cx="2812387" cy="391477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The plot on the left shows the mean, standard deviation, minimum, maximum and different percentiles of numerical variables in our data.</a:t>
            </a:r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D5646D7-0BF1-EA41-0B0A-1D35DBB6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338762"/>
            <a:ext cx="6237359" cy="38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726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71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72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73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74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75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76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59EBA5-9B7A-85AA-5EEE-D7BE23C6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2400" b="1" dirty="0"/>
              <a:t>Probability Mass Function</a:t>
            </a:r>
            <a:endParaRPr lang="en-PK" sz="2400" b="1" dirty="0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EEF5C2C5-F568-22BA-B7B3-3275BE339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3101"/>
            <a:ext cx="2812387" cy="3848100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The probability mass function for the salaries of basketball players from the black and white ethnic groups is displayed in the plot on the left.</a:t>
            </a:r>
          </a:p>
          <a:p>
            <a:pPr algn="just"/>
            <a:r>
              <a:rPr lang="en-US" sz="1800" dirty="0"/>
              <a:t> In our data, we can see that the salaries of black players are higher than those of white players.</a:t>
            </a:r>
          </a:p>
        </p:txBody>
      </p:sp>
      <p:sp>
        <p:nvSpPr>
          <p:cNvPr id="2078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38BF992-BC95-73D5-2EC2-06FEEF125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1202" y="2107818"/>
            <a:ext cx="6237359" cy="235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9466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082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83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84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85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86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87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0CA925-36E5-C27E-804E-72EA08FE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1"/>
            <a:ext cx="2812387" cy="838200"/>
          </a:xfrm>
        </p:spPr>
        <p:txBody>
          <a:bodyPr anchor="b">
            <a:normAutofit fontScale="90000"/>
          </a:bodyPr>
          <a:lstStyle/>
          <a:p>
            <a:pPr algn="just"/>
            <a:r>
              <a:rPr lang="en-US" sz="2400" dirty="0"/>
              <a:t>Cumulative Distributive Function</a:t>
            </a:r>
            <a:endParaRPr lang="en-PK" sz="2400" dirty="0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46A09606-37A8-F1E3-9A37-2AF3F3B75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71626"/>
            <a:ext cx="2812387" cy="4219575"/>
          </a:xfrm>
        </p:spPr>
        <p:txBody>
          <a:bodyPr anchor="t">
            <a:normAutofit/>
          </a:bodyPr>
          <a:lstStyle/>
          <a:p>
            <a:pPr algn="just"/>
            <a:r>
              <a:rPr lang="en-US" sz="1800" dirty="0"/>
              <a:t>This figure makes the shape of the distributions, and the differences between them, much clearer. </a:t>
            </a:r>
          </a:p>
          <a:p>
            <a:pPr algn="just"/>
            <a:r>
              <a:rPr lang="en-US" sz="1800" dirty="0"/>
              <a:t>We can see black player salaries are slightly higher throughout the distribution, with a larger discrepancy above the mean.</a:t>
            </a:r>
          </a:p>
        </p:txBody>
      </p:sp>
      <p:sp>
        <p:nvSpPr>
          <p:cNvPr id="3089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AA2E1C-7A6E-1F74-140E-D48CDB322F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6242"/>
          <a:stretch/>
        </p:blipFill>
        <p:spPr bwMode="auto">
          <a:xfrm>
            <a:off x="4941202" y="1011765"/>
            <a:ext cx="6237359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14274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106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07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08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09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10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11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9E2A0B-8827-51B6-7556-B99919FA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2812385" cy="1079500"/>
          </a:xfrm>
        </p:spPr>
        <p:txBody>
          <a:bodyPr>
            <a:normAutofit/>
          </a:bodyPr>
          <a:lstStyle/>
          <a:p>
            <a:r>
              <a:rPr lang="en-US" sz="3200" dirty="0"/>
              <a:t>Analytical plot</a:t>
            </a:r>
            <a:endParaRPr lang="en-PK" sz="3200" dirty="0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831CD13D-1AB8-AF2E-8448-9E83002F9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6401"/>
            <a:ext cx="2812387" cy="4114800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From the above graphs, we can depict that each of them </a:t>
            </a:r>
            <a:r>
              <a:rPr lang="en-US" sz="1800" dirty="0" err="1"/>
              <a:t>games_played</a:t>
            </a:r>
            <a:r>
              <a:rPr lang="en-US" sz="1800" dirty="0"/>
              <a:t>, and </a:t>
            </a:r>
            <a:r>
              <a:rPr lang="en-US" sz="1800" dirty="0" err="1"/>
              <a:t>career_runs</a:t>
            </a:r>
            <a:r>
              <a:rPr lang="en-US" sz="1800" dirty="0"/>
              <a:t> have positive linear relationship with the salary of Players. </a:t>
            </a:r>
          </a:p>
          <a:p>
            <a:pPr algn="just"/>
            <a:r>
              <a:rPr lang="en-US" sz="1800" dirty="0"/>
              <a:t>So, these three features will be very important in developing Regression Model for predictive analysis.</a:t>
            </a:r>
          </a:p>
        </p:txBody>
      </p:sp>
      <p:sp>
        <p:nvSpPr>
          <p:cNvPr id="4113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3EFF674-FA8E-D7AB-BB76-F45DC6360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1202" y="2029851"/>
            <a:ext cx="6237359" cy="251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50124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2" name="Group 5141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143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44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145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146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47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48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2C5AF9-7EC1-680C-9635-B67D6ABE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4278928" cy="9143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Scatterplot and correlation of variables</a:t>
            </a:r>
            <a:endParaRPr lang="en-PK" sz="2800" dirty="0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41EC9DF4-ABF7-F1F7-B161-4025DB58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55304"/>
            <a:ext cx="4278929" cy="393589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This plot shows the games played by the player and salary of players. We can observe that salary of players rises with rise in games played by the player.</a:t>
            </a:r>
          </a:p>
        </p:txBody>
      </p:sp>
      <p:sp>
        <p:nvSpPr>
          <p:cNvPr id="5150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E98179F-01CD-6431-249A-0F084FF93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407" y="1600168"/>
            <a:ext cx="4744154" cy="336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87057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232CC9-9599-239A-C363-54AF347B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Correlation pf salary and games played by the player</a:t>
            </a:r>
            <a:endParaRPr lang="en-PK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9B8784-46E8-371B-B52B-626BB4A3A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Pearson coefficient works with a linear relationship between the two variables whereas the Spearman Coefficient works with monotonic relationships as well. </a:t>
            </a:r>
          </a:p>
          <a:p>
            <a:r>
              <a:rPr lang="en-US" sz="1800" dirty="0"/>
              <a:t>While we can observe from scatterplot that salary of players and games played have monotonic relationship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3C8AB0-5193-AC22-F770-2CF3228D4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666" y="1011765"/>
            <a:ext cx="4418430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765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72</TotalTime>
  <Words>459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Helvetica Neue</vt:lpstr>
      <vt:lpstr>Times New Roman</vt:lpstr>
      <vt:lpstr>Parallax</vt:lpstr>
      <vt:lpstr>Exploratory Data Analysis</vt:lpstr>
      <vt:lpstr>Selected variables for analysis</vt:lpstr>
      <vt:lpstr>Histogram of variables</vt:lpstr>
      <vt:lpstr>Description of variables</vt:lpstr>
      <vt:lpstr>Probability Mass Function</vt:lpstr>
      <vt:lpstr>Cumulative Distributive Function</vt:lpstr>
      <vt:lpstr>Analytical plot</vt:lpstr>
      <vt:lpstr>Scatterplot and correlation of variables</vt:lpstr>
      <vt:lpstr>Correlation pf salary and games played by the player</vt:lpstr>
      <vt:lpstr>Hypothesis Test</vt:lpstr>
      <vt:lpstr>Regression Model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Fahad Razzaq</dc:creator>
  <cp:lastModifiedBy>roland tebong</cp:lastModifiedBy>
  <cp:revision>2</cp:revision>
  <dcterms:created xsi:type="dcterms:W3CDTF">2022-11-07T00:24:39Z</dcterms:created>
  <dcterms:modified xsi:type="dcterms:W3CDTF">2022-11-07T02:49:57Z</dcterms:modified>
</cp:coreProperties>
</file>