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448" r:id="rId5"/>
    <p:sldId id="2462" r:id="rId6"/>
    <p:sldId id="259" r:id="rId7"/>
    <p:sldId id="2464" r:id="rId8"/>
    <p:sldId id="2451" r:id="rId9"/>
    <p:sldId id="2463" r:id="rId10"/>
    <p:sldId id="2433" r:id="rId11"/>
    <p:sldId id="2450" r:id="rId12"/>
    <p:sldId id="260" r:id="rId13"/>
    <p:sldId id="2465" r:id="rId14"/>
    <p:sldId id="2457" r:id="rId15"/>
    <p:sldId id="2466" r:id="rId16"/>
    <p:sldId id="2453" r:id="rId17"/>
    <p:sldId id="2467" r:id="rId18"/>
    <p:sldId id="262" r:id="rId19"/>
    <p:sldId id="2454" r:id="rId20"/>
    <p:sldId id="2456" r:id="rId21"/>
    <p:sldId id="2436" r:id="rId2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0B14"/>
    <a:srgbClr val="2F3342"/>
    <a:srgbClr val="E99757"/>
    <a:srgbClr val="01023B"/>
    <a:srgbClr val="898989"/>
    <a:srgbClr val="A53F52"/>
    <a:srgbClr val="2C2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 autoAdjust="0"/>
    <p:restoredTop sz="95033" autoAdjust="0"/>
  </p:normalViewPr>
  <p:slideViewPr>
    <p:cSldViewPr snapToGrid="0">
      <p:cViewPr varScale="1">
        <p:scale>
          <a:sx n="72" d="100"/>
          <a:sy n="72" d="100"/>
        </p:scale>
        <p:origin x="708" y="7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BEAC412-C0E0-4680-B40F-6137FEAD1B2F}" type="datetime1">
              <a:rPr lang="es-ES" smtClean="0"/>
              <a:t>22/07/2021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A5784-D07A-4C59-A2CF-0329D6DB4ACE}" type="datetime1">
              <a:rPr lang="es-ES" smtClean="0"/>
              <a:pPr/>
              <a:t>22/07/2021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574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9812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5406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910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526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50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75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0448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862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5837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250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es-ES" spc="300" noProof="0"/>
              <a:t>REVISIÓN ANUAL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es-ES" noProof="0"/>
              <a:t>Haga clic para modificar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6" name="Marcador de contenido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s-ES" sz="1600" noProof="0">
                <a:cs typeface="Biome Light" panose="020B0303030204020804" pitchFamily="34" charset="0"/>
              </a:rPr>
              <a:t>Haga clic para modificar los estilos de texto maestro.</a:t>
            </a:r>
          </a:p>
          <a:p>
            <a:pPr marL="0" indent="0" rtl="0">
              <a:buNone/>
            </a:pPr>
            <a:endParaRPr lang="es-ES" noProof="0"/>
          </a:p>
        </p:txBody>
      </p:sp>
      <p:sp>
        <p:nvSpPr>
          <p:cNvPr id="17" name="Marcador de número de diapositiva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es-ES" sz="4000" spc="300" noProof="0"/>
              <a:t>Haga clic para modificar el estilo de título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MAESTRO</a:t>
            </a:r>
          </a:p>
        </p:txBody>
      </p:sp>
      <p:sp>
        <p:nvSpPr>
          <p:cNvPr id="31" name="Marcador de texto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2" name="Marcador de texto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3" name="Marcador de texto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4" name="Marcador de imagen en línea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35" name="Marcador de imagen en línea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36" name="Marcador de imagen en línea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es-ES" noProof="0"/>
              <a:t>HAGA CLIC PARA MODIFICAR LOS ESTILOS DE TEXTO MAESTRO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 noProof="0"/>
              <a:t>HAGA CLIC PARA MODIFICAR LOS ESTILOS DE TEXTO MAESTRO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6" name="Marcador de contenido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s-ES" sz="1600" noProof="0">
                <a:cs typeface="Biome Light" panose="020B0303030204020804" pitchFamily="34" charset="0"/>
              </a:rPr>
              <a:t>Haga clic para modificar los estilos de texto maestro.</a:t>
            </a:r>
          </a:p>
          <a:p>
            <a:pPr marL="0" indent="0" rtl="0">
              <a:buNone/>
            </a:pPr>
            <a:endParaRPr lang="es-ES" noProof="0"/>
          </a:p>
        </p:txBody>
      </p:sp>
      <p:sp>
        <p:nvSpPr>
          <p:cNvPr id="17" name="Marcador de número de diapositiva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es-ES" noProof="0"/>
              <a:t>HAGA CLIC PARA MODIFICAR 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MAESTRO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es-ES" noProof="0"/>
              <a:t>TÍTULO DE LA DIAPOSITIVA AQUÍ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9" name="Marcador de número de diapositiva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9" name="Marcador de posición de imagen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Marcador de posición de imagen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posición de imagen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2" name="Marcador de posición de imagen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Marcador de posición de imagen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es-ES" noProof="0"/>
              <a:t>HAGA CLIC PARA MODIFICAR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s-ES" sz="4800" noProof="0"/>
              <a:t>Haga clic para modificar el estilo de título del patrón</a:t>
            </a:r>
          </a:p>
        </p:txBody>
      </p:sp>
      <p:sp>
        <p:nvSpPr>
          <p:cNvPr id="19" name="Marcador de posición de imagen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Marcador de posición de texto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s-ES" spc="300" noProof="0">
                <a:solidFill>
                  <a:schemeClr val="tx1"/>
                </a:solidFill>
              </a:rPr>
              <a:t>Haga clic para modificar los estilos de texto del patrón</a:t>
            </a:r>
          </a:p>
        </p:txBody>
      </p:sp>
      <p:sp>
        <p:nvSpPr>
          <p:cNvPr id="11" name="Marcador de posición de contenido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ES" sz="1400" noProof="0">
                <a:solidFill>
                  <a:schemeClr val="tx1"/>
                </a:solidFill>
              </a:rPr>
              <a:t>Haga clic para modificar los estilos de texto del patrón</a:t>
            </a:r>
          </a:p>
        </p:txBody>
      </p:sp>
      <p:sp>
        <p:nvSpPr>
          <p:cNvPr id="12" name="Marcador de texto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s-ES" spc="300" noProof="0">
                <a:solidFill>
                  <a:schemeClr val="tx1"/>
                </a:solidFill>
              </a:rPr>
              <a:t>Haga clic para modificar los estilos de texto del patrón</a:t>
            </a:r>
          </a:p>
        </p:txBody>
      </p:sp>
      <p:sp>
        <p:nvSpPr>
          <p:cNvPr id="14" name="Marcador de contenido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ES" sz="1400" noProof="0">
                <a:solidFill>
                  <a:schemeClr val="tx1"/>
                </a:solidFill>
              </a:rPr>
              <a:t>Haga clic para modificar los estilos de texto del patrón</a:t>
            </a:r>
          </a:p>
        </p:txBody>
      </p:sp>
      <p:sp>
        <p:nvSpPr>
          <p:cNvPr id="20" name="Marcador de número de diapositiva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s-ES" sz="4800" noProof="0"/>
              <a:t>Haga clic para modificar el estilo de título del patrón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s-ES" noProof="0"/>
              <a:t>HAGA CLIC PARA MODIFICAR LOS ESTILOS DE TEXTO MAESTRO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4" name="Marcador de posición de imagen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5" name="Marcador de posición de imagen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6" name="Marcador de posición de imagen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s-ES" noProof="0"/>
              <a:t>HAGA CLIC PARA MODIFICAR LOS ESTILOS DE TEXTO MAESTRO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0" name="Marcador de texto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s-ES" noProof="0"/>
              <a:t>HAGA CLIC PARA MODIFICAR LOS ESTILOS DE TEXTO MAESTRO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1" name="Marcador de posición de número de diapositiva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imagen abstracta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Algoritmos de búsqueda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96B0F6-6072-447D-B546-976219412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s-ES" noProof="0" smtClean="0"/>
              <a:t>10</a:t>
            </a:fld>
            <a:endParaRPr lang="es-ES" noProof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0C10809-F420-40FD-8FA0-CC8705304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169" y="435396"/>
            <a:ext cx="5519074" cy="385734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7957C45-7CEF-431D-AF89-BD9DA26E0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81" y="1583980"/>
            <a:ext cx="3871707" cy="369004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F53B92C-4E4A-4C82-959C-3A45852CB2F3}"/>
              </a:ext>
            </a:extLst>
          </p:cNvPr>
          <p:cNvSpPr txBox="1"/>
          <p:nvPr/>
        </p:nvSpPr>
        <p:spPr>
          <a:xfrm>
            <a:off x="1322215" y="435396"/>
            <a:ext cx="38717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Bahnschrift Light" panose="020B0502040204020203" pitchFamily="34" charset="0"/>
              </a:rPr>
              <a:t>CODIFICACION EN PYTHON</a:t>
            </a:r>
            <a:endParaRPr lang="es-CO" sz="2800" b="1" dirty="0">
              <a:latin typeface="Bahnschrift Light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A718013-DBB0-4021-B7CA-AB967A3C0180}"/>
              </a:ext>
            </a:extLst>
          </p:cNvPr>
          <p:cNvSpPr txBox="1"/>
          <p:nvPr/>
        </p:nvSpPr>
        <p:spPr>
          <a:xfrm>
            <a:off x="5193922" y="4600665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b="0" i="0" dirty="0">
                <a:solidFill>
                  <a:srgbClr val="3D3D4E"/>
                </a:solidFill>
                <a:effectLst/>
                <a:latin typeface="Droid Serif"/>
              </a:rPr>
              <a:t>El algoritmo funciona en </a:t>
            </a:r>
            <a:r>
              <a:rPr lang="es-ES" sz="2000" b="0" i="1" dirty="0">
                <a:solidFill>
                  <a:srgbClr val="3D3D4E"/>
                </a:solidFill>
                <a:effectLst/>
                <a:latin typeface="Droid Serif"/>
              </a:rPr>
              <a:t>O (n log n)</a:t>
            </a:r>
            <a:r>
              <a:rPr lang="es-ES" sz="2000" b="0" i="0" dirty="0">
                <a:solidFill>
                  <a:srgbClr val="3D3D4E"/>
                </a:solidFill>
                <a:effectLst/>
                <a:latin typeface="Droid Serif"/>
              </a:rPr>
              <a:t> . Esto se debe a que la lista se divide en llamadas </a:t>
            </a:r>
            <a:r>
              <a:rPr lang="es-ES" sz="2000" b="0" i="1" dirty="0">
                <a:solidFill>
                  <a:srgbClr val="3D3D4E"/>
                </a:solidFill>
                <a:effectLst/>
                <a:latin typeface="Droid Serif"/>
              </a:rPr>
              <a:t>log (n)</a:t>
            </a:r>
            <a:r>
              <a:rPr lang="es-ES" sz="2000" b="0" i="0" dirty="0">
                <a:solidFill>
                  <a:srgbClr val="3D3D4E"/>
                </a:solidFill>
                <a:effectLst/>
                <a:latin typeface="Droid Serif"/>
              </a:rPr>
              <a:t> y el proceso de fusión lleva un tiempo lineal en cada llamada.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9541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8851" y="2347"/>
            <a:ext cx="6345827" cy="1113183"/>
          </a:xfrm>
        </p:spPr>
        <p:txBody>
          <a:bodyPr rtlCol="0"/>
          <a:lstStyle/>
          <a:p>
            <a:pPr rtl="0"/>
            <a:r>
              <a:rPr lang="es-ES" spc="300" dirty="0"/>
              <a:t> 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3" y="24572"/>
            <a:ext cx="3988904" cy="1011445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HEAP SORT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t>11</a:t>
            </a:fld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4AA94D7-79BE-4BCC-B62D-96A57137619E}"/>
              </a:ext>
            </a:extLst>
          </p:cNvPr>
          <p:cNvSpPr txBox="1"/>
          <p:nvPr/>
        </p:nvSpPr>
        <p:spPr>
          <a:xfrm>
            <a:off x="198783" y="4792288"/>
            <a:ext cx="51315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latin typeface="Bahnschrift Light" panose="020B0502040204020203" pitchFamily="34" charset="0"/>
              </a:rPr>
              <a:t>La idea central de este algoritmo consiste en lo siguiente:</a:t>
            </a:r>
          </a:p>
          <a:p>
            <a:pPr algn="just"/>
            <a:endParaRPr lang="es-ES" dirty="0"/>
          </a:p>
          <a:p>
            <a:pPr algn="just"/>
            <a:r>
              <a:rPr lang="es-ES" dirty="0">
                <a:latin typeface="Bahnschrift Light" panose="020B0502040204020203" pitchFamily="34" charset="0"/>
              </a:rPr>
              <a:t>- Construir un montículo.</a:t>
            </a:r>
          </a:p>
          <a:p>
            <a:pPr algn="just"/>
            <a:r>
              <a:rPr lang="es-ES" dirty="0">
                <a:latin typeface="Bahnschrift Light" panose="020B0502040204020203" pitchFamily="34" charset="0"/>
              </a:rPr>
              <a:t>- Eliminar la raíz del montículo en forma repetida.</a:t>
            </a:r>
            <a:endParaRPr lang="es-CO" dirty="0">
              <a:latin typeface="Bahnschrift Light" panose="020B0502040204020203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AF80450-BAC2-4FC7-B1EE-626089497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73" y="1036017"/>
            <a:ext cx="4914747" cy="375627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133ADCC-9E35-4146-B12D-A574B22F2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067" y="1440489"/>
            <a:ext cx="6295611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806EBC-7CFC-44DF-A80C-F9617EAD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0348" y="318053"/>
            <a:ext cx="9428921" cy="8386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/>
          <a:p>
            <a:r>
              <a:rPr lang="es-ES" dirty="0"/>
              <a:t>   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559DE03-238B-4717-8D9B-7A91D091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793" y="318053"/>
            <a:ext cx="5251450" cy="677385"/>
          </a:xfrm>
        </p:spPr>
        <p:txBody>
          <a:bodyPr/>
          <a:lstStyle/>
          <a:p>
            <a:r>
              <a:rPr lang="es-ES" sz="3600" dirty="0"/>
              <a:t>Notación o(n log n)</a:t>
            </a:r>
            <a:endParaRPr lang="es-CO" sz="36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68EE23-07E3-4AA0-9559-3DA35931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s-ES" noProof="0" smtClean="0"/>
              <a:t>12</a:t>
            </a:fld>
            <a:endParaRPr lang="es-ES" noProof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DDC5944-2CD0-4281-A39F-0AD36D4F3122}"/>
              </a:ext>
            </a:extLst>
          </p:cNvPr>
          <p:cNvSpPr txBox="1"/>
          <p:nvPr/>
        </p:nvSpPr>
        <p:spPr>
          <a:xfrm>
            <a:off x="980660" y="1661733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i="1" dirty="0">
                <a:latin typeface="Bahnschrift Light" panose="020B0502040204020203" pitchFamily="34" charset="0"/>
              </a:rPr>
              <a:t>HeapSort consiste esencialmente en:</a:t>
            </a:r>
          </a:p>
          <a:p>
            <a:endParaRPr lang="es-ES" dirty="0">
              <a:latin typeface="Bahnschrift Light" panose="020B0502040204020203" pitchFamily="34" charset="0"/>
            </a:endParaRPr>
          </a:p>
          <a:p>
            <a:r>
              <a:rPr lang="es-ES" b="1" dirty="0">
                <a:latin typeface="Bahnschrift Light" panose="020B0502040204020203" pitchFamily="34" charset="0"/>
              </a:rPr>
              <a:t> ➢ </a:t>
            </a:r>
            <a:r>
              <a:rPr lang="es-ES" dirty="0">
                <a:latin typeface="Bahnschrift Light" panose="020B0502040204020203" pitchFamily="34" charset="0"/>
              </a:rPr>
              <a:t>Convertir el arreglo en un heap. </a:t>
            </a:r>
          </a:p>
          <a:p>
            <a:r>
              <a:rPr lang="es-ES" dirty="0">
                <a:latin typeface="Bahnschrift Light" panose="020B0502040204020203" pitchFamily="34" charset="0"/>
              </a:rPr>
              <a:t> Construir un arreglo ordenado de atrás hacia adelante (mayor a menor) repitiendo los siguientes pasos: o Sacar el valor máximo en el heap (el de la posición 1). o Poner ese valor en el arreglo ordenado. o Reconstruir el heap con un elemento menos.</a:t>
            </a:r>
          </a:p>
          <a:p>
            <a:endParaRPr lang="es-ES" dirty="0">
              <a:latin typeface="Bahnschrift Light" panose="020B0502040204020203" pitchFamily="34" charset="0"/>
            </a:endParaRPr>
          </a:p>
          <a:p>
            <a:r>
              <a:rPr lang="es-ES" b="1" dirty="0">
                <a:latin typeface="Bahnschrift Light" panose="020B0502040204020203" pitchFamily="34" charset="0"/>
              </a:rPr>
              <a:t> ➢ </a:t>
            </a:r>
            <a:r>
              <a:rPr lang="es-ES" dirty="0">
                <a:latin typeface="Bahnschrift Light" panose="020B0502040204020203" pitchFamily="34" charset="0"/>
              </a:rPr>
              <a:t>Utilizar el mismo arreglo para el heap y el arreglo ordenado.</a:t>
            </a:r>
            <a:endParaRPr lang="es-CO" dirty="0">
              <a:latin typeface="Bahnschrift Light" panose="020B0502040204020203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8D2C2D0-EC05-46E8-A407-1CA0E15D2207}"/>
              </a:ext>
            </a:extLst>
          </p:cNvPr>
          <p:cNvSpPr/>
          <p:nvPr/>
        </p:nvSpPr>
        <p:spPr>
          <a:xfrm>
            <a:off x="0" y="0"/>
            <a:ext cx="84813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C1EBD4F-A8B3-4BED-91D8-3577EDB3DF51}"/>
              </a:ext>
            </a:extLst>
          </p:cNvPr>
          <p:cNvSpPr/>
          <p:nvPr/>
        </p:nvSpPr>
        <p:spPr>
          <a:xfrm>
            <a:off x="0" y="6129890"/>
            <a:ext cx="12192000" cy="728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B65CAE-E3BF-44DA-B7DE-449A0D74A6F0}"/>
              </a:ext>
            </a:extLst>
          </p:cNvPr>
          <p:cNvSpPr txBox="1"/>
          <p:nvPr/>
        </p:nvSpPr>
        <p:spPr>
          <a:xfrm>
            <a:off x="9013925" y="1661733"/>
            <a:ext cx="25353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b="0" i="0" dirty="0">
                <a:solidFill>
                  <a:srgbClr val="3D3D4E"/>
                </a:solidFill>
                <a:effectLst/>
                <a:latin typeface="Droid Serif"/>
              </a:rPr>
              <a:t>El algoritmo funciona en </a:t>
            </a:r>
            <a:r>
              <a:rPr lang="es-ES" sz="2000" b="0" i="1" dirty="0">
                <a:solidFill>
                  <a:srgbClr val="3D3D4E"/>
                </a:solidFill>
                <a:effectLst/>
                <a:latin typeface="Droid Serif"/>
              </a:rPr>
              <a:t>O (n log n)</a:t>
            </a:r>
            <a:r>
              <a:rPr lang="es-ES" sz="2000" b="0" i="0" dirty="0">
                <a:solidFill>
                  <a:srgbClr val="3D3D4E"/>
                </a:solidFill>
                <a:effectLst/>
                <a:latin typeface="Droid Serif"/>
              </a:rPr>
              <a:t> . Esto se debe a que la lista se divide en llamadas </a:t>
            </a:r>
            <a:r>
              <a:rPr lang="es-ES" sz="2000" b="0" i="1" dirty="0">
                <a:solidFill>
                  <a:srgbClr val="3D3D4E"/>
                </a:solidFill>
                <a:effectLst/>
                <a:latin typeface="Droid Serif"/>
              </a:rPr>
              <a:t>log (n)</a:t>
            </a:r>
            <a:r>
              <a:rPr lang="es-ES" sz="2000" b="0" i="0" dirty="0">
                <a:solidFill>
                  <a:srgbClr val="3D3D4E"/>
                </a:solidFill>
                <a:effectLst/>
                <a:latin typeface="Droid Serif"/>
              </a:rPr>
              <a:t> y el proceso de fusión lleva un tiempo lineal en cada llamada.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021718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2326081-CD0E-4D87-8737-1319421B6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28313" y="3114262"/>
            <a:ext cx="2517912" cy="3602886"/>
          </a:xfrm>
          <a:prstGeom prst="rect">
            <a:avLst/>
          </a:prstGeom>
          <a:gradFill>
            <a:gsLst>
              <a:gs pos="100000">
                <a:schemeClr val="accent5">
                  <a:lumMod val="90000"/>
                  <a:lumOff val="10000"/>
                </a:schemeClr>
              </a:gs>
              <a:gs pos="23000">
                <a:schemeClr val="accent6">
                  <a:lumMod val="5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8282" y="503647"/>
            <a:ext cx="11002961" cy="1088057"/>
          </a:xfrm>
          <a:prstGeom prst="rect">
            <a:avLst/>
          </a:prstGeom>
          <a:gradFill flip="none" rotWithShape="1">
            <a:gsLst>
              <a:gs pos="10000">
                <a:srgbClr val="00B0F0"/>
              </a:gs>
              <a:gs pos="85000">
                <a:schemeClr val="accent2">
                  <a:lumMod val="98000"/>
                  <a:lumOff val="2000"/>
                </a:schemeClr>
              </a:gs>
              <a:gs pos="44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635718"/>
            <a:ext cx="11002962" cy="823913"/>
          </a:xfrm>
        </p:spPr>
        <p:txBody>
          <a:bodyPr rtlCol="0">
            <a:normAutofit/>
          </a:bodyPr>
          <a:lstStyle/>
          <a:p>
            <a:pPr rtl="0"/>
            <a:r>
              <a:rPr lang="es-ES" sz="4800" dirty="0"/>
              <a:t>QUICKSORT</a:t>
            </a:r>
            <a:endParaRPr lang="es-ES" sz="4800" spc="3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t>13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F51BF91-DAD0-4DF8-B746-7D09E65E3D91}"/>
              </a:ext>
            </a:extLst>
          </p:cNvPr>
          <p:cNvSpPr txBox="1"/>
          <p:nvPr/>
        </p:nvSpPr>
        <p:spPr>
          <a:xfrm>
            <a:off x="9554817" y="3798009"/>
            <a:ext cx="24649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NOTA: 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La recursividad es una técnica muy empleada en la programación informática y consiste en que una función se llame a sí misma.</a:t>
            </a:r>
            <a:endParaRPr lang="es-CO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9672DC8-60E1-4792-B187-612D59764DBF}"/>
              </a:ext>
            </a:extLst>
          </p:cNvPr>
          <p:cNvSpPr txBox="1"/>
          <p:nvPr/>
        </p:nvSpPr>
        <p:spPr>
          <a:xfrm>
            <a:off x="594521" y="1797647"/>
            <a:ext cx="110029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El algoritmo QuickSort se basa en la técnica de </a:t>
            </a:r>
            <a:r>
              <a:rPr lang="es-ES" sz="2000" b="0" i="1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“Divide y vencerás"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 por la que en cada recursión, el problema se divide en subproblemas de menor tamaño y se resuelven por separado (aplicando la misma técnica) para ser unidos de nuevo una vez resueltos.</a:t>
            </a:r>
            <a:endParaRPr lang="es-CO" sz="2000" dirty="0">
              <a:latin typeface="Bahnschrift Light" panose="020B0502040204020203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8172E5B-A1CD-4E0C-ABA4-C33E0D0DA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19" y="3013272"/>
            <a:ext cx="4411318" cy="3371507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EFF14D17-F3B1-4143-A3A5-C5688EFD760B}"/>
              </a:ext>
            </a:extLst>
          </p:cNvPr>
          <p:cNvSpPr txBox="1"/>
          <p:nvPr/>
        </p:nvSpPr>
        <p:spPr>
          <a:xfrm>
            <a:off x="5032341" y="3147779"/>
            <a:ext cx="26804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s-ES" b="1" i="0" dirty="0">
                <a:effectLst/>
                <a:latin typeface="urw-din"/>
              </a:rPr>
              <a:t>Elija siempre el primer elemento como pivote. (implementado a continuación)</a:t>
            </a:r>
          </a:p>
          <a:p>
            <a:pPr algn="l" fontAlgn="base">
              <a:buFont typeface="+mj-lt"/>
              <a:buAutoNum type="arabicPeriod"/>
            </a:pPr>
            <a:r>
              <a:rPr lang="es-ES" b="0" i="0" dirty="0">
                <a:effectLst/>
                <a:latin typeface="urw-din"/>
              </a:rPr>
              <a:t>Elija siempre el último elemento como pivote Elija un elemento aleatorio como pivote.</a:t>
            </a:r>
          </a:p>
          <a:p>
            <a:pPr algn="l" fontAlgn="base">
              <a:buFont typeface="+mj-lt"/>
              <a:buAutoNum type="arabicPeriod"/>
            </a:pPr>
            <a:r>
              <a:rPr lang="es-ES" b="0" i="0" dirty="0">
                <a:effectLst/>
                <a:latin typeface="urw-din"/>
              </a:rPr>
              <a:t>Elija la mediana como pivote.</a:t>
            </a:r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91B3E3-EB9F-475C-AD6E-4A1EFEA61A55}"/>
              </a:ext>
            </a:extLst>
          </p:cNvPr>
          <p:cNvSpPr/>
          <p:nvPr/>
        </p:nvSpPr>
        <p:spPr>
          <a:xfrm>
            <a:off x="0" y="0"/>
            <a:ext cx="12192000" cy="1133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9DEFF8D-3916-4DEC-B7C1-5F1F53A79F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s-ES" noProof="0" smtClean="0"/>
              <a:t>14</a:t>
            </a:fld>
            <a:endParaRPr lang="es-ES" noProof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175F14-79C0-42F1-BAC9-8AFDE292D61A}"/>
              </a:ext>
            </a:extLst>
          </p:cNvPr>
          <p:cNvSpPr txBox="1"/>
          <p:nvPr/>
        </p:nvSpPr>
        <p:spPr>
          <a:xfrm>
            <a:off x="516836" y="1951672"/>
            <a:ext cx="59795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latin typeface="Bahnschrift Light" panose="020B0502040204020203" pitchFamily="34" charset="0"/>
              </a:rPr>
              <a:t>En el peor caso, el pivote termina en un extremo de la lista. El orden de complejidad del algoritmo es entonces de O(n²)</a:t>
            </a:r>
            <a:endParaRPr lang="es-CO" b="1" dirty="0">
              <a:latin typeface="Bahnschrift Light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936FA66-6348-4F2E-918B-5964025ABB95}"/>
              </a:ext>
            </a:extLst>
          </p:cNvPr>
          <p:cNvSpPr txBox="1"/>
          <p:nvPr/>
        </p:nvSpPr>
        <p:spPr>
          <a:xfrm>
            <a:off x="400426" y="413178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latin typeface="Bahnschrift Light" panose="020B0502040204020203" pitchFamily="34" charset="0"/>
              </a:rPr>
              <a:t>Principalmente depende del pivote, si por ejemplo el algoritmo implementado toma como pivote siempre el primer elemento del array, y el array que le pasamos está ordenado, siempre va a generar a su izquierda un array vacío, lo que es ineficiente.</a:t>
            </a:r>
            <a:endParaRPr lang="es-CO" dirty="0">
              <a:latin typeface="Bahnschrift Light" panose="020B0502040204020203" pitchFamily="34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D8C09567-A95A-4995-824D-C187577222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FF81650-7154-43BA-91AE-44D8F386894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452" y="1987555"/>
            <a:ext cx="4804817" cy="288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A30AD00-C541-4C53-A154-AA7180DD49BF}"/>
              </a:ext>
            </a:extLst>
          </p:cNvPr>
          <p:cNvSpPr txBox="1"/>
          <p:nvPr/>
        </p:nvSpPr>
        <p:spPr>
          <a:xfrm>
            <a:off x="337935" y="375748"/>
            <a:ext cx="39160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3600" b="1" dirty="0">
                <a:latin typeface="Bahnschrift Light" panose="020B0502040204020203" pitchFamily="34" charset="0"/>
              </a:rPr>
              <a:t>COMPLEJIDAD</a:t>
            </a:r>
            <a:endParaRPr lang="es-CO" sz="3600" b="1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001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ralelogramo 20">
            <a:extLst>
              <a:ext uri="{FF2B5EF4-FFF2-40B4-BE49-F238E27FC236}">
                <a16:creationId xmlns:a16="http://schemas.microsoft.com/office/drawing/2014/main" id="{49768181-7BC0-4EE5-BB3F-7FCBE065334A}"/>
              </a:ext>
            </a:extLst>
          </p:cNvPr>
          <p:cNvSpPr/>
          <p:nvPr/>
        </p:nvSpPr>
        <p:spPr>
          <a:xfrm rot="10800000">
            <a:off x="249381" y="0"/>
            <a:ext cx="4544291" cy="1623216"/>
          </a:xfrm>
          <a:prstGeom prst="parallelogram">
            <a:avLst/>
          </a:prstGeom>
          <a:gradFill flip="none" rotWithShape="1">
            <a:gsLst>
              <a:gs pos="31000">
                <a:srgbClr val="8F0B14"/>
              </a:gs>
              <a:gs pos="87000">
                <a:schemeClr val="accent4">
                  <a:lumMod val="7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Título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46" y="7066"/>
            <a:ext cx="7842287" cy="1623218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sz="4800" b="1" spc="300" dirty="0"/>
              <a:t>INSERTION SORT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7164" y="3420074"/>
            <a:ext cx="5624079" cy="2851201"/>
          </a:xfrm>
        </p:spPr>
        <p:txBody>
          <a:bodyPr rtlCol="0">
            <a:noAutofit/>
          </a:bodyPr>
          <a:lstStyle/>
          <a:p>
            <a:pPr algn="just" rtl="0"/>
            <a:r>
              <a:rPr lang="es-ES" spc="300" dirty="0">
                <a:solidFill>
                  <a:schemeClr val="tx1"/>
                </a:solidFill>
              </a:rPr>
              <a:t>El ordenamiento por inserción es una manera muy natural de ordenar para un ser humano, y puede usarse fácilmente para ordenar un mazo de cartas numeradas en forma arbitraria.</a:t>
            </a:r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t>15</a:t>
            </a:fld>
            <a:endParaRPr lang="es-ES"/>
          </a:p>
        </p:txBody>
      </p:sp>
      <p:pic>
        <p:nvPicPr>
          <p:cNvPr id="2050" name="Picture 2" descr="Ordenamiento por inserción - Wikipedia, la enciclopedia libre">
            <a:extLst>
              <a:ext uri="{FF2B5EF4-FFF2-40B4-BE49-F238E27FC236}">
                <a16:creationId xmlns:a16="http://schemas.microsoft.com/office/drawing/2014/main" id="{FADA2870-621B-4AE7-B89C-4A339286EBC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57" y="3650490"/>
            <a:ext cx="500062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Marcador de texto 5">
            <a:extLst>
              <a:ext uri="{FF2B5EF4-FFF2-40B4-BE49-F238E27FC236}">
                <a16:creationId xmlns:a16="http://schemas.microsoft.com/office/drawing/2014/main" id="{F81B424D-91B4-4C27-973F-25091CE9CD7D}"/>
              </a:ext>
            </a:extLst>
          </p:cNvPr>
          <p:cNvSpPr txBox="1">
            <a:spLocks/>
          </p:cNvSpPr>
          <p:nvPr/>
        </p:nvSpPr>
        <p:spPr>
          <a:xfrm>
            <a:off x="249381" y="2123208"/>
            <a:ext cx="9249717" cy="1147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000" spc="300" dirty="0"/>
              <a:t>Este algoritmo funciona en el peor de los casos con O(n²).</a:t>
            </a:r>
          </a:p>
          <a:p>
            <a:pPr algn="just"/>
            <a:r>
              <a:rPr lang="es-ES" sz="2000" spc="300" dirty="0"/>
              <a:t>Por eso es mejor usarlo para listas pequeñas.</a:t>
            </a:r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1" y="225288"/>
            <a:ext cx="9689168" cy="1033669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sz="4800" spc="300" dirty="0"/>
              <a:t>CODIFICACIÓN EN PYTHON</a:t>
            </a:r>
          </a:p>
        </p:txBody>
      </p:sp>
      <p:sp>
        <p:nvSpPr>
          <p:cNvPr id="13" name="Marcador de contenido 25">
            <a:extLst>
              <a:ext uri="{FF2B5EF4-FFF2-40B4-BE49-F238E27FC236}">
                <a16:creationId xmlns:a16="http://schemas.microsoft.com/office/drawing/2014/main" id="{184497C2-C5BB-4C07-AF14-B5D10275FC68}"/>
              </a:ext>
            </a:extLst>
          </p:cNvPr>
          <p:cNvSpPr txBox="1">
            <a:spLocks/>
          </p:cNvSpPr>
          <p:nvPr/>
        </p:nvSpPr>
        <p:spPr>
          <a:xfrm>
            <a:off x="6360381" y="1378519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s-ES" sz="2400" spc="300" dirty="0"/>
          </a:p>
        </p:txBody>
      </p:sp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t>16</a:t>
            </a:fld>
            <a:endParaRPr lang="es-E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36A614B-4AA7-47E2-8DFF-9EE8B44FA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76" y="1378518"/>
            <a:ext cx="4782272" cy="470422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0EB5BFF-4AED-410D-A216-3E1B05D4E150}"/>
              </a:ext>
            </a:extLst>
          </p:cNvPr>
          <p:cNvSpPr txBox="1"/>
          <p:nvPr/>
        </p:nvSpPr>
        <p:spPr>
          <a:xfrm>
            <a:off x="6296546" y="2380091"/>
            <a:ext cx="4782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latin typeface="Bahnschrift Light" panose="020B0502040204020203" pitchFamily="34" charset="0"/>
              </a:rPr>
              <a:t>Desde la posición 1 (3) la compara con i que es la posición anterior (5), como el 5 si es mayor que el 3 ; se intercambia de posición con el anterior y se disminuye i, es decir, corre un lugar a la izquierda, hasta que ya no sea mayor que la posición de i. </a:t>
            </a:r>
            <a:endParaRPr lang="es-CO" sz="2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960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25" y="366160"/>
            <a:ext cx="3460775" cy="972309"/>
          </a:xfrm>
        </p:spPr>
        <p:txBody>
          <a:bodyPr rtlCol="0"/>
          <a:lstStyle/>
          <a:p>
            <a:pPr rtl="0"/>
            <a:r>
              <a:rPr lang="es-ES" sz="3600" b="1" dirty="0"/>
              <a:t>SELECTION SORT</a:t>
            </a:r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t>17</a:t>
            </a:fld>
            <a:endParaRPr lang="es-ES"/>
          </a:p>
        </p:txBody>
      </p:sp>
      <p:pic>
        <p:nvPicPr>
          <p:cNvPr id="1026" name="Picture 2" descr="Selection Sort Algorithm – Elgorithmi">
            <a:extLst>
              <a:ext uri="{FF2B5EF4-FFF2-40B4-BE49-F238E27FC236}">
                <a16:creationId xmlns:a16="http://schemas.microsoft.com/office/drawing/2014/main" id="{A0C4C34C-C8FC-47A4-ACC4-415E89F74B9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36" y="2080736"/>
            <a:ext cx="5026611" cy="335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543DD28-77B1-43B7-B745-B32175CC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7335" y="503647"/>
            <a:ext cx="11515879" cy="1088057"/>
          </a:xfrm>
          <a:prstGeom prst="rect">
            <a:avLst/>
          </a:prstGeom>
          <a:gradFill flip="none" rotWithShape="1">
            <a:gsLst>
              <a:gs pos="76000">
                <a:schemeClr val="bg1">
                  <a:lumMod val="65000"/>
                </a:schemeClr>
              </a:gs>
              <a:gs pos="45000">
                <a:srgbClr val="00B0F0"/>
              </a:gs>
              <a:gs pos="15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C5C6F953-898F-4A86-8937-90FEC6E499D4}"/>
              </a:ext>
            </a:extLst>
          </p:cNvPr>
          <p:cNvSpPr txBox="1">
            <a:spLocks/>
          </p:cNvSpPr>
          <p:nvPr/>
        </p:nvSpPr>
        <p:spPr>
          <a:xfrm>
            <a:off x="1255018" y="470484"/>
            <a:ext cx="5305689" cy="97230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dirty="0"/>
              <a:t>SELECTION SORT</a:t>
            </a:r>
            <a:endParaRPr lang="es-ES" sz="4400" b="1" spc="3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72F5D13-C449-401B-88D4-C04D492210A3}"/>
              </a:ext>
            </a:extLst>
          </p:cNvPr>
          <p:cNvSpPr txBox="1"/>
          <p:nvPr/>
        </p:nvSpPr>
        <p:spPr>
          <a:xfrm>
            <a:off x="5897217" y="20807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latin typeface="Bahnschrift Light" panose="020B0502040204020203" pitchFamily="34" charset="0"/>
              </a:rPr>
              <a:t>El método de ordenamiento por selección consiste en encontrar el menor de todos los elementos del arreglo e intercambiarlo con el que está en la primera posición. Luego el segundo mas pequeño, y así sucesivamente hasta ordenar todo el arreglo.</a:t>
            </a:r>
            <a:endParaRPr lang="es-CO" dirty="0">
              <a:latin typeface="Bahnschrift Ligh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0157F2F-CDBD-4217-BB5E-56C0BFE9D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216" y="3843130"/>
            <a:ext cx="6095999" cy="280912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B406CDC5-643A-47F7-B9BA-1C95A0897471}"/>
              </a:ext>
            </a:extLst>
          </p:cNvPr>
          <p:cNvSpPr/>
          <p:nvPr/>
        </p:nvSpPr>
        <p:spPr>
          <a:xfrm>
            <a:off x="7858539" y="4386470"/>
            <a:ext cx="172278" cy="185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Marcador de posición de imagen 7" descr="imagen abstracta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es-ES" sz="4000" spc="30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62" y="207134"/>
            <a:ext cx="2252871" cy="1295771"/>
          </a:xfrm>
        </p:spPr>
        <p:txBody>
          <a:bodyPr rtlCol="0"/>
          <a:lstStyle/>
          <a:p>
            <a:pPr rtl="0"/>
            <a:r>
              <a:rPr lang="es-ES" sz="4800" b="1" dirty="0"/>
              <a:t>LINEAL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76333" y="480020"/>
            <a:ext cx="4114800" cy="3323354"/>
          </a:xfrm>
        </p:spPr>
        <p:txBody>
          <a:bodyPr rtlCol="0"/>
          <a:lstStyle/>
          <a:p>
            <a:pPr algn="just" rtl="0"/>
            <a:r>
              <a:rPr lang="es-ES" i="1" spc="0" dirty="0">
                <a:latin typeface="Bahnschrift Light" panose="020B0502040204020203" pitchFamily="34" charset="0"/>
              </a:rPr>
              <a:t>Entrada: </a:t>
            </a:r>
            <a:r>
              <a:rPr lang="es-ES" spc="0" dirty="0">
                <a:latin typeface="Bahnschrift Light" panose="020B0502040204020203" pitchFamily="34" charset="0"/>
              </a:rPr>
              <a:t>Lista de N elementos y número a buscar.</a:t>
            </a:r>
          </a:p>
          <a:p>
            <a:pPr algn="just" rtl="0"/>
            <a:r>
              <a:rPr lang="es-ES" i="1" spc="0" dirty="0">
                <a:latin typeface="Bahnschrift Light" panose="020B0502040204020203" pitchFamily="34" charset="0"/>
              </a:rPr>
              <a:t>Salida: </a:t>
            </a:r>
            <a:r>
              <a:rPr lang="es-ES" spc="0" dirty="0">
                <a:latin typeface="Bahnschrift Light" panose="020B0502040204020203" pitchFamily="34" charset="0"/>
              </a:rPr>
              <a:t>Índice donde se encuentra X (valor de lista).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2</a:t>
            </a:fld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407CF32-2646-4777-861C-15F1D9600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63" y="4122025"/>
            <a:ext cx="6367670" cy="252884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591DF587-B4D7-4BAE-8C97-FAE4B8A97061}"/>
              </a:ext>
            </a:extLst>
          </p:cNvPr>
          <p:cNvSpPr/>
          <p:nvPr/>
        </p:nvSpPr>
        <p:spPr>
          <a:xfrm>
            <a:off x="4850297" y="4744279"/>
            <a:ext cx="198782" cy="1987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6BEE61E-1C6F-490F-BFD1-605CEBF63EF6}"/>
              </a:ext>
            </a:extLst>
          </p:cNvPr>
          <p:cNvSpPr txBox="1"/>
          <p:nvPr/>
        </p:nvSpPr>
        <p:spPr>
          <a:xfrm>
            <a:off x="323463" y="2544417"/>
            <a:ext cx="6367670" cy="1282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" panose="020B0502040204020203" pitchFamily="34" charset="0"/>
                <a:ea typeface="+mn-ea"/>
                <a:cs typeface="+mn-cs"/>
              </a:rPr>
              <a:t>Notación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" panose="020B0502040204020203" pitchFamily="34" charset="0"/>
                <a:ea typeface="+mn-ea"/>
                <a:cs typeface="+mn-cs"/>
              </a:rPr>
              <a:t>: O(n).  En el peor de los casos vamos a tener que buscar en todos los lugares del array hasta la última posición.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1B1F6E-EE19-4F4C-B872-CE086CA91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637" y="657225"/>
            <a:ext cx="4533900" cy="392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575" y="220770"/>
            <a:ext cx="1696278" cy="708662"/>
          </a:xfrm>
        </p:spPr>
        <p:txBody>
          <a:bodyPr rtlCol="0"/>
          <a:lstStyle/>
          <a:p>
            <a:pPr rtl="0"/>
            <a:r>
              <a:rPr lang="es-ES" sz="3300" b="1" dirty="0"/>
              <a:t>binaria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40036" y="5606107"/>
            <a:ext cx="3017520" cy="464871"/>
          </a:xfrm>
        </p:spPr>
        <p:txBody>
          <a:bodyPr rtlCol="0"/>
          <a:lstStyle/>
          <a:p>
            <a:pPr rtl="0"/>
            <a:r>
              <a:rPr lang="es-ES" dirty="0"/>
              <a:t>NOTACIÓN: O(LOG N)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996" y="1008945"/>
            <a:ext cx="5341274" cy="2025803"/>
          </a:xfrm>
        </p:spPr>
        <p:txBody>
          <a:bodyPr rtlCol="0">
            <a:normAutofit lnSpcReduction="10000"/>
          </a:bodyPr>
          <a:lstStyle/>
          <a:p>
            <a:pPr marL="0" indent="0" algn="just" rtl="0">
              <a:lnSpc>
                <a:spcPct val="100000"/>
              </a:lnSpc>
              <a:buNone/>
            </a:pPr>
            <a:r>
              <a:rPr lang="es-ES" sz="1800" i="1" dirty="0">
                <a:cs typeface="Biome Light" panose="020B0303030204020804" pitchFamily="34" charset="0"/>
              </a:rPr>
              <a:t>Entrada</a:t>
            </a:r>
            <a:r>
              <a:rPr lang="es-ES" sz="1800" dirty="0">
                <a:cs typeface="Biome Light" panose="020B0303030204020804" pitchFamily="34" charset="0"/>
              </a:rPr>
              <a:t>: Lista ordenada y el número que queremos buscar.</a:t>
            </a:r>
          </a:p>
          <a:p>
            <a:pPr marL="0" indent="0" algn="just" rtl="0">
              <a:lnSpc>
                <a:spcPct val="100000"/>
              </a:lnSpc>
              <a:buNone/>
            </a:pPr>
            <a:r>
              <a:rPr lang="es-ES" sz="1800" i="1" dirty="0">
                <a:cs typeface="Biome Light" panose="020B0303030204020804" pitchFamily="34" charset="0"/>
              </a:rPr>
              <a:t>Salida: </a:t>
            </a:r>
            <a:r>
              <a:rPr lang="es-ES" sz="1800" dirty="0">
                <a:cs typeface="Biome Light" panose="020B0303030204020804" pitchFamily="34" charset="0"/>
              </a:rPr>
              <a:t>Índice donde se encuentra X (valor de lista)</a:t>
            </a:r>
          </a:p>
          <a:p>
            <a:pPr marL="0" indent="0" rtl="0">
              <a:lnSpc>
                <a:spcPct val="100000"/>
              </a:lnSpc>
              <a:buNone/>
            </a:pPr>
            <a:endParaRPr lang="es-ES" sz="1800" dirty="0">
              <a:cs typeface="Biome Light" panose="020B0303030204020804" pitchFamily="34" charset="0"/>
            </a:endParaRPr>
          </a:p>
          <a:p>
            <a:pPr marL="0" indent="0" algn="just" rtl="0">
              <a:lnSpc>
                <a:spcPct val="100000"/>
              </a:lnSpc>
              <a:buNone/>
            </a:pPr>
            <a:r>
              <a:rPr lang="es-ES" sz="1800" dirty="0"/>
              <a:t>Se </a:t>
            </a:r>
            <a:r>
              <a:rPr lang="es-ES" sz="1800" u="sng" dirty="0"/>
              <a:t>dice</a:t>
            </a:r>
            <a:r>
              <a:rPr lang="es-ES" sz="1800" dirty="0"/>
              <a:t> que la notación es de log(n) cuando el proceso se divide o se multiplica n veces.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t>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8B77314-6AC7-41B0-BFF4-225130BD4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996" y="3246784"/>
            <a:ext cx="5535438" cy="296998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698E2C0-8EC9-4906-B87A-4CF353AF4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97" y="472560"/>
            <a:ext cx="4612599" cy="4735544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EC6C62D3-E483-421A-875E-880CED407F4C}"/>
              </a:ext>
            </a:extLst>
          </p:cNvPr>
          <p:cNvSpPr/>
          <p:nvPr/>
        </p:nvSpPr>
        <p:spPr>
          <a:xfrm>
            <a:off x="10754139" y="5208104"/>
            <a:ext cx="225287" cy="212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886797-F6D1-4FD4-9D7C-45A34FD16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s-ES" noProof="0" smtClean="0"/>
              <a:t>4</a:t>
            </a:fld>
            <a:endParaRPr lang="es-ES" noProof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32C5E52-2A69-4C50-AA57-046960067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649" y="999801"/>
            <a:ext cx="8654785" cy="485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1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8EB931DF-8EBE-465F-A338-755B39AE87CA}"/>
              </a:ext>
            </a:extLst>
          </p:cNvPr>
          <p:cNvSpPr/>
          <p:nvPr/>
        </p:nvSpPr>
        <p:spPr>
          <a:xfrm>
            <a:off x="10641496" y="0"/>
            <a:ext cx="1550504" cy="6833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Paralelogramo 8">
            <a:extLst>
              <a:ext uri="{FF2B5EF4-FFF2-40B4-BE49-F238E27FC236}">
                <a16:creationId xmlns:a16="http://schemas.microsoft.com/office/drawing/2014/main" id="{8588429D-0453-4D3C-903C-2088000ADF55}"/>
              </a:ext>
            </a:extLst>
          </p:cNvPr>
          <p:cNvSpPr/>
          <p:nvPr/>
        </p:nvSpPr>
        <p:spPr>
          <a:xfrm>
            <a:off x="0" y="0"/>
            <a:ext cx="4200939" cy="6833428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008" y="-20983"/>
            <a:ext cx="6334539" cy="800789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4800" b="1" dirty="0">
                <a:solidFill>
                  <a:schemeClr val="bg1"/>
                </a:solidFill>
              </a:rPr>
              <a:t>ARB</a:t>
            </a:r>
            <a:r>
              <a:rPr lang="es-ES" sz="4800" b="1" dirty="0"/>
              <a:t>OL DE BÚSQUEDA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t>5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46F9A02-7778-44A5-A3DE-B846715FA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78" b="90561" l="4303" r="93287">
                        <a14:foregroundMark x1="41480" y1="6888" x2="46299" y2="6888"/>
                        <a14:foregroundMark x1="50415" y1="7610" x2="62134" y2="6378"/>
                        <a14:foregroundMark x1="37866" y1="8929" x2="49812" y2="7673"/>
                        <a14:foregroundMark x1="62134" y1="6378" x2="62421" y2="6378"/>
                        <a14:foregroundMark x1="34013" y1="10993" x2="33726" y2="11156"/>
                        <a14:foregroundMark x1="42169" y1="6378" x2="35806" y2="9978"/>
                        <a14:foregroundMark x1="25785" y1="20356" x2="25129" y2="21173"/>
                        <a14:foregroundMark x1="30745" y1="14174" x2="27102" y2="18715"/>
                        <a14:foregroundMark x1="18417" y1="27551" x2="13081" y2="31122"/>
                        <a14:foregroundMark x1="7337" y1="58050" x2="8778" y2="66327"/>
                        <a14:foregroundMark x1="4647" y1="42602" x2="5920" y2="49911"/>
                        <a14:foregroundMark x1="11029" y1="70941" x2="14669" y2="78403"/>
                        <a14:foregroundMark x1="8778" y1="66327" x2="9809" y2="68441"/>
                        <a14:foregroundMark x1="38560" y1="61174" x2="53012" y2="69643"/>
                        <a14:foregroundMark x1="23408" y1="52296" x2="35948" y2="59644"/>
                        <a14:foregroundMark x1="73876" y1="72355" x2="82444" y2="73469"/>
                        <a14:foregroundMark x1="60934" y1="70673" x2="71782" y2="72083"/>
                        <a14:foregroundMark x1="53012" y1="69643" x2="55811" y2="70007"/>
                        <a14:foregroundMark x1="87474" y1="68961" x2="89845" y2="66837"/>
                        <a14:foregroundMark x1="82444" y1="73469" x2="84406" y2="71711"/>
                        <a14:foregroundMark x1="89845" y1="66837" x2="87212" y2="61577"/>
                        <a14:foregroundMark x1="71571" y1="51503" x2="69124" y2="50233"/>
                        <a14:foregroundMark x1="79144" y1="55431" x2="75535" y2="53559"/>
                        <a14:foregroundMark x1="84977" y1="58458" x2="83062" y2="57464"/>
                        <a14:foregroundMark x1="63898" y1="43314" x2="63503" y2="42761"/>
                        <a14:foregroundMark x1="51817" y1="44104" x2="50430" y2="45408"/>
                        <a14:foregroundMark x1="55173" y1="40947" x2="54721" y2="41372"/>
                        <a14:foregroundMark x1="50430" y1="45408" x2="49966" y2="48675"/>
                        <a14:foregroundMark x1="78695" y1="17961" x2="78968" y2="18126"/>
                        <a14:foregroundMark x1="68172" y1="11580" x2="72071" y2="13944"/>
                        <a14:foregroundMark x1="62767" y1="8303" x2="64764" y2="9514"/>
                        <a14:foregroundMark x1="61274" y1="7398" x2="61875" y2="7763"/>
                        <a14:foregroundMark x1="87891" y1="87223" x2="87780" y2="87500"/>
                        <a14:foregroundMark x1="89881" y1="82277" x2="89149" y2="84097"/>
                        <a14:foregroundMark x1="91219" y1="78954" x2="90203" y2="81478"/>
                        <a14:foregroundMark x1="87780" y1="87500" x2="79862" y2="92602"/>
                        <a14:foregroundMark x1="79862" y1="92602" x2="14286" y2="93622"/>
                        <a14:foregroundMark x1="14286" y1="93622" x2="10798" y2="87534"/>
                        <a14:foregroundMark x1="5841" y1="75864" x2="4647" y2="68622"/>
                        <a14:foregroundMark x1="4647" y1="68622" x2="6540" y2="61990"/>
                        <a14:foregroundMark x1="39759" y1="23469" x2="40620" y2="25510"/>
                        <a14:foregroundMark x1="60243" y1="21038" x2="57659" y2="30612"/>
                        <a14:foregroundMark x1="13941" y1="87500" x2="22375" y2="88520"/>
                        <a14:foregroundMark x1="23408" y1="88520" x2="35628" y2="88776"/>
                        <a14:foregroundMark x1="35800" y1="89286" x2="48365" y2="88265"/>
                        <a14:foregroundMark x1="48365" y1="88265" x2="55766" y2="88520"/>
                        <a14:foregroundMark x1="56110" y1="89286" x2="67298" y2="88265"/>
                        <a14:foregroundMark x1="67298" y1="88265" x2="74699" y2="88265"/>
                        <a14:foregroundMark x1="75559" y1="88265" x2="85198" y2="88520"/>
                        <a14:foregroundMark x1="85198" y1="88520" x2="85886" y2="89031"/>
                        <a14:foregroundMark x1="86059" y1="90561" x2="83649" y2="90816"/>
                        <a14:foregroundMark x1="58003" y1="37755" x2="49398" y2="47194"/>
                        <a14:foregroundMark x1="52062" y1="9114" x2="60413" y2="9694"/>
                        <a14:backgroundMark x1="1205" y1="1276" x2="3270" y2="1276"/>
                        <a14:backgroundMark x1="2410" y1="1276" x2="1205" y2="3316"/>
                        <a14:backgroundMark x1="3270" y1="1531" x2="861" y2="3827"/>
                        <a14:backgroundMark x1="2926" y1="1531" x2="10499" y2="1531"/>
                        <a14:backgroundMark x1="2238" y1="12245" x2="344" y2="12500"/>
                        <a14:backgroundMark x1="1033" y1="20663" x2="1893" y2="23724"/>
                        <a14:backgroundMark x1="1893" y1="41071" x2="1205" y2="46939"/>
                        <a14:backgroundMark x1="1377" y1="67347" x2="1377" y2="83929"/>
                        <a14:backgroundMark x1="71256" y1="15816" x2="79518" y2="16071"/>
                        <a14:backgroundMark x1="61962" y1="17602" x2="80723" y2="27296"/>
                        <a14:backgroundMark x1="42513" y1="35969" x2="53012" y2="32398"/>
                        <a14:backgroundMark x1="55938" y1="16327" x2="65404" y2="12500"/>
                        <a14:backgroundMark x1="25129" y1="11990" x2="29948" y2="8929"/>
                        <a14:backgroundMark x1="12392" y1="82143" x2="27367" y2="81122"/>
                        <a14:backgroundMark x1="41997" y1="80612" x2="52496" y2="77806"/>
                        <a14:backgroundMark x1="67470" y1="81888" x2="75387" y2="67602"/>
                        <a14:backgroundMark x1="75387" y1="67602" x2="75731" y2="65816"/>
                        <a14:backgroundMark x1="87091" y1="82398" x2="77969" y2="77296"/>
                        <a14:backgroundMark x1="75731" y1="48214" x2="71945" y2="52041"/>
                        <a14:backgroundMark x1="67298" y1="46429" x2="64200" y2="47194"/>
                        <a14:backgroundMark x1="63339" y1="38520" x2="59857" y2="40320"/>
                        <a14:backgroundMark x1="53768" y1="47708" x2="51291" y2="53827"/>
                        <a14:backgroundMark x1="36833" y1="58418" x2="36833" y2="60969"/>
                        <a14:backgroundMark x1="39759" y1="70153" x2="36145" y2="70153"/>
                        <a14:backgroundMark x1="28916" y1="48469" x2="18589" y2="47194"/>
                        <a14:backgroundMark x1="13425" y1="57908" x2="12909" y2="68367"/>
                        <a14:backgroundMark x1="12909" y1="68367" x2="12909" y2="68367"/>
                        <a14:backgroundMark x1="5336" y1="76531" x2="12565" y2="85204"/>
                        <a14:backgroundMark x1="12565" y1="85204" x2="12565" y2="85204"/>
                        <a14:backgroundMark x1="7057" y1="50255" x2="6024" y2="57653"/>
                        <a14:backgroundMark x1="21343" y1="34949" x2="16695" y2="37755"/>
                        <a14:backgroundMark x1="66781" y1="5612" x2="69880" y2="7908"/>
                        <a14:backgroundMark x1="87780" y1="27296" x2="90534" y2="30612"/>
                        <a14:backgroundMark x1="75904" y1="60459" x2="70396" y2="66582"/>
                        <a14:backgroundMark x1="70396" y1="66582" x2="70052" y2="67857"/>
                        <a14:backgroundMark x1="61446" y1="71939" x2="56282" y2="71173"/>
                        <a14:backgroundMark x1="84337" y1="59184" x2="82788" y2="60969"/>
                        <a14:backgroundMark x1="87263" y1="70153" x2="85370" y2="69643"/>
                        <a14:backgroundMark x1="86575" y1="59439" x2="84509" y2="56888"/>
                        <a14:backgroundMark x1="87952" y1="70153" x2="83477" y2="69388"/>
                        <a14:backgroundMark x1="81411" y1="53061" x2="79518" y2="55867"/>
                        <a14:backgroundMark x1="39071" y1="58673" x2="38898" y2="61224"/>
                        <a14:backgroundMark x1="34768" y1="62245" x2="36833" y2="62500"/>
                        <a14:backgroundMark x1="8606" y1="70153" x2="10327" y2="71939"/>
                        <a14:backgroundMark x1="92771" y1="47704" x2="94664" y2="51531"/>
                        <a14:backgroundMark x1="93976" y1="55867" x2="95525" y2="62245"/>
                        <a14:backgroundMark x1="93804" y1="72194" x2="91910" y2="79337"/>
                        <a14:backgroundMark x1="93460" y1="72449" x2="93976" y2="67092"/>
                        <a14:backgroundMark x1="94664" y1="64796" x2="94492" y2="63265"/>
                        <a14:backgroundMark x1="95009" y1="64796" x2="95009" y2="66837"/>
                        <a14:backgroundMark x1="95353" y1="64796" x2="95353" y2="66582"/>
                        <a14:backgroundMark x1="95009" y1="64286" x2="94148" y2="73980"/>
                        <a14:backgroundMark x1="95525" y1="62500" x2="95525" y2="65051"/>
                        <a14:backgroundMark x1="95009" y1="50765" x2="96041" y2="64031"/>
                        <a14:backgroundMark x1="91566" y1="32143" x2="93115" y2="38520"/>
                        <a14:backgroundMark x1="91738" y1="30357" x2="93976" y2="44388"/>
                        <a14:backgroundMark x1="93976" y1="44388" x2="94148" y2="41837"/>
                        <a14:backgroundMark x1="78830" y1="18367" x2="86231" y2="22959"/>
                        <a14:backgroundMark x1="86231" y1="22959" x2="89501" y2="27041"/>
                        <a14:backgroundMark x1="90706" y1="30867" x2="91566" y2="30867"/>
                        <a14:backgroundMark x1="95181" y1="46684" x2="93804" y2="45918"/>
                        <a14:backgroundMark x1="89673" y1="85459" x2="86919" y2="84694"/>
                        <a14:backgroundMark x1="90017" y1="82908" x2="90017" y2="80612"/>
                        <a14:backgroundMark x1="34079" y1="6378" x2="32358" y2="9184"/>
                        <a14:backgroundMark x1="48193" y1="10969" x2="50775" y2="11735"/>
                        <a14:backgroundMark x1="66609" y1="6378" x2="69019" y2="10714"/>
                        <a14:backgroundMark x1="62823" y1="5357" x2="64028" y2="5102"/>
                        <a14:backgroundMark x1="33391" y1="10714" x2="30637" y2="14031"/>
                        <a14:backgroundMark x1="27367" y1="19133" x2="25818" y2="204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5784" y="779807"/>
            <a:ext cx="6889783" cy="468234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E7702A2-ACD4-4892-A20B-7C85210F5FCC}"/>
              </a:ext>
            </a:extLst>
          </p:cNvPr>
          <p:cNvSpPr txBox="1"/>
          <p:nvPr/>
        </p:nvSpPr>
        <p:spPr>
          <a:xfrm>
            <a:off x="3578087" y="5305752"/>
            <a:ext cx="7063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pc="300" dirty="0"/>
              <a:t>PERMITE BUSCAR, INSERTAR O ELIMINAR ELEMENTOS MÁS FÁCILMENTE DENTRO DE UNA ESTRUCTURA DE DATOS.</a:t>
            </a:r>
            <a:endParaRPr lang="es-CO" spc="3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F03774D-0E09-4EA9-BAE5-C25472958D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530" b="94470" l="1848" r="96413">
                        <a14:foregroundMark x1="41848" y1="10445" x2="46304" y2="11674"/>
                        <a14:foregroundMark x1="44022" y1="7988" x2="43152" y2="8602"/>
                        <a14:foregroundMark x1="43587" y1="6759" x2="45326" y2="5530"/>
                        <a14:foregroundMark x1="61630" y1="29032" x2="61630" y2="29032"/>
                        <a14:foregroundMark x1="55109" y1="21045" x2="55109" y2="21045"/>
                        <a14:foregroundMark x1="32609" y1="21659" x2="32609" y2="21659"/>
                        <a14:foregroundMark x1="32609" y1="62058" x2="32609" y2="65131"/>
                        <a14:foregroundMark x1="5761" y1="61444" x2="7935" y2="65745"/>
                        <a14:foregroundMark x1="5761" y1="58372" x2="12391" y2="66359"/>
                        <a14:foregroundMark x1="21196" y1="82028" x2="20326" y2="92473"/>
                        <a14:foregroundMark x1="1848" y1="62058" x2="1848" y2="62058"/>
                        <a14:foregroundMark x1="79674" y1="57757" x2="80109" y2="66359"/>
                        <a14:foregroundMark x1="68261" y1="85100" x2="70000" y2="93702"/>
                        <a14:foregroundMark x1="91196" y1="83871" x2="92500" y2="92473"/>
                        <a14:foregroundMark x1="96413" y1="89401" x2="95109" y2="94470"/>
                        <a14:backgroundMark x1="67826" y1="7373" x2="84565" y2="20430"/>
                        <a14:backgroundMark x1="46739" y1="50230" x2="49348" y2="738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611" y="1977221"/>
            <a:ext cx="3011715" cy="2131116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80A728B-943D-4CC4-88DD-ABA156B17D8B}"/>
              </a:ext>
            </a:extLst>
          </p:cNvPr>
          <p:cNvCxnSpPr/>
          <p:nvPr/>
        </p:nvCxnSpPr>
        <p:spPr>
          <a:xfrm flipH="1">
            <a:off x="1325217" y="2305878"/>
            <a:ext cx="463826" cy="318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5B88854-3845-46E8-A04C-D5E2EEF756F0}"/>
              </a:ext>
            </a:extLst>
          </p:cNvPr>
          <p:cNvCxnSpPr/>
          <p:nvPr/>
        </p:nvCxnSpPr>
        <p:spPr>
          <a:xfrm>
            <a:off x="2100468" y="2305878"/>
            <a:ext cx="419181" cy="318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0D43B96-34F8-44B8-9036-5D9EFF5B5F2D}"/>
              </a:ext>
            </a:extLst>
          </p:cNvPr>
          <p:cNvCxnSpPr/>
          <p:nvPr/>
        </p:nvCxnSpPr>
        <p:spPr>
          <a:xfrm>
            <a:off x="2756453" y="2862470"/>
            <a:ext cx="172277" cy="258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528B523-A34E-4870-91C2-B6B7442DF097}"/>
              </a:ext>
            </a:extLst>
          </p:cNvPr>
          <p:cNvCxnSpPr/>
          <p:nvPr/>
        </p:nvCxnSpPr>
        <p:spPr>
          <a:xfrm flipH="1">
            <a:off x="874643" y="2862470"/>
            <a:ext cx="172279" cy="258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DD2CEC9-ED8B-4C6E-8B72-D3E1EB7F24F1}"/>
              </a:ext>
            </a:extLst>
          </p:cNvPr>
          <p:cNvCxnSpPr/>
          <p:nvPr/>
        </p:nvCxnSpPr>
        <p:spPr>
          <a:xfrm>
            <a:off x="1325217" y="2862470"/>
            <a:ext cx="132522" cy="258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69A0934-39F3-47AB-AB04-77E80C65FE66}"/>
              </a:ext>
            </a:extLst>
          </p:cNvPr>
          <p:cNvCxnSpPr>
            <a:cxnSpLocks/>
          </p:cNvCxnSpPr>
          <p:nvPr/>
        </p:nvCxnSpPr>
        <p:spPr>
          <a:xfrm flipH="1">
            <a:off x="1325217" y="3429000"/>
            <a:ext cx="132523" cy="308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32CDA5E-549F-4D53-B24D-EF9CC19EE8F2}"/>
              </a:ext>
            </a:extLst>
          </p:cNvPr>
          <p:cNvCxnSpPr/>
          <p:nvPr/>
        </p:nvCxnSpPr>
        <p:spPr>
          <a:xfrm flipH="1">
            <a:off x="2756453" y="3429000"/>
            <a:ext cx="172277" cy="308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3DAA75F-5EF6-478F-A6FB-874776D6FCD5}"/>
              </a:ext>
            </a:extLst>
          </p:cNvPr>
          <p:cNvCxnSpPr/>
          <p:nvPr/>
        </p:nvCxnSpPr>
        <p:spPr>
          <a:xfrm>
            <a:off x="3101008" y="3429000"/>
            <a:ext cx="185531" cy="308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5A0E835-7D7F-4DB4-9338-ECE970B346E2}"/>
              </a:ext>
            </a:extLst>
          </p:cNvPr>
          <p:cNvSpPr txBox="1"/>
          <p:nvPr/>
        </p:nvSpPr>
        <p:spPr>
          <a:xfrm>
            <a:off x="2627243" y="6115689"/>
            <a:ext cx="9177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A</a:t>
            </a:r>
            <a:r>
              <a:rPr lang="es-ES" sz="2400" spc="300" dirty="0">
                <a:solidFill>
                  <a:schemeClr val="bg1"/>
                </a:solidFill>
              </a:rPr>
              <a:t> B </a:t>
            </a:r>
            <a:r>
              <a:rPr lang="es-ES" sz="2400" spc="300" dirty="0"/>
              <a:t>C D E F G H I J K L M N </a:t>
            </a:r>
            <a:r>
              <a:rPr lang="es-CO" sz="2400" spc="300" dirty="0"/>
              <a:t>Ñ O P Q R S T U V W X </a:t>
            </a:r>
            <a:r>
              <a:rPr lang="es-CO" sz="2400" spc="300" dirty="0">
                <a:solidFill>
                  <a:schemeClr val="bg1"/>
                </a:solidFill>
              </a:rPr>
              <a:t>Y Z</a:t>
            </a:r>
            <a:endParaRPr lang="es-ES" sz="2400" spc="300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2F9C2A4-8E1C-44A2-B013-0663FBDC4E40}"/>
              </a:ext>
            </a:extLst>
          </p:cNvPr>
          <p:cNvSpPr txBox="1"/>
          <p:nvPr/>
        </p:nvSpPr>
        <p:spPr>
          <a:xfrm>
            <a:off x="10778037" y="5414650"/>
            <a:ext cx="1214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Mayor</a:t>
            </a:r>
            <a:endParaRPr lang="es-CO" sz="20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C2D78E0-6362-4E6E-AF0E-75F895764D11}"/>
              </a:ext>
            </a:extLst>
          </p:cNvPr>
          <p:cNvSpPr txBox="1"/>
          <p:nvPr/>
        </p:nvSpPr>
        <p:spPr>
          <a:xfrm>
            <a:off x="1816202" y="5435976"/>
            <a:ext cx="1214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Menor</a:t>
            </a:r>
            <a:endParaRPr lang="es-CO" sz="20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22E6B59-211E-44DC-B4C4-A42D693FCBA3}"/>
              </a:ext>
            </a:extLst>
          </p:cNvPr>
          <p:cNvCxnSpPr>
            <a:cxnSpLocks/>
          </p:cNvCxnSpPr>
          <p:nvPr/>
        </p:nvCxnSpPr>
        <p:spPr>
          <a:xfrm>
            <a:off x="2519649" y="5944549"/>
            <a:ext cx="126291" cy="17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B144095-1317-4AE4-A357-B5CE22E6090A}"/>
              </a:ext>
            </a:extLst>
          </p:cNvPr>
          <p:cNvCxnSpPr>
            <a:cxnSpLocks/>
          </p:cNvCxnSpPr>
          <p:nvPr/>
        </p:nvCxnSpPr>
        <p:spPr>
          <a:xfrm flipH="1">
            <a:off x="11132370" y="5892286"/>
            <a:ext cx="90564" cy="24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imagen abstracta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Algoritmos de ORDENAMIENTO</a:t>
            </a:r>
          </a:p>
        </p:txBody>
      </p:sp>
    </p:spTree>
    <p:extLst>
      <p:ext uri="{BB962C8B-B14F-4D97-AF65-F5344CB8AC3E}">
        <p14:creationId xmlns:p14="http://schemas.microsoft.com/office/powerpoint/2010/main" val="231301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24C0EF38-C2F6-4186-99C6-82CB4350F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6665843"/>
            <a:ext cx="12192000" cy="2144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8282" y="316671"/>
            <a:ext cx="11002961" cy="82391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87" y="303962"/>
            <a:ext cx="4017238" cy="82391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BUBBLE SORT</a:t>
            </a:r>
            <a:endParaRPr lang="es-ES" sz="48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t>7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61FF05D-F2AD-4A83-9549-B5E6153EC88A}"/>
              </a:ext>
            </a:extLst>
          </p:cNvPr>
          <p:cNvSpPr txBox="1"/>
          <p:nvPr/>
        </p:nvSpPr>
        <p:spPr>
          <a:xfrm>
            <a:off x="278287" y="1329451"/>
            <a:ext cx="1149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Bahnschrift Light" panose="020B0502040204020203" pitchFamily="34" charset="0"/>
              </a:rPr>
              <a:t>Este método de ordenamiento consiste en comparar la posición desde el subíndice 0 con el que le sigue sucesivamente e ir reemplazando tales valores.</a:t>
            </a:r>
            <a:endParaRPr lang="es-CO" dirty="0">
              <a:latin typeface="Bahnschrift Light" panose="020B0502040204020203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A99ACCA-1E54-4983-A3AD-8BE8CE1EC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761" y="2480677"/>
            <a:ext cx="5197097" cy="3898228"/>
          </a:xfrm>
          <a:prstGeom prst="rect">
            <a:avLst/>
          </a:prstGeom>
        </p:spPr>
      </p:pic>
      <p:pic>
        <p:nvPicPr>
          <p:cNvPr id="3074" name="Picture 2" descr="Using JavaScript to realize sorting algorithm animation [Phase 1] Bubble  sort - Programmer Sought">
            <a:extLst>
              <a:ext uri="{FF2B5EF4-FFF2-40B4-BE49-F238E27FC236}">
                <a16:creationId xmlns:a16="http://schemas.microsoft.com/office/drawing/2014/main" id="{1D8B7B77-06B4-4173-BAB4-1C8A9C6506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15" y="1989554"/>
            <a:ext cx="541972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278DD1C-1A90-465A-8D2B-82BA49CED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15" y="4108174"/>
            <a:ext cx="5197098" cy="24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primer plano de código informático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1166190" y="0"/>
            <a:ext cx="9886123" cy="6858000"/>
          </a:xfr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634" y="4900654"/>
            <a:ext cx="3710610" cy="545989"/>
          </a:xfrm>
          <a:gradFill>
            <a:gsLst>
              <a:gs pos="0">
                <a:schemeClr val="accent5">
                  <a:lumMod val="50000"/>
                  <a:lumOff val="50000"/>
                </a:schemeClr>
              </a:gs>
              <a:gs pos="95000">
                <a:schemeClr val="bg1">
                  <a:lumMod val="85000"/>
                  <a:lumOff val="15000"/>
                </a:schemeClr>
              </a:gs>
              <a:gs pos="51000">
                <a:schemeClr val="accent1"/>
              </a:gs>
            </a:gsLst>
          </a:gradFill>
        </p:spPr>
        <p:txBody>
          <a:bodyPr rtlCol="0">
            <a:normAutofit/>
          </a:bodyPr>
          <a:lstStyle/>
          <a:p>
            <a:pPr rtl="0"/>
            <a:r>
              <a:rPr lang="es-ES" dirty="0"/>
              <a:t> 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2466A1-54D9-43AE-95FD-9FF113E3F2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66190" y="2353427"/>
            <a:ext cx="9700022" cy="3702817"/>
          </a:xfrm>
        </p:spPr>
        <p:txBody>
          <a:bodyPr/>
          <a:lstStyle/>
          <a:p>
            <a:pPr algn="just"/>
            <a:r>
              <a:rPr lang="es-ES" dirty="0">
                <a:latin typeface="Bahnschrift Light" panose="020B0502040204020203" pitchFamily="34" charset="0"/>
              </a:rPr>
              <a:t>Su notación es O(n²)</a:t>
            </a:r>
          </a:p>
          <a:p>
            <a:pPr algn="just"/>
            <a:r>
              <a:rPr lang="es-ES" dirty="0">
                <a:latin typeface="Bahnschrift Light" panose="020B0502040204020203" pitchFamily="34" charset="0"/>
              </a:rPr>
              <a:t>¿Por qué?, porque tiene dos ciclos anidados, es decir que se repetirá n veces dentro del ciclo de adentro por las n veces que es el tamaño del input.</a:t>
            </a:r>
            <a:endParaRPr lang="es-CO" dirty="0">
              <a:latin typeface="Bahnschrift Light" panose="020B0502040204020203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062C91D-30E7-4D26-8449-5C01B5618E73}"/>
              </a:ext>
            </a:extLst>
          </p:cNvPr>
          <p:cNvSpPr txBox="1"/>
          <p:nvPr/>
        </p:nvSpPr>
        <p:spPr>
          <a:xfrm>
            <a:off x="4161183" y="9854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es-es"/>
            </a:defPPr>
            <a:lvl1pPr>
              <a:defRPr sz="3200">
                <a:latin typeface="Bahnschrift Light" panose="020B0502040204020203" pitchFamily="34" charset="0"/>
              </a:defRPr>
            </a:lvl1pPr>
          </a:lstStyle>
          <a:p>
            <a:r>
              <a:rPr lang="es-ES" sz="3600" b="1" dirty="0"/>
              <a:t>Notación Big(O) </a:t>
            </a:r>
            <a:endParaRPr lang="es-CO" sz="3600" b="1" dirty="0"/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89" y="522698"/>
            <a:ext cx="4018722" cy="573989"/>
          </a:xfrm>
        </p:spPr>
        <p:txBody>
          <a:bodyPr rtlCol="0"/>
          <a:lstStyle/>
          <a:p>
            <a:pPr rtl="0"/>
            <a:r>
              <a:rPr lang="es-ES" dirty="0"/>
              <a:t>MERGE SORT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t>9</a:t>
            </a:fld>
            <a:endParaRPr lang="es-ES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EAC82F9-BB12-4244-AA41-01AF33102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0" y="1474748"/>
            <a:ext cx="4691270" cy="4768683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87EE6CA0-B910-499B-A30F-7562C4C04D24}"/>
              </a:ext>
            </a:extLst>
          </p:cNvPr>
          <p:cNvSpPr txBox="1"/>
          <p:nvPr/>
        </p:nvSpPr>
        <p:spPr>
          <a:xfrm>
            <a:off x="5459483" y="1474748"/>
            <a:ext cx="56752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Es un algoritmo de ordenamiento externo estable basado en la técnica divide y vencerás.</a:t>
            </a:r>
          </a:p>
          <a:p>
            <a:pPr algn="just"/>
            <a:endParaRPr lang="es-ES" sz="2000" b="0" i="0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algn="just"/>
            <a:r>
              <a:rPr lang="es-E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La idea de los algoritmos de ordenación por mezcla es</a:t>
            </a:r>
            <a:r>
              <a:rPr lang="es-ES" sz="20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dividir la matriz por la mitad una y otra vez hasta que cada pieza tenga solo un elemento de longitud. Luego esos elementos se vuelven a juntar.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2A39C35-7480-43D2-8689-0EF3738FA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100" y="4210850"/>
            <a:ext cx="4541352" cy="181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20185_TF55661986_Win32" id="{C6DE0208-E30B-47EA-9DA3-5A9720198707}" vid="{9076F8E8-73BE-4461-859C-507C033F672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técnica</Template>
  <TotalTime>2335</TotalTime>
  <Words>868</Words>
  <Application>Microsoft Office PowerPoint</Application>
  <PresentationFormat>Panorámica</PresentationFormat>
  <Paragraphs>91</Paragraphs>
  <Slides>18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Bahnschrift Light</vt:lpstr>
      <vt:lpstr>Calibri</vt:lpstr>
      <vt:lpstr>Calibri Light</vt:lpstr>
      <vt:lpstr>Droid Serif</vt:lpstr>
      <vt:lpstr>urw-din</vt:lpstr>
      <vt:lpstr>Wingdings</vt:lpstr>
      <vt:lpstr>Tema de Office</vt:lpstr>
      <vt:lpstr>Algoritmos de búsqueda</vt:lpstr>
      <vt:lpstr>LINEAL</vt:lpstr>
      <vt:lpstr>binaria</vt:lpstr>
      <vt:lpstr>Presentación de PowerPoint</vt:lpstr>
      <vt:lpstr>ARBOL DE BÚSQUEDA</vt:lpstr>
      <vt:lpstr>Algoritmos de ORDENAMIENTO</vt:lpstr>
      <vt:lpstr>BUBBLE SORT</vt:lpstr>
      <vt:lpstr>  </vt:lpstr>
      <vt:lpstr>MERGE SORT</vt:lpstr>
      <vt:lpstr>Presentación de PowerPoint</vt:lpstr>
      <vt:lpstr>HEAP SORT</vt:lpstr>
      <vt:lpstr>Notación o(n log n)</vt:lpstr>
      <vt:lpstr>QUICKSORT</vt:lpstr>
      <vt:lpstr>Presentación de PowerPoint</vt:lpstr>
      <vt:lpstr>INSERTION SORT</vt:lpstr>
      <vt:lpstr>CODIFICACIÓN EN PYTHON</vt:lpstr>
      <vt:lpstr>SELECTION SORT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búsqueda</dc:title>
  <dc:creator>Rolan piñeres</dc:creator>
  <cp:lastModifiedBy>Rolan piñeres</cp:lastModifiedBy>
  <cp:revision>58</cp:revision>
  <dcterms:created xsi:type="dcterms:W3CDTF">2021-07-19T14:41:24Z</dcterms:created>
  <dcterms:modified xsi:type="dcterms:W3CDTF">2021-07-22T14:35:04Z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