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448" r:id="rId5"/>
    <p:sldId id="2462" r:id="rId6"/>
    <p:sldId id="2474" r:id="rId7"/>
    <p:sldId id="259" r:id="rId8"/>
    <p:sldId id="2463" r:id="rId9"/>
    <p:sldId id="2451" r:id="rId10"/>
    <p:sldId id="2450" r:id="rId11"/>
    <p:sldId id="2464" r:id="rId12"/>
    <p:sldId id="2465" r:id="rId13"/>
    <p:sldId id="260" r:id="rId14"/>
    <p:sldId id="262" r:id="rId15"/>
    <p:sldId id="2466" r:id="rId16"/>
    <p:sldId id="2467" r:id="rId17"/>
    <p:sldId id="2468" r:id="rId18"/>
    <p:sldId id="2469" r:id="rId19"/>
    <p:sldId id="2470" r:id="rId20"/>
    <p:sldId id="2471" r:id="rId21"/>
    <p:sldId id="2472" r:id="rId22"/>
    <p:sldId id="2473" r:id="rId23"/>
    <p:sldId id="2436" r:id="rId2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p:cViewPr varScale="1">
        <p:scale>
          <a:sx n="72" d="100"/>
          <a:sy n="72" d="100"/>
        </p:scale>
        <p:origin x="660" y="7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BEAC412-C0E0-4680-B40F-6137FEAD1B2F}" type="datetime1">
              <a:rPr lang="es-ES" smtClean="0"/>
              <a:t>27/07/2021</a:t>
            </a:fld>
            <a:endParaRPr lang="es-ES"/>
          </a:p>
        </p:txBody>
      </p:sp>
      <p:sp>
        <p:nvSpPr>
          <p:cNvPr id="4" name="Marcador de pie de página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s-ES" smtClean="0"/>
              <a:t>‹Nº›</a:t>
            </a:fld>
            <a:endParaRPr lang="es-ES"/>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A5784-D07A-4C59-A2CF-0329D6DB4ACE}" type="datetime1">
              <a:rPr lang="es-ES" smtClean="0"/>
              <a:pPr/>
              <a:t>27/07/2021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es-ES" noProof="0" smtClean="0"/>
              <a:t>‹Nº›</a:t>
            </a:fld>
            <a:endParaRPr lang="es-ES"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1</a:t>
            </a:fld>
            <a:endParaRPr lang="es-E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228B34ED-4CDD-41C9-90F7-D768D5559A6F}" type="slidenum">
              <a:rPr lang="es-ES" smtClean="0"/>
              <a:t>2</a:t>
            </a:fld>
            <a:endParaRPr lang="es-E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4</a:t>
            </a:fld>
            <a:endParaRPr lang="es-E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6</a:t>
            </a:fld>
            <a:endParaRPr lang="es-ES"/>
          </a:p>
        </p:txBody>
      </p:sp>
    </p:spTree>
    <p:extLst>
      <p:ext uri="{BB962C8B-B14F-4D97-AF65-F5344CB8AC3E}">
        <p14:creationId xmlns:p14="http://schemas.microsoft.com/office/powerpoint/2010/main" val="322075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7</a:t>
            </a:fld>
            <a:endParaRPr lang="es-ES"/>
          </a:p>
        </p:txBody>
      </p:sp>
    </p:spTree>
    <p:extLst>
      <p:ext uri="{BB962C8B-B14F-4D97-AF65-F5344CB8AC3E}">
        <p14:creationId xmlns:p14="http://schemas.microsoft.com/office/powerpoint/2010/main" val="2575837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228B34ED-4CDD-41C9-90F7-D768D5559A6F}" type="slidenum">
              <a:rPr lang="es-ES" smtClean="0"/>
              <a:t>10</a:t>
            </a:fld>
            <a:endParaRPr lang="es-ES"/>
          </a:p>
        </p:txBody>
      </p:sp>
    </p:spTree>
    <p:extLst>
      <p:ext uri="{BB962C8B-B14F-4D97-AF65-F5344CB8AC3E}">
        <p14:creationId xmlns:p14="http://schemas.microsoft.com/office/powerpoint/2010/main" val="136001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228B34ED-4CDD-41C9-90F7-D768D5559A6F}" type="slidenum">
              <a:rPr lang="es-ES" smtClean="0"/>
              <a:t>11</a:t>
            </a:fld>
            <a:endParaRPr lang="es-ES"/>
          </a:p>
        </p:txBody>
      </p:sp>
    </p:spTree>
    <p:extLst>
      <p:ext uri="{BB962C8B-B14F-4D97-AF65-F5344CB8AC3E}">
        <p14:creationId xmlns:p14="http://schemas.microsoft.com/office/powerpoint/2010/main" val="214540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228B34ED-4CDD-41C9-90F7-D768D5559A6F}" type="slidenum">
              <a:rPr lang="es-ES" smtClean="0"/>
              <a:t>20</a:t>
            </a:fld>
            <a:endParaRPr lang="es-E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Ref idx="1001">
        <a:schemeClr val="bg1"/>
      </p:bgRef>
    </p:bg>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s-ES" noProof="0"/>
              <a:t>Haga clic en el icono para agregar una imagen</a:t>
            </a:r>
          </a:p>
        </p:txBody>
      </p:sp>
      <p:sp>
        <p:nvSpPr>
          <p:cNvPr id="14" name="Marcador de texto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modificar los estilos de texto del patrón</a:t>
            </a:r>
          </a:p>
        </p:txBody>
      </p:sp>
      <p:sp>
        <p:nvSpPr>
          <p:cNvPr id="7" name="Marcador de texto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es-ES" spc="300" noProof="0"/>
              <a:t>REVISIÓN ANUAL</a:t>
            </a:r>
          </a:p>
        </p:txBody>
      </p:sp>
      <p:sp>
        <p:nvSpPr>
          <p:cNvPr id="2" name="Título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es-ES" noProof="0"/>
              <a:t>Haga clic para modificar los estilos de texto maestro</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9" name="Marcador de posición de imagen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es-ES" noProof="0"/>
              <a:t>Haga clic en el icono para agregar una imagen</a:t>
            </a:r>
          </a:p>
        </p:txBody>
      </p:sp>
      <p:sp>
        <p:nvSpPr>
          <p:cNvPr id="11" name="Marcador de número de diapositiva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s-ES" noProof="0" smtClean="0"/>
              <a:t>‹Nº›</a:t>
            </a:fld>
            <a:endParaRPr lang="es-ES" noProof="0"/>
          </a:p>
        </p:txBody>
      </p:sp>
      <p:sp>
        <p:nvSpPr>
          <p:cNvPr id="16" name="Marcador de conteni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es-ES" sz="1600" noProof="0">
                <a:cs typeface="Biome Light" panose="020B0303030204020804" pitchFamily="34" charset="0"/>
              </a:rPr>
              <a:t>Haga clic para modificar los estilos de texto maestro.</a:t>
            </a:r>
          </a:p>
          <a:p>
            <a:pPr marL="0" indent="0" rtl="0">
              <a:buNone/>
            </a:pPr>
            <a:endParaRPr lang="es-ES" noProof="0"/>
          </a:p>
        </p:txBody>
      </p:sp>
      <p:sp>
        <p:nvSpPr>
          <p:cNvPr id="17" name="Marcador de número de diapositiva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s-ES" noProof="0" smtClean="0"/>
              <a:pPr rtl="0"/>
              <a:t>‹Nº›</a:t>
            </a:fld>
            <a:endParaRPr lang="es-ES" noProof="0"/>
          </a:p>
        </p:txBody>
      </p:sp>
      <p:sp>
        <p:nvSpPr>
          <p:cNvPr id="7" name="Título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s-ES" noProof="0"/>
              <a:t>Haga clic para modificar el estilo de título del patrón</a:t>
            </a:r>
          </a:p>
        </p:txBody>
      </p:sp>
      <p:sp>
        <p:nvSpPr>
          <p:cNvPr id="2" name="Rectángulo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erre">
    <p:bg>
      <p:bgRef idx="1001">
        <a:schemeClr val="bg1"/>
      </p:bgRef>
    </p:bg>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s-ES" noProof="0"/>
              <a:t>Haga clic en el icono para agregar una imagen</a:t>
            </a:r>
          </a:p>
        </p:txBody>
      </p:sp>
      <p:sp>
        <p:nvSpPr>
          <p:cNvPr id="6" name="Título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es-ES" sz="4000" spc="300" noProof="0"/>
              <a:t>Haga clic para modificar el estilo de título del patrón</a:t>
            </a:r>
          </a:p>
        </p:txBody>
      </p:sp>
      <p:sp>
        <p:nvSpPr>
          <p:cNvPr id="14" name="Marcador de texto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MODIFICAR LOS ESTILOS DE TEXTO MAESTRO</a:t>
            </a:r>
          </a:p>
        </p:txBody>
      </p:sp>
      <p:sp>
        <p:nvSpPr>
          <p:cNvPr id="31" name="Marcador de texto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EDITAR</a:t>
            </a:r>
          </a:p>
        </p:txBody>
      </p:sp>
      <p:sp>
        <p:nvSpPr>
          <p:cNvPr id="32" name="Marcador de texto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editar</a:t>
            </a:r>
          </a:p>
        </p:txBody>
      </p:sp>
      <p:sp>
        <p:nvSpPr>
          <p:cNvPr id="33" name="Marcador de texto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editar</a:t>
            </a:r>
          </a:p>
        </p:txBody>
      </p:sp>
      <p:sp>
        <p:nvSpPr>
          <p:cNvPr id="34" name="Marcador de imagen en línea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es-ES" noProof="0"/>
              <a:t>Icono</a:t>
            </a:r>
          </a:p>
        </p:txBody>
      </p:sp>
      <p:sp>
        <p:nvSpPr>
          <p:cNvPr id="35" name="Marcador de imagen en línea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es-ES" noProof="0"/>
              <a:t>Icono</a:t>
            </a:r>
          </a:p>
        </p:txBody>
      </p:sp>
      <p:sp>
        <p:nvSpPr>
          <p:cNvPr id="36" name="Marcador de imagen en línea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es-ES" noProof="0"/>
              <a:t>Icono</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Marcador de posición de imagen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es-ES" noProof="0"/>
              <a:t>Título</a:t>
            </a:r>
          </a:p>
        </p:txBody>
      </p:sp>
      <p:sp>
        <p:nvSpPr>
          <p:cNvPr id="5" name="Marcador de pie de página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s-ES" noProof="0" smtClean="0"/>
              <a:t>‹Nº›</a:t>
            </a:fld>
            <a:endParaRPr lang="es-ES" noProof="0"/>
          </a:p>
        </p:txBody>
      </p:sp>
      <p:sp>
        <p:nvSpPr>
          <p:cNvPr id="13" name="Marcador de texto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es-ES" noProof="0"/>
              <a:t>HAGA CLIC PARA MODIFICAR LOS ESTILOS DE TEXTO MAESTRO</a:t>
            </a:r>
          </a:p>
        </p:txBody>
      </p:sp>
      <p:sp>
        <p:nvSpPr>
          <p:cNvPr id="3" name="Rectángulo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20" name="Marcador de texto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es-ES" noProof="0"/>
              <a:t>HAGA CLIC PARA MODIFICAR LOS ESTILOS DE TEXTO MAESTRO</a:t>
            </a:r>
          </a:p>
        </p:txBody>
      </p:sp>
      <p:sp>
        <p:nvSpPr>
          <p:cNvPr id="9" name="Marcador de posición de imagen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es-ES" noProof="0"/>
              <a:t>Haga clic en el icono para agregar una imagen</a:t>
            </a:r>
          </a:p>
        </p:txBody>
      </p:sp>
      <p:sp>
        <p:nvSpPr>
          <p:cNvPr id="11" name="Marcador de número de diapositiva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s-ES" noProof="0" smtClean="0"/>
              <a:t>‹Nº›</a:t>
            </a:fld>
            <a:endParaRPr lang="es-ES" noProof="0"/>
          </a:p>
        </p:txBody>
      </p:sp>
      <p:sp>
        <p:nvSpPr>
          <p:cNvPr id="16" name="Marcador de conteni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es-ES" sz="1600" noProof="0">
                <a:cs typeface="Biome Light" panose="020B0303030204020804" pitchFamily="34" charset="0"/>
              </a:rPr>
              <a:t>Haga clic para modificar los estilos de texto maestro.</a:t>
            </a:r>
          </a:p>
          <a:p>
            <a:pPr marL="0" indent="0" rtl="0">
              <a:buNone/>
            </a:pPr>
            <a:endParaRPr lang="es-ES" noProof="0"/>
          </a:p>
        </p:txBody>
      </p:sp>
      <p:sp>
        <p:nvSpPr>
          <p:cNvPr id="17" name="Marcador de número de diapositiva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s-ES" noProof="0" smtClean="0"/>
              <a:pPr rtl="0"/>
              <a:t>‹Nº›</a:t>
            </a:fld>
            <a:endParaRPr lang="es-ES" noProof="0"/>
          </a:p>
        </p:txBody>
      </p:sp>
      <p:sp>
        <p:nvSpPr>
          <p:cNvPr id="2" name="Título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lto de sección">
    <p:spTree>
      <p:nvGrpSpPr>
        <p:cNvPr id="1" name=""/>
        <p:cNvGrpSpPr/>
        <p:nvPr/>
      </p:nvGrpSpPr>
      <p:grpSpPr>
        <a:xfrm>
          <a:off x="0" y="0"/>
          <a:ext cx="0" cy="0"/>
          <a:chOff x="0" y="0"/>
          <a:chExt cx="0" cy="0"/>
        </a:xfrm>
      </p:grpSpPr>
      <p:sp>
        <p:nvSpPr>
          <p:cNvPr id="11" name="Marcador de posición de imagen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es-ES" noProof="0"/>
              <a:t>HAGA CLIC PARA MODIFICAR EL TÍTULO DEL PATRÓN</a:t>
            </a:r>
          </a:p>
        </p:txBody>
      </p:sp>
      <p:sp>
        <p:nvSpPr>
          <p:cNvPr id="3" name="Marcador de texto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MAESTRO</a:t>
            </a:r>
          </a:p>
        </p:txBody>
      </p:sp>
      <p:sp>
        <p:nvSpPr>
          <p:cNvPr id="5" name="Marcador de pie de página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s-ES" noProof="0" smtClean="0"/>
              <a:t>‹Nº›</a:t>
            </a:fld>
            <a:endParaRPr lang="es-E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es-ES" noProof="0"/>
              <a:t>TÍTULO DE LA DIAPOSITIVA AQUÍ</a:t>
            </a:r>
          </a:p>
        </p:txBody>
      </p:sp>
      <p:sp>
        <p:nvSpPr>
          <p:cNvPr id="3" name="Marcador de contenido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9" name="Marcador de número de diapositiva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es-ES" noProof="0" smtClean="0"/>
              <a:t>‹Nº›</a:t>
            </a:fld>
            <a:endParaRPr lang="es-ES" noProof="0"/>
          </a:p>
        </p:txBody>
      </p:sp>
      <p:sp>
        <p:nvSpPr>
          <p:cNvPr id="5" name="Marcador de posición de imagen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es-ES" noProof="0"/>
              <a:t>Haga clic en el icono para agregar una imagen</a:t>
            </a:r>
          </a:p>
        </p:txBody>
      </p:sp>
      <p:sp>
        <p:nvSpPr>
          <p:cNvPr id="9" name="Marcador de posición de imagen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es-ES" noProof="0"/>
              <a:t>Haga clic en el icono para agregar una imagen</a:t>
            </a:r>
          </a:p>
        </p:txBody>
      </p:sp>
      <p:sp>
        <p:nvSpPr>
          <p:cNvPr id="10" name="Marcador de posición de imagen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es-ES" noProof="0"/>
              <a:t>Haga clic en el icono para agregar una imagen</a:t>
            </a:r>
          </a:p>
        </p:txBody>
      </p:sp>
      <p:sp>
        <p:nvSpPr>
          <p:cNvPr id="11" name="Marcador de posición de imagen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es-ES" noProof="0"/>
              <a:t>Haga clic en el icono para agregar una imagen</a:t>
            </a:r>
          </a:p>
        </p:txBody>
      </p:sp>
      <p:sp>
        <p:nvSpPr>
          <p:cNvPr id="12" name="Marcador de posición de imagen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es-ES" noProof="0"/>
              <a:t>Haga clic en el icono para agregar una imagen</a:t>
            </a:r>
          </a:p>
        </p:txBody>
      </p:sp>
      <p:sp>
        <p:nvSpPr>
          <p:cNvPr id="13" name="Marcador de posición de imagen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es-ES" noProof="0"/>
              <a:t>Haga clic en el icono para agregar una imagen</a:t>
            </a:r>
          </a:p>
        </p:txBody>
      </p:sp>
      <p:sp>
        <p:nvSpPr>
          <p:cNvPr id="4" name="Rectángulo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es-ES" noProof="0"/>
              <a:t>Haga clic para modificar el estilo de título del patrón</a:t>
            </a:r>
          </a:p>
        </p:txBody>
      </p:sp>
      <p:sp>
        <p:nvSpPr>
          <p:cNvPr id="3" name="Marcador de pie de página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es-ES" noProof="0"/>
              <a:t>Agregue un pie de página</a:t>
            </a:r>
          </a:p>
        </p:txBody>
      </p:sp>
      <p:sp>
        <p:nvSpPr>
          <p:cNvPr id="4" name="Marcador de posición de número de diapositiva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s-ES" noProof="0" smtClean="0"/>
              <a:t>‹Nº›</a:t>
            </a:fld>
            <a:endParaRPr lang="es-E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Ref idx="1001">
        <a:schemeClr val="bg1"/>
      </p:bgRef>
    </p:bg>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es-ES" noProof="0"/>
              <a:t>Haga clic para modificar el estilo de título del patrón</a:t>
            </a:r>
          </a:p>
        </p:txBody>
      </p:sp>
      <p:sp>
        <p:nvSpPr>
          <p:cNvPr id="7" name="Marcador de texto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es-ES" noProof="0"/>
              <a:t>HAGA CLIC PARA MODIFICAR LOS ESTILOS DE TEXTO MAESTRO</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a de contenido 2">
    <p:spTree>
      <p:nvGrpSpPr>
        <p:cNvPr id="1" name=""/>
        <p:cNvGrpSpPr/>
        <p:nvPr/>
      </p:nvGrpSpPr>
      <p:grpSpPr>
        <a:xfrm>
          <a:off x="0" y="0"/>
          <a:ext cx="0" cy="0"/>
          <a:chOff x="0" y="0"/>
          <a:chExt cx="0" cy="0"/>
        </a:xfrm>
      </p:grpSpPr>
      <p:sp>
        <p:nvSpPr>
          <p:cNvPr id="17" name="Título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es-ES" sz="4800" noProof="0"/>
              <a:t>Haga clic para modificar el estilo de título del patrón</a:t>
            </a:r>
          </a:p>
        </p:txBody>
      </p:sp>
      <p:sp>
        <p:nvSpPr>
          <p:cNvPr id="19" name="Marcador de posición de imagen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es-ES" noProof="0"/>
              <a:t>Haga clic en el icono para agregar una imagen</a:t>
            </a:r>
          </a:p>
        </p:txBody>
      </p:sp>
      <p:sp>
        <p:nvSpPr>
          <p:cNvPr id="18" name="Marcador de posición de imagen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es-ES" noProof="0"/>
              <a:t>Haga clic en el icono para agregar una imagen</a:t>
            </a:r>
          </a:p>
        </p:txBody>
      </p:sp>
      <p:sp>
        <p:nvSpPr>
          <p:cNvPr id="10" name="Marcador de posición de texto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es-ES" spc="300" noProof="0">
                <a:solidFill>
                  <a:schemeClr val="tx1"/>
                </a:solidFill>
              </a:rPr>
              <a:t>Haga clic para modificar los estilos de texto del patrón</a:t>
            </a:r>
          </a:p>
        </p:txBody>
      </p:sp>
      <p:sp>
        <p:nvSpPr>
          <p:cNvPr id="11" name="Marcador de posición de contenido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es-ES" sz="1400" noProof="0">
                <a:solidFill>
                  <a:schemeClr val="tx1"/>
                </a:solidFill>
              </a:rPr>
              <a:t>Haga clic para modificar los estilos de texto del patrón</a:t>
            </a:r>
          </a:p>
        </p:txBody>
      </p:sp>
      <p:sp>
        <p:nvSpPr>
          <p:cNvPr id="12" name="Marcador de texto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es-ES" spc="300" noProof="0">
                <a:solidFill>
                  <a:schemeClr val="tx1"/>
                </a:solidFill>
              </a:rPr>
              <a:t>Haga clic para modificar los estilos de texto del patrón</a:t>
            </a:r>
          </a:p>
        </p:txBody>
      </p:sp>
      <p:sp>
        <p:nvSpPr>
          <p:cNvPr id="14" name="Marcador de contenido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es-ES" sz="1400" noProof="0">
                <a:solidFill>
                  <a:schemeClr val="tx1"/>
                </a:solidFill>
              </a:rPr>
              <a:t>Haga clic para modificar los estilos de texto del patrón</a:t>
            </a:r>
          </a:p>
        </p:txBody>
      </p:sp>
      <p:sp>
        <p:nvSpPr>
          <p:cNvPr id="20" name="Marcador de número de diapositiva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s-ES" noProof="0" smtClean="0"/>
              <a:t>‹Nº›</a:t>
            </a:fld>
            <a:endParaRPr lang="es-E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a de contenido 3">
    <p:spTree>
      <p:nvGrpSpPr>
        <p:cNvPr id="1" name=""/>
        <p:cNvGrpSpPr/>
        <p:nvPr/>
      </p:nvGrpSpPr>
      <p:grpSpPr>
        <a:xfrm>
          <a:off x="0" y="0"/>
          <a:ext cx="0" cy="0"/>
          <a:chOff x="0" y="0"/>
          <a:chExt cx="0" cy="0"/>
        </a:xfrm>
      </p:grpSpPr>
      <p:sp>
        <p:nvSpPr>
          <p:cNvPr id="22" name="Título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es-ES" sz="4800" noProof="0"/>
              <a:t>Haga clic para modificar el estilo de título del patrón</a:t>
            </a:r>
          </a:p>
        </p:txBody>
      </p:sp>
      <p:sp>
        <p:nvSpPr>
          <p:cNvPr id="28" name="Marcador de texto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s-ES" noProof="0"/>
              <a:t>HAGA CLIC PARA MODIFICAR LOS ESTILOS DE TEXTO MAESTRO</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4" name="Marcador de posición de imagen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es-ES" noProof="0"/>
              <a:t>Haga clic en el icono para agregar una imagen</a:t>
            </a:r>
          </a:p>
        </p:txBody>
      </p:sp>
      <p:sp>
        <p:nvSpPr>
          <p:cNvPr id="25" name="Marcador de posición de imagen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es-ES" noProof="0"/>
              <a:t>Haga clic en el icono para agregar una imagen</a:t>
            </a:r>
          </a:p>
        </p:txBody>
      </p:sp>
      <p:sp>
        <p:nvSpPr>
          <p:cNvPr id="26" name="Marcador de posición de imagen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es-ES" noProof="0"/>
              <a:t>Haga clic en el icono para agregar una imagen</a:t>
            </a:r>
          </a:p>
        </p:txBody>
      </p:sp>
      <p:sp>
        <p:nvSpPr>
          <p:cNvPr id="29" name="Marcador de texto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s-ES" noProof="0"/>
              <a:t>HAGA CLIC PARA MODIFICAR LOS ESTILOS DE TEXTO MAESTRO</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0" name="Marcador de texto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s-ES" noProof="0"/>
              <a:t>HAGA CLIC PARA MODIFICAR LOS ESTILOS DE TEXTO MAESTRO</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1" name="Marcador de posición de número de diapositiva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s-ES" noProof="0" smtClean="0"/>
              <a:t>‹Nº›</a:t>
            </a:fld>
            <a:endParaRPr lang="es-E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s-ES" noProof="0" smtClean="0"/>
              <a:t>‹Nº›</a:t>
            </a:fld>
            <a:endParaRPr lang="es-ES"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ción de imagen 7" descr="imagen abstracta">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ítulo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es-ES" sz="5400" dirty="0"/>
              <a:t>LISTAS</a:t>
            </a:r>
          </a:p>
        </p:txBody>
      </p:sp>
      <p:sp>
        <p:nvSpPr>
          <p:cNvPr id="3" name="Marcador de texto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s-ES"/>
              <a:t>24.9.XX</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50AEA731-C7D0-4A0E-B871-4F369D8BEAC5}"/>
              </a:ext>
            </a:extLst>
          </p:cNvPr>
          <p:cNvSpPr>
            <a:spLocks noGrp="1"/>
          </p:cNvSpPr>
          <p:nvPr>
            <p:ph type="title"/>
          </p:nvPr>
        </p:nvSpPr>
        <p:spPr>
          <a:xfrm>
            <a:off x="5013673" y="365125"/>
            <a:ext cx="6797328" cy="1410666"/>
          </a:xfrm>
        </p:spPr>
        <p:txBody>
          <a:bodyPr rtlCol="0"/>
          <a:lstStyle/>
          <a:p>
            <a:pPr rtl="0"/>
            <a:r>
              <a:rPr lang="es-ES" sz="3600" b="1" i="1" dirty="0"/>
              <a:t>SETS - CONJUNTOS</a:t>
            </a:r>
          </a:p>
        </p:txBody>
      </p:sp>
      <p:sp>
        <p:nvSpPr>
          <p:cNvPr id="6" name="Marcador de número de diapositiva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rtlCol="0"/>
          <a:lstStyle/>
          <a:p>
            <a:pPr rtl="0"/>
            <a:fld id="{8C2E478F-E849-4A8C-AF1F-CBCC78A7CBFA}" type="slidenum">
              <a:rPr lang="es-ES" smtClean="0"/>
              <a:t>10</a:t>
            </a:fld>
            <a:endParaRPr lang="es-ES"/>
          </a:p>
        </p:txBody>
      </p:sp>
      <p:sp>
        <p:nvSpPr>
          <p:cNvPr id="25" name="CuadroTexto 24">
            <a:extLst>
              <a:ext uri="{FF2B5EF4-FFF2-40B4-BE49-F238E27FC236}">
                <a16:creationId xmlns:a16="http://schemas.microsoft.com/office/drawing/2014/main" id="{ECA324C9-D0CF-4D26-B834-EF00E96C5638}"/>
              </a:ext>
            </a:extLst>
          </p:cNvPr>
          <p:cNvSpPr txBox="1"/>
          <p:nvPr/>
        </p:nvSpPr>
        <p:spPr>
          <a:xfrm>
            <a:off x="765520" y="1171783"/>
            <a:ext cx="3525078" cy="923330"/>
          </a:xfrm>
          <a:prstGeom prst="rect">
            <a:avLst/>
          </a:prstGeom>
          <a:noFill/>
        </p:spPr>
        <p:txBody>
          <a:bodyPr wrap="square" rtlCol="0">
            <a:spAutoFit/>
          </a:bodyPr>
          <a:lstStyle/>
          <a:p>
            <a:pPr algn="just"/>
            <a:r>
              <a:rPr lang="es-ES" dirty="0">
                <a:latin typeface="Bahnschrift Light" panose="020B0502040204020203" pitchFamily="34" charset="0"/>
              </a:rPr>
              <a:t>No tiene índice y tampoco tiene orden. Los sets no permiten elementos repetidos.</a:t>
            </a:r>
            <a:endParaRPr lang="es-CO" dirty="0">
              <a:latin typeface="Bahnschrift Light" panose="020B0502040204020203" pitchFamily="34" charset="0"/>
            </a:endParaRPr>
          </a:p>
        </p:txBody>
      </p:sp>
      <p:pic>
        <p:nvPicPr>
          <p:cNvPr id="27" name="Imagen 26">
            <a:extLst>
              <a:ext uri="{FF2B5EF4-FFF2-40B4-BE49-F238E27FC236}">
                <a16:creationId xmlns:a16="http://schemas.microsoft.com/office/drawing/2014/main" id="{1AE0F86D-C67E-4504-82AB-659FABC94FE1}"/>
              </a:ext>
            </a:extLst>
          </p:cNvPr>
          <p:cNvPicPr>
            <a:picLocks noChangeAspect="1"/>
          </p:cNvPicPr>
          <p:nvPr/>
        </p:nvPicPr>
        <p:blipFill>
          <a:blip r:embed="rId3"/>
          <a:stretch>
            <a:fillRect/>
          </a:stretch>
        </p:blipFill>
        <p:spPr>
          <a:xfrm>
            <a:off x="765520" y="2288304"/>
            <a:ext cx="2709655" cy="2436330"/>
          </a:xfrm>
          <a:prstGeom prst="rect">
            <a:avLst/>
          </a:prstGeom>
        </p:spPr>
      </p:pic>
      <p:pic>
        <p:nvPicPr>
          <p:cNvPr id="29" name="Imagen 28">
            <a:extLst>
              <a:ext uri="{FF2B5EF4-FFF2-40B4-BE49-F238E27FC236}">
                <a16:creationId xmlns:a16="http://schemas.microsoft.com/office/drawing/2014/main" id="{B31778F9-079B-433C-9B01-12B6262F3A81}"/>
              </a:ext>
            </a:extLst>
          </p:cNvPr>
          <p:cNvPicPr>
            <a:picLocks noChangeAspect="1"/>
          </p:cNvPicPr>
          <p:nvPr/>
        </p:nvPicPr>
        <p:blipFill>
          <a:blip r:embed="rId4"/>
          <a:stretch>
            <a:fillRect/>
          </a:stretch>
        </p:blipFill>
        <p:spPr>
          <a:xfrm>
            <a:off x="765520" y="4984887"/>
            <a:ext cx="5113683" cy="1259521"/>
          </a:xfrm>
          <a:prstGeom prst="rect">
            <a:avLst/>
          </a:prstGeom>
        </p:spPr>
      </p:pic>
      <p:pic>
        <p:nvPicPr>
          <p:cNvPr id="31" name="Imagen 30">
            <a:extLst>
              <a:ext uri="{FF2B5EF4-FFF2-40B4-BE49-F238E27FC236}">
                <a16:creationId xmlns:a16="http://schemas.microsoft.com/office/drawing/2014/main" id="{4C6970D4-7826-441A-A72C-BECF53C789D3}"/>
              </a:ext>
            </a:extLst>
          </p:cNvPr>
          <p:cNvPicPr>
            <a:picLocks noChangeAspect="1"/>
          </p:cNvPicPr>
          <p:nvPr/>
        </p:nvPicPr>
        <p:blipFill>
          <a:blip r:embed="rId5"/>
          <a:stretch>
            <a:fillRect/>
          </a:stretch>
        </p:blipFill>
        <p:spPr>
          <a:xfrm>
            <a:off x="5013673" y="2162174"/>
            <a:ext cx="6219825" cy="2436330"/>
          </a:xfrm>
          <a:prstGeom prst="rect">
            <a:avLst/>
          </a:prstGeom>
        </p:spPr>
      </p:pic>
    </p:spTree>
    <p:extLst>
      <p:ext uri="{BB962C8B-B14F-4D97-AF65-F5344CB8AC3E}">
        <p14:creationId xmlns:p14="http://schemas.microsoft.com/office/powerpoint/2010/main" val="272036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2">
            <a:extLst>
              <a:ext uri="{FF2B5EF4-FFF2-40B4-BE49-F238E27FC236}">
                <a16:creationId xmlns:a16="http://schemas.microsoft.com/office/drawing/2014/main" id="{93863800-85E5-44A7-96E9-521CE882616B}"/>
              </a:ext>
            </a:extLst>
          </p:cNvPr>
          <p:cNvSpPr>
            <a:spLocks noGrp="1"/>
          </p:cNvSpPr>
          <p:nvPr>
            <p:ph type="title"/>
          </p:nvPr>
        </p:nvSpPr>
        <p:spPr/>
        <p:txBody>
          <a:bodyPr rtlCol="0" anchor="ctr">
            <a:normAutofit/>
          </a:bodyPr>
          <a:lstStyle/>
          <a:p>
            <a:pPr algn="ctr" rtl="0"/>
            <a:r>
              <a:rPr lang="es-ES" sz="4800" spc="300" dirty="0">
                <a:latin typeface="Bahnschrift Light" panose="020B0502040204020203" pitchFamily="34" charset="0"/>
              </a:rPr>
              <a:t>GRAFOS</a:t>
            </a:r>
          </a:p>
        </p:txBody>
      </p:sp>
      <p:sp>
        <p:nvSpPr>
          <p:cNvPr id="4" name="Marcador de texto 3">
            <a:extLst>
              <a:ext uri="{FF2B5EF4-FFF2-40B4-BE49-F238E27FC236}">
                <a16:creationId xmlns:a16="http://schemas.microsoft.com/office/drawing/2014/main" id="{CC409A73-2FDB-4725-9558-77B4ACF929B3}"/>
              </a:ext>
            </a:extLst>
          </p:cNvPr>
          <p:cNvSpPr>
            <a:spLocks noGrp="1"/>
          </p:cNvSpPr>
          <p:nvPr>
            <p:ph type="body" idx="1"/>
          </p:nvPr>
        </p:nvSpPr>
        <p:spPr>
          <a:xfrm>
            <a:off x="270323" y="1303373"/>
            <a:ext cx="11651354" cy="1426576"/>
          </a:xfrm>
        </p:spPr>
        <p:txBody>
          <a:bodyPr rtlCol="0">
            <a:normAutofit/>
          </a:bodyPr>
          <a:lstStyle/>
          <a:p>
            <a:pPr algn="just" rtl="0"/>
            <a:r>
              <a:rPr lang="es-ES" sz="1800" spc="300" dirty="0">
                <a:solidFill>
                  <a:schemeClr val="tx1"/>
                </a:solidFill>
                <a:latin typeface="Bahnschrift Light" panose="020B0502040204020203" pitchFamily="34" charset="0"/>
              </a:rPr>
              <a:t>Los grafos son una composición interesante de conjuntos de objetos que denominamos nodos. En ellos se almacena diferentes tipos de elementos o datos que podemos utilizar para procesar o conocer con fines específicos.</a:t>
            </a:r>
          </a:p>
        </p:txBody>
      </p:sp>
      <p:sp>
        <p:nvSpPr>
          <p:cNvPr id="16" name="Marcador de número de diapositiva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rtlCol="0"/>
          <a:lstStyle/>
          <a:p>
            <a:pPr rtl="0"/>
            <a:fld id="{8C2E478F-E849-4A8C-AF1F-CBCC78A7CBFA}" type="slidenum">
              <a:rPr lang="es-ES" smtClean="0"/>
              <a:t>11</a:t>
            </a:fld>
            <a:endParaRPr lang="es-ES"/>
          </a:p>
        </p:txBody>
      </p:sp>
      <p:sp>
        <p:nvSpPr>
          <p:cNvPr id="17" name="Marcador de texto 16">
            <a:extLst>
              <a:ext uri="{FF2B5EF4-FFF2-40B4-BE49-F238E27FC236}">
                <a16:creationId xmlns:a16="http://schemas.microsoft.com/office/drawing/2014/main" id="{2C1731C6-3C63-4E23-8920-ADD8EA58FE59}"/>
              </a:ext>
            </a:extLst>
          </p:cNvPr>
          <p:cNvSpPr>
            <a:spLocks noGrp="1"/>
          </p:cNvSpPr>
          <p:nvPr>
            <p:ph type="body" sz="quarter" idx="3"/>
          </p:nvPr>
        </p:nvSpPr>
        <p:spPr>
          <a:xfrm>
            <a:off x="270323" y="3087757"/>
            <a:ext cx="11651354" cy="3559795"/>
          </a:xfrm>
        </p:spPr>
        <p:txBody>
          <a:bodyPr/>
          <a:lstStyle/>
          <a:p>
            <a:pPr algn="just" fontAlgn="base"/>
            <a:r>
              <a:rPr lang="es-ES" sz="1600" b="1" i="0" dirty="0">
                <a:effectLst/>
                <a:latin typeface="Bahnschrift Light" panose="020B0502040204020203" pitchFamily="34" charset="0"/>
                <a:ea typeface="MS UI Gothic" panose="020B0600070205080204" pitchFamily="34" charset="-128"/>
              </a:rPr>
              <a:t>Adicionalmente estos nodos, suelen estar unidos o conectados a otros nodos a través de elementos que denominamos aristas.</a:t>
            </a:r>
          </a:p>
          <a:p>
            <a:pPr algn="just" fontAlgn="base"/>
            <a:r>
              <a:rPr lang="es-ES" sz="1600" b="1" i="0" dirty="0">
                <a:effectLst/>
                <a:latin typeface="Bahnschrift Light" panose="020B0502040204020203" pitchFamily="34" charset="0"/>
                <a:ea typeface="MS UI Gothic" panose="020B0600070205080204" pitchFamily="34" charset="-128"/>
              </a:rPr>
              <a:t>Los nodos pertenecientes a un grafo pueden contener datos estructurada o no estructurada y al interrelacionarse con otros nodos producen relaciones interesantes que podemos analizar con diferentes finalidades.</a:t>
            </a:r>
          </a:p>
          <a:p>
            <a:pPr algn="just" fontAlgn="base"/>
            <a:r>
              <a:rPr lang="es-ES" sz="1600" b="1" i="0" dirty="0">
                <a:effectLst/>
                <a:latin typeface="Bahnschrift Light" panose="020B0502040204020203" pitchFamily="34" charset="0"/>
                <a:ea typeface="MS UI Gothic" panose="020B0600070205080204" pitchFamily="34" charset="-128"/>
              </a:rPr>
              <a:t>Estos elementos son reconocidos por su capacidad de manejar altos volúmenes de datos y ser fácilmente procesados por motores de búsqueda o gestores de bases de datos orientados a grafos.</a:t>
            </a:r>
          </a:p>
          <a:p>
            <a:endParaRPr lang="es-CO" dirty="0"/>
          </a:p>
        </p:txBody>
      </p:sp>
      <p:sp>
        <p:nvSpPr>
          <p:cNvPr id="2" name="CuadroTexto 1">
            <a:extLst>
              <a:ext uri="{FF2B5EF4-FFF2-40B4-BE49-F238E27FC236}">
                <a16:creationId xmlns:a16="http://schemas.microsoft.com/office/drawing/2014/main" id="{3E44F4C9-73B8-42E3-84C4-A24F62AFD98E}"/>
              </a:ext>
            </a:extLst>
          </p:cNvPr>
          <p:cNvSpPr txBox="1"/>
          <p:nvPr/>
        </p:nvSpPr>
        <p:spPr>
          <a:xfrm>
            <a:off x="270323" y="6098971"/>
            <a:ext cx="8112159" cy="369332"/>
          </a:xfrm>
          <a:prstGeom prst="rect">
            <a:avLst/>
          </a:prstGeom>
          <a:noFill/>
        </p:spPr>
        <p:txBody>
          <a:bodyPr wrap="square" rtlCol="0">
            <a:spAutoFit/>
          </a:bodyPr>
          <a:lstStyle/>
          <a:p>
            <a:r>
              <a:rPr lang="es-ES" i="1" dirty="0"/>
              <a:t>Existen dos maneras de representarlos en una estructura de datos:</a:t>
            </a:r>
            <a:endParaRPr lang="es-CO" i="1" dirty="0"/>
          </a:p>
        </p:txBody>
      </p:sp>
    </p:spTree>
    <p:extLst>
      <p:ext uri="{BB962C8B-B14F-4D97-AF65-F5344CB8AC3E}">
        <p14:creationId xmlns:p14="http://schemas.microsoft.com/office/powerpoint/2010/main" val="161926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AF692-CF19-47AF-A149-04CAC1BFC532}"/>
              </a:ext>
            </a:extLst>
          </p:cNvPr>
          <p:cNvSpPr>
            <a:spLocks noGrp="1"/>
          </p:cNvSpPr>
          <p:nvPr>
            <p:ph type="title"/>
          </p:nvPr>
        </p:nvSpPr>
        <p:spPr/>
        <p:txBody>
          <a:bodyPr/>
          <a:lstStyle/>
          <a:p>
            <a:r>
              <a:rPr lang="es-ES" b="1" dirty="0">
                <a:latin typeface="Bahnschrift Light" panose="020B0502040204020203" pitchFamily="34" charset="0"/>
              </a:rPr>
              <a:t>Listas adyacentes</a:t>
            </a:r>
            <a:endParaRPr lang="es-CO" b="1" dirty="0">
              <a:latin typeface="Bahnschrift Light" panose="020B0502040204020203" pitchFamily="34" charset="0"/>
            </a:endParaRPr>
          </a:p>
        </p:txBody>
      </p:sp>
      <p:sp>
        <p:nvSpPr>
          <p:cNvPr id="9" name="Marcador de número de diapositiva 8">
            <a:extLst>
              <a:ext uri="{FF2B5EF4-FFF2-40B4-BE49-F238E27FC236}">
                <a16:creationId xmlns:a16="http://schemas.microsoft.com/office/drawing/2014/main" id="{BF9F1373-5797-4385-9544-D77793E6409A}"/>
              </a:ext>
            </a:extLst>
          </p:cNvPr>
          <p:cNvSpPr>
            <a:spLocks noGrp="1"/>
          </p:cNvSpPr>
          <p:nvPr>
            <p:ph type="sldNum" sz="quarter" idx="12"/>
          </p:nvPr>
        </p:nvSpPr>
        <p:spPr/>
        <p:txBody>
          <a:bodyPr/>
          <a:lstStyle/>
          <a:p>
            <a:pPr rtl="0"/>
            <a:fld id="{8C2E478F-E849-4A8C-AF1F-CBCC78A7CBFA}" type="slidenum">
              <a:rPr lang="es-ES" noProof="0" smtClean="0"/>
              <a:t>12</a:t>
            </a:fld>
            <a:endParaRPr lang="es-ES" noProof="0"/>
          </a:p>
        </p:txBody>
      </p:sp>
      <p:pic>
        <p:nvPicPr>
          <p:cNvPr id="11" name="Imagen 10">
            <a:extLst>
              <a:ext uri="{FF2B5EF4-FFF2-40B4-BE49-F238E27FC236}">
                <a16:creationId xmlns:a16="http://schemas.microsoft.com/office/drawing/2014/main" id="{DF1813A9-A9A0-441C-AAD7-C44884D903EE}"/>
              </a:ext>
            </a:extLst>
          </p:cNvPr>
          <p:cNvPicPr>
            <a:picLocks noChangeAspect="1"/>
          </p:cNvPicPr>
          <p:nvPr/>
        </p:nvPicPr>
        <p:blipFill rotWithShape="1">
          <a:blip r:embed="rId2"/>
          <a:srcRect l="13261" t="12155" r="12826" b="51885"/>
          <a:stretch/>
        </p:blipFill>
        <p:spPr>
          <a:xfrm>
            <a:off x="1590261" y="1339057"/>
            <a:ext cx="9011478" cy="2464905"/>
          </a:xfrm>
          <a:prstGeom prst="rect">
            <a:avLst/>
          </a:prstGeom>
        </p:spPr>
      </p:pic>
      <p:sp>
        <p:nvSpPr>
          <p:cNvPr id="12" name="CuadroTexto 11">
            <a:extLst>
              <a:ext uri="{FF2B5EF4-FFF2-40B4-BE49-F238E27FC236}">
                <a16:creationId xmlns:a16="http://schemas.microsoft.com/office/drawing/2014/main" id="{B7E0871F-145D-4073-8425-7E80F5D553DE}"/>
              </a:ext>
            </a:extLst>
          </p:cNvPr>
          <p:cNvSpPr txBox="1"/>
          <p:nvPr/>
        </p:nvSpPr>
        <p:spPr>
          <a:xfrm>
            <a:off x="1590261" y="4214191"/>
            <a:ext cx="9130748" cy="830997"/>
          </a:xfrm>
          <a:prstGeom prst="rect">
            <a:avLst/>
          </a:prstGeom>
          <a:noFill/>
        </p:spPr>
        <p:txBody>
          <a:bodyPr wrap="square" rtlCol="0">
            <a:spAutoFit/>
          </a:bodyPr>
          <a:lstStyle/>
          <a:p>
            <a:r>
              <a:rPr lang="es-ES" sz="2400" dirty="0">
                <a:latin typeface="Bahnschrift Light" panose="020B0502040204020203" pitchFamily="34" charset="0"/>
              </a:rPr>
              <a:t>El numero total de caminos dividido en dos es el numero total de aristas.</a:t>
            </a:r>
            <a:endParaRPr lang="es-CO" sz="2400" dirty="0">
              <a:latin typeface="Bahnschrift Light" panose="020B0502040204020203" pitchFamily="34" charset="0"/>
            </a:endParaRPr>
          </a:p>
        </p:txBody>
      </p:sp>
    </p:spTree>
    <p:extLst>
      <p:ext uri="{BB962C8B-B14F-4D97-AF65-F5344CB8AC3E}">
        <p14:creationId xmlns:p14="http://schemas.microsoft.com/office/powerpoint/2010/main" val="378737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72DFD-4AD5-4B13-A00D-889B719D9A15}"/>
              </a:ext>
            </a:extLst>
          </p:cNvPr>
          <p:cNvSpPr>
            <a:spLocks noGrp="1"/>
          </p:cNvSpPr>
          <p:nvPr>
            <p:ph type="title"/>
          </p:nvPr>
        </p:nvSpPr>
        <p:spPr/>
        <p:txBody>
          <a:bodyPr/>
          <a:lstStyle/>
          <a:p>
            <a:r>
              <a:rPr lang="es-ES" b="1" dirty="0">
                <a:solidFill>
                  <a:schemeClr val="bg1"/>
                </a:solidFill>
              </a:rPr>
              <a:t>Matriz adyacente</a:t>
            </a:r>
            <a:endParaRPr lang="es-CO" b="1" dirty="0">
              <a:solidFill>
                <a:schemeClr val="bg1"/>
              </a:solidFill>
            </a:endParaRPr>
          </a:p>
        </p:txBody>
      </p:sp>
      <p:sp>
        <p:nvSpPr>
          <p:cNvPr id="5" name="Marcador de texto 4">
            <a:extLst>
              <a:ext uri="{FF2B5EF4-FFF2-40B4-BE49-F238E27FC236}">
                <a16:creationId xmlns:a16="http://schemas.microsoft.com/office/drawing/2014/main" id="{A60BEBAC-8FBC-4E60-80CC-04A3E46C87C0}"/>
              </a:ext>
            </a:extLst>
          </p:cNvPr>
          <p:cNvSpPr>
            <a:spLocks noGrp="1"/>
          </p:cNvSpPr>
          <p:nvPr>
            <p:ph type="body" idx="1"/>
          </p:nvPr>
        </p:nvSpPr>
        <p:spPr>
          <a:xfrm>
            <a:off x="1599527" y="3864355"/>
            <a:ext cx="8992945" cy="1729352"/>
          </a:xfrm>
        </p:spPr>
        <p:txBody>
          <a:bodyPr/>
          <a:lstStyle/>
          <a:p>
            <a:pPr algn="just"/>
            <a:r>
              <a:rPr lang="es-ES" dirty="0">
                <a:solidFill>
                  <a:schemeClr val="bg1"/>
                </a:solidFill>
                <a:latin typeface="Bahnschrift Light" panose="020B0502040204020203" pitchFamily="34" charset="0"/>
              </a:rPr>
              <a:t>Se compara con cuantos tiene conexión y se utiliza en caso de que los gráficos sean muy densos y necesitemos un acceso rápido.</a:t>
            </a:r>
            <a:endParaRPr lang="es-CO" dirty="0">
              <a:solidFill>
                <a:schemeClr val="bg1"/>
              </a:solidFill>
              <a:latin typeface="Bahnschrift Light" panose="020B0502040204020203" pitchFamily="34" charset="0"/>
            </a:endParaRPr>
          </a:p>
        </p:txBody>
      </p:sp>
      <p:sp>
        <p:nvSpPr>
          <p:cNvPr id="9" name="Marcador de número de diapositiva 8">
            <a:extLst>
              <a:ext uri="{FF2B5EF4-FFF2-40B4-BE49-F238E27FC236}">
                <a16:creationId xmlns:a16="http://schemas.microsoft.com/office/drawing/2014/main" id="{17D85FE4-71B7-4E8A-8285-5F977CAD4A06}"/>
              </a:ext>
            </a:extLst>
          </p:cNvPr>
          <p:cNvSpPr>
            <a:spLocks noGrp="1"/>
          </p:cNvSpPr>
          <p:nvPr>
            <p:ph type="sldNum" sz="quarter" idx="12"/>
          </p:nvPr>
        </p:nvSpPr>
        <p:spPr/>
        <p:txBody>
          <a:bodyPr/>
          <a:lstStyle/>
          <a:p>
            <a:pPr rtl="0"/>
            <a:fld id="{8C2E478F-E849-4A8C-AF1F-CBCC78A7CBFA}" type="slidenum">
              <a:rPr lang="es-ES" noProof="0" smtClean="0"/>
              <a:t>13</a:t>
            </a:fld>
            <a:endParaRPr lang="es-ES" noProof="0"/>
          </a:p>
        </p:txBody>
      </p:sp>
      <p:pic>
        <p:nvPicPr>
          <p:cNvPr id="13" name="Imagen 12">
            <a:extLst>
              <a:ext uri="{FF2B5EF4-FFF2-40B4-BE49-F238E27FC236}">
                <a16:creationId xmlns:a16="http://schemas.microsoft.com/office/drawing/2014/main" id="{BF8E9E7D-82A1-43BE-A5EF-A5FF21D4F8F7}"/>
              </a:ext>
            </a:extLst>
          </p:cNvPr>
          <p:cNvPicPr>
            <a:picLocks noChangeAspect="1"/>
          </p:cNvPicPr>
          <p:nvPr/>
        </p:nvPicPr>
        <p:blipFill rotWithShape="1">
          <a:blip r:embed="rId2"/>
          <a:srcRect l="10544" t="5969" r="10870" b="53625"/>
          <a:stretch/>
        </p:blipFill>
        <p:spPr>
          <a:xfrm>
            <a:off x="1599527" y="1264293"/>
            <a:ext cx="8992945" cy="2183585"/>
          </a:xfrm>
          <a:prstGeom prst="rect">
            <a:avLst/>
          </a:prstGeom>
        </p:spPr>
      </p:pic>
    </p:spTree>
    <p:extLst>
      <p:ext uri="{BB962C8B-B14F-4D97-AF65-F5344CB8AC3E}">
        <p14:creationId xmlns:p14="http://schemas.microsoft.com/office/powerpoint/2010/main" val="2580237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53162-D05C-4D97-A359-A5698EA35E25}"/>
              </a:ext>
            </a:extLst>
          </p:cNvPr>
          <p:cNvSpPr>
            <a:spLocks noGrp="1"/>
          </p:cNvSpPr>
          <p:nvPr>
            <p:ph type="title"/>
          </p:nvPr>
        </p:nvSpPr>
        <p:spPr>
          <a:xfrm>
            <a:off x="2887145" y="349890"/>
            <a:ext cx="5984082" cy="755373"/>
          </a:xfrm>
        </p:spPr>
        <p:txBody>
          <a:bodyPr/>
          <a:lstStyle/>
          <a:p>
            <a:r>
              <a:rPr lang="es-ES" b="1" dirty="0">
                <a:latin typeface="Bahnschrift Light" panose="020B0502040204020203" pitchFamily="34" charset="0"/>
              </a:rPr>
              <a:t>Búsqueda en anchura (BFS)</a:t>
            </a:r>
            <a:endParaRPr lang="es-CO" b="1" dirty="0">
              <a:latin typeface="Bahnschrift Light" panose="020B0502040204020203" pitchFamily="34" charset="0"/>
            </a:endParaRPr>
          </a:p>
        </p:txBody>
      </p:sp>
      <p:sp>
        <p:nvSpPr>
          <p:cNvPr id="5" name="Marcador de texto 4">
            <a:extLst>
              <a:ext uri="{FF2B5EF4-FFF2-40B4-BE49-F238E27FC236}">
                <a16:creationId xmlns:a16="http://schemas.microsoft.com/office/drawing/2014/main" id="{C318F0BF-ECF4-481C-816F-C020E467C901}"/>
              </a:ext>
            </a:extLst>
          </p:cNvPr>
          <p:cNvSpPr>
            <a:spLocks noGrp="1"/>
          </p:cNvSpPr>
          <p:nvPr>
            <p:ph type="body" idx="1"/>
          </p:nvPr>
        </p:nvSpPr>
        <p:spPr>
          <a:xfrm>
            <a:off x="292998" y="1628051"/>
            <a:ext cx="5157787" cy="1728062"/>
          </a:xfrm>
        </p:spPr>
        <p:txBody>
          <a:bodyPr/>
          <a:lstStyle/>
          <a:p>
            <a:pPr algn="just"/>
            <a:r>
              <a:rPr lang="es-ES" sz="2000" dirty="0">
                <a:latin typeface="Bahnschrift Light" panose="020B0502040204020203" pitchFamily="34" charset="0"/>
              </a:rPr>
              <a:t>Es un algoritmo simple para recorrer y buscar grafos.</a:t>
            </a:r>
            <a:endParaRPr lang="es-CO" sz="2000" dirty="0">
              <a:latin typeface="Bahnschrift Light" panose="020B0502040204020203" pitchFamily="34" charset="0"/>
            </a:endParaRPr>
          </a:p>
        </p:txBody>
      </p:sp>
      <p:sp>
        <p:nvSpPr>
          <p:cNvPr id="7" name="Marcador de texto 6">
            <a:extLst>
              <a:ext uri="{FF2B5EF4-FFF2-40B4-BE49-F238E27FC236}">
                <a16:creationId xmlns:a16="http://schemas.microsoft.com/office/drawing/2014/main" id="{D86A5498-2A3B-46A2-A6F1-D42866B20445}"/>
              </a:ext>
            </a:extLst>
          </p:cNvPr>
          <p:cNvSpPr>
            <a:spLocks noGrp="1"/>
          </p:cNvSpPr>
          <p:nvPr>
            <p:ph type="body" sz="quarter" idx="3"/>
          </p:nvPr>
        </p:nvSpPr>
        <p:spPr>
          <a:xfrm>
            <a:off x="5565913" y="1555164"/>
            <a:ext cx="6135756" cy="1873836"/>
          </a:xfrm>
        </p:spPr>
        <p:txBody>
          <a:bodyPr/>
          <a:lstStyle/>
          <a:p>
            <a:pPr algn="just"/>
            <a:r>
              <a:rPr lang="es-ES" sz="2000" dirty="0">
                <a:latin typeface="Bahnschrift Light" panose="020B0502040204020203" pitchFamily="34" charset="0"/>
              </a:rPr>
              <a:t>Buscar todos los nodos que son accesibles desde el nodo 1, y así sucesivamente. Ejemplo:</a:t>
            </a:r>
            <a:endParaRPr lang="es-CO" sz="2000" dirty="0">
              <a:latin typeface="Bahnschrift Light" panose="020B0502040204020203" pitchFamily="34" charset="0"/>
            </a:endParaRPr>
          </a:p>
        </p:txBody>
      </p:sp>
      <p:sp>
        <p:nvSpPr>
          <p:cNvPr id="9" name="Marcador de número de diapositiva 8">
            <a:extLst>
              <a:ext uri="{FF2B5EF4-FFF2-40B4-BE49-F238E27FC236}">
                <a16:creationId xmlns:a16="http://schemas.microsoft.com/office/drawing/2014/main" id="{539E1DF5-F1AF-4C78-8B5B-EF3EA798F63E}"/>
              </a:ext>
            </a:extLst>
          </p:cNvPr>
          <p:cNvSpPr>
            <a:spLocks noGrp="1"/>
          </p:cNvSpPr>
          <p:nvPr>
            <p:ph type="sldNum" sz="quarter" idx="12"/>
          </p:nvPr>
        </p:nvSpPr>
        <p:spPr/>
        <p:txBody>
          <a:bodyPr/>
          <a:lstStyle/>
          <a:p>
            <a:pPr rtl="0"/>
            <a:fld id="{8C2E478F-E849-4A8C-AF1F-CBCC78A7CBFA}" type="slidenum">
              <a:rPr lang="es-ES" noProof="0" smtClean="0"/>
              <a:t>14</a:t>
            </a:fld>
            <a:endParaRPr lang="es-ES" noProof="0"/>
          </a:p>
        </p:txBody>
      </p:sp>
      <p:pic>
        <p:nvPicPr>
          <p:cNvPr id="11" name="Imagen 10">
            <a:extLst>
              <a:ext uri="{FF2B5EF4-FFF2-40B4-BE49-F238E27FC236}">
                <a16:creationId xmlns:a16="http://schemas.microsoft.com/office/drawing/2014/main" id="{8DD68996-20FD-4C7F-AEB8-9DD2DBB4442E}"/>
              </a:ext>
            </a:extLst>
          </p:cNvPr>
          <p:cNvPicPr>
            <a:picLocks noChangeAspect="1"/>
          </p:cNvPicPr>
          <p:nvPr/>
        </p:nvPicPr>
        <p:blipFill rotWithShape="1">
          <a:blip r:embed="rId2"/>
          <a:srcRect l="31370" t="10200" r="19882" b="10177"/>
          <a:stretch/>
        </p:blipFill>
        <p:spPr>
          <a:xfrm>
            <a:off x="8871227" y="3356113"/>
            <a:ext cx="2093844" cy="2547730"/>
          </a:xfrm>
          <a:prstGeom prst="rect">
            <a:avLst/>
          </a:prstGeom>
        </p:spPr>
      </p:pic>
      <p:pic>
        <p:nvPicPr>
          <p:cNvPr id="13" name="Imagen 12">
            <a:extLst>
              <a:ext uri="{FF2B5EF4-FFF2-40B4-BE49-F238E27FC236}">
                <a16:creationId xmlns:a16="http://schemas.microsoft.com/office/drawing/2014/main" id="{80C5E733-3FED-4140-9D6E-64058041E3B5}"/>
              </a:ext>
            </a:extLst>
          </p:cNvPr>
          <p:cNvPicPr>
            <a:picLocks noChangeAspect="1"/>
          </p:cNvPicPr>
          <p:nvPr/>
        </p:nvPicPr>
        <p:blipFill>
          <a:blip r:embed="rId3"/>
          <a:stretch>
            <a:fillRect/>
          </a:stretch>
        </p:blipFill>
        <p:spPr>
          <a:xfrm>
            <a:off x="292998" y="3012315"/>
            <a:ext cx="7762875" cy="3638550"/>
          </a:xfrm>
          <a:prstGeom prst="rect">
            <a:avLst/>
          </a:prstGeom>
        </p:spPr>
      </p:pic>
    </p:spTree>
    <p:extLst>
      <p:ext uri="{BB962C8B-B14F-4D97-AF65-F5344CB8AC3E}">
        <p14:creationId xmlns:p14="http://schemas.microsoft.com/office/powerpoint/2010/main" val="403518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806B0-D980-424A-81F1-59BE44043FD9}"/>
              </a:ext>
            </a:extLst>
          </p:cNvPr>
          <p:cNvSpPr>
            <a:spLocks noGrp="1"/>
          </p:cNvSpPr>
          <p:nvPr>
            <p:ph type="title"/>
          </p:nvPr>
        </p:nvSpPr>
        <p:spPr>
          <a:xfrm>
            <a:off x="2218100" y="1"/>
            <a:ext cx="7065238" cy="1304544"/>
          </a:xfrm>
        </p:spPr>
        <p:txBody>
          <a:bodyPr/>
          <a:lstStyle/>
          <a:p>
            <a:r>
              <a:rPr lang="es-ES" b="1" dirty="0">
                <a:latin typeface="Bahnschrift Light" panose="020B0502040204020203" pitchFamily="34" charset="0"/>
              </a:rPr>
              <a:t>RECORRIDO EN PROFUNDIDAD</a:t>
            </a:r>
            <a:br>
              <a:rPr lang="es-ES" b="1" dirty="0">
                <a:latin typeface="Bahnschrift Light" panose="020B0502040204020203" pitchFamily="34" charset="0"/>
              </a:rPr>
            </a:br>
            <a:r>
              <a:rPr lang="es-ES" b="1" dirty="0">
                <a:latin typeface="Bahnschrift Light" panose="020B0502040204020203" pitchFamily="34" charset="0"/>
              </a:rPr>
              <a:t>(DFS)</a:t>
            </a:r>
            <a:endParaRPr lang="es-CO" b="1" dirty="0">
              <a:latin typeface="Bahnschrift Light" panose="020B0502040204020203" pitchFamily="34" charset="0"/>
            </a:endParaRPr>
          </a:p>
        </p:txBody>
      </p:sp>
      <p:sp>
        <p:nvSpPr>
          <p:cNvPr id="9" name="Marcador de número de diapositiva 8">
            <a:extLst>
              <a:ext uri="{FF2B5EF4-FFF2-40B4-BE49-F238E27FC236}">
                <a16:creationId xmlns:a16="http://schemas.microsoft.com/office/drawing/2014/main" id="{15FBF575-4EFD-4F5F-AD68-3780059FAF0C}"/>
              </a:ext>
            </a:extLst>
          </p:cNvPr>
          <p:cNvSpPr>
            <a:spLocks noGrp="1"/>
          </p:cNvSpPr>
          <p:nvPr>
            <p:ph type="sldNum" sz="quarter" idx="12"/>
          </p:nvPr>
        </p:nvSpPr>
        <p:spPr/>
        <p:txBody>
          <a:bodyPr/>
          <a:lstStyle/>
          <a:p>
            <a:pPr rtl="0"/>
            <a:fld id="{8C2E478F-E849-4A8C-AF1F-CBCC78A7CBFA}" type="slidenum">
              <a:rPr lang="es-ES" noProof="0" smtClean="0"/>
              <a:t>15</a:t>
            </a:fld>
            <a:endParaRPr lang="es-ES" noProof="0"/>
          </a:p>
        </p:txBody>
      </p:sp>
      <p:pic>
        <p:nvPicPr>
          <p:cNvPr id="11" name="Imagen 10">
            <a:extLst>
              <a:ext uri="{FF2B5EF4-FFF2-40B4-BE49-F238E27FC236}">
                <a16:creationId xmlns:a16="http://schemas.microsoft.com/office/drawing/2014/main" id="{B7842091-7F45-475F-9268-ACE621AF308C}"/>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7599397" y="3583767"/>
            <a:ext cx="3949872" cy="2942785"/>
          </a:xfrm>
          <a:prstGeom prst="rect">
            <a:avLst/>
          </a:prstGeom>
        </p:spPr>
      </p:pic>
      <p:sp>
        <p:nvSpPr>
          <p:cNvPr id="12" name="CuadroTexto 11">
            <a:extLst>
              <a:ext uri="{FF2B5EF4-FFF2-40B4-BE49-F238E27FC236}">
                <a16:creationId xmlns:a16="http://schemas.microsoft.com/office/drawing/2014/main" id="{3D914EF1-996E-4F50-93D5-89127818E722}"/>
              </a:ext>
            </a:extLst>
          </p:cNvPr>
          <p:cNvSpPr txBox="1"/>
          <p:nvPr/>
        </p:nvSpPr>
        <p:spPr>
          <a:xfrm>
            <a:off x="642731" y="1749287"/>
            <a:ext cx="10906537" cy="1815882"/>
          </a:xfrm>
          <a:prstGeom prst="rect">
            <a:avLst/>
          </a:prstGeom>
          <a:noFill/>
        </p:spPr>
        <p:txBody>
          <a:bodyPr wrap="square" rtlCol="0">
            <a:spAutoFit/>
          </a:bodyPr>
          <a:lstStyle/>
          <a:p>
            <a:pPr algn="just"/>
            <a:r>
              <a:rPr lang="es-ES" sz="2800" dirty="0">
                <a:latin typeface="Bahnschrift Light" panose="020B0502040204020203" pitchFamily="34" charset="0"/>
              </a:rPr>
              <a:t>Como su nombre lo indica, este algoritmo primero recorre desde la raíz, hasta el último elemento y cuando llegue al final empieza a retornar a su posición anterior para luego bajar y volver a subir sucesivamente. Ejemplo:</a:t>
            </a:r>
            <a:endParaRPr lang="es-CO" sz="2800" dirty="0">
              <a:latin typeface="Bahnschrift Light" panose="020B0502040204020203" pitchFamily="34" charset="0"/>
            </a:endParaRPr>
          </a:p>
        </p:txBody>
      </p:sp>
      <p:pic>
        <p:nvPicPr>
          <p:cNvPr id="14" name="Imagen 13">
            <a:extLst>
              <a:ext uri="{FF2B5EF4-FFF2-40B4-BE49-F238E27FC236}">
                <a16:creationId xmlns:a16="http://schemas.microsoft.com/office/drawing/2014/main" id="{95BB30F7-BD8C-4196-96B5-07C2E6C51768}"/>
              </a:ext>
            </a:extLst>
          </p:cNvPr>
          <p:cNvPicPr>
            <a:picLocks noChangeAspect="1"/>
          </p:cNvPicPr>
          <p:nvPr/>
        </p:nvPicPr>
        <p:blipFill>
          <a:blip r:embed="rId4"/>
          <a:stretch>
            <a:fillRect/>
          </a:stretch>
        </p:blipFill>
        <p:spPr>
          <a:xfrm>
            <a:off x="554107" y="4440798"/>
            <a:ext cx="6787597" cy="1602193"/>
          </a:xfrm>
          <a:prstGeom prst="rect">
            <a:avLst/>
          </a:prstGeom>
        </p:spPr>
      </p:pic>
      <p:sp>
        <p:nvSpPr>
          <p:cNvPr id="15" name="CuadroTexto 14">
            <a:extLst>
              <a:ext uri="{FF2B5EF4-FFF2-40B4-BE49-F238E27FC236}">
                <a16:creationId xmlns:a16="http://schemas.microsoft.com/office/drawing/2014/main" id="{A1005838-ED14-47C6-9AF9-6D7D3744742B}"/>
              </a:ext>
            </a:extLst>
          </p:cNvPr>
          <p:cNvSpPr txBox="1"/>
          <p:nvPr/>
        </p:nvSpPr>
        <p:spPr>
          <a:xfrm>
            <a:off x="554107" y="3996056"/>
            <a:ext cx="1948069" cy="369332"/>
          </a:xfrm>
          <a:prstGeom prst="rect">
            <a:avLst/>
          </a:prstGeom>
          <a:noFill/>
        </p:spPr>
        <p:txBody>
          <a:bodyPr wrap="square" rtlCol="0">
            <a:spAutoFit/>
          </a:bodyPr>
          <a:lstStyle/>
          <a:p>
            <a:r>
              <a:rPr lang="es-ES" b="1" dirty="0">
                <a:latin typeface="Bahnschrift Light" panose="020B0502040204020203" pitchFamily="34" charset="0"/>
              </a:rPr>
              <a:t>Algoritmo:</a:t>
            </a:r>
            <a:endParaRPr lang="es-CO" b="1" dirty="0">
              <a:latin typeface="Bahnschrift Light" panose="020B0502040204020203" pitchFamily="34" charset="0"/>
            </a:endParaRPr>
          </a:p>
        </p:txBody>
      </p:sp>
    </p:spTree>
    <p:extLst>
      <p:ext uri="{BB962C8B-B14F-4D97-AF65-F5344CB8AC3E}">
        <p14:creationId xmlns:p14="http://schemas.microsoft.com/office/powerpoint/2010/main" val="198264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F0E70B59-C23F-425C-A9B7-061BF28E8017}"/>
              </a:ext>
            </a:extLst>
          </p:cNvPr>
          <p:cNvSpPr/>
          <p:nvPr/>
        </p:nvSpPr>
        <p:spPr>
          <a:xfrm>
            <a:off x="5848937" y="3369850"/>
            <a:ext cx="5700332" cy="494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1E8BF168-C356-4B57-9C73-069D3B8570E8}"/>
              </a:ext>
            </a:extLst>
          </p:cNvPr>
          <p:cNvSpPr>
            <a:spLocks noGrp="1"/>
          </p:cNvSpPr>
          <p:nvPr>
            <p:ph type="title"/>
          </p:nvPr>
        </p:nvSpPr>
        <p:spPr>
          <a:xfrm>
            <a:off x="594519" y="1"/>
            <a:ext cx="11002962" cy="1086677"/>
          </a:xfrm>
        </p:spPr>
        <p:txBody>
          <a:bodyPr/>
          <a:lstStyle/>
          <a:p>
            <a:r>
              <a:rPr lang="es-ES" sz="4400" b="1" dirty="0">
                <a:solidFill>
                  <a:schemeClr val="bg1">
                    <a:alpha val="89000"/>
                  </a:schemeClr>
                </a:solidFill>
                <a:latin typeface="Bahnschrift Light" panose="020B0502040204020203" pitchFamily="34" charset="0"/>
              </a:rPr>
              <a:t>TABLA HASH</a:t>
            </a:r>
            <a:endParaRPr lang="es-CO" sz="4400" b="1" dirty="0">
              <a:solidFill>
                <a:schemeClr val="bg1">
                  <a:alpha val="89000"/>
                </a:schemeClr>
              </a:solidFill>
              <a:latin typeface="Bahnschrift Light" panose="020B0502040204020203" pitchFamily="34" charset="0"/>
            </a:endParaRPr>
          </a:p>
        </p:txBody>
      </p:sp>
      <p:sp>
        <p:nvSpPr>
          <p:cNvPr id="5" name="Marcador de texto 4">
            <a:extLst>
              <a:ext uri="{FF2B5EF4-FFF2-40B4-BE49-F238E27FC236}">
                <a16:creationId xmlns:a16="http://schemas.microsoft.com/office/drawing/2014/main" id="{8C003EA6-15F5-4CA9-80D0-65F2D211EFD2}"/>
              </a:ext>
            </a:extLst>
          </p:cNvPr>
          <p:cNvSpPr>
            <a:spLocks noGrp="1"/>
          </p:cNvSpPr>
          <p:nvPr>
            <p:ph type="body" idx="1"/>
          </p:nvPr>
        </p:nvSpPr>
        <p:spPr/>
        <p:txBody>
          <a:bodyPr/>
          <a:lstStyle/>
          <a:p>
            <a:endParaRPr lang="es-CO" dirty="0"/>
          </a:p>
        </p:txBody>
      </p:sp>
      <p:sp>
        <p:nvSpPr>
          <p:cNvPr id="7" name="Marcador de texto 6">
            <a:extLst>
              <a:ext uri="{FF2B5EF4-FFF2-40B4-BE49-F238E27FC236}">
                <a16:creationId xmlns:a16="http://schemas.microsoft.com/office/drawing/2014/main" id="{974DB229-F564-4CBD-BD7D-488BF0057C1D}"/>
              </a:ext>
            </a:extLst>
          </p:cNvPr>
          <p:cNvSpPr>
            <a:spLocks noGrp="1"/>
          </p:cNvSpPr>
          <p:nvPr>
            <p:ph type="body" sz="quarter" idx="3"/>
          </p:nvPr>
        </p:nvSpPr>
        <p:spPr>
          <a:xfrm>
            <a:off x="270013" y="4989032"/>
            <a:ext cx="5183188" cy="494506"/>
          </a:xfrm>
        </p:spPr>
        <p:txBody>
          <a:bodyPr/>
          <a:lstStyle/>
          <a:p>
            <a:endParaRPr lang="es-CO"/>
          </a:p>
        </p:txBody>
      </p:sp>
      <p:sp>
        <p:nvSpPr>
          <p:cNvPr id="9" name="Marcador de número de diapositiva 8">
            <a:extLst>
              <a:ext uri="{FF2B5EF4-FFF2-40B4-BE49-F238E27FC236}">
                <a16:creationId xmlns:a16="http://schemas.microsoft.com/office/drawing/2014/main" id="{7441E4E1-6DD3-4EB9-A363-1C1A16CA3BF8}"/>
              </a:ext>
            </a:extLst>
          </p:cNvPr>
          <p:cNvSpPr>
            <a:spLocks noGrp="1"/>
          </p:cNvSpPr>
          <p:nvPr>
            <p:ph type="sldNum" sz="quarter" idx="12"/>
          </p:nvPr>
        </p:nvSpPr>
        <p:spPr/>
        <p:txBody>
          <a:bodyPr/>
          <a:lstStyle/>
          <a:p>
            <a:pPr rtl="0"/>
            <a:fld id="{8C2E478F-E849-4A8C-AF1F-CBCC78A7CBFA}" type="slidenum">
              <a:rPr lang="es-ES" noProof="0" smtClean="0"/>
              <a:t>16</a:t>
            </a:fld>
            <a:endParaRPr lang="es-ES" noProof="0"/>
          </a:p>
        </p:txBody>
      </p:sp>
      <p:sp>
        <p:nvSpPr>
          <p:cNvPr id="11" name="CuadroTexto 10">
            <a:extLst>
              <a:ext uri="{FF2B5EF4-FFF2-40B4-BE49-F238E27FC236}">
                <a16:creationId xmlns:a16="http://schemas.microsoft.com/office/drawing/2014/main" id="{0A7F4D72-1963-4544-B64D-144B549A65A7}"/>
              </a:ext>
            </a:extLst>
          </p:cNvPr>
          <p:cNvSpPr txBox="1"/>
          <p:nvPr/>
        </p:nvSpPr>
        <p:spPr>
          <a:xfrm>
            <a:off x="469107" y="1258956"/>
            <a:ext cx="11279188" cy="1200329"/>
          </a:xfrm>
          <a:prstGeom prst="rect">
            <a:avLst/>
          </a:prstGeom>
          <a:noFill/>
        </p:spPr>
        <p:txBody>
          <a:bodyPr wrap="square">
            <a:spAutoFit/>
          </a:bodyPr>
          <a:lstStyle/>
          <a:p>
            <a:pPr algn="just"/>
            <a:r>
              <a:rPr lang="es-ES" dirty="0">
                <a:solidFill>
                  <a:schemeClr val="bg1"/>
                </a:solidFill>
                <a:latin typeface="Bahnschrift Light" panose="020B0502040204020203" pitchFamily="34" charset="0"/>
              </a:rPr>
              <a:t>Una tabla hash es una estructura de datos que asocia llaves o claves con valores. La operación principal que soportan de manera eficiente las tablas hash es la búsqueda: permite el acceso a los elementos almacenados a partir de una clave generada. Por ejemplo, podrías encontrar el numero telefónico de una persona utilizando solo su nombre.</a:t>
            </a:r>
            <a:endParaRPr lang="es-CO" dirty="0">
              <a:solidFill>
                <a:schemeClr val="bg1"/>
              </a:solidFill>
              <a:latin typeface="Bahnschrift Light" panose="020B0502040204020203" pitchFamily="34" charset="0"/>
            </a:endParaRPr>
          </a:p>
        </p:txBody>
      </p:sp>
      <p:sp>
        <p:nvSpPr>
          <p:cNvPr id="13" name="CuadroTexto 12">
            <a:extLst>
              <a:ext uri="{FF2B5EF4-FFF2-40B4-BE49-F238E27FC236}">
                <a16:creationId xmlns:a16="http://schemas.microsoft.com/office/drawing/2014/main" id="{C9BC7805-E0E7-4D16-940B-EC2507A225ED}"/>
              </a:ext>
            </a:extLst>
          </p:cNvPr>
          <p:cNvSpPr txBox="1"/>
          <p:nvPr/>
        </p:nvSpPr>
        <p:spPr>
          <a:xfrm>
            <a:off x="469107" y="2630217"/>
            <a:ext cx="11128374" cy="646331"/>
          </a:xfrm>
          <a:prstGeom prst="rect">
            <a:avLst/>
          </a:prstGeom>
          <a:noFill/>
        </p:spPr>
        <p:txBody>
          <a:bodyPr wrap="square">
            <a:spAutoFit/>
          </a:bodyPr>
          <a:lstStyle/>
          <a:p>
            <a:r>
              <a:rPr lang="es-ES" dirty="0">
                <a:solidFill>
                  <a:schemeClr val="bg1">
                    <a:lumMod val="65000"/>
                  </a:schemeClr>
                </a:solidFill>
                <a:latin typeface="Bahnschrift Light" panose="020B0502040204020203" pitchFamily="34" charset="0"/>
              </a:rPr>
              <a:t>Esta tabla hash funciona transformando la clave con una función hash en un hash, un número que identifica la posición donde la tabla hash localiza el valor deseado.</a:t>
            </a:r>
            <a:endParaRPr lang="es-CO" dirty="0">
              <a:solidFill>
                <a:schemeClr val="bg1">
                  <a:lumMod val="65000"/>
                </a:schemeClr>
              </a:solidFill>
              <a:latin typeface="Bahnschrift Light" panose="020B0502040204020203" pitchFamily="34" charset="0"/>
            </a:endParaRPr>
          </a:p>
        </p:txBody>
      </p:sp>
      <p:pic>
        <p:nvPicPr>
          <p:cNvPr id="1026" name="Picture 2">
            <a:extLst>
              <a:ext uri="{FF2B5EF4-FFF2-40B4-BE49-F238E27FC236}">
                <a16:creationId xmlns:a16="http://schemas.microsoft.com/office/drawing/2014/main" id="{EB25ABD5-C946-4C0B-834D-261AC7B08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937" y="3420501"/>
            <a:ext cx="5748544" cy="313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91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62A83-8E79-4924-B976-3E5034EAF063}"/>
              </a:ext>
            </a:extLst>
          </p:cNvPr>
          <p:cNvSpPr>
            <a:spLocks noGrp="1"/>
          </p:cNvSpPr>
          <p:nvPr>
            <p:ph type="title"/>
          </p:nvPr>
        </p:nvSpPr>
        <p:spPr>
          <a:xfrm>
            <a:off x="594519" y="1"/>
            <a:ext cx="11002962" cy="1060173"/>
          </a:xfrm>
        </p:spPr>
        <p:txBody>
          <a:bodyPr/>
          <a:lstStyle/>
          <a:p>
            <a:r>
              <a:rPr lang="es-ES" dirty="0"/>
              <a:t>INSERCIÓN</a:t>
            </a:r>
            <a:endParaRPr lang="es-CO" dirty="0"/>
          </a:p>
        </p:txBody>
      </p:sp>
      <p:sp>
        <p:nvSpPr>
          <p:cNvPr id="7" name="Marcador de texto 6">
            <a:extLst>
              <a:ext uri="{FF2B5EF4-FFF2-40B4-BE49-F238E27FC236}">
                <a16:creationId xmlns:a16="http://schemas.microsoft.com/office/drawing/2014/main" id="{099C8165-2E53-4723-9028-7726BF91D32B}"/>
              </a:ext>
            </a:extLst>
          </p:cNvPr>
          <p:cNvSpPr>
            <a:spLocks noGrp="1"/>
          </p:cNvSpPr>
          <p:nvPr>
            <p:ph type="body" sz="quarter" idx="3"/>
          </p:nvPr>
        </p:nvSpPr>
        <p:spPr>
          <a:xfrm>
            <a:off x="6588055" y="5223374"/>
            <a:ext cx="5183188" cy="494506"/>
          </a:xfrm>
        </p:spPr>
        <p:txBody>
          <a:bodyPr/>
          <a:lstStyle/>
          <a:p>
            <a:endParaRPr lang="es-CO" dirty="0"/>
          </a:p>
        </p:txBody>
      </p:sp>
      <p:sp>
        <p:nvSpPr>
          <p:cNvPr id="9" name="Marcador de número de diapositiva 8">
            <a:extLst>
              <a:ext uri="{FF2B5EF4-FFF2-40B4-BE49-F238E27FC236}">
                <a16:creationId xmlns:a16="http://schemas.microsoft.com/office/drawing/2014/main" id="{1455CE00-2A1F-4F90-A982-3769C2323CEC}"/>
              </a:ext>
            </a:extLst>
          </p:cNvPr>
          <p:cNvSpPr>
            <a:spLocks noGrp="1"/>
          </p:cNvSpPr>
          <p:nvPr>
            <p:ph type="sldNum" sz="quarter" idx="12"/>
          </p:nvPr>
        </p:nvSpPr>
        <p:spPr/>
        <p:txBody>
          <a:bodyPr/>
          <a:lstStyle/>
          <a:p>
            <a:pPr rtl="0"/>
            <a:fld id="{8C2E478F-E849-4A8C-AF1F-CBCC78A7CBFA}" type="slidenum">
              <a:rPr lang="es-ES" noProof="0" smtClean="0"/>
              <a:t>17</a:t>
            </a:fld>
            <a:endParaRPr lang="es-ES" noProof="0"/>
          </a:p>
        </p:txBody>
      </p:sp>
      <p:sp>
        <p:nvSpPr>
          <p:cNvPr id="11" name="CuadroTexto 10">
            <a:extLst>
              <a:ext uri="{FF2B5EF4-FFF2-40B4-BE49-F238E27FC236}">
                <a16:creationId xmlns:a16="http://schemas.microsoft.com/office/drawing/2014/main" id="{9980CB84-B1F9-4459-8F20-AE3759F4960E}"/>
              </a:ext>
            </a:extLst>
          </p:cNvPr>
          <p:cNvSpPr txBox="1"/>
          <p:nvPr/>
        </p:nvSpPr>
        <p:spPr>
          <a:xfrm>
            <a:off x="4757530" y="1140120"/>
            <a:ext cx="6791739" cy="3139321"/>
          </a:xfrm>
          <a:prstGeom prst="rect">
            <a:avLst/>
          </a:prstGeom>
          <a:noFill/>
        </p:spPr>
        <p:txBody>
          <a:bodyPr wrap="square">
            <a:spAutoFit/>
          </a:bodyPr>
          <a:lstStyle/>
          <a:p>
            <a:pPr algn="just"/>
            <a:r>
              <a:rPr lang="es-ES" b="0" i="0" dirty="0">
                <a:solidFill>
                  <a:srgbClr val="666666"/>
                </a:solidFill>
                <a:effectLst/>
                <a:latin typeface="Bahnschrift Light" panose="020B0502040204020203" pitchFamily="34" charset="0"/>
              </a:rPr>
              <a:t>1. Para almacenar un elemento en la </a:t>
            </a:r>
            <a:r>
              <a:rPr lang="es-ES" b="1" i="0" dirty="0">
                <a:solidFill>
                  <a:srgbClr val="666666"/>
                </a:solidFill>
                <a:effectLst/>
                <a:latin typeface="Bahnschrift Light" panose="020B0502040204020203" pitchFamily="34" charset="0"/>
              </a:rPr>
              <a:t>tabla hash</a:t>
            </a:r>
            <a:r>
              <a:rPr lang="es-ES" b="0" i="0" dirty="0">
                <a:solidFill>
                  <a:srgbClr val="666666"/>
                </a:solidFill>
                <a:effectLst/>
                <a:latin typeface="Bahnschrift Light" panose="020B0502040204020203" pitchFamily="34" charset="0"/>
              </a:rPr>
              <a:t> se ha de convertir su clave a un número. Esto se consigue aplicando la función resumen (hash) a la clave del elemento.</a:t>
            </a:r>
          </a:p>
          <a:p>
            <a:pPr algn="just"/>
            <a:endParaRPr lang="es-ES" b="0" i="0" dirty="0">
              <a:solidFill>
                <a:srgbClr val="222222"/>
              </a:solidFill>
              <a:effectLst/>
              <a:latin typeface="Bahnschrift Light" panose="020B0502040204020203" pitchFamily="34" charset="0"/>
            </a:endParaRPr>
          </a:p>
          <a:p>
            <a:pPr algn="just"/>
            <a:r>
              <a:rPr lang="es-ES" dirty="0">
                <a:solidFill>
                  <a:srgbClr val="222222"/>
                </a:solidFill>
                <a:latin typeface="Bahnschrift Light" panose="020B0502040204020203" pitchFamily="34" charset="0"/>
              </a:rPr>
              <a:t>2. </a:t>
            </a:r>
            <a:r>
              <a:rPr lang="es-ES" b="0" i="0" dirty="0">
                <a:solidFill>
                  <a:srgbClr val="666666"/>
                </a:solidFill>
                <a:effectLst/>
                <a:latin typeface="Bahnschrift Light" panose="020B0502040204020203" pitchFamily="34" charset="0"/>
              </a:rPr>
              <a:t>El resultado de la función resumen ha de </a:t>
            </a:r>
            <a:r>
              <a:rPr lang="es-ES" b="0" i="1" dirty="0">
                <a:solidFill>
                  <a:srgbClr val="666666"/>
                </a:solidFill>
                <a:effectLst/>
                <a:latin typeface="Bahnschrift Light" panose="020B0502040204020203" pitchFamily="34" charset="0"/>
              </a:rPr>
              <a:t>mapearse</a:t>
            </a:r>
            <a:r>
              <a:rPr lang="es-ES" b="0" i="0" dirty="0">
                <a:solidFill>
                  <a:srgbClr val="666666"/>
                </a:solidFill>
                <a:effectLst/>
                <a:latin typeface="Bahnschrift Light" panose="020B0502040204020203" pitchFamily="34" charset="0"/>
              </a:rPr>
              <a:t> al espacio de direcciones del vector que se emplea como soporte, lo cual se consigue con la función módulo. Tras este paso se obtiene un índice válido para la tabla.</a:t>
            </a:r>
          </a:p>
          <a:p>
            <a:pPr algn="just"/>
            <a:endParaRPr lang="es-ES" dirty="0">
              <a:solidFill>
                <a:srgbClr val="222222"/>
              </a:solidFill>
              <a:latin typeface="Bahnschrift Light" panose="020B0502040204020203" pitchFamily="34" charset="0"/>
            </a:endParaRPr>
          </a:p>
          <a:p>
            <a:pPr algn="just"/>
            <a:r>
              <a:rPr lang="es-ES" b="0" i="0" dirty="0">
                <a:solidFill>
                  <a:srgbClr val="222222"/>
                </a:solidFill>
                <a:effectLst/>
                <a:latin typeface="Bahnschrift Light" panose="020B0502040204020203" pitchFamily="34" charset="0"/>
              </a:rPr>
              <a:t>3. </a:t>
            </a:r>
            <a:r>
              <a:rPr lang="es-ES" b="0" i="0" dirty="0">
                <a:solidFill>
                  <a:srgbClr val="666666"/>
                </a:solidFill>
                <a:effectLst/>
                <a:latin typeface="Bahnschrift Light" panose="020B0502040204020203" pitchFamily="34" charset="0"/>
              </a:rPr>
              <a:t>El elemento se almacena en la posición de la tabla obtenido en el paso anterior.</a:t>
            </a:r>
            <a:endParaRPr lang="es-ES" b="0" i="0" dirty="0">
              <a:solidFill>
                <a:srgbClr val="222222"/>
              </a:solidFill>
              <a:effectLst/>
              <a:latin typeface="Bahnschrift Light" panose="020B0502040204020203" pitchFamily="34" charset="0"/>
            </a:endParaRPr>
          </a:p>
        </p:txBody>
      </p:sp>
      <p:pic>
        <p:nvPicPr>
          <p:cNvPr id="6" name="Imagen 5">
            <a:extLst>
              <a:ext uri="{FF2B5EF4-FFF2-40B4-BE49-F238E27FC236}">
                <a16:creationId xmlns:a16="http://schemas.microsoft.com/office/drawing/2014/main" id="{6D8DC478-8641-44A2-AE7D-7A0933CB305C}"/>
              </a:ext>
            </a:extLst>
          </p:cNvPr>
          <p:cNvPicPr>
            <a:picLocks noChangeAspect="1"/>
          </p:cNvPicPr>
          <p:nvPr/>
        </p:nvPicPr>
        <p:blipFill>
          <a:blip r:embed="rId2"/>
          <a:stretch>
            <a:fillRect/>
          </a:stretch>
        </p:blipFill>
        <p:spPr>
          <a:xfrm>
            <a:off x="323228" y="530087"/>
            <a:ext cx="4124325" cy="5705475"/>
          </a:xfrm>
          <a:prstGeom prst="rect">
            <a:avLst/>
          </a:prstGeom>
        </p:spPr>
      </p:pic>
    </p:spTree>
    <p:extLst>
      <p:ext uri="{BB962C8B-B14F-4D97-AF65-F5344CB8AC3E}">
        <p14:creationId xmlns:p14="http://schemas.microsoft.com/office/powerpoint/2010/main" val="3764128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A78D4-C87A-4FC1-877B-010019726FC8}"/>
              </a:ext>
            </a:extLst>
          </p:cNvPr>
          <p:cNvSpPr>
            <a:spLocks noGrp="1"/>
          </p:cNvSpPr>
          <p:nvPr>
            <p:ph type="title"/>
          </p:nvPr>
        </p:nvSpPr>
        <p:spPr>
          <a:xfrm>
            <a:off x="4066588" y="20311"/>
            <a:ext cx="3566664" cy="967408"/>
          </a:xfrm>
        </p:spPr>
        <p:txBody>
          <a:bodyPr/>
          <a:lstStyle/>
          <a:p>
            <a:r>
              <a:rPr lang="es-ES" sz="4400" b="1" dirty="0">
                <a:latin typeface="Bahnschrift Light" panose="020B0502040204020203" pitchFamily="34" charset="0"/>
              </a:rPr>
              <a:t>BÚSQUEDA</a:t>
            </a:r>
            <a:endParaRPr lang="es-CO" sz="4400" b="1" dirty="0">
              <a:latin typeface="Bahnschrift Light" panose="020B0502040204020203" pitchFamily="34" charset="0"/>
            </a:endParaRPr>
          </a:p>
        </p:txBody>
      </p:sp>
      <p:sp>
        <p:nvSpPr>
          <p:cNvPr id="9" name="Marcador de número de diapositiva 8">
            <a:extLst>
              <a:ext uri="{FF2B5EF4-FFF2-40B4-BE49-F238E27FC236}">
                <a16:creationId xmlns:a16="http://schemas.microsoft.com/office/drawing/2014/main" id="{F559E7DB-4274-4980-9B39-BF755EA87AC7}"/>
              </a:ext>
            </a:extLst>
          </p:cNvPr>
          <p:cNvSpPr>
            <a:spLocks noGrp="1"/>
          </p:cNvSpPr>
          <p:nvPr>
            <p:ph type="sldNum" sz="quarter" idx="12"/>
          </p:nvPr>
        </p:nvSpPr>
        <p:spPr/>
        <p:txBody>
          <a:bodyPr/>
          <a:lstStyle/>
          <a:p>
            <a:pPr rtl="0"/>
            <a:fld id="{8C2E478F-E849-4A8C-AF1F-CBCC78A7CBFA}" type="slidenum">
              <a:rPr lang="es-ES" noProof="0" smtClean="0"/>
              <a:t>18</a:t>
            </a:fld>
            <a:endParaRPr lang="es-ES" noProof="0"/>
          </a:p>
        </p:txBody>
      </p:sp>
      <p:sp>
        <p:nvSpPr>
          <p:cNvPr id="11" name="CuadroTexto 10">
            <a:extLst>
              <a:ext uri="{FF2B5EF4-FFF2-40B4-BE49-F238E27FC236}">
                <a16:creationId xmlns:a16="http://schemas.microsoft.com/office/drawing/2014/main" id="{14DE37DD-E48E-49CE-BFDB-26B3AC1F6E4E}"/>
              </a:ext>
            </a:extLst>
          </p:cNvPr>
          <p:cNvSpPr txBox="1"/>
          <p:nvPr/>
        </p:nvSpPr>
        <p:spPr>
          <a:xfrm>
            <a:off x="503583" y="1294153"/>
            <a:ext cx="4757530" cy="5078313"/>
          </a:xfrm>
          <a:prstGeom prst="rect">
            <a:avLst/>
          </a:prstGeom>
          <a:noFill/>
        </p:spPr>
        <p:txBody>
          <a:bodyPr wrap="square">
            <a:spAutoFit/>
          </a:bodyPr>
          <a:lstStyle/>
          <a:p>
            <a:pPr algn="just"/>
            <a:r>
              <a:rPr lang="es-ES" b="0" i="0" dirty="0">
                <a:solidFill>
                  <a:srgbClr val="666666"/>
                </a:solidFill>
                <a:effectLst/>
                <a:latin typeface="Bahnschrift Light" panose="020B0502040204020203" pitchFamily="34" charset="0"/>
              </a:rPr>
              <a:t>La forma de implementar en función esta operación es pidiendo la llave y con esta devolver el valor.</a:t>
            </a:r>
            <a:endParaRPr lang="es-ES" b="0" i="0" dirty="0">
              <a:solidFill>
                <a:srgbClr val="000000"/>
              </a:solidFill>
              <a:effectLst/>
              <a:latin typeface="Bahnschrift Light" panose="020B0502040204020203" pitchFamily="34" charset="0"/>
            </a:endParaRPr>
          </a:p>
          <a:p>
            <a:pPr algn="just">
              <a:buFont typeface="+mj-lt"/>
              <a:buAutoNum type="arabicPeriod"/>
            </a:pPr>
            <a:r>
              <a:rPr lang="es-ES" b="0" i="0" dirty="0">
                <a:solidFill>
                  <a:srgbClr val="666666"/>
                </a:solidFill>
                <a:effectLst/>
                <a:latin typeface="Bahnschrift Light" panose="020B0502040204020203" pitchFamily="34" charset="0"/>
              </a:rPr>
              <a:t>Para recuperar los datos, es necesario únicamente conocer la clave del elemento, a la cual se le aplica la función resumen.</a:t>
            </a:r>
          </a:p>
          <a:p>
            <a:pPr algn="just">
              <a:buFont typeface="+mj-lt"/>
              <a:buAutoNum type="arabicPeriod"/>
            </a:pPr>
            <a:endParaRPr lang="es-ES" b="0" i="0" dirty="0">
              <a:solidFill>
                <a:srgbClr val="222222"/>
              </a:solidFill>
              <a:effectLst/>
              <a:latin typeface="Bahnschrift Light" panose="020B0502040204020203" pitchFamily="34" charset="0"/>
            </a:endParaRPr>
          </a:p>
          <a:p>
            <a:pPr algn="just">
              <a:buFont typeface="+mj-lt"/>
              <a:buAutoNum type="arabicPeriod"/>
            </a:pPr>
            <a:r>
              <a:rPr lang="es-ES" b="0" i="0" dirty="0">
                <a:solidFill>
                  <a:srgbClr val="666666"/>
                </a:solidFill>
                <a:effectLst/>
                <a:latin typeface="Bahnschrift Light" panose="020B0502040204020203" pitchFamily="34" charset="0"/>
              </a:rPr>
              <a:t>El valor obtenido se mapea al espacio de direcciones de la tabla.</a:t>
            </a:r>
          </a:p>
          <a:p>
            <a:pPr algn="just">
              <a:buFont typeface="+mj-lt"/>
              <a:buAutoNum type="arabicPeriod"/>
            </a:pPr>
            <a:endParaRPr lang="es-ES" b="0" i="0" dirty="0">
              <a:solidFill>
                <a:srgbClr val="222222"/>
              </a:solidFill>
              <a:effectLst/>
              <a:latin typeface="Bahnschrift Light" panose="020B0502040204020203" pitchFamily="34" charset="0"/>
            </a:endParaRPr>
          </a:p>
          <a:p>
            <a:pPr algn="just">
              <a:buFont typeface="+mj-lt"/>
              <a:buAutoNum type="arabicPeriod"/>
            </a:pPr>
            <a:r>
              <a:rPr lang="es-ES" b="0" i="0" dirty="0">
                <a:solidFill>
                  <a:srgbClr val="666666"/>
                </a:solidFill>
                <a:effectLst/>
                <a:latin typeface="Bahnschrift Light" panose="020B0502040204020203" pitchFamily="34" charset="0"/>
              </a:rPr>
              <a:t>Si el elemento existente en la posición indicada en el paso anterior tiene la misma clave que la empleada en la búsqueda, entonces es el deseado. Si la clave es distinta, se ha de buscar el elemento según la técnica empleada para resolver el problema de las colisiones al almacenar el elemento.</a:t>
            </a:r>
            <a:endParaRPr lang="es-ES" b="0" i="0" dirty="0">
              <a:solidFill>
                <a:srgbClr val="222222"/>
              </a:solidFill>
              <a:effectLst/>
              <a:latin typeface="Bahnschrift Light" panose="020B0502040204020203" pitchFamily="34" charset="0"/>
            </a:endParaRPr>
          </a:p>
        </p:txBody>
      </p:sp>
      <p:pic>
        <p:nvPicPr>
          <p:cNvPr id="13" name="Imagen 12">
            <a:extLst>
              <a:ext uri="{FF2B5EF4-FFF2-40B4-BE49-F238E27FC236}">
                <a16:creationId xmlns:a16="http://schemas.microsoft.com/office/drawing/2014/main" id="{596A57B6-4CCC-4134-86BC-105EB9E888DA}"/>
              </a:ext>
            </a:extLst>
          </p:cNvPr>
          <p:cNvPicPr>
            <a:picLocks noChangeAspect="1"/>
          </p:cNvPicPr>
          <p:nvPr/>
        </p:nvPicPr>
        <p:blipFill>
          <a:blip r:embed="rId2"/>
          <a:stretch>
            <a:fillRect/>
          </a:stretch>
        </p:blipFill>
        <p:spPr>
          <a:xfrm>
            <a:off x="5497167" y="1895475"/>
            <a:ext cx="6191250" cy="3067050"/>
          </a:xfrm>
          <a:prstGeom prst="rect">
            <a:avLst/>
          </a:prstGeom>
        </p:spPr>
      </p:pic>
    </p:spTree>
    <p:extLst>
      <p:ext uri="{BB962C8B-B14F-4D97-AF65-F5344CB8AC3E}">
        <p14:creationId xmlns:p14="http://schemas.microsoft.com/office/powerpoint/2010/main" val="3811932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BD8626-7D5F-4FA0-B9CE-ACED7D2E903B}"/>
              </a:ext>
            </a:extLst>
          </p:cNvPr>
          <p:cNvSpPr>
            <a:spLocks noGrp="1"/>
          </p:cNvSpPr>
          <p:nvPr>
            <p:ph type="title"/>
          </p:nvPr>
        </p:nvSpPr>
        <p:spPr>
          <a:xfrm>
            <a:off x="546307" y="238539"/>
            <a:ext cx="11002962" cy="2385391"/>
          </a:xfrm>
        </p:spPr>
        <p:txBody>
          <a:bodyPr/>
          <a:lstStyle/>
          <a:p>
            <a:pPr algn="just"/>
            <a:r>
              <a:rPr lang="es-ES" sz="1800" dirty="0"/>
              <a:t>P</a:t>
            </a:r>
            <a:r>
              <a:rPr lang="es-ES" sz="1600" dirty="0"/>
              <a:t>ara hacer la búsqueda será parecido a como se hacía antes. Pero ahora cuando localicemos la dirección de memoria con los listados de claves sinónimas, iremos una por una del listado de claves sinónimas comparando con el título que guardamos previamente </a:t>
            </a:r>
            <a:r>
              <a:rPr lang="es-ES" sz="1600" u="sng" dirty="0"/>
              <a:t>hasta</a:t>
            </a:r>
            <a:r>
              <a:rPr lang="es-ES" sz="1600" dirty="0"/>
              <a:t> encontrar el fichero que queremos</a:t>
            </a:r>
            <a:r>
              <a:rPr lang="es-ES" sz="1800" dirty="0"/>
              <a:t>. </a:t>
            </a:r>
            <a:r>
              <a:rPr lang="es-ES" sz="1600" dirty="0"/>
              <a:t>De este modo, en el ejemplo, si buscamos el nuevo fichero “Escrito”, la función Hash nos llevará a la posición de memoria “7”, y empezaremos por el primer elemento de la lista ¿Es “Escrito”? Como podemos ver en la imagen es “Factura” con lo que no lo es, y pasaremos al siguiente en la posición de memoria “65” ¿Es “Escrito”? En este casi sí lo es, por lo que lo hemos encontrado y podremos dirigirnos a la dirección de memoria que contiene el fichero, a la “51”.</a:t>
            </a:r>
            <a:endParaRPr lang="es-CO" sz="1800" dirty="0"/>
          </a:p>
        </p:txBody>
      </p:sp>
      <p:sp>
        <p:nvSpPr>
          <p:cNvPr id="9" name="Marcador de número de diapositiva 8">
            <a:extLst>
              <a:ext uri="{FF2B5EF4-FFF2-40B4-BE49-F238E27FC236}">
                <a16:creationId xmlns:a16="http://schemas.microsoft.com/office/drawing/2014/main" id="{05CE6118-55A6-42E1-A05D-24591E2B12B8}"/>
              </a:ext>
            </a:extLst>
          </p:cNvPr>
          <p:cNvSpPr>
            <a:spLocks noGrp="1"/>
          </p:cNvSpPr>
          <p:nvPr>
            <p:ph type="sldNum" sz="quarter" idx="12"/>
          </p:nvPr>
        </p:nvSpPr>
        <p:spPr/>
        <p:txBody>
          <a:bodyPr/>
          <a:lstStyle/>
          <a:p>
            <a:pPr rtl="0"/>
            <a:fld id="{8C2E478F-E849-4A8C-AF1F-CBCC78A7CBFA}" type="slidenum">
              <a:rPr lang="es-ES" noProof="0" smtClean="0"/>
              <a:t>19</a:t>
            </a:fld>
            <a:endParaRPr lang="es-ES" noProof="0"/>
          </a:p>
        </p:txBody>
      </p:sp>
      <p:pic>
        <p:nvPicPr>
          <p:cNvPr id="11" name="Imagen 10">
            <a:extLst>
              <a:ext uri="{FF2B5EF4-FFF2-40B4-BE49-F238E27FC236}">
                <a16:creationId xmlns:a16="http://schemas.microsoft.com/office/drawing/2014/main" id="{F2C9EE13-E846-4165-B1C8-9EA6B5CAC0C8}"/>
              </a:ext>
            </a:extLst>
          </p:cNvPr>
          <p:cNvPicPr>
            <a:picLocks noChangeAspect="1"/>
          </p:cNvPicPr>
          <p:nvPr/>
        </p:nvPicPr>
        <p:blipFill>
          <a:blip r:embed="rId2"/>
          <a:stretch>
            <a:fillRect/>
          </a:stretch>
        </p:blipFill>
        <p:spPr>
          <a:xfrm>
            <a:off x="1620906" y="3059182"/>
            <a:ext cx="7810500" cy="3257550"/>
          </a:xfrm>
          <a:prstGeom prst="rect">
            <a:avLst/>
          </a:prstGeom>
        </p:spPr>
      </p:pic>
    </p:spTree>
    <p:extLst>
      <p:ext uri="{BB962C8B-B14F-4D97-AF65-F5344CB8AC3E}">
        <p14:creationId xmlns:p14="http://schemas.microsoft.com/office/powerpoint/2010/main" val="217034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538CEF0-67E3-4CBF-A5A5-485F33E8B10E}"/>
              </a:ext>
            </a:extLst>
          </p:cNvPr>
          <p:cNvPicPr>
            <a:picLocks noChangeAspect="1"/>
          </p:cNvPicPr>
          <p:nvPr/>
        </p:nvPicPr>
        <p:blipFill>
          <a:blip r:embed="rId3"/>
          <a:stretch>
            <a:fillRect/>
          </a:stretch>
        </p:blipFill>
        <p:spPr>
          <a:xfrm>
            <a:off x="395245" y="379844"/>
            <a:ext cx="3420152" cy="883997"/>
          </a:xfrm>
          <a:prstGeom prst="rect">
            <a:avLst/>
          </a:prstGeom>
        </p:spPr>
      </p:pic>
      <p:sp>
        <p:nvSpPr>
          <p:cNvPr id="7" name="Marcador de número de diapositiva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s-ES" smtClean="0"/>
              <a:pPr/>
              <a:t>2</a:t>
            </a:fld>
            <a:endParaRPr lang="es-ES"/>
          </a:p>
        </p:txBody>
      </p:sp>
      <p:sp>
        <p:nvSpPr>
          <p:cNvPr id="9" name="Título 8">
            <a:extLst>
              <a:ext uri="{FF2B5EF4-FFF2-40B4-BE49-F238E27FC236}">
                <a16:creationId xmlns:a16="http://schemas.microsoft.com/office/drawing/2014/main" id="{DA431C8D-7F41-441A-B22C-F4E87BDFED7E}"/>
              </a:ext>
            </a:extLst>
          </p:cNvPr>
          <p:cNvSpPr>
            <a:spLocks noGrp="1"/>
          </p:cNvSpPr>
          <p:nvPr>
            <p:ph type="title"/>
          </p:nvPr>
        </p:nvSpPr>
        <p:spPr>
          <a:xfrm>
            <a:off x="467912" y="0"/>
            <a:ext cx="4846320" cy="1435947"/>
          </a:xfrm>
        </p:spPr>
        <p:txBody>
          <a:bodyPr/>
          <a:lstStyle/>
          <a:p>
            <a:r>
              <a:rPr lang="es-ES" b="1" dirty="0"/>
              <a:t>LISTA</a:t>
            </a:r>
            <a:endParaRPr lang="es-CO" b="1" dirty="0"/>
          </a:p>
        </p:txBody>
      </p:sp>
      <p:pic>
        <p:nvPicPr>
          <p:cNvPr id="11" name="Imagen 10">
            <a:extLst>
              <a:ext uri="{FF2B5EF4-FFF2-40B4-BE49-F238E27FC236}">
                <a16:creationId xmlns:a16="http://schemas.microsoft.com/office/drawing/2014/main" id="{A7FD3D51-5191-49E4-B0DF-4341DBDC9116}"/>
              </a:ext>
            </a:extLst>
          </p:cNvPr>
          <p:cNvPicPr>
            <a:picLocks noChangeAspect="1"/>
          </p:cNvPicPr>
          <p:nvPr/>
        </p:nvPicPr>
        <p:blipFill>
          <a:blip r:embed="rId4"/>
          <a:stretch>
            <a:fillRect/>
          </a:stretch>
        </p:blipFill>
        <p:spPr>
          <a:xfrm>
            <a:off x="5768671" y="954157"/>
            <a:ext cx="5955417" cy="5879271"/>
          </a:xfrm>
          <a:prstGeom prst="rect">
            <a:avLst/>
          </a:prstGeom>
        </p:spPr>
      </p:pic>
      <p:sp>
        <p:nvSpPr>
          <p:cNvPr id="2" name="CuadroTexto 1">
            <a:extLst>
              <a:ext uri="{FF2B5EF4-FFF2-40B4-BE49-F238E27FC236}">
                <a16:creationId xmlns:a16="http://schemas.microsoft.com/office/drawing/2014/main" id="{779AECC7-9731-43AA-A15C-E6DA1468425D}"/>
              </a:ext>
            </a:extLst>
          </p:cNvPr>
          <p:cNvSpPr txBox="1"/>
          <p:nvPr/>
        </p:nvSpPr>
        <p:spPr>
          <a:xfrm>
            <a:off x="467912" y="1553966"/>
            <a:ext cx="2480917" cy="1631216"/>
          </a:xfrm>
          <a:prstGeom prst="rect">
            <a:avLst/>
          </a:prstGeom>
          <a:noFill/>
        </p:spPr>
        <p:txBody>
          <a:bodyPr wrap="square" rtlCol="0">
            <a:spAutoFit/>
          </a:bodyPr>
          <a:lstStyle/>
          <a:p>
            <a:r>
              <a:rPr lang="es-ES" sz="2000" dirty="0">
                <a:latin typeface="Bahnschrift Light" panose="020B0502040204020203" pitchFamily="34" charset="0"/>
              </a:rPr>
              <a:t>Pop[i]</a:t>
            </a:r>
          </a:p>
          <a:p>
            <a:r>
              <a:rPr lang="es-ES" sz="2000" dirty="0">
                <a:latin typeface="Bahnschrift Light" panose="020B0502040204020203" pitchFamily="34" charset="0"/>
              </a:rPr>
              <a:t>Insert[i, x]</a:t>
            </a:r>
          </a:p>
          <a:p>
            <a:r>
              <a:rPr lang="es-ES" sz="2000" dirty="0">
                <a:latin typeface="Bahnschrift Light" panose="020B0502040204020203" pitchFamily="34" charset="0"/>
              </a:rPr>
              <a:t>Append.(x)</a:t>
            </a:r>
          </a:p>
          <a:p>
            <a:r>
              <a:rPr lang="es-CO" sz="2000" dirty="0">
                <a:latin typeface="Bahnschrift Light" panose="020B0502040204020203" pitchFamily="34" charset="0"/>
              </a:rPr>
              <a:t>Nl.index('banana')</a:t>
            </a:r>
          </a:p>
          <a:p>
            <a:endParaRPr lang="es-CO" sz="2000" dirty="0">
              <a:latin typeface="Bahnschrift Light" panose="020B0502040204020203" pitchFamily="34" charset="0"/>
            </a:endParaRPr>
          </a:p>
        </p:txBody>
      </p:sp>
      <p:sp>
        <p:nvSpPr>
          <p:cNvPr id="6" name="Marcador de texto 9">
            <a:extLst>
              <a:ext uri="{FF2B5EF4-FFF2-40B4-BE49-F238E27FC236}">
                <a16:creationId xmlns:a16="http://schemas.microsoft.com/office/drawing/2014/main" id="{A6091C56-CA34-4596-98E5-4C368D08D80F}"/>
              </a:ext>
            </a:extLst>
          </p:cNvPr>
          <p:cNvSpPr txBox="1">
            <a:spLocks/>
          </p:cNvSpPr>
          <p:nvPr/>
        </p:nvSpPr>
        <p:spPr>
          <a:xfrm>
            <a:off x="892533" y="413254"/>
            <a:ext cx="3421712" cy="884238"/>
          </a:xfrm>
          <a:prstGeom prst="rect">
            <a:avLst/>
          </a:prstGeom>
        </p:spPr>
        <p:txBody>
          <a:bodyPr rtlCol="0"/>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t> </a:t>
            </a:r>
            <a:endParaRPr lang="es-ES" dirty="0"/>
          </a:p>
        </p:txBody>
      </p:sp>
      <p:sp>
        <p:nvSpPr>
          <p:cNvPr id="10" name="CuadroTexto 9">
            <a:extLst>
              <a:ext uri="{FF2B5EF4-FFF2-40B4-BE49-F238E27FC236}">
                <a16:creationId xmlns:a16="http://schemas.microsoft.com/office/drawing/2014/main" id="{4A86C8FB-ECC5-4076-951D-0F43B5BDF510}"/>
              </a:ext>
            </a:extLst>
          </p:cNvPr>
          <p:cNvSpPr txBox="1"/>
          <p:nvPr/>
        </p:nvSpPr>
        <p:spPr>
          <a:xfrm>
            <a:off x="395245" y="3110329"/>
            <a:ext cx="4846320" cy="2246769"/>
          </a:xfrm>
          <a:prstGeom prst="rect">
            <a:avLst/>
          </a:prstGeom>
          <a:noFill/>
        </p:spPr>
        <p:txBody>
          <a:bodyPr wrap="square">
            <a:spAutoFit/>
          </a:bodyPr>
          <a:lstStyle/>
          <a:p>
            <a:pPr algn="just"/>
            <a:r>
              <a:rPr lang="es-ES" sz="2000" dirty="0">
                <a:latin typeface="Bahnschrift Light" panose="020B0502040204020203" pitchFamily="34" charset="0"/>
              </a:rPr>
              <a:t>Una lista en Python es una estructura de datos formada por una secuencia ordenada de objetos.</a:t>
            </a:r>
          </a:p>
          <a:p>
            <a:pPr algn="just"/>
            <a:endParaRPr lang="es-ES" sz="2000" dirty="0">
              <a:latin typeface="Bahnschrift Light" panose="020B0502040204020203" pitchFamily="34" charset="0"/>
            </a:endParaRPr>
          </a:p>
          <a:p>
            <a:pPr algn="just"/>
            <a:r>
              <a:rPr lang="es-ES" sz="2000" dirty="0">
                <a:latin typeface="Bahnschrift Light" panose="020B0502040204020203" pitchFamily="34" charset="0"/>
              </a:rPr>
              <a:t>Los elementos de una lista pueden accederse mediante su índice, siendo 0 el índice del primer elemento.</a:t>
            </a:r>
            <a:endParaRPr lang="es-CO" sz="2000" dirty="0">
              <a:latin typeface="Bahnschrift Light" panose="020B0502040204020203" pitchFamily="34" charset="0"/>
            </a:endParaRPr>
          </a:p>
        </p:txBody>
      </p:sp>
      <p:sp>
        <p:nvSpPr>
          <p:cNvPr id="5" name="CuadroTexto 4">
            <a:extLst>
              <a:ext uri="{FF2B5EF4-FFF2-40B4-BE49-F238E27FC236}">
                <a16:creationId xmlns:a16="http://schemas.microsoft.com/office/drawing/2014/main" id="{7737B856-97BA-481A-9C41-3E66805FB777}"/>
              </a:ext>
            </a:extLst>
          </p:cNvPr>
          <p:cNvSpPr txBox="1"/>
          <p:nvPr/>
        </p:nvSpPr>
        <p:spPr>
          <a:xfrm>
            <a:off x="8033295" y="517918"/>
            <a:ext cx="1426168" cy="400110"/>
          </a:xfrm>
          <a:prstGeom prst="rect">
            <a:avLst/>
          </a:prstGeom>
          <a:noFill/>
        </p:spPr>
        <p:txBody>
          <a:bodyPr wrap="square" rtlCol="0">
            <a:spAutoFit/>
          </a:bodyPr>
          <a:lstStyle/>
          <a:p>
            <a:pPr algn="just"/>
            <a:r>
              <a:rPr lang="es-ES" sz="2000" b="1" dirty="0"/>
              <a:t>TIEMPO</a:t>
            </a:r>
            <a:endParaRPr lang="es-CO" sz="2000" b="1"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Marcador de posición de imagen 7" descr="imagen abstracta">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ítulo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es-ES" sz="4000" spc="300"/>
              <a:t>GRACIAS</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2F0C70F-1571-4EE9-9025-00B227730168}"/>
              </a:ext>
            </a:extLst>
          </p:cNvPr>
          <p:cNvSpPr>
            <a:spLocks noGrp="1"/>
          </p:cNvSpPr>
          <p:nvPr>
            <p:ph type="sldNum" sz="quarter" idx="12"/>
          </p:nvPr>
        </p:nvSpPr>
        <p:spPr/>
        <p:txBody>
          <a:bodyPr/>
          <a:lstStyle/>
          <a:p>
            <a:pPr rtl="0"/>
            <a:fld id="{8C2E478F-E849-4A8C-AF1F-CBCC78A7CBFA}" type="slidenum">
              <a:rPr lang="es-ES" noProof="0" smtClean="0"/>
              <a:t>3</a:t>
            </a:fld>
            <a:endParaRPr lang="es-ES" noProof="0"/>
          </a:p>
        </p:txBody>
      </p:sp>
      <p:pic>
        <p:nvPicPr>
          <p:cNvPr id="7" name="Imagen 6">
            <a:extLst>
              <a:ext uri="{FF2B5EF4-FFF2-40B4-BE49-F238E27FC236}">
                <a16:creationId xmlns:a16="http://schemas.microsoft.com/office/drawing/2014/main" id="{2D9203BA-ACD7-4A9D-B8FA-65CDF47082A4}"/>
              </a:ext>
            </a:extLst>
          </p:cNvPr>
          <p:cNvPicPr>
            <a:picLocks noChangeAspect="1"/>
          </p:cNvPicPr>
          <p:nvPr/>
        </p:nvPicPr>
        <p:blipFill>
          <a:blip r:embed="rId2"/>
          <a:stretch>
            <a:fillRect/>
          </a:stretch>
        </p:blipFill>
        <p:spPr>
          <a:xfrm>
            <a:off x="459344" y="642927"/>
            <a:ext cx="6145002" cy="4824412"/>
          </a:xfrm>
          <a:prstGeom prst="rect">
            <a:avLst/>
          </a:prstGeom>
        </p:spPr>
      </p:pic>
    </p:spTree>
    <p:extLst>
      <p:ext uri="{BB962C8B-B14F-4D97-AF65-F5344CB8AC3E}">
        <p14:creationId xmlns:p14="http://schemas.microsoft.com/office/powerpoint/2010/main" val="370939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9">
            <a:extLst>
              <a:ext uri="{FF2B5EF4-FFF2-40B4-BE49-F238E27FC236}">
                <a16:creationId xmlns:a16="http://schemas.microsoft.com/office/drawing/2014/main" id="{255FA470-23EB-4512-8FFB-28DDAB08B002}"/>
              </a:ext>
            </a:extLst>
          </p:cNvPr>
          <p:cNvSpPr>
            <a:spLocks noGrp="1"/>
          </p:cNvSpPr>
          <p:nvPr>
            <p:ph type="body" sz="quarter" idx="16"/>
          </p:nvPr>
        </p:nvSpPr>
        <p:spPr>
          <a:xfrm>
            <a:off x="1329855" y="535141"/>
            <a:ext cx="3421712" cy="884238"/>
          </a:xfrm>
        </p:spPr>
        <p:txBody>
          <a:bodyPr rtlCol="0"/>
          <a:lstStyle/>
          <a:p>
            <a:pPr rtl="0"/>
            <a:r>
              <a:rPr lang="es-ES" dirty="0"/>
              <a:t> </a:t>
            </a:r>
          </a:p>
        </p:txBody>
      </p:sp>
      <p:sp>
        <p:nvSpPr>
          <p:cNvPr id="8" name="Título 7">
            <a:extLst>
              <a:ext uri="{FF2B5EF4-FFF2-40B4-BE49-F238E27FC236}">
                <a16:creationId xmlns:a16="http://schemas.microsoft.com/office/drawing/2014/main" id="{103950CF-5BF2-4FB0-A36C-48C194F39E12}"/>
              </a:ext>
            </a:extLst>
          </p:cNvPr>
          <p:cNvSpPr>
            <a:spLocks noGrp="1"/>
          </p:cNvSpPr>
          <p:nvPr>
            <p:ph type="title"/>
          </p:nvPr>
        </p:nvSpPr>
        <p:spPr>
          <a:xfrm>
            <a:off x="892533" y="413254"/>
            <a:ext cx="3421712" cy="884238"/>
          </a:xfrm>
        </p:spPr>
        <p:txBody>
          <a:bodyPr rtlCol="0"/>
          <a:lstStyle/>
          <a:p>
            <a:pPr rtl="0"/>
            <a:r>
              <a:rPr lang="es-ES" dirty="0"/>
              <a:t>PILA - STACK</a:t>
            </a:r>
          </a:p>
        </p:txBody>
      </p:sp>
      <p:sp>
        <p:nvSpPr>
          <p:cNvPr id="9" name="Marcador de contenido 8">
            <a:extLst>
              <a:ext uri="{FF2B5EF4-FFF2-40B4-BE49-F238E27FC236}">
                <a16:creationId xmlns:a16="http://schemas.microsoft.com/office/drawing/2014/main" id="{256319DF-036A-473B-95D3-C5F6FF849FD4}"/>
              </a:ext>
            </a:extLst>
          </p:cNvPr>
          <p:cNvSpPr>
            <a:spLocks noGrp="1"/>
          </p:cNvSpPr>
          <p:nvPr>
            <p:ph idx="1"/>
          </p:nvPr>
        </p:nvSpPr>
        <p:spPr>
          <a:xfrm>
            <a:off x="892533" y="1541266"/>
            <a:ext cx="6096000" cy="2884959"/>
          </a:xfrm>
        </p:spPr>
        <p:txBody>
          <a:bodyPr rtlCol="0">
            <a:noAutofit/>
          </a:bodyPr>
          <a:lstStyle/>
          <a:p>
            <a:pPr marL="0" indent="0" algn="just" rtl="0">
              <a:lnSpc>
                <a:spcPct val="100000"/>
              </a:lnSpc>
              <a:buNone/>
            </a:pPr>
            <a:r>
              <a:rPr lang="es-ES" sz="2000" dirty="0">
                <a:latin typeface="Bahnschrift Light" panose="020B0502040204020203" pitchFamily="34" charset="0"/>
                <a:cs typeface="Biome Light" panose="020B0303030204020804" pitchFamily="34" charset="0"/>
              </a:rPr>
              <a:t>Una pila, es una estructura de datos en la que el último elemento en entrar es el primero en salir, por lo que también se denominan estructuras LIFO (Last In, First Out).</a:t>
            </a:r>
          </a:p>
          <a:p>
            <a:pPr marL="0" indent="0" algn="just" rtl="0">
              <a:lnSpc>
                <a:spcPct val="100000"/>
              </a:lnSpc>
              <a:buNone/>
            </a:pPr>
            <a:r>
              <a:rPr lang="es-ES" sz="2000" dirty="0">
                <a:latin typeface="Bahnschrift Light" panose="020B0502040204020203" pitchFamily="34" charset="0"/>
                <a:cs typeface="Biome Light" panose="020B0303030204020804" pitchFamily="34" charset="0"/>
              </a:rPr>
              <a:t>En esta estructura sólo se tiene acceso a la cabeza o cima de la pila.</a:t>
            </a:r>
          </a:p>
        </p:txBody>
      </p:sp>
      <p:sp>
        <p:nvSpPr>
          <p:cNvPr id="4" name="Marcador de número de diapositiva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s-ES" smtClean="0"/>
              <a:t>4</a:t>
            </a:fld>
            <a:endParaRPr lang="es-ES"/>
          </a:p>
        </p:txBody>
      </p:sp>
      <p:sp>
        <p:nvSpPr>
          <p:cNvPr id="7" name="CuadroTexto 6">
            <a:extLst>
              <a:ext uri="{FF2B5EF4-FFF2-40B4-BE49-F238E27FC236}">
                <a16:creationId xmlns:a16="http://schemas.microsoft.com/office/drawing/2014/main" id="{576E4212-6171-4A6B-A75D-D5DD64324BD6}"/>
              </a:ext>
            </a:extLst>
          </p:cNvPr>
          <p:cNvSpPr txBox="1"/>
          <p:nvPr/>
        </p:nvSpPr>
        <p:spPr>
          <a:xfrm>
            <a:off x="892533" y="3729094"/>
            <a:ext cx="6096000" cy="2246769"/>
          </a:xfrm>
          <a:prstGeom prst="rect">
            <a:avLst/>
          </a:prstGeom>
          <a:noFill/>
        </p:spPr>
        <p:txBody>
          <a:bodyPr wrap="square">
            <a:spAutoFit/>
          </a:bodyPr>
          <a:lstStyle/>
          <a:p>
            <a:r>
              <a:rPr lang="es-ES" sz="2000" dirty="0">
                <a:latin typeface="Bahnschrift Light" panose="020B0502040204020203" pitchFamily="34" charset="0"/>
              </a:rPr>
              <a:t>Los métodos de lista hacen que resulte muy fácil usar una lista como una pila, donde el último elemento añadido es el primer elemento retirado («último en entrar, primero en salir»). Para agregar un elemento a la cima de la pila, utiliza append(). Para retirar un elemento de la cima de la pila, utiliza pop() sin un índice explícito. Por ejemplo:</a:t>
            </a:r>
            <a:endParaRPr lang="es-CO" sz="2000" dirty="0">
              <a:latin typeface="Bahnschrift Light" panose="020B0502040204020203" pitchFamily="34" charset="0"/>
            </a:endParaRPr>
          </a:p>
        </p:txBody>
      </p:sp>
      <p:pic>
        <p:nvPicPr>
          <p:cNvPr id="5" name="Imagen 4">
            <a:extLst>
              <a:ext uri="{FF2B5EF4-FFF2-40B4-BE49-F238E27FC236}">
                <a16:creationId xmlns:a16="http://schemas.microsoft.com/office/drawing/2014/main" id="{0EDF95C0-14B9-4633-8568-45D4E281D64F}"/>
              </a:ext>
            </a:extLst>
          </p:cNvPr>
          <p:cNvPicPr>
            <a:picLocks noChangeAspect="1"/>
          </p:cNvPicPr>
          <p:nvPr/>
        </p:nvPicPr>
        <p:blipFill>
          <a:blip r:embed="rId3"/>
          <a:stretch>
            <a:fillRect/>
          </a:stretch>
        </p:blipFill>
        <p:spPr>
          <a:xfrm>
            <a:off x="7574446" y="882137"/>
            <a:ext cx="3557380" cy="5444969"/>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6BDEEEC-82FC-4466-AAB0-AA3471A2ECC3}"/>
              </a:ext>
            </a:extLst>
          </p:cNvPr>
          <p:cNvSpPr>
            <a:spLocks noGrp="1"/>
          </p:cNvSpPr>
          <p:nvPr>
            <p:ph type="body" sz="quarter" idx="16"/>
          </p:nvPr>
        </p:nvSpPr>
        <p:spPr>
          <a:xfrm>
            <a:off x="248808" y="453991"/>
            <a:ext cx="4023360" cy="5950017"/>
          </a:xfrm>
        </p:spPr>
        <p:txBody>
          <a:bodyPr/>
          <a:lstStyle/>
          <a:p>
            <a:r>
              <a:rPr lang="es-ES" dirty="0"/>
              <a:t>  </a:t>
            </a:r>
            <a:endParaRPr lang="es-CO" dirty="0"/>
          </a:p>
        </p:txBody>
      </p:sp>
      <p:sp>
        <p:nvSpPr>
          <p:cNvPr id="4" name="Marcador de número de diapositiva 3">
            <a:extLst>
              <a:ext uri="{FF2B5EF4-FFF2-40B4-BE49-F238E27FC236}">
                <a16:creationId xmlns:a16="http://schemas.microsoft.com/office/drawing/2014/main" id="{57B5292A-CC45-4489-AF4F-F12DD93FD6C5}"/>
              </a:ext>
            </a:extLst>
          </p:cNvPr>
          <p:cNvSpPr>
            <a:spLocks noGrp="1"/>
          </p:cNvSpPr>
          <p:nvPr>
            <p:ph type="sldNum" sz="quarter" idx="4"/>
          </p:nvPr>
        </p:nvSpPr>
        <p:spPr/>
        <p:txBody>
          <a:bodyPr/>
          <a:lstStyle/>
          <a:p>
            <a:pPr rtl="0"/>
            <a:fld id="{8C2E478F-E849-4A8C-AF1F-CBCC78A7CBFA}" type="slidenum">
              <a:rPr lang="es-ES" noProof="0" smtClean="0"/>
              <a:t>5</a:t>
            </a:fld>
            <a:endParaRPr lang="es-ES" noProof="0"/>
          </a:p>
        </p:txBody>
      </p:sp>
      <p:sp>
        <p:nvSpPr>
          <p:cNvPr id="8" name="CuadroTexto 7">
            <a:extLst>
              <a:ext uri="{FF2B5EF4-FFF2-40B4-BE49-F238E27FC236}">
                <a16:creationId xmlns:a16="http://schemas.microsoft.com/office/drawing/2014/main" id="{64872195-0AF0-4BB9-A6FE-76428D6F4509}"/>
              </a:ext>
            </a:extLst>
          </p:cNvPr>
          <p:cNvSpPr txBox="1"/>
          <p:nvPr/>
        </p:nvSpPr>
        <p:spPr>
          <a:xfrm>
            <a:off x="530087" y="1120675"/>
            <a:ext cx="3140766" cy="5078313"/>
          </a:xfrm>
          <a:prstGeom prst="rect">
            <a:avLst/>
          </a:prstGeom>
          <a:noFill/>
        </p:spPr>
        <p:txBody>
          <a:bodyPr wrap="square">
            <a:spAutoFit/>
          </a:bodyPr>
          <a:lstStyle/>
          <a:p>
            <a:pPr algn="just"/>
            <a:r>
              <a:rPr lang="es-ES" dirty="0">
                <a:latin typeface="Bahnschrift Light" panose="020B0502040204020203" pitchFamily="34" charset="0"/>
              </a:rPr>
              <a:t>Una lista se comporta como una pila si las inserciones y extracciones las hacemos por un mismo lado de la lista. También se las llama listas LIFO (Last In First Out - último en entrar primero en salir).</a:t>
            </a:r>
          </a:p>
          <a:p>
            <a:pPr algn="just"/>
            <a:endParaRPr lang="es-ES" dirty="0">
              <a:latin typeface="Bahnschrift Light" panose="020B0502040204020203" pitchFamily="34" charset="0"/>
            </a:endParaRPr>
          </a:p>
          <a:p>
            <a:pPr algn="just"/>
            <a:r>
              <a:rPr lang="es-ES" dirty="0">
                <a:latin typeface="Bahnschrift Light" panose="020B0502040204020203" pitchFamily="34" charset="0"/>
              </a:rPr>
              <a:t>Es como el ejemplo del mesero y los platos, el primer plato lavado va a ser el ultimo y el ultimo lavado (el de encima) va a ser el primero en salir.</a:t>
            </a:r>
          </a:p>
          <a:p>
            <a:pPr algn="just"/>
            <a:endParaRPr lang="es-ES" dirty="0">
              <a:latin typeface="Bahnschrift Light" panose="020B0502040204020203" pitchFamily="34" charset="0"/>
            </a:endParaRPr>
          </a:p>
          <a:p>
            <a:pPr algn="just"/>
            <a:r>
              <a:rPr lang="es-ES" dirty="0" err="1">
                <a:latin typeface="Bahnschrift Light" panose="020B0502040204020203" pitchFamily="34" charset="0"/>
              </a:rPr>
              <a:t>Push</a:t>
            </a:r>
            <a:r>
              <a:rPr lang="es-ES" dirty="0">
                <a:latin typeface="Bahnschrift Light" panose="020B0502040204020203" pitchFamily="34" charset="0"/>
              </a:rPr>
              <a:t> para apilar.</a:t>
            </a:r>
          </a:p>
          <a:p>
            <a:pPr algn="just"/>
            <a:r>
              <a:rPr lang="es-ES" dirty="0">
                <a:latin typeface="Bahnschrift Light" panose="020B0502040204020203" pitchFamily="34" charset="0"/>
              </a:rPr>
              <a:t>Pop para eliminar.</a:t>
            </a:r>
          </a:p>
        </p:txBody>
      </p:sp>
      <p:sp>
        <p:nvSpPr>
          <p:cNvPr id="7" name="Marcador de texto 1">
            <a:extLst>
              <a:ext uri="{FF2B5EF4-FFF2-40B4-BE49-F238E27FC236}">
                <a16:creationId xmlns:a16="http://schemas.microsoft.com/office/drawing/2014/main" id="{097B1E36-4598-4EB0-B35F-7899FFD5D162}"/>
              </a:ext>
            </a:extLst>
          </p:cNvPr>
          <p:cNvSpPr txBox="1">
            <a:spLocks/>
          </p:cNvSpPr>
          <p:nvPr/>
        </p:nvSpPr>
        <p:spPr>
          <a:xfrm>
            <a:off x="5012965" y="453990"/>
            <a:ext cx="6648948" cy="1931401"/>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s-ES"/>
              <a:t>  </a:t>
            </a:r>
            <a:endParaRPr lang="es-CO"/>
          </a:p>
        </p:txBody>
      </p:sp>
      <p:sp>
        <p:nvSpPr>
          <p:cNvPr id="9" name="CuadroTexto 8">
            <a:extLst>
              <a:ext uri="{FF2B5EF4-FFF2-40B4-BE49-F238E27FC236}">
                <a16:creationId xmlns:a16="http://schemas.microsoft.com/office/drawing/2014/main" id="{FE1D2098-3442-4D4C-81AD-8CA2BD241BF7}"/>
              </a:ext>
            </a:extLst>
          </p:cNvPr>
          <p:cNvSpPr txBox="1"/>
          <p:nvPr/>
        </p:nvSpPr>
        <p:spPr>
          <a:xfrm>
            <a:off x="5300870" y="719918"/>
            <a:ext cx="6361043" cy="1200329"/>
          </a:xfrm>
          <a:prstGeom prst="rect">
            <a:avLst/>
          </a:prstGeom>
          <a:noFill/>
        </p:spPr>
        <p:txBody>
          <a:bodyPr wrap="square">
            <a:spAutoFit/>
          </a:bodyPr>
          <a:lstStyle/>
          <a:p>
            <a:r>
              <a:rPr lang="es-ES" sz="7200" b="1" dirty="0"/>
              <a:t>APILAR</a:t>
            </a:r>
            <a:endParaRPr lang="es-CO" sz="7200" b="1" dirty="0"/>
          </a:p>
        </p:txBody>
      </p:sp>
      <p:pic>
        <p:nvPicPr>
          <p:cNvPr id="2050" name="Picture 2" descr="Estructura de datos: Pilas">
            <a:extLst>
              <a:ext uri="{FF2B5EF4-FFF2-40B4-BE49-F238E27FC236}">
                <a16:creationId xmlns:a16="http://schemas.microsoft.com/office/drawing/2014/main" id="{856ABAD0-5964-479A-AAF5-AAD72C12F4C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274976" y="2520644"/>
            <a:ext cx="3289716" cy="394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95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156CAF1-214F-4566-9B0D-DACA1063E8C8}"/>
              </a:ext>
            </a:extLst>
          </p:cNvPr>
          <p:cNvSpPr>
            <a:spLocks noGrp="1"/>
          </p:cNvSpPr>
          <p:nvPr>
            <p:ph type="body" idx="1"/>
          </p:nvPr>
        </p:nvSpPr>
        <p:spPr>
          <a:xfrm>
            <a:off x="4853132" y="357809"/>
            <a:ext cx="6808781" cy="1741970"/>
          </a:xfrm>
        </p:spPr>
        <p:txBody>
          <a:bodyPr rtlCol="0"/>
          <a:lstStyle/>
          <a:p>
            <a:pPr rtl="0"/>
            <a:r>
              <a:rPr lang="es-ES" dirty="0"/>
              <a:t>  </a:t>
            </a:r>
          </a:p>
        </p:txBody>
      </p:sp>
      <p:sp>
        <p:nvSpPr>
          <p:cNvPr id="3" name="Título 2">
            <a:extLst>
              <a:ext uri="{FF2B5EF4-FFF2-40B4-BE49-F238E27FC236}">
                <a16:creationId xmlns:a16="http://schemas.microsoft.com/office/drawing/2014/main" id="{1D24B42B-925B-494C-A986-BD85E8117E1E}"/>
              </a:ext>
            </a:extLst>
          </p:cNvPr>
          <p:cNvSpPr>
            <a:spLocks noGrp="1"/>
          </p:cNvSpPr>
          <p:nvPr>
            <p:ph type="title"/>
          </p:nvPr>
        </p:nvSpPr>
        <p:spPr>
          <a:xfrm>
            <a:off x="4959149" y="811350"/>
            <a:ext cx="5251450" cy="834887"/>
          </a:xfrm>
        </p:spPr>
        <p:txBody>
          <a:bodyPr rtlCol="0">
            <a:noAutofit/>
          </a:bodyPr>
          <a:lstStyle/>
          <a:p>
            <a:pPr rtl="0"/>
            <a:r>
              <a:rPr lang="es-ES" sz="6600" b="1" dirty="0"/>
              <a:t>QUEU - COLA</a:t>
            </a:r>
          </a:p>
        </p:txBody>
      </p:sp>
      <p:sp>
        <p:nvSpPr>
          <p:cNvPr id="6" name="Marcador de número de diapositiva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es-ES" smtClean="0"/>
              <a:t>6</a:t>
            </a:fld>
            <a:endParaRPr lang="es-ES"/>
          </a:p>
        </p:txBody>
      </p:sp>
      <p:sp>
        <p:nvSpPr>
          <p:cNvPr id="9" name="CuadroTexto 8">
            <a:extLst>
              <a:ext uri="{FF2B5EF4-FFF2-40B4-BE49-F238E27FC236}">
                <a16:creationId xmlns:a16="http://schemas.microsoft.com/office/drawing/2014/main" id="{FB24D8EF-C2F1-4D5D-91A2-F5A628055BF6}"/>
              </a:ext>
            </a:extLst>
          </p:cNvPr>
          <p:cNvSpPr txBox="1"/>
          <p:nvPr/>
        </p:nvSpPr>
        <p:spPr>
          <a:xfrm>
            <a:off x="397564" y="928141"/>
            <a:ext cx="4108175" cy="4801314"/>
          </a:xfrm>
          <a:prstGeom prst="rect">
            <a:avLst/>
          </a:prstGeom>
          <a:noFill/>
        </p:spPr>
        <p:txBody>
          <a:bodyPr wrap="square">
            <a:spAutoFit/>
          </a:bodyPr>
          <a:lstStyle/>
          <a:p>
            <a:pPr algn="just"/>
            <a:r>
              <a:rPr lang="es-ES" dirty="0">
                <a:solidFill>
                  <a:schemeClr val="bg1"/>
                </a:solidFill>
                <a:latin typeface="Bahnschrift Light" panose="020B0502040204020203" pitchFamily="34" charset="0"/>
              </a:rPr>
              <a:t>También es posible usar una lista como una cola, donde el primer elemento añadido es el primer elemento retirado («primero en entrar, primero en salir» FIFO); sin embargo, las listas no son eficientes para este propósito. Agregar y sacar del final de la lista es rápido, </a:t>
            </a:r>
            <a:r>
              <a:rPr lang="es-ES" b="1" dirty="0">
                <a:solidFill>
                  <a:schemeClr val="bg1"/>
                </a:solidFill>
                <a:latin typeface="Bahnschrift Light" panose="020B0502040204020203" pitchFamily="34" charset="0"/>
              </a:rPr>
              <a:t>pero insertar o sacar del comienzo de una lista es lento (porque todos los otros elementos tienen que ser desplazados por uno).</a:t>
            </a:r>
          </a:p>
          <a:p>
            <a:pPr algn="just"/>
            <a:endParaRPr lang="es-ES" dirty="0">
              <a:solidFill>
                <a:schemeClr val="bg1"/>
              </a:solidFill>
              <a:latin typeface="Bahnschrift Light" panose="020B0502040204020203" pitchFamily="34" charset="0"/>
            </a:endParaRPr>
          </a:p>
          <a:p>
            <a:pPr algn="just"/>
            <a:r>
              <a:rPr lang="es-ES" dirty="0">
                <a:solidFill>
                  <a:schemeClr val="bg1"/>
                </a:solidFill>
                <a:latin typeface="Bahnschrift Light" panose="020B0502040204020203" pitchFamily="34" charset="0"/>
              </a:rPr>
              <a:t>Para implementar una cola, utiliza collections.deque el cual fue diseñado para añadir y quitar de ambas puntas de forma rápida. Por ejemplo:</a:t>
            </a:r>
            <a:endParaRPr lang="es-CO" dirty="0">
              <a:solidFill>
                <a:schemeClr val="bg1"/>
              </a:solidFill>
              <a:latin typeface="Bahnschrift Light" panose="020B0502040204020203" pitchFamily="34" charset="0"/>
            </a:endParaRPr>
          </a:p>
        </p:txBody>
      </p:sp>
      <p:pic>
        <p:nvPicPr>
          <p:cNvPr id="13" name="Imagen 12">
            <a:extLst>
              <a:ext uri="{FF2B5EF4-FFF2-40B4-BE49-F238E27FC236}">
                <a16:creationId xmlns:a16="http://schemas.microsoft.com/office/drawing/2014/main" id="{8A5C68A8-C3F4-48CE-87C4-1F1126745368}"/>
              </a:ext>
            </a:extLst>
          </p:cNvPr>
          <p:cNvPicPr>
            <a:picLocks noChangeAspect="1"/>
          </p:cNvPicPr>
          <p:nvPr/>
        </p:nvPicPr>
        <p:blipFill>
          <a:blip r:embed="rId3"/>
          <a:stretch>
            <a:fillRect/>
          </a:stretch>
        </p:blipFill>
        <p:spPr>
          <a:xfrm>
            <a:off x="4853131" y="2464904"/>
            <a:ext cx="6941304" cy="3264551"/>
          </a:xfrm>
          <a:prstGeom prst="rect">
            <a:avLst/>
          </a:prstGeom>
        </p:spPr>
      </p:pic>
    </p:spTree>
    <p:extLst>
      <p:ext uri="{BB962C8B-B14F-4D97-AF65-F5344CB8AC3E}">
        <p14:creationId xmlns:p14="http://schemas.microsoft.com/office/powerpoint/2010/main" val="294476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ción de imagen 7" descr="primer plano de código informático">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2" name="Marcador de texto 1">
            <a:extLst>
              <a:ext uri="{FF2B5EF4-FFF2-40B4-BE49-F238E27FC236}">
                <a16:creationId xmlns:a16="http://schemas.microsoft.com/office/drawing/2014/main" id="{DAF72BBC-FC90-4B63-96CA-ABED853DBAD0}"/>
              </a:ext>
            </a:extLst>
          </p:cNvPr>
          <p:cNvSpPr>
            <a:spLocks noGrp="1"/>
          </p:cNvSpPr>
          <p:nvPr>
            <p:ph type="body" sz="quarter" idx="11"/>
          </p:nvPr>
        </p:nvSpPr>
        <p:spPr>
          <a:xfrm>
            <a:off x="6917633" y="175401"/>
            <a:ext cx="4842531" cy="3253599"/>
          </a:xfrm>
        </p:spPr>
        <p:txBody>
          <a:bodyPr rtlCol="0"/>
          <a:lstStyle/>
          <a:p>
            <a:pPr algn="just" rtl="0"/>
            <a:r>
              <a:rPr lang="es-ES" dirty="0"/>
              <a:t>Una lista se comporta como una cola si las inserciones las hacemos al final y las extracciones las hacemos por el frente de la lista. También se las llama listas FIFO (First In First Out - primero en entrar primero en salir)</a:t>
            </a:r>
          </a:p>
        </p:txBody>
      </p:sp>
      <p:pic>
        <p:nvPicPr>
          <p:cNvPr id="4" name="Imagen 3">
            <a:extLst>
              <a:ext uri="{FF2B5EF4-FFF2-40B4-BE49-F238E27FC236}">
                <a16:creationId xmlns:a16="http://schemas.microsoft.com/office/drawing/2014/main" id="{562382ED-FFD0-4B4C-914B-AADA62E561B3}"/>
              </a:ext>
            </a:extLst>
          </p:cNvPr>
          <p:cNvPicPr>
            <a:picLocks noChangeAspect="1"/>
          </p:cNvPicPr>
          <p:nvPr/>
        </p:nvPicPr>
        <p:blipFill>
          <a:blip r:embed="rId5"/>
          <a:stretch>
            <a:fillRect/>
          </a:stretch>
        </p:blipFill>
        <p:spPr>
          <a:xfrm>
            <a:off x="431836" y="306357"/>
            <a:ext cx="5867689" cy="4378478"/>
          </a:xfrm>
          <a:prstGeom prst="rect">
            <a:avLst/>
          </a:prstGeom>
        </p:spPr>
      </p:pic>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0F48F40-0B2C-4DD1-9919-81D5D9B6003E}"/>
              </a:ext>
            </a:extLst>
          </p:cNvPr>
          <p:cNvSpPr>
            <a:spLocks noGrp="1"/>
          </p:cNvSpPr>
          <p:nvPr>
            <p:ph type="body" sz="quarter" idx="11"/>
          </p:nvPr>
        </p:nvSpPr>
        <p:spPr>
          <a:xfrm>
            <a:off x="0" y="609601"/>
            <a:ext cx="7056783" cy="5380382"/>
          </a:xfrm>
        </p:spPr>
        <p:txBody>
          <a:bodyPr/>
          <a:lstStyle/>
          <a:p>
            <a:pPr algn="just"/>
            <a:r>
              <a:rPr lang="es-ES" sz="2000" dirty="0">
                <a:latin typeface="Bahnschrift Light" panose="020B0502040204020203" pitchFamily="34" charset="0"/>
              </a:rPr>
              <a:t>Los diccionarios se indexan con claves, que pueden ser cualquier tipo inmutable; las cadenas y números siempre pueden ser claves. </a:t>
            </a:r>
          </a:p>
          <a:p>
            <a:pPr algn="just"/>
            <a:r>
              <a:rPr lang="es-ES" sz="2000" dirty="0">
                <a:latin typeface="Bahnschrift Light" panose="020B0502040204020203" pitchFamily="34" charset="0"/>
              </a:rPr>
              <a:t>Es mejor pensar en un diccionario como un conjunto de pares clave: valor con el requerimiento de que las claves sean únicas (dentro de un diccionario). Un par de llaves crean un diccionario vacío: {}. Colocar una lista de pares clave: valor separada por comas dentro de las llaves agrega, de inicio, pares clave: valor al diccionario; esta es, también, la forma en que los diccionarios se muestran en la salida.</a:t>
            </a:r>
            <a:endParaRPr lang="es-CO" sz="2000" dirty="0">
              <a:latin typeface="Bahnschrift Light" panose="020B0502040204020203" pitchFamily="34" charset="0"/>
            </a:endParaRPr>
          </a:p>
          <a:p>
            <a:pPr algn="just"/>
            <a:endParaRPr lang="es-ES" sz="2000" dirty="0"/>
          </a:p>
          <a:p>
            <a:endParaRPr lang="es-ES" dirty="0"/>
          </a:p>
        </p:txBody>
      </p:sp>
      <p:pic>
        <p:nvPicPr>
          <p:cNvPr id="6" name="Imagen 5">
            <a:extLst>
              <a:ext uri="{FF2B5EF4-FFF2-40B4-BE49-F238E27FC236}">
                <a16:creationId xmlns:a16="http://schemas.microsoft.com/office/drawing/2014/main" id="{9F476574-32D5-4392-BDE5-2BC88BFE9865}"/>
              </a:ext>
            </a:extLst>
          </p:cNvPr>
          <p:cNvPicPr>
            <a:picLocks noChangeAspect="1"/>
          </p:cNvPicPr>
          <p:nvPr/>
        </p:nvPicPr>
        <p:blipFill>
          <a:blip r:embed="rId2"/>
          <a:stretch>
            <a:fillRect/>
          </a:stretch>
        </p:blipFill>
        <p:spPr>
          <a:xfrm>
            <a:off x="7223882" y="1666462"/>
            <a:ext cx="4703073" cy="3525076"/>
          </a:xfrm>
          <a:prstGeom prst="rect">
            <a:avLst/>
          </a:prstGeom>
        </p:spPr>
      </p:pic>
      <p:sp>
        <p:nvSpPr>
          <p:cNvPr id="2" name="CuadroTexto 1">
            <a:extLst>
              <a:ext uri="{FF2B5EF4-FFF2-40B4-BE49-F238E27FC236}">
                <a16:creationId xmlns:a16="http://schemas.microsoft.com/office/drawing/2014/main" id="{C5632EBC-F1DB-4AAC-8287-DD727CD490D9}"/>
              </a:ext>
            </a:extLst>
          </p:cNvPr>
          <p:cNvSpPr txBox="1"/>
          <p:nvPr/>
        </p:nvSpPr>
        <p:spPr>
          <a:xfrm>
            <a:off x="7858538" y="609601"/>
            <a:ext cx="3843129" cy="646331"/>
          </a:xfrm>
          <a:prstGeom prst="rect">
            <a:avLst/>
          </a:prstGeom>
          <a:noFill/>
        </p:spPr>
        <p:txBody>
          <a:bodyPr wrap="square" rtlCol="0">
            <a:spAutoFit/>
          </a:bodyPr>
          <a:lstStyle/>
          <a:p>
            <a:r>
              <a:rPr lang="es-ES" sz="3600" b="1" dirty="0">
                <a:latin typeface="Bahnschrift Light" panose="020B0502040204020203" pitchFamily="34" charset="0"/>
              </a:rPr>
              <a:t>DICCIONARIO</a:t>
            </a:r>
            <a:endParaRPr lang="es-CO" sz="3600" b="1" dirty="0">
              <a:latin typeface="Bahnschrift Light" panose="020B0502040204020203" pitchFamily="34" charset="0"/>
            </a:endParaRPr>
          </a:p>
        </p:txBody>
      </p:sp>
    </p:spTree>
    <p:extLst>
      <p:ext uri="{BB962C8B-B14F-4D97-AF65-F5344CB8AC3E}">
        <p14:creationId xmlns:p14="http://schemas.microsoft.com/office/powerpoint/2010/main" val="157696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6489070F-2BCB-4863-B1C1-0B1E12F8EFC2}"/>
              </a:ext>
            </a:extLst>
          </p:cNvPr>
          <p:cNvPicPr>
            <a:picLocks noChangeAspect="1"/>
          </p:cNvPicPr>
          <p:nvPr/>
        </p:nvPicPr>
        <p:blipFill>
          <a:blip r:embed="rId2"/>
          <a:stretch>
            <a:fillRect/>
          </a:stretch>
        </p:blipFill>
        <p:spPr>
          <a:xfrm>
            <a:off x="352322" y="391659"/>
            <a:ext cx="4816027" cy="4426218"/>
          </a:xfrm>
          <a:prstGeom prst="rect">
            <a:avLst/>
          </a:prstGeom>
        </p:spPr>
      </p:pic>
      <p:pic>
        <p:nvPicPr>
          <p:cNvPr id="10" name="Imagen 9">
            <a:extLst>
              <a:ext uri="{FF2B5EF4-FFF2-40B4-BE49-F238E27FC236}">
                <a16:creationId xmlns:a16="http://schemas.microsoft.com/office/drawing/2014/main" id="{40C1B830-8B06-447E-8CB0-0EB0CF6501A4}"/>
              </a:ext>
            </a:extLst>
          </p:cNvPr>
          <p:cNvPicPr>
            <a:picLocks noChangeAspect="1"/>
          </p:cNvPicPr>
          <p:nvPr/>
        </p:nvPicPr>
        <p:blipFill>
          <a:blip r:embed="rId3"/>
          <a:stretch>
            <a:fillRect/>
          </a:stretch>
        </p:blipFill>
        <p:spPr>
          <a:xfrm>
            <a:off x="5512904" y="391659"/>
            <a:ext cx="5964413" cy="2049738"/>
          </a:xfrm>
          <a:prstGeom prst="rect">
            <a:avLst/>
          </a:prstGeom>
        </p:spPr>
      </p:pic>
      <p:pic>
        <p:nvPicPr>
          <p:cNvPr id="12" name="Imagen 11">
            <a:extLst>
              <a:ext uri="{FF2B5EF4-FFF2-40B4-BE49-F238E27FC236}">
                <a16:creationId xmlns:a16="http://schemas.microsoft.com/office/drawing/2014/main" id="{D0853DDD-92BE-4E3C-99CB-B383F5274F2E}"/>
              </a:ext>
            </a:extLst>
          </p:cNvPr>
          <p:cNvPicPr>
            <a:picLocks noChangeAspect="1"/>
          </p:cNvPicPr>
          <p:nvPr/>
        </p:nvPicPr>
        <p:blipFill>
          <a:blip r:embed="rId4"/>
          <a:stretch>
            <a:fillRect/>
          </a:stretch>
        </p:blipFill>
        <p:spPr>
          <a:xfrm>
            <a:off x="5512903" y="2680162"/>
            <a:ext cx="5964413" cy="2262900"/>
          </a:xfrm>
          <a:prstGeom prst="rect">
            <a:avLst/>
          </a:prstGeom>
        </p:spPr>
      </p:pic>
      <p:pic>
        <p:nvPicPr>
          <p:cNvPr id="3" name="Imagen 2">
            <a:extLst>
              <a:ext uri="{FF2B5EF4-FFF2-40B4-BE49-F238E27FC236}">
                <a16:creationId xmlns:a16="http://schemas.microsoft.com/office/drawing/2014/main" id="{750DA9E3-2DCD-427A-93DB-20047F44AD92}"/>
              </a:ext>
            </a:extLst>
          </p:cNvPr>
          <p:cNvPicPr>
            <a:picLocks noChangeAspect="1"/>
          </p:cNvPicPr>
          <p:nvPr/>
        </p:nvPicPr>
        <p:blipFill>
          <a:blip r:embed="rId5"/>
          <a:stretch>
            <a:fillRect/>
          </a:stretch>
        </p:blipFill>
        <p:spPr>
          <a:xfrm>
            <a:off x="352322" y="5181827"/>
            <a:ext cx="7600950" cy="1409700"/>
          </a:xfrm>
          <a:prstGeom prst="rect">
            <a:avLst/>
          </a:prstGeom>
        </p:spPr>
      </p:pic>
    </p:spTree>
    <p:extLst>
      <p:ext uri="{BB962C8B-B14F-4D97-AF65-F5344CB8AC3E}">
        <p14:creationId xmlns:p14="http://schemas.microsoft.com/office/powerpoint/2010/main" val="1713871385"/>
      </p:ext>
    </p:extLst>
  </p:cSld>
  <p:clrMapOvr>
    <a:masterClrMapping/>
  </p:clrMapOvr>
</p:sld>
</file>

<file path=ppt/theme/theme1.xml><?xml version="1.0" encoding="utf-8"?>
<a:theme xmlns:a="http://schemas.openxmlformats.org/drawingml/2006/main" name="Tema de Offic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5_TF55661986_Win32" id="{C6DE0208-E30B-47EA-9DA3-5A9720198707}" vid="{9076F8E8-73BE-4461-859C-507C033F672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técnica</Template>
  <TotalTime>1193</TotalTime>
  <Words>1299</Words>
  <Application>Microsoft Office PowerPoint</Application>
  <PresentationFormat>Panorámica</PresentationFormat>
  <Paragraphs>94</Paragraphs>
  <Slides>20</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Bahnschrift Light</vt:lpstr>
      <vt:lpstr>Calibri</vt:lpstr>
      <vt:lpstr>Calibri Light</vt:lpstr>
      <vt:lpstr>Wingdings</vt:lpstr>
      <vt:lpstr>Tema de Office</vt:lpstr>
      <vt:lpstr>LISTAS</vt:lpstr>
      <vt:lpstr>LISTA</vt:lpstr>
      <vt:lpstr>Presentación de PowerPoint</vt:lpstr>
      <vt:lpstr>PILA - STACK</vt:lpstr>
      <vt:lpstr>Presentación de PowerPoint</vt:lpstr>
      <vt:lpstr>QUEU - COLA</vt:lpstr>
      <vt:lpstr>Presentación de PowerPoint</vt:lpstr>
      <vt:lpstr>Presentación de PowerPoint</vt:lpstr>
      <vt:lpstr>Presentación de PowerPoint</vt:lpstr>
      <vt:lpstr>SETS - CONJUNTOS</vt:lpstr>
      <vt:lpstr>GRAFOS</vt:lpstr>
      <vt:lpstr>Listas adyacentes</vt:lpstr>
      <vt:lpstr>Matriz adyacente</vt:lpstr>
      <vt:lpstr>Búsqueda en anchura (BFS)</vt:lpstr>
      <vt:lpstr>RECORRIDO EN PROFUNDIDAD (DFS)</vt:lpstr>
      <vt:lpstr>TABLA HASH</vt:lpstr>
      <vt:lpstr>INSERCIÓN</vt:lpstr>
      <vt:lpstr>BÚSQUEDA</vt:lpstr>
      <vt:lpstr>Para hacer la búsqueda será parecido a como se hacía antes. Pero ahora cuando localicemos la dirección de memoria con los listados de claves sinónimas, iremos una por una del listado de claves sinónimas comparando con el título que guardamos previamente hasta encontrar el fichero que queremos. De este modo, en el ejemplo, si buscamos el nuevo fichero “Escrito”, la función Hash nos llevará a la posición de memoria “7”, y empezaremos por el primer elemento de la lista ¿Es “Escrito”? Como podemos ver en la imagen es “Factura” con lo que no lo es, y pasaremos al siguiente en la posición de memoria “65” ¿Es “Escrito”? En este casi sí lo es, por lo que lo hemos encontrado y podremos dirigirnos a la dirección de memoria que contiene el fichero, a la “51”.</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LISTAS</dc:title>
  <dc:creator>Rolan piñeres</dc:creator>
  <cp:lastModifiedBy>Rolan piñeres</cp:lastModifiedBy>
  <cp:revision>39</cp:revision>
  <dcterms:created xsi:type="dcterms:W3CDTF">2021-07-22T19:40:00Z</dcterms:created>
  <dcterms:modified xsi:type="dcterms:W3CDTF">2021-07-27T14:17:12Z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