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12192000" cy="6858000"/>
  <p:notesSz cx="6858000" cy="9144000"/>
  <p:embeddedFontLst>
    <p:embeddedFont>
      <p:font typeface="Century Schoolbook" panose="02040604050505020304" pitchFamily="18" charset="0"/>
      <p:regular r:id="rId99"/>
      <p:bold r:id="rId100"/>
      <p:italic r:id="rId101"/>
      <p:boldItalic r:id="rId102"/>
    </p:embeddedFont>
    <p:embeddedFont>
      <p:font typeface="Consolas" panose="020B0609020204030204" pitchFamily="49"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7" roundtripDataSignature="AMtx7mjH6Y1Cy2G6MIEOby28neTHvKDo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9300FA-F3D5-4C06-AC2E-ABA01522EA14}">
  <a:tblStyle styleId="{B49300FA-F3D5-4C06-AC2E-ABA01522EA1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customschemas.google.com/relationships/presentationmetadata" Target="meta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5.fntdata"/><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1.fntdata"/><Relationship Id="rId10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2.fntdata"/><Relationship Id="rId105"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L"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CL"/>
              <a:t>BDR = Bases de Datos Relacionales c:</a:t>
            </a:r>
            <a:endParaRPr/>
          </a:p>
        </p:txBody>
      </p:sp>
      <p:sp>
        <p:nvSpPr>
          <p:cNvPr id="170" name="Google Shape;17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s-CL"/>
              <a:t>Como implicancia</a:t>
            </a:r>
            <a:endParaRPr/>
          </a:p>
        </p:txBody>
      </p:sp>
      <p:sp>
        <p:nvSpPr>
          <p:cNvPr id="432" name="Google Shape;43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7" name="Google Shape;66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1" name="Google Shape;75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9" name="Google Shape;79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6" name="Google Shape;81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CL"/>
              <a:t>Paso 2: ¿una entidad débil podría ser cualquiera cuya existencia depende de la existencia de una entidad fuerte, es decir, si hay una asociación mandatoria hacia la fuerte, si o si se es debil, independiente de la cardinalidad de la asociación? Favor defineme lo qué entiendes por debil </a:t>
            </a:r>
            <a:endParaRPr/>
          </a:p>
          <a:p>
            <a:pPr marL="0" lvl="0" indent="0" algn="l" rtl="0">
              <a:spcBef>
                <a:spcPts val="0"/>
              </a:spcBef>
              <a:spcAft>
                <a:spcPts val="0"/>
              </a:spcAft>
              <a:buNone/>
            </a:pPr>
            <a:r>
              <a:rPr lang="es-CL"/>
              <a:t>JLM: El método define una clase de entidad como débil cuando no tiene un identificador que por si sólo le permita "identificarse" (no tiene lo necesario para diferenciar una entidad de otra). El método no considera "debilidad" por existencia (una entidad no puede existir sin la presencia de otra, lo cual se debe manejar con las cardinalidades mínimas 1); sólo toma en cuenta la "debilidad" por identificador. </a:t>
            </a:r>
            <a:endParaRPr/>
          </a:p>
          <a:p>
            <a:pPr marL="0" lvl="0" indent="0" algn="l" rtl="0">
              <a:spcBef>
                <a:spcPts val="0"/>
              </a:spcBef>
              <a:spcAft>
                <a:spcPts val="0"/>
              </a:spcAft>
              <a:buNone/>
            </a:pPr>
            <a:endParaRPr/>
          </a:p>
          <a:p>
            <a:pPr marL="0" lvl="0" indent="0" algn="l" rtl="0">
              <a:spcBef>
                <a:spcPts val="0"/>
              </a:spcBef>
              <a:spcAft>
                <a:spcPts val="0"/>
              </a:spcAft>
              <a:buNone/>
            </a:pPr>
            <a:r>
              <a:rPr lang="es-CL"/>
              <a:t>Paso 2: ¿por qué a la débil se le exige tener PK compuesta, por qué no podría ser PK simple y con una FK hacia la fuerte? en este caso la diferencia con el Paso 4 debiera ser la opcionalidad </a:t>
            </a:r>
            <a:endParaRPr/>
          </a:p>
          <a:p>
            <a:pPr marL="0" lvl="0" indent="0" algn="l" rtl="0">
              <a:spcBef>
                <a:spcPts val="0"/>
              </a:spcBef>
              <a:spcAft>
                <a:spcPts val="0"/>
              </a:spcAft>
              <a:buNone/>
            </a:pPr>
            <a:r>
              <a:rPr lang="es-CL"/>
              <a:t>JLM: Como no se puede identificar por si solo, requiere de la PK de la clase fuerte para poder tener realmente una clave primaria. El ejemplo que doy en clase es el "número de detalle" en las facturas que se emiten, el cual puede ser un correlativo que siempre parte en 1; el problema es que todas las facturas van a tener un "número de detalle 1", quizá 2, 3....esto convierte al detalle en una clase de entidad débil. En el paso 2 del método se convierte en una tabla, donde dicho "número de detalle" junto con el "número de factura" como clave primaria no dejan ambigüedad al momento de buscar un detalle específico. Si el "número de factura" de detalle quedara sólo como FK, se mantendría el problema inicial. </a:t>
            </a:r>
            <a:endParaRPr/>
          </a:p>
          <a:p>
            <a:pPr marL="0" lvl="0" indent="0" algn="l" rtl="0">
              <a:spcBef>
                <a:spcPts val="0"/>
              </a:spcBef>
              <a:spcAft>
                <a:spcPts val="0"/>
              </a:spcAft>
              <a:buNone/>
            </a:pPr>
            <a:endParaRPr/>
          </a:p>
        </p:txBody>
      </p:sp>
      <p:sp>
        <p:nvSpPr>
          <p:cNvPr id="846" name="Google Shape;846;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7" name="Google Shape;857;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CL"/>
              <a:t>Paso 3: ¿Por qué en el Modelo Conceptual aparece la entidad AB? tener una entidad a partir de la asociación solo seria factible a mi modo de ver en las M:N, además el atributo AB1 no aparece en el Modelo Relacional. </a:t>
            </a:r>
            <a:endParaRPr/>
          </a:p>
          <a:p>
            <a:pPr marL="0" lvl="0" indent="0" algn="l" rtl="0">
              <a:spcBef>
                <a:spcPts val="0"/>
              </a:spcBef>
              <a:spcAft>
                <a:spcPts val="0"/>
              </a:spcAft>
              <a:buNone/>
            </a:pPr>
            <a:r>
              <a:rPr lang="es-CL"/>
              <a:t>Paso 4: ¿Por qué en el Modelo Conceptual aparece la entidad AS? tener una entidad a partir de la asociación solo seria factible a mi modo de ver en las M:N. A demás qui me cuesta hacer la diferencia con la débil, a pesar que se menciona que es una binaria 1:N no débil </a:t>
            </a:r>
            <a:endParaRPr/>
          </a:p>
          <a:p>
            <a:pPr marL="0" lvl="0" indent="0" algn="l" rtl="0">
              <a:spcBef>
                <a:spcPts val="0"/>
              </a:spcBef>
              <a:spcAft>
                <a:spcPts val="0"/>
              </a:spcAft>
              <a:buNone/>
            </a:pPr>
            <a:r>
              <a:rPr lang="es-CL"/>
              <a:t>JLM: La respuesta de cada caso es similar: </a:t>
            </a:r>
            <a:endParaRPr/>
          </a:p>
          <a:p>
            <a:pPr marL="0" lvl="0" indent="0" algn="l" rtl="0">
              <a:spcBef>
                <a:spcPts val="0"/>
              </a:spcBef>
              <a:spcAft>
                <a:spcPts val="0"/>
              </a:spcAft>
              <a:buNone/>
            </a:pPr>
            <a:r>
              <a:rPr lang="es-CL"/>
              <a:t>** en el modelo relacional, al haber una asociación 1:N es normal que uno coloque en el lado N el o los atributos de la asociación de una sola vez. Si es 1:1 está la posibilidad que quede(n) en cualquiera de los extremos, al menos en términos de esquema. </a:t>
            </a:r>
            <a:endParaRPr/>
          </a:p>
          <a:p>
            <a:pPr marL="0" lvl="0" indent="0" algn="l" rtl="0">
              <a:spcBef>
                <a:spcPts val="0"/>
              </a:spcBef>
              <a:spcAft>
                <a:spcPts val="0"/>
              </a:spcAft>
              <a:buNone/>
            </a:pPr>
            <a:r>
              <a:rPr lang="es-CL"/>
              <a:t>** en el modelo conceptual se puede separar entre lo que es propio del tipo de entidad respecto de lo que surge debido a una asociación; así se puede discutir diferenciando la definición de un objeto (clase a la que pertenece) de la operación del negocio (asociaciones en que participa). Al hacer esto, aparecen clases de asociaciones con atributos que no forman parte de la definición propia de un objeto, pero que al momento de llevar todo a un modelo relacional alguna de ellas deberá incorporarlos para modelar dichas asociaciones de forma completa (lo que te menciono en el punto anterior sobre el relacional). El atributo AB1 no lo tengo en el diagrama (ejemplo) relacional porque después de explicar las dos alternativas posibles, indico en la clase donde debería estar (idealmente dónde está la clave foránea, como una forma de concentrar en un solo punto todo lo relacionado con la asociación en cuestión).</a:t>
            </a:r>
            <a:endParaRPr/>
          </a:p>
          <a:p>
            <a:pPr marL="0" lvl="0" indent="0" algn="l" rtl="0">
              <a:spcBef>
                <a:spcPts val="0"/>
              </a:spcBef>
              <a:spcAft>
                <a:spcPts val="0"/>
              </a:spcAft>
              <a:buNone/>
            </a:pPr>
            <a:endParaRPr/>
          </a:p>
          <a:p>
            <a:pPr marL="0" lvl="0" indent="0" algn="l" rtl="0">
              <a:spcBef>
                <a:spcPts val="0"/>
              </a:spcBef>
              <a:spcAft>
                <a:spcPts val="0"/>
              </a:spcAft>
              <a:buNone/>
            </a:pPr>
            <a:r>
              <a:rPr lang="es-CL"/>
              <a:t>Ejemplo: CAMA y PACIENTE de ppt 25</a:t>
            </a:r>
            <a:endParaRPr/>
          </a:p>
          <a:p>
            <a:pPr marL="0" lvl="0" indent="0" algn="l" rtl="0">
              <a:spcBef>
                <a:spcPts val="0"/>
              </a:spcBef>
              <a:spcAft>
                <a:spcPts val="0"/>
              </a:spcAft>
              <a:buNone/>
            </a:pPr>
            <a:endParaRPr/>
          </a:p>
        </p:txBody>
      </p:sp>
      <p:sp>
        <p:nvSpPr>
          <p:cNvPr id="858" name="Google Shape;858;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4" name="Google Shape;874;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CL"/>
              <a:t>Paso 3: ¿Por qué en el Modelo Conceptual aparece la entidad AB? tener una entidad a partir de la asociación solo seria factible a mi modo de ver en las M:N, además el atributo AB1 no aparece en el Modelo Relacional. </a:t>
            </a:r>
            <a:endParaRPr/>
          </a:p>
          <a:p>
            <a:pPr marL="0" lvl="0" indent="0" algn="l" rtl="0">
              <a:spcBef>
                <a:spcPts val="0"/>
              </a:spcBef>
              <a:spcAft>
                <a:spcPts val="0"/>
              </a:spcAft>
              <a:buNone/>
            </a:pPr>
            <a:r>
              <a:rPr lang="es-CL"/>
              <a:t>Paso 4: ¿Por qué en el Modelo Conceptual aparece la entidad AS? tener una entidad a partir de la asociación solo seria factible a mi modo de ver en las M:N. A demás qui me cuesta hacer la diferencia con la débil, a pesar que se menciona que es una binaria 1:N no débil </a:t>
            </a:r>
            <a:endParaRPr/>
          </a:p>
          <a:p>
            <a:pPr marL="0" lvl="0" indent="0" algn="l" rtl="0">
              <a:spcBef>
                <a:spcPts val="0"/>
              </a:spcBef>
              <a:spcAft>
                <a:spcPts val="0"/>
              </a:spcAft>
              <a:buNone/>
            </a:pPr>
            <a:r>
              <a:rPr lang="es-CL"/>
              <a:t>JLM: La respuesta de cada caso es similar: </a:t>
            </a:r>
            <a:endParaRPr/>
          </a:p>
          <a:p>
            <a:pPr marL="0" lvl="0" indent="0" algn="l" rtl="0">
              <a:spcBef>
                <a:spcPts val="0"/>
              </a:spcBef>
              <a:spcAft>
                <a:spcPts val="0"/>
              </a:spcAft>
              <a:buNone/>
            </a:pPr>
            <a:r>
              <a:rPr lang="es-CL"/>
              <a:t>** en el modelo relacional, al haber una asociación 1:N es normal que uno coloque en el lado N el o los atributos de la asociación de una sola vez. Si es 1:1 está la posibilidad que quede(n) en cualquiera de los extremos, al menos en términos de esquema. </a:t>
            </a:r>
            <a:endParaRPr/>
          </a:p>
          <a:p>
            <a:pPr marL="0" lvl="0" indent="0" algn="l" rtl="0">
              <a:spcBef>
                <a:spcPts val="0"/>
              </a:spcBef>
              <a:spcAft>
                <a:spcPts val="0"/>
              </a:spcAft>
              <a:buNone/>
            </a:pPr>
            <a:r>
              <a:rPr lang="es-CL"/>
              <a:t>** en el modelo conceptual se puede separar entre lo que es propio del tipo de entidad respecto de lo que surge debido a una asociación; así se puede discutir diferenciando la definición de un objeto (clase a la que pertenece) de la operación del negocio (asociaciones en que participa). Al hacer esto, aparecen clases de asociaciones con atributos que no forman parte de la definición propia de un objeto, pero que al momento de llevar todo a un modelo relacional alguna de ellas deberá incorporarlos para modelar dichas asociaciones de forma completa (lo que te menciono en el punto anterior sobre el relacional). El atributo AB1 no lo tengo en el diagrama (ejemplo) relacional porque después de explicar las dos alternativas posibles, indico en la clase donde debería estar (idealmente dónde está la clave foránea, como una forma de concentrar en un solo punto todo lo relacionado con la asociación en cuestión).</a:t>
            </a:r>
            <a:endParaRPr/>
          </a:p>
          <a:p>
            <a:pPr marL="0" lvl="0" indent="0" algn="l" rtl="0">
              <a:spcBef>
                <a:spcPts val="0"/>
              </a:spcBef>
              <a:spcAft>
                <a:spcPts val="0"/>
              </a:spcAft>
              <a:buNone/>
            </a:pPr>
            <a:endParaRPr/>
          </a:p>
          <a:p>
            <a:pPr marL="0" lvl="0" indent="0" algn="l" rtl="0">
              <a:spcBef>
                <a:spcPts val="0"/>
              </a:spcBef>
              <a:spcAft>
                <a:spcPts val="0"/>
              </a:spcAft>
              <a:buNone/>
            </a:pPr>
            <a:r>
              <a:rPr lang="es-CL"/>
              <a:t>Ejemplo: CAMA y PACIENTE de ppt 25</a:t>
            </a:r>
            <a:endParaRPr/>
          </a:p>
          <a:p>
            <a:pPr marL="0" lvl="0" indent="0" algn="l" rtl="0">
              <a:spcBef>
                <a:spcPts val="0"/>
              </a:spcBef>
              <a:spcAft>
                <a:spcPts val="0"/>
              </a:spcAft>
              <a:buNone/>
            </a:pPr>
            <a:endParaRPr/>
          </a:p>
        </p:txBody>
      </p:sp>
      <p:sp>
        <p:nvSpPr>
          <p:cNvPr id="875" name="Google Shape;875;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8" name="Google Shape;90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9" name="Google Shape;909;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1" name="Google Shape;921;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3" name="Google Shape;933;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4" name="Google Shape;934;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1" name="Google Shape;941;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2" name="Google Shape;942;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3" name="Google Shape;953;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1" name="Google Shape;971;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2" name="Google Shape;982;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3" name="Google Shape;983;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1" name="Google Shape;991;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2" name="Google Shape;992;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2" name="Google Shape;1002;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 name="Google Shape;1003;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1" name="Google Shape;1011;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2" name="Google Shape;1022;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3" name="Google Shape;1023;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1" name="Google Shape;1031;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2" name="Google Shape;1032;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Google Shape;1042;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3" name="Google Shape;1043;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2" name="Google Shape;1052;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3" name="Google Shape;1053;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5" name="Google Shape;106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6" name="Google Shape;1066;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7" name="Google Shape;1077;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8" name="Google Shape;1078;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6" name="Google Shape;1086;p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1" name="Google Shape;1101;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2" name="Google Shape;1102;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0" name="Google Shape;1110;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1" name="Google Shape;1111;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2" name="Google Shape;1122;p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0" name="Google Shape;1130;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1" name="Google Shape;1131;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1" name="Google Shape;1141;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2" name="Google Shape;1142;p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0" name="Google Shape;1150;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1" name="Google Shape;1151;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2" name="Google Shape;1162;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3" name="Google Shape;1163;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1" name="Google Shape;1171;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2" name="Google Shape;1172;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2" name="Google Shape;1182;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3" name="Google Shape;1183;p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1" name="Google Shape;1191;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8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3" name="Google Shape;1203;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2" name="Google Shape;1212;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8" name="Google Shape;1218;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9" name="Google Shape;1219;p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3" name="Google Shape;1233;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4" name="Google Shape;1234;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2" name="Google Shape;1242;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3" name="Google Shape;1243;p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2" name="Google Shape;1252;p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CL"/>
              <a:t>¿Por qué no se detectó esto como dependencias parciales?</a:t>
            </a:r>
            <a:endParaRPr/>
          </a:p>
        </p:txBody>
      </p:sp>
      <p:sp>
        <p:nvSpPr>
          <p:cNvPr id="1253" name="Google Shape;1253;p8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9" name="Google Shape;1269;p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0" name="Google Shape;1270;p8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9" name="Google Shape;1279;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0" name="Google Shape;1280;p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6" name="Google Shape;1296;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7" name="Google Shape;1297;p9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4" name="Google Shape;1304;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5" name="Google Shape;1305;p9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3" name="Google Shape;1313;p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4" name="Google Shape;1314;p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6" name="Google Shape;1326;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7" name="Google Shape;1327;p9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8" name="Google Shape;1338;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9" name="Google Shape;1339;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94</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1" name="Google Shape;1351;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2" name="Google Shape;1352;p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5" name="Google Shape;1365;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6" name="Google Shape;1366;p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98"/>
          <p:cNvSpPr txBox="1">
            <a:spLocks noGrp="1"/>
          </p:cNvSpPr>
          <p:nvPr>
            <p:ph type="ctrTitle"/>
          </p:nvPr>
        </p:nvSpPr>
        <p:spPr>
          <a:xfrm>
            <a:off x="751562" y="1516728"/>
            <a:ext cx="10688878" cy="113858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8"/>
          <p:cNvSpPr txBox="1">
            <a:spLocks noGrp="1"/>
          </p:cNvSpPr>
          <p:nvPr>
            <p:ph type="subTitle" idx="1"/>
          </p:nvPr>
        </p:nvSpPr>
        <p:spPr>
          <a:xfrm>
            <a:off x="751562" y="2705941"/>
            <a:ext cx="10688878" cy="79455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1600"/>
              <a:buNone/>
              <a:defRPr sz="16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98" descr="USM1"/>
          <p:cNvPicPr preferRelativeResize="0"/>
          <p:nvPr/>
        </p:nvPicPr>
        <p:blipFill rotWithShape="1">
          <a:blip r:embed="rId2">
            <a:alphaModFix/>
          </a:blip>
          <a:srcRect/>
          <a:stretch/>
        </p:blipFill>
        <p:spPr>
          <a:xfrm>
            <a:off x="0" y="4176584"/>
            <a:ext cx="12192000" cy="2760355"/>
          </a:xfrm>
          <a:prstGeom prst="rect">
            <a:avLst/>
          </a:prstGeom>
          <a:noFill/>
          <a:ln>
            <a:noFill/>
          </a:ln>
        </p:spPr>
      </p:pic>
      <p:pic>
        <p:nvPicPr>
          <p:cNvPr id="19" name="Google Shape;19;p98"/>
          <p:cNvPicPr preferRelativeResize="0"/>
          <p:nvPr/>
        </p:nvPicPr>
        <p:blipFill rotWithShape="1">
          <a:blip r:embed="rId3">
            <a:alphaModFix/>
          </a:blip>
          <a:srcRect/>
          <a:stretch/>
        </p:blipFill>
        <p:spPr>
          <a:xfrm>
            <a:off x="2974931" y="60375"/>
            <a:ext cx="6242137" cy="1560534"/>
          </a:xfrm>
          <a:prstGeom prst="rect">
            <a:avLst/>
          </a:prstGeom>
          <a:noFill/>
          <a:ln>
            <a:noFill/>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10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0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10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7" name="Google Shape;107;p107"/>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07"/>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07"/>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07"/>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07"/>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107"/>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107"/>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07"/>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10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116" name="Google Shape;116;p107"/>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7"/>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8"/>
        <p:cNvGrpSpPr/>
        <p:nvPr/>
      </p:nvGrpSpPr>
      <p:grpSpPr>
        <a:xfrm>
          <a:off x="0" y="0"/>
          <a:ext cx="0" cy="0"/>
          <a:chOff x="0" y="0"/>
          <a:chExt cx="0" cy="0"/>
        </a:xfrm>
      </p:grpSpPr>
      <p:sp>
        <p:nvSpPr>
          <p:cNvPr id="119" name="Google Shape;119;p10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08"/>
          <p:cNvSpPr>
            <a:spLocks noGrp="1"/>
          </p:cNvSpPr>
          <p:nvPr>
            <p:ph type="pic" idx="2"/>
          </p:nvPr>
        </p:nvSpPr>
        <p:spPr>
          <a:xfrm>
            <a:off x="5183188" y="987425"/>
            <a:ext cx="6172200" cy="4873625"/>
          </a:xfrm>
          <a:prstGeom prst="rect">
            <a:avLst/>
          </a:prstGeom>
          <a:noFill/>
          <a:ln>
            <a:noFill/>
          </a:ln>
        </p:spPr>
      </p:sp>
      <p:sp>
        <p:nvSpPr>
          <p:cNvPr id="121" name="Google Shape;121;p10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2" name="Google Shape;122;p108"/>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08"/>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08"/>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108"/>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108"/>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08"/>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08"/>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08"/>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0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131" name="Google Shape;131;p108"/>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8"/>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0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0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09"/>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09"/>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9"/>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09"/>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09"/>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09"/>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09"/>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09"/>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0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145" name="Google Shape;145;p109"/>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09"/>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7"/>
        <p:cNvGrpSpPr/>
        <p:nvPr/>
      </p:nvGrpSpPr>
      <p:grpSpPr>
        <a:xfrm>
          <a:off x="0" y="0"/>
          <a:ext cx="0" cy="0"/>
          <a:chOff x="0" y="0"/>
          <a:chExt cx="0" cy="0"/>
        </a:xfrm>
      </p:grpSpPr>
      <p:sp>
        <p:nvSpPr>
          <p:cNvPr id="148" name="Google Shape;148;p11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1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10"/>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110"/>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10"/>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110"/>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10"/>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10"/>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110"/>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10"/>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11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159" name="Google Shape;159;p110"/>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10"/>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type="titleOnly">
  <p:cSld name="TITLE_ONLY">
    <p:spTree>
      <p:nvGrpSpPr>
        <p:cNvPr id="1" name="Shape 20"/>
        <p:cNvGrpSpPr/>
        <p:nvPr/>
      </p:nvGrpSpPr>
      <p:grpSpPr>
        <a:xfrm>
          <a:off x="0" y="0"/>
          <a:ext cx="0" cy="0"/>
          <a:chOff x="0" y="0"/>
          <a:chExt cx="0" cy="0"/>
        </a:xfrm>
      </p:grpSpPr>
      <p:pic>
        <p:nvPicPr>
          <p:cNvPr id="21" name="Google Shape;21;p99"/>
          <p:cNvPicPr preferRelativeResize="0"/>
          <p:nvPr/>
        </p:nvPicPr>
        <p:blipFill rotWithShape="1">
          <a:blip r:embed="rId2">
            <a:alphaModFix/>
          </a:blip>
          <a:srcRect l="30923" r="40948"/>
          <a:stretch/>
        </p:blipFill>
        <p:spPr>
          <a:xfrm>
            <a:off x="0" y="0"/>
            <a:ext cx="2893514" cy="6858000"/>
          </a:xfrm>
          <a:prstGeom prst="rect">
            <a:avLst/>
          </a:prstGeom>
          <a:noFill/>
          <a:ln>
            <a:noFill/>
          </a:ln>
        </p:spPr>
      </p:pic>
      <p:sp>
        <p:nvSpPr>
          <p:cNvPr id="22" name="Google Shape;22;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9"/>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i="0" u="none" strike="noStrike" cap="none">
                <a:solidFill>
                  <a:srgbClr val="000000"/>
                </a:solidFill>
                <a:latin typeface="Calibri"/>
                <a:ea typeface="Calibri"/>
                <a:cs typeface="Calibri"/>
                <a:sym typeface="Calibri"/>
              </a:defRPr>
            </a:lvl1pPr>
            <a:lvl2pPr marL="0" lvl="1" indent="0" algn="ctr">
              <a:spcBef>
                <a:spcPts val="0"/>
              </a:spcBef>
              <a:buNone/>
              <a:defRPr sz="1200" b="1" i="0" u="none" strike="noStrike" cap="none">
                <a:solidFill>
                  <a:srgbClr val="000000"/>
                </a:solidFill>
                <a:latin typeface="Calibri"/>
                <a:ea typeface="Calibri"/>
                <a:cs typeface="Calibri"/>
                <a:sym typeface="Calibri"/>
              </a:defRPr>
            </a:lvl2pPr>
            <a:lvl3pPr marL="0" lvl="2" indent="0" algn="ctr">
              <a:spcBef>
                <a:spcPts val="0"/>
              </a:spcBef>
              <a:buNone/>
              <a:defRPr sz="1200" b="1" i="0" u="none" strike="noStrike" cap="none">
                <a:solidFill>
                  <a:srgbClr val="000000"/>
                </a:solidFill>
                <a:latin typeface="Calibri"/>
                <a:ea typeface="Calibri"/>
                <a:cs typeface="Calibri"/>
                <a:sym typeface="Calibri"/>
              </a:defRPr>
            </a:lvl3pPr>
            <a:lvl4pPr marL="0" lvl="3" indent="0" algn="ctr">
              <a:spcBef>
                <a:spcPts val="0"/>
              </a:spcBef>
              <a:buNone/>
              <a:defRPr sz="1200" b="1" i="0" u="none" strike="noStrike" cap="none">
                <a:solidFill>
                  <a:srgbClr val="000000"/>
                </a:solidFill>
                <a:latin typeface="Calibri"/>
                <a:ea typeface="Calibri"/>
                <a:cs typeface="Calibri"/>
                <a:sym typeface="Calibri"/>
              </a:defRPr>
            </a:lvl4pPr>
            <a:lvl5pPr marL="0" lvl="4" indent="0" algn="ctr">
              <a:spcBef>
                <a:spcPts val="0"/>
              </a:spcBef>
              <a:buNone/>
              <a:defRPr sz="1200" b="1" i="0" u="none" strike="noStrike" cap="none">
                <a:solidFill>
                  <a:srgbClr val="000000"/>
                </a:solidFill>
                <a:latin typeface="Calibri"/>
                <a:ea typeface="Calibri"/>
                <a:cs typeface="Calibri"/>
                <a:sym typeface="Calibri"/>
              </a:defRPr>
            </a:lvl5pPr>
            <a:lvl6pPr marL="0" lvl="5" indent="0" algn="ctr">
              <a:spcBef>
                <a:spcPts val="0"/>
              </a:spcBef>
              <a:buNone/>
              <a:defRPr sz="1200" b="1" i="0" u="none" strike="noStrike" cap="none">
                <a:solidFill>
                  <a:srgbClr val="000000"/>
                </a:solidFill>
                <a:latin typeface="Calibri"/>
                <a:ea typeface="Calibri"/>
                <a:cs typeface="Calibri"/>
                <a:sym typeface="Calibri"/>
              </a:defRPr>
            </a:lvl6pPr>
            <a:lvl7pPr marL="0" lvl="6" indent="0" algn="ctr">
              <a:spcBef>
                <a:spcPts val="0"/>
              </a:spcBef>
              <a:buNone/>
              <a:defRPr sz="1200" b="1" i="0" u="none" strike="noStrike" cap="none">
                <a:solidFill>
                  <a:srgbClr val="000000"/>
                </a:solidFill>
                <a:latin typeface="Calibri"/>
                <a:ea typeface="Calibri"/>
                <a:cs typeface="Calibri"/>
                <a:sym typeface="Calibri"/>
              </a:defRPr>
            </a:lvl7pPr>
            <a:lvl8pPr marL="0" lvl="7" indent="0" algn="ctr">
              <a:spcBef>
                <a:spcPts val="0"/>
              </a:spcBef>
              <a:buNone/>
              <a:defRPr sz="1200" b="1" i="0" u="none" strike="noStrike" cap="none">
                <a:solidFill>
                  <a:srgbClr val="000000"/>
                </a:solidFill>
                <a:latin typeface="Calibri"/>
                <a:ea typeface="Calibri"/>
                <a:cs typeface="Calibri"/>
                <a:sym typeface="Calibri"/>
              </a:defRPr>
            </a:lvl8pPr>
            <a:lvl9pPr marL="0" lvl="8" indent="0" algn="ctr">
              <a:spcBef>
                <a:spcPts val="0"/>
              </a:spcBef>
              <a:buNone/>
              <a:defRPr sz="1200" b="1" i="0" u="none" strike="noStrike" cap="none">
                <a:solidFill>
                  <a:srgbClr val="000000"/>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4"/>
        <p:cNvGrpSpPr/>
        <p:nvPr/>
      </p:nvGrpSpPr>
      <p:grpSpPr>
        <a:xfrm>
          <a:off x="0" y="0"/>
          <a:ext cx="0" cy="0"/>
          <a:chOff x="0" y="0"/>
          <a:chExt cx="0" cy="0"/>
        </a:xfrm>
      </p:grpSpPr>
      <p:pic>
        <p:nvPicPr>
          <p:cNvPr id="25" name="Google Shape;25;p100" descr="USM1"/>
          <p:cNvPicPr preferRelativeResize="0"/>
          <p:nvPr/>
        </p:nvPicPr>
        <p:blipFill rotWithShape="1">
          <a:blip r:embed="rId2">
            <a:alphaModFix/>
          </a:blip>
          <a:srcRect l="21990" r="8383"/>
          <a:stretch/>
        </p:blipFill>
        <p:spPr>
          <a:xfrm>
            <a:off x="-2" y="0"/>
            <a:ext cx="12192001" cy="3964488"/>
          </a:xfrm>
          <a:prstGeom prst="rect">
            <a:avLst/>
          </a:prstGeom>
          <a:noFill/>
          <a:ln>
            <a:noFill/>
          </a:ln>
        </p:spPr>
      </p:pic>
      <p:sp>
        <p:nvSpPr>
          <p:cNvPr id="26" name="Google Shape;26;p100"/>
          <p:cNvSpPr/>
          <p:nvPr/>
        </p:nvSpPr>
        <p:spPr>
          <a:xfrm>
            <a:off x="0" y="0"/>
            <a:ext cx="12192000" cy="3964488"/>
          </a:xfrm>
          <a:prstGeom prst="rect">
            <a:avLst/>
          </a:prstGeom>
          <a:solidFill>
            <a:srgbClr val="004B85">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100"/>
          <p:cNvSpPr txBox="1">
            <a:spLocks noGrp="1"/>
          </p:cNvSpPr>
          <p:nvPr>
            <p:ph type="title"/>
          </p:nvPr>
        </p:nvSpPr>
        <p:spPr>
          <a:xfrm>
            <a:off x="368386" y="2808439"/>
            <a:ext cx="11442526" cy="9737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8" name="Google Shape;28;p100"/>
          <p:cNvPicPr preferRelativeResize="0"/>
          <p:nvPr/>
        </p:nvPicPr>
        <p:blipFill rotWithShape="1">
          <a:blip r:embed="rId3">
            <a:alphaModFix/>
          </a:blip>
          <a:srcRect/>
          <a:stretch/>
        </p:blipFill>
        <p:spPr>
          <a:xfrm>
            <a:off x="2968581" y="4679145"/>
            <a:ext cx="6242137" cy="1560534"/>
          </a:xfrm>
          <a:prstGeom prst="rect">
            <a:avLst/>
          </a:prstGeom>
          <a:noFill/>
          <a:ln>
            <a:noFill/>
          </a:ln>
        </p:spPr>
      </p:pic>
      <p:sp>
        <p:nvSpPr>
          <p:cNvPr id="29" name="Google Shape;29;p100"/>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rgbClr val="000000"/>
                </a:solidFill>
                <a:latin typeface="Calibri"/>
                <a:ea typeface="Calibri"/>
                <a:cs typeface="Calibri"/>
                <a:sym typeface="Calibri"/>
              </a:defRPr>
            </a:lvl1pPr>
            <a:lvl2pPr marL="0" lvl="1" indent="0" algn="ctr">
              <a:spcBef>
                <a:spcPts val="0"/>
              </a:spcBef>
              <a:buNone/>
              <a:defRPr sz="1200" b="1">
                <a:solidFill>
                  <a:srgbClr val="000000"/>
                </a:solidFill>
                <a:latin typeface="Calibri"/>
                <a:ea typeface="Calibri"/>
                <a:cs typeface="Calibri"/>
                <a:sym typeface="Calibri"/>
              </a:defRPr>
            </a:lvl2pPr>
            <a:lvl3pPr marL="0" lvl="2" indent="0" algn="ctr">
              <a:spcBef>
                <a:spcPts val="0"/>
              </a:spcBef>
              <a:buNone/>
              <a:defRPr sz="1200" b="1">
                <a:solidFill>
                  <a:srgbClr val="000000"/>
                </a:solidFill>
                <a:latin typeface="Calibri"/>
                <a:ea typeface="Calibri"/>
                <a:cs typeface="Calibri"/>
                <a:sym typeface="Calibri"/>
              </a:defRPr>
            </a:lvl3pPr>
            <a:lvl4pPr marL="0" lvl="3" indent="0" algn="ctr">
              <a:spcBef>
                <a:spcPts val="0"/>
              </a:spcBef>
              <a:buNone/>
              <a:defRPr sz="1200" b="1">
                <a:solidFill>
                  <a:srgbClr val="000000"/>
                </a:solidFill>
                <a:latin typeface="Calibri"/>
                <a:ea typeface="Calibri"/>
                <a:cs typeface="Calibri"/>
                <a:sym typeface="Calibri"/>
              </a:defRPr>
            </a:lvl4pPr>
            <a:lvl5pPr marL="0" lvl="4" indent="0" algn="ctr">
              <a:spcBef>
                <a:spcPts val="0"/>
              </a:spcBef>
              <a:buNone/>
              <a:defRPr sz="1200" b="1">
                <a:solidFill>
                  <a:srgbClr val="000000"/>
                </a:solidFill>
                <a:latin typeface="Calibri"/>
                <a:ea typeface="Calibri"/>
                <a:cs typeface="Calibri"/>
                <a:sym typeface="Calibri"/>
              </a:defRPr>
            </a:lvl5pPr>
            <a:lvl6pPr marL="0" lvl="5" indent="0" algn="ctr">
              <a:spcBef>
                <a:spcPts val="0"/>
              </a:spcBef>
              <a:buNone/>
              <a:defRPr sz="1200" b="1">
                <a:solidFill>
                  <a:srgbClr val="000000"/>
                </a:solidFill>
                <a:latin typeface="Calibri"/>
                <a:ea typeface="Calibri"/>
                <a:cs typeface="Calibri"/>
                <a:sym typeface="Calibri"/>
              </a:defRPr>
            </a:lvl6pPr>
            <a:lvl7pPr marL="0" lvl="6" indent="0" algn="ctr">
              <a:spcBef>
                <a:spcPts val="0"/>
              </a:spcBef>
              <a:buNone/>
              <a:defRPr sz="1200" b="1">
                <a:solidFill>
                  <a:srgbClr val="000000"/>
                </a:solidFill>
                <a:latin typeface="Calibri"/>
                <a:ea typeface="Calibri"/>
                <a:cs typeface="Calibri"/>
                <a:sym typeface="Calibri"/>
              </a:defRPr>
            </a:lvl7pPr>
            <a:lvl8pPr marL="0" lvl="7" indent="0" algn="ctr">
              <a:spcBef>
                <a:spcPts val="0"/>
              </a:spcBef>
              <a:buNone/>
              <a:defRPr sz="1200" b="1">
                <a:solidFill>
                  <a:srgbClr val="000000"/>
                </a:solidFill>
                <a:latin typeface="Calibri"/>
                <a:ea typeface="Calibri"/>
                <a:cs typeface="Calibri"/>
                <a:sym typeface="Calibri"/>
              </a:defRPr>
            </a:lvl8pPr>
            <a:lvl9pPr marL="0" lvl="8" indent="0" algn="ctr">
              <a:spcBef>
                <a:spcPts val="0"/>
              </a:spcBef>
              <a:buNone/>
              <a:defRPr sz="1200" b="1">
                <a:solidFill>
                  <a:srgbClr val="000000"/>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0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SzPts val="2800"/>
              <a:buChar char="▪"/>
              <a:defRPr/>
            </a:lvl1pPr>
            <a:lvl2pPr marL="914400" lvl="1" indent="-381000" algn="just">
              <a:lnSpc>
                <a:spcPct val="90000"/>
              </a:lnSpc>
              <a:spcBef>
                <a:spcPts val="500"/>
              </a:spcBef>
              <a:spcAft>
                <a:spcPts val="0"/>
              </a:spcAft>
              <a:buSzPts val="2400"/>
              <a:buChar char="▪"/>
              <a:defRPr/>
            </a:lvl2pPr>
            <a:lvl3pPr marL="1371600" lvl="2" indent="-355600" algn="just">
              <a:lnSpc>
                <a:spcPct val="90000"/>
              </a:lnSpc>
              <a:spcBef>
                <a:spcPts val="500"/>
              </a:spcBef>
              <a:spcAft>
                <a:spcPts val="0"/>
              </a:spcAft>
              <a:buSzPts val="2000"/>
              <a:buChar char="▪"/>
              <a:defRPr/>
            </a:lvl3pPr>
            <a:lvl4pPr marL="1828800" lvl="3" indent="-342900" algn="just">
              <a:lnSpc>
                <a:spcPct val="90000"/>
              </a:lnSpc>
              <a:spcBef>
                <a:spcPts val="500"/>
              </a:spcBef>
              <a:spcAft>
                <a:spcPts val="0"/>
              </a:spcAft>
              <a:buSzPts val="1800"/>
              <a:buChar char="▪"/>
              <a:defRPr/>
            </a:lvl4pPr>
            <a:lvl5pPr marL="2286000" lvl="4" indent="-342900" algn="just">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1"/>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101"/>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101"/>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01"/>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101"/>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101"/>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39;p101"/>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101"/>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10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42" name="Google Shape;42;p101"/>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1"/>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2"/>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102"/>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50;p102"/>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102"/>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102"/>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102"/>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102"/>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102"/>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10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57" name="Google Shape;57;p102"/>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2"/>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0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10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0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10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3"/>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103"/>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103"/>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103"/>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103"/>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103"/>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103"/>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103"/>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10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74" name="Google Shape;74;p103"/>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3"/>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4"/>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104"/>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104"/>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 name="Google Shape;81;p104"/>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104"/>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104"/>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104"/>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104"/>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0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87" name="Google Shape;87;p104"/>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4"/>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Google Shape;90;p105"/>
          <p:cNvSpPr/>
          <p:nvPr/>
        </p:nvSpPr>
        <p:spPr>
          <a:xfrm rot="-5400000">
            <a:off x="1344599" y="-1344600"/>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105"/>
          <p:cNvSpPr/>
          <p:nvPr/>
        </p:nvSpPr>
        <p:spPr>
          <a:xfrm rot="5400000">
            <a:off x="7438203" y="-13445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105"/>
          <p:cNvSpPr/>
          <p:nvPr/>
        </p:nvSpPr>
        <p:spPr>
          <a:xfrm rot="5400000">
            <a:off x="4393799" y="-1344599"/>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05"/>
          <p:cNvSpPr/>
          <p:nvPr/>
        </p:nvSpPr>
        <p:spPr>
          <a:xfrm rot="5400000">
            <a:off x="10487403" y="-1344601"/>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05"/>
          <p:cNvSpPr/>
          <p:nvPr/>
        </p:nvSpPr>
        <p:spPr>
          <a:xfrm rot="-5400000">
            <a:off x="10487403" y="5161083"/>
            <a:ext cx="360000" cy="30492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05"/>
          <p:cNvSpPr/>
          <p:nvPr/>
        </p:nvSpPr>
        <p:spPr>
          <a:xfrm rot="5400000">
            <a:off x="4393799" y="5153399"/>
            <a:ext cx="360000" cy="3049200"/>
          </a:xfrm>
          <a:prstGeom prst="rect">
            <a:avLst/>
          </a:prstGeom>
          <a:solidFill>
            <a:srgbClr val="F7AE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05"/>
          <p:cNvSpPr/>
          <p:nvPr/>
        </p:nvSpPr>
        <p:spPr>
          <a:xfrm rot="5400000">
            <a:off x="7438203" y="5153400"/>
            <a:ext cx="360000" cy="3049200"/>
          </a:xfrm>
          <a:prstGeom prst="rect">
            <a:avLst/>
          </a:prstGeom>
          <a:solidFill>
            <a:srgbClr val="0084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05"/>
          <p:cNvSpPr/>
          <p:nvPr/>
        </p:nvSpPr>
        <p:spPr>
          <a:xfrm rot="5400000">
            <a:off x="1344600" y="5153399"/>
            <a:ext cx="360000" cy="3049200"/>
          </a:xfrm>
          <a:prstGeom prst="rect">
            <a:avLst/>
          </a:prstGeom>
          <a:solidFill>
            <a:srgbClr val="D600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0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chemeClr val="lt1"/>
                </a:solidFill>
                <a:latin typeface="Calibri"/>
                <a:ea typeface="Calibri"/>
                <a:cs typeface="Calibri"/>
                <a:sym typeface="Calibri"/>
              </a:defRPr>
            </a:lvl1pPr>
            <a:lvl2pPr marL="0" lvl="1" indent="0" algn="ctr">
              <a:spcBef>
                <a:spcPts val="0"/>
              </a:spcBef>
              <a:buNone/>
              <a:defRPr sz="1200" b="1">
                <a:solidFill>
                  <a:schemeClr val="lt1"/>
                </a:solidFill>
                <a:latin typeface="Calibri"/>
                <a:ea typeface="Calibri"/>
                <a:cs typeface="Calibri"/>
                <a:sym typeface="Calibri"/>
              </a:defRPr>
            </a:lvl2pPr>
            <a:lvl3pPr marL="0" lvl="2" indent="0" algn="ctr">
              <a:spcBef>
                <a:spcPts val="0"/>
              </a:spcBef>
              <a:buNone/>
              <a:defRPr sz="1200" b="1">
                <a:solidFill>
                  <a:schemeClr val="lt1"/>
                </a:solidFill>
                <a:latin typeface="Calibri"/>
                <a:ea typeface="Calibri"/>
                <a:cs typeface="Calibri"/>
                <a:sym typeface="Calibri"/>
              </a:defRPr>
            </a:lvl3pPr>
            <a:lvl4pPr marL="0" lvl="3" indent="0" algn="ctr">
              <a:spcBef>
                <a:spcPts val="0"/>
              </a:spcBef>
              <a:buNone/>
              <a:defRPr sz="1200" b="1">
                <a:solidFill>
                  <a:schemeClr val="lt1"/>
                </a:solidFill>
                <a:latin typeface="Calibri"/>
                <a:ea typeface="Calibri"/>
                <a:cs typeface="Calibri"/>
                <a:sym typeface="Calibri"/>
              </a:defRPr>
            </a:lvl4pPr>
            <a:lvl5pPr marL="0" lvl="4" indent="0" algn="ctr">
              <a:spcBef>
                <a:spcPts val="0"/>
              </a:spcBef>
              <a:buNone/>
              <a:defRPr sz="1200" b="1">
                <a:solidFill>
                  <a:schemeClr val="lt1"/>
                </a:solidFill>
                <a:latin typeface="Calibri"/>
                <a:ea typeface="Calibri"/>
                <a:cs typeface="Calibri"/>
                <a:sym typeface="Calibri"/>
              </a:defRPr>
            </a:lvl5pPr>
            <a:lvl6pPr marL="0" lvl="5" indent="0" algn="ctr">
              <a:spcBef>
                <a:spcPts val="0"/>
              </a:spcBef>
              <a:buNone/>
              <a:defRPr sz="1200" b="1">
                <a:solidFill>
                  <a:schemeClr val="lt1"/>
                </a:solidFill>
                <a:latin typeface="Calibri"/>
                <a:ea typeface="Calibri"/>
                <a:cs typeface="Calibri"/>
                <a:sym typeface="Calibri"/>
              </a:defRPr>
            </a:lvl6pPr>
            <a:lvl7pPr marL="0" lvl="6" indent="0" algn="ctr">
              <a:spcBef>
                <a:spcPts val="0"/>
              </a:spcBef>
              <a:buNone/>
              <a:defRPr sz="1200" b="1">
                <a:solidFill>
                  <a:schemeClr val="lt1"/>
                </a:solidFill>
                <a:latin typeface="Calibri"/>
                <a:ea typeface="Calibri"/>
                <a:cs typeface="Calibri"/>
                <a:sym typeface="Calibri"/>
              </a:defRPr>
            </a:lvl7pPr>
            <a:lvl8pPr marL="0" lvl="7" indent="0" algn="ctr">
              <a:spcBef>
                <a:spcPts val="0"/>
              </a:spcBef>
              <a:buNone/>
              <a:defRPr sz="1200" b="1">
                <a:solidFill>
                  <a:schemeClr val="lt1"/>
                </a:solidFill>
                <a:latin typeface="Calibri"/>
                <a:ea typeface="Calibri"/>
                <a:cs typeface="Calibri"/>
                <a:sym typeface="Calibri"/>
              </a:defRPr>
            </a:lvl8pPr>
            <a:lvl9pPr marL="0" lvl="8" indent="0" algn="ctr">
              <a:spcBef>
                <a:spcPts val="0"/>
              </a:spcBef>
              <a:buNone/>
              <a:defRPr sz="1200" b="1">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
        <p:nvSpPr>
          <p:cNvPr id="99" name="Google Shape;99;p105"/>
          <p:cNvSpPr txBox="1">
            <a:spLocks noGrp="1"/>
          </p:cNvSpPr>
          <p:nvPr>
            <p:ph type="dt" idx="10"/>
          </p:nvPr>
        </p:nvSpPr>
        <p:spPr>
          <a:xfrm>
            <a:off x="4794" y="6497997"/>
            <a:ext cx="9482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5"/>
          <p:cNvSpPr txBox="1">
            <a:spLocks noGrp="1"/>
          </p:cNvSpPr>
          <p:nvPr>
            <p:ph type="ftr" idx="11"/>
          </p:nvPr>
        </p:nvSpPr>
        <p:spPr>
          <a:xfrm>
            <a:off x="3053994" y="6497997"/>
            <a:ext cx="6084012" cy="2247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101"/>
        <p:cNvGrpSpPr/>
        <p:nvPr/>
      </p:nvGrpSpPr>
      <p:grpSpPr>
        <a:xfrm>
          <a:off x="0" y="0"/>
          <a:ext cx="0" cy="0"/>
          <a:chOff x="0" y="0"/>
          <a:chExt cx="0" cy="0"/>
        </a:xfrm>
      </p:grpSpPr>
      <p:sp>
        <p:nvSpPr>
          <p:cNvPr id="102" name="Google Shape;102;p106"/>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1">
                <a:solidFill>
                  <a:srgbClr val="000000"/>
                </a:solidFill>
                <a:latin typeface="Calibri"/>
                <a:ea typeface="Calibri"/>
                <a:cs typeface="Calibri"/>
                <a:sym typeface="Calibri"/>
              </a:defRPr>
            </a:lvl1pPr>
            <a:lvl2pPr marL="0" lvl="1" indent="0" algn="ctr">
              <a:spcBef>
                <a:spcPts val="0"/>
              </a:spcBef>
              <a:buNone/>
              <a:defRPr sz="1200" b="1">
                <a:solidFill>
                  <a:srgbClr val="000000"/>
                </a:solidFill>
                <a:latin typeface="Calibri"/>
                <a:ea typeface="Calibri"/>
                <a:cs typeface="Calibri"/>
                <a:sym typeface="Calibri"/>
              </a:defRPr>
            </a:lvl2pPr>
            <a:lvl3pPr marL="0" lvl="2" indent="0" algn="ctr">
              <a:spcBef>
                <a:spcPts val="0"/>
              </a:spcBef>
              <a:buNone/>
              <a:defRPr sz="1200" b="1">
                <a:solidFill>
                  <a:srgbClr val="000000"/>
                </a:solidFill>
                <a:latin typeface="Calibri"/>
                <a:ea typeface="Calibri"/>
                <a:cs typeface="Calibri"/>
                <a:sym typeface="Calibri"/>
              </a:defRPr>
            </a:lvl3pPr>
            <a:lvl4pPr marL="0" lvl="3" indent="0" algn="ctr">
              <a:spcBef>
                <a:spcPts val="0"/>
              </a:spcBef>
              <a:buNone/>
              <a:defRPr sz="1200" b="1">
                <a:solidFill>
                  <a:srgbClr val="000000"/>
                </a:solidFill>
                <a:latin typeface="Calibri"/>
                <a:ea typeface="Calibri"/>
                <a:cs typeface="Calibri"/>
                <a:sym typeface="Calibri"/>
              </a:defRPr>
            </a:lvl4pPr>
            <a:lvl5pPr marL="0" lvl="4" indent="0" algn="ctr">
              <a:spcBef>
                <a:spcPts val="0"/>
              </a:spcBef>
              <a:buNone/>
              <a:defRPr sz="1200" b="1">
                <a:solidFill>
                  <a:srgbClr val="000000"/>
                </a:solidFill>
                <a:latin typeface="Calibri"/>
                <a:ea typeface="Calibri"/>
                <a:cs typeface="Calibri"/>
                <a:sym typeface="Calibri"/>
              </a:defRPr>
            </a:lvl5pPr>
            <a:lvl6pPr marL="0" lvl="5" indent="0" algn="ctr">
              <a:spcBef>
                <a:spcPts val="0"/>
              </a:spcBef>
              <a:buNone/>
              <a:defRPr sz="1200" b="1">
                <a:solidFill>
                  <a:srgbClr val="000000"/>
                </a:solidFill>
                <a:latin typeface="Calibri"/>
                <a:ea typeface="Calibri"/>
                <a:cs typeface="Calibri"/>
                <a:sym typeface="Calibri"/>
              </a:defRPr>
            </a:lvl6pPr>
            <a:lvl7pPr marL="0" lvl="6" indent="0" algn="ctr">
              <a:spcBef>
                <a:spcPts val="0"/>
              </a:spcBef>
              <a:buNone/>
              <a:defRPr sz="1200" b="1">
                <a:solidFill>
                  <a:srgbClr val="000000"/>
                </a:solidFill>
                <a:latin typeface="Calibri"/>
                <a:ea typeface="Calibri"/>
                <a:cs typeface="Calibri"/>
                <a:sym typeface="Calibri"/>
              </a:defRPr>
            </a:lvl7pPr>
            <a:lvl8pPr marL="0" lvl="7" indent="0" algn="ctr">
              <a:spcBef>
                <a:spcPts val="0"/>
              </a:spcBef>
              <a:buNone/>
              <a:defRPr sz="1200" b="1">
                <a:solidFill>
                  <a:srgbClr val="000000"/>
                </a:solidFill>
                <a:latin typeface="Calibri"/>
                <a:ea typeface="Calibri"/>
                <a:cs typeface="Calibri"/>
                <a:sym typeface="Calibri"/>
              </a:defRPr>
            </a:lvl8pPr>
            <a:lvl9pPr marL="0" lvl="8" indent="0" algn="ctr">
              <a:spcBef>
                <a:spcPts val="0"/>
              </a:spcBef>
              <a:buNone/>
              <a:defRPr sz="1200" b="1">
                <a:solidFill>
                  <a:srgbClr val="000000"/>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CL"/>
              <a:t>‹Nº›</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4B85"/>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4B85"/>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4B85"/>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4B85"/>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4B85"/>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7"/>
          <p:cNvSpPr txBox="1">
            <a:spLocks noGrp="1"/>
          </p:cNvSpPr>
          <p:nvPr>
            <p:ph type="sldNum" idx="12"/>
          </p:nvPr>
        </p:nvSpPr>
        <p:spPr>
          <a:xfrm>
            <a:off x="9302931"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Calibri"/>
                <a:ea typeface="Calibri"/>
                <a:cs typeface="Calibri"/>
                <a:sym typeface="Calibri"/>
              </a:defRPr>
            </a:lvl1pPr>
            <a:lvl2pPr marL="0" marR="0" lvl="1" indent="0" algn="r" rtl="0">
              <a:spcBef>
                <a:spcPts val="0"/>
              </a:spcBef>
              <a:buNone/>
              <a:defRPr sz="1200" b="1" i="0" u="none" strike="noStrike" cap="none">
                <a:solidFill>
                  <a:srgbClr val="888888"/>
                </a:solidFill>
                <a:latin typeface="Calibri"/>
                <a:ea typeface="Calibri"/>
                <a:cs typeface="Calibri"/>
                <a:sym typeface="Calibri"/>
              </a:defRPr>
            </a:lvl2pPr>
            <a:lvl3pPr marL="0" marR="0" lvl="2" indent="0" algn="r" rtl="0">
              <a:spcBef>
                <a:spcPts val="0"/>
              </a:spcBef>
              <a:buNone/>
              <a:defRPr sz="1200" b="1" i="0" u="none" strike="noStrike" cap="none">
                <a:solidFill>
                  <a:srgbClr val="888888"/>
                </a:solidFill>
                <a:latin typeface="Calibri"/>
                <a:ea typeface="Calibri"/>
                <a:cs typeface="Calibri"/>
                <a:sym typeface="Calibri"/>
              </a:defRPr>
            </a:lvl3pPr>
            <a:lvl4pPr marL="0" marR="0" lvl="3" indent="0" algn="r" rtl="0">
              <a:spcBef>
                <a:spcPts val="0"/>
              </a:spcBef>
              <a:buNone/>
              <a:defRPr sz="1200" b="1" i="0" u="none" strike="noStrike" cap="none">
                <a:solidFill>
                  <a:srgbClr val="888888"/>
                </a:solidFill>
                <a:latin typeface="Calibri"/>
                <a:ea typeface="Calibri"/>
                <a:cs typeface="Calibri"/>
                <a:sym typeface="Calibri"/>
              </a:defRPr>
            </a:lvl4pPr>
            <a:lvl5pPr marL="0" marR="0" lvl="4" indent="0" algn="r" rtl="0">
              <a:spcBef>
                <a:spcPts val="0"/>
              </a:spcBef>
              <a:buNone/>
              <a:defRPr sz="1200" b="1" i="0" u="none" strike="noStrike" cap="none">
                <a:solidFill>
                  <a:srgbClr val="888888"/>
                </a:solidFill>
                <a:latin typeface="Calibri"/>
                <a:ea typeface="Calibri"/>
                <a:cs typeface="Calibri"/>
                <a:sym typeface="Calibri"/>
              </a:defRPr>
            </a:lvl5pPr>
            <a:lvl6pPr marL="0" marR="0" lvl="5" indent="0" algn="r" rtl="0">
              <a:spcBef>
                <a:spcPts val="0"/>
              </a:spcBef>
              <a:buNone/>
              <a:defRPr sz="1200" b="1" i="0" u="none" strike="noStrike" cap="none">
                <a:solidFill>
                  <a:srgbClr val="888888"/>
                </a:solidFill>
                <a:latin typeface="Calibri"/>
                <a:ea typeface="Calibri"/>
                <a:cs typeface="Calibri"/>
                <a:sym typeface="Calibri"/>
              </a:defRPr>
            </a:lvl6pPr>
            <a:lvl7pPr marL="0" marR="0" lvl="6" indent="0" algn="r" rtl="0">
              <a:spcBef>
                <a:spcPts val="0"/>
              </a:spcBef>
              <a:buNone/>
              <a:defRPr sz="1200" b="1" i="0" u="none" strike="noStrike" cap="none">
                <a:solidFill>
                  <a:srgbClr val="888888"/>
                </a:solidFill>
                <a:latin typeface="Calibri"/>
                <a:ea typeface="Calibri"/>
                <a:cs typeface="Calibri"/>
                <a:sym typeface="Calibri"/>
              </a:defRPr>
            </a:lvl7pPr>
            <a:lvl8pPr marL="0" marR="0" lvl="7" indent="0" algn="r" rtl="0">
              <a:spcBef>
                <a:spcPts val="0"/>
              </a:spcBef>
              <a:buNone/>
              <a:defRPr sz="1200" b="1" i="0" u="none" strike="noStrike" cap="none">
                <a:solidFill>
                  <a:srgbClr val="888888"/>
                </a:solidFill>
                <a:latin typeface="Calibri"/>
                <a:ea typeface="Calibri"/>
                <a:cs typeface="Calibri"/>
                <a:sym typeface="Calibri"/>
              </a:defRPr>
            </a:lvl8pPr>
            <a:lvl9pPr marL="0" marR="0" lvl="8" indent="0" algn="r" rtl="0">
              <a:spcBef>
                <a:spcPts val="0"/>
              </a:spcBef>
              <a:buNone/>
              <a:defRPr sz="1200" b="1"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4.xml"/><Relationship Id="rId5" Type="http://schemas.openxmlformats.org/officeDocument/2006/relationships/image" Target="../media/image22.gif"/><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4.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8.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0.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2.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88.xml"/><Relationship Id="rId1" Type="http://schemas.openxmlformats.org/officeDocument/2006/relationships/slideLayout" Target="../slideLayouts/slideLayout4.xml"/><Relationship Id="rId4" Type="http://schemas.openxmlformats.org/officeDocument/2006/relationships/image" Target="../media/image60.jp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2.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4.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9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5.xml"/><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1240971" y="1574752"/>
            <a:ext cx="9710057" cy="13800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3600"/>
              <a:buFont typeface="Calibri"/>
              <a:buNone/>
            </a:pPr>
            <a:r>
              <a:rPr lang="es-CL"/>
              <a:t>Unidad III</a:t>
            </a:r>
            <a:br>
              <a:rPr lang="es-CL"/>
            </a:br>
            <a:r>
              <a:rPr lang="es-CL"/>
              <a:t>Diseño Lógico de Bases de Datos Relacionales (BDR)</a:t>
            </a:r>
            <a:endParaRPr/>
          </a:p>
        </p:txBody>
      </p:sp>
      <p:sp>
        <p:nvSpPr>
          <p:cNvPr id="166" name="Google Shape;166;p1"/>
          <p:cNvSpPr txBox="1">
            <a:spLocks noGrp="1"/>
          </p:cNvSpPr>
          <p:nvPr>
            <p:ph type="subTitle" idx="4294967295"/>
          </p:nvPr>
        </p:nvSpPr>
        <p:spPr>
          <a:xfrm>
            <a:off x="1524000" y="3059705"/>
            <a:ext cx="9144000" cy="742938"/>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4B85"/>
              </a:buClr>
              <a:buSzPts val="1400"/>
              <a:buFont typeface="Noto Sans Symbols"/>
              <a:buNone/>
            </a:pPr>
            <a:r>
              <a:rPr lang="es-CL" sz="1400" b="0" i="0" u="none" strike="noStrike" cap="none">
                <a:solidFill>
                  <a:schemeClr val="dk1"/>
                </a:solidFill>
                <a:latin typeface="Calibri"/>
                <a:ea typeface="Calibri"/>
                <a:cs typeface="Calibri"/>
                <a:sym typeface="Calibri"/>
              </a:rPr>
              <a:t>INF-239 Bases de Datos  </a:t>
            </a:r>
            <a:endParaRPr/>
          </a:p>
          <a:p>
            <a:pPr marL="0" marR="0" lvl="0" indent="0" algn="ctr" rtl="0">
              <a:lnSpc>
                <a:spcPct val="100000"/>
              </a:lnSpc>
              <a:spcBef>
                <a:spcPts val="0"/>
              </a:spcBef>
              <a:spcAft>
                <a:spcPts val="0"/>
              </a:spcAft>
              <a:buClr>
                <a:srgbClr val="004B85"/>
              </a:buClr>
              <a:buSzPts val="1400"/>
              <a:buFont typeface="Noto Sans Symbols"/>
              <a:buNone/>
            </a:pPr>
            <a:r>
              <a:rPr lang="es-CL" sz="1400" b="0" i="0" u="none" strike="noStrike" cap="none">
                <a:solidFill>
                  <a:schemeClr val="dk1"/>
                </a:solidFill>
                <a:latin typeface="Calibri"/>
                <a:ea typeface="Calibri"/>
                <a:cs typeface="Calibri"/>
                <a:sym typeface="Calibri"/>
              </a:rPr>
              <a:t>Profesor Rodrigo Olavarría – Campus San Joaquín </a:t>
            </a:r>
            <a:endParaRPr/>
          </a:p>
          <a:p>
            <a:pPr marL="0" marR="0" lvl="0" indent="0" algn="ctr" rtl="0">
              <a:lnSpc>
                <a:spcPct val="100000"/>
              </a:lnSpc>
              <a:spcBef>
                <a:spcPts val="0"/>
              </a:spcBef>
              <a:spcAft>
                <a:spcPts val="0"/>
              </a:spcAft>
              <a:buClr>
                <a:srgbClr val="004B85"/>
              </a:buClr>
              <a:buSzPts val="1400"/>
              <a:buFont typeface="Noto Sans Symbols"/>
              <a:buNone/>
            </a:pPr>
            <a:r>
              <a:rPr lang="es-CL" sz="1400" b="0" i="0" u="none" strike="noStrike" cap="none">
                <a:solidFill>
                  <a:schemeClr val="dk1"/>
                </a:solidFill>
                <a:latin typeface="Calibri"/>
                <a:ea typeface="Calibri"/>
                <a:cs typeface="Calibri"/>
                <a:sym typeface="Calibri"/>
              </a:rPr>
              <a:t>Diapositivas realizadas con la colaboración Prof. José Luis Martí – Campus San Joaquín y Cecilia Reyes - Casa Central</a:t>
            </a:r>
            <a:endParaRPr/>
          </a:p>
          <a:p>
            <a:pPr marL="0" marR="0" lvl="0" indent="0" algn="ctr" rtl="0">
              <a:lnSpc>
                <a:spcPct val="100000"/>
              </a:lnSpc>
              <a:spcBef>
                <a:spcPts val="0"/>
              </a:spcBef>
              <a:spcAft>
                <a:spcPts val="0"/>
              </a:spcAft>
              <a:buClr>
                <a:srgbClr val="004B85"/>
              </a:buClr>
              <a:buSzPts val="1400"/>
              <a:buFont typeface="Noto Sans Symbols"/>
              <a:buNone/>
            </a:pPr>
            <a:endParaRPr sz="1400" b="0" i="0" u="none" strike="noStrike" cap="none">
              <a:solidFill>
                <a:schemeClr val="dk1"/>
              </a:solidFill>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Diseño lógico de una BDR</a:t>
            </a:r>
            <a:endParaRPr/>
          </a:p>
        </p:txBody>
      </p:sp>
      <p:sp>
        <p:nvSpPr>
          <p:cNvPr id="245" name="Google Shape;245;p10"/>
          <p:cNvSpPr txBox="1">
            <a:spLocks noGrp="1"/>
          </p:cNvSpPr>
          <p:nvPr>
            <p:ph type="body" idx="1"/>
          </p:nvPr>
        </p:nvSpPr>
        <p:spPr>
          <a:xfrm>
            <a:off x="838200" y="1825625"/>
            <a:ext cx="7955604" cy="4351338"/>
          </a:xfrm>
          <a:prstGeom prst="rect">
            <a:avLst/>
          </a:prstGeom>
          <a:noFill/>
          <a:ln>
            <a:noFill/>
          </a:ln>
        </p:spPr>
        <p:txBody>
          <a:bodyPr spcFirstLastPara="1" wrap="square" lIns="91425" tIns="45700" rIns="91425" bIns="45700" anchor="ctr" anchorCtr="0">
            <a:normAutofit lnSpcReduction="10000"/>
          </a:bodyPr>
          <a:lstStyle/>
          <a:p>
            <a:pPr marL="228600" lvl="0" indent="-228600" algn="just" rtl="0">
              <a:lnSpc>
                <a:spcPct val="90000"/>
              </a:lnSpc>
              <a:spcBef>
                <a:spcPts val="0"/>
              </a:spcBef>
              <a:spcAft>
                <a:spcPts val="0"/>
              </a:spcAft>
              <a:buSzPts val="2800"/>
              <a:buChar char="▪"/>
            </a:pPr>
            <a:r>
              <a:rPr lang="es-CL" b="1">
                <a:solidFill>
                  <a:srgbClr val="004B85"/>
                </a:solidFill>
              </a:rPr>
              <a:t>Enfoque </a:t>
            </a:r>
            <a:r>
              <a:rPr lang="es-CL" b="1" i="1">
                <a:solidFill>
                  <a:srgbClr val="004B85"/>
                </a:solidFill>
              </a:rPr>
              <a:t>Bottom-Up</a:t>
            </a:r>
            <a:r>
              <a:rPr lang="es-CL" b="1">
                <a:solidFill>
                  <a:srgbClr val="004B85"/>
                </a:solidFill>
              </a:rPr>
              <a:t>: </a:t>
            </a:r>
            <a:r>
              <a:rPr lang="es-CL"/>
              <a:t>Se sugiere usarlo en casos en que, como diseñador de BD, no se tiene gran conocimiento del contexto asociado a la realidad a modelar, pues es un enfoque que va de lo particular o más detallado (los datos en las vistas de usuarios) a lo más general (modelo de datos relacional).</a:t>
            </a:r>
            <a:endParaRPr/>
          </a:p>
          <a:p>
            <a:pPr marL="228600" lvl="0" indent="-228600" algn="just" rtl="0">
              <a:lnSpc>
                <a:spcPct val="90000"/>
              </a:lnSpc>
              <a:spcBef>
                <a:spcPts val="1000"/>
              </a:spcBef>
              <a:spcAft>
                <a:spcPts val="0"/>
              </a:spcAft>
              <a:buSzPts val="2800"/>
              <a:buChar char="▪"/>
            </a:pPr>
            <a:r>
              <a:rPr lang="es-CL" b="1">
                <a:solidFill>
                  <a:srgbClr val="004B85"/>
                </a:solidFill>
              </a:rPr>
              <a:t>Enfoque </a:t>
            </a:r>
            <a:r>
              <a:rPr lang="es-CL" b="1" i="1">
                <a:solidFill>
                  <a:srgbClr val="004B85"/>
                </a:solidFill>
              </a:rPr>
              <a:t>Top-Down</a:t>
            </a:r>
            <a:r>
              <a:rPr lang="es-CL" b="1">
                <a:solidFill>
                  <a:srgbClr val="004B85"/>
                </a:solidFill>
              </a:rPr>
              <a:t>: </a:t>
            </a:r>
            <a:r>
              <a:rPr lang="es-CL"/>
              <a:t>En cambio, el segundo enfoque parte de un modelo de datos conceptual donde ya queda reflejado que se tiene un conocimiento de la realidad a modelar. Va de lo más general a lo más particular.</a:t>
            </a:r>
            <a:endParaRPr/>
          </a:p>
        </p:txBody>
      </p:sp>
      <p:sp>
        <p:nvSpPr>
          <p:cNvPr id="246" name="Google Shape;246;p1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10</a:t>
            </a:fld>
            <a:endParaRPr/>
          </a:p>
        </p:txBody>
      </p:sp>
      <p:pic>
        <p:nvPicPr>
          <p:cNvPr id="247" name="Google Shape;247;p10" descr="Icon&#10;&#10;Description automatically generated with low confidence"/>
          <p:cNvPicPr preferRelativeResize="0"/>
          <p:nvPr/>
        </p:nvPicPr>
        <p:blipFill rotWithShape="1">
          <a:blip r:embed="rId3">
            <a:alphaModFix/>
          </a:blip>
          <a:srcRect/>
          <a:stretch/>
        </p:blipFill>
        <p:spPr>
          <a:xfrm>
            <a:off x="9302931" y="3073347"/>
            <a:ext cx="1874520" cy="1874520"/>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1"/>
          <p:cNvSpPr txBox="1">
            <a:spLocks noGrp="1"/>
          </p:cNvSpPr>
          <p:nvPr>
            <p:ph type="title"/>
          </p:nvPr>
        </p:nvSpPr>
        <p:spPr>
          <a:xfrm>
            <a:off x="368386" y="2808439"/>
            <a:ext cx="11442526" cy="97376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libri"/>
              <a:buNone/>
            </a:pPr>
            <a:r>
              <a:rPr lang="es-CL"/>
              <a:t>3.2.1 Enfoque </a:t>
            </a:r>
            <a:r>
              <a:rPr lang="es-CL" i="1"/>
              <a:t>Bottom-Up</a:t>
            </a:r>
            <a:endParaRPr/>
          </a:p>
        </p:txBody>
      </p:sp>
      <p:sp>
        <p:nvSpPr>
          <p:cNvPr id="253" name="Google Shape;253;p11"/>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11</a:t>
            </a:fld>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Modelos de Datos</a:t>
            </a:r>
            <a:br>
              <a:rPr lang="es-CL"/>
            </a:br>
            <a:r>
              <a:rPr lang="es-CL" sz="2800">
                <a:solidFill>
                  <a:srgbClr val="004B85"/>
                </a:solidFill>
              </a:rPr>
              <a:t>Enfoque </a:t>
            </a:r>
            <a:r>
              <a:rPr lang="es-CL" sz="2800" i="1">
                <a:solidFill>
                  <a:srgbClr val="004B85"/>
                </a:solidFill>
              </a:rPr>
              <a:t>Bottom-Up</a:t>
            </a:r>
            <a:endParaRPr/>
          </a:p>
        </p:txBody>
      </p:sp>
      <p:sp>
        <p:nvSpPr>
          <p:cNvPr id="259" name="Google Shape;259;p1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12</a:t>
            </a:fld>
            <a:endParaRPr/>
          </a:p>
        </p:txBody>
      </p:sp>
      <p:grpSp>
        <p:nvGrpSpPr>
          <p:cNvPr id="260" name="Google Shape;260;p12"/>
          <p:cNvGrpSpPr/>
          <p:nvPr/>
        </p:nvGrpSpPr>
        <p:grpSpPr>
          <a:xfrm>
            <a:off x="596196" y="1496138"/>
            <a:ext cx="1673475" cy="4967575"/>
            <a:chOff x="3731282" y="1753900"/>
            <a:chExt cx="1673475" cy="4967575"/>
          </a:xfrm>
        </p:grpSpPr>
        <p:sp>
          <p:nvSpPr>
            <p:cNvPr id="261" name="Google Shape;261;p12"/>
            <p:cNvSpPr/>
            <p:nvPr/>
          </p:nvSpPr>
          <p:spPr>
            <a:xfrm>
              <a:off x="4229302" y="2142356"/>
              <a:ext cx="677432" cy="4190663"/>
            </a:xfrm>
            <a:prstGeom prst="downArrow">
              <a:avLst>
                <a:gd name="adj1" fmla="val 50000"/>
                <a:gd name="adj2" fmla="val 50000"/>
              </a:avLst>
            </a:prstGeom>
            <a:solidFill>
              <a:srgbClr val="F7AE00"/>
            </a:solidFill>
            <a:ln w="12700" cap="flat" cmpd="sng">
              <a:solidFill>
                <a:srgbClr val="F7AE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2"/>
            <p:cNvSpPr txBox="1"/>
            <p:nvPr/>
          </p:nvSpPr>
          <p:spPr>
            <a:xfrm>
              <a:off x="3870074" y="1753900"/>
              <a:ext cx="139588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Más abstracto</a:t>
              </a:r>
              <a:endParaRPr/>
            </a:p>
          </p:txBody>
        </p:sp>
        <p:sp>
          <p:nvSpPr>
            <p:cNvPr id="263" name="Google Shape;263;p12"/>
            <p:cNvSpPr txBox="1"/>
            <p:nvPr/>
          </p:nvSpPr>
          <p:spPr>
            <a:xfrm>
              <a:off x="3731282" y="6413698"/>
              <a:ext cx="167347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Menos abstracto</a:t>
              </a:r>
              <a:endParaRPr/>
            </a:p>
          </p:txBody>
        </p:sp>
      </p:grpSp>
      <p:grpSp>
        <p:nvGrpSpPr>
          <p:cNvPr id="264" name="Google Shape;264;p12"/>
          <p:cNvGrpSpPr/>
          <p:nvPr/>
        </p:nvGrpSpPr>
        <p:grpSpPr>
          <a:xfrm>
            <a:off x="2269671" y="1836801"/>
            <a:ext cx="7286625" cy="4286250"/>
            <a:chOff x="2235200" y="1690688"/>
            <a:chExt cx="7286625" cy="4286250"/>
          </a:xfrm>
        </p:grpSpPr>
        <p:sp>
          <p:nvSpPr>
            <p:cNvPr id="265" name="Google Shape;265;p12"/>
            <p:cNvSpPr/>
            <p:nvPr/>
          </p:nvSpPr>
          <p:spPr>
            <a:xfrm>
              <a:off x="2235200" y="4905376"/>
              <a:ext cx="7286625" cy="1071562"/>
            </a:xfrm>
            <a:prstGeom prst="rect">
              <a:avLst/>
            </a:prstGeom>
            <a:solidFill>
              <a:srgbClr val="F7AE0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66" name="Google Shape;266;p12"/>
            <p:cNvSpPr/>
            <p:nvPr/>
          </p:nvSpPr>
          <p:spPr>
            <a:xfrm>
              <a:off x="2235200" y="3833813"/>
              <a:ext cx="7286625" cy="1000125"/>
            </a:xfrm>
            <a:prstGeom prst="rect">
              <a:avLst/>
            </a:prstGeom>
            <a:solidFill>
              <a:srgbClr val="F7AE0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67" name="Google Shape;267;p12"/>
            <p:cNvSpPr/>
            <p:nvPr/>
          </p:nvSpPr>
          <p:spPr>
            <a:xfrm>
              <a:off x="2235200" y="2762251"/>
              <a:ext cx="7286625" cy="1000125"/>
            </a:xfrm>
            <a:prstGeom prst="rect">
              <a:avLst/>
            </a:prstGeom>
            <a:solidFill>
              <a:srgbClr val="F7AE0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68" name="Google Shape;268;p12"/>
            <p:cNvSpPr/>
            <p:nvPr/>
          </p:nvSpPr>
          <p:spPr>
            <a:xfrm>
              <a:off x="2235200" y="1690688"/>
              <a:ext cx="7286625" cy="1000125"/>
            </a:xfrm>
            <a:prstGeom prst="rect">
              <a:avLst/>
            </a:prstGeom>
            <a:solidFill>
              <a:srgbClr val="F7AE0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entury Schoolbook"/>
                <a:ea typeface="Century Schoolbook"/>
                <a:cs typeface="Century Schoolbook"/>
                <a:sym typeface="Century Schoolbook"/>
              </a:endParaRPr>
            </a:p>
          </p:txBody>
        </p:sp>
        <p:grpSp>
          <p:nvGrpSpPr>
            <p:cNvPr id="269" name="Google Shape;269;p12"/>
            <p:cNvGrpSpPr/>
            <p:nvPr/>
          </p:nvGrpSpPr>
          <p:grpSpPr>
            <a:xfrm>
              <a:off x="3235325" y="1762126"/>
              <a:ext cx="1285875" cy="642937"/>
              <a:chOff x="1071538" y="1928802"/>
              <a:chExt cx="1500198" cy="857256"/>
            </a:xfrm>
          </p:grpSpPr>
          <p:sp>
            <p:nvSpPr>
              <p:cNvPr id="270" name="Google Shape;270;p12"/>
              <p:cNvSpPr/>
              <p:nvPr/>
            </p:nvSpPr>
            <p:spPr>
              <a:xfrm>
                <a:off x="1071538" y="2071678"/>
                <a:ext cx="1500198" cy="714380"/>
              </a:xfrm>
              <a:prstGeom prst="roundRect">
                <a:avLst>
                  <a:gd name="adj" fmla="val 16667"/>
                </a:avLst>
              </a:prstGeom>
              <a:solidFill>
                <a:schemeClr val="lt1"/>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Calibri"/>
                  <a:buNone/>
                </a:pPr>
                <a:endParaRPr sz="13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Calibri"/>
                  <a:buNone/>
                </a:pPr>
                <a:r>
                  <a:rPr lang="es-CL" sz="1300" b="0" i="0" u="none" strike="noStrike" cap="none">
                    <a:solidFill>
                      <a:srgbClr val="000000"/>
                    </a:solidFill>
                    <a:latin typeface="Calibri"/>
                    <a:ea typeface="Calibri"/>
                    <a:cs typeface="Calibri"/>
                    <a:sym typeface="Calibri"/>
                  </a:rPr>
                  <a:t>Factura</a:t>
                </a:r>
                <a:endParaRPr/>
              </a:p>
            </p:txBody>
          </p:sp>
          <p:sp>
            <p:nvSpPr>
              <p:cNvPr id="271" name="Google Shape;271;p12"/>
              <p:cNvSpPr/>
              <p:nvPr/>
            </p:nvSpPr>
            <p:spPr>
              <a:xfrm>
                <a:off x="1071538" y="1928802"/>
                <a:ext cx="1500198" cy="357190"/>
              </a:xfrm>
              <a:prstGeom prst="round2SameRect">
                <a:avLst>
                  <a:gd name="adj1" fmla="val 42381"/>
                  <a:gd name="adj2" fmla="val 0"/>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300"/>
                  <a:buFont typeface="Calibri"/>
                  <a:buNone/>
                </a:pPr>
                <a:r>
                  <a:rPr lang="es-CL" sz="1300" b="1" i="0" u="none" strike="noStrike" cap="none">
                    <a:solidFill>
                      <a:srgbClr val="FFFFFF"/>
                    </a:solidFill>
                    <a:latin typeface="Calibri"/>
                    <a:ea typeface="Calibri"/>
                    <a:cs typeface="Calibri"/>
                    <a:sym typeface="Calibri"/>
                  </a:rPr>
                  <a:t>Cocina</a:t>
                </a:r>
                <a:endParaRPr/>
              </a:p>
            </p:txBody>
          </p:sp>
        </p:grpSp>
        <p:grpSp>
          <p:nvGrpSpPr>
            <p:cNvPr id="272" name="Google Shape;272;p12"/>
            <p:cNvGrpSpPr/>
            <p:nvPr/>
          </p:nvGrpSpPr>
          <p:grpSpPr>
            <a:xfrm>
              <a:off x="5449888" y="2905126"/>
              <a:ext cx="1285875" cy="642937"/>
              <a:chOff x="1071538" y="1928802"/>
              <a:chExt cx="1500198" cy="857256"/>
            </a:xfrm>
          </p:grpSpPr>
          <p:sp>
            <p:nvSpPr>
              <p:cNvPr id="273" name="Google Shape;273;p12"/>
              <p:cNvSpPr/>
              <p:nvPr/>
            </p:nvSpPr>
            <p:spPr>
              <a:xfrm>
                <a:off x="1071538" y="2071678"/>
                <a:ext cx="1500198" cy="714380"/>
              </a:xfrm>
              <a:prstGeom prst="roundRect">
                <a:avLst>
                  <a:gd name="adj" fmla="val 16667"/>
                </a:avLst>
              </a:prstGeom>
              <a:solidFill>
                <a:schemeClr val="lt1"/>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Calibri"/>
                  <a:buNone/>
                </a:pPr>
                <a:endParaRPr sz="13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Calibri"/>
                  <a:buNone/>
                </a:pPr>
                <a:r>
                  <a:rPr lang="es-CL" sz="1100" b="0" i="0" u="none" strike="noStrike" cap="none">
                    <a:solidFill>
                      <a:srgbClr val="000000"/>
                    </a:solidFill>
                    <a:latin typeface="Calibri"/>
                    <a:ea typeface="Calibri"/>
                    <a:cs typeface="Calibri"/>
                    <a:sym typeface="Calibri"/>
                  </a:rPr>
                  <a:t>MD Comprensible</a:t>
                </a:r>
                <a:endParaRPr/>
              </a:p>
            </p:txBody>
          </p:sp>
          <p:sp>
            <p:nvSpPr>
              <p:cNvPr id="274" name="Google Shape;274;p12"/>
              <p:cNvSpPr/>
              <p:nvPr/>
            </p:nvSpPr>
            <p:spPr>
              <a:xfrm>
                <a:off x="1071538" y="1928802"/>
                <a:ext cx="1500198" cy="357190"/>
              </a:xfrm>
              <a:prstGeom prst="round2SameRect">
                <a:avLst>
                  <a:gd name="adj1" fmla="val 42381"/>
                  <a:gd name="adj2" fmla="val 0"/>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300"/>
                  <a:buFont typeface="Calibri"/>
                  <a:buNone/>
                </a:pPr>
                <a:r>
                  <a:rPr lang="es-CL" sz="1300" b="1" i="0" u="none" strike="noStrike" cap="none">
                    <a:solidFill>
                      <a:srgbClr val="FFFFFF"/>
                    </a:solidFill>
                    <a:latin typeface="Calibri"/>
                    <a:ea typeface="Calibri"/>
                    <a:cs typeface="Calibri"/>
                    <a:sym typeface="Calibri"/>
                  </a:rPr>
                  <a:t>Maqueta</a:t>
                </a:r>
                <a:endParaRPr/>
              </a:p>
            </p:txBody>
          </p:sp>
        </p:grpSp>
        <p:grpSp>
          <p:nvGrpSpPr>
            <p:cNvPr id="275" name="Google Shape;275;p12"/>
            <p:cNvGrpSpPr/>
            <p:nvPr/>
          </p:nvGrpSpPr>
          <p:grpSpPr>
            <a:xfrm>
              <a:off x="5449888" y="3976688"/>
              <a:ext cx="1285875" cy="642938"/>
              <a:chOff x="1071538" y="1928802"/>
              <a:chExt cx="1500198" cy="857256"/>
            </a:xfrm>
          </p:grpSpPr>
          <p:sp>
            <p:nvSpPr>
              <p:cNvPr id="276" name="Google Shape;276;p12"/>
              <p:cNvSpPr/>
              <p:nvPr/>
            </p:nvSpPr>
            <p:spPr>
              <a:xfrm>
                <a:off x="1071538" y="2071678"/>
                <a:ext cx="1500198" cy="714380"/>
              </a:xfrm>
              <a:prstGeom prst="roundRect">
                <a:avLst>
                  <a:gd name="adj" fmla="val 16667"/>
                </a:avLst>
              </a:prstGeom>
              <a:solidFill>
                <a:schemeClr val="lt1"/>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Calibri"/>
                  <a:buNone/>
                </a:pPr>
                <a:endParaRPr sz="13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Calibri"/>
                  <a:buNone/>
                </a:pPr>
                <a:r>
                  <a:rPr lang="es-CL" sz="1300" b="0" i="1" u="none" strike="noStrike" cap="none">
                    <a:solidFill>
                      <a:srgbClr val="000000"/>
                    </a:solidFill>
                    <a:latin typeface="Calibri"/>
                    <a:ea typeface="Calibri"/>
                    <a:cs typeface="Calibri"/>
                    <a:sym typeface="Calibri"/>
                  </a:rPr>
                  <a:t>Schema</a:t>
                </a:r>
                <a:r>
                  <a:rPr lang="es-CL" sz="1300" b="0" i="0" u="none" strike="noStrike" cap="none">
                    <a:solidFill>
                      <a:srgbClr val="000000"/>
                    </a:solidFill>
                    <a:latin typeface="Calibri"/>
                    <a:ea typeface="Calibri"/>
                    <a:cs typeface="Calibri"/>
                    <a:sym typeface="Calibri"/>
                  </a:rPr>
                  <a:t> BD</a:t>
                </a:r>
                <a:endParaRPr/>
              </a:p>
            </p:txBody>
          </p:sp>
          <p:sp>
            <p:nvSpPr>
              <p:cNvPr id="277" name="Google Shape;277;p12"/>
              <p:cNvSpPr/>
              <p:nvPr/>
            </p:nvSpPr>
            <p:spPr>
              <a:xfrm>
                <a:off x="1071538" y="1928802"/>
                <a:ext cx="1500198" cy="357190"/>
              </a:xfrm>
              <a:prstGeom prst="round2SameRect">
                <a:avLst>
                  <a:gd name="adj1" fmla="val 42381"/>
                  <a:gd name="adj2" fmla="val 0"/>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300"/>
                  <a:buFont typeface="Calibri"/>
                  <a:buNone/>
                </a:pPr>
                <a:r>
                  <a:rPr lang="es-CL" sz="1300" b="1" i="0" u="none" strike="noStrike" cap="none">
                    <a:solidFill>
                      <a:srgbClr val="FFFFFF"/>
                    </a:solidFill>
                    <a:latin typeface="Calibri"/>
                    <a:ea typeface="Calibri"/>
                    <a:cs typeface="Calibri"/>
                    <a:sym typeface="Calibri"/>
                  </a:rPr>
                  <a:t>Plano</a:t>
                </a:r>
                <a:endParaRPr/>
              </a:p>
            </p:txBody>
          </p:sp>
        </p:grpSp>
        <p:grpSp>
          <p:nvGrpSpPr>
            <p:cNvPr id="278" name="Google Shape;278;p12"/>
            <p:cNvGrpSpPr/>
            <p:nvPr/>
          </p:nvGrpSpPr>
          <p:grpSpPr>
            <a:xfrm>
              <a:off x="5557838" y="4905376"/>
              <a:ext cx="1071562" cy="1000125"/>
              <a:chOff x="3394800" y="5356800"/>
              <a:chExt cx="1071570" cy="1000132"/>
            </a:xfrm>
          </p:grpSpPr>
          <p:sp>
            <p:nvSpPr>
              <p:cNvPr id="279" name="Google Shape;279;p12"/>
              <p:cNvSpPr/>
              <p:nvPr/>
            </p:nvSpPr>
            <p:spPr>
              <a:xfrm>
                <a:off x="3394800" y="5356800"/>
                <a:ext cx="1071570" cy="1000132"/>
              </a:xfrm>
              <a:prstGeom prst="can">
                <a:avLst>
                  <a:gd name="adj" fmla="val 25000"/>
                </a:avLst>
              </a:prstGeom>
              <a:solidFill>
                <a:schemeClr val="lt1"/>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Calibri"/>
                  <a:buNone/>
                </a:pPr>
                <a:r>
                  <a:rPr lang="es-CL" sz="1400" b="0" i="0" u="none" strike="noStrike" cap="none">
                    <a:solidFill>
                      <a:srgbClr val="000000"/>
                    </a:solidFill>
                    <a:latin typeface="Calibri"/>
                    <a:ea typeface="Calibri"/>
                    <a:cs typeface="Calibri"/>
                    <a:sym typeface="Calibri"/>
                  </a:rPr>
                  <a:t>BD</a:t>
                </a:r>
                <a:endParaRPr/>
              </a:p>
            </p:txBody>
          </p:sp>
          <p:sp>
            <p:nvSpPr>
              <p:cNvPr id="280" name="Google Shape;280;p12"/>
              <p:cNvSpPr/>
              <p:nvPr/>
            </p:nvSpPr>
            <p:spPr>
              <a:xfrm>
                <a:off x="3394800" y="5356800"/>
                <a:ext cx="1071570" cy="642941"/>
              </a:xfrm>
              <a:prstGeom prst="can">
                <a:avLst>
                  <a:gd name="adj" fmla="val 37275"/>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s-CL" sz="1400" b="1" i="0" u="none" strike="noStrike" cap="none">
                    <a:solidFill>
                      <a:srgbClr val="FFFFFF"/>
                    </a:solidFill>
                    <a:latin typeface="Calibri"/>
                    <a:ea typeface="Calibri"/>
                    <a:cs typeface="Calibri"/>
                    <a:sym typeface="Calibri"/>
                  </a:rPr>
                  <a:t>Casa</a:t>
                </a:r>
                <a:endParaRPr/>
              </a:p>
            </p:txBody>
          </p:sp>
        </p:grpSp>
        <p:grpSp>
          <p:nvGrpSpPr>
            <p:cNvPr id="281" name="Google Shape;281;p12"/>
            <p:cNvGrpSpPr/>
            <p:nvPr/>
          </p:nvGrpSpPr>
          <p:grpSpPr>
            <a:xfrm>
              <a:off x="5021263" y="1762126"/>
              <a:ext cx="1285875" cy="642937"/>
              <a:chOff x="1071538" y="1928802"/>
              <a:chExt cx="1500198" cy="857256"/>
            </a:xfrm>
          </p:grpSpPr>
          <p:sp>
            <p:nvSpPr>
              <p:cNvPr id="282" name="Google Shape;282;p12"/>
              <p:cNvSpPr/>
              <p:nvPr/>
            </p:nvSpPr>
            <p:spPr>
              <a:xfrm>
                <a:off x="1071538" y="2071678"/>
                <a:ext cx="1500198" cy="714380"/>
              </a:xfrm>
              <a:prstGeom prst="roundRect">
                <a:avLst>
                  <a:gd name="adj" fmla="val 16667"/>
                </a:avLst>
              </a:prstGeom>
              <a:solidFill>
                <a:schemeClr val="lt1"/>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Calibri"/>
                  <a:buNone/>
                </a:pPr>
                <a:endParaRPr sz="1300" b="0" i="0" u="none" strike="noStrike" cap="none" dirty="0">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Calibri"/>
                  <a:buNone/>
                </a:pPr>
                <a:r>
                  <a:rPr lang="es-CL" sz="1300" b="0" i="0" u="none" strike="noStrike" cap="none" dirty="0">
                    <a:solidFill>
                      <a:srgbClr val="000000"/>
                    </a:solidFill>
                    <a:latin typeface="Calibri"/>
                    <a:ea typeface="Calibri"/>
                    <a:cs typeface="Calibri"/>
                    <a:sym typeface="Calibri"/>
                  </a:rPr>
                  <a:t>Consulta</a:t>
                </a:r>
                <a:endParaRPr dirty="0"/>
              </a:p>
            </p:txBody>
          </p:sp>
          <p:sp>
            <p:nvSpPr>
              <p:cNvPr id="283" name="Google Shape;283;p12"/>
              <p:cNvSpPr/>
              <p:nvPr/>
            </p:nvSpPr>
            <p:spPr>
              <a:xfrm>
                <a:off x="1071538" y="1928802"/>
                <a:ext cx="1500198" cy="357190"/>
              </a:xfrm>
              <a:prstGeom prst="round2SameRect">
                <a:avLst>
                  <a:gd name="adj1" fmla="val 42381"/>
                  <a:gd name="adj2" fmla="val 0"/>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300"/>
                  <a:buFont typeface="Calibri"/>
                  <a:buNone/>
                </a:pPr>
                <a:r>
                  <a:rPr lang="es-CL" sz="1300" b="1" i="0" u="none" strike="noStrike" cap="none">
                    <a:solidFill>
                      <a:srgbClr val="FFFFFF"/>
                    </a:solidFill>
                    <a:latin typeface="Calibri"/>
                    <a:ea typeface="Calibri"/>
                    <a:cs typeface="Calibri"/>
                    <a:sym typeface="Calibri"/>
                  </a:rPr>
                  <a:t>Comedor</a:t>
                </a:r>
                <a:endParaRPr/>
              </a:p>
            </p:txBody>
          </p:sp>
        </p:grpSp>
        <p:grpSp>
          <p:nvGrpSpPr>
            <p:cNvPr id="284" name="Google Shape;284;p12"/>
            <p:cNvGrpSpPr/>
            <p:nvPr/>
          </p:nvGrpSpPr>
          <p:grpSpPr>
            <a:xfrm>
              <a:off x="8164513" y="1762126"/>
              <a:ext cx="1285875" cy="642937"/>
              <a:chOff x="1071538" y="1928802"/>
              <a:chExt cx="1500198" cy="857256"/>
            </a:xfrm>
          </p:grpSpPr>
          <p:sp>
            <p:nvSpPr>
              <p:cNvPr id="285" name="Google Shape;285;p12"/>
              <p:cNvSpPr/>
              <p:nvPr/>
            </p:nvSpPr>
            <p:spPr>
              <a:xfrm>
                <a:off x="1071538" y="2071678"/>
                <a:ext cx="1500198" cy="714380"/>
              </a:xfrm>
              <a:prstGeom prst="roundRect">
                <a:avLst>
                  <a:gd name="adj" fmla="val 16667"/>
                </a:avLst>
              </a:prstGeom>
              <a:solidFill>
                <a:schemeClr val="lt1"/>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Calibri"/>
                  <a:buNone/>
                </a:pPr>
                <a:endParaRPr sz="13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Calibri"/>
                  <a:buNone/>
                </a:pPr>
                <a:r>
                  <a:rPr lang="es-CL" sz="1300" b="0" i="0" u="none" strike="noStrike" cap="none">
                    <a:solidFill>
                      <a:srgbClr val="000000"/>
                    </a:solidFill>
                    <a:latin typeface="Calibri"/>
                    <a:ea typeface="Calibri"/>
                    <a:cs typeface="Calibri"/>
                    <a:sym typeface="Calibri"/>
                  </a:rPr>
                  <a:t>Reporte</a:t>
                </a:r>
                <a:endParaRPr/>
              </a:p>
            </p:txBody>
          </p:sp>
          <p:sp>
            <p:nvSpPr>
              <p:cNvPr id="286" name="Google Shape;286;p12"/>
              <p:cNvSpPr/>
              <p:nvPr/>
            </p:nvSpPr>
            <p:spPr>
              <a:xfrm>
                <a:off x="1071538" y="1928802"/>
                <a:ext cx="1500198" cy="357190"/>
              </a:xfrm>
              <a:prstGeom prst="round2SameRect">
                <a:avLst>
                  <a:gd name="adj1" fmla="val 42381"/>
                  <a:gd name="adj2" fmla="val 0"/>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300"/>
                  <a:buFont typeface="Calibri"/>
                  <a:buNone/>
                </a:pPr>
                <a:r>
                  <a:rPr lang="es-CL" sz="1300" b="1" i="0" u="none" strike="noStrike" cap="none">
                    <a:solidFill>
                      <a:srgbClr val="FFFFFF"/>
                    </a:solidFill>
                    <a:latin typeface="Calibri"/>
                    <a:ea typeface="Calibri"/>
                    <a:cs typeface="Calibri"/>
                    <a:sym typeface="Calibri"/>
                  </a:rPr>
                  <a:t>Living</a:t>
                </a:r>
                <a:endParaRPr/>
              </a:p>
            </p:txBody>
          </p:sp>
        </p:grpSp>
        <p:cxnSp>
          <p:nvCxnSpPr>
            <p:cNvPr id="287" name="Google Shape;287;p12"/>
            <p:cNvCxnSpPr/>
            <p:nvPr/>
          </p:nvCxnSpPr>
          <p:spPr>
            <a:xfrm>
              <a:off x="6735763" y="2047876"/>
              <a:ext cx="1000125" cy="1587"/>
            </a:xfrm>
            <a:prstGeom prst="straightConnector1">
              <a:avLst/>
            </a:prstGeom>
            <a:noFill/>
            <a:ln w="38100" cap="flat" cmpd="sng">
              <a:solidFill>
                <a:srgbClr val="F7AE00"/>
              </a:solidFill>
              <a:prstDash val="dash"/>
              <a:round/>
              <a:headEnd type="none" w="sm" len="sm"/>
              <a:tailEnd type="none" w="sm" len="sm"/>
            </a:ln>
          </p:spPr>
        </p:cxnSp>
        <p:cxnSp>
          <p:nvCxnSpPr>
            <p:cNvPr id="288" name="Google Shape;288;p12"/>
            <p:cNvCxnSpPr/>
            <p:nvPr/>
          </p:nvCxnSpPr>
          <p:spPr>
            <a:xfrm rot="-5400000" flipH="1">
              <a:off x="4735512" y="1547814"/>
              <a:ext cx="500063" cy="2214562"/>
            </a:xfrm>
            <a:prstGeom prst="bentConnector3">
              <a:avLst>
                <a:gd name="adj1" fmla="val 16427"/>
              </a:avLst>
            </a:prstGeom>
            <a:noFill/>
            <a:ln w="25400" cap="flat" cmpd="sng">
              <a:solidFill>
                <a:srgbClr val="414751"/>
              </a:solidFill>
              <a:prstDash val="solid"/>
              <a:round/>
              <a:headEnd type="none" w="sm" len="sm"/>
              <a:tailEnd type="stealth" w="med" len="med"/>
            </a:ln>
          </p:spPr>
        </p:cxnSp>
        <p:cxnSp>
          <p:nvCxnSpPr>
            <p:cNvPr id="289" name="Google Shape;289;p12"/>
            <p:cNvCxnSpPr/>
            <p:nvPr/>
          </p:nvCxnSpPr>
          <p:spPr>
            <a:xfrm rot="-5400000" flipH="1">
              <a:off x="5628481" y="2440782"/>
              <a:ext cx="500063" cy="428625"/>
            </a:xfrm>
            <a:prstGeom prst="bentConnector3">
              <a:avLst>
                <a:gd name="adj1" fmla="val 16427"/>
              </a:avLst>
            </a:prstGeom>
            <a:noFill/>
            <a:ln w="25400" cap="flat" cmpd="sng">
              <a:solidFill>
                <a:srgbClr val="414751"/>
              </a:solidFill>
              <a:prstDash val="solid"/>
              <a:round/>
              <a:headEnd type="none" w="sm" len="sm"/>
              <a:tailEnd type="stealth" w="med" len="med"/>
            </a:ln>
          </p:spPr>
        </p:cxnSp>
        <p:cxnSp>
          <p:nvCxnSpPr>
            <p:cNvPr id="290" name="Google Shape;290;p12"/>
            <p:cNvCxnSpPr/>
            <p:nvPr/>
          </p:nvCxnSpPr>
          <p:spPr>
            <a:xfrm rot="5400000">
              <a:off x="7200106" y="1297782"/>
              <a:ext cx="500063" cy="2714625"/>
            </a:xfrm>
            <a:prstGeom prst="bentConnector3">
              <a:avLst>
                <a:gd name="adj1" fmla="val 16427"/>
              </a:avLst>
            </a:prstGeom>
            <a:noFill/>
            <a:ln w="25400" cap="flat" cmpd="sng">
              <a:solidFill>
                <a:srgbClr val="414751"/>
              </a:solidFill>
              <a:prstDash val="solid"/>
              <a:round/>
              <a:headEnd type="none" w="sm" len="sm"/>
              <a:tailEnd type="stealth" w="med" len="med"/>
            </a:ln>
          </p:spPr>
        </p:cxnSp>
        <p:cxnSp>
          <p:nvCxnSpPr>
            <p:cNvPr id="291" name="Google Shape;291;p12"/>
            <p:cNvCxnSpPr/>
            <p:nvPr/>
          </p:nvCxnSpPr>
          <p:spPr>
            <a:xfrm rot="-5400000">
              <a:off x="7093744" y="2475707"/>
              <a:ext cx="285750" cy="1588"/>
            </a:xfrm>
            <a:prstGeom prst="straightConnector1">
              <a:avLst/>
            </a:prstGeom>
            <a:noFill/>
            <a:ln w="25400" cap="flat" cmpd="sng">
              <a:solidFill>
                <a:srgbClr val="414751"/>
              </a:solidFill>
              <a:prstDash val="solid"/>
              <a:round/>
              <a:headEnd type="none" w="sm" len="sm"/>
              <a:tailEnd type="none" w="sm" len="sm"/>
            </a:ln>
          </p:spPr>
        </p:cxnSp>
        <p:cxnSp>
          <p:nvCxnSpPr>
            <p:cNvPr id="292" name="Google Shape;292;p12"/>
            <p:cNvCxnSpPr/>
            <p:nvPr/>
          </p:nvCxnSpPr>
          <p:spPr>
            <a:xfrm rot="-5400000">
              <a:off x="5877719" y="3763170"/>
              <a:ext cx="428625" cy="1587"/>
            </a:xfrm>
            <a:prstGeom prst="straightConnector1">
              <a:avLst/>
            </a:prstGeom>
            <a:noFill/>
            <a:ln w="25400" cap="flat" cmpd="sng">
              <a:solidFill>
                <a:srgbClr val="414751"/>
              </a:solidFill>
              <a:prstDash val="solid"/>
              <a:round/>
              <a:headEnd type="stealth" w="med" len="med"/>
              <a:tailEnd type="none" w="sm" len="sm"/>
            </a:ln>
          </p:spPr>
        </p:cxnSp>
        <p:cxnSp>
          <p:nvCxnSpPr>
            <p:cNvPr id="293" name="Google Shape;293;p12"/>
            <p:cNvCxnSpPr/>
            <p:nvPr/>
          </p:nvCxnSpPr>
          <p:spPr>
            <a:xfrm rot="-5400000">
              <a:off x="5877719" y="4834732"/>
              <a:ext cx="428625" cy="1587"/>
            </a:xfrm>
            <a:prstGeom prst="straightConnector1">
              <a:avLst/>
            </a:prstGeom>
            <a:noFill/>
            <a:ln w="25400" cap="flat" cmpd="sng">
              <a:solidFill>
                <a:srgbClr val="414751"/>
              </a:solidFill>
              <a:prstDash val="solid"/>
              <a:round/>
              <a:headEnd type="stealth" w="med" len="med"/>
              <a:tailEnd type="none" w="sm" len="sm"/>
            </a:ln>
          </p:spPr>
        </p:cxnSp>
        <p:sp>
          <p:nvSpPr>
            <p:cNvPr id="294" name="Google Shape;294;p12"/>
            <p:cNvSpPr txBox="1"/>
            <p:nvPr/>
          </p:nvSpPr>
          <p:spPr>
            <a:xfrm>
              <a:off x="2235200" y="1806029"/>
              <a:ext cx="928688" cy="76944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s-CL" sz="1100" b="1">
                  <a:solidFill>
                    <a:schemeClr val="dk1"/>
                  </a:solidFill>
                  <a:latin typeface="Calibri"/>
                  <a:ea typeface="Calibri"/>
                  <a:cs typeface="Calibri"/>
                  <a:sym typeface="Calibri"/>
                </a:rPr>
                <a:t>Modelos Externos o </a:t>
              </a:r>
              <a:endParaRPr/>
            </a:p>
            <a:p>
              <a:pPr marL="0" marR="0" lvl="0" indent="0" algn="ctr" rtl="0">
                <a:spcBef>
                  <a:spcPts val="0"/>
                </a:spcBef>
                <a:spcAft>
                  <a:spcPts val="0"/>
                </a:spcAft>
                <a:buNone/>
              </a:pPr>
              <a:r>
                <a:rPr lang="es-CL" sz="1100" b="1">
                  <a:solidFill>
                    <a:schemeClr val="dk1"/>
                  </a:solidFill>
                  <a:latin typeface="Calibri"/>
                  <a:ea typeface="Calibri"/>
                  <a:cs typeface="Calibri"/>
                  <a:sym typeface="Calibri"/>
                </a:rPr>
                <a:t>Vistas de Usuarios</a:t>
              </a:r>
              <a:endParaRPr/>
            </a:p>
          </p:txBody>
        </p:sp>
        <p:sp>
          <p:nvSpPr>
            <p:cNvPr id="295" name="Google Shape;295;p12"/>
            <p:cNvSpPr txBox="1"/>
            <p:nvPr/>
          </p:nvSpPr>
          <p:spPr>
            <a:xfrm>
              <a:off x="2235200" y="3064728"/>
              <a:ext cx="928688" cy="43088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s-CL" sz="1100" b="1">
                  <a:solidFill>
                    <a:schemeClr val="dk1"/>
                  </a:solidFill>
                  <a:latin typeface="Calibri"/>
                  <a:ea typeface="Calibri"/>
                  <a:cs typeface="Calibri"/>
                  <a:sym typeface="Calibri"/>
                </a:rPr>
                <a:t>Modelo </a:t>
              </a:r>
              <a:endParaRPr/>
            </a:p>
            <a:p>
              <a:pPr marL="0" marR="0" lvl="0" indent="0" algn="ctr" rtl="0">
                <a:spcBef>
                  <a:spcPts val="0"/>
                </a:spcBef>
                <a:spcAft>
                  <a:spcPts val="0"/>
                </a:spcAft>
                <a:buNone/>
              </a:pPr>
              <a:r>
                <a:rPr lang="es-CL" sz="1100" b="1">
                  <a:solidFill>
                    <a:schemeClr val="dk1"/>
                  </a:solidFill>
                  <a:latin typeface="Calibri"/>
                  <a:ea typeface="Calibri"/>
                  <a:cs typeface="Calibri"/>
                  <a:sym typeface="Calibri"/>
                </a:rPr>
                <a:t>Lógico</a:t>
              </a:r>
              <a:endParaRPr/>
            </a:p>
          </p:txBody>
        </p:sp>
        <p:sp>
          <p:nvSpPr>
            <p:cNvPr id="296" name="Google Shape;296;p12"/>
            <p:cNvSpPr txBox="1"/>
            <p:nvPr/>
          </p:nvSpPr>
          <p:spPr>
            <a:xfrm>
              <a:off x="2235201" y="4120754"/>
              <a:ext cx="928688" cy="43088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s-CL" sz="1100" b="1">
                  <a:solidFill>
                    <a:schemeClr val="dk1"/>
                  </a:solidFill>
                  <a:latin typeface="Calibri"/>
                  <a:ea typeface="Calibri"/>
                  <a:cs typeface="Calibri"/>
                  <a:sym typeface="Calibri"/>
                </a:rPr>
                <a:t>Modelo </a:t>
              </a:r>
              <a:endParaRPr/>
            </a:p>
            <a:p>
              <a:pPr marL="0" marR="0" lvl="0" indent="0" algn="ctr" rtl="0">
                <a:spcBef>
                  <a:spcPts val="0"/>
                </a:spcBef>
                <a:spcAft>
                  <a:spcPts val="0"/>
                </a:spcAft>
                <a:buNone/>
              </a:pPr>
              <a:r>
                <a:rPr lang="es-CL" sz="1100" b="1">
                  <a:solidFill>
                    <a:schemeClr val="dk1"/>
                  </a:solidFill>
                  <a:latin typeface="Calibri"/>
                  <a:ea typeface="Calibri"/>
                  <a:cs typeface="Calibri"/>
                  <a:sym typeface="Calibri"/>
                </a:rPr>
                <a:t>Físico</a:t>
              </a:r>
              <a:endParaRPr/>
            </a:p>
          </p:txBody>
        </p:sp>
        <p:sp>
          <p:nvSpPr>
            <p:cNvPr id="297" name="Google Shape;297;p12"/>
            <p:cNvSpPr txBox="1"/>
            <p:nvPr/>
          </p:nvSpPr>
          <p:spPr>
            <a:xfrm>
              <a:off x="2235200" y="5310352"/>
              <a:ext cx="928688" cy="26161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s-CL" sz="1100" b="1">
                  <a:solidFill>
                    <a:schemeClr val="dk1"/>
                  </a:solidFill>
                  <a:latin typeface="Calibri"/>
                  <a:ea typeface="Calibri"/>
                  <a:cs typeface="Calibri"/>
                  <a:sym typeface="Calibri"/>
                </a:rPr>
                <a:t>Realidad</a:t>
              </a:r>
              <a:endParaRPr/>
            </a:p>
          </p:txBody>
        </p:sp>
        <p:sp>
          <p:nvSpPr>
            <p:cNvPr id="298" name="Google Shape;298;p12"/>
            <p:cNvSpPr/>
            <p:nvPr/>
          </p:nvSpPr>
          <p:spPr>
            <a:xfrm>
              <a:off x="7593014" y="2762251"/>
              <a:ext cx="1071562" cy="571500"/>
            </a:xfrm>
            <a:prstGeom prst="wedgeRectCallout">
              <a:avLst>
                <a:gd name="adj1" fmla="val -150921"/>
                <a:gd name="adj2" fmla="val -57500"/>
              </a:avLst>
            </a:prstGeom>
            <a:solidFill>
              <a:srgbClr val="FFFFFF"/>
            </a:solidFill>
            <a:ln w="25400" cap="flat" cmpd="sng">
              <a:solidFill>
                <a:srgbClr val="A6A6A6">
                  <a:alpha val="3960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100"/>
                <a:buFont typeface="Calibri"/>
                <a:buNone/>
              </a:pPr>
              <a:r>
                <a:rPr lang="es-CL" sz="1100" b="1" i="0" u="none" strike="noStrike" cap="none">
                  <a:solidFill>
                    <a:srgbClr val="7F7F7F"/>
                  </a:solidFill>
                  <a:latin typeface="Calibri"/>
                  <a:ea typeface="Calibri"/>
                  <a:cs typeface="Calibri"/>
                  <a:sym typeface="Calibri"/>
                </a:rPr>
                <a:t>Consolidación</a:t>
              </a:r>
              <a:endParaRPr/>
            </a:p>
            <a:p>
              <a:pPr marL="0" marR="0" lvl="0" indent="0" algn="ctr" rtl="0">
                <a:lnSpc>
                  <a:spcPct val="100000"/>
                </a:lnSpc>
                <a:spcBef>
                  <a:spcPts val="0"/>
                </a:spcBef>
                <a:spcAft>
                  <a:spcPts val="0"/>
                </a:spcAft>
                <a:buClr>
                  <a:srgbClr val="7F7F7F"/>
                </a:buClr>
                <a:buSzPts val="1100"/>
                <a:buFont typeface="Calibri"/>
                <a:buNone/>
              </a:pPr>
              <a:r>
                <a:rPr lang="es-CL" sz="1100" b="1" i="0" u="none" strike="noStrike" cap="none">
                  <a:solidFill>
                    <a:srgbClr val="7F7F7F"/>
                  </a:solidFill>
                  <a:latin typeface="Calibri"/>
                  <a:ea typeface="Calibri"/>
                  <a:cs typeface="Calibri"/>
                  <a:sym typeface="Calibri"/>
                </a:rPr>
                <a:t>Consistencia</a:t>
              </a:r>
              <a:endParaRPr/>
            </a:p>
            <a:p>
              <a:pPr marL="0" marR="0" lvl="0" indent="0" algn="ctr" rtl="0">
                <a:lnSpc>
                  <a:spcPct val="100000"/>
                </a:lnSpc>
                <a:spcBef>
                  <a:spcPts val="0"/>
                </a:spcBef>
                <a:spcAft>
                  <a:spcPts val="0"/>
                </a:spcAft>
                <a:buClr>
                  <a:srgbClr val="7F7F7F"/>
                </a:buClr>
                <a:buSzPts val="1100"/>
                <a:buFont typeface="Calibri"/>
                <a:buNone/>
              </a:pPr>
              <a:r>
                <a:rPr lang="es-CL" sz="1100" b="1" i="0" u="none" strike="noStrike" cap="none">
                  <a:solidFill>
                    <a:srgbClr val="7F7F7F"/>
                  </a:solidFill>
                  <a:latin typeface="Calibri"/>
                  <a:ea typeface="Calibri"/>
                  <a:cs typeface="Calibri"/>
                  <a:sym typeface="Calibri"/>
                </a:rPr>
                <a:t>Completitud</a:t>
              </a:r>
              <a:endParaRPr/>
            </a:p>
          </p:txBody>
        </p:sp>
        <p:sp>
          <p:nvSpPr>
            <p:cNvPr id="299" name="Google Shape;299;p12"/>
            <p:cNvSpPr/>
            <p:nvPr/>
          </p:nvSpPr>
          <p:spPr>
            <a:xfrm>
              <a:off x="7593013" y="3476626"/>
              <a:ext cx="1071562" cy="571500"/>
            </a:xfrm>
            <a:prstGeom prst="wedgeRectCallout">
              <a:avLst>
                <a:gd name="adj1" fmla="val -186363"/>
                <a:gd name="adj2" fmla="val -2135"/>
              </a:avLst>
            </a:prstGeom>
            <a:solidFill>
              <a:srgbClr val="FFFFFF"/>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100"/>
                <a:buFont typeface="Calibri"/>
                <a:buNone/>
              </a:pPr>
              <a:r>
                <a:rPr lang="es-CL" sz="1100" b="1" i="0" u="none" strike="noStrike" cap="none">
                  <a:solidFill>
                    <a:srgbClr val="7F7F7F"/>
                  </a:solidFill>
                  <a:latin typeface="Calibri"/>
                  <a:ea typeface="Calibri"/>
                  <a:cs typeface="Calibri"/>
                  <a:sym typeface="Calibri"/>
                </a:rPr>
                <a:t>Eficiencia</a:t>
              </a:r>
              <a:endParaRPr/>
            </a:p>
            <a:p>
              <a:pPr marL="0" marR="0" lvl="0" indent="0" algn="ctr" rtl="0">
                <a:lnSpc>
                  <a:spcPct val="100000"/>
                </a:lnSpc>
                <a:spcBef>
                  <a:spcPts val="0"/>
                </a:spcBef>
                <a:spcAft>
                  <a:spcPts val="0"/>
                </a:spcAft>
                <a:buClr>
                  <a:srgbClr val="7F7F7F"/>
                </a:buClr>
                <a:buSzPts val="1100"/>
                <a:buFont typeface="Calibri"/>
                <a:buNone/>
              </a:pPr>
              <a:r>
                <a:rPr lang="es-CL" sz="1100" b="1" i="0" u="none" strike="noStrike" cap="none">
                  <a:solidFill>
                    <a:srgbClr val="7F7F7F"/>
                  </a:solidFill>
                  <a:latin typeface="Calibri"/>
                  <a:ea typeface="Calibri"/>
                  <a:cs typeface="Calibri"/>
                  <a:sym typeface="Calibri"/>
                </a:rPr>
                <a:t>Seguridad</a:t>
              </a:r>
              <a:endParaRPr/>
            </a:p>
            <a:p>
              <a:pPr marL="0" marR="0" lvl="0" indent="0" algn="ctr" rtl="0">
                <a:lnSpc>
                  <a:spcPct val="100000"/>
                </a:lnSpc>
                <a:spcBef>
                  <a:spcPts val="0"/>
                </a:spcBef>
                <a:spcAft>
                  <a:spcPts val="0"/>
                </a:spcAft>
                <a:buClr>
                  <a:srgbClr val="7F7F7F"/>
                </a:buClr>
                <a:buSzPts val="1100"/>
                <a:buFont typeface="Calibri"/>
                <a:buNone/>
              </a:pPr>
              <a:r>
                <a:rPr lang="es-CL" sz="1100" b="1" i="0" u="none" strike="noStrike" cap="none">
                  <a:solidFill>
                    <a:srgbClr val="7F7F7F"/>
                  </a:solidFill>
                  <a:latin typeface="Calibri"/>
                  <a:ea typeface="Calibri"/>
                  <a:cs typeface="Calibri"/>
                  <a:sym typeface="Calibri"/>
                </a:rPr>
                <a:t>Integridad</a:t>
              </a:r>
              <a:endParaRPr/>
            </a:p>
          </p:txBody>
        </p:sp>
        <p:sp>
          <p:nvSpPr>
            <p:cNvPr id="300" name="Google Shape;300;p12"/>
            <p:cNvSpPr/>
            <p:nvPr/>
          </p:nvSpPr>
          <p:spPr>
            <a:xfrm>
              <a:off x="7593014" y="4905376"/>
              <a:ext cx="1071562" cy="571500"/>
            </a:xfrm>
            <a:prstGeom prst="wedgeRectCallout">
              <a:avLst>
                <a:gd name="adj1" fmla="val -182463"/>
                <a:gd name="adj2" fmla="val -68165"/>
              </a:avLst>
            </a:prstGeom>
            <a:solidFill>
              <a:srgbClr val="FFFFFF"/>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100"/>
                <a:buFont typeface="Calibri"/>
                <a:buNone/>
              </a:pPr>
              <a:r>
                <a:rPr lang="es-CL" sz="1100" b="1" i="0" u="none" strike="noStrike" cap="none">
                  <a:solidFill>
                    <a:srgbClr val="7F7F7F"/>
                  </a:solidFill>
                  <a:latin typeface="Calibri"/>
                  <a:ea typeface="Calibri"/>
                  <a:cs typeface="Calibri"/>
                  <a:sym typeface="Calibri"/>
                </a:rPr>
                <a:t>Programas y métodos de acceso</a:t>
              </a:r>
              <a:endParaRPr/>
            </a:p>
          </p:txBody>
        </p:sp>
        <p:sp>
          <p:nvSpPr>
            <p:cNvPr id="301" name="Google Shape;301;p12"/>
            <p:cNvSpPr txBox="1"/>
            <p:nvPr/>
          </p:nvSpPr>
          <p:spPr>
            <a:xfrm>
              <a:off x="6878638" y="4203070"/>
              <a:ext cx="1928812"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100" b="1">
                  <a:solidFill>
                    <a:schemeClr val="dk1"/>
                  </a:solidFill>
                  <a:latin typeface="Calibri"/>
                  <a:ea typeface="Calibri"/>
                  <a:cs typeface="Calibri"/>
                  <a:sym typeface="Calibri"/>
                </a:rPr>
                <a:t>Dependiente de DBMS</a:t>
              </a:r>
              <a:endParaRPr/>
            </a:p>
          </p:txBody>
        </p:sp>
      </p:grpSp>
      <p:grpSp>
        <p:nvGrpSpPr>
          <p:cNvPr id="302" name="Google Shape;302;p12"/>
          <p:cNvGrpSpPr/>
          <p:nvPr/>
        </p:nvGrpSpPr>
        <p:grpSpPr>
          <a:xfrm>
            <a:off x="10342110" y="2967216"/>
            <a:ext cx="1285875" cy="642937"/>
            <a:chOff x="10341498" y="2703567"/>
            <a:chExt cx="1285875" cy="642937"/>
          </a:xfrm>
        </p:grpSpPr>
        <p:sp>
          <p:nvSpPr>
            <p:cNvPr id="303" name="Google Shape;303;p12"/>
            <p:cNvSpPr/>
            <p:nvPr/>
          </p:nvSpPr>
          <p:spPr>
            <a:xfrm>
              <a:off x="10341498" y="2810723"/>
              <a:ext cx="1285875" cy="535781"/>
            </a:xfrm>
            <a:prstGeom prst="roundRect">
              <a:avLst>
                <a:gd name="adj" fmla="val 16667"/>
              </a:avLst>
            </a:prstGeom>
            <a:solidFill>
              <a:schemeClr val="lt1"/>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Calibri"/>
                <a:buNone/>
              </a:pPr>
              <a:endParaRPr sz="13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Calibri"/>
                <a:buNone/>
              </a:pPr>
              <a:r>
                <a:rPr lang="es-CL" sz="1300" b="0" i="0" u="none" strike="noStrike" cap="none">
                  <a:solidFill>
                    <a:srgbClr val="000000"/>
                  </a:solidFill>
                  <a:latin typeface="Calibri"/>
                  <a:ea typeface="Calibri"/>
                  <a:cs typeface="Calibri"/>
                  <a:sym typeface="Calibri"/>
                </a:rPr>
                <a:t>Informático</a:t>
              </a:r>
              <a:endParaRPr/>
            </a:p>
          </p:txBody>
        </p:sp>
        <p:sp>
          <p:nvSpPr>
            <p:cNvPr id="304" name="Google Shape;304;p12"/>
            <p:cNvSpPr/>
            <p:nvPr/>
          </p:nvSpPr>
          <p:spPr>
            <a:xfrm>
              <a:off x="10341498" y="2703567"/>
              <a:ext cx="1285875" cy="267890"/>
            </a:xfrm>
            <a:prstGeom prst="round2SameRect">
              <a:avLst>
                <a:gd name="adj1" fmla="val 42381"/>
                <a:gd name="adj2" fmla="val 0"/>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300"/>
                <a:buFont typeface="Calibri"/>
                <a:buNone/>
              </a:pPr>
              <a:r>
                <a:rPr lang="es-CL" sz="1300" b="1" i="0" u="none" strike="noStrike" cap="none">
                  <a:solidFill>
                    <a:srgbClr val="FFFFFF"/>
                  </a:solidFill>
                  <a:latin typeface="Calibri"/>
                  <a:ea typeface="Calibri"/>
                  <a:cs typeface="Calibri"/>
                  <a:sym typeface="Calibri"/>
                </a:rPr>
                <a:t>Arquitecto</a:t>
              </a:r>
              <a:endParaRPr/>
            </a:p>
          </p:txBody>
        </p:sp>
      </p:grpSp>
      <p:sp>
        <p:nvSpPr>
          <p:cNvPr id="305" name="Google Shape;305;p12"/>
          <p:cNvSpPr txBox="1"/>
          <p:nvPr/>
        </p:nvSpPr>
        <p:spPr>
          <a:xfrm>
            <a:off x="10020641" y="2609423"/>
            <a:ext cx="1928812"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100">
                <a:solidFill>
                  <a:schemeClr val="dk1"/>
                </a:solidFill>
                <a:latin typeface="Calibri"/>
                <a:ea typeface="Calibri"/>
                <a:cs typeface="Calibri"/>
                <a:sym typeface="Calibri"/>
              </a:rPr>
              <a:t>Analogía con un Arquitecto</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Etapas del enfoque </a:t>
            </a:r>
            <a:r>
              <a:rPr lang="es-CL" i="1"/>
              <a:t>Bottom-Up</a:t>
            </a:r>
            <a:endParaRPr/>
          </a:p>
        </p:txBody>
      </p:sp>
      <p:sp>
        <p:nvSpPr>
          <p:cNvPr id="311" name="Google Shape;311;p1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13</a:t>
            </a:fld>
            <a:endParaRPr/>
          </a:p>
        </p:txBody>
      </p:sp>
      <p:grpSp>
        <p:nvGrpSpPr>
          <p:cNvPr id="312" name="Google Shape;312;p13"/>
          <p:cNvGrpSpPr/>
          <p:nvPr/>
        </p:nvGrpSpPr>
        <p:grpSpPr>
          <a:xfrm>
            <a:off x="2323666" y="1690688"/>
            <a:ext cx="7143751" cy="4247853"/>
            <a:chOff x="2323666" y="1545645"/>
            <a:chExt cx="7143751" cy="4247853"/>
          </a:xfrm>
        </p:grpSpPr>
        <p:sp>
          <p:nvSpPr>
            <p:cNvPr id="313" name="Google Shape;313;p13"/>
            <p:cNvSpPr/>
            <p:nvPr/>
          </p:nvSpPr>
          <p:spPr>
            <a:xfrm>
              <a:off x="4895417" y="2117145"/>
              <a:ext cx="2000250" cy="642938"/>
            </a:xfrm>
            <a:prstGeom prst="rect">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s-CL" sz="1200" b="1" i="0" u="none" strike="noStrike" cap="none">
                  <a:solidFill>
                    <a:schemeClr val="lt1"/>
                  </a:solidFill>
                  <a:latin typeface="Calibri"/>
                  <a:ea typeface="Calibri"/>
                  <a:cs typeface="Calibri"/>
                  <a:sym typeface="Calibri"/>
                </a:rPr>
                <a:t>ETAPA 1</a:t>
              </a:r>
              <a:endParaRPr/>
            </a:p>
            <a:p>
              <a:pPr marL="0" marR="0" lvl="0" indent="0" algn="ctr" rtl="0">
                <a:lnSpc>
                  <a:spcPct val="100000"/>
                </a:lnSpc>
                <a:spcBef>
                  <a:spcPts val="0"/>
                </a:spcBef>
                <a:spcAft>
                  <a:spcPts val="0"/>
                </a:spcAft>
                <a:buClr>
                  <a:schemeClr val="lt1"/>
                </a:buClr>
                <a:buSzPts val="1200"/>
                <a:buFont typeface="Calibri"/>
                <a:buNone/>
              </a:pPr>
              <a:r>
                <a:rPr lang="es-CL" sz="1200" b="0" i="0" u="none" strike="noStrike" cap="none">
                  <a:solidFill>
                    <a:schemeClr val="lt1"/>
                  </a:solidFill>
                  <a:latin typeface="Calibri"/>
                  <a:ea typeface="Calibri"/>
                  <a:cs typeface="Calibri"/>
                  <a:sym typeface="Calibri"/>
                </a:rPr>
                <a:t>Formulación y Análisis de Requerimientos</a:t>
              </a:r>
              <a:endParaRPr/>
            </a:p>
          </p:txBody>
        </p:sp>
        <p:sp>
          <p:nvSpPr>
            <p:cNvPr id="314" name="Google Shape;314;p13"/>
            <p:cNvSpPr/>
            <p:nvPr/>
          </p:nvSpPr>
          <p:spPr>
            <a:xfrm>
              <a:off x="4895417" y="3331583"/>
              <a:ext cx="2000250" cy="642937"/>
            </a:xfrm>
            <a:prstGeom prst="rect">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s-CL" sz="1200" b="1" i="0" u="none" strike="noStrike" cap="none">
                  <a:solidFill>
                    <a:schemeClr val="lt1"/>
                  </a:solidFill>
                  <a:latin typeface="Calibri"/>
                  <a:ea typeface="Calibri"/>
                  <a:cs typeface="Calibri"/>
                  <a:sym typeface="Calibri"/>
                </a:rPr>
                <a:t>ETAPA 2</a:t>
              </a:r>
              <a:endParaRPr/>
            </a:p>
            <a:p>
              <a:pPr marL="0" marR="0" lvl="0" indent="0" algn="ctr" rtl="0">
                <a:lnSpc>
                  <a:spcPct val="100000"/>
                </a:lnSpc>
                <a:spcBef>
                  <a:spcPts val="0"/>
                </a:spcBef>
                <a:spcAft>
                  <a:spcPts val="0"/>
                </a:spcAft>
                <a:buClr>
                  <a:schemeClr val="lt1"/>
                </a:buClr>
                <a:buSzPts val="1200"/>
                <a:buFont typeface="Calibri"/>
                <a:buNone/>
              </a:pPr>
              <a:r>
                <a:rPr lang="es-CL" sz="1200" b="0" i="0" u="none" strike="noStrike" cap="none">
                  <a:solidFill>
                    <a:schemeClr val="lt1"/>
                  </a:solidFill>
                  <a:latin typeface="Calibri"/>
                  <a:ea typeface="Calibri"/>
                  <a:cs typeface="Calibri"/>
                  <a:sym typeface="Calibri"/>
                </a:rPr>
                <a:t>Diseño Lógico de la BDR</a:t>
              </a:r>
              <a:endParaRPr sz="1200" b="0" i="0" u="none" strike="noStrike" cap="none">
                <a:solidFill>
                  <a:schemeClr val="lt1"/>
                </a:solidFill>
                <a:latin typeface="Calibri"/>
                <a:ea typeface="Calibri"/>
                <a:cs typeface="Calibri"/>
                <a:sym typeface="Calibri"/>
              </a:endParaRPr>
            </a:p>
          </p:txBody>
        </p:sp>
        <p:sp>
          <p:nvSpPr>
            <p:cNvPr id="315" name="Google Shape;315;p13"/>
            <p:cNvSpPr/>
            <p:nvPr/>
          </p:nvSpPr>
          <p:spPr>
            <a:xfrm>
              <a:off x="4895417" y="4546020"/>
              <a:ext cx="2000250" cy="642938"/>
            </a:xfrm>
            <a:prstGeom prst="rect">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s-CL" sz="1200" b="1" i="0" u="none" strike="noStrike" cap="none">
                  <a:solidFill>
                    <a:schemeClr val="lt1"/>
                  </a:solidFill>
                  <a:latin typeface="Calibri"/>
                  <a:ea typeface="Calibri"/>
                  <a:cs typeface="Calibri"/>
                  <a:sym typeface="Calibri"/>
                </a:rPr>
                <a:t>ETAPA 3</a:t>
              </a:r>
              <a:endParaRPr/>
            </a:p>
            <a:p>
              <a:pPr marL="0" marR="0" lvl="0" indent="0" algn="ctr" rtl="0">
                <a:lnSpc>
                  <a:spcPct val="100000"/>
                </a:lnSpc>
                <a:spcBef>
                  <a:spcPts val="0"/>
                </a:spcBef>
                <a:spcAft>
                  <a:spcPts val="0"/>
                </a:spcAft>
                <a:buClr>
                  <a:schemeClr val="lt1"/>
                </a:buClr>
                <a:buSzPts val="1200"/>
                <a:buFont typeface="Calibri"/>
                <a:buNone/>
              </a:pPr>
              <a:r>
                <a:rPr lang="es-CL" sz="1200" b="0" i="0" u="none" strike="noStrike" cap="none">
                  <a:solidFill>
                    <a:schemeClr val="lt1"/>
                  </a:solidFill>
                  <a:latin typeface="Calibri"/>
                  <a:ea typeface="Calibri"/>
                  <a:cs typeface="Calibri"/>
                  <a:sym typeface="Calibri"/>
                </a:rPr>
                <a:t>Diseño Físico de la BDR</a:t>
              </a:r>
              <a:endParaRPr/>
            </a:p>
          </p:txBody>
        </p:sp>
        <p:cxnSp>
          <p:nvCxnSpPr>
            <p:cNvPr id="316" name="Google Shape;316;p13"/>
            <p:cNvCxnSpPr>
              <a:stCxn id="313" idx="2"/>
              <a:endCxn id="314" idx="0"/>
            </p:cNvCxnSpPr>
            <p:nvPr/>
          </p:nvCxnSpPr>
          <p:spPr>
            <a:xfrm>
              <a:off x="5895542" y="2760083"/>
              <a:ext cx="0" cy="571500"/>
            </a:xfrm>
            <a:prstGeom prst="straightConnector1">
              <a:avLst/>
            </a:prstGeom>
            <a:noFill/>
            <a:ln w="19050" cap="flat" cmpd="sng">
              <a:solidFill>
                <a:srgbClr val="575F6D"/>
              </a:solidFill>
              <a:prstDash val="solid"/>
              <a:round/>
              <a:headEnd type="none" w="sm" len="sm"/>
              <a:tailEnd type="triangle" w="lg" len="lg"/>
            </a:ln>
          </p:spPr>
        </p:cxnSp>
        <p:cxnSp>
          <p:nvCxnSpPr>
            <p:cNvPr id="317" name="Google Shape;317;p13"/>
            <p:cNvCxnSpPr>
              <a:stCxn id="314" idx="2"/>
              <a:endCxn id="315" idx="0"/>
            </p:cNvCxnSpPr>
            <p:nvPr/>
          </p:nvCxnSpPr>
          <p:spPr>
            <a:xfrm>
              <a:off x="5895542" y="3974520"/>
              <a:ext cx="0" cy="571500"/>
            </a:xfrm>
            <a:prstGeom prst="straightConnector1">
              <a:avLst/>
            </a:prstGeom>
            <a:noFill/>
            <a:ln w="19050" cap="flat" cmpd="sng">
              <a:solidFill>
                <a:srgbClr val="575F6D"/>
              </a:solidFill>
              <a:prstDash val="solid"/>
              <a:round/>
              <a:headEnd type="none" w="sm" len="sm"/>
              <a:tailEnd type="triangle" w="lg" len="lg"/>
            </a:ln>
          </p:spPr>
        </p:cxnSp>
        <p:cxnSp>
          <p:nvCxnSpPr>
            <p:cNvPr id="318" name="Google Shape;318;p13"/>
            <p:cNvCxnSpPr>
              <a:stCxn id="315" idx="2"/>
            </p:cNvCxnSpPr>
            <p:nvPr/>
          </p:nvCxnSpPr>
          <p:spPr>
            <a:xfrm flipH="1">
              <a:off x="5894042" y="5188958"/>
              <a:ext cx="1500" cy="571500"/>
            </a:xfrm>
            <a:prstGeom prst="straightConnector1">
              <a:avLst/>
            </a:prstGeom>
            <a:noFill/>
            <a:ln w="19050" cap="flat" cmpd="sng">
              <a:solidFill>
                <a:srgbClr val="575F6D"/>
              </a:solidFill>
              <a:prstDash val="solid"/>
              <a:round/>
              <a:headEnd type="none" w="sm" len="sm"/>
              <a:tailEnd type="triangle" w="lg" len="lg"/>
            </a:ln>
          </p:spPr>
        </p:cxnSp>
        <p:cxnSp>
          <p:nvCxnSpPr>
            <p:cNvPr id="319" name="Google Shape;319;p13"/>
            <p:cNvCxnSpPr>
              <a:endCxn id="313" idx="0"/>
            </p:cNvCxnSpPr>
            <p:nvPr/>
          </p:nvCxnSpPr>
          <p:spPr>
            <a:xfrm flipH="1">
              <a:off x="5895542" y="1688445"/>
              <a:ext cx="1785900" cy="428700"/>
            </a:xfrm>
            <a:prstGeom prst="bentConnector2">
              <a:avLst/>
            </a:prstGeom>
            <a:noFill/>
            <a:ln w="19050" cap="flat" cmpd="sng">
              <a:solidFill>
                <a:srgbClr val="575F6D"/>
              </a:solidFill>
              <a:prstDash val="solid"/>
              <a:round/>
              <a:headEnd type="none" w="sm" len="sm"/>
              <a:tailEnd type="triangle" w="lg" len="lg"/>
            </a:ln>
          </p:spPr>
        </p:cxnSp>
        <p:cxnSp>
          <p:nvCxnSpPr>
            <p:cNvPr id="320" name="Google Shape;320;p13"/>
            <p:cNvCxnSpPr/>
            <p:nvPr/>
          </p:nvCxnSpPr>
          <p:spPr>
            <a:xfrm rot="5400000">
              <a:off x="6413067" y="2671183"/>
              <a:ext cx="2822575" cy="1857375"/>
            </a:xfrm>
            <a:prstGeom prst="bentConnector2">
              <a:avLst/>
            </a:prstGeom>
            <a:noFill/>
            <a:ln w="19050" cap="flat" cmpd="sng">
              <a:solidFill>
                <a:srgbClr val="575F6D"/>
              </a:solidFill>
              <a:prstDash val="dash"/>
              <a:round/>
              <a:headEnd type="none" w="sm" len="sm"/>
              <a:tailEnd type="triangle" w="lg" len="lg"/>
            </a:ln>
          </p:spPr>
        </p:cxnSp>
        <p:sp>
          <p:nvSpPr>
            <p:cNvPr id="321" name="Google Shape;321;p13"/>
            <p:cNvSpPr txBox="1"/>
            <p:nvPr/>
          </p:nvSpPr>
          <p:spPr>
            <a:xfrm>
              <a:off x="7967229" y="1545645"/>
              <a:ext cx="1500188" cy="4619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Requerimientos de Procesamiento</a:t>
              </a:r>
              <a:endParaRPr/>
            </a:p>
          </p:txBody>
        </p:sp>
        <p:sp>
          <p:nvSpPr>
            <p:cNvPr id="322" name="Google Shape;322;p13"/>
            <p:cNvSpPr txBox="1"/>
            <p:nvPr/>
          </p:nvSpPr>
          <p:spPr>
            <a:xfrm>
              <a:off x="6038417" y="2831520"/>
              <a:ext cx="1500187"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Especificación de Requerimientos</a:t>
              </a:r>
              <a:endParaRPr/>
            </a:p>
          </p:txBody>
        </p:sp>
        <p:sp>
          <p:nvSpPr>
            <p:cNvPr id="323" name="Google Shape;323;p13"/>
            <p:cNvSpPr txBox="1"/>
            <p:nvPr/>
          </p:nvSpPr>
          <p:spPr>
            <a:xfrm>
              <a:off x="6038416" y="4045958"/>
              <a:ext cx="211498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Modelo de Datos Lógico</a:t>
              </a:r>
              <a:endParaRPr/>
            </a:p>
          </p:txBody>
        </p:sp>
        <p:sp>
          <p:nvSpPr>
            <p:cNvPr id="324" name="Google Shape;324;p13"/>
            <p:cNvSpPr txBox="1"/>
            <p:nvPr/>
          </p:nvSpPr>
          <p:spPr>
            <a:xfrm>
              <a:off x="6038417" y="5331833"/>
              <a:ext cx="28575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Modelo de Datos Físico y Especificaciones de Programas de Aplicación</a:t>
              </a:r>
              <a:endParaRPr/>
            </a:p>
          </p:txBody>
        </p:sp>
        <p:cxnSp>
          <p:nvCxnSpPr>
            <p:cNvPr id="325" name="Google Shape;325;p13"/>
            <p:cNvCxnSpPr>
              <a:endCxn id="314" idx="1"/>
            </p:cNvCxnSpPr>
            <p:nvPr/>
          </p:nvCxnSpPr>
          <p:spPr>
            <a:xfrm rot="-5400000" flipH="1">
              <a:off x="3484217" y="2241852"/>
              <a:ext cx="1465200" cy="1357200"/>
            </a:xfrm>
            <a:prstGeom prst="bentConnector2">
              <a:avLst/>
            </a:prstGeom>
            <a:noFill/>
            <a:ln w="19050" cap="flat" cmpd="sng">
              <a:solidFill>
                <a:srgbClr val="575F6D"/>
              </a:solidFill>
              <a:prstDash val="dash"/>
              <a:round/>
              <a:headEnd type="none" w="sm" len="sm"/>
              <a:tailEnd type="triangle" w="lg" len="lg"/>
            </a:ln>
          </p:spPr>
        </p:cxnSp>
        <p:cxnSp>
          <p:nvCxnSpPr>
            <p:cNvPr id="326" name="Google Shape;326;p13"/>
            <p:cNvCxnSpPr>
              <a:stCxn id="327" idx="2"/>
              <a:endCxn id="313" idx="1"/>
            </p:cNvCxnSpPr>
            <p:nvPr/>
          </p:nvCxnSpPr>
          <p:spPr>
            <a:xfrm rot="-5400000" flipH="1">
              <a:off x="4046004" y="1589389"/>
              <a:ext cx="341400" cy="1357200"/>
            </a:xfrm>
            <a:prstGeom prst="bentConnector2">
              <a:avLst/>
            </a:prstGeom>
            <a:noFill/>
            <a:ln w="19050" cap="flat" cmpd="sng">
              <a:solidFill>
                <a:srgbClr val="575F6D"/>
              </a:solidFill>
              <a:prstDash val="solid"/>
              <a:round/>
              <a:headEnd type="none" w="sm" len="sm"/>
              <a:tailEnd type="triangle" w="lg" len="lg"/>
            </a:ln>
          </p:spPr>
        </p:cxnSp>
        <p:sp>
          <p:nvSpPr>
            <p:cNvPr id="327" name="Google Shape;327;p13"/>
            <p:cNvSpPr txBox="1"/>
            <p:nvPr/>
          </p:nvSpPr>
          <p:spPr>
            <a:xfrm>
              <a:off x="2323666" y="1635624"/>
              <a:ext cx="242887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Requerimientos de Información</a:t>
              </a:r>
              <a:endParaRPr/>
            </a:p>
            <a:p>
              <a:pPr marL="0" marR="0" lvl="0" indent="0" algn="ctr"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(vistas de usuarios)</a:t>
              </a:r>
              <a:endParaRPr/>
            </a:p>
          </p:txBody>
        </p:sp>
        <p:cxnSp>
          <p:nvCxnSpPr>
            <p:cNvPr id="328" name="Google Shape;328;p13"/>
            <p:cNvCxnSpPr/>
            <p:nvPr/>
          </p:nvCxnSpPr>
          <p:spPr>
            <a:xfrm>
              <a:off x="2323666" y="4322957"/>
              <a:ext cx="7143751" cy="0"/>
            </a:xfrm>
            <a:prstGeom prst="straightConnector1">
              <a:avLst/>
            </a:prstGeom>
            <a:noFill/>
            <a:ln w="9525" cap="flat" cmpd="sng">
              <a:solidFill>
                <a:srgbClr val="004B85"/>
              </a:solidFill>
              <a:prstDash val="dashDot"/>
              <a:miter lim="800000"/>
              <a:headEnd type="none" w="sm" len="sm"/>
              <a:tailEnd type="none" w="sm" len="sm"/>
            </a:ln>
          </p:spPr>
        </p:cxn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1: Formulación y análisis de requerimientos</a:t>
            </a:r>
            <a:endParaRPr/>
          </a:p>
        </p:txBody>
      </p:sp>
      <p:sp>
        <p:nvSpPr>
          <p:cNvPr id="334" name="Google Shape;33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800"/>
              <a:buChar char="▪"/>
            </a:pPr>
            <a:r>
              <a:rPr lang="es-CL"/>
              <a:t>Identificar el ámbito o área de la organización, incluyendo sus actores o usuarios.</a:t>
            </a:r>
            <a:endParaRPr/>
          </a:p>
          <a:p>
            <a:pPr marL="228600" lvl="0" indent="-228600" algn="just" rtl="0">
              <a:lnSpc>
                <a:spcPct val="90000"/>
              </a:lnSpc>
              <a:spcBef>
                <a:spcPts val="1000"/>
              </a:spcBef>
              <a:spcAft>
                <a:spcPts val="0"/>
              </a:spcAft>
              <a:buSzPts val="2800"/>
              <a:buChar char="▪"/>
            </a:pPr>
            <a:r>
              <a:rPr lang="es-CL"/>
              <a:t>Recolectar los requerimientos de información o </a:t>
            </a:r>
            <a:r>
              <a:rPr lang="es-CL" b="1">
                <a:solidFill>
                  <a:srgbClr val="004B85"/>
                </a:solidFill>
              </a:rPr>
              <a:t>vistas de usuarios</a:t>
            </a:r>
            <a:r>
              <a:rPr lang="es-CL"/>
              <a:t> (documentos formales o informales), que utiliza el usuario para realizar su trabajo.</a:t>
            </a:r>
            <a:endParaRPr/>
          </a:p>
          <a:p>
            <a:pPr marL="228600" lvl="0" indent="-228600" algn="just" rtl="0">
              <a:lnSpc>
                <a:spcPct val="90000"/>
              </a:lnSpc>
              <a:spcBef>
                <a:spcPts val="1000"/>
              </a:spcBef>
              <a:spcAft>
                <a:spcPts val="0"/>
              </a:spcAft>
              <a:buSzPts val="2800"/>
              <a:buChar char="▪"/>
            </a:pPr>
            <a:r>
              <a:rPr lang="es-CL"/>
              <a:t>Analizar las vistas para proponer mejoras a ellas y/o crear nuevas vistas.</a:t>
            </a:r>
            <a:endParaRPr/>
          </a:p>
          <a:p>
            <a:pPr marL="228600" lvl="0" indent="-228600" algn="just" rtl="0">
              <a:lnSpc>
                <a:spcPct val="90000"/>
              </a:lnSpc>
              <a:spcBef>
                <a:spcPts val="1000"/>
              </a:spcBef>
              <a:spcAft>
                <a:spcPts val="0"/>
              </a:spcAft>
              <a:buSzPts val="2800"/>
              <a:buChar char="▪"/>
            </a:pPr>
            <a:r>
              <a:rPr lang="es-CL"/>
              <a:t>Establecer </a:t>
            </a:r>
            <a:r>
              <a:rPr lang="es-CL" b="1">
                <a:solidFill>
                  <a:srgbClr val="004B85"/>
                </a:solidFill>
              </a:rPr>
              <a:t>requerimientos de procesamiento o no funcionales</a:t>
            </a:r>
            <a:r>
              <a:rPr lang="es-CL"/>
              <a:t>.</a:t>
            </a:r>
            <a:endParaRPr/>
          </a:p>
        </p:txBody>
      </p:sp>
      <p:sp>
        <p:nvSpPr>
          <p:cNvPr id="335" name="Google Shape;335;p1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14</a:t>
            </a:fld>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1: Formulación y análisis de requerimientos</a:t>
            </a:r>
            <a:endParaRPr/>
          </a:p>
        </p:txBody>
      </p:sp>
      <p:sp>
        <p:nvSpPr>
          <p:cNvPr id="341" name="Google Shape;34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800"/>
              <a:buChar char="▪"/>
            </a:pPr>
            <a:r>
              <a:rPr lang="es-CL"/>
              <a:t>Un requerimiento funcional representa lo que el usuario quiere se automatice para poder realizar mejor su trabajo (se convierten en componentes del software y de la BD a construir), </a:t>
            </a:r>
            <a:endParaRPr/>
          </a:p>
          <a:p>
            <a:pPr marL="228600" lvl="0" indent="-228600" algn="just" rtl="0">
              <a:lnSpc>
                <a:spcPct val="90000"/>
              </a:lnSpc>
              <a:spcBef>
                <a:spcPts val="1000"/>
              </a:spcBef>
              <a:spcAft>
                <a:spcPts val="0"/>
              </a:spcAft>
              <a:buSzPts val="2800"/>
              <a:buChar char="▪"/>
            </a:pPr>
            <a:r>
              <a:rPr lang="es-CL"/>
              <a:t>Los requerimientos no funcionales, son criterios que permitirán evaluar la operación misma de la automatización que se realice (se convierten en pruebas de usabilidad y seguridad, por ejemplo). </a:t>
            </a:r>
            <a:endParaRPr/>
          </a:p>
          <a:p>
            <a:pPr marL="228600" lvl="0" indent="-228600" algn="just" rtl="0">
              <a:lnSpc>
                <a:spcPct val="90000"/>
              </a:lnSpc>
              <a:spcBef>
                <a:spcPts val="1000"/>
              </a:spcBef>
              <a:spcAft>
                <a:spcPts val="0"/>
              </a:spcAft>
              <a:buSzPts val="2800"/>
              <a:buChar char="▪"/>
            </a:pPr>
            <a:r>
              <a:rPr lang="es-CL"/>
              <a:t>En palabras simples, los requerimientos funcionales se enfocan al “qué” hace el software y la BD, en cambio, los no funcionales, al “cómo” lo hace.</a:t>
            </a:r>
            <a:endParaRPr/>
          </a:p>
        </p:txBody>
      </p:sp>
      <p:sp>
        <p:nvSpPr>
          <p:cNvPr id="342" name="Google Shape;342;p1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15</a:t>
            </a:f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1: Formulación y análisis de requerimientos</a:t>
            </a:r>
            <a:endParaRPr/>
          </a:p>
        </p:txBody>
      </p:sp>
      <p:sp>
        <p:nvSpPr>
          <p:cNvPr id="348" name="Google Shape;348;p1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16</a:t>
            </a:fld>
            <a:endParaRPr/>
          </a:p>
        </p:txBody>
      </p:sp>
      <p:grpSp>
        <p:nvGrpSpPr>
          <p:cNvPr id="349" name="Google Shape;349;p16"/>
          <p:cNvGrpSpPr/>
          <p:nvPr/>
        </p:nvGrpSpPr>
        <p:grpSpPr>
          <a:xfrm>
            <a:off x="4328482" y="1716302"/>
            <a:ext cx="6500813" cy="4572000"/>
            <a:chOff x="2845592" y="2058433"/>
            <a:chExt cx="6500813" cy="4572000"/>
          </a:xfrm>
        </p:grpSpPr>
        <p:sp>
          <p:nvSpPr>
            <p:cNvPr id="350" name="Google Shape;350;p16"/>
            <p:cNvSpPr/>
            <p:nvPr/>
          </p:nvSpPr>
          <p:spPr>
            <a:xfrm>
              <a:off x="2845592" y="2058433"/>
              <a:ext cx="6500813" cy="4572000"/>
            </a:xfrm>
            <a:prstGeom prst="rect">
              <a:avLst/>
            </a:prstGeom>
            <a:solidFill>
              <a:srgbClr val="F7AE00"/>
            </a:solidFill>
            <a:ln w="25400" cap="flat" cmpd="sng">
              <a:solidFill>
                <a:srgbClr val="F7AE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entury Schoolbook"/>
                <a:ea typeface="Century Schoolbook"/>
                <a:cs typeface="Century Schoolbook"/>
                <a:sym typeface="Century Schoolbook"/>
              </a:endParaRPr>
            </a:p>
          </p:txBody>
        </p:sp>
        <p:grpSp>
          <p:nvGrpSpPr>
            <p:cNvPr id="351" name="Google Shape;351;p16"/>
            <p:cNvGrpSpPr/>
            <p:nvPr/>
          </p:nvGrpSpPr>
          <p:grpSpPr>
            <a:xfrm>
              <a:off x="2988467" y="2129871"/>
              <a:ext cx="6203950" cy="4416425"/>
              <a:chOff x="810" y="1215"/>
              <a:chExt cx="3908" cy="2782"/>
            </a:xfrm>
          </p:grpSpPr>
          <p:sp>
            <p:nvSpPr>
              <p:cNvPr id="352" name="Google Shape;352;p16"/>
              <p:cNvSpPr/>
              <p:nvPr/>
            </p:nvSpPr>
            <p:spPr>
              <a:xfrm>
                <a:off x="810" y="1215"/>
                <a:ext cx="3908" cy="27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3" name="Google Shape;353;p16"/>
              <p:cNvSpPr/>
              <p:nvPr/>
            </p:nvSpPr>
            <p:spPr>
              <a:xfrm>
                <a:off x="831" y="1236"/>
                <a:ext cx="3864" cy="2738"/>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354" name="Google Shape;354;p16"/>
              <p:cNvSpPr/>
              <p:nvPr/>
            </p:nvSpPr>
            <p:spPr>
              <a:xfrm>
                <a:off x="1009" y="1401"/>
                <a:ext cx="653"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1" i="1" u="none" strike="noStrike" cap="none">
                    <a:solidFill>
                      <a:srgbClr val="000000"/>
                    </a:solidFill>
                    <a:latin typeface="Arial"/>
                    <a:ea typeface="Arial"/>
                    <a:cs typeface="Arial"/>
                    <a:sym typeface="Arial"/>
                  </a:rPr>
                  <a:t>Distribuidora ABC</a:t>
                </a:r>
                <a:endParaRPr sz="1800" b="0" i="0" u="none" strike="noStrike" cap="none">
                  <a:solidFill>
                    <a:srgbClr val="000000"/>
                  </a:solidFill>
                  <a:latin typeface="Arial"/>
                  <a:ea typeface="Arial"/>
                  <a:cs typeface="Arial"/>
                  <a:sym typeface="Arial"/>
                </a:endParaRPr>
              </a:p>
            </p:txBody>
          </p:sp>
          <p:sp>
            <p:nvSpPr>
              <p:cNvPr id="355" name="Google Shape;355;p16"/>
              <p:cNvSpPr/>
              <p:nvPr/>
            </p:nvSpPr>
            <p:spPr>
              <a:xfrm>
                <a:off x="1087" y="1518"/>
                <a:ext cx="487" cy="6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Noto Sans Symbols"/>
                  <a:buNone/>
                </a:pPr>
                <a:r>
                  <a:rPr lang="es-CL" sz="700" b="0" i="0" u="none" strike="noStrike" cap="none">
                    <a:solidFill>
                      <a:srgbClr val="000000"/>
                    </a:solidFill>
                    <a:latin typeface="Arial"/>
                    <a:ea typeface="Arial"/>
                    <a:cs typeface="Arial"/>
                    <a:sym typeface="Arial"/>
                  </a:rPr>
                  <a:t>RUT: 89.900.120-K</a:t>
                </a:r>
                <a:endParaRPr sz="1800" b="0" i="0" u="none" strike="noStrike" cap="none">
                  <a:solidFill>
                    <a:srgbClr val="000000"/>
                  </a:solidFill>
                  <a:latin typeface="Arial"/>
                  <a:ea typeface="Arial"/>
                  <a:cs typeface="Arial"/>
                  <a:sym typeface="Arial"/>
                </a:endParaRPr>
              </a:p>
            </p:txBody>
          </p:sp>
          <p:sp>
            <p:nvSpPr>
              <p:cNvPr id="356" name="Google Shape;356;p16"/>
              <p:cNvSpPr/>
              <p:nvPr/>
            </p:nvSpPr>
            <p:spPr>
              <a:xfrm>
                <a:off x="1137" y="1593"/>
                <a:ext cx="402" cy="6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Noto Sans Symbols"/>
                  <a:buNone/>
                </a:pPr>
                <a:r>
                  <a:rPr lang="es-CL" sz="700" b="0" i="0" u="none" strike="noStrike" cap="none">
                    <a:solidFill>
                      <a:srgbClr val="000000"/>
                    </a:solidFill>
                    <a:latin typeface="Arial"/>
                    <a:ea typeface="Arial"/>
                    <a:cs typeface="Arial"/>
                    <a:sym typeface="Arial"/>
                  </a:rPr>
                  <a:t>Los Leones 180</a:t>
                </a:r>
                <a:endParaRPr sz="1800" b="0" i="0" u="none" strike="noStrike" cap="none">
                  <a:solidFill>
                    <a:srgbClr val="000000"/>
                  </a:solidFill>
                  <a:latin typeface="Arial"/>
                  <a:ea typeface="Arial"/>
                  <a:cs typeface="Arial"/>
                  <a:sym typeface="Arial"/>
                </a:endParaRPr>
              </a:p>
            </p:txBody>
          </p:sp>
          <p:sp>
            <p:nvSpPr>
              <p:cNvPr id="357" name="Google Shape;357;p16"/>
              <p:cNvSpPr/>
              <p:nvPr/>
            </p:nvSpPr>
            <p:spPr>
              <a:xfrm>
                <a:off x="1080" y="1668"/>
                <a:ext cx="512" cy="6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Noto Sans Symbols"/>
                  <a:buNone/>
                </a:pPr>
                <a:r>
                  <a:rPr lang="es-CL" sz="700" b="0" i="0" u="none" strike="noStrike" cap="none">
                    <a:solidFill>
                      <a:srgbClr val="000000"/>
                    </a:solidFill>
                    <a:latin typeface="Arial"/>
                    <a:ea typeface="Arial"/>
                    <a:cs typeface="Arial"/>
                    <a:sym typeface="Arial"/>
                  </a:rPr>
                  <a:t>Fono: 56-2-6677889</a:t>
                </a:r>
                <a:endParaRPr sz="1800" b="0" i="0" u="none" strike="noStrike" cap="none">
                  <a:solidFill>
                    <a:srgbClr val="000000"/>
                  </a:solidFill>
                  <a:latin typeface="Arial"/>
                  <a:ea typeface="Arial"/>
                  <a:cs typeface="Arial"/>
                  <a:sym typeface="Arial"/>
                </a:endParaRPr>
              </a:p>
            </p:txBody>
          </p:sp>
          <p:sp>
            <p:nvSpPr>
              <p:cNvPr id="358" name="Google Shape;358;p16"/>
              <p:cNvSpPr/>
              <p:nvPr/>
            </p:nvSpPr>
            <p:spPr>
              <a:xfrm>
                <a:off x="1155" y="1743"/>
                <a:ext cx="369" cy="6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Noto Sans Symbols"/>
                  <a:buNone/>
                </a:pPr>
                <a:r>
                  <a:rPr lang="es-CL" sz="700" b="0" i="0" u="none" strike="noStrike" cap="none">
                    <a:solidFill>
                      <a:srgbClr val="000000"/>
                    </a:solidFill>
                    <a:latin typeface="Arial"/>
                    <a:ea typeface="Arial"/>
                    <a:cs typeface="Arial"/>
                    <a:sym typeface="Arial"/>
                  </a:rPr>
                  <a:t>Santiago-Chile</a:t>
                </a:r>
                <a:endParaRPr sz="1800" b="0" i="0" u="none" strike="noStrike" cap="none">
                  <a:solidFill>
                    <a:srgbClr val="000000"/>
                  </a:solidFill>
                  <a:latin typeface="Arial"/>
                  <a:ea typeface="Arial"/>
                  <a:cs typeface="Arial"/>
                  <a:sym typeface="Arial"/>
                </a:endParaRPr>
              </a:p>
            </p:txBody>
          </p:sp>
          <p:sp>
            <p:nvSpPr>
              <p:cNvPr id="359" name="Google Shape;359;p16"/>
              <p:cNvSpPr/>
              <p:nvPr/>
            </p:nvSpPr>
            <p:spPr>
              <a:xfrm>
                <a:off x="2337" y="1546"/>
                <a:ext cx="852" cy="18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900"/>
                  <a:buFont typeface="Noto Sans Symbols"/>
                  <a:buNone/>
                </a:pPr>
                <a:r>
                  <a:rPr lang="es-CL" sz="1900" b="1" i="1" u="none" strike="noStrike" cap="none" dirty="0">
                    <a:solidFill>
                      <a:srgbClr val="000000"/>
                    </a:solidFill>
                    <a:latin typeface="Arial"/>
                    <a:ea typeface="Arial"/>
                    <a:cs typeface="Arial"/>
                    <a:sym typeface="Arial"/>
                  </a:rPr>
                  <a:t>FACTURA</a:t>
                </a:r>
                <a:endParaRPr sz="1800" b="0" i="0" u="none" strike="noStrike" cap="none" dirty="0">
                  <a:solidFill>
                    <a:srgbClr val="000000"/>
                  </a:solidFill>
                  <a:latin typeface="Arial"/>
                  <a:ea typeface="Arial"/>
                  <a:cs typeface="Arial"/>
                  <a:sym typeface="Arial"/>
                </a:endParaRPr>
              </a:p>
            </p:txBody>
          </p:sp>
          <p:sp>
            <p:nvSpPr>
              <p:cNvPr id="360" name="Google Shape;360;p16"/>
              <p:cNvSpPr/>
              <p:nvPr/>
            </p:nvSpPr>
            <p:spPr>
              <a:xfrm>
                <a:off x="3946" y="1534"/>
                <a:ext cx="382" cy="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Noto Sans Symbols"/>
                  <a:buNone/>
                </a:pPr>
                <a:r>
                  <a:rPr lang="es-CL" sz="900" b="0" i="0" u="none" strike="noStrike" cap="none">
                    <a:solidFill>
                      <a:srgbClr val="000000"/>
                    </a:solidFill>
                    <a:latin typeface="Arial"/>
                    <a:ea typeface="Arial"/>
                    <a:cs typeface="Arial"/>
                    <a:sym typeface="Arial"/>
                  </a:rPr>
                  <a:t>Nº 4567890</a:t>
                </a:r>
                <a:endParaRPr sz="1800" b="0" i="0" u="none" strike="noStrike" cap="none">
                  <a:solidFill>
                    <a:srgbClr val="000000"/>
                  </a:solidFill>
                  <a:latin typeface="Arial"/>
                  <a:ea typeface="Arial"/>
                  <a:cs typeface="Arial"/>
                  <a:sym typeface="Arial"/>
                </a:endParaRPr>
              </a:p>
            </p:txBody>
          </p:sp>
          <p:sp>
            <p:nvSpPr>
              <p:cNvPr id="361" name="Google Shape;361;p16"/>
              <p:cNvSpPr/>
              <p:nvPr/>
            </p:nvSpPr>
            <p:spPr>
              <a:xfrm>
                <a:off x="3852" y="1660"/>
                <a:ext cx="570" cy="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Noto Sans Symbols"/>
                  <a:buNone/>
                </a:pPr>
                <a:r>
                  <a:rPr lang="es-CL" sz="900" b="0" i="0" u="none" strike="noStrike" cap="none">
                    <a:solidFill>
                      <a:srgbClr val="000000"/>
                    </a:solidFill>
                    <a:latin typeface="Arial"/>
                    <a:ea typeface="Arial"/>
                    <a:cs typeface="Arial"/>
                    <a:sym typeface="Arial"/>
                  </a:rPr>
                  <a:t>FECHA: __/__/__</a:t>
                </a:r>
                <a:endParaRPr sz="1800" b="0" i="0" u="none" strike="noStrike" cap="none">
                  <a:solidFill>
                    <a:srgbClr val="000000"/>
                  </a:solidFill>
                  <a:latin typeface="Arial"/>
                  <a:ea typeface="Arial"/>
                  <a:cs typeface="Arial"/>
                  <a:sym typeface="Arial"/>
                </a:endParaRPr>
              </a:p>
            </p:txBody>
          </p:sp>
          <p:sp>
            <p:nvSpPr>
              <p:cNvPr id="362" name="Google Shape;362;p16"/>
              <p:cNvSpPr/>
              <p:nvPr/>
            </p:nvSpPr>
            <p:spPr>
              <a:xfrm>
                <a:off x="939" y="1344"/>
                <a:ext cx="3648" cy="252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Noto Sans Symbols"/>
                  <a:buNone/>
                </a:pPr>
                <a:endParaRPr sz="1800" b="0" i="0" u="none" strike="noStrike" cap="none">
                  <a:solidFill>
                    <a:srgbClr val="000000"/>
                  </a:solidFill>
                  <a:latin typeface="Arial"/>
                  <a:ea typeface="Arial"/>
                  <a:cs typeface="Arial"/>
                  <a:sym typeface="Arial"/>
                </a:endParaRPr>
              </a:p>
            </p:txBody>
          </p:sp>
          <p:cxnSp>
            <p:nvCxnSpPr>
              <p:cNvPr id="363" name="Google Shape;363;p16"/>
              <p:cNvCxnSpPr/>
              <p:nvPr/>
            </p:nvCxnSpPr>
            <p:spPr>
              <a:xfrm>
                <a:off x="939" y="1881"/>
                <a:ext cx="3648" cy="1"/>
              </a:xfrm>
              <a:prstGeom prst="straightConnector1">
                <a:avLst/>
              </a:prstGeom>
              <a:noFill/>
              <a:ln w="9525" cap="flat" cmpd="sng">
                <a:solidFill>
                  <a:schemeClr val="dk1"/>
                </a:solidFill>
                <a:prstDash val="solid"/>
                <a:round/>
                <a:headEnd type="none" w="med" len="med"/>
                <a:tailEnd type="none" w="med" len="med"/>
              </a:ln>
            </p:spPr>
          </p:cxnSp>
          <p:sp>
            <p:nvSpPr>
              <p:cNvPr id="364" name="Google Shape;364;p16"/>
              <p:cNvSpPr/>
              <p:nvPr/>
            </p:nvSpPr>
            <p:spPr>
              <a:xfrm>
                <a:off x="1039" y="1920"/>
                <a:ext cx="2560"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NOMBRE CLIENTE: __________________________________________</a:t>
                </a:r>
                <a:endParaRPr sz="1800" b="0" i="0" u="none" strike="noStrike" cap="none">
                  <a:solidFill>
                    <a:srgbClr val="000000"/>
                  </a:solidFill>
                  <a:latin typeface="Arial"/>
                  <a:ea typeface="Arial"/>
                  <a:cs typeface="Arial"/>
                  <a:sym typeface="Arial"/>
                </a:endParaRPr>
              </a:p>
            </p:txBody>
          </p:sp>
          <p:sp>
            <p:nvSpPr>
              <p:cNvPr id="365" name="Google Shape;365;p16"/>
              <p:cNvSpPr/>
              <p:nvPr/>
            </p:nvSpPr>
            <p:spPr>
              <a:xfrm>
                <a:off x="1039" y="2038"/>
                <a:ext cx="1601"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DIRECCIÓN: __________________________</a:t>
                </a:r>
                <a:endParaRPr sz="1800" b="0" i="0" u="none" strike="noStrike" cap="none">
                  <a:solidFill>
                    <a:srgbClr val="000000"/>
                  </a:solidFill>
                  <a:latin typeface="Arial"/>
                  <a:ea typeface="Arial"/>
                  <a:cs typeface="Arial"/>
                  <a:sym typeface="Arial"/>
                </a:endParaRPr>
              </a:p>
            </p:txBody>
          </p:sp>
          <p:sp>
            <p:nvSpPr>
              <p:cNvPr id="366" name="Google Shape;366;p16"/>
              <p:cNvSpPr/>
              <p:nvPr/>
            </p:nvSpPr>
            <p:spPr>
              <a:xfrm>
                <a:off x="3622" y="1931"/>
                <a:ext cx="859"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RUT: _______________</a:t>
                </a:r>
                <a:endParaRPr sz="1800" b="0" i="0" u="none" strike="noStrike" cap="none">
                  <a:solidFill>
                    <a:srgbClr val="000000"/>
                  </a:solidFill>
                  <a:latin typeface="Arial"/>
                  <a:ea typeface="Arial"/>
                  <a:cs typeface="Arial"/>
                  <a:sym typeface="Arial"/>
                </a:endParaRPr>
              </a:p>
            </p:txBody>
          </p:sp>
          <p:sp>
            <p:nvSpPr>
              <p:cNvPr id="367" name="Google Shape;367;p16"/>
              <p:cNvSpPr/>
              <p:nvPr/>
            </p:nvSpPr>
            <p:spPr>
              <a:xfrm>
                <a:off x="3622" y="2051"/>
                <a:ext cx="859"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FONO:______________</a:t>
                </a:r>
                <a:endParaRPr sz="1800" b="0" i="0" u="none" strike="noStrike" cap="none">
                  <a:solidFill>
                    <a:srgbClr val="000000"/>
                  </a:solidFill>
                  <a:latin typeface="Arial"/>
                  <a:ea typeface="Arial"/>
                  <a:cs typeface="Arial"/>
                  <a:sym typeface="Arial"/>
                </a:endParaRPr>
              </a:p>
            </p:txBody>
          </p:sp>
          <p:cxnSp>
            <p:nvCxnSpPr>
              <p:cNvPr id="368" name="Google Shape;368;p16"/>
              <p:cNvCxnSpPr/>
              <p:nvPr/>
            </p:nvCxnSpPr>
            <p:spPr>
              <a:xfrm>
                <a:off x="939" y="2203"/>
                <a:ext cx="3648" cy="1"/>
              </a:xfrm>
              <a:prstGeom prst="straightConnector1">
                <a:avLst/>
              </a:prstGeom>
              <a:noFill/>
              <a:ln w="9525" cap="flat" cmpd="sng">
                <a:solidFill>
                  <a:schemeClr val="dk1"/>
                </a:solidFill>
                <a:prstDash val="solid"/>
                <a:round/>
                <a:headEnd type="none" w="med" len="med"/>
                <a:tailEnd type="none" w="med" len="med"/>
              </a:ln>
            </p:spPr>
          </p:cxnSp>
          <p:sp>
            <p:nvSpPr>
              <p:cNvPr id="369" name="Google Shape;369;p16"/>
              <p:cNvSpPr/>
              <p:nvPr/>
            </p:nvSpPr>
            <p:spPr>
              <a:xfrm>
                <a:off x="940" y="2259"/>
                <a:ext cx="535" cy="10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COD-PROD</a:t>
                </a:r>
                <a:endParaRPr sz="1800" b="0" i="0" u="none" strike="noStrike" cap="none">
                  <a:solidFill>
                    <a:srgbClr val="000000"/>
                  </a:solidFill>
                  <a:latin typeface="Arial"/>
                  <a:ea typeface="Arial"/>
                  <a:cs typeface="Arial"/>
                  <a:sym typeface="Arial"/>
                </a:endParaRPr>
              </a:p>
            </p:txBody>
          </p:sp>
          <p:sp>
            <p:nvSpPr>
              <p:cNvPr id="370" name="Google Shape;370;p16"/>
              <p:cNvSpPr/>
              <p:nvPr/>
            </p:nvSpPr>
            <p:spPr>
              <a:xfrm>
                <a:off x="1475" y="2257"/>
                <a:ext cx="1043" cy="10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DESCRIPCIÓN</a:t>
                </a:r>
                <a:endParaRPr sz="1800" b="0" i="0" u="none" strike="noStrike" cap="none">
                  <a:solidFill>
                    <a:srgbClr val="000000"/>
                  </a:solidFill>
                  <a:latin typeface="Arial"/>
                  <a:ea typeface="Arial"/>
                  <a:cs typeface="Arial"/>
                  <a:sym typeface="Arial"/>
                </a:endParaRPr>
              </a:p>
            </p:txBody>
          </p:sp>
          <p:sp>
            <p:nvSpPr>
              <p:cNvPr id="371" name="Google Shape;371;p16"/>
              <p:cNvSpPr/>
              <p:nvPr/>
            </p:nvSpPr>
            <p:spPr>
              <a:xfrm>
                <a:off x="3020" y="2257"/>
                <a:ext cx="809" cy="10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PRECIO UNITARIO</a:t>
                </a:r>
                <a:endParaRPr sz="1800" b="0" i="0" u="none" strike="noStrike" cap="none">
                  <a:solidFill>
                    <a:srgbClr val="000000"/>
                  </a:solidFill>
                  <a:latin typeface="Arial"/>
                  <a:ea typeface="Arial"/>
                  <a:cs typeface="Arial"/>
                  <a:sym typeface="Arial"/>
                </a:endParaRPr>
              </a:p>
            </p:txBody>
          </p:sp>
          <p:cxnSp>
            <p:nvCxnSpPr>
              <p:cNvPr id="372" name="Google Shape;372;p16"/>
              <p:cNvCxnSpPr/>
              <p:nvPr/>
            </p:nvCxnSpPr>
            <p:spPr>
              <a:xfrm>
                <a:off x="1475" y="2203"/>
                <a:ext cx="1" cy="1207"/>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16"/>
              <p:cNvCxnSpPr/>
              <p:nvPr/>
            </p:nvCxnSpPr>
            <p:spPr>
              <a:xfrm>
                <a:off x="3836" y="2203"/>
                <a:ext cx="1" cy="1663"/>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16"/>
              <p:cNvCxnSpPr/>
              <p:nvPr/>
            </p:nvCxnSpPr>
            <p:spPr>
              <a:xfrm>
                <a:off x="3836" y="3544"/>
                <a:ext cx="751" cy="1"/>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16"/>
              <p:cNvCxnSpPr/>
              <p:nvPr/>
            </p:nvCxnSpPr>
            <p:spPr>
              <a:xfrm>
                <a:off x="939" y="2417"/>
                <a:ext cx="3648" cy="1"/>
              </a:xfrm>
              <a:prstGeom prst="straightConnector1">
                <a:avLst/>
              </a:prstGeom>
              <a:noFill/>
              <a:ln w="9525" cap="flat" cmpd="sng">
                <a:solidFill>
                  <a:schemeClr val="dk1"/>
                </a:solidFill>
                <a:prstDash val="solid"/>
                <a:round/>
                <a:headEnd type="none" w="med" len="med"/>
                <a:tailEnd type="none" w="med" len="med"/>
              </a:ln>
            </p:spPr>
          </p:cxnSp>
          <p:cxnSp>
            <p:nvCxnSpPr>
              <p:cNvPr id="376" name="Google Shape;376;p16"/>
              <p:cNvCxnSpPr/>
              <p:nvPr/>
            </p:nvCxnSpPr>
            <p:spPr>
              <a:xfrm flipH="1">
                <a:off x="939" y="2578"/>
                <a:ext cx="3648" cy="1"/>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16"/>
              <p:cNvCxnSpPr/>
              <p:nvPr/>
            </p:nvCxnSpPr>
            <p:spPr>
              <a:xfrm>
                <a:off x="939" y="2739"/>
                <a:ext cx="3648" cy="1"/>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16"/>
              <p:cNvCxnSpPr/>
              <p:nvPr/>
            </p:nvCxnSpPr>
            <p:spPr>
              <a:xfrm flipH="1">
                <a:off x="939" y="2900"/>
                <a:ext cx="3648" cy="1"/>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16"/>
              <p:cNvCxnSpPr/>
              <p:nvPr/>
            </p:nvCxnSpPr>
            <p:spPr>
              <a:xfrm>
                <a:off x="939" y="3061"/>
                <a:ext cx="3648" cy="1"/>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16"/>
              <p:cNvCxnSpPr/>
              <p:nvPr/>
            </p:nvCxnSpPr>
            <p:spPr>
              <a:xfrm flipH="1">
                <a:off x="939" y="3222"/>
                <a:ext cx="3648" cy="1"/>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16"/>
              <p:cNvCxnSpPr/>
              <p:nvPr/>
            </p:nvCxnSpPr>
            <p:spPr>
              <a:xfrm>
                <a:off x="939" y="3410"/>
                <a:ext cx="3648" cy="1"/>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16"/>
              <p:cNvCxnSpPr/>
              <p:nvPr/>
            </p:nvCxnSpPr>
            <p:spPr>
              <a:xfrm>
                <a:off x="3836" y="3705"/>
                <a:ext cx="751" cy="1"/>
              </a:xfrm>
              <a:prstGeom prst="straightConnector1">
                <a:avLst/>
              </a:prstGeom>
              <a:noFill/>
              <a:ln w="9525" cap="flat" cmpd="sng">
                <a:solidFill>
                  <a:schemeClr val="dk1"/>
                </a:solidFill>
                <a:prstDash val="solid"/>
                <a:round/>
                <a:headEnd type="none" w="med" len="med"/>
                <a:tailEnd type="none" w="med" len="med"/>
              </a:ln>
            </p:spPr>
          </p:cxnSp>
          <p:sp>
            <p:nvSpPr>
              <p:cNvPr id="383" name="Google Shape;383;p16"/>
              <p:cNvSpPr/>
              <p:nvPr/>
            </p:nvSpPr>
            <p:spPr>
              <a:xfrm>
                <a:off x="3415" y="3424"/>
                <a:ext cx="380"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SUBTOTAL</a:t>
                </a:r>
                <a:endParaRPr sz="1800" b="0" i="0" u="none" strike="noStrike" cap="none">
                  <a:solidFill>
                    <a:srgbClr val="000000"/>
                  </a:solidFill>
                  <a:latin typeface="Arial"/>
                  <a:ea typeface="Arial"/>
                  <a:cs typeface="Arial"/>
                  <a:sym typeface="Arial"/>
                </a:endParaRPr>
              </a:p>
            </p:txBody>
          </p:sp>
          <p:sp>
            <p:nvSpPr>
              <p:cNvPr id="384" name="Google Shape;384;p16"/>
              <p:cNvSpPr/>
              <p:nvPr/>
            </p:nvSpPr>
            <p:spPr>
              <a:xfrm>
                <a:off x="3671" y="3563"/>
                <a:ext cx="124"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IVA</a:t>
                </a:r>
                <a:endParaRPr sz="1800" b="0" i="0" u="none" strike="noStrike" cap="none">
                  <a:solidFill>
                    <a:srgbClr val="000000"/>
                  </a:solidFill>
                  <a:latin typeface="Arial"/>
                  <a:ea typeface="Arial"/>
                  <a:cs typeface="Arial"/>
                  <a:sym typeface="Arial"/>
                </a:endParaRPr>
              </a:p>
            </p:txBody>
          </p:sp>
          <p:sp>
            <p:nvSpPr>
              <p:cNvPr id="385" name="Google Shape;385;p16"/>
              <p:cNvSpPr/>
              <p:nvPr/>
            </p:nvSpPr>
            <p:spPr>
              <a:xfrm>
                <a:off x="3563" y="3732"/>
                <a:ext cx="234"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TOTAL</a:t>
                </a:r>
                <a:endParaRPr sz="1800" b="0" i="0" u="none" strike="noStrike" cap="none">
                  <a:solidFill>
                    <a:srgbClr val="000000"/>
                  </a:solidFill>
                  <a:latin typeface="Arial"/>
                  <a:ea typeface="Arial"/>
                  <a:cs typeface="Arial"/>
                  <a:sym typeface="Arial"/>
                </a:endParaRPr>
              </a:p>
            </p:txBody>
          </p:sp>
          <p:sp>
            <p:nvSpPr>
              <p:cNvPr id="386" name="Google Shape;386;p16"/>
              <p:cNvSpPr/>
              <p:nvPr/>
            </p:nvSpPr>
            <p:spPr>
              <a:xfrm>
                <a:off x="2699" y="2051"/>
                <a:ext cx="864" cy="1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CIUDAD: ____________</a:t>
                </a:r>
                <a:endParaRPr sz="1800" b="0" i="0" u="none" strike="noStrike" cap="none">
                  <a:solidFill>
                    <a:srgbClr val="000000"/>
                  </a:solidFill>
                  <a:latin typeface="Arial"/>
                  <a:ea typeface="Arial"/>
                  <a:cs typeface="Arial"/>
                  <a:sym typeface="Arial"/>
                </a:endParaRPr>
              </a:p>
            </p:txBody>
          </p:sp>
          <p:sp>
            <p:nvSpPr>
              <p:cNvPr id="387" name="Google Shape;387;p16"/>
              <p:cNvSpPr/>
              <p:nvPr/>
            </p:nvSpPr>
            <p:spPr>
              <a:xfrm>
                <a:off x="2523" y="2257"/>
                <a:ext cx="488" cy="10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CANTIDAD</a:t>
                </a:r>
                <a:endParaRPr sz="1800" b="0" i="0" u="none" strike="noStrike" cap="none">
                  <a:solidFill>
                    <a:srgbClr val="000000"/>
                  </a:solidFill>
                  <a:latin typeface="Arial"/>
                  <a:ea typeface="Arial"/>
                  <a:cs typeface="Arial"/>
                  <a:sym typeface="Arial"/>
                </a:endParaRPr>
              </a:p>
            </p:txBody>
          </p:sp>
          <p:sp>
            <p:nvSpPr>
              <p:cNvPr id="388" name="Google Shape;388;p16"/>
              <p:cNvSpPr/>
              <p:nvPr/>
            </p:nvSpPr>
            <p:spPr>
              <a:xfrm>
                <a:off x="3837" y="2257"/>
                <a:ext cx="749" cy="10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Noto Sans Symbols"/>
                  <a:buNone/>
                </a:pPr>
                <a:r>
                  <a:rPr lang="es-CL" sz="1100" b="0" i="0" u="none" strike="noStrike" cap="none">
                    <a:solidFill>
                      <a:srgbClr val="000000"/>
                    </a:solidFill>
                    <a:latin typeface="Arial"/>
                    <a:ea typeface="Arial"/>
                    <a:cs typeface="Arial"/>
                    <a:sym typeface="Arial"/>
                  </a:rPr>
                  <a:t>TOTAL LÍNEA</a:t>
                </a:r>
                <a:endParaRPr sz="1800" b="0" i="0" u="none" strike="noStrike" cap="none">
                  <a:solidFill>
                    <a:srgbClr val="000000"/>
                  </a:solidFill>
                  <a:latin typeface="Arial"/>
                  <a:ea typeface="Arial"/>
                  <a:cs typeface="Arial"/>
                  <a:sym typeface="Arial"/>
                </a:endParaRPr>
              </a:p>
            </p:txBody>
          </p:sp>
          <p:cxnSp>
            <p:nvCxnSpPr>
              <p:cNvPr id="389" name="Google Shape;389;p16"/>
              <p:cNvCxnSpPr/>
              <p:nvPr/>
            </p:nvCxnSpPr>
            <p:spPr>
              <a:xfrm>
                <a:off x="2520" y="2203"/>
                <a:ext cx="1" cy="1207"/>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16"/>
              <p:cNvCxnSpPr/>
              <p:nvPr/>
            </p:nvCxnSpPr>
            <p:spPr>
              <a:xfrm>
                <a:off x="3015" y="2203"/>
                <a:ext cx="1" cy="1207"/>
              </a:xfrm>
              <a:prstGeom prst="straightConnector1">
                <a:avLst/>
              </a:prstGeom>
              <a:noFill/>
              <a:ln w="9525" cap="flat" cmpd="sng">
                <a:solidFill>
                  <a:schemeClr val="dk1"/>
                </a:solidFill>
                <a:prstDash val="solid"/>
                <a:round/>
                <a:headEnd type="none" w="med" len="med"/>
                <a:tailEnd type="none" w="med" len="med"/>
              </a:ln>
            </p:spPr>
          </p:cxnSp>
        </p:grpSp>
      </p:grpSp>
      <p:sp>
        <p:nvSpPr>
          <p:cNvPr id="391" name="Google Shape;391;p16"/>
          <p:cNvSpPr txBox="1"/>
          <p:nvPr/>
        </p:nvSpPr>
        <p:spPr>
          <a:xfrm>
            <a:off x="735144" y="3766837"/>
            <a:ext cx="3787013"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s-CL" sz="1800">
                <a:solidFill>
                  <a:schemeClr val="dk1"/>
                </a:solidFill>
                <a:latin typeface="Calibri"/>
                <a:ea typeface="Calibri"/>
                <a:cs typeface="Calibri"/>
                <a:sym typeface="Calibri"/>
              </a:rPr>
              <a:t>Ejemplo de Vista de Usuario</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1: Formulación y análisis de requerimientos</a:t>
            </a:r>
            <a:endParaRPr/>
          </a:p>
        </p:txBody>
      </p:sp>
      <p:sp>
        <p:nvSpPr>
          <p:cNvPr id="397" name="Google Shape;39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90000"/>
              </a:lnSpc>
              <a:spcBef>
                <a:spcPts val="0"/>
              </a:spcBef>
              <a:spcAft>
                <a:spcPts val="0"/>
              </a:spcAft>
              <a:buSzPct val="100000"/>
              <a:buNone/>
            </a:pPr>
            <a:r>
              <a:rPr lang="es-CL">
                <a:solidFill>
                  <a:srgbClr val="004B85"/>
                </a:solidFill>
              </a:rPr>
              <a:t>Ejemplos de Requerimientos de Procesamiento</a:t>
            </a:r>
            <a:endParaRPr/>
          </a:p>
          <a:p>
            <a:pPr marL="228600" lvl="0" indent="-228600" algn="just" rtl="0">
              <a:lnSpc>
                <a:spcPct val="90000"/>
              </a:lnSpc>
              <a:spcBef>
                <a:spcPts val="1000"/>
              </a:spcBef>
              <a:spcAft>
                <a:spcPts val="0"/>
              </a:spcAft>
              <a:buSzPct val="100000"/>
              <a:buChar char="▪"/>
            </a:pPr>
            <a:r>
              <a:rPr lang="es-CL" sz="2600" b="1">
                <a:solidFill>
                  <a:srgbClr val="004B85"/>
                </a:solidFill>
              </a:rPr>
              <a:t>Privacidad:</a:t>
            </a:r>
            <a:r>
              <a:rPr lang="es-CL" sz="2600"/>
              <a:t> ¿qué perfiles de accesos se necesitan para la vista?</a:t>
            </a:r>
            <a:endParaRPr/>
          </a:p>
          <a:p>
            <a:pPr marL="228600" lvl="0" indent="-228600" algn="just" rtl="0">
              <a:lnSpc>
                <a:spcPct val="90000"/>
              </a:lnSpc>
              <a:spcBef>
                <a:spcPts val="1000"/>
              </a:spcBef>
              <a:spcAft>
                <a:spcPts val="0"/>
              </a:spcAft>
              <a:buSzPct val="100000"/>
              <a:buChar char="▪"/>
            </a:pPr>
            <a:r>
              <a:rPr lang="es-CL" sz="2600" b="1">
                <a:solidFill>
                  <a:srgbClr val="004B85"/>
                </a:solidFill>
              </a:rPr>
              <a:t>Integridad: </a:t>
            </a:r>
            <a:r>
              <a:rPr lang="es-CL" sz="2600"/>
              <a:t>¿qué reglas de validación y de integridad referencial se debieran considerar para la vista?</a:t>
            </a:r>
            <a:endParaRPr/>
          </a:p>
          <a:p>
            <a:pPr marL="228600" lvl="0" indent="-228600" algn="just" rtl="0">
              <a:lnSpc>
                <a:spcPct val="90000"/>
              </a:lnSpc>
              <a:spcBef>
                <a:spcPts val="1000"/>
              </a:spcBef>
              <a:spcAft>
                <a:spcPts val="0"/>
              </a:spcAft>
              <a:buSzPct val="100000"/>
              <a:buChar char="▪"/>
            </a:pPr>
            <a:r>
              <a:rPr lang="es-CL" sz="2600" b="1">
                <a:solidFill>
                  <a:srgbClr val="004B85"/>
                </a:solidFill>
              </a:rPr>
              <a:t>Tiempo de Respuesta: </a:t>
            </a:r>
            <a:r>
              <a:rPr lang="es-CL" sz="2600"/>
              <a:t>¿la vista requiere ser obtenida en tiempo real?</a:t>
            </a:r>
            <a:endParaRPr/>
          </a:p>
          <a:p>
            <a:pPr marL="228600" lvl="0" indent="-228600" algn="just" rtl="0">
              <a:lnSpc>
                <a:spcPct val="90000"/>
              </a:lnSpc>
              <a:spcBef>
                <a:spcPts val="1000"/>
              </a:spcBef>
              <a:spcAft>
                <a:spcPts val="0"/>
              </a:spcAft>
              <a:buSzPct val="100000"/>
              <a:buChar char="▪"/>
            </a:pPr>
            <a:r>
              <a:rPr lang="es-CL" sz="2600" b="1">
                <a:solidFill>
                  <a:srgbClr val="004B85"/>
                </a:solidFill>
              </a:rPr>
              <a:t>Respaldo: </a:t>
            </a:r>
            <a:r>
              <a:rPr lang="es-CL" sz="2600"/>
              <a:t>¿cada cuánto tiempo conviene respaldar los datos de la vista?</a:t>
            </a:r>
            <a:endParaRPr/>
          </a:p>
          <a:p>
            <a:pPr marL="228600" lvl="0" indent="-228600" algn="just" rtl="0">
              <a:lnSpc>
                <a:spcPct val="90000"/>
              </a:lnSpc>
              <a:spcBef>
                <a:spcPts val="1000"/>
              </a:spcBef>
              <a:spcAft>
                <a:spcPts val="0"/>
              </a:spcAft>
              <a:buSzPct val="100000"/>
              <a:buChar char="▪"/>
            </a:pPr>
            <a:r>
              <a:rPr lang="es-CL" sz="2600" b="1">
                <a:solidFill>
                  <a:srgbClr val="004B85"/>
                </a:solidFill>
              </a:rPr>
              <a:t>Recuperación: </a:t>
            </a:r>
            <a:r>
              <a:rPr lang="es-CL" sz="2600"/>
              <a:t>¿cuánto tiempo se puede esperar para recuperar los datos de la vista en caso que se pierdan?</a:t>
            </a:r>
            <a:endParaRPr/>
          </a:p>
          <a:p>
            <a:pPr marL="228600" lvl="0" indent="-228600" algn="just" rtl="0">
              <a:lnSpc>
                <a:spcPct val="90000"/>
              </a:lnSpc>
              <a:spcBef>
                <a:spcPts val="1000"/>
              </a:spcBef>
              <a:spcAft>
                <a:spcPts val="0"/>
              </a:spcAft>
              <a:buSzPct val="100000"/>
              <a:buChar char="▪"/>
            </a:pPr>
            <a:r>
              <a:rPr lang="es-CL" sz="2600" b="1">
                <a:solidFill>
                  <a:srgbClr val="004B85"/>
                </a:solidFill>
              </a:rPr>
              <a:t>Archivamiento (</a:t>
            </a:r>
            <a:r>
              <a:rPr lang="es-CL" sz="2600" b="1" i="1">
                <a:solidFill>
                  <a:srgbClr val="004B85"/>
                </a:solidFill>
              </a:rPr>
              <a:t>Data archiving</a:t>
            </a:r>
            <a:r>
              <a:rPr lang="es-CL" sz="2600" b="1">
                <a:solidFill>
                  <a:srgbClr val="004B85"/>
                </a:solidFill>
              </a:rPr>
              <a:t>): </a:t>
            </a:r>
            <a:r>
              <a:rPr lang="es-CL" sz="2600"/>
              <a:t>¿cuándo un dato pasa a ser histórico?</a:t>
            </a:r>
            <a:endParaRPr/>
          </a:p>
          <a:p>
            <a:pPr marL="228600" lvl="0" indent="-228600" algn="just" rtl="0">
              <a:lnSpc>
                <a:spcPct val="90000"/>
              </a:lnSpc>
              <a:spcBef>
                <a:spcPts val="1000"/>
              </a:spcBef>
              <a:spcAft>
                <a:spcPts val="0"/>
              </a:spcAft>
              <a:buSzPct val="100000"/>
              <a:buChar char="▪"/>
            </a:pPr>
            <a:r>
              <a:rPr lang="es-CL" sz="2600" b="1">
                <a:solidFill>
                  <a:srgbClr val="004B85"/>
                </a:solidFill>
              </a:rPr>
              <a:t>Proyecciones Crecimiento: </a:t>
            </a:r>
            <a:r>
              <a:rPr lang="es-CL" sz="2600"/>
              <a:t>¿cuál es el crecimiento proyectado para la vista?</a:t>
            </a:r>
            <a:endParaRPr/>
          </a:p>
        </p:txBody>
      </p:sp>
      <p:sp>
        <p:nvSpPr>
          <p:cNvPr id="398" name="Google Shape;398;p1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17</a:t>
            </a:fld>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404" name="Google Shape;40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514350" lvl="0" indent="-514350" algn="just" rtl="0">
              <a:lnSpc>
                <a:spcPct val="90000"/>
              </a:lnSpc>
              <a:spcBef>
                <a:spcPts val="0"/>
              </a:spcBef>
              <a:spcAft>
                <a:spcPts val="0"/>
              </a:spcAft>
              <a:buSzPts val="2400"/>
              <a:buFont typeface="Calibri"/>
              <a:buAutoNum type="arabicPeriod"/>
            </a:pPr>
            <a:r>
              <a:rPr lang="es-CL" sz="2400"/>
              <a:t>Normalización </a:t>
            </a:r>
            <a:endParaRPr/>
          </a:p>
          <a:p>
            <a:pPr marL="514350" lvl="0" indent="-514350" algn="just" rtl="0">
              <a:lnSpc>
                <a:spcPct val="90000"/>
              </a:lnSpc>
              <a:spcBef>
                <a:spcPts val="1000"/>
              </a:spcBef>
              <a:spcAft>
                <a:spcPts val="0"/>
              </a:spcAft>
              <a:buSzPts val="2400"/>
              <a:buFont typeface="Calibri"/>
              <a:buAutoNum type="arabicPeriod"/>
            </a:pPr>
            <a:r>
              <a:rPr lang="es-CL" sz="2400"/>
              <a:t>Integración de resultados de la normalización</a:t>
            </a:r>
            <a:endParaRPr/>
          </a:p>
          <a:p>
            <a:pPr marL="514350" lvl="0" indent="-514350" algn="just" rtl="0">
              <a:lnSpc>
                <a:spcPct val="90000"/>
              </a:lnSpc>
              <a:spcBef>
                <a:spcPts val="1000"/>
              </a:spcBef>
              <a:spcAft>
                <a:spcPts val="0"/>
              </a:spcAft>
              <a:buSzPts val="2400"/>
              <a:buFont typeface="Calibri"/>
              <a:buAutoNum type="arabicPeriod"/>
            </a:pPr>
            <a:r>
              <a:rPr lang="es-CL" sz="2400"/>
              <a:t>Generación del modelo de datos lógico</a:t>
            </a:r>
            <a:endParaRPr/>
          </a:p>
          <a:p>
            <a:pPr marL="514350" lvl="0" indent="-514350" algn="just" rtl="0">
              <a:lnSpc>
                <a:spcPct val="90000"/>
              </a:lnSpc>
              <a:spcBef>
                <a:spcPts val="1000"/>
              </a:spcBef>
              <a:spcAft>
                <a:spcPts val="0"/>
              </a:spcAft>
              <a:buSzPts val="2400"/>
              <a:buFont typeface="Calibri"/>
              <a:buAutoNum type="arabicPeriod"/>
            </a:pPr>
            <a:r>
              <a:rPr lang="es-CL" sz="2400"/>
              <a:t>Revisión del modelo diseñado</a:t>
            </a:r>
            <a:endParaRPr/>
          </a:p>
        </p:txBody>
      </p:sp>
      <p:sp>
        <p:nvSpPr>
          <p:cNvPr id="405" name="Google Shape;405;p1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18</a:t>
            </a:fld>
            <a:endParaRPr/>
          </a:p>
        </p:txBody>
      </p:sp>
      <p:grpSp>
        <p:nvGrpSpPr>
          <p:cNvPr id="406" name="Google Shape;406;p18"/>
          <p:cNvGrpSpPr/>
          <p:nvPr/>
        </p:nvGrpSpPr>
        <p:grpSpPr>
          <a:xfrm>
            <a:off x="7756634" y="1774225"/>
            <a:ext cx="3235085" cy="4103160"/>
            <a:chOff x="6783169" y="1745616"/>
            <a:chExt cx="3235085" cy="4103160"/>
          </a:xfrm>
        </p:grpSpPr>
        <p:grpSp>
          <p:nvGrpSpPr>
            <p:cNvPr id="407" name="Google Shape;407;p18"/>
            <p:cNvGrpSpPr/>
            <p:nvPr/>
          </p:nvGrpSpPr>
          <p:grpSpPr>
            <a:xfrm>
              <a:off x="7120738" y="1821450"/>
              <a:ext cx="2273496" cy="3950047"/>
              <a:chOff x="4097072" y="1488999"/>
              <a:chExt cx="2163317" cy="4851869"/>
            </a:xfrm>
          </p:grpSpPr>
          <p:sp>
            <p:nvSpPr>
              <p:cNvPr id="408" name="Google Shape;408;p18"/>
              <p:cNvSpPr/>
              <p:nvPr/>
            </p:nvSpPr>
            <p:spPr>
              <a:xfrm>
                <a:off x="4214991" y="2213851"/>
                <a:ext cx="1928992" cy="501133"/>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PASO 1</a:t>
                </a:r>
                <a:endParaRPr/>
              </a:p>
              <a:p>
                <a:pPr marL="0" marR="0" lvl="0" indent="0" algn="ctr" rtl="0">
                  <a:spcBef>
                    <a:spcPts val="0"/>
                  </a:spcBef>
                  <a:spcAft>
                    <a:spcPts val="0"/>
                  </a:spcAft>
                  <a:buNone/>
                </a:pPr>
                <a:r>
                  <a:rPr lang="es-CL" sz="1200">
                    <a:solidFill>
                      <a:schemeClr val="lt1"/>
                    </a:solidFill>
                    <a:latin typeface="Calibri"/>
                    <a:ea typeface="Calibri"/>
                    <a:cs typeface="Calibri"/>
                    <a:sym typeface="Calibri"/>
                  </a:rPr>
                  <a:t>Normalización</a:t>
                </a:r>
                <a:endParaRPr/>
              </a:p>
            </p:txBody>
          </p:sp>
          <p:sp>
            <p:nvSpPr>
              <p:cNvPr id="409" name="Google Shape;409;p18"/>
              <p:cNvSpPr/>
              <p:nvPr/>
            </p:nvSpPr>
            <p:spPr>
              <a:xfrm>
                <a:off x="4214991" y="3143970"/>
                <a:ext cx="1928992" cy="501134"/>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PASO 2</a:t>
                </a:r>
                <a:endParaRPr/>
              </a:p>
              <a:p>
                <a:pPr marL="0" marR="0" lvl="0" indent="0" algn="ctr" rtl="0">
                  <a:spcBef>
                    <a:spcPts val="0"/>
                  </a:spcBef>
                  <a:spcAft>
                    <a:spcPts val="0"/>
                  </a:spcAft>
                  <a:buNone/>
                </a:pPr>
                <a:r>
                  <a:rPr lang="es-CL" sz="1200">
                    <a:solidFill>
                      <a:schemeClr val="lt1"/>
                    </a:solidFill>
                    <a:latin typeface="Calibri"/>
                    <a:ea typeface="Calibri"/>
                    <a:cs typeface="Calibri"/>
                    <a:sym typeface="Calibri"/>
                  </a:rPr>
                  <a:t>Integración</a:t>
                </a:r>
                <a:endParaRPr/>
              </a:p>
            </p:txBody>
          </p:sp>
          <p:sp>
            <p:nvSpPr>
              <p:cNvPr id="410" name="Google Shape;410;p18"/>
              <p:cNvSpPr/>
              <p:nvPr/>
            </p:nvSpPr>
            <p:spPr>
              <a:xfrm>
                <a:off x="4214991" y="4072140"/>
                <a:ext cx="1928992" cy="501134"/>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PASO 3</a:t>
                </a:r>
                <a:endParaRPr/>
              </a:p>
              <a:p>
                <a:pPr marL="0" marR="0" lvl="0" indent="0" algn="ctr" rtl="0">
                  <a:spcBef>
                    <a:spcPts val="0"/>
                  </a:spcBef>
                  <a:spcAft>
                    <a:spcPts val="0"/>
                  </a:spcAft>
                  <a:buNone/>
                </a:pPr>
                <a:r>
                  <a:rPr lang="es-CL" sz="1200">
                    <a:solidFill>
                      <a:schemeClr val="lt1"/>
                    </a:solidFill>
                    <a:latin typeface="Calibri"/>
                    <a:ea typeface="Calibri"/>
                    <a:cs typeface="Calibri"/>
                    <a:sym typeface="Calibri"/>
                  </a:rPr>
                  <a:t>Generación del MD</a:t>
                </a:r>
                <a:endParaRPr/>
              </a:p>
            </p:txBody>
          </p:sp>
          <p:sp>
            <p:nvSpPr>
              <p:cNvPr id="411" name="Google Shape;411;p18"/>
              <p:cNvSpPr/>
              <p:nvPr/>
            </p:nvSpPr>
            <p:spPr>
              <a:xfrm>
                <a:off x="4214991" y="5072459"/>
                <a:ext cx="1928992" cy="501133"/>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PASO 4</a:t>
                </a:r>
                <a:endParaRPr/>
              </a:p>
              <a:p>
                <a:pPr marL="0" marR="0" lvl="0" indent="0" algn="ctr" rtl="0">
                  <a:spcBef>
                    <a:spcPts val="0"/>
                  </a:spcBef>
                  <a:spcAft>
                    <a:spcPts val="0"/>
                  </a:spcAft>
                  <a:buNone/>
                </a:pPr>
                <a:r>
                  <a:rPr lang="es-CL" sz="1200">
                    <a:solidFill>
                      <a:schemeClr val="lt1"/>
                    </a:solidFill>
                    <a:latin typeface="Calibri"/>
                    <a:ea typeface="Calibri"/>
                    <a:cs typeface="Calibri"/>
                    <a:sym typeface="Calibri"/>
                  </a:rPr>
                  <a:t>Revisión del Diseño</a:t>
                </a:r>
                <a:endParaRPr/>
              </a:p>
            </p:txBody>
          </p:sp>
          <p:cxnSp>
            <p:nvCxnSpPr>
              <p:cNvPr id="412" name="Google Shape;412;p18"/>
              <p:cNvCxnSpPr>
                <a:stCxn id="408" idx="2"/>
                <a:endCxn id="409" idx="0"/>
              </p:cNvCxnSpPr>
              <p:nvPr/>
            </p:nvCxnSpPr>
            <p:spPr>
              <a:xfrm>
                <a:off x="5179487" y="2714984"/>
                <a:ext cx="0" cy="429000"/>
              </a:xfrm>
              <a:prstGeom prst="straightConnector1">
                <a:avLst/>
              </a:prstGeom>
              <a:noFill/>
              <a:ln w="19050" cap="flat" cmpd="sng">
                <a:solidFill>
                  <a:schemeClr val="dk2"/>
                </a:solidFill>
                <a:prstDash val="solid"/>
                <a:miter lim="800000"/>
                <a:headEnd type="none" w="sm" len="sm"/>
                <a:tailEnd type="triangle" w="lg" len="lg"/>
              </a:ln>
            </p:spPr>
          </p:cxnSp>
          <p:cxnSp>
            <p:nvCxnSpPr>
              <p:cNvPr id="413" name="Google Shape;413;p18"/>
              <p:cNvCxnSpPr>
                <a:stCxn id="409" idx="2"/>
                <a:endCxn id="410" idx="0"/>
              </p:cNvCxnSpPr>
              <p:nvPr/>
            </p:nvCxnSpPr>
            <p:spPr>
              <a:xfrm>
                <a:off x="5179487" y="3645104"/>
                <a:ext cx="0" cy="426900"/>
              </a:xfrm>
              <a:prstGeom prst="straightConnector1">
                <a:avLst/>
              </a:prstGeom>
              <a:noFill/>
              <a:ln w="19050" cap="flat" cmpd="sng">
                <a:solidFill>
                  <a:schemeClr val="dk2"/>
                </a:solidFill>
                <a:prstDash val="solid"/>
                <a:miter lim="800000"/>
                <a:headEnd type="none" w="sm" len="sm"/>
                <a:tailEnd type="triangle" w="lg" len="lg"/>
              </a:ln>
            </p:spPr>
          </p:cxnSp>
          <p:cxnSp>
            <p:nvCxnSpPr>
              <p:cNvPr id="414" name="Google Shape;414;p18"/>
              <p:cNvCxnSpPr>
                <a:stCxn id="410" idx="2"/>
                <a:endCxn id="411" idx="0"/>
              </p:cNvCxnSpPr>
              <p:nvPr/>
            </p:nvCxnSpPr>
            <p:spPr>
              <a:xfrm>
                <a:off x="5179487" y="4573274"/>
                <a:ext cx="0" cy="499200"/>
              </a:xfrm>
              <a:prstGeom prst="straightConnector1">
                <a:avLst/>
              </a:prstGeom>
              <a:noFill/>
              <a:ln w="19050" cap="flat" cmpd="sng">
                <a:solidFill>
                  <a:schemeClr val="dk2"/>
                </a:solidFill>
                <a:prstDash val="solid"/>
                <a:miter lim="800000"/>
                <a:headEnd type="none" w="sm" len="sm"/>
                <a:tailEnd type="triangle" w="lg" len="lg"/>
              </a:ln>
            </p:spPr>
          </p:cxnSp>
          <p:cxnSp>
            <p:nvCxnSpPr>
              <p:cNvPr id="415" name="Google Shape;415;p18"/>
              <p:cNvCxnSpPr>
                <a:stCxn id="411" idx="2"/>
              </p:cNvCxnSpPr>
              <p:nvPr/>
            </p:nvCxnSpPr>
            <p:spPr>
              <a:xfrm flipH="1">
                <a:off x="5177987" y="5573592"/>
                <a:ext cx="1500" cy="426900"/>
              </a:xfrm>
              <a:prstGeom prst="straightConnector1">
                <a:avLst/>
              </a:prstGeom>
              <a:noFill/>
              <a:ln w="19050" cap="flat" cmpd="sng">
                <a:solidFill>
                  <a:schemeClr val="dk2"/>
                </a:solidFill>
                <a:prstDash val="solid"/>
                <a:miter lim="800000"/>
                <a:headEnd type="none" w="sm" len="sm"/>
                <a:tailEnd type="triangle" w="lg" len="lg"/>
              </a:ln>
            </p:spPr>
          </p:cxnSp>
          <p:cxnSp>
            <p:nvCxnSpPr>
              <p:cNvPr id="416" name="Google Shape;416;p18"/>
              <p:cNvCxnSpPr>
                <a:endCxn id="408" idx="0"/>
              </p:cNvCxnSpPr>
              <p:nvPr/>
            </p:nvCxnSpPr>
            <p:spPr>
              <a:xfrm flipH="1">
                <a:off x="5179487" y="1784851"/>
                <a:ext cx="1500" cy="429000"/>
              </a:xfrm>
              <a:prstGeom prst="straightConnector1">
                <a:avLst/>
              </a:prstGeom>
              <a:noFill/>
              <a:ln w="19050" cap="flat" cmpd="sng">
                <a:solidFill>
                  <a:schemeClr val="dk2"/>
                </a:solidFill>
                <a:prstDash val="solid"/>
                <a:miter lim="800000"/>
                <a:headEnd type="none" w="sm" len="sm"/>
                <a:tailEnd type="triangle" w="lg" len="lg"/>
              </a:ln>
            </p:spPr>
          </p:cxnSp>
          <p:cxnSp>
            <p:nvCxnSpPr>
              <p:cNvPr id="417" name="Google Shape;417;p18"/>
              <p:cNvCxnSpPr>
                <a:stCxn id="411" idx="3"/>
                <a:endCxn id="408" idx="3"/>
              </p:cNvCxnSpPr>
              <p:nvPr/>
            </p:nvCxnSpPr>
            <p:spPr>
              <a:xfrm rot="10800000" flipH="1">
                <a:off x="6143983" y="2464325"/>
                <a:ext cx="600" cy="2858700"/>
              </a:xfrm>
              <a:prstGeom prst="bentConnector3">
                <a:avLst>
                  <a:gd name="adj1" fmla="val -175092502"/>
                </a:avLst>
              </a:prstGeom>
              <a:noFill/>
              <a:ln w="19050" cap="flat" cmpd="sng">
                <a:solidFill>
                  <a:schemeClr val="dk2"/>
                </a:solidFill>
                <a:prstDash val="solid"/>
                <a:miter lim="800000"/>
                <a:headEnd type="triangle" w="lg" len="lg"/>
                <a:tailEnd type="triangle" w="lg" len="lg"/>
              </a:ln>
            </p:spPr>
          </p:cxnSp>
          <p:cxnSp>
            <p:nvCxnSpPr>
              <p:cNvPr id="418" name="Google Shape;418;p18"/>
              <p:cNvCxnSpPr>
                <a:stCxn id="410" idx="3"/>
                <a:endCxn id="409" idx="3"/>
              </p:cNvCxnSpPr>
              <p:nvPr/>
            </p:nvCxnSpPr>
            <p:spPr>
              <a:xfrm rot="10800000" flipH="1">
                <a:off x="6143983" y="3394507"/>
                <a:ext cx="600" cy="928200"/>
              </a:xfrm>
              <a:prstGeom prst="bentConnector3">
                <a:avLst>
                  <a:gd name="adj1" fmla="val -175092502"/>
                </a:avLst>
              </a:prstGeom>
              <a:noFill/>
              <a:ln w="19050" cap="flat" cmpd="sng">
                <a:solidFill>
                  <a:schemeClr val="dk2"/>
                </a:solidFill>
                <a:prstDash val="solid"/>
                <a:miter lim="800000"/>
                <a:headEnd type="triangle" w="lg" len="lg"/>
                <a:tailEnd type="triangle" w="lg" len="lg"/>
              </a:ln>
            </p:spPr>
          </p:cxnSp>
          <p:sp>
            <p:nvSpPr>
              <p:cNvPr id="419" name="Google Shape;419;p18"/>
              <p:cNvSpPr txBox="1"/>
              <p:nvPr/>
            </p:nvSpPr>
            <p:spPr>
              <a:xfrm>
                <a:off x="4097072" y="1488999"/>
                <a:ext cx="2163317" cy="3402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Especificación de Requerimientos </a:t>
                </a:r>
                <a:endParaRPr/>
              </a:p>
            </p:txBody>
          </p:sp>
          <p:sp>
            <p:nvSpPr>
              <p:cNvPr id="420" name="Google Shape;420;p18"/>
              <p:cNvSpPr txBox="1"/>
              <p:nvPr/>
            </p:nvSpPr>
            <p:spPr>
              <a:xfrm>
                <a:off x="4214235" y="6000628"/>
                <a:ext cx="1928992" cy="3402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Modelo de Datos Lógico</a:t>
                </a:r>
                <a:endParaRPr/>
              </a:p>
            </p:txBody>
          </p:sp>
        </p:grpSp>
        <p:sp>
          <p:nvSpPr>
            <p:cNvPr id="421" name="Google Shape;421;p18"/>
            <p:cNvSpPr/>
            <p:nvPr/>
          </p:nvSpPr>
          <p:spPr>
            <a:xfrm>
              <a:off x="6783169" y="1745616"/>
              <a:ext cx="3235085" cy="4103160"/>
            </a:xfrm>
            <a:prstGeom prst="rect">
              <a:avLst/>
            </a:prstGeom>
            <a:noFill/>
            <a:ln w="19050" cap="flat" cmpd="sng">
              <a:solidFill>
                <a:srgbClr val="004B8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427" name="Google Shape;42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2800"/>
              <a:buNone/>
            </a:pPr>
            <a:r>
              <a:rPr lang="es-CL" b="1">
                <a:solidFill>
                  <a:srgbClr val="004B85"/>
                </a:solidFill>
              </a:rPr>
              <a:t>Teoría de la normalización</a:t>
            </a:r>
            <a:endParaRPr/>
          </a:p>
          <a:p>
            <a:pPr marL="228600" lvl="0" indent="-228600" algn="just" rtl="0">
              <a:lnSpc>
                <a:spcPct val="90000"/>
              </a:lnSpc>
              <a:spcBef>
                <a:spcPts val="1000"/>
              </a:spcBef>
              <a:spcAft>
                <a:spcPts val="0"/>
              </a:spcAft>
              <a:buSzPts val="2600"/>
              <a:buChar char="▪"/>
            </a:pPr>
            <a:r>
              <a:rPr lang="es-CL" sz="2600"/>
              <a:t>Su objetivo es agrupar atributos en relaciones (tablas) que se encuentren </a:t>
            </a:r>
            <a:r>
              <a:rPr lang="es-CL" sz="2600" b="1">
                <a:solidFill>
                  <a:srgbClr val="004B85"/>
                </a:solidFill>
              </a:rPr>
              <a:t>bien estructuradas</a:t>
            </a:r>
            <a:r>
              <a:rPr lang="es-CL" sz="2600"/>
              <a:t>, a través de un análisis de las llamadas </a:t>
            </a:r>
            <a:r>
              <a:rPr lang="es-CL" sz="2600" b="1">
                <a:solidFill>
                  <a:srgbClr val="004B85"/>
                </a:solidFill>
              </a:rPr>
              <a:t>dependencias</a:t>
            </a:r>
            <a:r>
              <a:rPr lang="es-CL" sz="2600"/>
              <a:t> entre dichos atributos.</a:t>
            </a:r>
            <a:endParaRPr/>
          </a:p>
          <a:p>
            <a:pPr marL="228600" lvl="0" indent="-228600" algn="just" rtl="0">
              <a:lnSpc>
                <a:spcPct val="90000"/>
              </a:lnSpc>
              <a:spcBef>
                <a:spcPts val="1000"/>
              </a:spcBef>
              <a:spcAft>
                <a:spcPts val="0"/>
              </a:spcAft>
              <a:buSzPts val="2600"/>
              <a:buChar char="▪"/>
            </a:pPr>
            <a:r>
              <a:rPr lang="es-CL" sz="2600"/>
              <a:t>Se entiende por </a:t>
            </a:r>
            <a:r>
              <a:rPr lang="es-CL" sz="2600" b="1">
                <a:solidFill>
                  <a:srgbClr val="004B85"/>
                </a:solidFill>
              </a:rPr>
              <a:t>relación bien estructurada</a:t>
            </a:r>
            <a:r>
              <a:rPr lang="es-CL" sz="2600"/>
              <a:t> a aquella relación que minimiza la redundancia de información, evitando inconsistencias y anomalías en las típicas operaciones de inserción, eliminación y actualización sobre una base de datos.</a:t>
            </a:r>
            <a:endParaRPr/>
          </a:p>
          <a:p>
            <a:pPr marL="228600" lvl="0" indent="-228600" algn="just" rtl="0">
              <a:lnSpc>
                <a:spcPct val="90000"/>
              </a:lnSpc>
              <a:spcBef>
                <a:spcPts val="1000"/>
              </a:spcBef>
              <a:spcAft>
                <a:spcPts val="0"/>
              </a:spcAft>
              <a:buSzPts val="2600"/>
              <a:buChar char="▪"/>
            </a:pPr>
            <a:r>
              <a:rPr lang="es-CL" sz="2600"/>
              <a:t>El resultado de la normalización son relaciones con </a:t>
            </a:r>
            <a:r>
              <a:rPr lang="es-CL" sz="2600" b="1">
                <a:solidFill>
                  <a:srgbClr val="004B85"/>
                </a:solidFill>
              </a:rPr>
              <a:t>Dependencia Funcional</a:t>
            </a:r>
            <a:r>
              <a:rPr lang="es-CL" sz="2600"/>
              <a:t> de la clave primaria respecto del resto de los atributos que la componen.</a:t>
            </a:r>
            <a:endParaRPr/>
          </a:p>
        </p:txBody>
      </p:sp>
      <p:sp>
        <p:nvSpPr>
          <p:cNvPr id="428" name="Google Shape;428;p1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19</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s-CL"/>
              <a:t>Temario Unidad III</a:t>
            </a:r>
            <a:endParaRPr/>
          </a:p>
        </p:txBody>
      </p:sp>
      <p:sp>
        <p:nvSpPr>
          <p:cNvPr id="173" name="Google Shape;173;p2"/>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a:t>
            </a:fld>
            <a:endParaRPr/>
          </a:p>
        </p:txBody>
      </p:sp>
      <p:grpSp>
        <p:nvGrpSpPr>
          <p:cNvPr id="174" name="Google Shape;174;p2"/>
          <p:cNvGrpSpPr/>
          <p:nvPr/>
        </p:nvGrpSpPr>
        <p:grpSpPr>
          <a:xfrm>
            <a:off x="3594538" y="1409030"/>
            <a:ext cx="7132320" cy="540000"/>
            <a:chOff x="3594538" y="1891862"/>
            <a:chExt cx="7132320" cy="540000"/>
          </a:xfrm>
        </p:grpSpPr>
        <p:sp>
          <p:nvSpPr>
            <p:cNvPr id="175" name="Google Shape;175;p2"/>
            <p:cNvSpPr/>
            <p:nvPr/>
          </p:nvSpPr>
          <p:spPr>
            <a:xfrm>
              <a:off x="3594538" y="1891862"/>
              <a:ext cx="540000" cy="5400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b="0" i="0" u="none" strike="noStrike" cap="none">
                  <a:solidFill>
                    <a:schemeClr val="lt1"/>
                  </a:solidFill>
                  <a:latin typeface="Calibri"/>
                  <a:ea typeface="Calibri"/>
                  <a:cs typeface="Calibri"/>
                  <a:sym typeface="Calibri"/>
                </a:rPr>
                <a:t>3.1</a:t>
              </a:r>
              <a:endParaRPr/>
            </a:p>
          </p:txBody>
        </p:sp>
        <p:sp>
          <p:nvSpPr>
            <p:cNvPr id="176" name="Google Shape;176;p2"/>
            <p:cNvSpPr/>
            <p:nvPr/>
          </p:nvSpPr>
          <p:spPr>
            <a:xfrm>
              <a:off x="4370200" y="1891862"/>
              <a:ext cx="6356658" cy="54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L" sz="1800" b="0" i="0" u="none" strike="noStrike" cap="none">
                  <a:solidFill>
                    <a:schemeClr val="dk1"/>
                  </a:solidFill>
                  <a:latin typeface="Calibri"/>
                  <a:ea typeface="Calibri"/>
                  <a:cs typeface="Calibri"/>
                  <a:sym typeface="Calibri"/>
                </a:rPr>
                <a:t>Características de los Modelos de Datos Lógicos</a:t>
              </a:r>
              <a:endParaRPr/>
            </a:p>
          </p:txBody>
        </p:sp>
      </p:grpSp>
      <p:grpSp>
        <p:nvGrpSpPr>
          <p:cNvPr id="177" name="Google Shape;177;p2"/>
          <p:cNvGrpSpPr/>
          <p:nvPr/>
        </p:nvGrpSpPr>
        <p:grpSpPr>
          <a:xfrm>
            <a:off x="3594538" y="2296306"/>
            <a:ext cx="7541548" cy="540000"/>
            <a:chOff x="3594538" y="2971862"/>
            <a:chExt cx="7541548" cy="540000"/>
          </a:xfrm>
        </p:grpSpPr>
        <p:sp>
          <p:nvSpPr>
            <p:cNvPr id="178" name="Google Shape;178;p2"/>
            <p:cNvSpPr/>
            <p:nvPr/>
          </p:nvSpPr>
          <p:spPr>
            <a:xfrm>
              <a:off x="3594538" y="2971862"/>
              <a:ext cx="540000" cy="5400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lt1"/>
                  </a:solidFill>
                  <a:latin typeface="Calibri"/>
                  <a:ea typeface="Calibri"/>
                  <a:cs typeface="Calibri"/>
                  <a:sym typeface="Calibri"/>
                </a:rPr>
                <a:t>3.2</a:t>
              </a:r>
              <a:endParaRPr/>
            </a:p>
          </p:txBody>
        </p:sp>
        <p:sp>
          <p:nvSpPr>
            <p:cNvPr id="179" name="Google Shape;179;p2"/>
            <p:cNvSpPr/>
            <p:nvPr/>
          </p:nvSpPr>
          <p:spPr>
            <a:xfrm>
              <a:off x="4370199" y="2971862"/>
              <a:ext cx="6765887" cy="54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L" sz="1800">
                  <a:solidFill>
                    <a:schemeClr val="dk1"/>
                  </a:solidFill>
                  <a:latin typeface="Calibri"/>
                  <a:ea typeface="Calibri"/>
                  <a:cs typeface="Calibri"/>
                  <a:sym typeface="Calibri"/>
                </a:rPr>
                <a:t>Enfoque metodológico para diseñar BDR</a:t>
              </a:r>
              <a:endParaRPr/>
            </a:p>
          </p:txBody>
        </p:sp>
      </p:grpSp>
      <p:grpSp>
        <p:nvGrpSpPr>
          <p:cNvPr id="180" name="Google Shape;180;p2"/>
          <p:cNvGrpSpPr/>
          <p:nvPr/>
        </p:nvGrpSpPr>
        <p:grpSpPr>
          <a:xfrm>
            <a:off x="4149711" y="3183582"/>
            <a:ext cx="7132321" cy="540000"/>
            <a:chOff x="3594537" y="4051862"/>
            <a:chExt cx="7132321" cy="540000"/>
          </a:xfrm>
        </p:grpSpPr>
        <p:sp>
          <p:nvSpPr>
            <p:cNvPr id="181" name="Google Shape;181;p2"/>
            <p:cNvSpPr/>
            <p:nvPr/>
          </p:nvSpPr>
          <p:spPr>
            <a:xfrm>
              <a:off x="3594537" y="4051862"/>
              <a:ext cx="694431" cy="5400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lt1"/>
                  </a:solidFill>
                  <a:latin typeface="Calibri"/>
                  <a:ea typeface="Calibri"/>
                  <a:cs typeface="Calibri"/>
                  <a:sym typeface="Calibri"/>
                </a:rPr>
                <a:t>3.2.1</a:t>
              </a:r>
              <a:endParaRPr/>
            </a:p>
          </p:txBody>
        </p:sp>
        <p:sp>
          <p:nvSpPr>
            <p:cNvPr id="182" name="Google Shape;182;p2"/>
            <p:cNvSpPr/>
            <p:nvPr/>
          </p:nvSpPr>
          <p:spPr>
            <a:xfrm>
              <a:off x="4370199" y="4051862"/>
              <a:ext cx="6356659" cy="54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L" sz="1800">
                  <a:solidFill>
                    <a:schemeClr val="dk1"/>
                  </a:solidFill>
                  <a:latin typeface="Calibri"/>
                  <a:ea typeface="Calibri"/>
                  <a:cs typeface="Calibri"/>
                  <a:sym typeface="Calibri"/>
                </a:rPr>
                <a:t>Enfoque </a:t>
              </a:r>
              <a:r>
                <a:rPr lang="es-CL" sz="1800" i="1">
                  <a:solidFill>
                    <a:schemeClr val="dk1"/>
                  </a:solidFill>
                  <a:latin typeface="Calibri"/>
                  <a:ea typeface="Calibri"/>
                  <a:cs typeface="Calibri"/>
                  <a:sym typeface="Calibri"/>
                </a:rPr>
                <a:t>Bottom-Up</a:t>
              </a:r>
              <a:endParaRPr/>
            </a:p>
          </p:txBody>
        </p:sp>
      </p:grpSp>
      <p:grpSp>
        <p:nvGrpSpPr>
          <p:cNvPr id="183" name="Google Shape;183;p2"/>
          <p:cNvGrpSpPr/>
          <p:nvPr/>
        </p:nvGrpSpPr>
        <p:grpSpPr>
          <a:xfrm>
            <a:off x="4149712" y="4070858"/>
            <a:ext cx="7132320" cy="540000"/>
            <a:chOff x="3594538" y="5131862"/>
            <a:chExt cx="7132320" cy="540000"/>
          </a:xfrm>
        </p:grpSpPr>
        <p:sp>
          <p:nvSpPr>
            <p:cNvPr id="184" name="Google Shape;184;p2"/>
            <p:cNvSpPr/>
            <p:nvPr/>
          </p:nvSpPr>
          <p:spPr>
            <a:xfrm>
              <a:off x="3594538" y="5131862"/>
              <a:ext cx="694430" cy="5400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lt1"/>
                  </a:solidFill>
                  <a:latin typeface="Calibri"/>
                  <a:ea typeface="Calibri"/>
                  <a:cs typeface="Calibri"/>
                  <a:sym typeface="Calibri"/>
                </a:rPr>
                <a:t>3.2.2</a:t>
              </a:r>
              <a:endParaRPr/>
            </a:p>
          </p:txBody>
        </p:sp>
        <p:sp>
          <p:nvSpPr>
            <p:cNvPr id="185" name="Google Shape;185;p2"/>
            <p:cNvSpPr/>
            <p:nvPr/>
          </p:nvSpPr>
          <p:spPr>
            <a:xfrm>
              <a:off x="4370199" y="5131862"/>
              <a:ext cx="6356659" cy="54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L" sz="1800" i="1">
                  <a:solidFill>
                    <a:schemeClr val="dk1"/>
                  </a:solidFill>
                  <a:latin typeface="Calibri"/>
                  <a:ea typeface="Calibri"/>
                  <a:cs typeface="Calibri"/>
                  <a:sym typeface="Calibri"/>
                </a:rPr>
                <a:t>Enfoque Top-Down</a:t>
              </a:r>
              <a:endParaRPr/>
            </a:p>
          </p:txBody>
        </p:sp>
      </p:grpSp>
      <p:grpSp>
        <p:nvGrpSpPr>
          <p:cNvPr id="186" name="Google Shape;186;p2"/>
          <p:cNvGrpSpPr/>
          <p:nvPr/>
        </p:nvGrpSpPr>
        <p:grpSpPr>
          <a:xfrm>
            <a:off x="3594538" y="4958134"/>
            <a:ext cx="7132320" cy="540000"/>
            <a:chOff x="3594538" y="5131862"/>
            <a:chExt cx="7132320" cy="540000"/>
          </a:xfrm>
        </p:grpSpPr>
        <p:sp>
          <p:nvSpPr>
            <p:cNvPr id="187" name="Google Shape;187;p2"/>
            <p:cNvSpPr/>
            <p:nvPr/>
          </p:nvSpPr>
          <p:spPr>
            <a:xfrm>
              <a:off x="3594538" y="5131862"/>
              <a:ext cx="540000" cy="5400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lt1"/>
                  </a:solidFill>
                  <a:latin typeface="Calibri"/>
                  <a:ea typeface="Calibri"/>
                  <a:cs typeface="Calibri"/>
                  <a:sym typeface="Calibri"/>
                </a:rPr>
                <a:t>3.3</a:t>
              </a:r>
              <a:endParaRPr/>
            </a:p>
          </p:txBody>
        </p:sp>
        <p:sp>
          <p:nvSpPr>
            <p:cNvPr id="188" name="Google Shape;188;p2"/>
            <p:cNvSpPr/>
            <p:nvPr/>
          </p:nvSpPr>
          <p:spPr>
            <a:xfrm>
              <a:off x="4370199" y="5131862"/>
              <a:ext cx="6356659" cy="54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L" sz="1800">
                  <a:solidFill>
                    <a:schemeClr val="dk1"/>
                  </a:solidFill>
                  <a:latin typeface="Calibri"/>
                  <a:ea typeface="Calibri"/>
                  <a:cs typeface="Calibri"/>
                  <a:sym typeface="Calibri"/>
                </a:rPr>
                <a:t>Otras consideraciones de diseño lógico de BDR</a:t>
              </a:r>
              <a:endParaRPr/>
            </a:p>
          </p:txBody>
        </p:sp>
      </p:grpSp>
      <p:grpSp>
        <p:nvGrpSpPr>
          <p:cNvPr id="189" name="Google Shape;189;p2"/>
          <p:cNvGrpSpPr/>
          <p:nvPr/>
        </p:nvGrpSpPr>
        <p:grpSpPr>
          <a:xfrm>
            <a:off x="3594538" y="5845410"/>
            <a:ext cx="7132320" cy="540000"/>
            <a:chOff x="3594538" y="5131862"/>
            <a:chExt cx="7132320" cy="540000"/>
          </a:xfrm>
        </p:grpSpPr>
        <p:sp>
          <p:nvSpPr>
            <p:cNvPr id="190" name="Google Shape;190;p2"/>
            <p:cNvSpPr/>
            <p:nvPr/>
          </p:nvSpPr>
          <p:spPr>
            <a:xfrm>
              <a:off x="3594538" y="5131862"/>
              <a:ext cx="540000" cy="540000"/>
            </a:xfrm>
            <a:prstGeom prst="rect">
              <a:avLst/>
            </a:prstGeom>
            <a:solidFill>
              <a:srgbClr val="004B8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lt1"/>
                  </a:solidFill>
                  <a:latin typeface="Calibri"/>
                  <a:ea typeface="Calibri"/>
                  <a:cs typeface="Calibri"/>
                  <a:sym typeface="Calibri"/>
                </a:rPr>
                <a:t>3.3</a:t>
              </a:r>
              <a:endParaRPr/>
            </a:p>
          </p:txBody>
        </p:sp>
        <p:sp>
          <p:nvSpPr>
            <p:cNvPr id="191" name="Google Shape;191;p2"/>
            <p:cNvSpPr/>
            <p:nvPr/>
          </p:nvSpPr>
          <p:spPr>
            <a:xfrm>
              <a:off x="4370199" y="5131862"/>
              <a:ext cx="6356659" cy="54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L" sz="1800">
                  <a:solidFill>
                    <a:schemeClr val="dk1"/>
                  </a:solidFill>
                  <a:latin typeface="Calibri"/>
                  <a:ea typeface="Calibri"/>
                  <a:cs typeface="Calibri"/>
                  <a:sym typeface="Calibri"/>
                </a:rPr>
                <a:t>Ejercicios de diseño lógico de BDR</a:t>
              </a:r>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750"/>
                                        <p:tgtEl>
                                          <p:spTgt spid="17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74"/>
                                        </p:tgtEl>
                                        <p:attrNameLst>
                                          <p:attrName>style.visibility</p:attrName>
                                        </p:attrNameLst>
                                      </p:cBhvr>
                                      <p:to>
                                        <p:strVal val="visible"/>
                                      </p:to>
                                    </p:set>
                                    <p:animEffect transition="in" filter="fade">
                                      <p:cBhvr>
                                        <p:cTn id="11" dur="500"/>
                                        <p:tgtEl>
                                          <p:spTgt spid="174"/>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77"/>
                                        </p:tgtEl>
                                        <p:attrNameLst>
                                          <p:attrName>style.visibility</p:attrName>
                                        </p:attrNameLst>
                                      </p:cBhvr>
                                      <p:to>
                                        <p:strVal val="visible"/>
                                      </p:to>
                                    </p:set>
                                    <p:animEffect transition="in" filter="fade">
                                      <p:cBhvr>
                                        <p:cTn id="15" dur="500"/>
                                        <p:tgtEl>
                                          <p:spTgt spid="177"/>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fade">
                                      <p:cBhvr>
                                        <p:cTn id="19" dur="500"/>
                                        <p:tgtEl>
                                          <p:spTgt spid="180"/>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83"/>
                                        </p:tgtEl>
                                        <p:attrNameLst>
                                          <p:attrName>style.visibility</p:attrName>
                                        </p:attrNameLst>
                                      </p:cBhvr>
                                      <p:to>
                                        <p:strVal val="visible"/>
                                      </p:to>
                                    </p:set>
                                    <p:animEffect transition="in" filter="fade">
                                      <p:cBhvr>
                                        <p:cTn id="23" dur="500"/>
                                        <p:tgtEl>
                                          <p:spTgt spid="183"/>
                                        </p:tgtEl>
                                      </p:cBhvr>
                                    </p:animEffect>
                                  </p:childTnLst>
                                </p:cTn>
                              </p:par>
                            </p:childTnLst>
                          </p:cTn>
                        </p:par>
                        <p:par>
                          <p:cTn id="24" fill="hold">
                            <p:stCondLst>
                              <p:cond delay="2750"/>
                            </p:stCondLst>
                            <p:childTnLst>
                              <p:par>
                                <p:cTn id="25" presetID="10" presetClass="entr" presetSubtype="0" fill="hold" nodeType="afterEffect">
                                  <p:stCondLst>
                                    <p:cond delay="0"/>
                                  </p:stCondLst>
                                  <p:childTnLst>
                                    <p:set>
                                      <p:cBhvr>
                                        <p:cTn id="26" dur="1" fill="hold">
                                          <p:stCondLst>
                                            <p:cond delay="0"/>
                                          </p:stCondLst>
                                        </p:cTn>
                                        <p:tgtEl>
                                          <p:spTgt spid="186"/>
                                        </p:tgtEl>
                                        <p:attrNameLst>
                                          <p:attrName>style.visibility</p:attrName>
                                        </p:attrNameLst>
                                      </p:cBhvr>
                                      <p:to>
                                        <p:strVal val="visible"/>
                                      </p:to>
                                    </p:set>
                                    <p:animEffect transition="in" filter="fade">
                                      <p:cBhvr>
                                        <p:cTn id="27" dur="500"/>
                                        <p:tgtEl>
                                          <p:spTgt spid="186"/>
                                        </p:tgtEl>
                                      </p:cBhvr>
                                    </p:animEffect>
                                  </p:childTnLst>
                                </p:cTn>
                              </p:par>
                            </p:childTnLst>
                          </p:cTn>
                        </p:par>
                        <p:par>
                          <p:cTn id="28" fill="hold">
                            <p:stCondLst>
                              <p:cond delay="3250"/>
                            </p:stCondLst>
                            <p:childTnLst>
                              <p:par>
                                <p:cTn id="29" presetID="10" presetClass="entr" presetSubtype="0" fill="hold" nodeType="afterEffect">
                                  <p:stCondLst>
                                    <p:cond delay="0"/>
                                  </p:stCondLst>
                                  <p:childTnLst>
                                    <p:set>
                                      <p:cBhvr>
                                        <p:cTn id="30" dur="1" fill="hold">
                                          <p:stCondLst>
                                            <p:cond delay="0"/>
                                          </p:stCondLst>
                                        </p:cTn>
                                        <p:tgtEl>
                                          <p:spTgt spid="189"/>
                                        </p:tgtEl>
                                        <p:attrNameLst>
                                          <p:attrName>style.visibility</p:attrName>
                                        </p:attrNameLst>
                                      </p:cBhvr>
                                      <p:to>
                                        <p:strVal val="visible"/>
                                      </p:to>
                                    </p:set>
                                    <p:animEffect transition="in" filter="fade">
                                      <p:cBhvr>
                                        <p:cTn id="31"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435" name="Google Shape;435;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0"/>
              </a:spcBef>
              <a:spcAft>
                <a:spcPts val="0"/>
              </a:spcAft>
              <a:buSzPct val="100000"/>
              <a:buNone/>
            </a:pPr>
            <a:r>
              <a:rPr lang="es-CL" b="1" dirty="0">
                <a:solidFill>
                  <a:srgbClr val="004B85"/>
                </a:solidFill>
              </a:rPr>
              <a:t>Teoría de la normalización</a:t>
            </a:r>
            <a:endParaRPr dirty="0"/>
          </a:p>
          <a:p>
            <a:pPr marL="228600" lvl="0" indent="-228600" algn="just" rtl="0">
              <a:lnSpc>
                <a:spcPct val="90000"/>
              </a:lnSpc>
              <a:spcBef>
                <a:spcPts val="1000"/>
              </a:spcBef>
              <a:spcAft>
                <a:spcPts val="0"/>
              </a:spcAft>
              <a:buSzPct val="100000"/>
              <a:buChar char="▪"/>
            </a:pPr>
            <a:r>
              <a:rPr lang="es-CL" dirty="0"/>
              <a:t>La </a:t>
            </a:r>
            <a:r>
              <a:rPr lang="es-CL" b="1" dirty="0">
                <a:solidFill>
                  <a:srgbClr val="004B85"/>
                </a:solidFill>
              </a:rPr>
              <a:t>Dependencia Funcional</a:t>
            </a:r>
            <a:r>
              <a:rPr lang="es-CL" dirty="0"/>
              <a:t> se obtiene cuando el valor de un atributo permite conocer en forma única, no ambigua y exacta, el valor de otro atributo. Es una asociación entre dos atributos que se define como:</a:t>
            </a:r>
            <a:endParaRPr dirty="0"/>
          </a:p>
          <a:p>
            <a:pPr marL="0" lvl="0" indent="0" algn="just" rtl="0">
              <a:lnSpc>
                <a:spcPct val="90000"/>
              </a:lnSpc>
              <a:spcBef>
                <a:spcPts val="1000"/>
              </a:spcBef>
              <a:spcAft>
                <a:spcPts val="0"/>
              </a:spcAft>
              <a:buSzPct val="100000"/>
              <a:buNone/>
            </a:pPr>
            <a:endParaRPr dirty="0"/>
          </a:p>
          <a:p>
            <a:pPr marL="228600" lvl="0" indent="-77470" algn="just" rtl="0">
              <a:lnSpc>
                <a:spcPct val="90000"/>
              </a:lnSpc>
              <a:spcBef>
                <a:spcPts val="1000"/>
              </a:spcBef>
              <a:spcAft>
                <a:spcPts val="0"/>
              </a:spcAft>
              <a:buSzPct val="100000"/>
              <a:buNone/>
            </a:pPr>
            <a:endParaRPr dirty="0"/>
          </a:p>
          <a:p>
            <a:pPr marL="228600" lvl="0" indent="-77470" algn="just" rtl="0">
              <a:lnSpc>
                <a:spcPct val="90000"/>
              </a:lnSpc>
              <a:spcBef>
                <a:spcPts val="1000"/>
              </a:spcBef>
              <a:spcAft>
                <a:spcPts val="0"/>
              </a:spcAft>
              <a:buSzPct val="100000"/>
              <a:buNone/>
            </a:pPr>
            <a:endParaRPr dirty="0"/>
          </a:p>
          <a:p>
            <a:pPr marL="228600" lvl="0" indent="-228600" algn="just" rtl="0">
              <a:lnSpc>
                <a:spcPct val="90000"/>
              </a:lnSpc>
              <a:spcBef>
                <a:spcPts val="1000"/>
              </a:spcBef>
              <a:spcAft>
                <a:spcPts val="0"/>
              </a:spcAft>
              <a:buSzPct val="100000"/>
              <a:buChar char="▪"/>
            </a:pPr>
            <a:r>
              <a:rPr lang="es-CL" dirty="0"/>
              <a:t>Se escribe A → B, y se lee: “A determina a B” o “B es funcionalmente dependiente de A”.</a:t>
            </a:r>
            <a:endParaRPr dirty="0"/>
          </a:p>
          <a:p>
            <a:pPr marL="228600" lvl="0" indent="-228600" algn="just" rtl="0">
              <a:lnSpc>
                <a:spcPct val="90000"/>
              </a:lnSpc>
              <a:spcBef>
                <a:spcPts val="1000"/>
              </a:spcBef>
              <a:spcAft>
                <a:spcPts val="0"/>
              </a:spcAft>
              <a:buSzPct val="100000"/>
              <a:buChar char="▪"/>
            </a:pPr>
            <a:r>
              <a:rPr lang="es-CL" dirty="0"/>
              <a:t>Ejemplos:</a:t>
            </a:r>
            <a:endParaRPr dirty="0"/>
          </a:p>
          <a:p>
            <a:pPr marL="0" lvl="0" indent="0" algn="just" rtl="0">
              <a:lnSpc>
                <a:spcPct val="90000"/>
              </a:lnSpc>
              <a:spcBef>
                <a:spcPts val="1000"/>
              </a:spcBef>
              <a:spcAft>
                <a:spcPts val="0"/>
              </a:spcAft>
              <a:buSzPct val="100000"/>
              <a:buNone/>
            </a:pPr>
            <a:r>
              <a:rPr lang="es-CL" dirty="0"/>
              <a:t>    RUT → Nombre</a:t>
            </a:r>
            <a:endParaRPr dirty="0"/>
          </a:p>
          <a:p>
            <a:pPr marL="0" lvl="0" indent="0" algn="just" rtl="0">
              <a:lnSpc>
                <a:spcPct val="90000"/>
              </a:lnSpc>
              <a:spcBef>
                <a:spcPts val="1000"/>
              </a:spcBef>
              <a:spcAft>
                <a:spcPts val="0"/>
              </a:spcAft>
              <a:buSzPct val="100000"/>
              <a:buNone/>
            </a:pPr>
            <a:r>
              <a:rPr lang="es-CL" dirty="0"/>
              <a:t>    </a:t>
            </a:r>
            <a:r>
              <a:rPr lang="es-CL" dirty="0" err="1"/>
              <a:t>NroFactura</a:t>
            </a:r>
            <a:r>
              <a:rPr lang="es-CL" dirty="0"/>
              <a:t> → </a:t>
            </a:r>
            <a:r>
              <a:rPr lang="es-CL" dirty="0" err="1"/>
              <a:t>MontoTotal</a:t>
            </a:r>
            <a:endParaRPr dirty="0"/>
          </a:p>
          <a:p>
            <a:pPr marL="228600" lvl="0" indent="-77470" algn="just" rtl="0">
              <a:lnSpc>
                <a:spcPct val="90000"/>
              </a:lnSpc>
              <a:spcBef>
                <a:spcPts val="1000"/>
              </a:spcBef>
              <a:spcAft>
                <a:spcPts val="0"/>
              </a:spcAft>
              <a:buSzPct val="100000"/>
              <a:buNone/>
            </a:pPr>
            <a:endParaRPr dirty="0"/>
          </a:p>
        </p:txBody>
      </p:sp>
      <p:sp>
        <p:nvSpPr>
          <p:cNvPr id="436" name="Google Shape;436;p2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20</a:t>
            </a:fld>
            <a:endParaRPr/>
          </a:p>
        </p:txBody>
      </p:sp>
      <p:sp>
        <p:nvSpPr>
          <p:cNvPr id="437" name="Google Shape;437;p20"/>
          <p:cNvSpPr/>
          <p:nvPr/>
        </p:nvSpPr>
        <p:spPr>
          <a:xfrm>
            <a:off x="1122505" y="3210018"/>
            <a:ext cx="10083626" cy="813501"/>
          </a:xfrm>
          <a:prstGeom prst="roundRect">
            <a:avLst>
              <a:gd name="adj" fmla="val 16667"/>
            </a:avLst>
          </a:prstGeom>
          <a:solidFill>
            <a:srgbClr val="004B85">
              <a:alpha val="20000"/>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i="1">
                <a:solidFill>
                  <a:schemeClr val="dk1"/>
                </a:solidFill>
                <a:latin typeface="Calibri"/>
                <a:ea typeface="Calibri"/>
                <a:cs typeface="Calibri"/>
                <a:sym typeface="Calibri"/>
              </a:rPr>
              <a:t>Para una relación R, el atributo B es funcionalmente dependiente del atributo A, si para cada instancia de A, el valor de A determina en forma única al valor de B</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443" name="Google Shape;443;p21"/>
          <p:cNvSpPr txBox="1">
            <a:spLocks noGrp="1"/>
          </p:cNvSpPr>
          <p:nvPr>
            <p:ph type="body" idx="1"/>
          </p:nvPr>
        </p:nvSpPr>
        <p:spPr>
          <a:xfrm>
            <a:off x="838200" y="1825625"/>
            <a:ext cx="6930957" cy="4351338"/>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800"/>
              <a:buNone/>
            </a:pPr>
            <a:r>
              <a:rPr lang="es-CL" b="1">
                <a:solidFill>
                  <a:srgbClr val="004B85"/>
                </a:solidFill>
              </a:rPr>
              <a:t>Pasos de la normalización</a:t>
            </a:r>
            <a:endParaRPr/>
          </a:p>
          <a:p>
            <a:pPr marL="228600" lvl="0" indent="-228600" algn="just" rtl="0">
              <a:lnSpc>
                <a:spcPct val="90000"/>
              </a:lnSpc>
              <a:spcBef>
                <a:spcPts val="1000"/>
              </a:spcBef>
              <a:spcAft>
                <a:spcPts val="0"/>
              </a:spcAft>
              <a:buSzPts val="2400"/>
              <a:buChar char="▪"/>
            </a:pPr>
            <a:r>
              <a:rPr lang="es-CL" sz="2400"/>
              <a:t>Inicialmente, se tiene una Vista No Normalizada.</a:t>
            </a:r>
            <a:endParaRPr/>
          </a:p>
          <a:p>
            <a:pPr marL="228600" lvl="0" indent="-228600" algn="just" rtl="0">
              <a:lnSpc>
                <a:spcPct val="90000"/>
              </a:lnSpc>
              <a:spcBef>
                <a:spcPts val="1000"/>
              </a:spcBef>
              <a:spcAft>
                <a:spcPts val="0"/>
              </a:spcAft>
              <a:buSzPts val="2400"/>
              <a:buChar char="▪"/>
            </a:pPr>
            <a:r>
              <a:rPr lang="es-CL" sz="2400"/>
              <a:t>Luego, se van analizando diversas dependencias anómalas entre los datos, que de presentarse se deben ir eliminando metódicamente para pasar a una siguiente Forma Normal (FN).</a:t>
            </a:r>
            <a:endParaRPr/>
          </a:p>
          <a:p>
            <a:pPr marL="228600" lvl="0" indent="-228600" algn="just" rtl="0">
              <a:lnSpc>
                <a:spcPct val="90000"/>
              </a:lnSpc>
              <a:spcBef>
                <a:spcPts val="1000"/>
              </a:spcBef>
              <a:spcAft>
                <a:spcPts val="0"/>
              </a:spcAft>
              <a:buSzPts val="2400"/>
              <a:buChar char="▪"/>
            </a:pPr>
            <a:r>
              <a:rPr lang="es-CL" sz="2400"/>
              <a:t>“Aplicar hasta 3FN es, por lo general, suficiente para los casos reales, aunque no garantiza que todas las anomalías se hayan eliminado.</a:t>
            </a:r>
            <a:endParaRPr/>
          </a:p>
        </p:txBody>
      </p:sp>
      <p:sp>
        <p:nvSpPr>
          <p:cNvPr id="444" name="Google Shape;444;p2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21</a:t>
            </a:fld>
            <a:endParaRPr/>
          </a:p>
        </p:txBody>
      </p:sp>
      <p:grpSp>
        <p:nvGrpSpPr>
          <p:cNvPr id="445" name="Google Shape;445;p21"/>
          <p:cNvGrpSpPr/>
          <p:nvPr/>
        </p:nvGrpSpPr>
        <p:grpSpPr>
          <a:xfrm>
            <a:off x="8017721" y="1690688"/>
            <a:ext cx="3598950" cy="4386514"/>
            <a:chOff x="7446221" y="1809535"/>
            <a:chExt cx="3598950" cy="4386514"/>
          </a:xfrm>
        </p:grpSpPr>
        <p:sp>
          <p:nvSpPr>
            <p:cNvPr id="446" name="Google Shape;446;p21"/>
            <p:cNvSpPr/>
            <p:nvPr/>
          </p:nvSpPr>
          <p:spPr>
            <a:xfrm>
              <a:off x="7805843" y="2502756"/>
              <a:ext cx="1928813" cy="501650"/>
            </a:xfrm>
            <a:prstGeom prst="rect">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r>
                <a:rPr lang="es-CL" sz="1400" b="0" i="0" u="none" strike="noStrike" cap="none">
                  <a:solidFill>
                    <a:schemeClr val="lt1"/>
                  </a:solidFill>
                  <a:latin typeface="Calibri"/>
                  <a:ea typeface="Calibri"/>
                  <a:cs typeface="Calibri"/>
                  <a:sym typeface="Calibri"/>
                </a:rPr>
                <a:t>Vista No Normalizada</a:t>
              </a:r>
              <a:endParaRPr/>
            </a:p>
          </p:txBody>
        </p:sp>
        <p:sp>
          <p:nvSpPr>
            <p:cNvPr id="447" name="Google Shape;447;p21"/>
            <p:cNvSpPr/>
            <p:nvPr/>
          </p:nvSpPr>
          <p:spPr>
            <a:xfrm>
              <a:off x="7805843" y="3379056"/>
              <a:ext cx="1928813" cy="501650"/>
            </a:xfrm>
            <a:prstGeom prst="rect">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r>
                <a:rPr lang="es-CL" sz="1400" b="0" i="0" u="none" strike="noStrike" cap="none">
                  <a:solidFill>
                    <a:schemeClr val="lt1"/>
                  </a:solidFill>
                  <a:latin typeface="Calibri"/>
                  <a:ea typeface="Calibri"/>
                  <a:cs typeface="Calibri"/>
                  <a:sym typeface="Calibri"/>
                </a:rPr>
                <a:t>Vista normalizada a 1FN</a:t>
              </a:r>
              <a:endParaRPr/>
            </a:p>
          </p:txBody>
        </p:sp>
        <p:cxnSp>
          <p:nvCxnSpPr>
            <p:cNvPr id="448" name="Google Shape;448;p21"/>
            <p:cNvCxnSpPr>
              <a:endCxn id="446" idx="0"/>
            </p:cNvCxnSpPr>
            <p:nvPr/>
          </p:nvCxnSpPr>
          <p:spPr>
            <a:xfrm flipH="1">
              <a:off x="8770250" y="2064456"/>
              <a:ext cx="1500" cy="438300"/>
            </a:xfrm>
            <a:prstGeom prst="straightConnector1">
              <a:avLst/>
            </a:prstGeom>
            <a:noFill/>
            <a:ln w="19050" cap="flat" cmpd="sng">
              <a:solidFill>
                <a:srgbClr val="575F6D"/>
              </a:solidFill>
              <a:prstDash val="solid"/>
              <a:round/>
              <a:headEnd type="none" w="sm" len="sm"/>
              <a:tailEnd type="triangle" w="lg" len="lg"/>
            </a:ln>
          </p:spPr>
        </p:cxnSp>
        <p:cxnSp>
          <p:nvCxnSpPr>
            <p:cNvPr id="449" name="Google Shape;449;p21"/>
            <p:cNvCxnSpPr>
              <a:stCxn id="446" idx="2"/>
              <a:endCxn id="447" idx="0"/>
            </p:cNvCxnSpPr>
            <p:nvPr/>
          </p:nvCxnSpPr>
          <p:spPr>
            <a:xfrm>
              <a:off x="8770250" y="3004406"/>
              <a:ext cx="0" cy="374700"/>
            </a:xfrm>
            <a:prstGeom prst="straightConnector1">
              <a:avLst/>
            </a:prstGeom>
            <a:noFill/>
            <a:ln w="19050" cap="flat" cmpd="sng">
              <a:solidFill>
                <a:srgbClr val="575F6D"/>
              </a:solidFill>
              <a:prstDash val="solid"/>
              <a:round/>
              <a:headEnd type="none" w="sm" len="sm"/>
              <a:tailEnd type="triangle" w="lg" len="lg"/>
            </a:ln>
          </p:spPr>
        </p:cxnSp>
        <p:cxnSp>
          <p:nvCxnSpPr>
            <p:cNvPr id="450" name="Google Shape;450;p21"/>
            <p:cNvCxnSpPr>
              <a:stCxn id="447" idx="2"/>
              <a:endCxn id="451" idx="0"/>
            </p:cNvCxnSpPr>
            <p:nvPr/>
          </p:nvCxnSpPr>
          <p:spPr>
            <a:xfrm>
              <a:off x="8770250" y="3880706"/>
              <a:ext cx="0" cy="376200"/>
            </a:xfrm>
            <a:prstGeom prst="straightConnector1">
              <a:avLst/>
            </a:prstGeom>
            <a:noFill/>
            <a:ln w="19050" cap="flat" cmpd="sng">
              <a:solidFill>
                <a:srgbClr val="575F6D"/>
              </a:solidFill>
              <a:prstDash val="solid"/>
              <a:round/>
              <a:headEnd type="none" w="sm" len="sm"/>
              <a:tailEnd type="triangle" w="lg" len="lg"/>
            </a:ln>
          </p:spPr>
        </p:cxnSp>
        <p:cxnSp>
          <p:nvCxnSpPr>
            <p:cNvPr id="452" name="Google Shape;452;p21"/>
            <p:cNvCxnSpPr>
              <a:stCxn id="451" idx="2"/>
              <a:endCxn id="453" idx="0"/>
            </p:cNvCxnSpPr>
            <p:nvPr/>
          </p:nvCxnSpPr>
          <p:spPr>
            <a:xfrm>
              <a:off x="8770250" y="4757006"/>
              <a:ext cx="0" cy="376200"/>
            </a:xfrm>
            <a:prstGeom prst="straightConnector1">
              <a:avLst/>
            </a:prstGeom>
            <a:noFill/>
            <a:ln w="19050" cap="flat" cmpd="sng">
              <a:solidFill>
                <a:srgbClr val="575F6D"/>
              </a:solidFill>
              <a:prstDash val="solid"/>
              <a:round/>
              <a:headEnd type="none" w="sm" len="sm"/>
              <a:tailEnd type="triangle" w="lg" len="lg"/>
            </a:ln>
          </p:spPr>
        </p:cxnSp>
        <p:sp>
          <p:nvSpPr>
            <p:cNvPr id="451" name="Google Shape;451;p21"/>
            <p:cNvSpPr/>
            <p:nvPr/>
          </p:nvSpPr>
          <p:spPr>
            <a:xfrm>
              <a:off x="7805843" y="4256944"/>
              <a:ext cx="1928813" cy="500062"/>
            </a:xfrm>
            <a:prstGeom prst="rect">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r>
                <a:rPr lang="es-CL" sz="1400" b="0" i="0" u="none" strike="noStrike" cap="none">
                  <a:solidFill>
                    <a:schemeClr val="lt1"/>
                  </a:solidFill>
                  <a:latin typeface="Calibri"/>
                  <a:ea typeface="Calibri"/>
                  <a:cs typeface="Calibri"/>
                  <a:sym typeface="Calibri"/>
                </a:rPr>
                <a:t>Vista en 2FN</a:t>
              </a:r>
              <a:endParaRPr/>
            </a:p>
          </p:txBody>
        </p:sp>
        <p:sp>
          <p:nvSpPr>
            <p:cNvPr id="453" name="Google Shape;453;p21"/>
            <p:cNvSpPr/>
            <p:nvPr/>
          </p:nvSpPr>
          <p:spPr>
            <a:xfrm>
              <a:off x="7805843" y="5133244"/>
              <a:ext cx="1928813" cy="500062"/>
            </a:xfrm>
            <a:prstGeom prst="rect">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r>
                <a:rPr lang="es-CL" sz="1400" b="0" i="0" u="none" strike="noStrike" cap="none">
                  <a:solidFill>
                    <a:schemeClr val="lt1"/>
                  </a:solidFill>
                  <a:latin typeface="Calibri"/>
                  <a:ea typeface="Calibri"/>
                  <a:cs typeface="Calibri"/>
                  <a:sym typeface="Calibri"/>
                </a:rPr>
                <a:t>Vista en 3FN</a:t>
              </a:r>
              <a:endParaRPr/>
            </a:p>
          </p:txBody>
        </p:sp>
        <p:sp>
          <p:nvSpPr>
            <p:cNvPr id="454" name="Google Shape;454;p21"/>
            <p:cNvSpPr/>
            <p:nvPr/>
          </p:nvSpPr>
          <p:spPr>
            <a:xfrm>
              <a:off x="8910850" y="4848830"/>
              <a:ext cx="2134321"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Eliminar Dependencias Transitivas</a:t>
              </a:r>
              <a:endParaRPr/>
            </a:p>
          </p:txBody>
        </p:sp>
        <p:sp>
          <p:nvSpPr>
            <p:cNvPr id="455" name="Google Shape;455;p21"/>
            <p:cNvSpPr/>
            <p:nvPr/>
          </p:nvSpPr>
          <p:spPr>
            <a:xfrm>
              <a:off x="8910851" y="3960251"/>
              <a:ext cx="2055226"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Eliminar Dependencias Parciales</a:t>
              </a:r>
              <a:endParaRPr/>
            </a:p>
          </p:txBody>
        </p:sp>
        <p:sp>
          <p:nvSpPr>
            <p:cNvPr id="456" name="Google Shape;456;p21"/>
            <p:cNvSpPr/>
            <p:nvPr/>
          </p:nvSpPr>
          <p:spPr>
            <a:xfrm>
              <a:off x="8910850" y="3088603"/>
              <a:ext cx="2000250"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Eliminar Grupos Repetitivos</a:t>
              </a:r>
              <a:endParaRPr/>
            </a:p>
          </p:txBody>
        </p:sp>
        <p:sp>
          <p:nvSpPr>
            <p:cNvPr id="457" name="Google Shape;457;p21"/>
            <p:cNvSpPr/>
            <p:nvPr/>
          </p:nvSpPr>
          <p:spPr>
            <a:xfrm>
              <a:off x="8305112" y="1809535"/>
              <a:ext cx="928688" cy="18466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Vista Usuario</a:t>
              </a:r>
              <a:endParaRPr/>
            </a:p>
          </p:txBody>
        </p:sp>
        <p:cxnSp>
          <p:nvCxnSpPr>
            <p:cNvPr id="458" name="Google Shape;458;p21"/>
            <p:cNvCxnSpPr>
              <a:stCxn id="453" idx="2"/>
            </p:cNvCxnSpPr>
            <p:nvPr/>
          </p:nvCxnSpPr>
          <p:spPr>
            <a:xfrm flipH="1">
              <a:off x="8768750" y="5633306"/>
              <a:ext cx="1500" cy="312600"/>
            </a:xfrm>
            <a:prstGeom prst="straightConnector1">
              <a:avLst/>
            </a:prstGeom>
            <a:noFill/>
            <a:ln w="19050" cap="flat" cmpd="sng">
              <a:solidFill>
                <a:srgbClr val="575F6D"/>
              </a:solidFill>
              <a:prstDash val="solid"/>
              <a:round/>
              <a:headEnd type="none" w="sm" len="sm"/>
              <a:tailEnd type="triangle" w="lg" len="lg"/>
            </a:ln>
          </p:spPr>
        </p:cxnSp>
        <p:sp>
          <p:nvSpPr>
            <p:cNvPr id="459" name="Google Shape;459;p21"/>
            <p:cNvSpPr/>
            <p:nvPr/>
          </p:nvSpPr>
          <p:spPr>
            <a:xfrm>
              <a:off x="7446221" y="6011383"/>
              <a:ext cx="2646469" cy="18466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200"/>
                <a:buFont typeface="Noto Sans Symbols"/>
                <a:buNone/>
              </a:pPr>
              <a:r>
                <a:rPr lang="es-CL" sz="1200">
                  <a:solidFill>
                    <a:schemeClr val="dk1"/>
                  </a:solidFill>
                  <a:latin typeface="Calibri"/>
                  <a:ea typeface="Calibri"/>
                  <a:cs typeface="Calibri"/>
                  <a:sym typeface="Calibri"/>
                </a:rPr>
                <a:t>Conjunto de entidades, relaciones o tablas</a:t>
              </a:r>
              <a:endParaRPr/>
            </a:p>
          </p:txBody>
        </p:sp>
      </p:gr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465" name="Google Shape;46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800"/>
              <a:buNone/>
            </a:pPr>
            <a:r>
              <a:rPr lang="es-CL" b="1">
                <a:solidFill>
                  <a:srgbClr val="004B85"/>
                </a:solidFill>
              </a:rPr>
              <a:t>Ejercicio de la Normalización hasta 3FN: el caso del hospital</a:t>
            </a:r>
            <a:endParaRPr/>
          </a:p>
          <a:p>
            <a:pPr marL="228600" lvl="0" indent="-228600" algn="just" rtl="0">
              <a:lnSpc>
                <a:spcPct val="90000"/>
              </a:lnSpc>
              <a:spcBef>
                <a:spcPts val="1000"/>
              </a:spcBef>
              <a:spcAft>
                <a:spcPts val="0"/>
              </a:spcAft>
              <a:buSzPts val="2400"/>
              <a:buChar char="▪"/>
            </a:pPr>
            <a:r>
              <a:rPr lang="es-CL" sz="2400"/>
              <a:t>Los requerimientos de información están expresados a través de las siguientes vistas:</a:t>
            </a:r>
            <a:endParaRPr/>
          </a:p>
          <a:p>
            <a:pPr marL="685800" lvl="1" indent="-228600" algn="just" rtl="0">
              <a:lnSpc>
                <a:spcPct val="90000"/>
              </a:lnSpc>
              <a:spcBef>
                <a:spcPts val="500"/>
              </a:spcBef>
              <a:spcAft>
                <a:spcPts val="0"/>
              </a:spcAft>
              <a:buSzPts val="2000"/>
              <a:buChar char="▪"/>
            </a:pPr>
            <a:r>
              <a:rPr lang="es-CL" sz="2000"/>
              <a:t>Vista 1: Factura (usuario Cajero) </a:t>
            </a:r>
            <a:endParaRPr/>
          </a:p>
          <a:p>
            <a:pPr marL="685800" lvl="1" indent="-228600" algn="just" rtl="0">
              <a:lnSpc>
                <a:spcPct val="90000"/>
              </a:lnSpc>
              <a:spcBef>
                <a:spcPts val="500"/>
              </a:spcBef>
              <a:spcAft>
                <a:spcPts val="0"/>
              </a:spcAft>
              <a:buSzPts val="2000"/>
              <a:buChar char="▪"/>
            </a:pPr>
            <a:r>
              <a:rPr lang="es-CL" sz="2000"/>
              <a:t>Vista 2: Informe Utilización Piezas (usuario Enfermeras)</a:t>
            </a:r>
            <a:endParaRPr/>
          </a:p>
          <a:p>
            <a:pPr marL="685800" lvl="1" indent="-228600" algn="just" rtl="0">
              <a:lnSpc>
                <a:spcPct val="90000"/>
              </a:lnSpc>
              <a:spcBef>
                <a:spcPts val="500"/>
              </a:spcBef>
              <a:spcAft>
                <a:spcPts val="0"/>
              </a:spcAft>
              <a:buSzPts val="2000"/>
              <a:buChar char="▪"/>
            </a:pPr>
            <a:r>
              <a:rPr lang="es-CL" sz="2000"/>
              <a:t>Vista 3: Pantalla datos Paciente (usuario Recepcionista)</a:t>
            </a:r>
            <a:endParaRPr/>
          </a:p>
          <a:p>
            <a:pPr marL="685800" lvl="1" indent="-228600" algn="just" rtl="0">
              <a:lnSpc>
                <a:spcPct val="90000"/>
              </a:lnSpc>
              <a:spcBef>
                <a:spcPts val="500"/>
              </a:spcBef>
              <a:spcAft>
                <a:spcPts val="0"/>
              </a:spcAft>
              <a:buSzPts val="2000"/>
              <a:buChar char="▪"/>
            </a:pPr>
            <a:r>
              <a:rPr lang="es-CL" sz="2000"/>
              <a:t>Vista 4: Informe para Médicos (usuario Médicos)</a:t>
            </a:r>
            <a:endParaRPr/>
          </a:p>
          <a:p>
            <a:pPr marL="228600" lvl="0" indent="-228600" algn="just" rtl="0">
              <a:lnSpc>
                <a:spcPct val="90000"/>
              </a:lnSpc>
              <a:spcBef>
                <a:spcPts val="1000"/>
              </a:spcBef>
              <a:spcAft>
                <a:spcPts val="0"/>
              </a:spcAft>
              <a:buSzPts val="2400"/>
              <a:buChar char="▪"/>
            </a:pPr>
            <a:r>
              <a:rPr lang="es-CL" sz="2400"/>
              <a:t>¿Qué mejoras se pueden realizar a las vistas existentes?</a:t>
            </a:r>
            <a:endParaRPr/>
          </a:p>
          <a:p>
            <a:pPr marL="228600" lvl="0" indent="-228600" algn="just" rtl="0">
              <a:lnSpc>
                <a:spcPct val="90000"/>
              </a:lnSpc>
              <a:spcBef>
                <a:spcPts val="1000"/>
              </a:spcBef>
              <a:spcAft>
                <a:spcPts val="0"/>
              </a:spcAft>
              <a:buSzPts val="2400"/>
              <a:buChar char="▪"/>
            </a:pPr>
            <a:r>
              <a:rPr lang="es-CL" sz="2400"/>
              <a:t>¿Qué nuevas vistas se pueden crear?</a:t>
            </a:r>
            <a:endParaRPr/>
          </a:p>
          <a:p>
            <a:pPr marL="228600" lvl="0" indent="-228600" algn="just" rtl="0">
              <a:lnSpc>
                <a:spcPct val="90000"/>
              </a:lnSpc>
              <a:spcBef>
                <a:spcPts val="1000"/>
              </a:spcBef>
              <a:spcAft>
                <a:spcPts val="0"/>
              </a:spcAft>
              <a:buSzPts val="2400"/>
              <a:buChar char="▪"/>
            </a:pPr>
            <a:r>
              <a:rPr lang="es-CL" sz="2400"/>
              <a:t>En clases se aplicarán los pasos de la normalización para las 4 vistas.</a:t>
            </a:r>
            <a:endParaRPr/>
          </a:p>
          <a:p>
            <a:pPr marL="0" lvl="0" indent="0" algn="just" rtl="0">
              <a:lnSpc>
                <a:spcPct val="90000"/>
              </a:lnSpc>
              <a:spcBef>
                <a:spcPts val="1000"/>
              </a:spcBef>
              <a:spcAft>
                <a:spcPts val="0"/>
              </a:spcAft>
              <a:buSzPts val="2800"/>
              <a:buNone/>
            </a:pPr>
            <a:endParaRPr/>
          </a:p>
        </p:txBody>
      </p:sp>
      <p:sp>
        <p:nvSpPr>
          <p:cNvPr id="466" name="Google Shape;466;p2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22</a:t>
            </a:fld>
            <a:endParaRPr/>
          </a:p>
        </p:txBody>
      </p:sp>
      <p:pic>
        <p:nvPicPr>
          <p:cNvPr id="467" name="Google Shape;467;p22"/>
          <p:cNvPicPr preferRelativeResize="0"/>
          <p:nvPr/>
        </p:nvPicPr>
        <p:blipFill rotWithShape="1">
          <a:blip r:embed="rId3">
            <a:alphaModFix/>
          </a:blip>
          <a:srcRect/>
          <a:stretch/>
        </p:blipFill>
        <p:spPr>
          <a:xfrm>
            <a:off x="9801363" y="3001592"/>
            <a:ext cx="2043853" cy="2043853"/>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473" name="Google Shape;473;p23"/>
          <p:cNvSpPr txBox="1">
            <a:spLocks noGrp="1"/>
          </p:cNvSpPr>
          <p:nvPr>
            <p:ph type="body" idx="1"/>
          </p:nvPr>
        </p:nvSpPr>
        <p:spPr>
          <a:xfrm>
            <a:off x="838200" y="1540705"/>
            <a:ext cx="10515600" cy="448627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600"/>
              <a:buNone/>
            </a:pPr>
            <a:r>
              <a:rPr lang="es-CL" sz="2600" b="1">
                <a:solidFill>
                  <a:srgbClr val="004B85"/>
                </a:solidFill>
              </a:rPr>
              <a:t>Ejercicio de la Normalización hasta 3FN: el caso del hospital</a:t>
            </a:r>
            <a:endParaRPr/>
          </a:p>
        </p:txBody>
      </p:sp>
      <p:sp>
        <p:nvSpPr>
          <p:cNvPr id="474" name="Google Shape;474;p2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23</a:t>
            </a:fld>
            <a:endParaRPr/>
          </a:p>
        </p:txBody>
      </p:sp>
      <p:grpSp>
        <p:nvGrpSpPr>
          <p:cNvPr id="475" name="Google Shape;475;p23"/>
          <p:cNvGrpSpPr/>
          <p:nvPr/>
        </p:nvGrpSpPr>
        <p:grpSpPr>
          <a:xfrm>
            <a:off x="1078992" y="2083340"/>
            <a:ext cx="7760208" cy="4384675"/>
            <a:chOff x="1129218" y="1971675"/>
            <a:chExt cx="5486400" cy="4384675"/>
          </a:xfrm>
        </p:grpSpPr>
        <p:sp>
          <p:nvSpPr>
            <p:cNvPr id="476" name="Google Shape;476;p23"/>
            <p:cNvSpPr/>
            <p:nvPr/>
          </p:nvSpPr>
          <p:spPr>
            <a:xfrm>
              <a:off x="1129218" y="1971675"/>
              <a:ext cx="5486400" cy="43846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23"/>
            <p:cNvSpPr/>
            <p:nvPr/>
          </p:nvSpPr>
          <p:spPr>
            <a:xfrm>
              <a:off x="1162556" y="2005013"/>
              <a:ext cx="5416550" cy="4314825"/>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78" name="Google Shape;478;p23"/>
            <p:cNvSpPr/>
            <p:nvPr/>
          </p:nvSpPr>
          <p:spPr>
            <a:xfrm>
              <a:off x="1479820" y="2245004"/>
              <a:ext cx="121187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b="1" i="1">
                  <a:solidFill>
                    <a:schemeClr val="dk1"/>
                  </a:solidFill>
                  <a:latin typeface="Arial"/>
                  <a:ea typeface="Arial"/>
                  <a:cs typeface="Arial"/>
                  <a:sym typeface="Arial"/>
                </a:rPr>
                <a:t>Hospital Dr. Santana</a:t>
              </a:r>
              <a:endParaRPr sz="1800">
                <a:solidFill>
                  <a:schemeClr val="dk1"/>
                </a:solidFill>
                <a:latin typeface="Arial"/>
                <a:ea typeface="Arial"/>
                <a:cs typeface="Arial"/>
                <a:sym typeface="Arial"/>
              </a:endParaRPr>
            </a:p>
          </p:txBody>
        </p:sp>
        <p:sp>
          <p:nvSpPr>
            <p:cNvPr id="479" name="Google Shape;479;p23"/>
            <p:cNvSpPr/>
            <p:nvPr/>
          </p:nvSpPr>
          <p:spPr>
            <a:xfrm>
              <a:off x="1666858" y="2425929"/>
              <a:ext cx="772647" cy="10772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700"/>
                <a:buFont typeface="Noto Sans Symbols"/>
                <a:buNone/>
              </a:pPr>
              <a:r>
                <a:rPr lang="es-CL" sz="700">
                  <a:solidFill>
                    <a:schemeClr val="dk1"/>
                  </a:solidFill>
                  <a:latin typeface="Arial"/>
                  <a:ea typeface="Arial"/>
                  <a:cs typeface="Arial"/>
                  <a:sym typeface="Arial"/>
                </a:rPr>
                <a:t>RUT: 89.900.120-K</a:t>
              </a:r>
              <a:endParaRPr sz="1800">
                <a:solidFill>
                  <a:schemeClr val="dk1"/>
                </a:solidFill>
                <a:latin typeface="Arial"/>
                <a:ea typeface="Arial"/>
                <a:cs typeface="Arial"/>
                <a:sym typeface="Arial"/>
              </a:endParaRPr>
            </a:p>
          </p:txBody>
        </p:sp>
        <p:sp>
          <p:nvSpPr>
            <p:cNvPr id="480" name="Google Shape;480;p23"/>
            <p:cNvSpPr/>
            <p:nvPr/>
          </p:nvSpPr>
          <p:spPr>
            <a:xfrm>
              <a:off x="1734183" y="2540896"/>
              <a:ext cx="637995" cy="10772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700"/>
                <a:buFont typeface="Noto Sans Symbols"/>
                <a:buNone/>
              </a:pPr>
              <a:r>
                <a:rPr lang="es-CL" sz="700">
                  <a:solidFill>
                    <a:schemeClr val="dk1"/>
                  </a:solidFill>
                  <a:latin typeface="Arial"/>
                  <a:ea typeface="Arial"/>
                  <a:cs typeface="Arial"/>
                  <a:sym typeface="Arial"/>
                </a:rPr>
                <a:t>Los Leones 180</a:t>
              </a:r>
              <a:endParaRPr sz="1800">
                <a:solidFill>
                  <a:schemeClr val="dk1"/>
                </a:solidFill>
                <a:latin typeface="Arial"/>
                <a:ea typeface="Arial"/>
                <a:cs typeface="Arial"/>
                <a:sym typeface="Arial"/>
              </a:endParaRPr>
            </a:p>
          </p:txBody>
        </p:sp>
        <p:sp>
          <p:nvSpPr>
            <p:cNvPr id="481" name="Google Shape;481;p23"/>
            <p:cNvSpPr/>
            <p:nvPr/>
          </p:nvSpPr>
          <p:spPr>
            <a:xfrm>
              <a:off x="1644054" y="2658623"/>
              <a:ext cx="812723" cy="10772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700"/>
                <a:buFont typeface="Noto Sans Symbols"/>
                <a:buNone/>
              </a:pPr>
              <a:r>
                <a:rPr lang="es-CL" sz="700">
                  <a:solidFill>
                    <a:schemeClr val="dk1"/>
                  </a:solidFill>
                  <a:latin typeface="Arial"/>
                  <a:ea typeface="Arial"/>
                  <a:cs typeface="Arial"/>
                  <a:sym typeface="Arial"/>
                </a:rPr>
                <a:t>Fono: 56-2-6677889</a:t>
              </a:r>
              <a:endParaRPr sz="1800">
                <a:solidFill>
                  <a:schemeClr val="dk1"/>
                </a:solidFill>
                <a:latin typeface="Arial"/>
                <a:ea typeface="Arial"/>
                <a:cs typeface="Arial"/>
                <a:sym typeface="Arial"/>
              </a:endParaRPr>
            </a:p>
          </p:txBody>
        </p:sp>
        <p:sp>
          <p:nvSpPr>
            <p:cNvPr id="482" name="Google Shape;482;p23"/>
            <p:cNvSpPr/>
            <p:nvPr/>
          </p:nvSpPr>
          <p:spPr>
            <a:xfrm>
              <a:off x="1754810" y="2782620"/>
              <a:ext cx="585097" cy="10772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700"/>
                <a:buFont typeface="Noto Sans Symbols"/>
                <a:buNone/>
              </a:pPr>
              <a:r>
                <a:rPr lang="es-CL" sz="700">
                  <a:solidFill>
                    <a:schemeClr val="dk1"/>
                  </a:solidFill>
                  <a:latin typeface="Arial"/>
                  <a:ea typeface="Arial"/>
                  <a:cs typeface="Arial"/>
                  <a:sym typeface="Arial"/>
                </a:rPr>
                <a:t>Santiago-Chile</a:t>
              </a:r>
              <a:endParaRPr sz="1800">
                <a:solidFill>
                  <a:schemeClr val="dk1"/>
                </a:solidFill>
                <a:latin typeface="Arial"/>
                <a:ea typeface="Arial"/>
                <a:cs typeface="Arial"/>
                <a:sym typeface="Arial"/>
              </a:endParaRPr>
            </a:p>
          </p:txBody>
        </p:sp>
        <p:sp>
          <p:nvSpPr>
            <p:cNvPr id="483" name="Google Shape;483;p23"/>
            <p:cNvSpPr/>
            <p:nvPr/>
          </p:nvSpPr>
          <p:spPr>
            <a:xfrm>
              <a:off x="3428561" y="2416736"/>
              <a:ext cx="884538"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800"/>
                <a:buFont typeface="Noto Sans Symbols"/>
                <a:buNone/>
              </a:pPr>
              <a:r>
                <a:rPr lang="es-CL" sz="1800" b="1" i="1">
                  <a:solidFill>
                    <a:schemeClr val="dk1"/>
                  </a:solidFill>
                  <a:latin typeface="Arial"/>
                  <a:ea typeface="Arial"/>
                  <a:cs typeface="Arial"/>
                  <a:sym typeface="Arial"/>
                </a:rPr>
                <a:t>FACTURA</a:t>
              </a:r>
              <a:endParaRPr sz="1800">
                <a:solidFill>
                  <a:schemeClr val="dk1"/>
                </a:solidFill>
                <a:latin typeface="Arial"/>
                <a:ea typeface="Arial"/>
                <a:cs typeface="Arial"/>
                <a:sym typeface="Arial"/>
              </a:endParaRPr>
            </a:p>
          </p:txBody>
        </p:sp>
        <p:sp>
          <p:nvSpPr>
            <p:cNvPr id="484" name="Google Shape;484;p23"/>
            <p:cNvSpPr/>
            <p:nvPr/>
          </p:nvSpPr>
          <p:spPr>
            <a:xfrm>
              <a:off x="1332418" y="2174875"/>
              <a:ext cx="5076825" cy="39751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485" name="Google Shape;485;p23"/>
            <p:cNvCxnSpPr/>
            <p:nvPr/>
          </p:nvCxnSpPr>
          <p:spPr>
            <a:xfrm>
              <a:off x="1332418" y="2927494"/>
              <a:ext cx="5076825" cy="1588"/>
            </a:xfrm>
            <a:prstGeom prst="straightConnector1">
              <a:avLst/>
            </a:prstGeom>
            <a:noFill/>
            <a:ln w="9525" cap="flat" cmpd="sng">
              <a:solidFill>
                <a:schemeClr val="dk1"/>
              </a:solidFill>
              <a:prstDash val="solid"/>
              <a:round/>
              <a:headEnd type="none" w="med" len="med"/>
              <a:tailEnd type="none" w="med" len="med"/>
            </a:ln>
          </p:spPr>
        </p:cxnSp>
        <p:sp>
          <p:nvSpPr>
            <p:cNvPr id="486" name="Google Shape;486;p23"/>
            <p:cNvSpPr/>
            <p:nvPr/>
          </p:nvSpPr>
          <p:spPr>
            <a:xfrm>
              <a:off x="1472895" y="2980163"/>
              <a:ext cx="1160574"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NOMBRE PACIENTE:</a:t>
              </a:r>
              <a:endParaRPr sz="1800">
                <a:solidFill>
                  <a:schemeClr val="dk1"/>
                </a:solidFill>
                <a:latin typeface="Arial"/>
                <a:ea typeface="Arial"/>
                <a:cs typeface="Arial"/>
                <a:sym typeface="Arial"/>
              </a:endParaRPr>
            </a:p>
          </p:txBody>
        </p:sp>
        <p:sp>
          <p:nvSpPr>
            <p:cNvPr id="487" name="Google Shape;487;p23"/>
            <p:cNvSpPr/>
            <p:nvPr/>
          </p:nvSpPr>
          <p:spPr>
            <a:xfrm>
              <a:off x="1472894" y="3154787"/>
              <a:ext cx="676467"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DIRECCIÓN:</a:t>
              </a:r>
              <a:endParaRPr sz="1800">
                <a:solidFill>
                  <a:schemeClr val="dk1"/>
                </a:solidFill>
                <a:latin typeface="Arial"/>
                <a:ea typeface="Arial"/>
                <a:cs typeface="Arial"/>
                <a:sym typeface="Arial"/>
              </a:endParaRPr>
            </a:p>
          </p:txBody>
        </p:sp>
        <p:sp>
          <p:nvSpPr>
            <p:cNvPr id="488" name="Google Shape;488;p23"/>
            <p:cNvSpPr/>
            <p:nvPr/>
          </p:nvSpPr>
          <p:spPr>
            <a:xfrm>
              <a:off x="4775071" y="2980094"/>
              <a:ext cx="671659"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#PACIENTE:</a:t>
              </a:r>
              <a:endParaRPr sz="1800">
                <a:solidFill>
                  <a:schemeClr val="dk1"/>
                </a:solidFill>
                <a:latin typeface="Arial"/>
                <a:ea typeface="Arial"/>
                <a:cs typeface="Arial"/>
                <a:sym typeface="Arial"/>
              </a:endParaRPr>
            </a:p>
          </p:txBody>
        </p:sp>
        <p:sp>
          <p:nvSpPr>
            <p:cNvPr id="489" name="Google Shape;489;p23"/>
            <p:cNvSpPr/>
            <p:nvPr/>
          </p:nvSpPr>
          <p:spPr>
            <a:xfrm>
              <a:off x="4775070" y="3162300"/>
              <a:ext cx="49372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CIUDAD:</a:t>
              </a:r>
              <a:endParaRPr sz="1800">
                <a:solidFill>
                  <a:schemeClr val="dk1"/>
                </a:solidFill>
                <a:latin typeface="Arial"/>
                <a:ea typeface="Arial"/>
                <a:cs typeface="Arial"/>
                <a:sym typeface="Arial"/>
              </a:endParaRPr>
            </a:p>
          </p:txBody>
        </p:sp>
        <p:cxnSp>
          <p:nvCxnSpPr>
            <p:cNvPr id="490" name="Google Shape;490;p23"/>
            <p:cNvCxnSpPr/>
            <p:nvPr/>
          </p:nvCxnSpPr>
          <p:spPr>
            <a:xfrm>
              <a:off x="2666807" y="3119602"/>
              <a:ext cx="2028308" cy="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23"/>
            <p:cNvCxnSpPr/>
            <p:nvPr/>
          </p:nvCxnSpPr>
          <p:spPr>
            <a:xfrm>
              <a:off x="5480068" y="3119602"/>
              <a:ext cx="859970" cy="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23"/>
            <p:cNvCxnSpPr/>
            <p:nvPr/>
          </p:nvCxnSpPr>
          <p:spPr>
            <a:xfrm>
              <a:off x="2178555" y="3296934"/>
              <a:ext cx="2516559" cy="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23"/>
            <p:cNvCxnSpPr/>
            <p:nvPr/>
          </p:nvCxnSpPr>
          <p:spPr>
            <a:xfrm>
              <a:off x="5302133" y="3307067"/>
              <a:ext cx="1037905" cy="0"/>
            </a:xfrm>
            <a:prstGeom prst="straightConnector1">
              <a:avLst/>
            </a:prstGeom>
            <a:noFill/>
            <a:ln w="9525" cap="flat" cmpd="sng">
              <a:solidFill>
                <a:schemeClr val="dk1"/>
              </a:solidFill>
              <a:prstDash val="solid"/>
              <a:round/>
              <a:headEnd type="none" w="med" len="med"/>
              <a:tailEnd type="none" w="med" len="med"/>
            </a:ln>
          </p:spPr>
        </p:cxnSp>
        <p:cxnSp>
          <p:nvCxnSpPr>
            <p:cNvPr id="494" name="Google Shape;494;p23"/>
            <p:cNvCxnSpPr/>
            <p:nvPr/>
          </p:nvCxnSpPr>
          <p:spPr>
            <a:xfrm>
              <a:off x="1332418" y="3527425"/>
              <a:ext cx="5076825" cy="1588"/>
            </a:xfrm>
            <a:prstGeom prst="straightConnector1">
              <a:avLst/>
            </a:prstGeom>
            <a:noFill/>
            <a:ln w="9525" cap="flat" cmpd="sng">
              <a:solidFill>
                <a:schemeClr val="dk1"/>
              </a:solidFill>
              <a:prstDash val="solid"/>
              <a:round/>
              <a:headEnd type="none" w="med" len="med"/>
              <a:tailEnd type="none" w="med" len="med"/>
            </a:ln>
          </p:spPr>
        </p:cxnSp>
        <p:sp>
          <p:nvSpPr>
            <p:cNvPr id="495" name="Google Shape;495;p23"/>
            <p:cNvSpPr/>
            <p:nvPr/>
          </p:nvSpPr>
          <p:spPr>
            <a:xfrm>
              <a:off x="1331067" y="3622951"/>
              <a:ext cx="847487" cy="1692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#ITEM</a:t>
              </a:r>
              <a:endParaRPr sz="1800">
                <a:solidFill>
                  <a:schemeClr val="dk1"/>
                </a:solidFill>
                <a:latin typeface="Arial"/>
                <a:ea typeface="Arial"/>
                <a:cs typeface="Arial"/>
                <a:sym typeface="Arial"/>
              </a:endParaRPr>
            </a:p>
          </p:txBody>
        </p:sp>
        <p:sp>
          <p:nvSpPr>
            <p:cNvPr id="496" name="Google Shape;496;p23"/>
            <p:cNvSpPr/>
            <p:nvPr/>
          </p:nvSpPr>
          <p:spPr>
            <a:xfrm>
              <a:off x="2186258" y="3628523"/>
              <a:ext cx="2867258" cy="1692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NOMBRE ITEM</a:t>
              </a:r>
              <a:endParaRPr sz="1800">
                <a:solidFill>
                  <a:schemeClr val="dk1"/>
                </a:solidFill>
                <a:latin typeface="Arial"/>
                <a:ea typeface="Arial"/>
                <a:cs typeface="Arial"/>
                <a:sym typeface="Arial"/>
              </a:endParaRPr>
            </a:p>
          </p:txBody>
        </p:sp>
        <p:sp>
          <p:nvSpPr>
            <p:cNvPr id="497" name="Google Shape;497;p23"/>
            <p:cNvSpPr/>
            <p:nvPr/>
          </p:nvSpPr>
          <p:spPr>
            <a:xfrm>
              <a:off x="5053516" y="3636767"/>
              <a:ext cx="1354137" cy="1692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VALOR</a:t>
              </a:r>
              <a:endParaRPr sz="1800">
                <a:solidFill>
                  <a:schemeClr val="dk1"/>
                </a:solidFill>
                <a:latin typeface="Arial"/>
                <a:ea typeface="Arial"/>
                <a:cs typeface="Arial"/>
                <a:sym typeface="Arial"/>
              </a:endParaRPr>
            </a:p>
          </p:txBody>
        </p:sp>
        <p:cxnSp>
          <p:nvCxnSpPr>
            <p:cNvPr id="498" name="Google Shape;498;p23"/>
            <p:cNvCxnSpPr/>
            <p:nvPr/>
          </p:nvCxnSpPr>
          <p:spPr>
            <a:xfrm>
              <a:off x="2178556" y="3527425"/>
              <a:ext cx="1588" cy="1862138"/>
            </a:xfrm>
            <a:prstGeom prst="straightConnector1">
              <a:avLst/>
            </a:prstGeom>
            <a:noFill/>
            <a:ln w="9525" cap="flat" cmpd="sng">
              <a:solidFill>
                <a:schemeClr val="dk1"/>
              </a:solidFill>
              <a:prstDash val="solid"/>
              <a:round/>
              <a:headEnd type="none" w="med" len="med"/>
              <a:tailEnd type="none" w="med" len="med"/>
            </a:ln>
          </p:spPr>
        </p:cxnSp>
        <p:cxnSp>
          <p:nvCxnSpPr>
            <p:cNvPr id="499" name="Google Shape;499;p23"/>
            <p:cNvCxnSpPr/>
            <p:nvPr/>
          </p:nvCxnSpPr>
          <p:spPr>
            <a:xfrm>
              <a:off x="5055106" y="3527425"/>
              <a:ext cx="1588" cy="262255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23"/>
            <p:cNvCxnSpPr/>
            <p:nvPr/>
          </p:nvCxnSpPr>
          <p:spPr>
            <a:xfrm>
              <a:off x="5055106" y="5643563"/>
              <a:ext cx="1354138" cy="1588"/>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23"/>
            <p:cNvCxnSpPr/>
            <p:nvPr/>
          </p:nvCxnSpPr>
          <p:spPr>
            <a:xfrm>
              <a:off x="1332418" y="3867150"/>
              <a:ext cx="5076825" cy="1588"/>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23"/>
            <p:cNvCxnSpPr/>
            <p:nvPr/>
          </p:nvCxnSpPr>
          <p:spPr>
            <a:xfrm flipH="1">
              <a:off x="1332418" y="4119563"/>
              <a:ext cx="5076825" cy="1588"/>
            </a:xfrm>
            <a:prstGeom prst="straightConnector1">
              <a:avLst/>
            </a:prstGeom>
            <a:noFill/>
            <a:ln w="9525" cap="flat" cmpd="sng">
              <a:solidFill>
                <a:schemeClr val="dk1"/>
              </a:solidFill>
              <a:prstDash val="solid"/>
              <a:round/>
              <a:headEnd type="none" w="med" len="med"/>
              <a:tailEnd type="none" w="med" len="med"/>
            </a:ln>
          </p:spPr>
        </p:cxnSp>
        <p:cxnSp>
          <p:nvCxnSpPr>
            <p:cNvPr id="503" name="Google Shape;503;p23"/>
            <p:cNvCxnSpPr/>
            <p:nvPr/>
          </p:nvCxnSpPr>
          <p:spPr>
            <a:xfrm>
              <a:off x="1332418" y="4373563"/>
              <a:ext cx="5076825" cy="1588"/>
            </a:xfrm>
            <a:prstGeom prst="straightConnector1">
              <a:avLst/>
            </a:prstGeom>
            <a:noFill/>
            <a:ln w="9525" cap="flat" cmpd="sng">
              <a:solidFill>
                <a:schemeClr val="dk1"/>
              </a:solidFill>
              <a:prstDash val="solid"/>
              <a:round/>
              <a:headEnd type="none" w="med" len="med"/>
              <a:tailEnd type="none" w="med" len="med"/>
            </a:ln>
          </p:spPr>
        </p:cxnSp>
        <p:cxnSp>
          <p:nvCxnSpPr>
            <p:cNvPr id="504" name="Google Shape;504;p23"/>
            <p:cNvCxnSpPr/>
            <p:nvPr/>
          </p:nvCxnSpPr>
          <p:spPr>
            <a:xfrm flipH="1">
              <a:off x="1332418" y="4627563"/>
              <a:ext cx="5076825" cy="1588"/>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23"/>
            <p:cNvCxnSpPr/>
            <p:nvPr/>
          </p:nvCxnSpPr>
          <p:spPr>
            <a:xfrm>
              <a:off x="1332418" y="4881563"/>
              <a:ext cx="5076825" cy="1588"/>
            </a:xfrm>
            <a:prstGeom prst="straightConnector1">
              <a:avLst/>
            </a:prstGeom>
            <a:noFill/>
            <a:ln w="9525" cap="flat" cmpd="sng">
              <a:solidFill>
                <a:schemeClr val="dk1"/>
              </a:solidFill>
              <a:prstDash val="solid"/>
              <a:round/>
              <a:headEnd type="none" w="med" len="med"/>
              <a:tailEnd type="none" w="med" len="med"/>
            </a:ln>
          </p:spPr>
        </p:cxnSp>
        <p:cxnSp>
          <p:nvCxnSpPr>
            <p:cNvPr id="506" name="Google Shape;506;p23"/>
            <p:cNvCxnSpPr/>
            <p:nvPr/>
          </p:nvCxnSpPr>
          <p:spPr>
            <a:xfrm flipH="1">
              <a:off x="1332418" y="5135563"/>
              <a:ext cx="5076825" cy="1588"/>
            </a:xfrm>
            <a:prstGeom prst="straightConnector1">
              <a:avLst/>
            </a:prstGeom>
            <a:noFill/>
            <a:ln w="9525" cap="flat" cmpd="sng">
              <a:solidFill>
                <a:schemeClr val="dk1"/>
              </a:solidFill>
              <a:prstDash val="solid"/>
              <a:round/>
              <a:headEnd type="none" w="med" len="med"/>
              <a:tailEnd type="none" w="med" len="med"/>
            </a:ln>
          </p:spPr>
        </p:cxnSp>
        <p:cxnSp>
          <p:nvCxnSpPr>
            <p:cNvPr id="507" name="Google Shape;507;p23"/>
            <p:cNvCxnSpPr/>
            <p:nvPr/>
          </p:nvCxnSpPr>
          <p:spPr>
            <a:xfrm>
              <a:off x="1332418" y="5389563"/>
              <a:ext cx="5076825" cy="1588"/>
            </a:xfrm>
            <a:prstGeom prst="straightConnector1">
              <a:avLst/>
            </a:prstGeom>
            <a:noFill/>
            <a:ln w="9525" cap="flat" cmpd="sng">
              <a:solidFill>
                <a:schemeClr val="dk1"/>
              </a:solidFill>
              <a:prstDash val="solid"/>
              <a:round/>
              <a:headEnd type="none" w="med" len="med"/>
              <a:tailEnd type="none" w="med" len="med"/>
            </a:ln>
          </p:spPr>
        </p:cxnSp>
        <p:cxnSp>
          <p:nvCxnSpPr>
            <p:cNvPr id="508" name="Google Shape;508;p23"/>
            <p:cNvCxnSpPr/>
            <p:nvPr/>
          </p:nvCxnSpPr>
          <p:spPr>
            <a:xfrm>
              <a:off x="5055106" y="5895975"/>
              <a:ext cx="1354138" cy="1588"/>
            </a:xfrm>
            <a:prstGeom prst="straightConnector1">
              <a:avLst/>
            </a:prstGeom>
            <a:noFill/>
            <a:ln w="9525" cap="flat" cmpd="sng">
              <a:solidFill>
                <a:schemeClr val="dk1"/>
              </a:solidFill>
              <a:prstDash val="solid"/>
              <a:round/>
              <a:headEnd type="none" w="med" len="med"/>
              <a:tailEnd type="none" w="med" len="med"/>
            </a:ln>
          </p:spPr>
        </p:cxnSp>
        <p:sp>
          <p:nvSpPr>
            <p:cNvPr id="509" name="Google Shape;509;p23"/>
            <p:cNvSpPr/>
            <p:nvPr/>
          </p:nvSpPr>
          <p:spPr>
            <a:xfrm>
              <a:off x="4355966" y="5457886"/>
              <a:ext cx="602729"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SUBTOTAL</a:t>
              </a:r>
              <a:endParaRPr sz="1800">
                <a:solidFill>
                  <a:schemeClr val="dk1"/>
                </a:solidFill>
                <a:latin typeface="Arial"/>
                <a:ea typeface="Arial"/>
                <a:cs typeface="Arial"/>
                <a:sym typeface="Arial"/>
              </a:endParaRPr>
            </a:p>
          </p:txBody>
        </p:sp>
        <p:sp>
          <p:nvSpPr>
            <p:cNvPr id="510" name="Google Shape;510;p23"/>
            <p:cNvSpPr/>
            <p:nvPr/>
          </p:nvSpPr>
          <p:spPr>
            <a:xfrm>
              <a:off x="4245358" y="5683335"/>
              <a:ext cx="713337"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%IMPUESTO</a:t>
              </a:r>
              <a:endParaRPr sz="1800">
                <a:solidFill>
                  <a:schemeClr val="dk1"/>
                </a:solidFill>
                <a:latin typeface="Arial"/>
                <a:ea typeface="Arial"/>
                <a:cs typeface="Arial"/>
                <a:sym typeface="Arial"/>
              </a:endParaRPr>
            </a:p>
          </p:txBody>
        </p:sp>
        <p:sp>
          <p:nvSpPr>
            <p:cNvPr id="511" name="Google Shape;511;p23"/>
            <p:cNvSpPr/>
            <p:nvPr/>
          </p:nvSpPr>
          <p:spPr>
            <a:xfrm>
              <a:off x="4586798" y="5929313"/>
              <a:ext cx="371897"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TOTAL</a:t>
              </a:r>
              <a:endParaRPr sz="1800">
                <a:solidFill>
                  <a:schemeClr val="dk1"/>
                </a:solidFill>
                <a:latin typeface="Arial"/>
                <a:ea typeface="Arial"/>
                <a:cs typeface="Arial"/>
                <a:sym typeface="Arial"/>
              </a:endParaRPr>
            </a:p>
          </p:txBody>
        </p:sp>
        <p:sp>
          <p:nvSpPr>
            <p:cNvPr id="512" name="Google Shape;512;p23"/>
            <p:cNvSpPr/>
            <p:nvPr/>
          </p:nvSpPr>
          <p:spPr>
            <a:xfrm>
              <a:off x="1479820" y="3327969"/>
              <a:ext cx="126477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COD-SISTEMA-SALUD:</a:t>
              </a:r>
              <a:endParaRPr sz="1800">
                <a:solidFill>
                  <a:schemeClr val="dk1"/>
                </a:solidFill>
                <a:latin typeface="Arial"/>
                <a:ea typeface="Arial"/>
                <a:cs typeface="Arial"/>
                <a:sym typeface="Arial"/>
              </a:endParaRPr>
            </a:p>
          </p:txBody>
        </p:sp>
        <p:cxnSp>
          <p:nvCxnSpPr>
            <p:cNvPr id="513" name="Google Shape;513;p23"/>
            <p:cNvCxnSpPr/>
            <p:nvPr/>
          </p:nvCxnSpPr>
          <p:spPr>
            <a:xfrm>
              <a:off x="2775454" y="3459161"/>
              <a:ext cx="3564584" cy="0"/>
            </a:xfrm>
            <a:prstGeom prst="straightConnector1">
              <a:avLst/>
            </a:prstGeom>
            <a:noFill/>
            <a:ln w="9525" cap="flat" cmpd="sng">
              <a:solidFill>
                <a:schemeClr val="dk1"/>
              </a:solidFill>
              <a:prstDash val="solid"/>
              <a:round/>
              <a:headEnd type="none" w="med" len="med"/>
              <a:tailEnd type="none" w="med" len="med"/>
            </a:ln>
          </p:spPr>
        </p:cxnSp>
      </p:grpSp>
      <p:sp>
        <p:nvSpPr>
          <p:cNvPr id="514" name="Google Shape;514;p23"/>
          <p:cNvSpPr/>
          <p:nvPr/>
        </p:nvSpPr>
        <p:spPr>
          <a:xfrm>
            <a:off x="9110395" y="3876685"/>
            <a:ext cx="2559551" cy="734945"/>
          </a:xfrm>
          <a:prstGeom prst="rect">
            <a:avLst/>
          </a:prstGeom>
          <a:noFill/>
          <a:ln>
            <a:noFill/>
          </a:ln>
        </p:spPr>
        <p:txBody>
          <a:bodyPr spcFirstLastPara="1" wrap="square" lIns="91425" tIns="45700" rIns="91425" bIns="45700" anchor="ctr" anchorCtr="0">
            <a:spAutoFit/>
          </a:bodyPr>
          <a:lstStyle/>
          <a:p>
            <a:pPr marL="0" marR="0" lvl="0" indent="0" algn="ctr" rtl="0">
              <a:lnSpc>
                <a:spcPct val="120000"/>
              </a:lnSpc>
              <a:spcBef>
                <a:spcPts val="0"/>
              </a:spcBef>
              <a:spcAft>
                <a:spcPts val="0"/>
              </a:spcAft>
              <a:buNone/>
            </a:pPr>
            <a:r>
              <a:rPr lang="es-CL" sz="1800">
                <a:solidFill>
                  <a:schemeClr val="dk1"/>
                </a:solidFill>
                <a:latin typeface="Calibri"/>
                <a:ea typeface="Calibri"/>
                <a:cs typeface="Calibri"/>
                <a:sym typeface="Calibri"/>
              </a:rPr>
              <a:t>¿Qué mejoras se puede realizar a esta vista?</a:t>
            </a:r>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520" name="Google Shape;520;p2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24</a:t>
            </a:fld>
            <a:endParaRPr/>
          </a:p>
        </p:txBody>
      </p:sp>
      <p:pic>
        <p:nvPicPr>
          <p:cNvPr id="521" name="Google Shape;521;p24"/>
          <p:cNvPicPr preferRelativeResize="0"/>
          <p:nvPr/>
        </p:nvPicPr>
        <p:blipFill rotWithShape="1">
          <a:blip r:embed="rId3">
            <a:alphaModFix/>
          </a:blip>
          <a:srcRect/>
          <a:stretch/>
        </p:blipFill>
        <p:spPr>
          <a:xfrm>
            <a:off x="10148246" y="442610"/>
            <a:ext cx="1371799" cy="1371799"/>
          </a:xfrm>
          <a:prstGeom prst="rect">
            <a:avLst/>
          </a:prstGeom>
          <a:noFill/>
          <a:ln>
            <a:noFill/>
          </a:ln>
        </p:spPr>
      </p:pic>
      <p:grpSp>
        <p:nvGrpSpPr>
          <p:cNvPr id="522" name="Google Shape;522;p24"/>
          <p:cNvGrpSpPr/>
          <p:nvPr/>
        </p:nvGrpSpPr>
        <p:grpSpPr>
          <a:xfrm>
            <a:off x="2743200" y="2345312"/>
            <a:ext cx="6705600" cy="3810000"/>
            <a:chOff x="768" y="1296"/>
            <a:chExt cx="4224" cy="2400"/>
          </a:xfrm>
        </p:grpSpPr>
        <p:sp>
          <p:nvSpPr>
            <p:cNvPr id="523" name="Google Shape;523;p24"/>
            <p:cNvSpPr/>
            <p:nvPr/>
          </p:nvSpPr>
          <p:spPr>
            <a:xfrm>
              <a:off x="768" y="1296"/>
              <a:ext cx="4224" cy="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24"/>
            <p:cNvSpPr/>
            <p:nvPr/>
          </p:nvSpPr>
          <p:spPr>
            <a:xfrm>
              <a:off x="794" y="1322"/>
              <a:ext cx="4170" cy="234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25" name="Google Shape;525;p24"/>
            <p:cNvSpPr/>
            <p:nvPr/>
          </p:nvSpPr>
          <p:spPr>
            <a:xfrm>
              <a:off x="1009" y="1524"/>
              <a:ext cx="972" cy="13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400"/>
                <a:buFont typeface="Noto Sans Symbols"/>
                <a:buNone/>
              </a:pPr>
              <a:r>
                <a:rPr lang="es-CL" sz="1400" b="1" i="1">
                  <a:solidFill>
                    <a:schemeClr val="dk1"/>
                  </a:solidFill>
                  <a:latin typeface="Arial"/>
                  <a:ea typeface="Arial"/>
                  <a:cs typeface="Arial"/>
                  <a:sym typeface="Arial"/>
                </a:rPr>
                <a:t>Hospital Dr. Santana</a:t>
              </a:r>
              <a:endParaRPr sz="1800">
                <a:solidFill>
                  <a:schemeClr val="dk1"/>
                </a:solidFill>
                <a:latin typeface="Arial"/>
                <a:ea typeface="Arial"/>
                <a:cs typeface="Arial"/>
                <a:sym typeface="Arial"/>
              </a:endParaRPr>
            </a:p>
          </p:txBody>
        </p:sp>
        <p:sp>
          <p:nvSpPr>
            <p:cNvPr id="526" name="Google Shape;526;p24"/>
            <p:cNvSpPr/>
            <p:nvPr/>
          </p:nvSpPr>
          <p:spPr>
            <a:xfrm>
              <a:off x="1172" y="1666"/>
              <a:ext cx="626" cy="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900"/>
                <a:buFont typeface="Noto Sans Symbols"/>
                <a:buNone/>
              </a:pPr>
              <a:r>
                <a:rPr lang="es-CL" sz="900">
                  <a:solidFill>
                    <a:schemeClr val="dk1"/>
                  </a:solidFill>
                  <a:latin typeface="Arial"/>
                  <a:ea typeface="Arial"/>
                  <a:cs typeface="Arial"/>
                  <a:sym typeface="Arial"/>
                </a:rPr>
                <a:t>RUT: 89.900.120-K</a:t>
              </a:r>
              <a:endParaRPr sz="1800">
                <a:solidFill>
                  <a:schemeClr val="dk1"/>
                </a:solidFill>
                <a:latin typeface="Arial"/>
                <a:ea typeface="Arial"/>
                <a:cs typeface="Arial"/>
                <a:sym typeface="Arial"/>
              </a:endParaRPr>
            </a:p>
          </p:txBody>
        </p:sp>
        <p:sp>
          <p:nvSpPr>
            <p:cNvPr id="527" name="Google Shape;527;p24"/>
            <p:cNvSpPr/>
            <p:nvPr/>
          </p:nvSpPr>
          <p:spPr>
            <a:xfrm>
              <a:off x="1231" y="1757"/>
              <a:ext cx="517" cy="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900"/>
                <a:buFont typeface="Noto Sans Symbols"/>
                <a:buNone/>
              </a:pPr>
              <a:r>
                <a:rPr lang="es-CL" sz="900">
                  <a:solidFill>
                    <a:schemeClr val="dk1"/>
                  </a:solidFill>
                  <a:latin typeface="Arial"/>
                  <a:ea typeface="Arial"/>
                  <a:cs typeface="Arial"/>
                  <a:sym typeface="Arial"/>
                </a:rPr>
                <a:t>Los Leones 180</a:t>
              </a:r>
              <a:endParaRPr sz="1800">
                <a:solidFill>
                  <a:schemeClr val="dk1"/>
                </a:solidFill>
                <a:latin typeface="Arial"/>
                <a:ea typeface="Arial"/>
                <a:cs typeface="Arial"/>
                <a:sym typeface="Arial"/>
              </a:endParaRPr>
            </a:p>
          </p:txBody>
        </p:sp>
        <p:sp>
          <p:nvSpPr>
            <p:cNvPr id="528" name="Google Shape;528;p24"/>
            <p:cNvSpPr/>
            <p:nvPr/>
          </p:nvSpPr>
          <p:spPr>
            <a:xfrm>
              <a:off x="1161" y="1848"/>
              <a:ext cx="658" cy="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900"/>
                <a:buFont typeface="Noto Sans Symbols"/>
                <a:buNone/>
              </a:pPr>
              <a:r>
                <a:rPr lang="es-CL" sz="900">
                  <a:solidFill>
                    <a:schemeClr val="dk1"/>
                  </a:solidFill>
                  <a:latin typeface="Arial"/>
                  <a:ea typeface="Arial"/>
                  <a:cs typeface="Arial"/>
                  <a:sym typeface="Arial"/>
                </a:rPr>
                <a:t>Fono: 56-2-6677889</a:t>
              </a:r>
              <a:endParaRPr sz="1800">
                <a:solidFill>
                  <a:schemeClr val="dk1"/>
                </a:solidFill>
                <a:latin typeface="Arial"/>
                <a:ea typeface="Arial"/>
                <a:cs typeface="Arial"/>
                <a:sym typeface="Arial"/>
              </a:endParaRPr>
            </a:p>
          </p:txBody>
        </p:sp>
        <p:sp>
          <p:nvSpPr>
            <p:cNvPr id="529" name="Google Shape;529;p24"/>
            <p:cNvSpPr/>
            <p:nvPr/>
          </p:nvSpPr>
          <p:spPr>
            <a:xfrm>
              <a:off x="1252" y="1939"/>
              <a:ext cx="477" cy="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900"/>
                <a:buFont typeface="Noto Sans Symbols"/>
                <a:buNone/>
              </a:pPr>
              <a:r>
                <a:rPr lang="es-CL" sz="900">
                  <a:solidFill>
                    <a:schemeClr val="dk1"/>
                  </a:solidFill>
                  <a:latin typeface="Arial"/>
                  <a:ea typeface="Arial"/>
                  <a:cs typeface="Arial"/>
                  <a:sym typeface="Arial"/>
                </a:rPr>
                <a:t>Santiago-Chile</a:t>
              </a:r>
              <a:endParaRPr sz="1800">
                <a:solidFill>
                  <a:schemeClr val="dk1"/>
                </a:solidFill>
                <a:latin typeface="Arial"/>
                <a:ea typeface="Arial"/>
                <a:cs typeface="Arial"/>
                <a:sym typeface="Arial"/>
              </a:endParaRPr>
            </a:p>
          </p:txBody>
        </p:sp>
        <p:sp>
          <p:nvSpPr>
            <p:cNvPr id="530" name="Google Shape;530;p24"/>
            <p:cNvSpPr/>
            <p:nvPr/>
          </p:nvSpPr>
          <p:spPr>
            <a:xfrm>
              <a:off x="2127" y="1631"/>
              <a:ext cx="2017" cy="22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300"/>
                <a:buFont typeface="Noto Sans Symbols"/>
                <a:buNone/>
              </a:pPr>
              <a:r>
                <a:rPr lang="es-CL" sz="2300" b="1" i="1">
                  <a:solidFill>
                    <a:schemeClr val="dk1"/>
                  </a:solidFill>
                  <a:latin typeface="Arial"/>
                  <a:ea typeface="Arial"/>
                  <a:cs typeface="Arial"/>
                  <a:sym typeface="Arial"/>
                </a:rPr>
                <a:t>Informe Utilización Camas</a:t>
              </a:r>
              <a:endParaRPr sz="1800">
                <a:solidFill>
                  <a:schemeClr val="dk1"/>
                </a:solidFill>
                <a:latin typeface="Arial"/>
                <a:ea typeface="Arial"/>
                <a:cs typeface="Arial"/>
                <a:sym typeface="Arial"/>
              </a:endParaRPr>
            </a:p>
          </p:txBody>
        </p:sp>
        <p:sp>
          <p:nvSpPr>
            <p:cNvPr id="531" name="Google Shape;531;p24"/>
            <p:cNvSpPr/>
            <p:nvPr/>
          </p:nvSpPr>
          <p:spPr>
            <a:xfrm>
              <a:off x="3995" y="1919"/>
              <a:ext cx="697" cy="10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FECHA: __/__/__</a:t>
              </a:r>
              <a:endParaRPr sz="1800">
                <a:solidFill>
                  <a:schemeClr val="dk1"/>
                </a:solidFill>
                <a:latin typeface="Arial"/>
                <a:ea typeface="Arial"/>
                <a:cs typeface="Arial"/>
                <a:sym typeface="Arial"/>
              </a:endParaRPr>
            </a:p>
          </p:txBody>
        </p:sp>
        <p:sp>
          <p:nvSpPr>
            <p:cNvPr id="532" name="Google Shape;532;p24"/>
            <p:cNvSpPr/>
            <p:nvPr/>
          </p:nvSpPr>
          <p:spPr>
            <a:xfrm>
              <a:off x="924" y="1452"/>
              <a:ext cx="3909" cy="208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533" name="Google Shape;533;p24"/>
            <p:cNvCxnSpPr/>
            <p:nvPr/>
          </p:nvCxnSpPr>
          <p:spPr>
            <a:xfrm>
              <a:off x="924" y="2104"/>
              <a:ext cx="3909" cy="1"/>
            </a:xfrm>
            <a:prstGeom prst="straightConnector1">
              <a:avLst/>
            </a:prstGeom>
            <a:noFill/>
            <a:ln w="9525" cap="flat" cmpd="sng">
              <a:solidFill>
                <a:schemeClr val="dk1"/>
              </a:solidFill>
              <a:prstDash val="solid"/>
              <a:round/>
              <a:headEnd type="none" w="med" len="med"/>
              <a:tailEnd type="none" w="med" len="med"/>
            </a:ln>
          </p:spPr>
        </p:cxnSp>
        <p:sp>
          <p:nvSpPr>
            <p:cNvPr id="534" name="Google Shape;534;p24"/>
            <p:cNvSpPr/>
            <p:nvPr/>
          </p:nvSpPr>
          <p:spPr>
            <a:xfrm>
              <a:off x="981" y="2183"/>
              <a:ext cx="296" cy="11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#CAMA</a:t>
              </a:r>
              <a:endParaRPr sz="1600">
                <a:solidFill>
                  <a:schemeClr val="dk1"/>
                </a:solidFill>
                <a:latin typeface="Arial"/>
                <a:ea typeface="Arial"/>
                <a:cs typeface="Arial"/>
                <a:sym typeface="Arial"/>
              </a:endParaRPr>
            </a:p>
          </p:txBody>
        </p:sp>
        <p:sp>
          <p:nvSpPr>
            <p:cNvPr id="535" name="Google Shape;535;p24"/>
            <p:cNvSpPr/>
            <p:nvPr/>
          </p:nvSpPr>
          <p:spPr>
            <a:xfrm>
              <a:off x="1432" y="2183"/>
              <a:ext cx="272"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#PIEZA</a:t>
              </a:r>
              <a:endParaRPr sz="1600">
                <a:solidFill>
                  <a:schemeClr val="dk1"/>
                </a:solidFill>
                <a:latin typeface="Arial"/>
                <a:ea typeface="Arial"/>
                <a:cs typeface="Arial"/>
                <a:sym typeface="Arial"/>
              </a:endParaRPr>
            </a:p>
          </p:txBody>
        </p:sp>
        <p:sp>
          <p:nvSpPr>
            <p:cNvPr id="536" name="Google Shape;536;p24"/>
            <p:cNvSpPr/>
            <p:nvPr/>
          </p:nvSpPr>
          <p:spPr>
            <a:xfrm>
              <a:off x="3213" y="2179"/>
              <a:ext cx="428"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#PACIENTE</a:t>
              </a:r>
              <a:endParaRPr sz="1600">
                <a:solidFill>
                  <a:schemeClr val="dk1"/>
                </a:solidFill>
                <a:latin typeface="Arial"/>
                <a:ea typeface="Arial"/>
                <a:cs typeface="Arial"/>
                <a:sym typeface="Arial"/>
              </a:endParaRPr>
            </a:p>
          </p:txBody>
        </p:sp>
        <p:cxnSp>
          <p:nvCxnSpPr>
            <p:cNvPr id="537" name="Google Shape;537;p24"/>
            <p:cNvCxnSpPr/>
            <p:nvPr/>
          </p:nvCxnSpPr>
          <p:spPr>
            <a:xfrm>
              <a:off x="1365" y="2104"/>
              <a:ext cx="1" cy="1433"/>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24"/>
            <p:cNvCxnSpPr/>
            <p:nvPr/>
          </p:nvCxnSpPr>
          <p:spPr>
            <a:xfrm>
              <a:off x="1783" y="2106"/>
              <a:ext cx="1" cy="1433"/>
            </a:xfrm>
            <a:prstGeom prst="straightConnector1">
              <a:avLst/>
            </a:prstGeom>
            <a:noFill/>
            <a:ln w="9525" cap="flat" cmpd="sng">
              <a:solidFill>
                <a:schemeClr val="dk1"/>
              </a:solidFill>
              <a:prstDash val="solid"/>
              <a:round/>
              <a:headEnd type="none" w="med" len="med"/>
              <a:tailEnd type="none" w="med" len="med"/>
            </a:ln>
          </p:spPr>
        </p:cxnSp>
        <p:cxnSp>
          <p:nvCxnSpPr>
            <p:cNvPr id="539" name="Google Shape;539;p24"/>
            <p:cNvCxnSpPr/>
            <p:nvPr/>
          </p:nvCxnSpPr>
          <p:spPr>
            <a:xfrm>
              <a:off x="924" y="2365"/>
              <a:ext cx="3909" cy="1"/>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24"/>
            <p:cNvCxnSpPr/>
            <p:nvPr/>
          </p:nvCxnSpPr>
          <p:spPr>
            <a:xfrm flipH="1">
              <a:off x="924" y="2560"/>
              <a:ext cx="3909" cy="1"/>
            </a:xfrm>
            <a:prstGeom prst="straightConnector1">
              <a:avLst/>
            </a:prstGeom>
            <a:noFill/>
            <a:ln w="9525" cap="flat" cmpd="sng">
              <a:solidFill>
                <a:schemeClr val="dk1"/>
              </a:solidFill>
              <a:prstDash val="solid"/>
              <a:round/>
              <a:headEnd type="none" w="med" len="med"/>
              <a:tailEnd type="none" w="med" len="med"/>
            </a:ln>
          </p:spPr>
        </p:cxnSp>
        <p:cxnSp>
          <p:nvCxnSpPr>
            <p:cNvPr id="541" name="Google Shape;541;p24"/>
            <p:cNvCxnSpPr/>
            <p:nvPr/>
          </p:nvCxnSpPr>
          <p:spPr>
            <a:xfrm>
              <a:off x="924" y="2756"/>
              <a:ext cx="3909" cy="1"/>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24"/>
            <p:cNvCxnSpPr/>
            <p:nvPr/>
          </p:nvCxnSpPr>
          <p:spPr>
            <a:xfrm flipH="1">
              <a:off x="924" y="2951"/>
              <a:ext cx="3909" cy="1"/>
            </a:xfrm>
            <a:prstGeom prst="straightConnector1">
              <a:avLst/>
            </a:prstGeom>
            <a:noFill/>
            <a:ln w="9525" cap="flat" cmpd="sng">
              <a:solidFill>
                <a:schemeClr val="dk1"/>
              </a:solidFill>
              <a:prstDash val="solid"/>
              <a:round/>
              <a:headEnd type="none" w="med" len="med"/>
              <a:tailEnd type="none" w="med" len="med"/>
            </a:ln>
          </p:spPr>
        </p:cxnSp>
        <p:cxnSp>
          <p:nvCxnSpPr>
            <p:cNvPr id="543" name="Google Shape;543;p24"/>
            <p:cNvCxnSpPr/>
            <p:nvPr/>
          </p:nvCxnSpPr>
          <p:spPr>
            <a:xfrm>
              <a:off x="924" y="3146"/>
              <a:ext cx="3909" cy="1"/>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24"/>
            <p:cNvCxnSpPr/>
            <p:nvPr/>
          </p:nvCxnSpPr>
          <p:spPr>
            <a:xfrm flipH="1">
              <a:off x="924" y="3342"/>
              <a:ext cx="3909" cy="1"/>
            </a:xfrm>
            <a:prstGeom prst="straightConnector1">
              <a:avLst/>
            </a:prstGeom>
            <a:noFill/>
            <a:ln w="9525" cap="flat" cmpd="sng">
              <a:solidFill>
                <a:schemeClr val="dk1"/>
              </a:solidFill>
              <a:prstDash val="solid"/>
              <a:round/>
              <a:headEnd type="none" w="med" len="med"/>
              <a:tailEnd type="none" w="med" len="med"/>
            </a:ln>
          </p:spPr>
        </p:cxnSp>
        <p:sp>
          <p:nvSpPr>
            <p:cNvPr id="545" name="Google Shape;545;p24"/>
            <p:cNvSpPr/>
            <p:nvPr/>
          </p:nvSpPr>
          <p:spPr>
            <a:xfrm>
              <a:off x="1828" y="2183"/>
              <a:ext cx="479"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TIPO CAMA </a:t>
              </a:r>
              <a:endParaRPr sz="1600">
                <a:solidFill>
                  <a:schemeClr val="dk1"/>
                </a:solidFill>
                <a:latin typeface="Arial"/>
                <a:ea typeface="Arial"/>
                <a:cs typeface="Arial"/>
                <a:sym typeface="Arial"/>
              </a:endParaRPr>
            </a:p>
          </p:txBody>
        </p:sp>
        <p:sp>
          <p:nvSpPr>
            <p:cNvPr id="546" name="Google Shape;546;p24"/>
            <p:cNvSpPr/>
            <p:nvPr/>
          </p:nvSpPr>
          <p:spPr>
            <a:xfrm>
              <a:off x="2357" y="2184"/>
              <a:ext cx="778"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NOMBRE PACIENTE</a:t>
              </a:r>
              <a:endParaRPr sz="1600">
                <a:solidFill>
                  <a:schemeClr val="dk1"/>
                </a:solidFill>
                <a:latin typeface="Arial"/>
                <a:ea typeface="Arial"/>
                <a:cs typeface="Arial"/>
                <a:sym typeface="Arial"/>
              </a:endParaRPr>
            </a:p>
          </p:txBody>
        </p:sp>
        <p:sp>
          <p:nvSpPr>
            <p:cNvPr id="547" name="Google Shape;547;p24"/>
            <p:cNvSpPr/>
            <p:nvPr/>
          </p:nvSpPr>
          <p:spPr>
            <a:xfrm>
              <a:off x="3825" y="2178"/>
              <a:ext cx="903"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FECHA ALTA ESPERADA </a:t>
              </a:r>
              <a:endParaRPr sz="1600">
                <a:solidFill>
                  <a:schemeClr val="dk1"/>
                </a:solidFill>
                <a:latin typeface="Arial"/>
                <a:ea typeface="Arial"/>
                <a:cs typeface="Arial"/>
                <a:sym typeface="Arial"/>
              </a:endParaRPr>
            </a:p>
          </p:txBody>
        </p:sp>
        <p:cxnSp>
          <p:nvCxnSpPr>
            <p:cNvPr id="548" name="Google Shape;548;p24"/>
            <p:cNvCxnSpPr/>
            <p:nvPr/>
          </p:nvCxnSpPr>
          <p:spPr>
            <a:xfrm>
              <a:off x="2320" y="2108"/>
              <a:ext cx="1" cy="1433"/>
            </a:xfrm>
            <a:prstGeom prst="straightConnector1">
              <a:avLst/>
            </a:prstGeom>
            <a:noFill/>
            <a:ln w="9525" cap="flat" cmpd="sng">
              <a:solidFill>
                <a:schemeClr val="dk1"/>
              </a:solidFill>
              <a:prstDash val="solid"/>
              <a:round/>
              <a:headEnd type="none" w="med" len="med"/>
              <a:tailEnd type="none" w="med" len="med"/>
            </a:ln>
          </p:spPr>
        </p:cxnSp>
        <p:cxnSp>
          <p:nvCxnSpPr>
            <p:cNvPr id="549" name="Google Shape;549;p24"/>
            <p:cNvCxnSpPr/>
            <p:nvPr/>
          </p:nvCxnSpPr>
          <p:spPr>
            <a:xfrm>
              <a:off x="3156" y="2108"/>
              <a:ext cx="1" cy="1433"/>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24"/>
            <p:cNvCxnSpPr/>
            <p:nvPr/>
          </p:nvCxnSpPr>
          <p:spPr>
            <a:xfrm>
              <a:off x="3718" y="2104"/>
              <a:ext cx="1" cy="1433"/>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24"/>
          <p:cNvSpPr txBox="1"/>
          <p:nvPr/>
        </p:nvSpPr>
        <p:spPr>
          <a:xfrm>
            <a:off x="838200" y="1678435"/>
            <a:ext cx="8963163" cy="54768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rgbClr val="004B85"/>
              </a:buClr>
              <a:buSzPts val="2800"/>
              <a:buFont typeface="Noto Sans Symbols"/>
              <a:buNone/>
            </a:pPr>
            <a:r>
              <a:rPr lang="es-CL" sz="2800" b="1">
                <a:solidFill>
                  <a:srgbClr val="004B85"/>
                </a:solidFill>
                <a:latin typeface="Calibri"/>
                <a:ea typeface="Calibri"/>
                <a:cs typeface="Calibri"/>
                <a:sym typeface="Calibri"/>
              </a:rPr>
              <a:t>Ejercicio de la Normalización hasta 3FN: el caso del hospital</a:t>
            </a:r>
            <a:endParaRPr sz="2800" b="1">
              <a:solidFill>
                <a:srgbClr val="004B85"/>
              </a:solidFill>
              <a:latin typeface="Calibri"/>
              <a:ea typeface="Calibri"/>
              <a:cs typeface="Calibri"/>
              <a:sym typeface="Calibri"/>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557" name="Google Shape;557;p25"/>
          <p:cNvSpPr txBox="1">
            <a:spLocks noGrp="1"/>
          </p:cNvSpPr>
          <p:nvPr>
            <p:ph type="body" idx="1"/>
          </p:nvPr>
        </p:nvSpPr>
        <p:spPr>
          <a:xfrm>
            <a:off x="838200" y="1621277"/>
            <a:ext cx="10515600" cy="455568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600"/>
              <a:buNone/>
            </a:pPr>
            <a:r>
              <a:rPr lang="es-CL" sz="2600" b="1">
                <a:solidFill>
                  <a:srgbClr val="004B85"/>
                </a:solidFill>
              </a:rPr>
              <a:t>Ejercicio de la Normalización hasta 3FN: el caso del hospital</a:t>
            </a:r>
            <a:endParaRPr/>
          </a:p>
        </p:txBody>
      </p:sp>
      <p:sp>
        <p:nvSpPr>
          <p:cNvPr id="558" name="Google Shape;558;p2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25</a:t>
            </a:fld>
            <a:endParaRPr/>
          </a:p>
        </p:txBody>
      </p:sp>
      <p:sp>
        <p:nvSpPr>
          <p:cNvPr id="559" name="Google Shape;559;p25"/>
          <p:cNvSpPr/>
          <p:nvPr/>
        </p:nvSpPr>
        <p:spPr>
          <a:xfrm>
            <a:off x="2048256" y="2488596"/>
            <a:ext cx="4212336" cy="3857593"/>
          </a:xfrm>
          <a:prstGeom prst="roundRect">
            <a:avLst>
              <a:gd name="adj" fmla="val 3819"/>
            </a:avLst>
          </a:prstGeom>
          <a:no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#Paciente:</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Nombre Paciente:</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Dirección:</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Teléfono:</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Celular:</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Ubicación:</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Citófono:</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Sistema de Salud:</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Fecha Admisión:</a:t>
            </a:r>
            <a:endParaRPr/>
          </a:p>
          <a:p>
            <a:pPr marL="0" marR="0" lvl="0" indent="0" algn="l" rtl="0">
              <a:spcBef>
                <a:spcPts val="1200"/>
              </a:spcBef>
              <a:spcAft>
                <a:spcPts val="0"/>
              </a:spcAft>
              <a:buNone/>
            </a:pPr>
            <a:r>
              <a:rPr lang="es-CL" sz="1400">
                <a:solidFill>
                  <a:schemeClr val="dk1"/>
                </a:solidFill>
                <a:latin typeface="Calibri"/>
                <a:ea typeface="Calibri"/>
                <a:cs typeface="Calibri"/>
                <a:sym typeface="Calibri"/>
              </a:rPr>
              <a:t>Fecha Alta:</a:t>
            </a:r>
            <a:endParaRPr/>
          </a:p>
        </p:txBody>
      </p:sp>
      <p:sp>
        <p:nvSpPr>
          <p:cNvPr id="560" name="Google Shape;560;p25"/>
          <p:cNvSpPr/>
          <p:nvPr/>
        </p:nvSpPr>
        <p:spPr>
          <a:xfrm>
            <a:off x="2048256" y="2094324"/>
            <a:ext cx="4212336" cy="368049"/>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s-CL" sz="1600" i="1">
                <a:solidFill>
                  <a:schemeClr val="dk1"/>
                </a:solidFill>
                <a:latin typeface="Calibri"/>
                <a:ea typeface="Calibri"/>
                <a:cs typeface="Calibri"/>
                <a:sym typeface="Calibri"/>
              </a:rPr>
              <a:t>Screenshot</a:t>
            </a:r>
            <a:r>
              <a:rPr lang="es-CL" sz="1600">
                <a:solidFill>
                  <a:schemeClr val="dk1"/>
                </a:solidFill>
                <a:latin typeface="Calibri"/>
                <a:ea typeface="Calibri"/>
                <a:cs typeface="Calibri"/>
                <a:sym typeface="Calibri"/>
              </a:rPr>
              <a:t> ingreso pacientes</a:t>
            </a:r>
            <a:endParaRPr/>
          </a:p>
        </p:txBody>
      </p:sp>
      <p:pic>
        <p:nvPicPr>
          <p:cNvPr id="561" name="Google Shape;561;p25" descr="http://www.oocities.org/mx/agendamedicapro/77.gif"/>
          <p:cNvPicPr preferRelativeResize="0"/>
          <p:nvPr/>
        </p:nvPicPr>
        <p:blipFill rotWithShape="1">
          <a:blip r:embed="rId3">
            <a:alphaModFix/>
          </a:blip>
          <a:srcRect/>
          <a:stretch/>
        </p:blipFill>
        <p:spPr>
          <a:xfrm>
            <a:off x="6627535" y="2830264"/>
            <a:ext cx="4287448" cy="3174255"/>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567" name="Google Shape;567;p26"/>
          <p:cNvSpPr txBox="1">
            <a:spLocks noGrp="1"/>
          </p:cNvSpPr>
          <p:nvPr>
            <p:ph type="body" idx="1"/>
          </p:nvPr>
        </p:nvSpPr>
        <p:spPr>
          <a:xfrm>
            <a:off x="838200" y="1547177"/>
            <a:ext cx="10515600" cy="462978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600"/>
              <a:buNone/>
            </a:pPr>
            <a:r>
              <a:rPr lang="es-CL" sz="2600" b="1">
                <a:solidFill>
                  <a:srgbClr val="004B85"/>
                </a:solidFill>
              </a:rPr>
              <a:t>Ejercicio de la Normalización hasta 3FN: el caso del hospital</a:t>
            </a:r>
            <a:endParaRPr/>
          </a:p>
        </p:txBody>
      </p:sp>
      <p:sp>
        <p:nvSpPr>
          <p:cNvPr id="568" name="Google Shape;568;p2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26</a:t>
            </a:fld>
            <a:endParaRPr/>
          </a:p>
        </p:txBody>
      </p:sp>
      <p:grpSp>
        <p:nvGrpSpPr>
          <p:cNvPr id="569" name="Google Shape;569;p26"/>
          <p:cNvGrpSpPr/>
          <p:nvPr/>
        </p:nvGrpSpPr>
        <p:grpSpPr>
          <a:xfrm>
            <a:off x="4685824" y="1955286"/>
            <a:ext cx="5930900" cy="4467225"/>
            <a:chOff x="990" y="1215"/>
            <a:chExt cx="3736" cy="2814"/>
          </a:xfrm>
        </p:grpSpPr>
        <p:sp>
          <p:nvSpPr>
            <p:cNvPr id="570" name="Google Shape;570;p26"/>
            <p:cNvSpPr/>
            <p:nvPr/>
          </p:nvSpPr>
          <p:spPr>
            <a:xfrm>
              <a:off x="990" y="1215"/>
              <a:ext cx="3736" cy="28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26"/>
            <p:cNvSpPr/>
            <p:nvPr/>
          </p:nvSpPr>
          <p:spPr>
            <a:xfrm>
              <a:off x="1013" y="1238"/>
              <a:ext cx="3688" cy="2766"/>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72" name="Google Shape;572;p26"/>
            <p:cNvSpPr/>
            <p:nvPr/>
          </p:nvSpPr>
          <p:spPr>
            <a:xfrm>
              <a:off x="1203" y="1417"/>
              <a:ext cx="829"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b="1" i="1">
                  <a:solidFill>
                    <a:schemeClr val="dk1"/>
                  </a:solidFill>
                  <a:latin typeface="Arial"/>
                  <a:ea typeface="Arial"/>
                  <a:cs typeface="Arial"/>
                  <a:sym typeface="Arial"/>
                </a:rPr>
                <a:t>Hospital Dr. Santana</a:t>
              </a:r>
              <a:endParaRPr sz="1800">
                <a:solidFill>
                  <a:schemeClr val="dk1"/>
                </a:solidFill>
                <a:latin typeface="Arial"/>
                <a:ea typeface="Arial"/>
                <a:cs typeface="Arial"/>
                <a:sym typeface="Arial"/>
              </a:endParaRPr>
            </a:p>
          </p:txBody>
        </p:sp>
        <p:sp>
          <p:nvSpPr>
            <p:cNvPr id="573" name="Google Shape;573;p26"/>
            <p:cNvSpPr/>
            <p:nvPr/>
          </p:nvSpPr>
          <p:spPr>
            <a:xfrm>
              <a:off x="1347" y="1541"/>
              <a:ext cx="560" cy="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800"/>
                <a:buFont typeface="Noto Sans Symbols"/>
                <a:buNone/>
              </a:pPr>
              <a:r>
                <a:rPr lang="es-CL" sz="800">
                  <a:solidFill>
                    <a:schemeClr val="dk1"/>
                  </a:solidFill>
                  <a:latin typeface="Arial"/>
                  <a:ea typeface="Arial"/>
                  <a:cs typeface="Arial"/>
                  <a:sym typeface="Arial"/>
                </a:rPr>
                <a:t>RUT: 89.900.120-K</a:t>
              </a:r>
              <a:endParaRPr sz="1800">
                <a:solidFill>
                  <a:schemeClr val="dk1"/>
                </a:solidFill>
                <a:latin typeface="Arial"/>
                <a:ea typeface="Arial"/>
                <a:cs typeface="Arial"/>
                <a:sym typeface="Arial"/>
              </a:endParaRPr>
            </a:p>
          </p:txBody>
        </p:sp>
        <p:sp>
          <p:nvSpPr>
            <p:cNvPr id="574" name="Google Shape;574;p26"/>
            <p:cNvSpPr/>
            <p:nvPr/>
          </p:nvSpPr>
          <p:spPr>
            <a:xfrm>
              <a:off x="1399" y="1622"/>
              <a:ext cx="464" cy="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800"/>
                <a:buFont typeface="Noto Sans Symbols"/>
                <a:buNone/>
              </a:pPr>
              <a:r>
                <a:rPr lang="es-CL" sz="800">
                  <a:solidFill>
                    <a:schemeClr val="dk1"/>
                  </a:solidFill>
                  <a:latin typeface="Arial"/>
                  <a:ea typeface="Arial"/>
                  <a:cs typeface="Arial"/>
                  <a:sym typeface="Arial"/>
                </a:rPr>
                <a:t>Los Leones 180</a:t>
              </a:r>
              <a:endParaRPr sz="1800">
                <a:solidFill>
                  <a:schemeClr val="dk1"/>
                </a:solidFill>
                <a:latin typeface="Arial"/>
                <a:ea typeface="Arial"/>
                <a:cs typeface="Arial"/>
                <a:sym typeface="Arial"/>
              </a:endParaRPr>
            </a:p>
          </p:txBody>
        </p:sp>
        <p:sp>
          <p:nvSpPr>
            <p:cNvPr id="575" name="Google Shape;575;p26"/>
            <p:cNvSpPr/>
            <p:nvPr/>
          </p:nvSpPr>
          <p:spPr>
            <a:xfrm>
              <a:off x="1338" y="1702"/>
              <a:ext cx="591" cy="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800"/>
                <a:buFont typeface="Noto Sans Symbols"/>
                <a:buNone/>
              </a:pPr>
              <a:r>
                <a:rPr lang="es-CL" sz="800">
                  <a:solidFill>
                    <a:schemeClr val="dk1"/>
                  </a:solidFill>
                  <a:latin typeface="Arial"/>
                  <a:ea typeface="Arial"/>
                  <a:cs typeface="Arial"/>
                  <a:sym typeface="Arial"/>
                </a:rPr>
                <a:t>Fono: 56-2-6677889</a:t>
              </a:r>
              <a:endParaRPr sz="1800">
                <a:solidFill>
                  <a:schemeClr val="dk1"/>
                </a:solidFill>
                <a:latin typeface="Arial"/>
                <a:ea typeface="Arial"/>
                <a:cs typeface="Arial"/>
                <a:sym typeface="Arial"/>
              </a:endParaRPr>
            </a:p>
          </p:txBody>
        </p:sp>
        <p:sp>
          <p:nvSpPr>
            <p:cNvPr id="576" name="Google Shape;576;p26"/>
            <p:cNvSpPr/>
            <p:nvPr/>
          </p:nvSpPr>
          <p:spPr>
            <a:xfrm>
              <a:off x="1418" y="1783"/>
              <a:ext cx="426" cy="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800"/>
                <a:buFont typeface="Noto Sans Symbols"/>
                <a:buNone/>
              </a:pPr>
              <a:r>
                <a:rPr lang="es-CL" sz="800">
                  <a:solidFill>
                    <a:schemeClr val="dk1"/>
                  </a:solidFill>
                  <a:latin typeface="Arial"/>
                  <a:ea typeface="Arial"/>
                  <a:cs typeface="Arial"/>
                  <a:sym typeface="Arial"/>
                </a:rPr>
                <a:t>Santiago-Chile</a:t>
              </a:r>
              <a:endParaRPr sz="1800">
                <a:solidFill>
                  <a:schemeClr val="dk1"/>
                </a:solidFill>
                <a:latin typeface="Arial"/>
                <a:ea typeface="Arial"/>
                <a:cs typeface="Arial"/>
                <a:sym typeface="Arial"/>
              </a:endParaRPr>
            </a:p>
          </p:txBody>
        </p:sp>
        <p:sp>
          <p:nvSpPr>
            <p:cNvPr id="577" name="Google Shape;577;p26"/>
            <p:cNvSpPr/>
            <p:nvPr/>
          </p:nvSpPr>
          <p:spPr>
            <a:xfrm>
              <a:off x="2871" y="1418"/>
              <a:ext cx="1125" cy="19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000"/>
                <a:buFont typeface="Noto Sans Symbols"/>
                <a:buNone/>
              </a:pPr>
              <a:r>
                <a:rPr lang="es-CL" sz="2000" b="1" i="1">
                  <a:solidFill>
                    <a:schemeClr val="dk1"/>
                  </a:solidFill>
                  <a:latin typeface="Arial"/>
                  <a:ea typeface="Arial"/>
                  <a:cs typeface="Arial"/>
                  <a:sym typeface="Arial"/>
                </a:rPr>
                <a:t>Informe Médicos</a:t>
              </a:r>
              <a:endParaRPr sz="1800">
                <a:solidFill>
                  <a:schemeClr val="dk1"/>
                </a:solidFill>
                <a:latin typeface="Arial"/>
                <a:ea typeface="Arial"/>
                <a:cs typeface="Arial"/>
                <a:sym typeface="Arial"/>
              </a:endParaRPr>
            </a:p>
          </p:txBody>
        </p:sp>
        <p:sp>
          <p:nvSpPr>
            <p:cNvPr id="578" name="Google Shape;578;p26"/>
            <p:cNvSpPr/>
            <p:nvPr/>
          </p:nvSpPr>
          <p:spPr>
            <a:xfrm>
              <a:off x="1251" y="2170"/>
              <a:ext cx="629" cy="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000"/>
                <a:buFont typeface="Noto Sans Symbols"/>
                <a:buNone/>
              </a:pPr>
              <a:r>
                <a:rPr lang="es-CL" sz="1000">
                  <a:solidFill>
                    <a:schemeClr val="dk1"/>
                  </a:solidFill>
                  <a:latin typeface="Arial"/>
                  <a:ea typeface="Arial"/>
                  <a:cs typeface="Arial"/>
                  <a:sym typeface="Arial"/>
                </a:rPr>
                <a:t>FECHA: __/__/__</a:t>
              </a:r>
              <a:endParaRPr sz="1800">
                <a:solidFill>
                  <a:schemeClr val="dk1"/>
                </a:solidFill>
                <a:latin typeface="Arial"/>
                <a:ea typeface="Arial"/>
                <a:cs typeface="Arial"/>
                <a:sym typeface="Arial"/>
              </a:endParaRPr>
            </a:p>
          </p:txBody>
        </p:sp>
        <p:sp>
          <p:nvSpPr>
            <p:cNvPr id="579" name="Google Shape;579;p26"/>
            <p:cNvSpPr/>
            <p:nvPr/>
          </p:nvSpPr>
          <p:spPr>
            <a:xfrm>
              <a:off x="1128" y="1353"/>
              <a:ext cx="3458" cy="253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580" name="Google Shape;580;p26"/>
            <p:cNvCxnSpPr/>
            <p:nvPr/>
          </p:nvCxnSpPr>
          <p:spPr>
            <a:xfrm>
              <a:off x="1128" y="2506"/>
              <a:ext cx="3458" cy="1"/>
            </a:xfrm>
            <a:prstGeom prst="straightConnector1">
              <a:avLst/>
            </a:prstGeom>
            <a:noFill/>
            <a:ln w="9525" cap="flat" cmpd="sng">
              <a:solidFill>
                <a:schemeClr val="dk1"/>
              </a:solidFill>
              <a:prstDash val="solid"/>
              <a:round/>
              <a:headEnd type="none" w="med" len="med"/>
              <a:tailEnd type="none" w="med" len="med"/>
            </a:ln>
          </p:spPr>
        </p:cxnSp>
        <p:sp>
          <p:nvSpPr>
            <p:cNvPr id="581" name="Google Shape;581;p26"/>
            <p:cNvSpPr/>
            <p:nvPr/>
          </p:nvSpPr>
          <p:spPr>
            <a:xfrm>
              <a:off x="2776" y="2720"/>
              <a:ext cx="271" cy="10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#CAMA</a:t>
              </a:r>
              <a:endParaRPr sz="1600">
                <a:solidFill>
                  <a:schemeClr val="dk1"/>
                </a:solidFill>
                <a:latin typeface="Arial"/>
                <a:ea typeface="Arial"/>
                <a:cs typeface="Arial"/>
                <a:sym typeface="Arial"/>
              </a:endParaRPr>
            </a:p>
          </p:txBody>
        </p:sp>
        <p:sp>
          <p:nvSpPr>
            <p:cNvPr id="582" name="Google Shape;582;p26"/>
            <p:cNvSpPr/>
            <p:nvPr/>
          </p:nvSpPr>
          <p:spPr>
            <a:xfrm>
              <a:off x="3133" y="2716"/>
              <a:ext cx="248" cy="10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#PIEZA</a:t>
              </a:r>
              <a:endParaRPr sz="1600">
                <a:solidFill>
                  <a:schemeClr val="dk1"/>
                </a:solidFill>
                <a:latin typeface="Arial"/>
                <a:ea typeface="Arial"/>
                <a:cs typeface="Arial"/>
                <a:sym typeface="Arial"/>
              </a:endParaRPr>
            </a:p>
          </p:txBody>
        </p:sp>
        <p:sp>
          <p:nvSpPr>
            <p:cNvPr id="583" name="Google Shape;583;p26"/>
            <p:cNvSpPr/>
            <p:nvPr/>
          </p:nvSpPr>
          <p:spPr>
            <a:xfrm>
              <a:off x="1132" y="2644"/>
              <a:ext cx="512" cy="10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#PACIENTE</a:t>
              </a:r>
              <a:endParaRPr sz="1600">
                <a:solidFill>
                  <a:schemeClr val="dk1"/>
                </a:solidFill>
                <a:latin typeface="Arial"/>
                <a:ea typeface="Arial"/>
                <a:cs typeface="Arial"/>
                <a:sym typeface="Arial"/>
              </a:endParaRPr>
            </a:p>
          </p:txBody>
        </p:sp>
        <p:cxnSp>
          <p:nvCxnSpPr>
            <p:cNvPr id="584" name="Google Shape;584;p26"/>
            <p:cNvCxnSpPr/>
            <p:nvPr/>
          </p:nvCxnSpPr>
          <p:spPr>
            <a:xfrm>
              <a:off x="1647" y="2506"/>
              <a:ext cx="1" cy="1383"/>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26"/>
            <p:cNvCxnSpPr/>
            <p:nvPr/>
          </p:nvCxnSpPr>
          <p:spPr>
            <a:xfrm>
              <a:off x="1128" y="2852"/>
              <a:ext cx="3458" cy="1"/>
            </a:xfrm>
            <a:prstGeom prst="straightConnector1">
              <a:avLst/>
            </a:prstGeom>
            <a:noFill/>
            <a:ln w="9525" cap="flat" cmpd="sng">
              <a:solidFill>
                <a:schemeClr val="dk1"/>
              </a:solidFill>
              <a:prstDash val="solid"/>
              <a:round/>
              <a:headEnd type="none" w="med" len="med"/>
              <a:tailEnd type="none" w="med" len="med"/>
            </a:ln>
          </p:spPr>
        </p:cxnSp>
        <p:cxnSp>
          <p:nvCxnSpPr>
            <p:cNvPr id="586" name="Google Shape;586;p26"/>
            <p:cNvCxnSpPr/>
            <p:nvPr/>
          </p:nvCxnSpPr>
          <p:spPr>
            <a:xfrm flipH="1">
              <a:off x="1128" y="3024"/>
              <a:ext cx="3458" cy="1"/>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26"/>
            <p:cNvCxnSpPr/>
            <p:nvPr/>
          </p:nvCxnSpPr>
          <p:spPr>
            <a:xfrm>
              <a:off x="1128" y="3197"/>
              <a:ext cx="3458" cy="1"/>
            </a:xfrm>
            <a:prstGeom prst="straightConnector1">
              <a:avLst/>
            </a:prstGeom>
            <a:noFill/>
            <a:ln w="9525" cap="flat" cmpd="sng">
              <a:solidFill>
                <a:schemeClr val="dk1"/>
              </a:solidFill>
              <a:prstDash val="solid"/>
              <a:round/>
              <a:headEnd type="none" w="med" len="med"/>
              <a:tailEnd type="none" w="med" len="med"/>
            </a:ln>
          </p:spPr>
        </p:cxnSp>
        <p:cxnSp>
          <p:nvCxnSpPr>
            <p:cNvPr id="588" name="Google Shape;588;p26"/>
            <p:cNvCxnSpPr/>
            <p:nvPr/>
          </p:nvCxnSpPr>
          <p:spPr>
            <a:xfrm flipH="1">
              <a:off x="1128" y="3370"/>
              <a:ext cx="3458" cy="1"/>
            </a:xfrm>
            <a:prstGeom prst="straightConnector1">
              <a:avLst/>
            </a:prstGeom>
            <a:noFill/>
            <a:ln w="9525" cap="flat" cmpd="sng">
              <a:solidFill>
                <a:schemeClr val="dk1"/>
              </a:solidFill>
              <a:prstDash val="solid"/>
              <a:round/>
              <a:headEnd type="none" w="med" len="med"/>
              <a:tailEnd type="none" w="med" len="med"/>
            </a:ln>
          </p:spPr>
        </p:cxnSp>
        <p:cxnSp>
          <p:nvCxnSpPr>
            <p:cNvPr id="589" name="Google Shape;589;p26"/>
            <p:cNvCxnSpPr/>
            <p:nvPr/>
          </p:nvCxnSpPr>
          <p:spPr>
            <a:xfrm>
              <a:off x="1128" y="3543"/>
              <a:ext cx="3458" cy="1"/>
            </a:xfrm>
            <a:prstGeom prst="straightConnector1">
              <a:avLst/>
            </a:prstGeom>
            <a:noFill/>
            <a:ln w="9525" cap="flat" cmpd="sng">
              <a:solidFill>
                <a:schemeClr val="dk1"/>
              </a:solidFill>
              <a:prstDash val="solid"/>
              <a:round/>
              <a:headEnd type="none" w="med" len="med"/>
              <a:tailEnd type="none" w="med" len="med"/>
            </a:ln>
          </p:spPr>
        </p:cxnSp>
        <p:cxnSp>
          <p:nvCxnSpPr>
            <p:cNvPr id="590" name="Google Shape;590;p26"/>
            <p:cNvCxnSpPr/>
            <p:nvPr/>
          </p:nvCxnSpPr>
          <p:spPr>
            <a:xfrm flipH="1">
              <a:off x="1128" y="3716"/>
              <a:ext cx="3458" cy="1"/>
            </a:xfrm>
            <a:prstGeom prst="straightConnector1">
              <a:avLst/>
            </a:prstGeom>
            <a:noFill/>
            <a:ln w="9525" cap="flat" cmpd="sng">
              <a:solidFill>
                <a:schemeClr val="dk1"/>
              </a:solidFill>
              <a:prstDash val="solid"/>
              <a:round/>
              <a:headEnd type="none" w="med" len="med"/>
              <a:tailEnd type="none" w="med" len="med"/>
            </a:ln>
          </p:spPr>
        </p:cxnSp>
        <p:sp>
          <p:nvSpPr>
            <p:cNvPr id="591" name="Google Shape;591;p26"/>
            <p:cNvSpPr/>
            <p:nvPr/>
          </p:nvSpPr>
          <p:spPr>
            <a:xfrm>
              <a:off x="1646" y="2640"/>
              <a:ext cx="1092" cy="10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NOMBRE PACIENTE</a:t>
              </a:r>
              <a:endParaRPr sz="1600">
                <a:solidFill>
                  <a:schemeClr val="dk1"/>
                </a:solidFill>
                <a:latin typeface="Arial"/>
                <a:ea typeface="Arial"/>
                <a:cs typeface="Arial"/>
                <a:sym typeface="Arial"/>
              </a:endParaRPr>
            </a:p>
          </p:txBody>
        </p:sp>
        <p:sp>
          <p:nvSpPr>
            <p:cNvPr id="592" name="Google Shape;592;p26"/>
            <p:cNvSpPr/>
            <p:nvPr/>
          </p:nvSpPr>
          <p:spPr>
            <a:xfrm>
              <a:off x="3778" y="2639"/>
              <a:ext cx="513" cy="10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DIAGNÓSTICO</a:t>
              </a:r>
              <a:endParaRPr sz="1600">
                <a:solidFill>
                  <a:schemeClr val="dk1"/>
                </a:solidFill>
                <a:latin typeface="Arial"/>
                <a:ea typeface="Arial"/>
                <a:cs typeface="Arial"/>
                <a:sym typeface="Arial"/>
              </a:endParaRPr>
            </a:p>
          </p:txBody>
        </p:sp>
        <p:cxnSp>
          <p:nvCxnSpPr>
            <p:cNvPr id="593" name="Google Shape;593;p26"/>
            <p:cNvCxnSpPr/>
            <p:nvPr/>
          </p:nvCxnSpPr>
          <p:spPr>
            <a:xfrm>
              <a:off x="2742" y="2506"/>
              <a:ext cx="1" cy="1383"/>
            </a:xfrm>
            <a:prstGeom prst="straightConnector1">
              <a:avLst/>
            </a:prstGeom>
            <a:noFill/>
            <a:ln w="9525" cap="flat" cmpd="sng">
              <a:solidFill>
                <a:schemeClr val="dk1"/>
              </a:solidFill>
              <a:prstDash val="solid"/>
              <a:round/>
              <a:headEnd type="none" w="med" len="med"/>
              <a:tailEnd type="none" w="med" len="med"/>
            </a:ln>
          </p:spPr>
        </p:cxnSp>
        <p:cxnSp>
          <p:nvCxnSpPr>
            <p:cNvPr id="594" name="Google Shape;594;p26"/>
            <p:cNvCxnSpPr/>
            <p:nvPr/>
          </p:nvCxnSpPr>
          <p:spPr>
            <a:xfrm>
              <a:off x="3088" y="2679"/>
              <a:ext cx="1" cy="1210"/>
            </a:xfrm>
            <a:prstGeom prst="straightConnector1">
              <a:avLst/>
            </a:prstGeom>
            <a:noFill/>
            <a:ln w="9525" cap="flat" cmpd="sng">
              <a:solidFill>
                <a:schemeClr val="dk1"/>
              </a:solidFill>
              <a:prstDash val="solid"/>
              <a:round/>
              <a:headEnd type="none" w="med" len="med"/>
              <a:tailEnd type="none" w="med" len="med"/>
            </a:ln>
          </p:spPr>
        </p:cxnSp>
        <p:cxnSp>
          <p:nvCxnSpPr>
            <p:cNvPr id="595" name="Google Shape;595;p26"/>
            <p:cNvCxnSpPr/>
            <p:nvPr/>
          </p:nvCxnSpPr>
          <p:spPr>
            <a:xfrm>
              <a:off x="3433" y="2506"/>
              <a:ext cx="1" cy="1383"/>
            </a:xfrm>
            <a:prstGeom prst="straightConnector1">
              <a:avLst/>
            </a:prstGeom>
            <a:noFill/>
            <a:ln w="9525" cap="flat" cmpd="sng">
              <a:solidFill>
                <a:schemeClr val="dk1"/>
              </a:solidFill>
              <a:prstDash val="solid"/>
              <a:round/>
              <a:headEnd type="none" w="med" len="med"/>
              <a:tailEnd type="none" w="med" len="med"/>
            </a:ln>
          </p:spPr>
        </p:cxnSp>
        <p:sp>
          <p:nvSpPr>
            <p:cNvPr id="596" name="Google Shape;596;p26"/>
            <p:cNvSpPr/>
            <p:nvPr/>
          </p:nvSpPr>
          <p:spPr>
            <a:xfrm>
              <a:off x="2281" y="1641"/>
              <a:ext cx="2190" cy="75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97" name="Google Shape;597;p26"/>
            <p:cNvSpPr/>
            <p:nvPr/>
          </p:nvSpPr>
          <p:spPr>
            <a:xfrm>
              <a:off x="2319" y="1701"/>
              <a:ext cx="371"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#Médico:</a:t>
              </a:r>
              <a:endParaRPr sz="1800">
                <a:solidFill>
                  <a:schemeClr val="dk1"/>
                </a:solidFill>
                <a:latin typeface="Arial"/>
                <a:ea typeface="Arial"/>
                <a:cs typeface="Arial"/>
                <a:sym typeface="Arial"/>
              </a:endParaRPr>
            </a:p>
          </p:txBody>
        </p:sp>
        <p:sp>
          <p:nvSpPr>
            <p:cNvPr id="598" name="Google Shape;598;p26"/>
            <p:cNvSpPr/>
            <p:nvPr/>
          </p:nvSpPr>
          <p:spPr>
            <a:xfrm>
              <a:off x="2319" y="1828"/>
              <a:ext cx="350"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Nombre:</a:t>
              </a:r>
              <a:endParaRPr sz="1800">
                <a:solidFill>
                  <a:schemeClr val="dk1"/>
                </a:solidFill>
                <a:latin typeface="Arial"/>
                <a:ea typeface="Arial"/>
                <a:cs typeface="Arial"/>
                <a:sym typeface="Arial"/>
              </a:endParaRPr>
            </a:p>
          </p:txBody>
        </p:sp>
        <p:sp>
          <p:nvSpPr>
            <p:cNvPr id="599" name="Google Shape;599;p26"/>
            <p:cNvSpPr/>
            <p:nvPr/>
          </p:nvSpPr>
          <p:spPr>
            <a:xfrm>
              <a:off x="2319" y="1955"/>
              <a:ext cx="396"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Dirección:</a:t>
              </a:r>
              <a:endParaRPr sz="1800">
                <a:solidFill>
                  <a:schemeClr val="dk1"/>
                </a:solidFill>
                <a:latin typeface="Arial"/>
                <a:ea typeface="Arial"/>
                <a:cs typeface="Arial"/>
                <a:sym typeface="Arial"/>
              </a:endParaRPr>
            </a:p>
          </p:txBody>
        </p:sp>
        <p:sp>
          <p:nvSpPr>
            <p:cNvPr id="600" name="Google Shape;600;p26"/>
            <p:cNvSpPr/>
            <p:nvPr/>
          </p:nvSpPr>
          <p:spPr>
            <a:xfrm>
              <a:off x="2319" y="2082"/>
              <a:ext cx="364"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Teléfono:</a:t>
              </a:r>
              <a:endParaRPr sz="1800">
                <a:solidFill>
                  <a:schemeClr val="dk1"/>
                </a:solidFill>
                <a:latin typeface="Arial"/>
                <a:ea typeface="Arial"/>
                <a:cs typeface="Arial"/>
                <a:sym typeface="Arial"/>
              </a:endParaRPr>
            </a:p>
          </p:txBody>
        </p:sp>
        <p:sp>
          <p:nvSpPr>
            <p:cNvPr id="601" name="Google Shape;601;p26"/>
            <p:cNvSpPr/>
            <p:nvPr/>
          </p:nvSpPr>
          <p:spPr>
            <a:xfrm>
              <a:off x="2319" y="2208"/>
              <a:ext cx="513" cy="11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Noto Sans Symbols"/>
                <a:buNone/>
              </a:pPr>
              <a:r>
                <a:rPr lang="es-CL" sz="1200">
                  <a:solidFill>
                    <a:schemeClr val="dk1"/>
                  </a:solidFill>
                  <a:latin typeface="Arial"/>
                  <a:ea typeface="Arial"/>
                  <a:cs typeface="Arial"/>
                  <a:sym typeface="Arial"/>
                </a:rPr>
                <a:t>Especialidad:</a:t>
              </a:r>
              <a:endParaRPr sz="1800">
                <a:solidFill>
                  <a:schemeClr val="dk1"/>
                </a:solidFill>
                <a:latin typeface="Arial"/>
                <a:ea typeface="Arial"/>
                <a:cs typeface="Arial"/>
                <a:sym typeface="Arial"/>
              </a:endParaRPr>
            </a:p>
          </p:txBody>
        </p:sp>
        <p:sp>
          <p:nvSpPr>
            <p:cNvPr id="602" name="Google Shape;602;p26"/>
            <p:cNvSpPr/>
            <p:nvPr/>
          </p:nvSpPr>
          <p:spPr>
            <a:xfrm>
              <a:off x="2883" y="2541"/>
              <a:ext cx="412" cy="10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Noto Sans Symbols"/>
                <a:buNone/>
              </a:pPr>
              <a:r>
                <a:rPr lang="es-CL" sz="1100">
                  <a:solidFill>
                    <a:schemeClr val="dk1"/>
                  </a:solidFill>
                  <a:latin typeface="Arial"/>
                  <a:ea typeface="Arial"/>
                  <a:cs typeface="Arial"/>
                  <a:sym typeface="Arial"/>
                </a:rPr>
                <a:t>UBICACIÓN</a:t>
              </a:r>
              <a:endParaRPr sz="1600">
                <a:solidFill>
                  <a:schemeClr val="dk1"/>
                </a:solidFill>
                <a:latin typeface="Arial"/>
                <a:ea typeface="Arial"/>
                <a:cs typeface="Arial"/>
                <a:sym typeface="Arial"/>
              </a:endParaRPr>
            </a:p>
          </p:txBody>
        </p:sp>
        <p:cxnSp>
          <p:nvCxnSpPr>
            <p:cNvPr id="603" name="Google Shape;603;p26"/>
            <p:cNvCxnSpPr/>
            <p:nvPr/>
          </p:nvCxnSpPr>
          <p:spPr>
            <a:xfrm>
              <a:off x="2742" y="2679"/>
              <a:ext cx="691" cy="1"/>
            </a:xfrm>
            <a:prstGeom prst="straightConnector1">
              <a:avLst/>
            </a:prstGeom>
            <a:noFill/>
            <a:ln w="9525" cap="flat" cmpd="sng">
              <a:solidFill>
                <a:schemeClr val="dk1"/>
              </a:solidFill>
              <a:prstDash val="solid"/>
              <a:round/>
              <a:headEnd type="none" w="med" len="med"/>
              <a:tailEnd type="none" w="med" len="med"/>
            </a:ln>
          </p:spPr>
        </p:cxnSp>
      </p:grpSp>
      <p:pic>
        <p:nvPicPr>
          <p:cNvPr id="604" name="Google Shape;604;p26" descr="http://infocuellar.galeon.com/cuento/medico.gif"/>
          <p:cNvPicPr preferRelativeResize="0"/>
          <p:nvPr/>
        </p:nvPicPr>
        <p:blipFill rotWithShape="1">
          <a:blip r:embed="rId3">
            <a:alphaModFix/>
          </a:blip>
          <a:srcRect/>
          <a:stretch/>
        </p:blipFill>
        <p:spPr>
          <a:xfrm>
            <a:off x="2418236" y="2318385"/>
            <a:ext cx="2359005" cy="3974976"/>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610" name="Google Shape;610;p2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27</a:t>
            </a:fld>
            <a:endParaRPr/>
          </a:p>
        </p:txBody>
      </p:sp>
      <p:sp>
        <p:nvSpPr>
          <p:cNvPr id="611" name="Google Shape;611;p27"/>
          <p:cNvSpPr txBox="1"/>
          <p:nvPr/>
        </p:nvSpPr>
        <p:spPr>
          <a:xfrm>
            <a:off x="838200" y="1678435"/>
            <a:ext cx="10774680" cy="547687"/>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just" rtl="0">
              <a:lnSpc>
                <a:spcPct val="90000"/>
              </a:lnSpc>
              <a:spcBef>
                <a:spcPts val="0"/>
              </a:spcBef>
              <a:spcAft>
                <a:spcPts val="0"/>
              </a:spcAft>
              <a:buClr>
                <a:srgbClr val="004B85"/>
              </a:buClr>
              <a:buSzPct val="100000"/>
              <a:buFont typeface="Noto Sans Symbols"/>
              <a:buNone/>
            </a:pPr>
            <a:r>
              <a:rPr lang="es-CL" sz="2800" b="1">
                <a:solidFill>
                  <a:srgbClr val="004B85"/>
                </a:solidFill>
                <a:latin typeface="Calibri"/>
                <a:ea typeface="Calibri"/>
                <a:cs typeface="Calibri"/>
                <a:sym typeface="Calibri"/>
              </a:rPr>
              <a:t>Normalización, Integración y Generación del modelo lógico: el caso del hospital</a:t>
            </a:r>
            <a:endParaRPr/>
          </a:p>
        </p:txBody>
      </p:sp>
      <p:grpSp>
        <p:nvGrpSpPr>
          <p:cNvPr id="612" name="Google Shape;612;p27"/>
          <p:cNvGrpSpPr/>
          <p:nvPr/>
        </p:nvGrpSpPr>
        <p:grpSpPr>
          <a:xfrm>
            <a:off x="5053584" y="3929937"/>
            <a:ext cx="2084832" cy="912056"/>
            <a:chOff x="3310128" y="3318568"/>
            <a:chExt cx="2084832" cy="912056"/>
          </a:xfrm>
        </p:grpSpPr>
        <p:sp>
          <p:nvSpPr>
            <p:cNvPr id="613" name="Google Shape;613;p27"/>
            <p:cNvSpPr/>
            <p:nvPr/>
          </p:nvSpPr>
          <p:spPr>
            <a:xfrm>
              <a:off x="3310128" y="3318568"/>
              <a:ext cx="2084832" cy="237238"/>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PACIENTE</a:t>
              </a:r>
              <a:endParaRPr/>
            </a:p>
          </p:txBody>
        </p:sp>
        <p:sp>
          <p:nvSpPr>
            <p:cNvPr id="614" name="Google Shape;614;p27"/>
            <p:cNvSpPr/>
            <p:nvPr/>
          </p:nvSpPr>
          <p:spPr>
            <a:xfrm>
              <a:off x="3310128" y="3555806"/>
              <a:ext cx="2084832" cy="674818"/>
            </a:xfrm>
            <a:prstGeom prst="rect">
              <a:avLst/>
            </a:prstGeom>
            <a:solidFill>
              <a:schemeClr val="lt1"/>
            </a:solidFill>
            <a:ln w="12700" cap="flat" cmpd="sng">
              <a:solidFill>
                <a:srgbClr val="004B8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u="sng">
                  <a:solidFill>
                    <a:schemeClr val="dk1"/>
                  </a:solidFill>
                  <a:latin typeface="Calibri"/>
                  <a:ea typeface="Calibri"/>
                  <a:cs typeface="Calibri"/>
                  <a:sym typeface="Calibri"/>
                </a:rPr>
                <a:t>#Paciente</a:t>
              </a:r>
              <a:r>
                <a:rPr lang="es-CL" sz="1200">
                  <a:solidFill>
                    <a:schemeClr val="dk1"/>
                  </a:solidFill>
                  <a:latin typeface="Calibri"/>
                  <a:ea typeface="Calibri"/>
                  <a:cs typeface="Calibri"/>
                  <a:sym typeface="Calibri"/>
                </a:rPr>
                <a:t>, Nom-Pac, Direc-Pac</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Fono-Pac, </a:t>
              </a:r>
              <a:r>
                <a:rPr lang="es-CL" sz="1200" i="1">
                  <a:solidFill>
                    <a:schemeClr val="dk1"/>
                  </a:solidFill>
                  <a:latin typeface="Calibri"/>
                  <a:ea typeface="Calibri"/>
                  <a:cs typeface="Calibri"/>
                  <a:sym typeface="Calibri"/>
                </a:rPr>
                <a:t>#Cama</a:t>
              </a:r>
              <a:r>
                <a:rPr lang="es-CL" sz="1200">
                  <a:solidFill>
                    <a:schemeClr val="dk1"/>
                  </a:solidFill>
                  <a:latin typeface="Calibri"/>
                  <a:ea typeface="Calibri"/>
                  <a:cs typeface="Calibri"/>
                  <a:sym typeface="Calibri"/>
                </a:rPr>
                <a:t>, Sist-Salud</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F-Adm, F-Alta</a:t>
              </a:r>
              <a:endParaRPr/>
            </a:p>
          </p:txBody>
        </p:sp>
        <p:sp>
          <p:nvSpPr>
            <p:cNvPr id="615" name="Google Shape;615;p27"/>
            <p:cNvSpPr/>
            <p:nvPr/>
          </p:nvSpPr>
          <p:spPr>
            <a:xfrm>
              <a:off x="4888992" y="4047744"/>
              <a:ext cx="505968" cy="182880"/>
            </a:xfrm>
            <a:prstGeom prst="rect">
              <a:avLst/>
            </a:prstGeom>
            <a:solidFill>
              <a:srgbClr val="004B85">
                <a:alpha val="69803"/>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a:solidFill>
                    <a:schemeClr val="lt1"/>
                  </a:solidFill>
                  <a:latin typeface="Calibri"/>
                  <a:ea typeface="Calibri"/>
                  <a:cs typeface="Calibri"/>
                  <a:sym typeface="Calibri"/>
                </a:rPr>
                <a:t>1000</a:t>
              </a:r>
              <a:endParaRPr/>
            </a:p>
          </p:txBody>
        </p:sp>
      </p:grpSp>
      <p:grpSp>
        <p:nvGrpSpPr>
          <p:cNvPr id="616" name="Google Shape;616;p27"/>
          <p:cNvGrpSpPr/>
          <p:nvPr/>
        </p:nvGrpSpPr>
        <p:grpSpPr>
          <a:xfrm>
            <a:off x="5053584" y="2439080"/>
            <a:ext cx="2084832" cy="730348"/>
            <a:chOff x="3310128" y="3318568"/>
            <a:chExt cx="2084832" cy="730348"/>
          </a:xfrm>
        </p:grpSpPr>
        <p:sp>
          <p:nvSpPr>
            <p:cNvPr id="617" name="Google Shape;617;p27"/>
            <p:cNvSpPr/>
            <p:nvPr/>
          </p:nvSpPr>
          <p:spPr>
            <a:xfrm>
              <a:off x="3310128" y="3318568"/>
              <a:ext cx="2084832" cy="237238"/>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CAMA</a:t>
              </a:r>
              <a:endParaRPr/>
            </a:p>
          </p:txBody>
        </p:sp>
        <p:sp>
          <p:nvSpPr>
            <p:cNvPr id="618" name="Google Shape;618;p27"/>
            <p:cNvSpPr/>
            <p:nvPr/>
          </p:nvSpPr>
          <p:spPr>
            <a:xfrm>
              <a:off x="3310128" y="3555806"/>
              <a:ext cx="2084832" cy="491938"/>
            </a:xfrm>
            <a:prstGeom prst="rect">
              <a:avLst/>
            </a:prstGeom>
            <a:solidFill>
              <a:schemeClr val="lt1"/>
            </a:solidFill>
            <a:ln w="12700" cap="flat" cmpd="sng">
              <a:solidFill>
                <a:srgbClr val="004B8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u="sng">
                  <a:solidFill>
                    <a:schemeClr val="dk1"/>
                  </a:solidFill>
                  <a:latin typeface="Calibri"/>
                  <a:ea typeface="Calibri"/>
                  <a:cs typeface="Calibri"/>
                  <a:sym typeface="Calibri"/>
                </a:rPr>
                <a:t>#Cama</a:t>
              </a:r>
              <a:r>
                <a:rPr lang="es-CL" sz="1200">
                  <a:solidFill>
                    <a:schemeClr val="dk1"/>
                  </a:solidFill>
                  <a:latin typeface="Calibri"/>
                  <a:ea typeface="Calibri"/>
                  <a:cs typeface="Calibri"/>
                  <a:sym typeface="Calibri"/>
                </a:rPr>
                <a:t>, Citófono, #Pieza</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Tipo-Cama, </a:t>
              </a:r>
              <a:r>
                <a:rPr lang="es-CL" sz="1200" i="1">
                  <a:solidFill>
                    <a:schemeClr val="dk1"/>
                  </a:solidFill>
                  <a:latin typeface="Calibri"/>
                  <a:ea typeface="Calibri"/>
                  <a:cs typeface="Calibri"/>
                  <a:sym typeface="Calibri"/>
                </a:rPr>
                <a:t>#Paciente</a:t>
              </a:r>
              <a:endParaRPr/>
            </a:p>
          </p:txBody>
        </p:sp>
        <p:sp>
          <p:nvSpPr>
            <p:cNvPr id="619" name="Google Shape;619;p27"/>
            <p:cNvSpPr/>
            <p:nvPr/>
          </p:nvSpPr>
          <p:spPr>
            <a:xfrm>
              <a:off x="4888992" y="3866036"/>
              <a:ext cx="505968" cy="182880"/>
            </a:xfrm>
            <a:prstGeom prst="rect">
              <a:avLst/>
            </a:prstGeom>
            <a:solidFill>
              <a:srgbClr val="004B85">
                <a:alpha val="69803"/>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a:solidFill>
                    <a:schemeClr val="lt1"/>
                  </a:solidFill>
                  <a:latin typeface="Calibri"/>
                  <a:ea typeface="Calibri"/>
                  <a:cs typeface="Calibri"/>
                  <a:sym typeface="Calibri"/>
                </a:rPr>
                <a:t>100</a:t>
              </a:r>
              <a:endParaRPr/>
            </a:p>
          </p:txBody>
        </p:sp>
      </p:grpSp>
      <p:grpSp>
        <p:nvGrpSpPr>
          <p:cNvPr id="620" name="Google Shape;620;p27"/>
          <p:cNvGrpSpPr/>
          <p:nvPr/>
        </p:nvGrpSpPr>
        <p:grpSpPr>
          <a:xfrm>
            <a:off x="1819656" y="3928926"/>
            <a:ext cx="2084832" cy="912056"/>
            <a:chOff x="3310128" y="3318568"/>
            <a:chExt cx="2084832" cy="912056"/>
          </a:xfrm>
        </p:grpSpPr>
        <p:sp>
          <p:nvSpPr>
            <p:cNvPr id="621" name="Google Shape;621;p27"/>
            <p:cNvSpPr/>
            <p:nvPr/>
          </p:nvSpPr>
          <p:spPr>
            <a:xfrm>
              <a:off x="3310128" y="3318568"/>
              <a:ext cx="2084832" cy="237238"/>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MÉDICO</a:t>
              </a:r>
              <a:endParaRPr/>
            </a:p>
          </p:txBody>
        </p:sp>
        <p:sp>
          <p:nvSpPr>
            <p:cNvPr id="622" name="Google Shape;622;p27"/>
            <p:cNvSpPr/>
            <p:nvPr/>
          </p:nvSpPr>
          <p:spPr>
            <a:xfrm>
              <a:off x="3310128" y="3555806"/>
              <a:ext cx="2084832" cy="674818"/>
            </a:xfrm>
            <a:prstGeom prst="rect">
              <a:avLst/>
            </a:prstGeom>
            <a:solidFill>
              <a:schemeClr val="lt1"/>
            </a:solidFill>
            <a:ln w="12700" cap="flat" cmpd="sng">
              <a:solidFill>
                <a:srgbClr val="004B8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u="sng">
                  <a:solidFill>
                    <a:schemeClr val="dk1"/>
                  </a:solidFill>
                  <a:latin typeface="Calibri"/>
                  <a:ea typeface="Calibri"/>
                  <a:cs typeface="Calibri"/>
                  <a:sym typeface="Calibri"/>
                </a:rPr>
                <a:t>#Médico</a:t>
              </a:r>
              <a:r>
                <a:rPr lang="es-CL" sz="1200">
                  <a:solidFill>
                    <a:schemeClr val="dk1"/>
                  </a:solidFill>
                  <a:latin typeface="Calibri"/>
                  <a:ea typeface="Calibri"/>
                  <a:cs typeface="Calibri"/>
                  <a:sym typeface="Calibri"/>
                </a:rPr>
                <a:t>, Nom-Med,</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Direc-Med, Fono-Med, Especialidad</a:t>
              </a:r>
              <a:endParaRPr/>
            </a:p>
          </p:txBody>
        </p:sp>
        <p:sp>
          <p:nvSpPr>
            <p:cNvPr id="623" name="Google Shape;623;p27"/>
            <p:cNvSpPr/>
            <p:nvPr/>
          </p:nvSpPr>
          <p:spPr>
            <a:xfrm>
              <a:off x="4888992" y="4047744"/>
              <a:ext cx="505968" cy="182880"/>
            </a:xfrm>
            <a:prstGeom prst="rect">
              <a:avLst/>
            </a:prstGeom>
            <a:solidFill>
              <a:srgbClr val="004B85">
                <a:alpha val="69803"/>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a:solidFill>
                    <a:schemeClr val="lt1"/>
                  </a:solidFill>
                  <a:latin typeface="Calibri"/>
                  <a:ea typeface="Calibri"/>
                  <a:cs typeface="Calibri"/>
                  <a:sym typeface="Calibri"/>
                </a:rPr>
                <a:t>30</a:t>
              </a:r>
              <a:endParaRPr/>
            </a:p>
          </p:txBody>
        </p:sp>
      </p:grpSp>
      <p:grpSp>
        <p:nvGrpSpPr>
          <p:cNvPr id="624" name="Google Shape;624;p27"/>
          <p:cNvGrpSpPr/>
          <p:nvPr/>
        </p:nvGrpSpPr>
        <p:grpSpPr>
          <a:xfrm>
            <a:off x="8077200" y="4051563"/>
            <a:ext cx="2084832" cy="730348"/>
            <a:chOff x="3310128" y="3318568"/>
            <a:chExt cx="2084832" cy="730348"/>
          </a:xfrm>
        </p:grpSpPr>
        <p:sp>
          <p:nvSpPr>
            <p:cNvPr id="625" name="Google Shape;625;p27"/>
            <p:cNvSpPr/>
            <p:nvPr/>
          </p:nvSpPr>
          <p:spPr>
            <a:xfrm>
              <a:off x="3310128" y="3318568"/>
              <a:ext cx="2084832" cy="237238"/>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ITEMS</a:t>
              </a:r>
              <a:endParaRPr/>
            </a:p>
          </p:txBody>
        </p:sp>
        <p:sp>
          <p:nvSpPr>
            <p:cNvPr id="626" name="Google Shape;626;p27"/>
            <p:cNvSpPr/>
            <p:nvPr/>
          </p:nvSpPr>
          <p:spPr>
            <a:xfrm>
              <a:off x="3310128" y="3555806"/>
              <a:ext cx="2084832" cy="491938"/>
            </a:xfrm>
            <a:prstGeom prst="rect">
              <a:avLst/>
            </a:prstGeom>
            <a:solidFill>
              <a:schemeClr val="lt1"/>
            </a:solidFill>
            <a:ln w="12700" cap="flat" cmpd="sng">
              <a:solidFill>
                <a:srgbClr val="004B8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u="sng">
                  <a:solidFill>
                    <a:schemeClr val="dk1"/>
                  </a:solidFill>
                  <a:latin typeface="Calibri"/>
                  <a:ea typeface="Calibri"/>
                  <a:cs typeface="Calibri"/>
                  <a:sym typeface="Calibri"/>
                </a:rPr>
                <a:t>#Item</a:t>
              </a:r>
              <a:r>
                <a:rPr lang="es-CL" sz="1200">
                  <a:solidFill>
                    <a:schemeClr val="dk1"/>
                  </a:solidFill>
                  <a:latin typeface="Calibri"/>
                  <a:ea typeface="Calibri"/>
                  <a:cs typeface="Calibri"/>
                  <a:sym typeface="Calibri"/>
                </a:rPr>
                <a:t>, Nom-Item, Stock</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Valor-Unitario</a:t>
              </a:r>
              <a:endParaRPr sz="1200" i="1">
                <a:solidFill>
                  <a:schemeClr val="dk1"/>
                </a:solidFill>
                <a:latin typeface="Calibri"/>
                <a:ea typeface="Calibri"/>
                <a:cs typeface="Calibri"/>
                <a:sym typeface="Calibri"/>
              </a:endParaRPr>
            </a:p>
          </p:txBody>
        </p:sp>
        <p:sp>
          <p:nvSpPr>
            <p:cNvPr id="627" name="Google Shape;627;p27"/>
            <p:cNvSpPr/>
            <p:nvPr/>
          </p:nvSpPr>
          <p:spPr>
            <a:xfrm>
              <a:off x="4888992" y="3866036"/>
              <a:ext cx="505968" cy="182880"/>
            </a:xfrm>
            <a:prstGeom prst="rect">
              <a:avLst/>
            </a:prstGeom>
            <a:solidFill>
              <a:srgbClr val="004B85">
                <a:alpha val="69803"/>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a:solidFill>
                    <a:schemeClr val="lt1"/>
                  </a:solidFill>
                  <a:latin typeface="Calibri"/>
                  <a:ea typeface="Calibri"/>
                  <a:cs typeface="Calibri"/>
                  <a:sym typeface="Calibri"/>
                </a:rPr>
                <a:t>500</a:t>
              </a:r>
              <a:endParaRPr/>
            </a:p>
          </p:txBody>
        </p:sp>
      </p:grpSp>
      <p:grpSp>
        <p:nvGrpSpPr>
          <p:cNvPr id="628" name="Google Shape;628;p27"/>
          <p:cNvGrpSpPr/>
          <p:nvPr/>
        </p:nvGrpSpPr>
        <p:grpSpPr>
          <a:xfrm>
            <a:off x="3379471" y="5410860"/>
            <a:ext cx="2084832" cy="730348"/>
            <a:chOff x="3310128" y="3318568"/>
            <a:chExt cx="2084832" cy="730348"/>
          </a:xfrm>
        </p:grpSpPr>
        <p:sp>
          <p:nvSpPr>
            <p:cNvPr id="629" name="Google Shape;629;p27"/>
            <p:cNvSpPr/>
            <p:nvPr/>
          </p:nvSpPr>
          <p:spPr>
            <a:xfrm>
              <a:off x="3310128" y="3318568"/>
              <a:ext cx="2084832" cy="237238"/>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TRATAMIENTO</a:t>
              </a:r>
              <a:endParaRPr/>
            </a:p>
          </p:txBody>
        </p:sp>
        <p:sp>
          <p:nvSpPr>
            <p:cNvPr id="630" name="Google Shape;630;p27"/>
            <p:cNvSpPr/>
            <p:nvPr/>
          </p:nvSpPr>
          <p:spPr>
            <a:xfrm>
              <a:off x="3310128" y="3555806"/>
              <a:ext cx="2084832" cy="491938"/>
            </a:xfrm>
            <a:prstGeom prst="rect">
              <a:avLst/>
            </a:prstGeom>
            <a:solidFill>
              <a:schemeClr val="lt1"/>
            </a:solidFill>
            <a:ln w="12700" cap="flat" cmpd="sng">
              <a:solidFill>
                <a:srgbClr val="004B8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i="1" u="sng">
                  <a:solidFill>
                    <a:schemeClr val="dk1"/>
                  </a:solidFill>
                  <a:latin typeface="Calibri"/>
                  <a:ea typeface="Calibri"/>
                  <a:cs typeface="Calibri"/>
                  <a:sym typeface="Calibri"/>
                </a:rPr>
                <a:t>#Paciente</a:t>
              </a:r>
              <a:r>
                <a:rPr lang="es-CL" sz="1200">
                  <a:solidFill>
                    <a:schemeClr val="dk1"/>
                  </a:solidFill>
                  <a:latin typeface="Calibri"/>
                  <a:ea typeface="Calibri"/>
                  <a:cs typeface="Calibri"/>
                  <a:sym typeface="Calibri"/>
                </a:rPr>
                <a:t>, </a:t>
              </a:r>
              <a:r>
                <a:rPr lang="es-CL" sz="1200" i="1" u="sng">
                  <a:solidFill>
                    <a:schemeClr val="dk1"/>
                  </a:solidFill>
                  <a:latin typeface="Calibri"/>
                  <a:ea typeface="Calibri"/>
                  <a:cs typeface="Calibri"/>
                  <a:sym typeface="Calibri"/>
                </a:rPr>
                <a:t>#Médico</a:t>
              </a:r>
              <a:r>
                <a:rPr lang="es-CL" sz="12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Diagnóstico</a:t>
              </a:r>
              <a:endParaRPr sz="1200" i="1">
                <a:solidFill>
                  <a:schemeClr val="dk1"/>
                </a:solidFill>
                <a:latin typeface="Calibri"/>
                <a:ea typeface="Calibri"/>
                <a:cs typeface="Calibri"/>
                <a:sym typeface="Calibri"/>
              </a:endParaRPr>
            </a:p>
          </p:txBody>
        </p:sp>
        <p:sp>
          <p:nvSpPr>
            <p:cNvPr id="631" name="Google Shape;631;p27"/>
            <p:cNvSpPr/>
            <p:nvPr/>
          </p:nvSpPr>
          <p:spPr>
            <a:xfrm>
              <a:off x="4888992" y="3866036"/>
              <a:ext cx="505968" cy="182880"/>
            </a:xfrm>
            <a:prstGeom prst="rect">
              <a:avLst/>
            </a:prstGeom>
            <a:solidFill>
              <a:srgbClr val="004B85">
                <a:alpha val="69803"/>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a:solidFill>
                    <a:schemeClr val="lt1"/>
                  </a:solidFill>
                  <a:latin typeface="Calibri"/>
                  <a:ea typeface="Calibri"/>
                  <a:cs typeface="Calibri"/>
                  <a:sym typeface="Calibri"/>
                </a:rPr>
                <a:t>3000</a:t>
              </a:r>
              <a:endParaRPr/>
            </a:p>
          </p:txBody>
        </p:sp>
      </p:grpSp>
      <p:grpSp>
        <p:nvGrpSpPr>
          <p:cNvPr id="632" name="Google Shape;632;p27"/>
          <p:cNvGrpSpPr/>
          <p:nvPr/>
        </p:nvGrpSpPr>
        <p:grpSpPr>
          <a:xfrm>
            <a:off x="6628639" y="5410860"/>
            <a:ext cx="2084832" cy="730348"/>
            <a:chOff x="3310128" y="3318568"/>
            <a:chExt cx="2084832" cy="730348"/>
          </a:xfrm>
        </p:grpSpPr>
        <p:sp>
          <p:nvSpPr>
            <p:cNvPr id="633" name="Google Shape;633;p27"/>
            <p:cNvSpPr/>
            <p:nvPr/>
          </p:nvSpPr>
          <p:spPr>
            <a:xfrm>
              <a:off x="3310128" y="3318568"/>
              <a:ext cx="2084832" cy="237238"/>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b="1">
                  <a:solidFill>
                    <a:schemeClr val="lt1"/>
                  </a:solidFill>
                  <a:latin typeface="Calibri"/>
                  <a:ea typeface="Calibri"/>
                  <a:cs typeface="Calibri"/>
                  <a:sym typeface="Calibri"/>
                </a:rPr>
                <a:t>GASTOS</a:t>
              </a:r>
              <a:endParaRPr/>
            </a:p>
          </p:txBody>
        </p:sp>
        <p:sp>
          <p:nvSpPr>
            <p:cNvPr id="634" name="Google Shape;634;p27"/>
            <p:cNvSpPr/>
            <p:nvPr/>
          </p:nvSpPr>
          <p:spPr>
            <a:xfrm>
              <a:off x="3310128" y="3555806"/>
              <a:ext cx="2084832" cy="491938"/>
            </a:xfrm>
            <a:prstGeom prst="rect">
              <a:avLst/>
            </a:prstGeom>
            <a:solidFill>
              <a:schemeClr val="lt1"/>
            </a:solidFill>
            <a:ln w="12700" cap="flat" cmpd="sng">
              <a:solidFill>
                <a:srgbClr val="004B8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CL" sz="1200" i="1" u="sng">
                  <a:solidFill>
                    <a:schemeClr val="dk1"/>
                  </a:solidFill>
                  <a:latin typeface="Calibri"/>
                  <a:ea typeface="Calibri"/>
                  <a:cs typeface="Calibri"/>
                  <a:sym typeface="Calibri"/>
                </a:rPr>
                <a:t>#Paciente</a:t>
              </a:r>
              <a:r>
                <a:rPr lang="es-CL" sz="1200">
                  <a:solidFill>
                    <a:schemeClr val="dk1"/>
                  </a:solidFill>
                  <a:latin typeface="Calibri"/>
                  <a:ea typeface="Calibri"/>
                  <a:cs typeface="Calibri"/>
                  <a:sym typeface="Calibri"/>
                </a:rPr>
                <a:t>, </a:t>
              </a:r>
              <a:r>
                <a:rPr lang="es-CL" sz="1200" i="1" u="sng">
                  <a:solidFill>
                    <a:schemeClr val="dk1"/>
                  </a:solidFill>
                  <a:latin typeface="Calibri"/>
                  <a:ea typeface="Calibri"/>
                  <a:cs typeface="Calibri"/>
                  <a:sym typeface="Calibri"/>
                </a:rPr>
                <a:t>#Item</a:t>
              </a:r>
              <a:r>
                <a:rPr lang="es-CL" sz="12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Valor_Gastado</a:t>
              </a:r>
              <a:endParaRPr sz="1200" i="1">
                <a:solidFill>
                  <a:schemeClr val="dk1"/>
                </a:solidFill>
                <a:latin typeface="Calibri"/>
                <a:ea typeface="Calibri"/>
                <a:cs typeface="Calibri"/>
                <a:sym typeface="Calibri"/>
              </a:endParaRPr>
            </a:p>
          </p:txBody>
        </p:sp>
        <p:sp>
          <p:nvSpPr>
            <p:cNvPr id="635" name="Google Shape;635;p27"/>
            <p:cNvSpPr/>
            <p:nvPr/>
          </p:nvSpPr>
          <p:spPr>
            <a:xfrm>
              <a:off x="4822481" y="3866036"/>
              <a:ext cx="572479" cy="182880"/>
            </a:xfrm>
            <a:prstGeom prst="rect">
              <a:avLst/>
            </a:prstGeom>
            <a:solidFill>
              <a:srgbClr val="004B85">
                <a:alpha val="69803"/>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200">
                  <a:solidFill>
                    <a:schemeClr val="lt1"/>
                  </a:solidFill>
                  <a:latin typeface="Calibri"/>
                  <a:ea typeface="Calibri"/>
                  <a:cs typeface="Calibri"/>
                  <a:sym typeface="Calibri"/>
                </a:rPr>
                <a:t>10000</a:t>
              </a:r>
              <a:endParaRPr/>
            </a:p>
          </p:txBody>
        </p:sp>
      </p:grpSp>
      <p:grpSp>
        <p:nvGrpSpPr>
          <p:cNvPr id="636" name="Google Shape;636;p27"/>
          <p:cNvGrpSpPr/>
          <p:nvPr/>
        </p:nvGrpSpPr>
        <p:grpSpPr>
          <a:xfrm>
            <a:off x="6067056" y="3168256"/>
            <a:ext cx="76858" cy="761700"/>
            <a:chOff x="6060000" y="3168256"/>
            <a:chExt cx="72000" cy="761700"/>
          </a:xfrm>
        </p:grpSpPr>
        <p:cxnSp>
          <p:nvCxnSpPr>
            <p:cNvPr id="637" name="Google Shape;637;p27"/>
            <p:cNvCxnSpPr>
              <a:stCxn id="618" idx="2"/>
              <a:endCxn id="613" idx="0"/>
            </p:cNvCxnSpPr>
            <p:nvPr/>
          </p:nvCxnSpPr>
          <p:spPr>
            <a:xfrm>
              <a:off x="6087115" y="3168256"/>
              <a:ext cx="0" cy="761700"/>
            </a:xfrm>
            <a:prstGeom prst="straightConnector1">
              <a:avLst/>
            </a:prstGeom>
            <a:noFill/>
            <a:ln w="12700" cap="flat" cmpd="sng">
              <a:solidFill>
                <a:srgbClr val="004B85"/>
              </a:solidFill>
              <a:prstDash val="solid"/>
              <a:miter lim="800000"/>
              <a:headEnd type="triangle" w="med" len="med"/>
              <a:tailEnd type="triangle" w="med" len="med"/>
            </a:ln>
          </p:spPr>
        </p:cxnSp>
        <p:sp>
          <p:nvSpPr>
            <p:cNvPr id="638" name="Google Shape;638;p27"/>
            <p:cNvSpPr/>
            <p:nvPr/>
          </p:nvSpPr>
          <p:spPr>
            <a:xfrm>
              <a:off x="6060000" y="3255119"/>
              <a:ext cx="72000" cy="720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9" name="Google Shape;639;p27"/>
            <p:cNvSpPr/>
            <p:nvPr/>
          </p:nvSpPr>
          <p:spPr>
            <a:xfrm>
              <a:off x="6060000" y="3766759"/>
              <a:ext cx="72000" cy="72000"/>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40" name="Google Shape;640;p27"/>
          <p:cNvGrpSpPr/>
          <p:nvPr/>
        </p:nvGrpSpPr>
        <p:grpSpPr>
          <a:xfrm>
            <a:off x="5464303" y="4841067"/>
            <a:ext cx="411300" cy="1081793"/>
            <a:chOff x="5464303" y="4841067"/>
            <a:chExt cx="411300" cy="1081793"/>
          </a:xfrm>
        </p:grpSpPr>
        <p:cxnSp>
          <p:nvCxnSpPr>
            <p:cNvPr id="641" name="Google Shape;641;p27"/>
            <p:cNvCxnSpPr>
              <a:stCxn id="630" idx="3"/>
            </p:cNvCxnSpPr>
            <p:nvPr/>
          </p:nvCxnSpPr>
          <p:spPr>
            <a:xfrm rot="10800000" flipH="1">
              <a:off x="5464303" y="4841067"/>
              <a:ext cx="411300" cy="1053000"/>
            </a:xfrm>
            <a:prstGeom prst="bentConnector2">
              <a:avLst/>
            </a:prstGeom>
            <a:noFill/>
            <a:ln w="12700" cap="flat" cmpd="sng">
              <a:solidFill>
                <a:srgbClr val="004B85"/>
              </a:solidFill>
              <a:prstDash val="solid"/>
              <a:miter lim="800000"/>
              <a:headEnd type="triangle" w="med" len="med"/>
              <a:tailEnd type="triangle" w="med" len="med"/>
            </a:ln>
          </p:spPr>
        </p:cxnSp>
        <p:sp>
          <p:nvSpPr>
            <p:cNvPr id="642" name="Google Shape;642;p27"/>
            <p:cNvSpPr/>
            <p:nvPr/>
          </p:nvSpPr>
          <p:spPr>
            <a:xfrm rot="-5400000">
              <a:off x="5534104" y="5868071"/>
              <a:ext cx="57587" cy="51992"/>
            </a:xfrm>
            <a:prstGeom prst="triangle">
              <a:avLst>
                <a:gd name="adj" fmla="val 50000"/>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43" name="Google Shape;643;p27"/>
          <p:cNvGrpSpPr/>
          <p:nvPr/>
        </p:nvGrpSpPr>
        <p:grpSpPr>
          <a:xfrm>
            <a:off x="6217339" y="4841067"/>
            <a:ext cx="411300" cy="1081793"/>
            <a:chOff x="6217339" y="4841067"/>
            <a:chExt cx="411300" cy="1081793"/>
          </a:xfrm>
        </p:grpSpPr>
        <p:cxnSp>
          <p:nvCxnSpPr>
            <p:cNvPr id="644" name="Google Shape;644;p27"/>
            <p:cNvCxnSpPr>
              <a:stCxn id="634" idx="1"/>
            </p:cNvCxnSpPr>
            <p:nvPr/>
          </p:nvCxnSpPr>
          <p:spPr>
            <a:xfrm rot="10800000">
              <a:off x="6217339" y="4841067"/>
              <a:ext cx="411300" cy="1053000"/>
            </a:xfrm>
            <a:prstGeom prst="bentConnector2">
              <a:avLst/>
            </a:prstGeom>
            <a:noFill/>
            <a:ln w="12700" cap="flat" cmpd="sng">
              <a:solidFill>
                <a:srgbClr val="004B85"/>
              </a:solidFill>
              <a:prstDash val="solid"/>
              <a:miter lim="800000"/>
              <a:headEnd type="triangle" w="med" len="med"/>
              <a:tailEnd type="triangle" w="med" len="med"/>
            </a:ln>
          </p:spPr>
        </p:cxnSp>
        <p:sp>
          <p:nvSpPr>
            <p:cNvPr id="645" name="Google Shape;645;p27"/>
            <p:cNvSpPr/>
            <p:nvPr/>
          </p:nvSpPr>
          <p:spPr>
            <a:xfrm rot="5400000" flipH="1">
              <a:off x="6498498" y="5868071"/>
              <a:ext cx="57587" cy="51992"/>
            </a:xfrm>
            <a:prstGeom prst="triangle">
              <a:avLst>
                <a:gd name="adj" fmla="val 50000"/>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46" name="Google Shape;646;p27"/>
          <p:cNvGrpSpPr/>
          <p:nvPr/>
        </p:nvGrpSpPr>
        <p:grpSpPr>
          <a:xfrm>
            <a:off x="8713416" y="4780739"/>
            <a:ext cx="406200" cy="1142120"/>
            <a:chOff x="8713416" y="4780739"/>
            <a:chExt cx="406200" cy="1142120"/>
          </a:xfrm>
        </p:grpSpPr>
        <p:cxnSp>
          <p:nvCxnSpPr>
            <p:cNvPr id="647" name="Google Shape;647;p27"/>
            <p:cNvCxnSpPr>
              <a:stCxn id="626" idx="2"/>
              <a:endCxn id="634" idx="3"/>
            </p:cNvCxnSpPr>
            <p:nvPr/>
          </p:nvCxnSpPr>
          <p:spPr>
            <a:xfrm rot="5400000">
              <a:off x="8359866" y="5134289"/>
              <a:ext cx="1113300" cy="406200"/>
            </a:xfrm>
            <a:prstGeom prst="bentConnector2">
              <a:avLst/>
            </a:prstGeom>
            <a:noFill/>
            <a:ln w="12700" cap="flat" cmpd="sng">
              <a:solidFill>
                <a:srgbClr val="004B85"/>
              </a:solidFill>
              <a:prstDash val="solid"/>
              <a:miter lim="800000"/>
              <a:headEnd type="triangle" w="med" len="med"/>
              <a:tailEnd type="triangle" w="med" len="med"/>
            </a:ln>
          </p:spPr>
        </p:cxnSp>
        <p:sp>
          <p:nvSpPr>
            <p:cNvPr id="648" name="Google Shape;648;p27"/>
            <p:cNvSpPr/>
            <p:nvPr/>
          </p:nvSpPr>
          <p:spPr>
            <a:xfrm rot="-5400000">
              <a:off x="8786024" y="5868070"/>
              <a:ext cx="57587" cy="51992"/>
            </a:xfrm>
            <a:prstGeom prst="triangle">
              <a:avLst>
                <a:gd name="adj" fmla="val 50000"/>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49" name="Google Shape;649;p27"/>
          <p:cNvGrpSpPr/>
          <p:nvPr/>
        </p:nvGrpSpPr>
        <p:grpSpPr>
          <a:xfrm>
            <a:off x="2862072" y="4840982"/>
            <a:ext cx="517500" cy="1081877"/>
            <a:chOff x="2862072" y="4840982"/>
            <a:chExt cx="517500" cy="1081877"/>
          </a:xfrm>
        </p:grpSpPr>
        <p:cxnSp>
          <p:nvCxnSpPr>
            <p:cNvPr id="650" name="Google Shape;650;p27"/>
            <p:cNvCxnSpPr>
              <a:stCxn id="622" idx="2"/>
              <a:endCxn id="630" idx="1"/>
            </p:cNvCxnSpPr>
            <p:nvPr/>
          </p:nvCxnSpPr>
          <p:spPr>
            <a:xfrm rot="-5400000" flipH="1">
              <a:off x="2594322" y="5108732"/>
              <a:ext cx="1053000" cy="517500"/>
            </a:xfrm>
            <a:prstGeom prst="bentConnector2">
              <a:avLst/>
            </a:prstGeom>
            <a:noFill/>
            <a:ln w="12700" cap="flat" cmpd="sng">
              <a:solidFill>
                <a:srgbClr val="004B85"/>
              </a:solidFill>
              <a:prstDash val="solid"/>
              <a:miter lim="800000"/>
              <a:headEnd type="triangle" w="med" len="med"/>
              <a:tailEnd type="triangle" w="med" len="med"/>
            </a:ln>
          </p:spPr>
        </p:cxnSp>
        <p:sp>
          <p:nvSpPr>
            <p:cNvPr id="651" name="Google Shape;651;p27"/>
            <p:cNvSpPr/>
            <p:nvPr/>
          </p:nvSpPr>
          <p:spPr>
            <a:xfrm rot="5400000" flipH="1">
              <a:off x="3249330" y="5868070"/>
              <a:ext cx="57587" cy="51992"/>
            </a:xfrm>
            <a:prstGeom prst="triangle">
              <a:avLst>
                <a:gd name="adj" fmla="val 50000"/>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52" name="Google Shape;652;p27"/>
          <p:cNvSpPr txBox="1"/>
          <p:nvPr/>
        </p:nvSpPr>
        <p:spPr>
          <a:xfrm>
            <a:off x="5466355" y="5651681"/>
            <a:ext cx="40204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000" b="1">
                <a:solidFill>
                  <a:srgbClr val="004B85"/>
                </a:solidFill>
                <a:latin typeface="Calibri"/>
                <a:ea typeface="Calibri"/>
                <a:cs typeface="Calibri"/>
                <a:sym typeface="Calibri"/>
              </a:rPr>
              <a:t>3</a:t>
            </a:r>
            <a:endParaRPr/>
          </a:p>
        </p:txBody>
      </p:sp>
      <p:sp>
        <p:nvSpPr>
          <p:cNvPr id="653" name="Google Shape;653;p27"/>
          <p:cNvSpPr txBox="1"/>
          <p:nvPr/>
        </p:nvSpPr>
        <p:spPr>
          <a:xfrm>
            <a:off x="6224544" y="5640699"/>
            <a:ext cx="40204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000" b="1">
                <a:solidFill>
                  <a:srgbClr val="004B85"/>
                </a:solidFill>
                <a:latin typeface="Calibri"/>
                <a:ea typeface="Calibri"/>
                <a:cs typeface="Calibri"/>
                <a:sym typeface="Calibri"/>
              </a:rPr>
              <a:t>10</a:t>
            </a:r>
            <a:endParaRPr/>
          </a:p>
        </p:txBody>
      </p:sp>
      <p:sp>
        <p:nvSpPr>
          <p:cNvPr id="654" name="Google Shape;654;p27"/>
          <p:cNvSpPr txBox="1"/>
          <p:nvPr/>
        </p:nvSpPr>
        <p:spPr>
          <a:xfrm>
            <a:off x="8717574" y="5645799"/>
            <a:ext cx="40204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000" b="1">
                <a:solidFill>
                  <a:srgbClr val="004B85"/>
                </a:solidFill>
                <a:latin typeface="Calibri"/>
                <a:ea typeface="Calibri"/>
                <a:cs typeface="Calibri"/>
                <a:sym typeface="Calibri"/>
              </a:rPr>
              <a:t>20</a:t>
            </a:r>
            <a:endParaRPr/>
          </a:p>
        </p:txBody>
      </p:sp>
      <p:sp>
        <p:nvSpPr>
          <p:cNvPr id="655" name="Google Shape;655;p27"/>
          <p:cNvSpPr txBox="1"/>
          <p:nvPr/>
        </p:nvSpPr>
        <p:spPr>
          <a:xfrm>
            <a:off x="2968077" y="5647720"/>
            <a:ext cx="40204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000" b="1">
                <a:solidFill>
                  <a:srgbClr val="004B85"/>
                </a:solidFill>
                <a:latin typeface="Calibri"/>
                <a:ea typeface="Calibri"/>
                <a:cs typeface="Calibri"/>
                <a:sym typeface="Calibri"/>
              </a:rPr>
              <a:t>100</a:t>
            </a:r>
            <a:endParaRPr/>
          </a:p>
        </p:txBody>
      </p:sp>
      <p:sp>
        <p:nvSpPr>
          <p:cNvPr id="656" name="Google Shape;656;p27"/>
          <p:cNvSpPr txBox="1"/>
          <p:nvPr/>
        </p:nvSpPr>
        <p:spPr>
          <a:xfrm>
            <a:off x="6105485" y="3679648"/>
            <a:ext cx="40204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000" b="1">
                <a:solidFill>
                  <a:srgbClr val="004B85"/>
                </a:solidFill>
                <a:latin typeface="Calibri"/>
                <a:ea typeface="Calibri"/>
                <a:cs typeface="Calibri"/>
                <a:sym typeface="Calibri"/>
              </a:rPr>
              <a:t>10</a:t>
            </a:r>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662" name="Google Shape;662;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SzPct val="100000"/>
              <a:buNone/>
            </a:pPr>
            <a:r>
              <a:rPr lang="es-CL" b="1">
                <a:solidFill>
                  <a:srgbClr val="004B85"/>
                </a:solidFill>
              </a:rPr>
              <a:t>¿Por qué normalizar a, por lo menos, 3FN?</a:t>
            </a:r>
            <a:endParaRPr/>
          </a:p>
          <a:p>
            <a:pPr marL="228600" lvl="0" indent="-228600" algn="just" rtl="0">
              <a:lnSpc>
                <a:spcPct val="90000"/>
              </a:lnSpc>
              <a:spcBef>
                <a:spcPts val="1000"/>
              </a:spcBef>
              <a:spcAft>
                <a:spcPts val="0"/>
              </a:spcAft>
              <a:buSzPct val="100000"/>
              <a:buChar char="▪"/>
            </a:pPr>
            <a:r>
              <a:rPr lang="es-CL"/>
              <a:t>Para reducir la </a:t>
            </a:r>
            <a:r>
              <a:rPr lang="es-CL" b="1">
                <a:solidFill>
                  <a:srgbClr val="004B85"/>
                </a:solidFill>
              </a:rPr>
              <a:t>redundancia de datos</a:t>
            </a:r>
            <a:r>
              <a:rPr lang="es-CL"/>
              <a:t> y las </a:t>
            </a:r>
            <a:r>
              <a:rPr lang="es-CL" b="1">
                <a:solidFill>
                  <a:srgbClr val="004B85"/>
                </a:solidFill>
              </a:rPr>
              <a:t>anomalías de mantención</a:t>
            </a:r>
            <a:r>
              <a:rPr lang="es-CL"/>
              <a:t> (operaciones de inserción, eliminación y actualización sobre una base de datos).</a:t>
            </a:r>
            <a:endParaRPr/>
          </a:p>
          <a:p>
            <a:pPr marL="228600" lvl="0" indent="-228600" algn="just" rtl="0">
              <a:lnSpc>
                <a:spcPct val="90000"/>
              </a:lnSpc>
              <a:spcBef>
                <a:spcPts val="1000"/>
              </a:spcBef>
              <a:spcAft>
                <a:spcPts val="0"/>
              </a:spcAft>
              <a:buSzPct val="100000"/>
              <a:buChar char="▪"/>
            </a:pPr>
            <a:r>
              <a:rPr lang="es-CL"/>
              <a:t>La aplicación del resto de las formas normales soluciona el problema de anomalías restantes, pero genera un número mayor de relaciones o tablas, por lo que reconstruir la vista original puede ser muy costoso.</a:t>
            </a:r>
            <a:endParaRPr/>
          </a:p>
          <a:p>
            <a:pPr marL="228600" lvl="0" indent="-228600" algn="just" rtl="0">
              <a:lnSpc>
                <a:spcPct val="90000"/>
              </a:lnSpc>
              <a:spcBef>
                <a:spcPts val="1000"/>
              </a:spcBef>
              <a:spcAft>
                <a:spcPts val="0"/>
              </a:spcAft>
              <a:buSzPct val="100000"/>
              <a:buChar char="▪"/>
            </a:pPr>
            <a:r>
              <a:rPr lang="es-CL"/>
              <a:t>Por ende, un equilibrio entre normalización y eficiencia se logra aplicando el proceso hasta la 3FN.</a:t>
            </a:r>
            <a:endParaRPr/>
          </a:p>
          <a:p>
            <a:pPr marL="228600" lvl="0" indent="-228600" algn="just" rtl="0">
              <a:lnSpc>
                <a:spcPct val="90000"/>
              </a:lnSpc>
              <a:spcBef>
                <a:spcPts val="1000"/>
              </a:spcBef>
              <a:spcAft>
                <a:spcPts val="0"/>
              </a:spcAft>
              <a:buSzPct val="100000"/>
              <a:buChar char="▪"/>
            </a:pPr>
            <a:r>
              <a:rPr lang="es-CL"/>
              <a:t>A través del siguiente ejemplo de normalización, se precisará esto.</a:t>
            </a:r>
            <a:endParaRPr/>
          </a:p>
          <a:p>
            <a:pPr marL="228600" lvl="0" indent="-64135" algn="just" rtl="0">
              <a:lnSpc>
                <a:spcPct val="90000"/>
              </a:lnSpc>
              <a:spcBef>
                <a:spcPts val="1000"/>
              </a:spcBef>
              <a:spcAft>
                <a:spcPts val="0"/>
              </a:spcAft>
              <a:buSzPct val="100000"/>
              <a:buNone/>
            </a:pPr>
            <a:endParaRPr/>
          </a:p>
        </p:txBody>
      </p:sp>
      <p:sp>
        <p:nvSpPr>
          <p:cNvPr id="663" name="Google Shape;663;p2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28</a:t>
            </a:fld>
            <a:endParaRPr/>
          </a:p>
        </p:txBody>
      </p:sp>
      <p:pic>
        <p:nvPicPr>
          <p:cNvPr id="664" name="Google Shape;664;p28"/>
          <p:cNvPicPr preferRelativeResize="0"/>
          <p:nvPr/>
        </p:nvPicPr>
        <p:blipFill rotWithShape="1">
          <a:blip r:embed="rId3">
            <a:alphaModFix/>
          </a:blip>
          <a:srcRect/>
          <a:stretch/>
        </p:blipFill>
        <p:spPr>
          <a:xfrm>
            <a:off x="10019211" y="559435"/>
            <a:ext cx="1310640" cy="1310640"/>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670" name="Google Shape;67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800"/>
              <a:buNone/>
            </a:pPr>
            <a:r>
              <a:rPr lang="es-CL" b="1">
                <a:solidFill>
                  <a:srgbClr val="004B85"/>
                </a:solidFill>
              </a:rPr>
              <a:t>Ejemplo de normalización</a:t>
            </a:r>
            <a:endParaRPr/>
          </a:p>
          <a:p>
            <a:pPr marL="0" lvl="0" indent="0" algn="just" rtl="0">
              <a:lnSpc>
                <a:spcPct val="90000"/>
              </a:lnSpc>
              <a:spcBef>
                <a:spcPts val="1000"/>
              </a:spcBef>
              <a:spcAft>
                <a:spcPts val="0"/>
              </a:spcAft>
              <a:buSzPts val="2800"/>
              <a:buNone/>
            </a:pPr>
            <a:r>
              <a:rPr lang="es-CL"/>
              <a:t>Consideremos la siguiente vista simplificada de una factura, y asumamos que el precio de un producto es invariante en el tiempo:</a:t>
            </a:r>
            <a:endParaRPr/>
          </a:p>
          <a:p>
            <a:pPr marL="228600" lvl="0" indent="-50800" algn="just" rtl="0">
              <a:lnSpc>
                <a:spcPct val="90000"/>
              </a:lnSpc>
              <a:spcBef>
                <a:spcPts val="1000"/>
              </a:spcBef>
              <a:spcAft>
                <a:spcPts val="0"/>
              </a:spcAft>
              <a:buSzPts val="2800"/>
              <a:buNone/>
            </a:pPr>
            <a:endParaRPr/>
          </a:p>
        </p:txBody>
      </p:sp>
      <p:sp>
        <p:nvSpPr>
          <p:cNvPr id="671" name="Google Shape;671;p2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29</a:t>
            </a:fld>
            <a:endParaRPr/>
          </a:p>
        </p:txBody>
      </p:sp>
      <p:pic>
        <p:nvPicPr>
          <p:cNvPr id="672" name="Google Shape;672;p29"/>
          <p:cNvPicPr preferRelativeResize="0"/>
          <p:nvPr/>
        </p:nvPicPr>
        <p:blipFill rotWithShape="1">
          <a:blip r:embed="rId3">
            <a:alphaModFix/>
          </a:blip>
          <a:srcRect/>
          <a:stretch/>
        </p:blipFill>
        <p:spPr>
          <a:xfrm>
            <a:off x="2504614" y="3429000"/>
            <a:ext cx="7182772" cy="2136724"/>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a:spLocks noGrp="1"/>
          </p:cNvSpPr>
          <p:nvPr>
            <p:ph type="title"/>
          </p:nvPr>
        </p:nvSpPr>
        <p:spPr>
          <a:xfrm>
            <a:off x="368386" y="2808439"/>
            <a:ext cx="11442526" cy="97376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4400"/>
              <a:buFont typeface="Calibri"/>
              <a:buNone/>
            </a:pPr>
            <a:r>
              <a:rPr lang="es-CL"/>
              <a:t>3.1 Características de los modelos de datos lógicos</a:t>
            </a:r>
            <a:endParaRPr/>
          </a:p>
        </p:txBody>
      </p:sp>
      <p:sp>
        <p:nvSpPr>
          <p:cNvPr id="197" name="Google Shape;197;p3"/>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a:t>
            </a:fld>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678" name="Google Shape;678;p30"/>
          <p:cNvSpPr txBox="1">
            <a:spLocks noGrp="1"/>
          </p:cNvSpPr>
          <p:nvPr>
            <p:ph type="body" idx="1"/>
          </p:nvPr>
        </p:nvSpPr>
        <p:spPr>
          <a:xfrm>
            <a:off x="838200" y="1825625"/>
            <a:ext cx="10095689" cy="104366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800"/>
              <a:buNone/>
            </a:pPr>
            <a:r>
              <a:rPr lang="es-CL" b="1">
                <a:solidFill>
                  <a:srgbClr val="004B85"/>
                </a:solidFill>
              </a:rPr>
              <a:t>Ejemplo de normalización</a:t>
            </a:r>
            <a:endParaRPr/>
          </a:p>
          <a:p>
            <a:pPr marL="0" lvl="0" indent="0" algn="just" rtl="0">
              <a:lnSpc>
                <a:spcPct val="90000"/>
              </a:lnSpc>
              <a:spcBef>
                <a:spcPts val="1000"/>
              </a:spcBef>
              <a:spcAft>
                <a:spcPts val="0"/>
              </a:spcAft>
              <a:buSzPts val="2400"/>
              <a:buNone/>
            </a:pPr>
            <a:r>
              <a:rPr lang="es-CL" sz="2400"/>
              <a:t>A continuación se muestra la representación no normalizada de la factura:</a:t>
            </a:r>
            <a:endParaRPr/>
          </a:p>
        </p:txBody>
      </p:sp>
      <p:sp>
        <p:nvSpPr>
          <p:cNvPr id="679" name="Google Shape;679;p3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30</a:t>
            </a:fld>
            <a:endParaRPr/>
          </a:p>
        </p:txBody>
      </p:sp>
      <p:sp>
        <p:nvSpPr>
          <p:cNvPr id="680" name="Google Shape;680;p30"/>
          <p:cNvSpPr txBox="1">
            <a:spLocks noGrp="1"/>
          </p:cNvSpPr>
          <p:nvPr>
            <p:ph type="body" idx="4294967295"/>
          </p:nvPr>
        </p:nvSpPr>
        <p:spPr>
          <a:xfrm>
            <a:off x="3884577" y="2869294"/>
            <a:ext cx="7469223" cy="3256509"/>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400"/>
              <a:buChar char="▪"/>
            </a:pPr>
            <a:r>
              <a:rPr lang="es-CL" sz="2400"/>
              <a:t>Si ésta fuera una relación o tabla, a simple vista #factura sería clave única (PK), pero no lo es pues habrá que tener tantas filas como detalles de factura existan en ésta, debiéndose repetir dicha clave.</a:t>
            </a:r>
            <a:endParaRPr/>
          </a:p>
          <a:p>
            <a:pPr marL="228600" lvl="0" indent="-228600" algn="just" rtl="0">
              <a:lnSpc>
                <a:spcPct val="90000"/>
              </a:lnSpc>
              <a:spcBef>
                <a:spcPts val="1000"/>
              </a:spcBef>
              <a:spcAft>
                <a:spcPts val="0"/>
              </a:spcAft>
              <a:buSzPts val="2400"/>
              <a:buChar char="▪"/>
            </a:pPr>
            <a:r>
              <a:rPr lang="es-CL" sz="2400"/>
              <a:t>Se genera un alto grado de redundancia pues habrán datos que se guardarán muchas veces.</a:t>
            </a:r>
            <a:endParaRPr/>
          </a:p>
        </p:txBody>
      </p:sp>
      <p:pic>
        <p:nvPicPr>
          <p:cNvPr id="681" name="Google Shape;681;p30"/>
          <p:cNvPicPr preferRelativeResize="0"/>
          <p:nvPr/>
        </p:nvPicPr>
        <p:blipFill rotWithShape="1">
          <a:blip r:embed="rId3">
            <a:alphaModFix/>
          </a:blip>
          <a:srcRect/>
          <a:stretch/>
        </p:blipFill>
        <p:spPr>
          <a:xfrm>
            <a:off x="10351549" y="666786"/>
            <a:ext cx="874170" cy="874170"/>
          </a:xfrm>
          <a:prstGeom prst="rect">
            <a:avLst/>
          </a:prstGeom>
          <a:noFill/>
          <a:ln>
            <a:noFill/>
          </a:ln>
        </p:spPr>
      </p:pic>
      <p:sp>
        <p:nvSpPr>
          <p:cNvPr id="682" name="Google Shape;682;p30"/>
          <p:cNvSpPr/>
          <p:nvPr/>
        </p:nvSpPr>
        <p:spPr>
          <a:xfrm>
            <a:off x="989788" y="2869294"/>
            <a:ext cx="2743201" cy="3256509"/>
          </a:xfrm>
          <a:prstGeom prst="roundRect">
            <a:avLst>
              <a:gd name="adj" fmla="val 2303"/>
            </a:avLst>
          </a:prstGeom>
          <a:solidFill>
            <a:srgbClr val="004B85">
              <a:alpha val="14901"/>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factura(</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#factura,</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fecha,</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RUT-cliente,</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nombre-cliente,</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teléfono-cliente,</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código-producto,</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nombre-producto,</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precio,</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cantidad</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  }</a:t>
            </a:r>
            <a:endParaRPr/>
          </a:p>
          <a:p>
            <a:pPr marL="0" marR="0" lvl="0" indent="0" algn="l" rtl="0">
              <a:spcBef>
                <a:spcPts val="0"/>
              </a:spcBef>
              <a:spcAft>
                <a:spcPts val="0"/>
              </a:spcAft>
              <a:buClr>
                <a:srgbClr val="000000"/>
              </a:buClr>
              <a:buSzPts val="1400"/>
              <a:buFont typeface="Arial"/>
              <a:buNone/>
            </a:pPr>
            <a:r>
              <a:rPr lang="es-CL" sz="1400">
                <a:solidFill>
                  <a:srgbClr val="000000"/>
                </a:solidFill>
                <a:latin typeface="Arial"/>
                <a:ea typeface="Arial"/>
                <a:cs typeface="Arial"/>
                <a:sym typeface="Arial"/>
              </a:rPr>
              <a:t>);</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688" name="Google Shape;688;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800"/>
              <a:buNone/>
            </a:pPr>
            <a:r>
              <a:rPr lang="es-CL" b="1">
                <a:solidFill>
                  <a:srgbClr val="004B85"/>
                </a:solidFill>
              </a:rPr>
              <a:t>Ejemplo de normalización</a:t>
            </a:r>
            <a:endParaRPr/>
          </a:p>
          <a:p>
            <a:pPr marL="228600" lvl="0" indent="-228600" algn="just" rtl="0">
              <a:lnSpc>
                <a:spcPct val="90000"/>
              </a:lnSpc>
              <a:spcBef>
                <a:spcPts val="1000"/>
              </a:spcBef>
              <a:spcAft>
                <a:spcPts val="0"/>
              </a:spcAft>
              <a:buSzPts val="2600"/>
              <a:buChar char="▪"/>
            </a:pPr>
            <a:r>
              <a:rPr lang="es-CL" sz="2600"/>
              <a:t>Lo anterior se soluciona eliminando los llamados </a:t>
            </a:r>
            <a:r>
              <a:rPr lang="es-CL" sz="2600" b="1" i="1">
                <a:solidFill>
                  <a:srgbClr val="004B85"/>
                </a:solidFill>
              </a:rPr>
              <a:t>grupos repetitivos</a:t>
            </a:r>
            <a:r>
              <a:rPr lang="es-CL" sz="2600"/>
              <a:t>.</a:t>
            </a:r>
            <a:endParaRPr/>
          </a:p>
          <a:p>
            <a:pPr marL="228600" lvl="0" indent="-228600" algn="just" rtl="0">
              <a:lnSpc>
                <a:spcPct val="90000"/>
              </a:lnSpc>
              <a:spcBef>
                <a:spcPts val="1000"/>
              </a:spcBef>
              <a:spcAft>
                <a:spcPts val="0"/>
              </a:spcAft>
              <a:buSzPts val="2600"/>
              <a:buChar char="▪"/>
            </a:pPr>
            <a:r>
              <a:rPr lang="es-CL" sz="2600"/>
              <a:t>Luego, una vista se encuentra en </a:t>
            </a:r>
            <a:r>
              <a:rPr lang="es-CL" sz="2600" b="1">
                <a:solidFill>
                  <a:srgbClr val="004B85"/>
                </a:solidFill>
              </a:rPr>
              <a:t>primera forma normal (1FN) </a:t>
            </a:r>
            <a:r>
              <a:rPr lang="es-CL" sz="2600"/>
              <a:t>si no presenta grupos repetitivos.</a:t>
            </a:r>
            <a:endParaRPr/>
          </a:p>
          <a:p>
            <a:pPr marL="228600" lvl="0" indent="-228600" algn="just" rtl="0">
              <a:lnSpc>
                <a:spcPct val="90000"/>
              </a:lnSpc>
              <a:spcBef>
                <a:spcPts val="1000"/>
              </a:spcBef>
              <a:spcAft>
                <a:spcPts val="0"/>
              </a:spcAft>
              <a:buSzPts val="2600"/>
              <a:buChar char="▪"/>
            </a:pPr>
            <a:r>
              <a:rPr lang="es-CL" sz="2600"/>
              <a:t>Para la vista en desarrollo, su 1FN queda como:</a:t>
            </a:r>
            <a:endParaRPr/>
          </a:p>
        </p:txBody>
      </p:sp>
      <p:sp>
        <p:nvSpPr>
          <p:cNvPr id="689" name="Google Shape;689;p3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31</a:t>
            </a:fld>
            <a:endParaRPr/>
          </a:p>
        </p:txBody>
      </p:sp>
      <p:sp>
        <p:nvSpPr>
          <p:cNvPr id="690" name="Google Shape;690;p31"/>
          <p:cNvSpPr/>
          <p:nvPr/>
        </p:nvSpPr>
        <p:spPr>
          <a:xfrm>
            <a:off x="1955540" y="4323556"/>
            <a:ext cx="8280920" cy="91926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400">
                <a:solidFill>
                  <a:schemeClr val="dk1"/>
                </a:solidFill>
                <a:latin typeface="Arial"/>
                <a:ea typeface="Arial"/>
                <a:cs typeface="Arial"/>
                <a:sym typeface="Arial"/>
              </a:rPr>
              <a:t>factura(</a:t>
            </a:r>
            <a:r>
              <a:rPr lang="es-CL" sz="1400" u="sng">
                <a:solidFill>
                  <a:schemeClr val="dk1"/>
                </a:solidFill>
                <a:latin typeface="Arial"/>
                <a:ea typeface="Arial"/>
                <a:cs typeface="Arial"/>
                <a:sym typeface="Arial"/>
              </a:rPr>
              <a:t>#factura</a:t>
            </a:r>
            <a:r>
              <a:rPr lang="es-CL" sz="1400">
                <a:solidFill>
                  <a:schemeClr val="dk1"/>
                </a:solidFill>
                <a:latin typeface="Arial"/>
                <a:ea typeface="Arial"/>
                <a:cs typeface="Arial"/>
                <a:sym typeface="Arial"/>
              </a:rPr>
              <a:t>, fecha, RUT-cliente, nombre-cliente, teléfono-cliente)</a:t>
            </a:r>
            <a:endParaRPr/>
          </a:p>
          <a:p>
            <a:pPr marL="0" marR="0" lvl="0" indent="0" algn="ctr" rtl="0">
              <a:spcBef>
                <a:spcPts val="700"/>
              </a:spcBef>
              <a:spcAft>
                <a:spcPts val="0"/>
              </a:spcAft>
              <a:buNone/>
            </a:pPr>
            <a:r>
              <a:rPr lang="es-CL" sz="1400">
                <a:solidFill>
                  <a:schemeClr val="dk1"/>
                </a:solidFill>
                <a:latin typeface="Arial"/>
                <a:ea typeface="Arial"/>
                <a:cs typeface="Arial"/>
                <a:sym typeface="Arial"/>
              </a:rPr>
              <a:t>detalle(</a:t>
            </a:r>
            <a:r>
              <a:rPr lang="es-CL" sz="1400" i="1" u="sng">
                <a:solidFill>
                  <a:schemeClr val="dk1"/>
                </a:solidFill>
                <a:latin typeface="Arial"/>
                <a:ea typeface="Arial"/>
                <a:cs typeface="Arial"/>
                <a:sym typeface="Arial"/>
              </a:rPr>
              <a:t>#factura</a:t>
            </a:r>
            <a:r>
              <a:rPr lang="es-CL" sz="1400" u="sng">
                <a:solidFill>
                  <a:schemeClr val="dk1"/>
                </a:solidFill>
                <a:latin typeface="Arial"/>
                <a:ea typeface="Arial"/>
                <a:cs typeface="Arial"/>
                <a:sym typeface="Arial"/>
              </a:rPr>
              <a:t>, código-producto</a:t>
            </a:r>
            <a:r>
              <a:rPr lang="es-CL" sz="1400">
                <a:solidFill>
                  <a:schemeClr val="dk1"/>
                </a:solidFill>
                <a:latin typeface="Arial"/>
                <a:ea typeface="Arial"/>
                <a:cs typeface="Arial"/>
                <a:sym typeface="Arial"/>
              </a:rPr>
              <a:t>, nombre-producto, precio, cantidad)</a:t>
            </a:r>
            <a:endParaRPr sz="1400">
              <a:solidFill>
                <a:schemeClr val="dk1"/>
              </a:solidFill>
              <a:latin typeface="Arial"/>
              <a:ea typeface="Arial"/>
              <a:cs typeface="Arial"/>
              <a:sym typeface="Arial"/>
            </a:endParaRPr>
          </a:p>
        </p:txBody>
      </p:sp>
      <p:pic>
        <p:nvPicPr>
          <p:cNvPr id="691" name="Google Shape;691;p31"/>
          <p:cNvPicPr preferRelativeResize="0"/>
          <p:nvPr/>
        </p:nvPicPr>
        <p:blipFill rotWithShape="1">
          <a:blip r:embed="rId3">
            <a:alphaModFix/>
          </a:blip>
          <a:srcRect/>
          <a:stretch/>
        </p:blipFill>
        <p:spPr>
          <a:xfrm>
            <a:off x="10293284" y="584227"/>
            <a:ext cx="977832" cy="977832"/>
          </a:xfrm>
          <a:prstGeom prst="rect">
            <a:avLst/>
          </a:prstGeom>
          <a:noFill/>
          <a:ln>
            <a:noFill/>
          </a:ln>
        </p:spPr>
      </p:pic>
      <p:pic>
        <p:nvPicPr>
          <p:cNvPr id="692" name="Google Shape;692;p31" descr="A screenshot of a computer&#10;&#10;Description automatically generated with low confidence"/>
          <p:cNvPicPr preferRelativeResize="0"/>
          <p:nvPr/>
        </p:nvPicPr>
        <p:blipFill rotWithShape="1">
          <a:blip r:embed="rId4">
            <a:alphaModFix/>
          </a:blip>
          <a:srcRect/>
          <a:stretch/>
        </p:blipFill>
        <p:spPr>
          <a:xfrm>
            <a:off x="3693065" y="5157918"/>
            <a:ext cx="4805869" cy="101904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0">
                                            <p:txEl>
                                              <p:pRg st="0" end="0"/>
                                            </p:txEl>
                                          </p:spTgt>
                                        </p:tgtEl>
                                        <p:attrNameLst>
                                          <p:attrName>style.visibility</p:attrName>
                                        </p:attrNameLst>
                                      </p:cBhvr>
                                      <p:to>
                                        <p:strVal val="visible"/>
                                      </p:to>
                                    </p:set>
                                    <p:anim calcmode="lin" valueType="num">
                                      <p:cBhvr additive="base">
                                        <p:cTn id="7" dur="500"/>
                                        <p:tgtEl>
                                          <p:spTgt spid="69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90">
                                            <p:txEl>
                                              <p:pRg st="1" end="1"/>
                                            </p:txEl>
                                          </p:spTgt>
                                        </p:tgtEl>
                                        <p:attrNameLst>
                                          <p:attrName>style.visibility</p:attrName>
                                        </p:attrNameLst>
                                      </p:cBhvr>
                                      <p:to>
                                        <p:strVal val="visible"/>
                                      </p:to>
                                    </p:set>
                                    <p:anim calcmode="lin" valueType="num">
                                      <p:cBhvr additive="base">
                                        <p:cTn id="12" dur="500"/>
                                        <p:tgtEl>
                                          <p:spTgt spid="69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698" name="Google Shape;698;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a:t>No obstante, esta vista aún presenta algunos problemas:</a:t>
            </a:r>
            <a:endParaRPr/>
          </a:p>
          <a:p>
            <a:pPr marL="228600" lvl="0" indent="-228600" algn="just" rtl="0">
              <a:lnSpc>
                <a:spcPct val="90000"/>
              </a:lnSpc>
              <a:spcBef>
                <a:spcPts val="1000"/>
              </a:spcBef>
              <a:spcAft>
                <a:spcPts val="0"/>
              </a:spcAft>
              <a:buSzPts val="2400"/>
              <a:buChar char="▪"/>
            </a:pPr>
            <a:r>
              <a:rPr lang="es-CL" sz="2400" b="1">
                <a:solidFill>
                  <a:srgbClr val="004B85"/>
                </a:solidFill>
              </a:rPr>
              <a:t>Redundancia de datos: </a:t>
            </a:r>
            <a:r>
              <a:rPr lang="es-CL" sz="2400"/>
              <a:t>los datos de cada producto aparecen tantas veces según la cantidad de detalles a los cuales pertenezcan.</a:t>
            </a:r>
            <a:endParaRPr/>
          </a:p>
          <a:p>
            <a:pPr marL="228600" lvl="0" indent="-228600" algn="just" rtl="0">
              <a:lnSpc>
                <a:spcPct val="90000"/>
              </a:lnSpc>
              <a:spcBef>
                <a:spcPts val="1000"/>
              </a:spcBef>
              <a:spcAft>
                <a:spcPts val="0"/>
              </a:spcAft>
              <a:buSzPts val="2400"/>
              <a:buChar char="▪"/>
            </a:pPr>
            <a:r>
              <a:rPr lang="es-CL" sz="2400" b="1">
                <a:solidFill>
                  <a:srgbClr val="004B85"/>
                </a:solidFill>
              </a:rPr>
              <a:t>Anomalía de Inserción:</a:t>
            </a:r>
            <a:r>
              <a:rPr lang="es-CL" sz="2400"/>
              <a:t> si se desea insertar los datos de un nuevo producto, no se podrá hacer hasta que no se haya vendido al menos una unidad, y pueda ser incluido en algún detalle.</a:t>
            </a:r>
            <a:endParaRPr/>
          </a:p>
          <a:p>
            <a:pPr marL="228600" lvl="0" indent="-228600" algn="just" rtl="0">
              <a:lnSpc>
                <a:spcPct val="90000"/>
              </a:lnSpc>
              <a:spcBef>
                <a:spcPts val="1000"/>
              </a:spcBef>
              <a:spcAft>
                <a:spcPts val="0"/>
              </a:spcAft>
              <a:buSzPts val="2400"/>
              <a:buChar char="▪"/>
            </a:pPr>
            <a:r>
              <a:rPr lang="es-CL" sz="2400" b="1">
                <a:solidFill>
                  <a:srgbClr val="004B85"/>
                </a:solidFill>
              </a:rPr>
              <a:t>Anomalía de Eliminación: </a:t>
            </a:r>
            <a:r>
              <a:rPr lang="es-CL" sz="2400"/>
              <a:t>si hubiera sólo un detalle asociado a cierto producto, y este detalle se elimina (archiva), entonces también se borran los únicos datos del producto.</a:t>
            </a:r>
            <a:endParaRPr/>
          </a:p>
          <a:p>
            <a:pPr marL="228600" lvl="0" indent="-228600" algn="just" rtl="0">
              <a:lnSpc>
                <a:spcPct val="90000"/>
              </a:lnSpc>
              <a:spcBef>
                <a:spcPts val="1000"/>
              </a:spcBef>
              <a:spcAft>
                <a:spcPts val="0"/>
              </a:spcAft>
              <a:buSzPts val="2400"/>
              <a:buChar char="▪"/>
            </a:pPr>
            <a:r>
              <a:rPr lang="es-CL" sz="2400" b="1">
                <a:solidFill>
                  <a:srgbClr val="004B85"/>
                </a:solidFill>
              </a:rPr>
              <a:t>Anomalía de Actualización:</a:t>
            </a:r>
            <a:r>
              <a:rPr lang="es-CL" sz="2400"/>
              <a:t> al actualizar el precio de un producto, deberá modificarse en todos los detalles asociados.</a:t>
            </a:r>
            <a:endParaRPr/>
          </a:p>
        </p:txBody>
      </p:sp>
      <p:sp>
        <p:nvSpPr>
          <p:cNvPr id="699" name="Google Shape;699;p3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32</a:t>
            </a:fld>
            <a:endParaRPr/>
          </a:p>
        </p:txBody>
      </p:sp>
      <p:pic>
        <p:nvPicPr>
          <p:cNvPr id="700" name="Google Shape;700;p32"/>
          <p:cNvPicPr preferRelativeResize="0"/>
          <p:nvPr/>
        </p:nvPicPr>
        <p:blipFill rotWithShape="1">
          <a:blip r:embed="rId3">
            <a:alphaModFix/>
          </a:blip>
          <a:srcRect/>
          <a:stretch/>
        </p:blipFill>
        <p:spPr>
          <a:xfrm>
            <a:off x="10080471" y="681037"/>
            <a:ext cx="1273329" cy="1273329"/>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06" name="Google Shape;706;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600"/>
              <a:buChar char="▪"/>
            </a:pPr>
            <a:r>
              <a:rPr lang="es-CL" sz="2600"/>
              <a:t>Lo anterior se soluciona eliminando las llamadas </a:t>
            </a:r>
            <a:r>
              <a:rPr lang="es-CL" sz="2600" b="1" i="1">
                <a:solidFill>
                  <a:srgbClr val="004B85"/>
                </a:solidFill>
              </a:rPr>
              <a:t>dependencias parciales</a:t>
            </a:r>
            <a:r>
              <a:rPr lang="es-CL" sz="2600"/>
              <a:t>.</a:t>
            </a:r>
            <a:endParaRPr/>
          </a:p>
          <a:p>
            <a:pPr marL="228600" lvl="0" indent="-228600" algn="just" rtl="0">
              <a:lnSpc>
                <a:spcPct val="90000"/>
              </a:lnSpc>
              <a:spcBef>
                <a:spcPts val="1000"/>
              </a:spcBef>
              <a:spcAft>
                <a:spcPts val="0"/>
              </a:spcAft>
              <a:buSzPts val="2600"/>
              <a:buChar char="▪"/>
            </a:pPr>
            <a:r>
              <a:rPr lang="es-CL" sz="2600"/>
              <a:t>Una </a:t>
            </a:r>
            <a:r>
              <a:rPr lang="es-CL" sz="2600" b="1" i="1">
                <a:solidFill>
                  <a:srgbClr val="004B85"/>
                </a:solidFill>
              </a:rPr>
              <a:t>dependencia parcial</a:t>
            </a:r>
            <a:r>
              <a:rPr lang="es-CL" sz="2600"/>
              <a:t> se puede representar como:</a:t>
            </a:r>
            <a:endParaRPr/>
          </a:p>
          <a:p>
            <a:pPr marL="0" lvl="0" indent="0" algn="ctr" rtl="0">
              <a:lnSpc>
                <a:spcPct val="90000"/>
              </a:lnSpc>
              <a:spcBef>
                <a:spcPts val="1000"/>
              </a:spcBef>
              <a:spcAft>
                <a:spcPts val="0"/>
              </a:spcAft>
              <a:buSzPts val="2800"/>
              <a:buNone/>
            </a:pPr>
            <a:r>
              <a:rPr lang="es-CL" u="sng"/>
              <a:t>a, b</a:t>
            </a:r>
            <a:r>
              <a:rPr lang="es-CL"/>
              <a:t> → c </a:t>
            </a:r>
            <a:endParaRPr/>
          </a:p>
          <a:p>
            <a:pPr marL="0" lvl="0" indent="0" algn="l" rtl="0">
              <a:lnSpc>
                <a:spcPct val="90000"/>
              </a:lnSpc>
              <a:spcBef>
                <a:spcPts val="1000"/>
              </a:spcBef>
              <a:spcAft>
                <a:spcPts val="0"/>
              </a:spcAft>
              <a:buSzPts val="2600"/>
              <a:buNone/>
            </a:pPr>
            <a:r>
              <a:rPr lang="es-CL" sz="2600"/>
              <a:t>    y una de las dependencias funcionales siguientes:</a:t>
            </a:r>
            <a:endParaRPr/>
          </a:p>
          <a:p>
            <a:pPr marL="0" lvl="0" indent="0" algn="ctr" rtl="0">
              <a:lnSpc>
                <a:spcPct val="90000"/>
              </a:lnSpc>
              <a:spcBef>
                <a:spcPts val="1000"/>
              </a:spcBef>
              <a:spcAft>
                <a:spcPts val="0"/>
              </a:spcAft>
              <a:buSzPts val="2800"/>
              <a:buNone/>
            </a:pPr>
            <a:r>
              <a:rPr lang="es-CL" u="sng"/>
              <a:t>b</a:t>
            </a:r>
            <a:r>
              <a:rPr lang="es-CL"/>
              <a:t> → c 		</a:t>
            </a:r>
            <a:r>
              <a:rPr lang="es-CL" u="sng"/>
              <a:t>a</a:t>
            </a:r>
            <a:r>
              <a:rPr lang="es-CL"/>
              <a:t> → c</a:t>
            </a:r>
            <a:endParaRPr/>
          </a:p>
          <a:p>
            <a:pPr marL="228600" lvl="0" indent="-228600" algn="just" rtl="0">
              <a:lnSpc>
                <a:spcPct val="90000"/>
              </a:lnSpc>
              <a:spcBef>
                <a:spcPts val="1000"/>
              </a:spcBef>
              <a:spcAft>
                <a:spcPts val="0"/>
              </a:spcAft>
              <a:buSzPts val="2600"/>
              <a:buChar char="▪"/>
            </a:pPr>
            <a:r>
              <a:rPr lang="es-CL" sz="2600"/>
              <a:t>Luego, una vista se encuentra en </a:t>
            </a:r>
            <a:r>
              <a:rPr lang="es-CL" sz="2600" b="1">
                <a:solidFill>
                  <a:srgbClr val="004B85"/>
                </a:solidFill>
              </a:rPr>
              <a:t>segunda forma normal (2FN)</a:t>
            </a:r>
            <a:r>
              <a:rPr lang="es-CL" sz="2600"/>
              <a:t> si está en primera forma normal y no presenta dependencias parciales.</a:t>
            </a:r>
            <a:endParaRPr/>
          </a:p>
        </p:txBody>
      </p:sp>
      <p:sp>
        <p:nvSpPr>
          <p:cNvPr id="707" name="Google Shape;707;p3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33</a:t>
            </a:fld>
            <a:endParaRPr/>
          </a:p>
        </p:txBody>
      </p:sp>
      <p:pic>
        <p:nvPicPr>
          <p:cNvPr id="708" name="Google Shape;708;p33"/>
          <p:cNvPicPr preferRelativeResize="0"/>
          <p:nvPr/>
        </p:nvPicPr>
        <p:blipFill rotWithShape="1">
          <a:blip r:embed="rId3">
            <a:alphaModFix/>
          </a:blip>
          <a:srcRect/>
          <a:stretch/>
        </p:blipFill>
        <p:spPr>
          <a:xfrm>
            <a:off x="10293284" y="584227"/>
            <a:ext cx="977832" cy="977832"/>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14" name="Google Shape;714;p3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34</a:t>
            </a:fld>
            <a:endParaRPr/>
          </a:p>
        </p:txBody>
      </p:sp>
      <p:pic>
        <p:nvPicPr>
          <p:cNvPr id="715" name="Google Shape;715;p34"/>
          <p:cNvPicPr preferRelativeResize="0"/>
          <p:nvPr/>
        </p:nvPicPr>
        <p:blipFill rotWithShape="1">
          <a:blip r:embed="rId3">
            <a:alphaModFix/>
          </a:blip>
          <a:srcRect/>
          <a:stretch/>
        </p:blipFill>
        <p:spPr>
          <a:xfrm>
            <a:off x="10293284" y="584227"/>
            <a:ext cx="977832" cy="977832"/>
          </a:xfrm>
          <a:prstGeom prst="rect">
            <a:avLst/>
          </a:prstGeom>
          <a:noFill/>
          <a:ln>
            <a:noFill/>
          </a:ln>
        </p:spPr>
      </p:pic>
      <p:sp>
        <p:nvSpPr>
          <p:cNvPr id="716" name="Google Shape;716;p34"/>
          <p:cNvSpPr txBox="1">
            <a:spLocks noGrp="1"/>
          </p:cNvSpPr>
          <p:nvPr>
            <p:ph type="body" idx="1"/>
          </p:nvPr>
        </p:nvSpPr>
        <p:spPr>
          <a:xfrm>
            <a:off x="838200" y="1825625"/>
            <a:ext cx="10515600" cy="39228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000"/>
              <a:buChar char="▪"/>
            </a:pPr>
            <a:r>
              <a:rPr lang="es-CL" sz="2000"/>
              <a:t>Para la vista en desarrollo, las </a:t>
            </a:r>
            <a:r>
              <a:rPr lang="es-CL" sz="2000">
                <a:solidFill>
                  <a:srgbClr val="004B85"/>
                </a:solidFill>
              </a:rPr>
              <a:t>dependencias parciales </a:t>
            </a:r>
            <a:r>
              <a:rPr lang="es-CL" sz="2000"/>
              <a:t>identificadas son:</a:t>
            </a:r>
            <a:endParaRPr/>
          </a:p>
        </p:txBody>
      </p:sp>
      <p:sp>
        <p:nvSpPr>
          <p:cNvPr id="717" name="Google Shape;717;p34"/>
          <p:cNvSpPr txBox="1"/>
          <p:nvPr/>
        </p:nvSpPr>
        <p:spPr>
          <a:xfrm>
            <a:off x="838199" y="3765053"/>
            <a:ext cx="10515600" cy="392281"/>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rgbClr val="004B85"/>
              </a:buClr>
              <a:buSzPts val="2000"/>
              <a:buFont typeface="Noto Sans Symbols"/>
              <a:buChar char="▪"/>
            </a:pPr>
            <a:r>
              <a:rPr lang="es-CL" sz="2000">
                <a:solidFill>
                  <a:schemeClr val="dk1"/>
                </a:solidFill>
                <a:latin typeface="Calibri"/>
                <a:ea typeface="Calibri"/>
                <a:cs typeface="Calibri"/>
                <a:sym typeface="Calibri"/>
              </a:rPr>
              <a:t>Luego la vista en desarrollo en 2FN queda como:</a:t>
            </a:r>
            <a:endParaRPr/>
          </a:p>
        </p:txBody>
      </p:sp>
      <p:sp>
        <p:nvSpPr>
          <p:cNvPr id="718" name="Google Shape;718;p34"/>
          <p:cNvSpPr txBox="1"/>
          <p:nvPr/>
        </p:nvSpPr>
        <p:spPr>
          <a:xfrm>
            <a:off x="3693268" y="2352843"/>
            <a:ext cx="4805463" cy="1277273"/>
          </a:xfrm>
          <a:prstGeom prst="rect">
            <a:avLst/>
          </a:prstGeom>
          <a:noFill/>
          <a:ln>
            <a:noFill/>
          </a:ln>
        </p:spPr>
        <p:txBody>
          <a:bodyPr spcFirstLastPara="1" wrap="square" lIns="91425" tIns="45700" rIns="91425" bIns="45700" anchor="t" anchorCtr="0">
            <a:spAutoFit/>
          </a:bodyPr>
          <a:lstStyle/>
          <a:p>
            <a:pPr marL="0" marR="0" lvl="1" indent="0" algn="just" rtl="0">
              <a:spcBef>
                <a:spcPts val="0"/>
              </a:spcBef>
              <a:spcAft>
                <a:spcPts val="0"/>
              </a:spcAft>
              <a:buNone/>
            </a:pP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 nombre-producto</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          </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 nombre-producto</a:t>
            </a:r>
            <a:endParaRPr sz="1400" b="0" i="0" u="sng" strike="noStrike" cap="none">
              <a:solidFill>
                <a:schemeClr val="dk1"/>
              </a:solidFill>
              <a:latin typeface="Arial"/>
              <a:ea typeface="Arial"/>
              <a:cs typeface="Arial"/>
              <a:sym typeface="Arial"/>
            </a:endParaRPr>
          </a:p>
          <a:p>
            <a:pPr marL="0" marR="0" lvl="1" indent="0" algn="just" rtl="0">
              <a:spcBef>
                <a:spcPts val="700"/>
              </a:spcBef>
              <a:spcAft>
                <a:spcPts val="0"/>
              </a:spcAft>
              <a:buNone/>
            </a:pP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 precio</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          </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 precio</a:t>
            </a:r>
            <a:endParaRPr/>
          </a:p>
        </p:txBody>
      </p:sp>
      <p:sp>
        <p:nvSpPr>
          <p:cNvPr id="719" name="Google Shape;719;p34"/>
          <p:cNvSpPr txBox="1"/>
          <p:nvPr/>
        </p:nvSpPr>
        <p:spPr>
          <a:xfrm>
            <a:off x="2144947" y="4292271"/>
            <a:ext cx="7902103" cy="954107"/>
          </a:xfrm>
          <a:prstGeom prst="rect">
            <a:avLst/>
          </a:prstGeom>
          <a:noFill/>
          <a:ln>
            <a:noFill/>
          </a:ln>
        </p:spPr>
        <p:txBody>
          <a:bodyPr spcFirstLastPara="1" wrap="square" lIns="91425" tIns="45700" rIns="91425" bIns="45700" anchor="t" anchorCtr="0">
            <a:spAutoFit/>
          </a:bodyPr>
          <a:lstStyle/>
          <a:p>
            <a:pPr marL="0" marR="0" lvl="1" indent="0" algn="just" rtl="0">
              <a:spcBef>
                <a:spcPts val="0"/>
              </a:spcBef>
              <a:spcAft>
                <a:spcPts val="0"/>
              </a:spcAft>
              <a:buNone/>
            </a:pPr>
            <a:r>
              <a:rPr lang="es-CL" sz="1400" b="0" i="0" u="none" strike="noStrike" cap="none">
                <a:solidFill>
                  <a:schemeClr val="dk1"/>
                </a:solidFill>
                <a:latin typeface="Arial"/>
                <a:ea typeface="Arial"/>
                <a:cs typeface="Arial"/>
                <a:sym typeface="Arial"/>
              </a:rPr>
              <a:t>factura(</a:t>
            </a: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fecha, RUT-cliente, nombre-cliente, teléfono-cliente)</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detalle(</a:t>
            </a: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cantidad)</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producto(</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nombre, precio)</a:t>
            </a:r>
            <a:endParaRPr/>
          </a:p>
        </p:txBody>
      </p:sp>
      <p:pic>
        <p:nvPicPr>
          <p:cNvPr id="720" name="Google Shape;720;p34"/>
          <p:cNvPicPr preferRelativeResize="0"/>
          <p:nvPr/>
        </p:nvPicPr>
        <p:blipFill rotWithShape="1">
          <a:blip r:embed="rId4">
            <a:alphaModFix/>
          </a:blip>
          <a:srcRect/>
          <a:stretch/>
        </p:blipFill>
        <p:spPr>
          <a:xfrm>
            <a:off x="2814805" y="5381315"/>
            <a:ext cx="6562390" cy="760081"/>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8"/>
                                        </p:tgtEl>
                                        <p:attrNameLst>
                                          <p:attrName>style.visibility</p:attrName>
                                        </p:attrNameLst>
                                      </p:cBhvr>
                                      <p:to>
                                        <p:strVal val="visible"/>
                                      </p:to>
                                    </p:set>
                                    <p:anim calcmode="lin" valueType="num">
                                      <p:cBhvr additive="base">
                                        <p:cTn id="7" dur="2000"/>
                                        <p:tgtEl>
                                          <p:spTgt spid="718"/>
                                        </p:tgtEl>
                                        <p:attrNameLst>
                                          <p:attrName>ppt_x</p:attrName>
                                        </p:attrNameLst>
                                      </p:cBhvr>
                                      <p:tavLst>
                                        <p:tav tm="0">
                                          <p:val>
                                            <p:strVal val="#ppt_x-1"/>
                                          </p:val>
                                        </p:tav>
                                        <p:tav tm="100000">
                                          <p:val>
                                            <p:strVal val="#ppt_x"/>
                                          </p:val>
                                        </p:tav>
                                      </p:tavLst>
                                    </p:anim>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719"/>
                                        </p:tgtEl>
                                        <p:attrNameLst>
                                          <p:attrName>style.visibility</p:attrName>
                                        </p:attrNameLst>
                                      </p:cBhvr>
                                      <p:to>
                                        <p:strVal val="visible"/>
                                      </p:to>
                                    </p:set>
                                    <p:anim calcmode="lin" valueType="num">
                                      <p:cBhvr additive="base">
                                        <p:cTn id="11" dur="2000"/>
                                        <p:tgtEl>
                                          <p:spTgt spid="7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26" name="Google Shape;72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400"/>
              <a:buNone/>
            </a:pPr>
            <a:r>
              <a:rPr lang="es-CL" sz="2400"/>
              <a:t>No obstante, esta vista aún presenta algunos problemas:</a:t>
            </a:r>
            <a:endParaRPr/>
          </a:p>
          <a:p>
            <a:pPr marL="228600" lvl="0" indent="-228600" algn="just" rtl="0">
              <a:lnSpc>
                <a:spcPct val="90000"/>
              </a:lnSpc>
              <a:spcBef>
                <a:spcPts val="1000"/>
              </a:spcBef>
              <a:spcAft>
                <a:spcPts val="0"/>
              </a:spcAft>
              <a:buSzPts val="2400"/>
              <a:buChar char="▪"/>
            </a:pPr>
            <a:r>
              <a:rPr lang="es-CL" sz="2400" b="1">
                <a:solidFill>
                  <a:srgbClr val="004B85"/>
                </a:solidFill>
              </a:rPr>
              <a:t>Redundancia de datos:</a:t>
            </a:r>
            <a:r>
              <a:rPr lang="es-CL" sz="2400">
                <a:solidFill>
                  <a:srgbClr val="004B85"/>
                </a:solidFill>
              </a:rPr>
              <a:t> </a:t>
            </a:r>
            <a:r>
              <a:rPr lang="es-CL" sz="2400"/>
              <a:t>los datos de cada cliente aparecen tantas veces según la cantidad de facturas asociadas.</a:t>
            </a:r>
            <a:endParaRPr/>
          </a:p>
          <a:p>
            <a:pPr marL="228600" lvl="0" indent="-228600" algn="just" rtl="0">
              <a:lnSpc>
                <a:spcPct val="90000"/>
              </a:lnSpc>
              <a:spcBef>
                <a:spcPts val="1000"/>
              </a:spcBef>
              <a:spcAft>
                <a:spcPts val="0"/>
              </a:spcAft>
              <a:buSzPts val="2400"/>
              <a:buChar char="▪"/>
            </a:pPr>
            <a:r>
              <a:rPr lang="es-CL" sz="2400" b="1">
                <a:solidFill>
                  <a:srgbClr val="004B85"/>
                </a:solidFill>
              </a:rPr>
              <a:t>Anomalía de Inserción:</a:t>
            </a:r>
            <a:r>
              <a:rPr lang="es-CL" sz="2400"/>
              <a:t> si se desea insertar los datos de un nuevo cliente, no se podrá hacer hasta que no tenga asociada al menos una factura que lo incluya.</a:t>
            </a:r>
            <a:endParaRPr/>
          </a:p>
          <a:p>
            <a:pPr marL="228600" lvl="0" indent="-228600" algn="just" rtl="0">
              <a:lnSpc>
                <a:spcPct val="90000"/>
              </a:lnSpc>
              <a:spcBef>
                <a:spcPts val="1000"/>
              </a:spcBef>
              <a:spcAft>
                <a:spcPts val="0"/>
              </a:spcAft>
              <a:buSzPts val="2400"/>
              <a:buChar char="▪"/>
            </a:pPr>
            <a:r>
              <a:rPr lang="es-CL" sz="2400" b="1">
                <a:solidFill>
                  <a:srgbClr val="004B85"/>
                </a:solidFill>
              </a:rPr>
              <a:t>Anomalía de Eliminación: </a:t>
            </a:r>
            <a:r>
              <a:rPr lang="es-CL" sz="2400"/>
              <a:t>si hubiera sólo una factura asociada a cierto cliente, y ésta se elimina (archiva), entonces también se borran los datos del cliente.</a:t>
            </a:r>
            <a:endParaRPr/>
          </a:p>
          <a:p>
            <a:pPr marL="228600" lvl="0" indent="-228600" algn="just" rtl="0">
              <a:lnSpc>
                <a:spcPct val="90000"/>
              </a:lnSpc>
              <a:spcBef>
                <a:spcPts val="1000"/>
              </a:spcBef>
              <a:spcAft>
                <a:spcPts val="0"/>
              </a:spcAft>
              <a:buSzPts val="2400"/>
              <a:buChar char="▪"/>
            </a:pPr>
            <a:r>
              <a:rPr lang="es-CL" sz="2400" b="1">
                <a:solidFill>
                  <a:srgbClr val="004B85"/>
                </a:solidFill>
              </a:rPr>
              <a:t>Anomalía de Actualización: </a:t>
            </a:r>
            <a:r>
              <a:rPr lang="es-CL" sz="2400"/>
              <a:t>al actualizar el teléfono de un cliente, deberá modificarse en todas las facturas asociadas.</a:t>
            </a:r>
            <a:endParaRPr/>
          </a:p>
        </p:txBody>
      </p:sp>
      <p:sp>
        <p:nvSpPr>
          <p:cNvPr id="727" name="Google Shape;727;p3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35</a:t>
            </a:fld>
            <a:endParaRPr/>
          </a:p>
        </p:txBody>
      </p:sp>
      <p:pic>
        <p:nvPicPr>
          <p:cNvPr id="728" name="Google Shape;728;p35"/>
          <p:cNvPicPr preferRelativeResize="0"/>
          <p:nvPr/>
        </p:nvPicPr>
        <p:blipFill rotWithShape="1">
          <a:blip r:embed="rId3">
            <a:alphaModFix/>
          </a:blip>
          <a:srcRect/>
          <a:stretch/>
        </p:blipFill>
        <p:spPr>
          <a:xfrm>
            <a:off x="10080471" y="681037"/>
            <a:ext cx="1273329" cy="1273329"/>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34" name="Google Shape;734;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600"/>
              <a:buChar char="▪"/>
            </a:pPr>
            <a:r>
              <a:rPr lang="es-CL" sz="2600"/>
              <a:t>Lo anterior se soluciona eliminando las llamadas </a:t>
            </a:r>
            <a:r>
              <a:rPr lang="es-CL" sz="2600" b="1" i="1">
                <a:solidFill>
                  <a:srgbClr val="004B85"/>
                </a:solidFill>
              </a:rPr>
              <a:t>dependencias transitivas</a:t>
            </a:r>
            <a:r>
              <a:rPr lang="es-CL" sz="2600"/>
              <a:t>.</a:t>
            </a:r>
            <a:endParaRPr/>
          </a:p>
          <a:p>
            <a:pPr marL="228600" lvl="0" indent="-228600" algn="just" rtl="0">
              <a:lnSpc>
                <a:spcPct val="90000"/>
              </a:lnSpc>
              <a:spcBef>
                <a:spcPts val="1000"/>
              </a:spcBef>
              <a:spcAft>
                <a:spcPts val="0"/>
              </a:spcAft>
              <a:buSzPts val="2600"/>
              <a:buChar char="▪"/>
            </a:pPr>
            <a:r>
              <a:rPr lang="es-CL" sz="2600"/>
              <a:t>Una </a:t>
            </a:r>
            <a:r>
              <a:rPr lang="es-CL" sz="2600" b="1" i="1">
                <a:solidFill>
                  <a:srgbClr val="004B85"/>
                </a:solidFill>
              </a:rPr>
              <a:t>dependencia transitiva </a:t>
            </a:r>
            <a:r>
              <a:rPr lang="es-CL" sz="2600"/>
              <a:t>se puede representar como:</a:t>
            </a:r>
            <a:endParaRPr/>
          </a:p>
          <a:p>
            <a:pPr marL="0" lvl="0" indent="0" algn="ctr" rtl="0">
              <a:lnSpc>
                <a:spcPct val="90000"/>
              </a:lnSpc>
              <a:spcBef>
                <a:spcPts val="1000"/>
              </a:spcBef>
              <a:spcAft>
                <a:spcPts val="0"/>
              </a:spcAft>
              <a:buSzPts val="2600"/>
              <a:buNone/>
            </a:pPr>
            <a:r>
              <a:rPr lang="es-CL" sz="2600"/>
              <a:t>a </a:t>
            </a:r>
            <a:r>
              <a:rPr lang="es-CL" sz="2400"/>
              <a:t>→</a:t>
            </a:r>
            <a:r>
              <a:rPr lang="es-CL" sz="2600"/>
              <a:t> b		a </a:t>
            </a:r>
            <a:r>
              <a:rPr lang="es-CL" sz="2400"/>
              <a:t>→</a:t>
            </a:r>
            <a:r>
              <a:rPr lang="es-CL" sz="2600"/>
              <a:t> c		b </a:t>
            </a:r>
            <a:r>
              <a:rPr lang="es-CL" sz="2400"/>
              <a:t>→</a:t>
            </a:r>
            <a:r>
              <a:rPr lang="es-CL" sz="2600"/>
              <a:t> c</a:t>
            </a:r>
            <a:endParaRPr/>
          </a:p>
          <a:p>
            <a:pPr marL="0" lvl="0" indent="0" algn="just" rtl="0">
              <a:lnSpc>
                <a:spcPct val="90000"/>
              </a:lnSpc>
              <a:spcBef>
                <a:spcPts val="1000"/>
              </a:spcBef>
              <a:spcAft>
                <a:spcPts val="0"/>
              </a:spcAft>
              <a:buSzPts val="2600"/>
              <a:buNone/>
            </a:pPr>
            <a:r>
              <a:rPr lang="es-CL" sz="2600"/>
              <a:t>   donde una de las dependencias funcionales es entre atributos no clave.</a:t>
            </a:r>
            <a:endParaRPr/>
          </a:p>
          <a:p>
            <a:pPr marL="228600" lvl="0" indent="-228600" algn="just" rtl="0">
              <a:lnSpc>
                <a:spcPct val="90000"/>
              </a:lnSpc>
              <a:spcBef>
                <a:spcPts val="1000"/>
              </a:spcBef>
              <a:spcAft>
                <a:spcPts val="0"/>
              </a:spcAft>
              <a:buSzPts val="2600"/>
              <a:buChar char="▪"/>
            </a:pPr>
            <a:r>
              <a:rPr lang="es-CL" sz="2600"/>
              <a:t>Luego, una vista se encuentra en </a:t>
            </a:r>
            <a:r>
              <a:rPr lang="es-CL" sz="2600" b="1">
                <a:solidFill>
                  <a:srgbClr val="004B85"/>
                </a:solidFill>
              </a:rPr>
              <a:t>tercera forma normal (3FN)</a:t>
            </a:r>
            <a:r>
              <a:rPr lang="es-CL" sz="2600"/>
              <a:t> si está en segunda forma normal y no presenta dependencias transitivas.</a:t>
            </a:r>
            <a:endParaRPr/>
          </a:p>
        </p:txBody>
      </p:sp>
      <p:sp>
        <p:nvSpPr>
          <p:cNvPr id="735" name="Google Shape;735;p3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36</a:t>
            </a:fld>
            <a:endParaRPr/>
          </a:p>
        </p:txBody>
      </p:sp>
      <p:pic>
        <p:nvPicPr>
          <p:cNvPr id="736" name="Google Shape;736;p36"/>
          <p:cNvPicPr preferRelativeResize="0"/>
          <p:nvPr/>
        </p:nvPicPr>
        <p:blipFill rotWithShape="1">
          <a:blip r:embed="rId3">
            <a:alphaModFix/>
          </a:blip>
          <a:srcRect/>
          <a:stretch/>
        </p:blipFill>
        <p:spPr>
          <a:xfrm>
            <a:off x="10293284" y="584227"/>
            <a:ext cx="977832" cy="977832"/>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42" name="Google Shape;742;p37"/>
          <p:cNvSpPr txBox="1">
            <a:spLocks noGrp="1"/>
          </p:cNvSpPr>
          <p:nvPr>
            <p:ph type="body" idx="1"/>
          </p:nvPr>
        </p:nvSpPr>
        <p:spPr>
          <a:xfrm>
            <a:off x="838200" y="1825625"/>
            <a:ext cx="5181600" cy="7684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s-CL" sz="2000"/>
              <a:t>Para la vista en desarrollo, las </a:t>
            </a:r>
            <a:r>
              <a:rPr lang="es-CL" sz="2000">
                <a:solidFill>
                  <a:srgbClr val="004B85"/>
                </a:solidFill>
              </a:rPr>
              <a:t>dependencias transitivas</a:t>
            </a:r>
            <a:r>
              <a:rPr lang="es-CL" sz="2000"/>
              <a:t> identificadas son:</a:t>
            </a:r>
            <a:endParaRPr/>
          </a:p>
        </p:txBody>
      </p:sp>
      <p:sp>
        <p:nvSpPr>
          <p:cNvPr id="743" name="Google Shape;743;p37"/>
          <p:cNvSpPr txBox="1">
            <a:spLocks noGrp="1"/>
          </p:cNvSpPr>
          <p:nvPr>
            <p:ph type="body" idx="2"/>
          </p:nvPr>
        </p:nvSpPr>
        <p:spPr>
          <a:xfrm>
            <a:off x="6172200" y="1825625"/>
            <a:ext cx="5181600" cy="7684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s-CL" sz="2000"/>
              <a:t>Luego la vista en desarrollo en 3FN queda como:</a:t>
            </a:r>
            <a:endParaRPr/>
          </a:p>
        </p:txBody>
      </p:sp>
      <p:sp>
        <p:nvSpPr>
          <p:cNvPr id="744" name="Google Shape;744;p3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37</a:t>
            </a:fld>
            <a:endParaRPr/>
          </a:p>
        </p:txBody>
      </p:sp>
      <p:pic>
        <p:nvPicPr>
          <p:cNvPr id="745" name="Google Shape;745;p37"/>
          <p:cNvPicPr preferRelativeResize="0"/>
          <p:nvPr/>
        </p:nvPicPr>
        <p:blipFill rotWithShape="1">
          <a:blip r:embed="rId3">
            <a:alphaModFix/>
          </a:blip>
          <a:srcRect/>
          <a:stretch/>
        </p:blipFill>
        <p:spPr>
          <a:xfrm>
            <a:off x="10293284" y="584227"/>
            <a:ext cx="977832" cy="977832"/>
          </a:xfrm>
          <a:prstGeom prst="rect">
            <a:avLst/>
          </a:prstGeom>
          <a:noFill/>
          <a:ln>
            <a:noFill/>
          </a:ln>
        </p:spPr>
      </p:pic>
      <p:sp>
        <p:nvSpPr>
          <p:cNvPr id="746" name="Google Shape;746;p37"/>
          <p:cNvSpPr txBox="1"/>
          <p:nvPr/>
        </p:nvSpPr>
        <p:spPr>
          <a:xfrm>
            <a:off x="1667484" y="2728980"/>
            <a:ext cx="3526276" cy="2046714"/>
          </a:xfrm>
          <a:prstGeom prst="rect">
            <a:avLst/>
          </a:prstGeom>
          <a:noFill/>
          <a:ln>
            <a:noFill/>
          </a:ln>
        </p:spPr>
        <p:txBody>
          <a:bodyPr spcFirstLastPara="1" wrap="square" lIns="91425" tIns="45700" rIns="91425" bIns="45700" anchor="t" anchorCtr="0">
            <a:spAutoFit/>
          </a:bodyPr>
          <a:lstStyle/>
          <a:p>
            <a:pPr marL="0" marR="0" lvl="1" indent="0" algn="just" rtl="0">
              <a:spcBef>
                <a:spcPts val="0"/>
              </a:spcBef>
              <a:spcAft>
                <a:spcPts val="0"/>
              </a:spcAft>
              <a:buNone/>
            </a:pP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 RUT-cliente</a:t>
            </a:r>
            <a:endParaRPr/>
          </a:p>
          <a:p>
            <a:pPr marL="0" marR="0" lvl="1" indent="0" algn="just" rtl="0">
              <a:spcBef>
                <a:spcPts val="700"/>
              </a:spcBef>
              <a:spcAft>
                <a:spcPts val="0"/>
              </a:spcAft>
              <a:buNone/>
            </a:pP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 nombre-cliente</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RUT-cliente → nombre-cliente</a:t>
            </a:r>
            <a:endParaRPr/>
          </a:p>
          <a:p>
            <a:pPr marL="0" marR="0" lvl="1" indent="0" algn="just" rtl="0">
              <a:spcBef>
                <a:spcPts val="1800"/>
              </a:spcBef>
              <a:spcAft>
                <a:spcPts val="0"/>
              </a:spcAft>
              <a:buNone/>
            </a:pP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 RUT-cliente</a:t>
            </a:r>
            <a:endParaRPr/>
          </a:p>
          <a:p>
            <a:pPr marL="0" marR="0" lvl="1" indent="0" algn="just" rtl="0">
              <a:spcBef>
                <a:spcPts val="700"/>
              </a:spcBef>
              <a:spcAft>
                <a:spcPts val="0"/>
              </a:spcAft>
              <a:buNone/>
            </a:pP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 teléfono-cliente</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RUT-cliente → teléfono-cliente</a:t>
            </a:r>
            <a:endParaRPr/>
          </a:p>
        </p:txBody>
      </p:sp>
      <p:sp>
        <p:nvSpPr>
          <p:cNvPr id="747" name="Google Shape;747;p37"/>
          <p:cNvSpPr txBox="1"/>
          <p:nvPr/>
        </p:nvSpPr>
        <p:spPr>
          <a:xfrm>
            <a:off x="6354188" y="2728980"/>
            <a:ext cx="4817624" cy="1277273"/>
          </a:xfrm>
          <a:prstGeom prst="rect">
            <a:avLst/>
          </a:prstGeom>
          <a:noFill/>
          <a:ln>
            <a:noFill/>
          </a:ln>
        </p:spPr>
        <p:txBody>
          <a:bodyPr spcFirstLastPara="1" wrap="square" lIns="91425" tIns="45700" rIns="91425" bIns="45700" anchor="t" anchorCtr="0">
            <a:spAutoFit/>
          </a:bodyPr>
          <a:lstStyle/>
          <a:p>
            <a:pPr marL="0" marR="0" lvl="1" indent="0" algn="just" rtl="0">
              <a:spcBef>
                <a:spcPts val="0"/>
              </a:spcBef>
              <a:spcAft>
                <a:spcPts val="0"/>
              </a:spcAft>
              <a:buNone/>
            </a:pPr>
            <a:r>
              <a:rPr lang="es-CL" sz="1400" b="0" i="0" u="none" strike="noStrike" cap="none">
                <a:solidFill>
                  <a:schemeClr val="dk1"/>
                </a:solidFill>
                <a:latin typeface="Arial"/>
                <a:ea typeface="Arial"/>
                <a:cs typeface="Arial"/>
                <a:sym typeface="Arial"/>
              </a:rPr>
              <a:t>cliente(</a:t>
            </a:r>
            <a:r>
              <a:rPr lang="es-CL" sz="1400" b="0" i="0" u="sng" strike="noStrike" cap="none">
                <a:solidFill>
                  <a:schemeClr val="dk1"/>
                </a:solidFill>
                <a:latin typeface="Arial"/>
                <a:ea typeface="Arial"/>
                <a:cs typeface="Arial"/>
                <a:sym typeface="Arial"/>
              </a:rPr>
              <a:t>RUT</a:t>
            </a:r>
            <a:r>
              <a:rPr lang="es-CL" sz="1400" b="0" i="0" u="none" strike="noStrike" cap="none">
                <a:solidFill>
                  <a:schemeClr val="dk1"/>
                </a:solidFill>
                <a:latin typeface="Arial"/>
                <a:ea typeface="Arial"/>
                <a:cs typeface="Arial"/>
                <a:sym typeface="Arial"/>
              </a:rPr>
              <a:t>, nombre, teléfono)</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factura(</a:t>
            </a: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fecha, </a:t>
            </a:r>
            <a:r>
              <a:rPr lang="es-CL" sz="1400" b="0" i="1" u="sng" strike="noStrike" cap="none">
                <a:solidFill>
                  <a:schemeClr val="dk1"/>
                </a:solidFill>
                <a:latin typeface="Arial"/>
                <a:ea typeface="Arial"/>
                <a:cs typeface="Arial"/>
                <a:sym typeface="Arial"/>
              </a:rPr>
              <a:t>RUT</a:t>
            </a:r>
            <a:r>
              <a:rPr lang="es-CL" sz="1400" b="0" i="0" u="none" strike="noStrike" cap="none">
                <a:solidFill>
                  <a:schemeClr val="dk1"/>
                </a:solidFill>
                <a:latin typeface="Arial"/>
                <a:ea typeface="Arial"/>
                <a:cs typeface="Arial"/>
                <a:sym typeface="Arial"/>
              </a:rPr>
              <a:t>)</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detalle(</a:t>
            </a:r>
            <a:r>
              <a:rPr lang="es-CL" sz="1400" b="0" i="0" u="sng" strike="noStrike" cap="none">
                <a:solidFill>
                  <a:schemeClr val="dk1"/>
                </a:solidFill>
                <a:latin typeface="Arial"/>
                <a:ea typeface="Arial"/>
                <a:cs typeface="Arial"/>
                <a:sym typeface="Arial"/>
              </a:rPr>
              <a:t>#factura</a:t>
            </a:r>
            <a:r>
              <a:rPr lang="es-CL" sz="1400" b="0" i="0" u="none" strike="noStrike" cap="none">
                <a:solidFill>
                  <a:schemeClr val="dk1"/>
                </a:solidFill>
                <a:latin typeface="Arial"/>
                <a:ea typeface="Arial"/>
                <a:cs typeface="Arial"/>
                <a:sym typeface="Arial"/>
              </a:rPr>
              <a:t>, </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cantidad)</a:t>
            </a:r>
            <a:endParaRPr/>
          </a:p>
          <a:p>
            <a:pPr marL="0" marR="0" lvl="1" indent="0" algn="just" rtl="0">
              <a:spcBef>
                <a:spcPts val="700"/>
              </a:spcBef>
              <a:spcAft>
                <a:spcPts val="0"/>
              </a:spcAft>
              <a:buNone/>
            </a:pPr>
            <a:r>
              <a:rPr lang="es-CL" sz="1400" b="0" i="0" u="none" strike="noStrike" cap="none">
                <a:solidFill>
                  <a:schemeClr val="dk1"/>
                </a:solidFill>
                <a:latin typeface="Arial"/>
                <a:ea typeface="Arial"/>
                <a:cs typeface="Arial"/>
                <a:sym typeface="Arial"/>
              </a:rPr>
              <a:t>producto(</a:t>
            </a:r>
            <a:r>
              <a:rPr lang="es-CL" sz="1400" b="0" i="0" u="sng" strike="noStrike" cap="none">
                <a:solidFill>
                  <a:schemeClr val="dk1"/>
                </a:solidFill>
                <a:latin typeface="Arial"/>
                <a:ea typeface="Arial"/>
                <a:cs typeface="Arial"/>
                <a:sym typeface="Arial"/>
              </a:rPr>
              <a:t>código-producto</a:t>
            </a:r>
            <a:r>
              <a:rPr lang="es-CL" sz="1400" b="0" i="0" u="none" strike="noStrike" cap="none">
                <a:solidFill>
                  <a:schemeClr val="dk1"/>
                </a:solidFill>
                <a:latin typeface="Arial"/>
                <a:ea typeface="Arial"/>
                <a:cs typeface="Arial"/>
                <a:sym typeface="Arial"/>
              </a:rPr>
              <a:t>, nombre, precio)</a:t>
            </a:r>
            <a:endParaRPr/>
          </a:p>
        </p:txBody>
      </p:sp>
      <p:pic>
        <p:nvPicPr>
          <p:cNvPr id="748" name="Google Shape;748;p37"/>
          <p:cNvPicPr preferRelativeResize="0"/>
          <p:nvPr/>
        </p:nvPicPr>
        <p:blipFill rotWithShape="1">
          <a:blip r:embed="rId4">
            <a:alphaModFix/>
          </a:blip>
          <a:srcRect/>
          <a:stretch/>
        </p:blipFill>
        <p:spPr>
          <a:xfrm>
            <a:off x="1690991" y="5153066"/>
            <a:ext cx="8962417" cy="74511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46"/>
                                        </p:tgtEl>
                                        <p:attrNameLst>
                                          <p:attrName>style.visibility</p:attrName>
                                        </p:attrNameLst>
                                      </p:cBhvr>
                                      <p:to>
                                        <p:strVal val="visible"/>
                                      </p:to>
                                    </p:set>
                                    <p:anim calcmode="lin" valueType="num">
                                      <p:cBhvr additive="base">
                                        <p:cTn id="7" dur="2000"/>
                                        <p:tgtEl>
                                          <p:spTgt spid="746"/>
                                        </p:tgtEl>
                                        <p:attrNameLst>
                                          <p:attrName>ppt_x</p:attrName>
                                        </p:attrNameLst>
                                      </p:cBhvr>
                                      <p:tavLst>
                                        <p:tav tm="0">
                                          <p:val>
                                            <p:strVal val="#ppt_x-1"/>
                                          </p:val>
                                        </p:tav>
                                        <p:tav tm="100000">
                                          <p:val>
                                            <p:strVal val="#ppt_x"/>
                                          </p:val>
                                        </p:tav>
                                      </p:tavLst>
                                    </p:anim>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747"/>
                                        </p:tgtEl>
                                        <p:attrNameLst>
                                          <p:attrName>style.visibility</p:attrName>
                                        </p:attrNameLst>
                                      </p:cBhvr>
                                      <p:to>
                                        <p:strVal val="visible"/>
                                      </p:to>
                                    </p:set>
                                    <p:anim calcmode="lin" valueType="num">
                                      <p:cBhvr additive="base">
                                        <p:cTn id="11" dur="2000"/>
                                        <p:tgtEl>
                                          <p:spTgt spid="7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54" name="Google Shape;754;p3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38</a:t>
            </a:fld>
            <a:endParaRPr/>
          </a:p>
        </p:txBody>
      </p:sp>
      <p:pic>
        <p:nvPicPr>
          <p:cNvPr id="755" name="Google Shape;755;p38"/>
          <p:cNvPicPr preferRelativeResize="0"/>
          <p:nvPr/>
        </p:nvPicPr>
        <p:blipFill rotWithShape="1">
          <a:blip r:embed="rId3">
            <a:alphaModFix/>
          </a:blip>
          <a:srcRect/>
          <a:stretch/>
        </p:blipFill>
        <p:spPr>
          <a:xfrm>
            <a:off x="10293284" y="584227"/>
            <a:ext cx="977832" cy="977832"/>
          </a:xfrm>
          <a:prstGeom prst="rect">
            <a:avLst/>
          </a:prstGeom>
          <a:noFill/>
          <a:ln>
            <a:noFill/>
          </a:ln>
        </p:spPr>
      </p:pic>
      <p:sp>
        <p:nvSpPr>
          <p:cNvPr id="756" name="Google Shape;756;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600"/>
              <a:buNone/>
            </a:pPr>
            <a:r>
              <a:rPr lang="es-CL" sz="2600" b="1">
                <a:solidFill>
                  <a:srgbClr val="004B85"/>
                </a:solidFill>
              </a:rPr>
              <a:t>Consideraciones en la integración del resultado de la normalización </a:t>
            </a:r>
            <a:endParaRPr/>
          </a:p>
          <a:p>
            <a:pPr marL="228600" lvl="0" indent="-228600" algn="just" rtl="0">
              <a:lnSpc>
                <a:spcPct val="90000"/>
              </a:lnSpc>
              <a:spcBef>
                <a:spcPts val="1000"/>
              </a:spcBef>
              <a:spcAft>
                <a:spcPts val="0"/>
              </a:spcAft>
              <a:buSzPts val="2600"/>
              <a:buChar char="▪"/>
            </a:pPr>
            <a:r>
              <a:rPr lang="es-CL" sz="2600"/>
              <a:t>La integración busca concentrar todas las relaciones (o tablas) obtenidas de la normalización de las vistas en un único modelo. Se realiza juntando las relaciones (o tablas) que tienen igualdad de clave primaria.</a:t>
            </a:r>
            <a:endParaRPr/>
          </a:p>
          <a:p>
            <a:pPr marL="228600" lvl="0" indent="-228600" algn="just" rtl="0">
              <a:lnSpc>
                <a:spcPct val="90000"/>
              </a:lnSpc>
              <a:spcBef>
                <a:spcPts val="1000"/>
              </a:spcBef>
              <a:spcAft>
                <a:spcPts val="0"/>
              </a:spcAft>
              <a:buSzPts val="2600"/>
              <a:buChar char="▪"/>
            </a:pPr>
            <a:r>
              <a:rPr lang="es-CL" sz="2600"/>
              <a:t>Es importante al integrar tener en cuenta:</a:t>
            </a:r>
            <a:endParaRPr/>
          </a:p>
          <a:p>
            <a:pPr marL="914400" lvl="1" indent="-457200" algn="just" rtl="0">
              <a:lnSpc>
                <a:spcPct val="90000"/>
              </a:lnSpc>
              <a:spcBef>
                <a:spcPts val="500"/>
              </a:spcBef>
              <a:spcAft>
                <a:spcPts val="0"/>
              </a:spcAft>
              <a:buSzPts val="2200"/>
              <a:buFont typeface="Calibri"/>
              <a:buAutoNum type="arabicPeriod"/>
            </a:pPr>
            <a:r>
              <a:rPr lang="es-CL" sz="2200"/>
              <a:t>Sinónimos y homónimos.</a:t>
            </a:r>
            <a:endParaRPr/>
          </a:p>
          <a:p>
            <a:pPr marL="914400" lvl="1" indent="-457200" algn="just" rtl="0">
              <a:lnSpc>
                <a:spcPct val="90000"/>
              </a:lnSpc>
              <a:spcBef>
                <a:spcPts val="500"/>
              </a:spcBef>
              <a:spcAft>
                <a:spcPts val="0"/>
              </a:spcAft>
              <a:buSzPts val="2200"/>
              <a:buFont typeface="Calibri"/>
              <a:buAutoNum type="arabicPeriod"/>
            </a:pPr>
            <a:r>
              <a:rPr lang="es-CL" sz="2200"/>
              <a:t>Posibilidad que se produzcan dependencias transitivas</a:t>
            </a:r>
            <a:endParaRPr/>
          </a:p>
          <a:p>
            <a:pPr marL="914400" lvl="1" indent="-457200" algn="just" rtl="0">
              <a:lnSpc>
                <a:spcPct val="90000"/>
              </a:lnSpc>
              <a:spcBef>
                <a:spcPts val="500"/>
              </a:spcBef>
              <a:spcAft>
                <a:spcPts val="0"/>
              </a:spcAft>
              <a:buSzPts val="2200"/>
              <a:buFont typeface="Calibri"/>
              <a:buAutoNum type="arabicPeriod"/>
            </a:pPr>
            <a:r>
              <a:rPr lang="es-CL" sz="2200"/>
              <a:t>Uso de generalización</a:t>
            </a:r>
            <a:endParaRPr/>
          </a:p>
          <a:p>
            <a:pPr marL="228600" lvl="0" indent="-228600" algn="just" rtl="0">
              <a:lnSpc>
                <a:spcPct val="90000"/>
              </a:lnSpc>
              <a:spcBef>
                <a:spcPts val="1000"/>
              </a:spcBef>
              <a:spcAft>
                <a:spcPts val="0"/>
              </a:spcAft>
              <a:buSzPts val="2600"/>
              <a:buChar char="▪"/>
            </a:pPr>
            <a:r>
              <a:rPr lang="es-CL" sz="2600"/>
              <a:t>A través del siguiente ejemplo se precisarán estos 3 aspectos.</a:t>
            </a:r>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62" name="Google Shape;762;p3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39</a:t>
            </a:fld>
            <a:endParaRPr/>
          </a:p>
        </p:txBody>
      </p:sp>
      <p:pic>
        <p:nvPicPr>
          <p:cNvPr id="763" name="Google Shape;763;p39"/>
          <p:cNvPicPr preferRelativeResize="0"/>
          <p:nvPr/>
        </p:nvPicPr>
        <p:blipFill rotWithShape="1">
          <a:blip r:embed="rId3">
            <a:alphaModFix/>
          </a:blip>
          <a:srcRect/>
          <a:stretch/>
        </p:blipFill>
        <p:spPr>
          <a:xfrm>
            <a:off x="10293284" y="584227"/>
            <a:ext cx="977832" cy="977832"/>
          </a:xfrm>
          <a:prstGeom prst="rect">
            <a:avLst/>
          </a:prstGeom>
          <a:noFill/>
          <a:ln>
            <a:noFill/>
          </a:ln>
        </p:spPr>
      </p:pic>
      <p:sp>
        <p:nvSpPr>
          <p:cNvPr id="764" name="Google Shape;764;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600"/>
              <a:buChar char="▪"/>
            </a:pPr>
            <a:r>
              <a:rPr lang="es-CL" sz="2600" b="1">
                <a:solidFill>
                  <a:srgbClr val="004B85"/>
                </a:solidFill>
              </a:rPr>
              <a:t>Sinónimos:</a:t>
            </a:r>
            <a:r>
              <a:rPr lang="es-CL" sz="2600"/>
              <a:t> un mismo atributo es referenciado con nombres diferentes. Por ejemplo, RUT y CódigoPersona.</a:t>
            </a:r>
            <a:endParaRPr/>
          </a:p>
          <a:p>
            <a:pPr marL="228600" lvl="0" indent="-228600" algn="just" rtl="0">
              <a:lnSpc>
                <a:spcPct val="90000"/>
              </a:lnSpc>
              <a:spcBef>
                <a:spcPts val="1000"/>
              </a:spcBef>
              <a:spcAft>
                <a:spcPts val="0"/>
              </a:spcAft>
              <a:buSzPts val="2600"/>
              <a:buChar char="▪"/>
            </a:pPr>
            <a:r>
              <a:rPr lang="es-CL" sz="2600" b="1">
                <a:solidFill>
                  <a:srgbClr val="004B85"/>
                </a:solidFill>
              </a:rPr>
              <a:t>Homónimos:</a:t>
            </a:r>
            <a:r>
              <a:rPr lang="es-CL" sz="2600"/>
              <a:t> atributos diferentes son referenciados con el mismo nombre. Por ejemplo, Nombre y Nombre-Completo.</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Etapas para diseñar una BD</a:t>
            </a:r>
            <a:endParaRPr/>
          </a:p>
        </p:txBody>
      </p:sp>
      <p:sp>
        <p:nvSpPr>
          <p:cNvPr id="203" name="Google Shape;203;p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a:t>
            </a:fld>
            <a:endParaRPr/>
          </a:p>
        </p:txBody>
      </p:sp>
      <p:pic>
        <p:nvPicPr>
          <p:cNvPr id="204" name="Google Shape;204;p4" descr="Diagram&#10;&#10;Description automatically generated"/>
          <p:cNvPicPr preferRelativeResize="0"/>
          <p:nvPr/>
        </p:nvPicPr>
        <p:blipFill rotWithShape="1">
          <a:blip r:embed="rId3">
            <a:alphaModFix/>
          </a:blip>
          <a:srcRect/>
          <a:stretch/>
        </p:blipFill>
        <p:spPr>
          <a:xfrm>
            <a:off x="1928175" y="1542771"/>
            <a:ext cx="8335650" cy="4909790"/>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70" name="Google Shape;770;p4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40</a:t>
            </a:fld>
            <a:endParaRPr/>
          </a:p>
        </p:txBody>
      </p:sp>
      <p:pic>
        <p:nvPicPr>
          <p:cNvPr id="771" name="Google Shape;771;p40"/>
          <p:cNvPicPr preferRelativeResize="0"/>
          <p:nvPr/>
        </p:nvPicPr>
        <p:blipFill rotWithShape="1">
          <a:blip r:embed="rId3">
            <a:alphaModFix/>
          </a:blip>
          <a:srcRect/>
          <a:stretch/>
        </p:blipFill>
        <p:spPr>
          <a:xfrm>
            <a:off x="10293284" y="584227"/>
            <a:ext cx="977832" cy="977832"/>
          </a:xfrm>
          <a:prstGeom prst="rect">
            <a:avLst/>
          </a:prstGeom>
          <a:noFill/>
          <a:ln>
            <a:noFill/>
          </a:ln>
        </p:spPr>
      </p:pic>
      <p:sp>
        <p:nvSpPr>
          <p:cNvPr id="772" name="Google Shape;77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lnSpcReduction="10000"/>
          </a:bodyPr>
          <a:lstStyle/>
          <a:p>
            <a:pPr marL="228600" lvl="0" indent="-228600" algn="just" rtl="0">
              <a:lnSpc>
                <a:spcPct val="90000"/>
              </a:lnSpc>
              <a:spcBef>
                <a:spcPts val="0"/>
              </a:spcBef>
              <a:spcAft>
                <a:spcPts val="0"/>
              </a:spcAft>
              <a:buSzPts val="2200"/>
              <a:buChar char="▪"/>
            </a:pPr>
            <a:r>
              <a:rPr lang="es-CL" sz="2200" b="1">
                <a:solidFill>
                  <a:srgbClr val="004B85"/>
                </a:solidFill>
              </a:rPr>
              <a:t>Dependencias Transitivas: </a:t>
            </a:r>
            <a:r>
              <a:rPr lang="es-CL" sz="2200"/>
              <a:t>hay situaciones en que al integrar dos relaciones (o tablas) en 3FN, se produce una dependencia transitiva, por ejemplo:</a:t>
            </a:r>
            <a:endParaRPr/>
          </a:p>
          <a:p>
            <a:pPr marL="0" lvl="0" indent="0" algn="ctr" rtl="0">
              <a:lnSpc>
                <a:spcPct val="90000"/>
              </a:lnSpc>
              <a:spcBef>
                <a:spcPts val="1000"/>
              </a:spcBef>
              <a:spcAft>
                <a:spcPts val="0"/>
              </a:spcAft>
              <a:buSzPts val="1500"/>
              <a:buNone/>
            </a:pPr>
            <a:r>
              <a:rPr lang="es-CL" sz="1500">
                <a:latin typeface="Arial"/>
                <a:ea typeface="Arial"/>
                <a:cs typeface="Arial"/>
                <a:sym typeface="Arial"/>
              </a:rPr>
              <a:t>TRABAJADOR (</a:t>
            </a:r>
            <a:r>
              <a:rPr lang="es-CL" sz="1500" u="sng">
                <a:latin typeface="Arial"/>
                <a:ea typeface="Arial"/>
                <a:cs typeface="Arial"/>
                <a:sym typeface="Arial"/>
              </a:rPr>
              <a:t>RUT</a:t>
            </a:r>
            <a:r>
              <a:rPr lang="es-CL" sz="1500">
                <a:latin typeface="Arial"/>
                <a:ea typeface="Arial"/>
                <a:cs typeface="Arial"/>
                <a:sym typeface="Arial"/>
              </a:rPr>
              <a:t>, nombre, código_cargo)</a:t>
            </a:r>
            <a:endParaRPr/>
          </a:p>
          <a:p>
            <a:pPr marL="0" lvl="0" indent="0" algn="ctr" rtl="0">
              <a:lnSpc>
                <a:spcPct val="90000"/>
              </a:lnSpc>
              <a:spcBef>
                <a:spcPts val="1000"/>
              </a:spcBef>
              <a:spcAft>
                <a:spcPts val="0"/>
              </a:spcAft>
              <a:buSzPts val="1500"/>
              <a:buNone/>
            </a:pPr>
            <a:r>
              <a:rPr lang="es-CL" sz="1500">
                <a:latin typeface="Arial"/>
                <a:ea typeface="Arial"/>
                <a:cs typeface="Arial"/>
                <a:sym typeface="Arial"/>
              </a:rPr>
              <a:t>TRABAJADOR (</a:t>
            </a:r>
            <a:r>
              <a:rPr lang="es-CL" sz="1500" u="sng">
                <a:latin typeface="Arial"/>
                <a:ea typeface="Arial"/>
                <a:cs typeface="Arial"/>
                <a:sym typeface="Arial"/>
              </a:rPr>
              <a:t>RUT</a:t>
            </a:r>
            <a:r>
              <a:rPr lang="es-CL" sz="1500">
                <a:latin typeface="Arial"/>
                <a:ea typeface="Arial"/>
                <a:cs typeface="Arial"/>
                <a:sym typeface="Arial"/>
              </a:rPr>
              <a:t>, nombre, nombre_cargo)</a:t>
            </a:r>
            <a:endParaRPr/>
          </a:p>
          <a:p>
            <a:pPr marL="0" lvl="0" indent="0" algn="just" rtl="0">
              <a:lnSpc>
                <a:spcPct val="90000"/>
              </a:lnSpc>
              <a:spcBef>
                <a:spcPts val="1000"/>
              </a:spcBef>
              <a:spcAft>
                <a:spcPts val="0"/>
              </a:spcAft>
              <a:buSzPts val="2000"/>
              <a:buNone/>
            </a:pPr>
            <a:r>
              <a:rPr lang="es-CL" sz="2000"/>
              <a:t>    La integración de ambas relaciones o tablas resulta en:</a:t>
            </a:r>
            <a:endParaRPr/>
          </a:p>
          <a:p>
            <a:pPr marL="0" lvl="0" indent="0" algn="ctr" rtl="0">
              <a:lnSpc>
                <a:spcPct val="90000"/>
              </a:lnSpc>
              <a:spcBef>
                <a:spcPts val="1000"/>
              </a:spcBef>
              <a:spcAft>
                <a:spcPts val="0"/>
              </a:spcAft>
              <a:buSzPts val="1500"/>
              <a:buNone/>
            </a:pPr>
            <a:r>
              <a:rPr lang="es-CL" sz="1500">
                <a:latin typeface="Arial"/>
                <a:ea typeface="Arial"/>
                <a:cs typeface="Arial"/>
                <a:sym typeface="Arial"/>
              </a:rPr>
              <a:t>TRABAJADOR (</a:t>
            </a:r>
            <a:r>
              <a:rPr lang="es-CL" sz="1500" u="sng">
                <a:latin typeface="Arial"/>
                <a:ea typeface="Arial"/>
                <a:cs typeface="Arial"/>
                <a:sym typeface="Arial"/>
              </a:rPr>
              <a:t>RUT</a:t>
            </a:r>
            <a:r>
              <a:rPr lang="es-CL" sz="1500">
                <a:latin typeface="Arial"/>
                <a:ea typeface="Arial"/>
                <a:cs typeface="Arial"/>
                <a:sym typeface="Arial"/>
              </a:rPr>
              <a:t>, nombre, código_cargo, nombre_cargo)</a:t>
            </a:r>
            <a:endParaRPr/>
          </a:p>
          <a:p>
            <a:pPr marL="0" lvl="0" indent="0" algn="just" rtl="0">
              <a:lnSpc>
                <a:spcPct val="90000"/>
              </a:lnSpc>
              <a:spcBef>
                <a:spcPts val="1000"/>
              </a:spcBef>
              <a:spcAft>
                <a:spcPts val="0"/>
              </a:spcAft>
              <a:buSzPts val="2000"/>
              <a:buNone/>
            </a:pPr>
            <a:r>
              <a:rPr lang="es-CL" sz="2000"/>
              <a:t>    donde:</a:t>
            </a:r>
            <a:endParaRPr/>
          </a:p>
          <a:p>
            <a:pPr marL="3200400" lvl="7" indent="0" algn="l" rtl="0">
              <a:lnSpc>
                <a:spcPct val="90000"/>
              </a:lnSpc>
              <a:spcBef>
                <a:spcPts val="500"/>
              </a:spcBef>
              <a:spcAft>
                <a:spcPts val="0"/>
              </a:spcAft>
              <a:buClr>
                <a:schemeClr val="dk1"/>
              </a:buClr>
              <a:buSzPts val="1500"/>
              <a:buNone/>
            </a:pPr>
            <a:r>
              <a:rPr lang="es-CL" sz="1500" u="sng">
                <a:latin typeface="Arial"/>
                <a:ea typeface="Arial"/>
                <a:cs typeface="Arial"/>
                <a:sym typeface="Arial"/>
              </a:rPr>
              <a:t>RUT</a:t>
            </a:r>
            <a:r>
              <a:rPr lang="es-CL" sz="1500">
                <a:latin typeface="Arial"/>
                <a:ea typeface="Arial"/>
                <a:cs typeface="Arial"/>
                <a:sym typeface="Arial"/>
              </a:rPr>
              <a:t> → código_cargo</a:t>
            </a:r>
            <a:endParaRPr sz="1500">
              <a:latin typeface="Arial"/>
              <a:ea typeface="Arial"/>
              <a:cs typeface="Arial"/>
              <a:sym typeface="Arial"/>
            </a:endParaRPr>
          </a:p>
          <a:p>
            <a:pPr marL="3200400" lvl="7" indent="0" algn="l" rtl="0">
              <a:lnSpc>
                <a:spcPct val="90000"/>
              </a:lnSpc>
              <a:spcBef>
                <a:spcPts val="500"/>
              </a:spcBef>
              <a:spcAft>
                <a:spcPts val="0"/>
              </a:spcAft>
              <a:buClr>
                <a:schemeClr val="dk1"/>
              </a:buClr>
              <a:buSzPts val="1500"/>
              <a:buNone/>
            </a:pPr>
            <a:r>
              <a:rPr lang="es-CL" sz="1500" u="sng">
                <a:latin typeface="Arial"/>
                <a:ea typeface="Arial"/>
                <a:cs typeface="Arial"/>
                <a:sym typeface="Arial"/>
              </a:rPr>
              <a:t>RUT</a:t>
            </a:r>
            <a:r>
              <a:rPr lang="es-CL" sz="1500">
                <a:latin typeface="Arial"/>
                <a:ea typeface="Arial"/>
                <a:cs typeface="Arial"/>
                <a:sym typeface="Arial"/>
              </a:rPr>
              <a:t> → nombre_cargo</a:t>
            </a:r>
            <a:endParaRPr sz="1500">
              <a:latin typeface="Arial"/>
              <a:ea typeface="Arial"/>
              <a:cs typeface="Arial"/>
              <a:sym typeface="Arial"/>
            </a:endParaRPr>
          </a:p>
          <a:p>
            <a:pPr marL="3200400" lvl="7" indent="0" algn="l" rtl="0">
              <a:lnSpc>
                <a:spcPct val="90000"/>
              </a:lnSpc>
              <a:spcBef>
                <a:spcPts val="500"/>
              </a:spcBef>
              <a:spcAft>
                <a:spcPts val="0"/>
              </a:spcAft>
              <a:buClr>
                <a:schemeClr val="dk1"/>
              </a:buClr>
              <a:buSzPts val="1500"/>
              <a:buNone/>
            </a:pPr>
            <a:r>
              <a:rPr lang="es-CL" sz="1500">
                <a:latin typeface="Arial"/>
                <a:ea typeface="Arial"/>
                <a:cs typeface="Arial"/>
                <a:sym typeface="Arial"/>
              </a:rPr>
              <a:t>código_cargo → nombre_cargo</a:t>
            </a:r>
            <a:endParaRPr sz="1500">
              <a:latin typeface="Arial"/>
              <a:ea typeface="Arial"/>
              <a:cs typeface="Arial"/>
              <a:sym typeface="Arial"/>
            </a:endParaRPr>
          </a:p>
          <a:p>
            <a:pPr marL="0" lvl="0" indent="0" algn="just" rtl="0">
              <a:lnSpc>
                <a:spcPct val="90000"/>
              </a:lnSpc>
              <a:spcBef>
                <a:spcPts val="1000"/>
              </a:spcBef>
              <a:spcAft>
                <a:spcPts val="0"/>
              </a:spcAft>
              <a:buSzPts val="2000"/>
              <a:buNone/>
            </a:pPr>
            <a:r>
              <a:rPr lang="es-CL" sz="2000"/>
              <a:t>    situación que debe ser corregida, quedando:</a:t>
            </a:r>
            <a:endParaRPr/>
          </a:p>
          <a:p>
            <a:pPr marL="0" lvl="0" indent="0" algn="ctr" rtl="0">
              <a:lnSpc>
                <a:spcPct val="90000"/>
              </a:lnSpc>
              <a:spcBef>
                <a:spcPts val="1000"/>
              </a:spcBef>
              <a:spcAft>
                <a:spcPts val="0"/>
              </a:spcAft>
              <a:buSzPts val="1600"/>
              <a:buNone/>
            </a:pPr>
            <a:r>
              <a:rPr lang="es-CL" sz="1600">
                <a:latin typeface="Arial"/>
                <a:ea typeface="Arial"/>
                <a:cs typeface="Arial"/>
                <a:sym typeface="Arial"/>
              </a:rPr>
              <a:t>TRABAJADOR(</a:t>
            </a:r>
            <a:r>
              <a:rPr lang="es-CL" sz="1600" u="sng">
                <a:latin typeface="Arial"/>
                <a:ea typeface="Arial"/>
                <a:cs typeface="Arial"/>
                <a:sym typeface="Arial"/>
              </a:rPr>
              <a:t>RUT</a:t>
            </a:r>
            <a:r>
              <a:rPr lang="es-CL" sz="1600">
                <a:latin typeface="Arial"/>
                <a:ea typeface="Arial"/>
                <a:cs typeface="Arial"/>
                <a:sym typeface="Arial"/>
              </a:rPr>
              <a:t>, nombre, </a:t>
            </a:r>
            <a:r>
              <a:rPr lang="es-CL" sz="1600" i="1" u="sng">
                <a:latin typeface="Arial"/>
                <a:ea typeface="Arial"/>
                <a:cs typeface="Arial"/>
                <a:sym typeface="Arial"/>
              </a:rPr>
              <a:t>código_cargo</a:t>
            </a:r>
            <a:r>
              <a:rPr lang="es-CL" sz="1600">
                <a:latin typeface="Arial"/>
                <a:ea typeface="Arial"/>
                <a:cs typeface="Arial"/>
                <a:sym typeface="Arial"/>
              </a:rPr>
              <a:t>)</a:t>
            </a:r>
            <a:endParaRPr/>
          </a:p>
          <a:p>
            <a:pPr marL="0" lvl="0" indent="0" algn="ctr" rtl="0">
              <a:lnSpc>
                <a:spcPct val="90000"/>
              </a:lnSpc>
              <a:spcBef>
                <a:spcPts val="1000"/>
              </a:spcBef>
              <a:spcAft>
                <a:spcPts val="0"/>
              </a:spcAft>
              <a:buSzPts val="1600"/>
              <a:buNone/>
            </a:pPr>
            <a:r>
              <a:rPr lang="es-CL" sz="1600">
                <a:latin typeface="Arial"/>
                <a:ea typeface="Arial"/>
                <a:cs typeface="Arial"/>
                <a:sym typeface="Arial"/>
              </a:rPr>
              <a:t>CARGO(</a:t>
            </a:r>
            <a:r>
              <a:rPr lang="es-CL" sz="1600" u="sng">
                <a:latin typeface="Arial"/>
                <a:ea typeface="Arial"/>
                <a:cs typeface="Arial"/>
                <a:sym typeface="Arial"/>
              </a:rPr>
              <a:t>código-cargo</a:t>
            </a:r>
            <a:r>
              <a:rPr lang="es-CL" sz="1600">
                <a:latin typeface="Arial"/>
                <a:ea typeface="Arial"/>
                <a:cs typeface="Arial"/>
                <a:sym typeface="Arial"/>
              </a:rPr>
              <a:t>, nombre_cargo)</a:t>
            </a:r>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78" name="Google Shape;778;p4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41</a:t>
            </a:fld>
            <a:endParaRPr/>
          </a:p>
        </p:txBody>
      </p:sp>
      <p:pic>
        <p:nvPicPr>
          <p:cNvPr id="779" name="Google Shape;779;p41"/>
          <p:cNvPicPr preferRelativeResize="0"/>
          <p:nvPr/>
        </p:nvPicPr>
        <p:blipFill rotWithShape="1">
          <a:blip r:embed="rId3">
            <a:alphaModFix/>
          </a:blip>
          <a:srcRect/>
          <a:stretch/>
        </p:blipFill>
        <p:spPr>
          <a:xfrm>
            <a:off x="10293284" y="584227"/>
            <a:ext cx="977832" cy="977832"/>
          </a:xfrm>
          <a:prstGeom prst="rect">
            <a:avLst/>
          </a:prstGeom>
          <a:noFill/>
          <a:ln>
            <a:noFill/>
          </a:ln>
        </p:spPr>
      </p:pic>
      <p:sp>
        <p:nvSpPr>
          <p:cNvPr id="780" name="Google Shape;780;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400"/>
              <a:buChar char="▪"/>
            </a:pPr>
            <a:r>
              <a:rPr lang="es-CL" sz="2400" b="1">
                <a:solidFill>
                  <a:srgbClr val="004B85"/>
                </a:solidFill>
              </a:rPr>
              <a:t>Generalización:</a:t>
            </a:r>
            <a:r>
              <a:rPr lang="es-CL" sz="2400"/>
              <a:t> la integración de dos relaciones (o tablas) con la misma clave primaria debe ser analizada pues puede corresponder a tipos de entidades diferentes.</a:t>
            </a:r>
            <a:endParaRPr/>
          </a:p>
          <a:p>
            <a:pPr marL="0" lvl="0" indent="0" algn="ctr" rtl="0">
              <a:lnSpc>
                <a:spcPct val="90000"/>
              </a:lnSpc>
              <a:spcBef>
                <a:spcPts val="1000"/>
              </a:spcBef>
              <a:spcAft>
                <a:spcPts val="0"/>
              </a:spcAft>
              <a:buSzPts val="1400"/>
              <a:buNone/>
            </a:pPr>
            <a:r>
              <a:rPr lang="es-CL" sz="1400">
                <a:latin typeface="Arial"/>
                <a:ea typeface="Arial"/>
                <a:cs typeface="Arial"/>
                <a:sym typeface="Arial"/>
              </a:rPr>
              <a:t>PACIENTE (</a:t>
            </a:r>
            <a:r>
              <a:rPr lang="es-CL" sz="1400" u="sng">
                <a:latin typeface="Arial"/>
                <a:ea typeface="Arial"/>
                <a:cs typeface="Arial"/>
                <a:sym typeface="Arial"/>
              </a:rPr>
              <a:t>#paciente</a:t>
            </a:r>
            <a:r>
              <a:rPr lang="es-CL" sz="1400">
                <a:latin typeface="Arial"/>
                <a:ea typeface="Arial"/>
                <a:cs typeface="Arial"/>
                <a:sym typeface="Arial"/>
              </a:rPr>
              <a:t>, nombre, …, fecha_atención, diagnósticoConsulta)</a:t>
            </a:r>
            <a:endParaRPr/>
          </a:p>
          <a:p>
            <a:pPr marL="0" lvl="0" indent="0" algn="ctr" rtl="0">
              <a:lnSpc>
                <a:spcPct val="90000"/>
              </a:lnSpc>
              <a:spcBef>
                <a:spcPts val="1000"/>
              </a:spcBef>
              <a:spcAft>
                <a:spcPts val="0"/>
              </a:spcAft>
              <a:buSzPts val="1400"/>
              <a:buNone/>
            </a:pPr>
            <a:r>
              <a:rPr lang="es-CL" sz="1400">
                <a:latin typeface="Arial"/>
                <a:ea typeface="Arial"/>
                <a:cs typeface="Arial"/>
                <a:sym typeface="Arial"/>
              </a:rPr>
              <a:t>PACIENTE (</a:t>
            </a:r>
            <a:r>
              <a:rPr lang="es-CL" sz="1400" u="sng">
                <a:latin typeface="Arial"/>
                <a:ea typeface="Arial"/>
                <a:cs typeface="Arial"/>
                <a:sym typeface="Arial"/>
              </a:rPr>
              <a:t>#paciente</a:t>
            </a:r>
            <a:r>
              <a:rPr lang="es-CL" sz="1400">
                <a:latin typeface="Arial"/>
                <a:ea typeface="Arial"/>
                <a:cs typeface="Arial"/>
                <a:sym typeface="Arial"/>
              </a:rPr>
              <a:t>, nombre, …, fecha_atención, #pieza)</a:t>
            </a:r>
            <a:endParaRPr/>
          </a:p>
          <a:p>
            <a:pPr marL="0" lvl="0" indent="0" algn="just" rtl="0">
              <a:lnSpc>
                <a:spcPct val="90000"/>
              </a:lnSpc>
              <a:spcBef>
                <a:spcPts val="1000"/>
              </a:spcBef>
              <a:spcAft>
                <a:spcPts val="0"/>
              </a:spcAft>
              <a:buSzPts val="2400"/>
              <a:buNone/>
            </a:pPr>
            <a:r>
              <a:rPr lang="es-CL" sz="2400"/>
              <a:t>   En principio, deberían conformar una misma tabla: </a:t>
            </a:r>
            <a:endParaRPr/>
          </a:p>
          <a:p>
            <a:pPr marL="0" lvl="0" indent="0" algn="ctr" rtl="0">
              <a:lnSpc>
                <a:spcPct val="90000"/>
              </a:lnSpc>
              <a:spcBef>
                <a:spcPts val="1000"/>
              </a:spcBef>
              <a:spcAft>
                <a:spcPts val="0"/>
              </a:spcAft>
              <a:buSzPts val="1400"/>
              <a:buNone/>
            </a:pPr>
            <a:r>
              <a:rPr lang="es-CL" sz="1400">
                <a:latin typeface="Arial"/>
                <a:ea typeface="Arial"/>
                <a:cs typeface="Arial"/>
                <a:sym typeface="Arial"/>
              </a:rPr>
              <a:t>PACIENTE (</a:t>
            </a:r>
            <a:r>
              <a:rPr lang="es-CL" sz="1400" u="sng">
                <a:latin typeface="Arial"/>
                <a:ea typeface="Arial"/>
                <a:cs typeface="Arial"/>
                <a:sym typeface="Arial"/>
              </a:rPr>
              <a:t>#paciente</a:t>
            </a:r>
            <a:r>
              <a:rPr lang="es-CL" sz="1400">
                <a:latin typeface="Arial"/>
                <a:ea typeface="Arial"/>
                <a:cs typeface="Arial"/>
                <a:sym typeface="Arial"/>
              </a:rPr>
              <a:t>, nombre, …, fecha_atención, diagnósticoConsulta, #pieza)</a:t>
            </a:r>
            <a:endParaRPr/>
          </a:p>
          <a:p>
            <a:pPr marL="0" lvl="0" indent="0" algn="ctr" rtl="0">
              <a:lnSpc>
                <a:spcPct val="90000"/>
              </a:lnSpc>
              <a:spcBef>
                <a:spcPts val="1000"/>
              </a:spcBef>
              <a:spcAft>
                <a:spcPts val="0"/>
              </a:spcAft>
              <a:buSzPts val="2400"/>
              <a:buNone/>
            </a:pPr>
            <a:r>
              <a:rPr lang="es-CL" sz="2400"/>
              <a:t>pero se pueden confundir los pacientes ambulatorios de los que se hospitalizan…</a:t>
            </a:r>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Bottom-Up</a:t>
            </a:r>
            <a:br>
              <a:rPr lang="es-CL"/>
            </a:br>
            <a:r>
              <a:rPr lang="es-CL" sz="2800">
                <a:solidFill>
                  <a:srgbClr val="004B85"/>
                </a:solidFill>
              </a:rPr>
              <a:t>Etapa 2: Diseño lógico de una BDR</a:t>
            </a:r>
            <a:endParaRPr/>
          </a:p>
        </p:txBody>
      </p:sp>
      <p:sp>
        <p:nvSpPr>
          <p:cNvPr id="786" name="Google Shape;786;p4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42</a:t>
            </a:fld>
            <a:endParaRPr/>
          </a:p>
        </p:txBody>
      </p:sp>
      <p:pic>
        <p:nvPicPr>
          <p:cNvPr id="787" name="Google Shape;787;p42"/>
          <p:cNvPicPr preferRelativeResize="0"/>
          <p:nvPr/>
        </p:nvPicPr>
        <p:blipFill rotWithShape="1">
          <a:blip r:embed="rId3">
            <a:alphaModFix/>
          </a:blip>
          <a:srcRect/>
          <a:stretch/>
        </p:blipFill>
        <p:spPr>
          <a:xfrm>
            <a:off x="10293284" y="584227"/>
            <a:ext cx="977832" cy="977832"/>
          </a:xfrm>
          <a:prstGeom prst="rect">
            <a:avLst/>
          </a:prstGeom>
          <a:noFill/>
          <a:ln>
            <a:noFill/>
          </a:ln>
        </p:spPr>
      </p:pic>
      <p:sp>
        <p:nvSpPr>
          <p:cNvPr id="788" name="Google Shape;788;p42"/>
          <p:cNvSpPr txBox="1">
            <a:spLocks noGrp="1"/>
          </p:cNvSpPr>
          <p:nvPr>
            <p:ph type="body" idx="1"/>
          </p:nvPr>
        </p:nvSpPr>
        <p:spPr>
          <a:xfrm>
            <a:off x="838200" y="1614608"/>
            <a:ext cx="10515600" cy="3744210"/>
          </a:xfrm>
          <a:prstGeom prst="rect">
            <a:avLst/>
          </a:prstGeom>
          <a:noFill/>
          <a:ln>
            <a:noFill/>
          </a:ln>
        </p:spPr>
        <p:txBody>
          <a:bodyPr spcFirstLastPara="1" wrap="square" lIns="91425" tIns="45700" rIns="91425" bIns="45700" anchor="ctr" anchorCtr="0">
            <a:normAutofit lnSpcReduction="10000"/>
          </a:bodyPr>
          <a:lstStyle/>
          <a:p>
            <a:pPr marL="0" lvl="0" indent="0" algn="just" rtl="0">
              <a:lnSpc>
                <a:spcPct val="90000"/>
              </a:lnSpc>
              <a:spcBef>
                <a:spcPts val="0"/>
              </a:spcBef>
              <a:spcAft>
                <a:spcPts val="0"/>
              </a:spcAft>
              <a:buSzPts val="2400"/>
              <a:buNone/>
            </a:pPr>
            <a:r>
              <a:rPr lang="es-CL" sz="2400"/>
              <a:t>Por lo anterior, hay que chequear si alguna de las siguientes soluciones es más conveniente:</a:t>
            </a:r>
            <a:endParaRPr/>
          </a:p>
          <a:p>
            <a:pPr marL="0" lvl="0" indent="0" algn="just" rtl="0">
              <a:lnSpc>
                <a:spcPct val="90000"/>
              </a:lnSpc>
              <a:spcBef>
                <a:spcPts val="1000"/>
              </a:spcBef>
              <a:spcAft>
                <a:spcPts val="0"/>
              </a:spcAft>
              <a:buSzPts val="2400"/>
              <a:buNone/>
            </a:pPr>
            <a:endParaRPr sz="2400"/>
          </a:p>
          <a:p>
            <a:pPr marL="0" lvl="0" indent="0" algn="just" rtl="0">
              <a:lnSpc>
                <a:spcPct val="90000"/>
              </a:lnSpc>
              <a:spcBef>
                <a:spcPts val="1000"/>
              </a:spcBef>
              <a:spcAft>
                <a:spcPts val="0"/>
              </a:spcAft>
              <a:buSzPts val="1400"/>
              <a:buNone/>
            </a:pPr>
            <a:r>
              <a:rPr lang="es-CL" sz="1400">
                <a:latin typeface="Consolas"/>
                <a:ea typeface="Consolas"/>
                <a:cs typeface="Consolas"/>
                <a:sym typeface="Consolas"/>
              </a:rPr>
              <a:t>paciente(#paciente, nombre, …, fecha_atención, diagnósticoConsulta, #pieza, tipoPaciente)</a:t>
            </a:r>
            <a:endParaRPr/>
          </a:p>
          <a:p>
            <a:pPr marL="0" lvl="0" indent="0" algn="just" rtl="0">
              <a:lnSpc>
                <a:spcPct val="90000"/>
              </a:lnSpc>
              <a:spcBef>
                <a:spcPts val="1000"/>
              </a:spcBef>
              <a:spcAft>
                <a:spcPts val="0"/>
              </a:spcAft>
              <a:buSzPts val="1600"/>
              <a:buNone/>
            </a:pPr>
            <a:endParaRPr sz="1600"/>
          </a:p>
          <a:p>
            <a:pPr marL="0" lvl="0" indent="0" algn="just" rtl="0">
              <a:lnSpc>
                <a:spcPct val="90000"/>
              </a:lnSpc>
              <a:spcBef>
                <a:spcPts val="1000"/>
              </a:spcBef>
              <a:spcAft>
                <a:spcPts val="0"/>
              </a:spcAft>
              <a:buSzPts val="1400"/>
              <a:buNone/>
            </a:pPr>
            <a:r>
              <a:rPr lang="es-CL" sz="1400">
                <a:latin typeface="Consolas"/>
                <a:ea typeface="Consolas"/>
                <a:cs typeface="Consolas"/>
                <a:sym typeface="Consolas"/>
              </a:rPr>
              <a:t>paciente(#paciente, nombre, …, fecha_atención)</a:t>
            </a:r>
            <a:endParaRPr/>
          </a:p>
          <a:p>
            <a:pPr marL="0" lvl="0" indent="0" algn="just" rtl="0">
              <a:lnSpc>
                <a:spcPct val="90000"/>
              </a:lnSpc>
              <a:spcBef>
                <a:spcPts val="1000"/>
              </a:spcBef>
              <a:spcAft>
                <a:spcPts val="0"/>
              </a:spcAft>
              <a:buSzPts val="1400"/>
              <a:buNone/>
            </a:pPr>
            <a:r>
              <a:rPr lang="es-CL" sz="1400">
                <a:latin typeface="Consolas"/>
                <a:ea typeface="Consolas"/>
                <a:cs typeface="Consolas"/>
                <a:sym typeface="Consolas"/>
              </a:rPr>
              <a:t>pacienteAmbulatorio(#paciente, diagnósticoConsulta)</a:t>
            </a:r>
            <a:endParaRPr/>
          </a:p>
          <a:p>
            <a:pPr marL="0" lvl="0" indent="0" algn="just" rtl="0">
              <a:lnSpc>
                <a:spcPct val="90000"/>
              </a:lnSpc>
              <a:spcBef>
                <a:spcPts val="1000"/>
              </a:spcBef>
              <a:spcAft>
                <a:spcPts val="0"/>
              </a:spcAft>
              <a:buSzPts val="1400"/>
              <a:buNone/>
            </a:pPr>
            <a:r>
              <a:rPr lang="es-CL" sz="1400">
                <a:latin typeface="Consolas"/>
                <a:ea typeface="Consolas"/>
                <a:cs typeface="Consolas"/>
                <a:sym typeface="Consolas"/>
              </a:rPr>
              <a:t>pacienteInternado(#paciente, #pieza)</a:t>
            </a:r>
            <a:endParaRPr/>
          </a:p>
          <a:p>
            <a:pPr marL="0" lvl="0" indent="0" algn="just" rtl="0">
              <a:lnSpc>
                <a:spcPct val="90000"/>
              </a:lnSpc>
              <a:spcBef>
                <a:spcPts val="1000"/>
              </a:spcBef>
              <a:spcAft>
                <a:spcPts val="0"/>
              </a:spcAft>
              <a:buSzPts val="1600"/>
              <a:buNone/>
            </a:pPr>
            <a:endParaRPr sz="1600"/>
          </a:p>
          <a:p>
            <a:pPr marL="0" lvl="0" indent="0" algn="just" rtl="0">
              <a:lnSpc>
                <a:spcPct val="90000"/>
              </a:lnSpc>
              <a:spcBef>
                <a:spcPts val="1000"/>
              </a:spcBef>
              <a:spcAft>
                <a:spcPts val="0"/>
              </a:spcAft>
              <a:buSzPts val="1400"/>
              <a:buNone/>
            </a:pPr>
            <a:r>
              <a:rPr lang="es-CL" sz="1400">
                <a:latin typeface="Consolas"/>
                <a:ea typeface="Consolas"/>
                <a:cs typeface="Consolas"/>
                <a:sym typeface="Consolas"/>
              </a:rPr>
              <a:t>pacienteAmbulatario(#paciente, nombre, …, fecha_atención, diagnósticoConsulta)</a:t>
            </a:r>
            <a:endParaRPr/>
          </a:p>
          <a:p>
            <a:pPr marL="0" lvl="0" indent="0" algn="just" rtl="0">
              <a:lnSpc>
                <a:spcPct val="90000"/>
              </a:lnSpc>
              <a:spcBef>
                <a:spcPts val="1000"/>
              </a:spcBef>
              <a:spcAft>
                <a:spcPts val="0"/>
              </a:spcAft>
              <a:buSzPts val="1400"/>
              <a:buNone/>
            </a:pPr>
            <a:r>
              <a:rPr lang="es-CL" sz="1400">
                <a:latin typeface="Consolas"/>
                <a:ea typeface="Consolas"/>
                <a:cs typeface="Consolas"/>
                <a:sym typeface="Consolas"/>
              </a:rPr>
              <a:t>pacienteInternado(#paciente, nombre, …, fecha_atención, #pieza)</a:t>
            </a:r>
            <a:endParaRPr/>
          </a:p>
        </p:txBody>
      </p:sp>
      <p:pic>
        <p:nvPicPr>
          <p:cNvPr id="789" name="Google Shape;789;p42" descr="Graphical user interface, application, qr code&#10;&#10;Description automatically generated with medium confidence"/>
          <p:cNvPicPr preferRelativeResize="0"/>
          <p:nvPr/>
        </p:nvPicPr>
        <p:blipFill rotWithShape="1">
          <a:blip r:embed="rId4">
            <a:alphaModFix/>
          </a:blip>
          <a:srcRect/>
          <a:stretch/>
        </p:blipFill>
        <p:spPr>
          <a:xfrm>
            <a:off x="8622919" y="3680769"/>
            <a:ext cx="2897742" cy="1325563"/>
          </a:xfrm>
          <a:prstGeom prst="rect">
            <a:avLst/>
          </a:prstGeom>
          <a:noFill/>
          <a:ln>
            <a:noFill/>
          </a:ln>
        </p:spPr>
      </p:pic>
      <p:sp>
        <p:nvSpPr>
          <p:cNvPr id="790" name="Google Shape;790;p42"/>
          <p:cNvSpPr/>
          <p:nvPr/>
        </p:nvSpPr>
        <p:spPr>
          <a:xfrm>
            <a:off x="1054187" y="5449907"/>
            <a:ext cx="10083626" cy="813501"/>
          </a:xfrm>
          <a:prstGeom prst="roundRect">
            <a:avLst>
              <a:gd name="adj" fmla="val 16667"/>
            </a:avLst>
          </a:prstGeom>
          <a:solidFill>
            <a:srgbClr val="004B85">
              <a:alpha val="20000"/>
            </a:srgbClr>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000" b="1" i="1">
                <a:solidFill>
                  <a:schemeClr val="dk1"/>
                </a:solidFill>
                <a:latin typeface="Calibri"/>
                <a:ea typeface="Calibri"/>
                <a:cs typeface="Calibri"/>
                <a:sym typeface="Calibri"/>
              </a:rPr>
              <a:t>¿Cuál es mejor? </a:t>
            </a:r>
            <a:endParaRPr/>
          </a:p>
          <a:p>
            <a:pPr marL="0" marR="0" lvl="0" indent="0" algn="ctr" rtl="0">
              <a:spcBef>
                <a:spcPts val="0"/>
              </a:spcBef>
              <a:spcAft>
                <a:spcPts val="0"/>
              </a:spcAft>
              <a:buNone/>
            </a:pPr>
            <a:r>
              <a:rPr lang="es-CL" sz="1600" i="1">
                <a:solidFill>
                  <a:schemeClr val="dk1"/>
                </a:solidFill>
                <a:latin typeface="Calibri"/>
                <a:ea typeface="Calibri"/>
                <a:cs typeface="Calibri"/>
                <a:sym typeface="Calibri"/>
              </a:rPr>
              <a:t>La que permita un mejor equilibrio entre tiempos de respuestas, rendimiento y uso del espacio de almacenamiento.</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368386" y="2808439"/>
            <a:ext cx="11442526" cy="97376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libri"/>
              <a:buNone/>
            </a:pPr>
            <a:r>
              <a:rPr lang="es-CL"/>
              <a:t>3.2.2 Enfoque </a:t>
            </a:r>
            <a:r>
              <a:rPr lang="es-CL" i="1"/>
              <a:t>Top-Down</a:t>
            </a:r>
            <a:endParaRPr/>
          </a:p>
        </p:txBody>
      </p:sp>
      <p:sp>
        <p:nvSpPr>
          <p:cNvPr id="796" name="Google Shape;796;p43"/>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43</a:t>
            </a:fld>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endParaRPr/>
          </a:p>
        </p:txBody>
      </p:sp>
      <p:sp>
        <p:nvSpPr>
          <p:cNvPr id="802" name="Google Shape;802;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600"/>
              <a:buChar char="▪"/>
            </a:pPr>
            <a:r>
              <a:rPr lang="es-CL" sz="2600"/>
              <a:t>Transformación de un Modelo Conceptual a uno Relacional mediante la aplicación de reglas bien definidas.</a:t>
            </a:r>
            <a:endParaRPr/>
          </a:p>
          <a:p>
            <a:pPr marL="228600" lvl="0" indent="-228600" algn="just" rtl="0">
              <a:lnSpc>
                <a:spcPct val="90000"/>
              </a:lnSpc>
              <a:spcBef>
                <a:spcPts val="1000"/>
              </a:spcBef>
              <a:spcAft>
                <a:spcPts val="0"/>
              </a:spcAft>
              <a:buSzPts val="2600"/>
              <a:buChar char="▪"/>
            </a:pPr>
            <a:r>
              <a:rPr lang="es-CL" sz="2600"/>
              <a:t>Se definen 8 pasos a llevar a cabo para lograr la transformación.</a:t>
            </a:r>
            <a:endParaRPr/>
          </a:p>
          <a:p>
            <a:pPr marL="228600" lvl="0" indent="-228600" algn="just" rtl="0">
              <a:lnSpc>
                <a:spcPct val="90000"/>
              </a:lnSpc>
              <a:spcBef>
                <a:spcPts val="1000"/>
              </a:spcBef>
              <a:spcAft>
                <a:spcPts val="0"/>
              </a:spcAft>
              <a:buSzPts val="2600"/>
              <a:buChar char="▪"/>
            </a:pPr>
            <a:r>
              <a:rPr lang="es-CL" sz="2600"/>
              <a:t>Para efectos del curso, se hará uso de un modelo conceptual expresado en un diagrama de clases, para explicar el método.</a:t>
            </a:r>
            <a:endParaRPr/>
          </a:p>
        </p:txBody>
      </p:sp>
      <p:sp>
        <p:nvSpPr>
          <p:cNvPr id="803" name="Google Shape;803;p4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44</a:t>
            </a:fld>
            <a:endParaRPr/>
          </a:p>
        </p:txBody>
      </p:sp>
      <p:pic>
        <p:nvPicPr>
          <p:cNvPr id="804" name="Google Shape;804;p44"/>
          <p:cNvPicPr preferRelativeResize="0"/>
          <p:nvPr/>
        </p:nvPicPr>
        <p:blipFill rotWithShape="1">
          <a:blip r:embed="rId3">
            <a:alphaModFix/>
          </a:blip>
          <a:srcRect/>
          <a:stretch/>
        </p:blipFill>
        <p:spPr>
          <a:xfrm>
            <a:off x="10264302" y="601190"/>
            <a:ext cx="1089498" cy="1089498"/>
          </a:xfrm>
          <a:prstGeom prst="rect">
            <a:avLst/>
          </a:prstGeom>
          <a:noFill/>
          <a:ln>
            <a:noFill/>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endParaRPr/>
          </a:p>
        </p:txBody>
      </p:sp>
      <p:sp>
        <p:nvSpPr>
          <p:cNvPr id="810" name="Google Shape;810;p4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45</a:t>
            </a:fld>
            <a:endParaRPr/>
          </a:p>
        </p:txBody>
      </p:sp>
      <p:pic>
        <p:nvPicPr>
          <p:cNvPr id="811" name="Google Shape;811;p45"/>
          <p:cNvPicPr preferRelativeResize="0"/>
          <p:nvPr/>
        </p:nvPicPr>
        <p:blipFill rotWithShape="1">
          <a:blip r:embed="rId3">
            <a:alphaModFix/>
          </a:blip>
          <a:srcRect/>
          <a:stretch/>
        </p:blipFill>
        <p:spPr>
          <a:xfrm>
            <a:off x="10264302" y="601190"/>
            <a:ext cx="1089498" cy="1089498"/>
          </a:xfrm>
          <a:prstGeom prst="rect">
            <a:avLst/>
          </a:prstGeom>
          <a:noFill/>
          <a:ln>
            <a:noFill/>
          </a:ln>
        </p:spPr>
      </p:pic>
      <p:pic>
        <p:nvPicPr>
          <p:cNvPr id="812" name="Google Shape;812;p45" descr="Timeline&#10;&#10;Description automatically generated"/>
          <p:cNvPicPr preferRelativeResize="0"/>
          <p:nvPr/>
        </p:nvPicPr>
        <p:blipFill rotWithShape="1">
          <a:blip r:embed="rId4">
            <a:alphaModFix/>
          </a:blip>
          <a:srcRect/>
          <a:stretch/>
        </p:blipFill>
        <p:spPr>
          <a:xfrm>
            <a:off x="3770142" y="1926753"/>
            <a:ext cx="8206465" cy="4502834"/>
          </a:xfrm>
          <a:prstGeom prst="rect">
            <a:avLst/>
          </a:prstGeom>
          <a:noFill/>
          <a:ln>
            <a:noFill/>
          </a:ln>
        </p:spPr>
      </p:pic>
      <p:pic>
        <p:nvPicPr>
          <p:cNvPr id="813" name="Google Shape;813;p45" descr="Bombero"/>
          <p:cNvPicPr preferRelativeResize="0"/>
          <p:nvPr/>
        </p:nvPicPr>
        <p:blipFill rotWithShape="1">
          <a:blip r:embed="rId5">
            <a:alphaModFix/>
          </a:blip>
          <a:srcRect/>
          <a:stretch/>
        </p:blipFill>
        <p:spPr>
          <a:xfrm>
            <a:off x="436392" y="2007642"/>
            <a:ext cx="3333750" cy="3333750"/>
          </a:xfrm>
          <a:prstGeom prst="rect">
            <a:avLst/>
          </a:prstGeom>
          <a:noFill/>
          <a:ln>
            <a:noFill/>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Pasos</a:t>
            </a:r>
            <a:endParaRPr/>
          </a:p>
        </p:txBody>
      </p:sp>
      <p:sp>
        <p:nvSpPr>
          <p:cNvPr id="819" name="Google Shape;819;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rmAutofit/>
          </a:bodyPr>
          <a:lstStyle/>
          <a:p>
            <a:pPr marL="514350" lvl="0" indent="-514350" algn="just" rtl="0">
              <a:lnSpc>
                <a:spcPct val="90000"/>
              </a:lnSpc>
              <a:spcBef>
                <a:spcPts val="0"/>
              </a:spcBef>
              <a:spcAft>
                <a:spcPts val="0"/>
              </a:spcAft>
              <a:buSzPts val="2600"/>
              <a:buFont typeface="Calibri"/>
              <a:buAutoNum type="arabicPeriod"/>
            </a:pPr>
            <a:r>
              <a:rPr lang="es-CL" sz="2600"/>
              <a:t>Tipos de Entidades “Fuertes”</a:t>
            </a:r>
            <a:endParaRPr/>
          </a:p>
          <a:p>
            <a:pPr marL="514350" lvl="0" indent="-514350" algn="just" rtl="0">
              <a:lnSpc>
                <a:spcPct val="90000"/>
              </a:lnSpc>
              <a:spcBef>
                <a:spcPts val="1000"/>
              </a:spcBef>
              <a:spcAft>
                <a:spcPts val="0"/>
              </a:spcAft>
              <a:buSzPts val="2600"/>
              <a:buFont typeface="Calibri"/>
              <a:buAutoNum type="arabicPeriod"/>
            </a:pPr>
            <a:r>
              <a:rPr lang="es-CL" sz="2600"/>
              <a:t>Tipos de Entidades “Débiles”</a:t>
            </a:r>
            <a:endParaRPr/>
          </a:p>
          <a:p>
            <a:pPr marL="514350" lvl="0" indent="-514350" algn="just" rtl="0">
              <a:lnSpc>
                <a:spcPct val="90000"/>
              </a:lnSpc>
              <a:spcBef>
                <a:spcPts val="1000"/>
              </a:spcBef>
              <a:spcAft>
                <a:spcPts val="0"/>
              </a:spcAft>
              <a:buSzPts val="2600"/>
              <a:buFont typeface="Calibri"/>
              <a:buAutoNum type="arabicPeriod"/>
            </a:pPr>
            <a:r>
              <a:rPr lang="es-CL" sz="2600"/>
              <a:t>Asociaciones 1:1</a:t>
            </a:r>
            <a:endParaRPr/>
          </a:p>
          <a:p>
            <a:pPr marL="514350" lvl="0" indent="-514350" algn="just" rtl="0">
              <a:lnSpc>
                <a:spcPct val="90000"/>
              </a:lnSpc>
              <a:spcBef>
                <a:spcPts val="1000"/>
              </a:spcBef>
              <a:spcAft>
                <a:spcPts val="0"/>
              </a:spcAft>
              <a:buSzPts val="2600"/>
              <a:buFont typeface="Calibri"/>
              <a:buAutoNum type="arabicPeriod"/>
            </a:pPr>
            <a:r>
              <a:rPr lang="es-CL" sz="2600"/>
              <a:t>Asociaciones 1:N</a:t>
            </a:r>
            <a:endParaRPr/>
          </a:p>
          <a:p>
            <a:pPr marL="514350" lvl="0" indent="-514350" algn="just" rtl="0">
              <a:lnSpc>
                <a:spcPct val="90000"/>
              </a:lnSpc>
              <a:spcBef>
                <a:spcPts val="1000"/>
              </a:spcBef>
              <a:spcAft>
                <a:spcPts val="0"/>
              </a:spcAft>
              <a:buSzPts val="2600"/>
              <a:buFont typeface="Calibri"/>
              <a:buAutoNum type="arabicPeriod"/>
            </a:pPr>
            <a:r>
              <a:rPr lang="es-CL" sz="2600"/>
              <a:t>Asociaciones M:N</a:t>
            </a:r>
            <a:endParaRPr/>
          </a:p>
          <a:p>
            <a:pPr marL="514350" lvl="0" indent="-514350" algn="just" rtl="0">
              <a:lnSpc>
                <a:spcPct val="90000"/>
              </a:lnSpc>
              <a:spcBef>
                <a:spcPts val="1000"/>
              </a:spcBef>
              <a:spcAft>
                <a:spcPts val="0"/>
              </a:spcAft>
              <a:buSzPts val="2600"/>
              <a:buFont typeface="Calibri"/>
              <a:buAutoNum type="arabicPeriod"/>
            </a:pPr>
            <a:r>
              <a:rPr lang="es-CL" sz="2600"/>
              <a:t>Asociaciones n-arias (n ≥ 3)</a:t>
            </a:r>
            <a:endParaRPr/>
          </a:p>
          <a:p>
            <a:pPr marL="514350" lvl="0" indent="-514350" algn="just" rtl="0">
              <a:lnSpc>
                <a:spcPct val="90000"/>
              </a:lnSpc>
              <a:spcBef>
                <a:spcPts val="1000"/>
              </a:spcBef>
              <a:spcAft>
                <a:spcPts val="0"/>
              </a:spcAft>
              <a:buSzPts val="2600"/>
              <a:buFont typeface="Calibri"/>
              <a:buAutoNum type="arabicPeriod"/>
            </a:pPr>
            <a:r>
              <a:rPr lang="es-CL" sz="2600"/>
              <a:t>Herencia</a:t>
            </a:r>
            <a:endParaRPr/>
          </a:p>
          <a:p>
            <a:pPr marL="514350" lvl="0" indent="-514350" algn="just" rtl="0">
              <a:lnSpc>
                <a:spcPct val="90000"/>
              </a:lnSpc>
              <a:spcBef>
                <a:spcPts val="1000"/>
              </a:spcBef>
              <a:spcAft>
                <a:spcPts val="0"/>
              </a:spcAft>
              <a:buSzPts val="2600"/>
              <a:buFont typeface="Calibri"/>
              <a:buAutoNum type="arabicPeriod"/>
            </a:pPr>
            <a:r>
              <a:rPr lang="es-CL" sz="2600"/>
              <a:t>Categorización (Interfaces o Herencia Selectiva)</a:t>
            </a:r>
            <a:endParaRPr/>
          </a:p>
        </p:txBody>
      </p:sp>
      <p:sp>
        <p:nvSpPr>
          <p:cNvPr id="820" name="Google Shape;820;p4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46</a:t>
            </a:fld>
            <a:endParaRPr/>
          </a:p>
        </p:txBody>
      </p:sp>
      <p:pic>
        <p:nvPicPr>
          <p:cNvPr id="821" name="Google Shape;821;p46"/>
          <p:cNvPicPr preferRelativeResize="0"/>
          <p:nvPr/>
        </p:nvPicPr>
        <p:blipFill rotWithShape="1">
          <a:blip r:embed="rId3">
            <a:alphaModFix/>
          </a:blip>
          <a:srcRect/>
          <a:stretch/>
        </p:blipFill>
        <p:spPr>
          <a:xfrm>
            <a:off x="10264302" y="601190"/>
            <a:ext cx="1089498" cy="1089498"/>
          </a:xfrm>
          <a:prstGeom prst="rect">
            <a:avLst/>
          </a:prstGeom>
          <a:noFill/>
          <a:ln>
            <a:noFill/>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1: Tipos de Entidades “Fuertes”</a:t>
            </a:r>
            <a:endParaRPr/>
          </a:p>
        </p:txBody>
      </p:sp>
      <p:sp>
        <p:nvSpPr>
          <p:cNvPr id="827" name="Google Shape;827;p47"/>
          <p:cNvSpPr txBox="1">
            <a:spLocks noGrp="1"/>
          </p:cNvSpPr>
          <p:nvPr>
            <p:ph type="body" idx="1"/>
          </p:nvPr>
        </p:nvSpPr>
        <p:spPr>
          <a:xfrm>
            <a:off x="838200" y="1825625"/>
            <a:ext cx="7676745" cy="4351338"/>
          </a:xfrm>
          <a:prstGeom prst="rect">
            <a:avLst/>
          </a:prstGeom>
          <a:noFill/>
          <a:ln>
            <a:noFill/>
          </a:ln>
        </p:spPr>
        <p:txBody>
          <a:bodyPr spcFirstLastPara="1" wrap="square" lIns="91425" tIns="45700" rIns="91425" bIns="45700" anchor="ctr" anchorCtr="0">
            <a:normAutofit fontScale="92500" lnSpcReduction="10000"/>
          </a:bodyPr>
          <a:lstStyle/>
          <a:p>
            <a:pPr marL="228600" lvl="0" indent="-228600" algn="just" rtl="0">
              <a:lnSpc>
                <a:spcPct val="90000"/>
              </a:lnSpc>
              <a:spcBef>
                <a:spcPts val="0"/>
              </a:spcBef>
              <a:spcAft>
                <a:spcPts val="0"/>
              </a:spcAft>
              <a:buSzPct val="100000"/>
              <a:buChar char="▪"/>
            </a:pPr>
            <a:r>
              <a:rPr lang="es-CL" sz="2600"/>
              <a:t>Se define a una clase de entidad fuerte como aquella que no depende su existencia de ninguna otra entidad, es decir, no tiene un padre en una relación padre-hijo. </a:t>
            </a:r>
            <a:endParaRPr/>
          </a:p>
          <a:p>
            <a:pPr marL="228600" lvl="0" indent="-228600" algn="just" rtl="0">
              <a:lnSpc>
                <a:spcPct val="90000"/>
              </a:lnSpc>
              <a:spcBef>
                <a:spcPts val="1000"/>
              </a:spcBef>
              <a:spcAft>
                <a:spcPts val="0"/>
              </a:spcAft>
              <a:buSzPct val="100000"/>
              <a:buChar char="▪"/>
            </a:pPr>
            <a:r>
              <a:rPr lang="es-CL" sz="2600"/>
              <a:t>Por cada tipo de entidad fuerte del modelo conceptual, crear una relación o tabla que incluya todos los atributos simples de ella. Incluir sólo los atributos atómicos de un atributo compuesto.</a:t>
            </a:r>
            <a:endParaRPr/>
          </a:p>
          <a:p>
            <a:pPr marL="228600" lvl="0" indent="-228600" algn="just" rtl="0">
              <a:lnSpc>
                <a:spcPct val="90000"/>
              </a:lnSpc>
              <a:spcBef>
                <a:spcPts val="1000"/>
              </a:spcBef>
              <a:spcAft>
                <a:spcPts val="0"/>
              </a:spcAft>
              <a:buSzPct val="100000"/>
              <a:buChar char="▪"/>
            </a:pPr>
            <a:r>
              <a:rPr lang="es-CL" sz="2600"/>
              <a:t>Escoger uno de los atributos claves del tipo de entidad como clave primaria en la relación o tabla correspondiente. </a:t>
            </a:r>
            <a:endParaRPr/>
          </a:p>
          <a:p>
            <a:pPr marL="228600" lvl="0" indent="-228600" algn="just" rtl="0">
              <a:lnSpc>
                <a:spcPct val="90000"/>
              </a:lnSpc>
              <a:spcBef>
                <a:spcPts val="1000"/>
              </a:spcBef>
              <a:spcAft>
                <a:spcPts val="0"/>
              </a:spcAft>
              <a:buSzPct val="100000"/>
              <a:buChar char="▪"/>
            </a:pPr>
            <a:r>
              <a:rPr lang="es-CL" sz="2600"/>
              <a:t>Si la clave escogida es compuesta, el conjunto de atributos simples que la conforman  serán parte de la clave primaria de la relación o tabla.</a:t>
            </a:r>
            <a:endParaRPr/>
          </a:p>
        </p:txBody>
      </p:sp>
      <p:sp>
        <p:nvSpPr>
          <p:cNvPr id="828" name="Google Shape;828;p4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47</a:t>
            </a:fld>
            <a:endParaRPr/>
          </a:p>
        </p:txBody>
      </p:sp>
      <p:sp>
        <p:nvSpPr>
          <p:cNvPr id="829" name="Google Shape;829;p47"/>
          <p:cNvSpPr/>
          <p:nvPr/>
        </p:nvSpPr>
        <p:spPr>
          <a:xfrm>
            <a:off x="9235465" y="2308470"/>
            <a:ext cx="20576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Conceptual</a:t>
            </a:r>
            <a:endParaRPr sz="1800">
              <a:solidFill>
                <a:schemeClr val="dk1"/>
              </a:solidFill>
              <a:latin typeface="Calibri"/>
              <a:ea typeface="Calibri"/>
              <a:cs typeface="Calibri"/>
              <a:sym typeface="Calibri"/>
            </a:endParaRPr>
          </a:p>
        </p:txBody>
      </p:sp>
      <p:sp>
        <p:nvSpPr>
          <p:cNvPr id="830" name="Google Shape;830;p47"/>
          <p:cNvSpPr/>
          <p:nvPr/>
        </p:nvSpPr>
        <p:spPr>
          <a:xfrm>
            <a:off x="9283200" y="3995533"/>
            <a:ext cx="196220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a:t>
            </a:r>
            <a:endParaRPr sz="1800">
              <a:solidFill>
                <a:schemeClr val="dk1"/>
              </a:solidFill>
              <a:latin typeface="Calibri"/>
              <a:ea typeface="Calibri"/>
              <a:cs typeface="Calibri"/>
              <a:sym typeface="Calibri"/>
            </a:endParaRPr>
          </a:p>
        </p:txBody>
      </p:sp>
      <p:pic>
        <p:nvPicPr>
          <p:cNvPr id="831" name="Google Shape;831;p47" descr="Table&#10;&#10;Description automatically generated"/>
          <p:cNvPicPr preferRelativeResize="0"/>
          <p:nvPr/>
        </p:nvPicPr>
        <p:blipFill rotWithShape="1">
          <a:blip r:embed="rId3">
            <a:alphaModFix/>
          </a:blip>
          <a:srcRect/>
          <a:stretch/>
        </p:blipFill>
        <p:spPr>
          <a:xfrm>
            <a:off x="9622933" y="2677802"/>
            <a:ext cx="1282737" cy="1112838"/>
          </a:xfrm>
          <a:prstGeom prst="rect">
            <a:avLst/>
          </a:prstGeom>
          <a:noFill/>
          <a:ln>
            <a:noFill/>
          </a:ln>
        </p:spPr>
      </p:pic>
      <p:pic>
        <p:nvPicPr>
          <p:cNvPr id="832" name="Google Shape;832;p47"/>
          <p:cNvPicPr preferRelativeResize="0"/>
          <p:nvPr/>
        </p:nvPicPr>
        <p:blipFill rotWithShape="1">
          <a:blip r:embed="rId4">
            <a:alphaModFix/>
          </a:blip>
          <a:srcRect/>
          <a:stretch/>
        </p:blipFill>
        <p:spPr>
          <a:xfrm>
            <a:off x="9622932" y="4365522"/>
            <a:ext cx="1282737" cy="111152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9"/>
                                        </p:tgtEl>
                                        <p:attrNameLst>
                                          <p:attrName>style.visibility</p:attrName>
                                        </p:attrNameLst>
                                      </p:cBhvr>
                                      <p:to>
                                        <p:strVal val="visible"/>
                                      </p:to>
                                    </p:set>
                                    <p:animEffect transition="in" filter="fade">
                                      <p:cBhvr>
                                        <p:cTn id="7" dur="1000"/>
                                        <p:tgtEl>
                                          <p:spTgt spid="829"/>
                                        </p:tgtEl>
                                      </p:cBhvr>
                                    </p:animEffect>
                                  </p:childTnLst>
                                </p:cTn>
                              </p:par>
                              <p:par>
                                <p:cTn id="8" presetID="10" presetClass="entr" presetSubtype="0" fill="hold" nodeType="withEffect">
                                  <p:stCondLst>
                                    <p:cond delay="0"/>
                                  </p:stCondLst>
                                  <p:childTnLst>
                                    <p:set>
                                      <p:cBhvr>
                                        <p:cTn id="9" dur="1" fill="hold">
                                          <p:stCondLst>
                                            <p:cond delay="0"/>
                                          </p:stCondLst>
                                        </p:cTn>
                                        <p:tgtEl>
                                          <p:spTgt spid="830"/>
                                        </p:tgtEl>
                                        <p:attrNameLst>
                                          <p:attrName>style.visibility</p:attrName>
                                        </p:attrNameLst>
                                      </p:cBhvr>
                                      <p:to>
                                        <p:strVal val="visible"/>
                                      </p:to>
                                    </p:set>
                                    <p:animEffect transition="in" filter="fade">
                                      <p:cBhvr>
                                        <p:cTn id="10" dur="1000"/>
                                        <p:tgtEl>
                                          <p:spTgt spid="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1: Tipos de Entidades “Fuertes”</a:t>
            </a:r>
            <a:endParaRPr/>
          </a:p>
        </p:txBody>
      </p:sp>
      <p:sp>
        <p:nvSpPr>
          <p:cNvPr id="838" name="Google Shape;838;p4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48</a:t>
            </a:fld>
            <a:endParaRPr/>
          </a:p>
        </p:txBody>
      </p:sp>
      <p:sp>
        <p:nvSpPr>
          <p:cNvPr id="839" name="Google Shape;839;p48"/>
          <p:cNvSpPr txBox="1"/>
          <p:nvPr/>
        </p:nvSpPr>
        <p:spPr>
          <a:xfrm>
            <a:off x="3132993" y="5656501"/>
            <a:ext cx="7360918" cy="769441"/>
          </a:xfrm>
          <a:prstGeom prst="rect">
            <a:avLst/>
          </a:prstGeom>
          <a:noFill/>
          <a:ln>
            <a:noFill/>
          </a:ln>
        </p:spPr>
        <p:txBody>
          <a:bodyPr spcFirstLastPara="1" wrap="square" lIns="91425" tIns="45700" rIns="91425" bIns="45700" anchor="t" anchorCtr="0">
            <a:spAutoFit/>
          </a:bodyPr>
          <a:lstStyle/>
          <a:p>
            <a:pPr marL="0" marR="0" lvl="0" indent="0" algn="just" rtl="0">
              <a:lnSpc>
                <a:spcPct val="106000"/>
              </a:lnSpc>
              <a:spcBef>
                <a:spcPts val="0"/>
              </a:spcBef>
              <a:spcAft>
                <a:spcPts val="0"/>
              </a:spcAft>
              <a:buNone/>
            </a:pPr>
            <a:r>
              <a:rPr lang="es-CL" sz="2000" b="1">
                <a:solidFill>
                  <a:schemeClr val="dk1"/>
                </a:solidFill>
                <a:latin typeface="Arial"/>
                <a:ea typeface="Arial"/>
                <a:cs typeface="Arial"/>
                <a:sym typeface="Arial"/>
              </a:rPr>
              <a:t>CAUSA</a:t>
            </a:r>
            <a:r>
              <a:rPr lang="es-CL" sz="2000">
                <a:solidFill>
                  <a:schemeClr val="dk1"/>
                </a:solidFill>
                <a:latin typeface="Arial"/>
                <a:ea typeface="Arial"/>
                <a:cs typeface="Arial"/>
                <a:sym typeface="Arial"/>
              </a:rPr>
              <a:t> (</a:t>
            </a:r>
            <a:r>
              <a:rPr lang="es-CL" sz="2000" u="sng">
                <a:solidFill>
                  <a:schemeClr val="dk1"/>
                </a:solidFill>
                <a:latin typeface="Arial"/>
                <a:ea typeface="Arial"/>
                <a:cs typeface="Arial"/>
                <a:sym typeface="Arial"/>
              </a:rPr>
              <a:t>ID-CAUSA</a:t>
            </a:r>
            <a:r>
              <a:rPr lang="es-CL" sz="2000">
                <a:solidFill>
                  <a:schemeClr val="dk1"/>
                </a:solidFill>
                <a:latin typeface="Arial"/>
                <a:ea typeface="Arial"/>
                <a:cs typeface="Arial"/>
                <a:sym typeface="Arial"/>
              </a:rPr>
              <a:t>, NOMBRE-CAUSA, TIPO-CAUSA)</a:t>
            </a:r>
            <a:endParaRPr sz="3200">
              <a:solidFill>
                <a:schemeClr val="dk1"/>
              </a:solidFill>
              <a:latin typeface="Calibri"/>
              <a:ea typeface="Calibri"/>
              <a:cs typeface="Calibri"/>
              <a:sym typeface="Calibri"/>
            </a:endParaRPr>
          </a:p>
          <a:p>
            <a:pPr marL="0" marR="0" lvl="0" indent="0" algn="just" rtl="0">
              <a:lnSpc>
                <a:spcPct val="106000"/>
              </a:lnSpc>
              <a:spcBef>
                <a:spcPts val="280"/>
              </a:spcBef>
              <a:spcAft>
                <a:spcPts val="0"/>
              </a:spcAft>
              <a:buNone/>
            </a:pPr>
            <a:r>
              <a:rPr lang="es-CL" sz="2000" b="1">
                <a:solidFill>
                  <a:schemeClr val="dk1"/>
                </a:solidFill>
                <a:latin typeface="Arial"/>
                <a:ea typeface="Arial"/>
                <a:cs typeface="Arial"/>
                <a:sym typeface="Arial"/>
              </a:rPr>
              <a:t>UBICACIÓN</a:t>
            </a:r>
            <a:r>
              <a:rPr lang="es-CL" sz="2000">
                <a:solidFill>
                  <a:schemeClr val="dk1"/>
                </a:solidFill>
                <a:latin typeface="Arial"/>
                <a:ea typeface="Arial"/>
                <a:cs typeface="Arial"/>
                <a:sym typeface="Arial"/>
              </a:rPr>
              <a:t> (</a:t>
            </a:r>
            <a:r>
              <a:rPr lang="es-CL" sz="2000" u="sng">
                <a:solidFill>
                  <a:schemeClr val="dk1"/>
                </a:solidFill>
                <a:latin typeface="Arial"/>
                <a:ea typeface="Arial"/>
                <a:cs typeface="Arial"/>
                <a:sym typeface="Arial"/>
              </a:rPr>
              <a:t>ID-UBICACIÓN</a:t>
            </a:r>
            <a:r>
              <a:rPr lang="es-CL" sz="2000">
                <a:solidFill>
                  <a:schemeClr val="dk1"/>
                </a:solidFill>
                <a:latin typeface="Arial"/>
                <a:ea typeface="Arial"/>
                <a:cs typeface="Arial"/>
                <a:sym typeface="Arial"/>
              </a:rPr>
              <a:t>, NOMBRE, TIPO-UBICACIÓN)</a:t>
            </a:r>
            <a:endParaRPr sz="3200">
              <a:solidFill>
                <a:schemeClr val="dk1"/>
              </a:solidFill>
              <a:latin typeface="Calibri"/>
              <a:ea typeface="Calibri"/>
              <a:cs typeface="Calibri"/>
              <a:sym typeface="Calibri"/>
            </a:endParaRPr>
          </a:p>
        </p:txBody>
      </p:sp>
      <p:pic>
        <p:nvPicPr>
          <p:cNvPr id="840" name="Google Shape;840;p48" descr="Timeline&#10;&#10;Description automatically generated"/>
          <p:cNvPicPr preferRelativeResize="0"/>
          <p:nvPr/>
        </p:nvPicPr>
        <p:blipFill rotWithShape="1">
          <a:blip r:embed="rId3">
            <a:alphaModFix/>
          </a:blip>
          <a:srcRect/>
          <a:stretch/>
        </p:blipFill>
        <p:spPr>
          <a:xfrm>
            <a:off x="2190458" y="1690688"/>
            <a:ext cx="7304072" cy="4007697"/>
          </a:xfrm>
          <a:prstGeom prst="rect">
            <a:avLst/>
          </a:prstGeom>
          <a:noFill/>
          <a:ln>
            <a:noFill/>
          </a:ln>
        </p:spPr>
      </p:pic>
      <p:sp>
        <p:nvSpPr>
          <p:cNvPr id="841" name="Google Shape;841;p48"/>
          <p:cNvSpPr/>
          <p:nvPr/>
        </p:nvSpPr>
        <p:spPr>
          <a:xfrm>
            <a:off x="2349304" y="2011680"/>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2" name="Google Shape;842;p48"/>
          <p:cNvSpPr/>
          <p:nvPr/>
        </p:nvSpPr>
        <p:spPr>
          <a:xfrm rot="10800000">
            <a:off x="8860891" y="2011680"/>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2: Tipos de Entidades “Débiles”</a:t>
            </a:r>
            <a:endParaRPr/>
          </a:p>
        </p:txBody>
      </p:sp>
      <p:sp>
        <p:nvSpPr>
          <p:cNvPr id="849" name="Google Shape;849;p49"/>
          <p:cNvSpPr txBox="1">
            <a:spLocks noGrp="1"/>
          </p:cNvSpPr>
          <p:nvPr>
            <p:ph type="body" idx="1"/>
          </p:nvPr>
        </p:nvSpPr>
        <p:spPr>
          <a:xfrm>
            <a:off x="838200" y="1825625"/>
            <a:ext cx="6912077" cy="4351338"/>
          </a:xfrm>
          <a:prstGeom prst="rect">
            <a:avLst/>
          </a:prstGeom>
          <a:noFill/>
          <a:ln>
            <a:noFill/>
          </a:ln>
        </p:spPr>
        <p:txBody>
          <a:bodyPr spcFirstLastPara="1" wrap="square" lIns="91425" tIns="45700" rIns="91425" bIns="45700" anchor="ctr" anchorCtr="0">
            <a:normAutofit lnSpcReduction="10000"/>
          </a:bodyPr>
          <a:lstStyle/>
          <a:p>
            <a:pPr marL="228600" lvl="0" indent="-228600" algn="just" rtl="0">
              <a:lnSpc>
                <a:spcPct val="90000"/>
              </a:lnSpc>
              <a:spcBef>
                <a:spcPts val="0"/>
              </a:spcBef>
              <a:spcAft>
                <a:spcPts val="0"/>
              </a:spcAft>
              <a:buSzPts val="2400"/>
              <a:buChar char="▪"/>
            </a:pPr>
            <a:r>
              <a:rPr lang="es-CL" sz="2400"/>
              <a:t>Se define a una clase de entidad débil como aquella que no tiene un identificador que por sí sólo le permita "identificarse" </a:t>
            </a:r>
            <a:endParaRPr/>
          </a:p>
          <a:p>
            <a:pPr marL="228600" lvl="0" indent="-228600" algn="just" rtl="0">
              <a:lnSpc>
                <a:spcPct val="90000"/>
              </a:lnSpc>
              <a:spcBef>
                <a:spcPts val="1000"/>
              </a:spcBef>
              <a:spcAft>
                <a:spcPts val="0"/>
              </a:spcAft>
              <a:buSzPts val="2400"/>
              <a:buChar char="▪"/>
            </a:pPr>
            <a:r>
              <a:rPr lang="es-CL" sz="2400"/>
              <a:t>Por cada tipo de entidad débil del modelo conceptual, dependiente de una entidad fuerte, crear una relación o tabla que incluya los atributos simples, los atributos simples de los posibles atributos compuestos que existan, y los atributos que formen parte de la clave primaria de la entidad fuerte.</a:t>
            </a:r>
            <a:endParaRPr/>
          </a:p>
          <a:p>
            <a:pPr marL="228600" lvl="0" indent="-228600" algn="just" rtl="0">
              <a:lnSpc>
                <a:spcPct val="90000"/>
              </a:lnSpc>
              <a:spcBef>
                <a:spcPts val="1000"/>
              </a:spcBef>
              <a:spcAft>
                <a:spcPts val="0"/>
              </a:spcAft>
              <a:buSzPts val="2400"/>
              <a:buChar char="▪"/>
            </a:pPr>
            <a:r>
              <a:rPr lang="es-CL" sz="2400"/>
              <a:t>Dejar como clave primaria de la relación o tabla, a la concatenación de la clave primaria de la entidad fuerte con el identificador del tipo de entidad débil.</a:t>
            </a:r>
            <a:endParaRPr/>
          </a:p>
        </p:txBody>
      </p:sp>
      <p:sp>
        <p:nvSpPr>
          <p:cNvPr id="850" name="Google Shape;850;p4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49</a:t>
            </a:fld>
            <a:endParaRPr/>
          </a:p>
        </p:txBody>
      </p:sp>
      <p:sp>
        <p:nvSpPr>
          <p:cNvPr id="851" name="Google Shape;851;p49"/>
          <p:cNvSpPr/>
          <p:nvPr/>
        </p:nvSpPr>
        <p:spPr>
          <a:xfrm>
            <a:off x="9235465" y="2308470"/>
            <a:ext cx="20576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Conceptual</a:t>
            </a:r>
            <a:endParaRPr sz="1800">
              <a:solidFill>
                <a:schemeClr val="dk1"/>
              </a:solidFill>
              <a:latin typeface="Calibri"/>
              <a:ea typeface="Calibri"/>
              <a:cs typeface="Calibri"/>
              <a:sym typeface="Calibri"/>
            </a:endParaRPr>
          </a:p>
        </p:txBody>
      </p:sp>
      <p:sp>
        <p:nvSpPr>
          <p:cNvPr id="852" name="Google Shape;852;p49"/>
          <p:cNvSpPr/>
          <p:nvPr/>
        </p:nvSpPr>
        <p:spPr>
          <a:xfrm>
            <a:off x="9283200" y="3995533"/>
            <a:ext cx="196220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a:t>
            </a:r>
            <a:endParaRPr sz="1800">
              <a:solidFill>
                <a:schemeClr val="dk1"/>
              </a:solidFill>
              <a:latin typeface="Calibri"/>
              <a:ea typeface="Calibri"/>
              <a:cs typeface="Calibri"/>
              <a:sym typeface="Calibri"/>
            </a:endParaRPr>
          </a:p>
        </p:txBody>
      </p:sp>
      <p:pic>
        <p:nvPicPr>
          <p:cNvPr id="853" name="Google Shape;853;p49" descr="Application&#10;&#10;Description automatically generated with low confidence"/>
          <p:cNvPicPr preferRelativeResize="0"/>
          <p:nvPr/>
        </p:nvPicPr>
        <p:blipFill rotWithShape="1">
          <a:blip r:embed="rId3">
            <a:alphaModFix/>
          </a:blip>
          <a:srcRect/>
          <a:stretch/>
        </p:blipFill>
        <p:spPr>
          <a:xfrm>
            <a:off x="8636602" y="2789102"/>
            <a:ext cx="3255399" cy="1012963"/>
          </a:xfrm>
          <a:prstGeom prst="rect">
            <a:avLst/>
          </a:prstGeom>
          <a:noFill/>
          <a:ln>
            <a:noFill/>
          </a:ln>
        </p:spPr>
      </p:pic>
      <p:pic>
        <p:nvPicPr>
          <p:cNvPr id="854" name="Google Shape;854;p49" descr="Table&#10;&#10;Description automatically generated with low confidence"/>
          <p:cNvPicPr preferRelativeResize="0"/>
          <p:nvPr/>
        </p:nvPicPr>
        <p:blipFill rotWithShape="1">
          <a:blip r:embed="rId4">
            <a:alphaModFix/>
          </a:blip>
          <a:srcRect/>
          <a:stretch/>
        </p:blipFill>
        <p:spPr>
          <a:xfrm>
            <a:off x="9670287" y="4516679"/>
            <a:ext cx="1188027" cy="126670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1"/>
                                        </p:tgtEl>
                                        <p:attrNameLst>
                                          <p:attrName>style.visibility</p:attrName>
                                        </p:attrNameLst>
                                      </p:cBhvr>
                                      <p:to>
                                        <p:strVal val="visible"/>
                                      </p:to>
                                    </p:set>
                                    <p:animEffect transition="in" filter="fade">
                                      <p:cBhvr>
                                        <p:cTn id="7" dur="1000"/>
                                        <p:tgtEl>
                                          <p:spTgt spid="851"/>
                                        </p:tgtEl>
                                      </p:cBhvr>
                                    </p:animEffect>
                                  </p:childTnLst>
                                </p:cTn>
                              </p:par>
                              <p:par>
                                <p:cTn id="8" presetID="10" presetClass="entr" presetSubtype="0" fill="hold" nodeType="withEffect">
                                  <p:stCondLst>
                                    <p:cond delay="0"/>
                                  </p:stCondLst>
                                  <p:childTnLst>
                                    <p:set>
                                      <p:cBhvr>
                                        <p:cTn id="9" dur="1" fill="hold">
                                          <p:stCondLst>
                                            <p:cond delay="0"/>
                                          </p:stCondLst>
                                        </p:cTn>
                                        <p:tgtEl>
                                          <p:spTgt spid="852"/>
                                        </p:tgtEl>
                                        <p:attrNameLst>
                                          <p:attrName>style.visibility</p:attrName>
                                        </p:attrNameLst>
                                      </p:cBhvr>
                                      <p:to>
                                        <p:strVal val="visible"/>
                                      </p:to>
                                    </p:set>
                                    <p:animEffect transition="in" filter="fade">
                                      <p:cBhvr>
                                        <p:cTn id="10" dur="10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Modelo de Datos Lógico</a:t>
            </a:r>
            <a:endParaRPr/>
          </a:p>
        </p:txBody>
      </p:sp>
      <p:sp>
        <p:nvSpPr>
          <p:cNvPr id="210" name="Google Shape;21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SzPts val="2800"/>
              <a:buChar char="▪"/>
            </a:pPr>
            <a:r>
              <a:rPr lang="es-CL"/>
              <a:t>Un modelo de datos lógico es aquel modelo de datos que se genera al tomar uno conceptual e incorporarle las características propias del tipo de </a:t>
            </a:r>
            <a:r>
              <a:rPr lang="es-CL" i="1"/>
              <a:t>software</a:t>
            </a:r>
            <a:r>
              <a:rPr lang="es-CL"/>
              <a:t> (DBMS) sobre el cual se realizará la posterior implementación.</a:t>
            </a:r>
            <a:endParaRPr/>
          </a:p>
          <a:p>
            <a:pPr marL="228600" lvl="0" indent="-228600" algn="just" rtl="0">
              <a:lnSpc>
                <a:spcPct val="90000"/>
              </a:lnSpc>
              <a:spcBef>
                <a:spcPts val="1000"/>
              </a:spcBef>
              <a:spcAft>
                <a:spcPts val="0"/>
              </a:spcAft>
              <a:buSzPts val="2800"/>
              <a:buChar char="▪"/>
            </a:pPr>
            <a:r>
              <a:rPr lang="es-CL"/>
              <a:t>Modelos de datos lógicos existentes serían:</a:t>
            </a:r>
            <a:endParaRPr/>
          </a:p>
          <a:p>
            <a:pPr marL="685800" lvl="1" indent="-228600" algn="just" rtl="0">
              <a:lnSpc>
                <a:spcPct val="90000"/>
              </a:lnSpc>
              <a:spcBef>
                <a:spcPts val="500"/>
              </a:spcBef>
              <a:spcAft>
                <a:spcPts val="0"/>
              </a:spcAft>
              <a:buSzPts val="2400"/>
              <a:buChar char="▪"/>
            </a:pPr>
            <a:r>
              <a:rPr lang="es-CL"/>
              <a:t>Jerárquico (árbol)</a:t>
            </a:r>
            <a:endParaRPr/>
          </a:p>
          <a:p>
            <a:pPr marL="685800" lvl="1" indent="-228600" algn="just" rtl="0">
              <a:lnSpc>
                <a:spcPct val="90000"/>
              </a:lnSpc>
              <a:spcBef>
                <a:spcPts val="500"/>
              </a:spcBef>
              <a:spcAft>
                <a:spcPts val="0"/>
              </a:spcAft>
              <a:buSzPts val="2400"/>
              <a:buChar char="▪"/>
            </a:pPr>
            <a:r>
              <a:rPr lang="es-CL"/>
              <a:t>Reticular (grafo)</a:t>
            </a:r>
            <a:endParaRPr/>
          </a:p>
          <a:p>
            <a:pPr marL="685800" lvl="1" indent="-228600" algn="just" rtl="0">
              <a:lnSpc>
                <a:spcPct val="90000"/>
              </a:lnSpc>
              <a:spcBef>
                <a:spcPts val="500"/>
              </a:spcBef>
              <a:spcAft>
                <a:spcPts val="0"/>
              </a:spcAft>
              <a:buSzPts val="2400"/>
              <a:buChar char="▪"/>
            </a:pPr>
            <a:r>
              <a:rPr lang="es-CL" b="1">
                <a:solidFill>
                  <a:srgbClr val="004B85"/>
                </a:solidFill>
              </a:rPr>
              <a:t>Relacional (relación o tabla)</a:t>
            </a:r>
            <a:endParaRPr/>
          </a:p>
          <a:p>
            <a:pPr marL="685800" lvl="1" indent="-228600" algn="just" rtl="0">
              <a:lnSpc>
                <a:spcPct val="90000"/>
              </a:lnSpc>
              <a:spcBef>
                <a:spcPts val="500"/>
              </a:spcBef>
              <a:spcAft>
                <a:spcPts val="0"/>
              </a:spcAft>
              <a:buSzPts val="2400"/>
              <a:buChar char="▪"/>
            </a:pPr>
            <a:r>
              <a:rPr lang="es-CL"/>
              <a:t>Orientado al Objeto (objeto)</a:t>
            </a:r>
            <a:endParaRPr/>
          </a:p>
          <a:p>
            <a:pPr marL="685800" lvl="1" indent="-228600" algn="just" rtl="0">
              <a:lnSpc>
                <a:spcPct val="90000"/>
              </a:lnSpc>
              <a:spcBef>
                <a:spcPts val="500"/>
              </a:spcBef>
              <a:spcAft>
                <a:spcPts val="0"/>
              </a:spcAft>
              <a:buSzPts val="2400"/>
              <a:buChar char="▪"/>
            </a:pPr>
            <a:r>
              <a:rPr lang="es-CL"/>
              <a:t>Multidimensional (hipercubo o tabla multidimensional)</a:t>
            </a:r>
            <a:endParaRPr/>
          </a:p>
          <a:p>
            <a:pPr marL="685800" lvl="1" indent="-228600" algn="just" rtl="0">
              <a:lnSpc>
                <a:spcPct val="90000"/>
              </a:lnSpc>
              <a:spcBef>
                <a:spcPts val="500"/>
              </a:spcBef>
              <a:spcAft>
                <a:spcPts val="0"/>
              </a:spcAft>
              <a:buSzPts val="2400"/>
              <a:buChar char="▪"/>
            </a:pPr>
            <a:r>
              <a:rPr lang="es-CL"/>
              <a:t>…</a:t>
            </a:r>
            <a:endParaRPr/>
          </a:p>
          <a:p>
            <a:pPr marL="228600" lvl="0" indent="-50800" algn="just" rtl="0">
              <a:lnSpc>
                <a:spcPct val="90000"/>
              </a:lnSpc>
              <a:spcBef>
                <a:spcPts val="1000"/>
              </a:spcBef>
              <a:spcAft>
                <a:spcPts val="0"/>
              </a:spcAft>
              <a:buSzPts val="2800"/>
              <a:buNone/>
            </a:pPr>
            <a:endParaRPr/>
          </a:p>
        </p:txBody>
      </p:sp>
      <p:sp>
        <p:nvSpPr>
          <p:cNvPr id="211" name="Google Shape;211;p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a:t>
            </a:fld>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3: Asociaciones 1:1</a:t>
            </a:r>
            <a:endParaRPr/>
          </a:p>
        </p:txBody>
      </p:sp>
      <p:sp>
        <p:nvSpPr>
          <p:cNvPr id="861" name="Google Shape;861;p50"/>
          <p:cNvSpPr txBox="1">
            <a:spLocks noGrp="1"/>
          </p:cNvSpPr>
          <p:nvPr>
            <p:ph type="body" idx="1"/>
          </p:nvPr>
        </p:nvSpPr>
        <p:spPr>
          <a:xfrm>
            <a:off x="838201" y="1825625"/>
            <a:ext cx="10650794" cy="132556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400"/>
              <a:buChar char="▪"/>
            </a:pPr>
            <a:r>
              <a:rPr lang="es-CL" sz="2400"/>
              <a:t>Por cada asociación binaria 1:1, identificar las relaciones o tablas del modelo relacional correspondientes; escoger una de las relaciones o tablas e incluir su clave primaria como clave foránea en la otra relación.</a:t>
            </a:r>
            <a:endParaRPr/>
          </a:p>
        </p:txBody>
      </p:sp>
      <p:sp>
        <p:nvSpPr>
          <p:cNvPr id="862" name="Google Shape;862;p5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50</a:t>
            </a:fld>
            <a:endParaRPr/>
          </a:p>
        </p:txBody>
      </p:sp>
      <p:sp>
        <p:nvSpPr>
          <p:cNvPr id="863" name="Google Shape;863;p50"/>
          <p:cNvSpPr/>
          <p:nvPr/>
        </p:nvSpPr>
        <p:spPr>
          <a:xfrm>
            <a:off x="2438134" y="3090530"/>
            <a:ext cx="20576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Conceptual</a:t>
            </a:r>
            <a:endParaRPr sz="1800">
              <a:solidFill>
                <a:schemeClr val="dk1"/>
              </a:solidFill>
              <a:latin typeface="Calibri"/>
              <a:ea typeface="Calibri"/>
              <a:cs typeface="Calibri"/>
              <a:sym typeface="Calibri"/>
            </a:endParaRPr>
          </a:p>
        </p:txBody>
      </p:sp>
      <p:sp>
        <p:nvSpPr>
          <p:cNvPr id="864" name="Google Shape;864;p50"/>
          <p:cNvSpPr/>
          <p:nvPr/>
        </p:nvSpPr>
        <p:spPr>
          <a:xfrm>
            <a:off x="6957678" y="3094396"/>
            <a:ext cx="196220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a:t>
            </a:r>
            <a:endParaRPr sz="1800">
              <a:solidFill>
                <a:schemeClr val="dk1"/>
              </a:solidFill>
              <a:latin typeface="Calibri"/>
              <a:ea typeface="Calibri"/>
              <a:cs typeface="Calibri"/>
              <a:sym typeface="Calibri"/>
            </a:endParaRPr>
          </a:p>
        </p:txBody>
      </p:sp>
      <p:pic>
        <p:nvPicPr>
          <p:cNvPr id="865" name="Google Shape;865;p50" descr="Graphical user interface, application&#10;&#10;Description automatically generated"/>
          <p:cNvPicPr preferRelativeResize="0"/>
          <p:nvPr/>
        </p:nvPicPr>
        <p:blipFill rotWithShape="1">
          <a:blip r:embed="rId3">
            <a:alphaModFix/>
          </a:blip>
          <a:srcRect/>
          <a:stretch/>
        </p:blipFill>
        <p:spPr>
          <a:xfrm>
            <a:off x="1699624" y="3529682"/>
            <a:ext cx="3534697" cy="1453389"/>
          </a:xfrm>
          <a:prstGeom prst="rect">
            <a:avLst/>
          </a:prstGeom>
          <a:noFill/>
          <a:ln>
            <a:noFill/>
          </a:ln>
        </p:spPr>
      </p:pic>
      <p:pic>
        <p:nvPicPr>
          <p:cNvPr id="866" name="Google Shape;866;p50" descr="A picture containing shape&#10;&#10;Description automatically generated"/>
          <p:cNvPicPr preferRelativeResize="0"/>
          <p:nvPr/>
        </p:nvPicPr>
        <p:blipFill rotWithShape="1">
          <a:blip r:embed="rId4">
            <a:alphaModFix/>
          </a:blip>
          <a:srcRect/>
          <a:stretch/>
        </p:blipFill>
        <p:spPr>
          <a:xfrm>
            <a:off x="6096000" y="3515084"/>
            <a:ext cx="3685560" cy="1184382"/>
          </a:xfrm>
          <a:prstGeom prst="rect">
            <a:avLst/>
          </a:prstGeom>
          <a:noFill/>
          <a:ln>
            <a:noFill/>
          </a:ln>
        </p:spPr>
      </p:pic>
      <p:pic>
        <p:nvPicPr>
          <p:cNvPr id="867" name="Google Shape;867;p50" descr="A picture containing shape&#10;&#10;Description automatically generated"/>
          <p:cNvPicPr preferRelativeResize="0"/>
          <p:nvPr/>
        </p:nvPicPr>
        <p:blipFill rotWithShape="1">
          <a:blip r:embed="rId5">
            <a:alphaModFix/>
          </a:blip>
          <a:srcRect/>
          <a:stretch/>
        </p:blipFill>
        <p:spPr>
          <a:xfrm>
            <a:off x="6096000" y="4885759"/>
            <a:ext cx="3685560" cy="1184382"/>
          </a:xfrm>
          <a:prstGeom prst="rect">
            <a:avLst/>
          </a:prstGeom>
          <a:noFill/>
          <a:ln>
            <a:noFill/>
          </a:ln>
        </p:spPr>
      </p:pic>
      <p:sp>
        <p:nvSpPr>
          <p:cNvPr id="868" name="Google Shape;868;p50"/>
          <p:cNvSpPr/>
          <p:nvPr/>
        </p:nvSpPr>
        <p:spPr>
          <a:xfrm>
            <a:off x="8706834" y="4419959"/>
            <a:ext cx="1027716" cy="235861"/>
          </a:xfrm>
          <a:prstGeom prst="rect">
            <a:avLst/>
          </a:prstGeom>
          <a:noFill/>
          <a:ln w="12700" cap="flat" cmpd="sng">
            <a:solidFill>
              <a:srgbClr val="D60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9" name="Google Shape;869;p50"/>
          <p:cNvSpPr/>
          <p:nvPr/>
        </p:nvSpPr>
        <p:spPr>
          <a:xfrm>
            <a:off x="6134102" y="5797296"/>
            <a:ext cx="1032507" cy="232029"/>
          </a:xfrm>
          <a:prstGeom prst="rect">
            <a:avLst/>
          </a:prstGeom>
          <a:noFill/>
          <a:ln w="12700" cap="flat" cmpd="sng">
            <a:solidFill>
              <a:srgbClr val="D60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0" name="Google Shape;870;p50"/>
          <p:cNvSpPr/>
          <p:nvPr/>
        </p:nvSpPr>
        <p:spPr>
          <a:xfrm>
            <a:off x="10279970" y="3953386"/>
            <a:ext cx="1121013"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Alternativa 1</a:t>
            </a:r>
            <a:endParaRPr sz="1400">
              <a:solidFill>
                <a:schemeClr val="dk1"/>
              </a:solidFill>
              <a:latin typeface="Calibri"/>
              <a:ea typeface="Calibri"/>
              <a:cs typeface="Calibri"/>
              <a:sym typeface="Calibri"/>
            </a:endParaRPr>
          </a:p>
        </p:txBody>
      </p:sp>
      <p:sp>
        <p:nvSpPr>
          <p:cNvPr id="871" name="Google Shape;871;p50"/>
          <p:cNvSpPr/>
          <p:nvPr/>
        </p:nvSpPr>
        <p:spPr>
          <a:xfrm>
            <a:off x="10279971" y="5324061"/>
            <a:ext cx="1121013"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Alternativa 2</a:t>
            </a:r>
            <a:endParaRPr sz="1400">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3"/>
                                        </p:tgtEl>
                                        <p:attrNameLst>
                                          <p:attrName>style.visibility</p:attrName>
                                        </p:attrNameLst>
                                      </p:cBhvr>
                                      <p:to>
                                        <p:strVal val="visible"/>
                                      </p:to>
                                    </p:set>
                                    <p:animEffect transition="in" filter="fade">
                                      <p:cBhvr>
                                        <p:cTn id="7" dur="1000"/>
                                        <p:tgtEl>
                                          <p:spTgt spid="863"/>
                                        </p:tgtEl>
                                      </p:cBhvr>
                                    </p:animEffect>
                                  </p:childTnLst>
                                </p:cTn>
                              </p:par>
                              <p:par>
                                <p:cTn id="8" presetID="10" presetClass="entr" presetSubtype="0" fill="hold" nodeType="withEffect">
                                  <p:stCondLst>
                                    <p:cond delay="0"/>
                                  </p:stCondLst>
                                  <p:childTnLst>
                                    <p:set>
                                      <p:cBhvr>
                                        <p:cTn id="9" dur="1" fill="hold">
                                          <p:stCondLst>
                                            <p:cond delay="0"/>
                                          </p:stCondLst>
                                        </p:cTn>
                                        <p:tgtEl>
                                          <p:spTgt spid="864"/>
                                        </p:tgtEl>
                                        <p:attrNameLst>
                                          <p:attrName>style.visibility</p:attrName>
                                        </p:attrNameLst>
                                      </p:cBhvr>
                                      <p:to>
                                        <p:strVal val="visible"/>
                                      </p:to>
                                    </p:set>
                                    <p:animEffect transition="in" filter="fade">
                                      <p:cBhvr>
                                        <p:cTn id="10" dur="1000"/>
                                        <p:tgtEl>
                                          <p:spTgt spid="864"/>
                                        </p:tgtEl>
                                      </p:cBhvr>
                                    </p:animEffect>
                                  </p:childTnLst>
                                </p:cTn>
                              </p:par>
                              <p:par>
                                <p:cTn id="11" presetID="10" presetClass="entr" presetSubtype="0" fill="hold" nodeType="withEffect">
                                  <p:stCondLst>
                                    <p:cond delay="0"/>
                                  </p:stCondLst>
                                  <p:childTnLst>
                                    <p:set>
                                      <p:cBhvr>
                                        <p:cTn id="12" dur="1" fill="hold">
                                          <p:stCondLst>
                                            <p:cond delay="0"/>
                                          </p:stCondLst>
                                        </p:cTn>
                                        <p:tgtEl>
                                          <p:spTgt spid="870"/>
                                        </p:tgtEl>
                                        <p:attrNameLst>
                                          <p:attrName>style.visibility</p:attrName>
                                        </p:attrNameLst>
                                      </p:cBhvr>
                                      <p:to>
                                        <p:strVal val="visible"/>
                                      </p:to>
                                    </p:set>
                                    <p:animEffect transition="in" filter="fade">
                                      <p:cBhvr>
                                        <p:cTn id="13" dur="1000"/>
                                        <p:tgtEl>
                                          <p:spTgt spid="870"/>
                                        </p:tgtEl>
                                      </p:cBhvr>
                                    </p:animEffect>
                                  </p:childTnLst>
                                </p:cTn>
                              </p:par>
                              <p:par>
                                <p:cTn id="14" presetID="10" presetClass="entr" presetSubtype="0" fill="hold" nodeType="withEffect">
                                  <p:stCondLst>
                                    <p:cond delay="0"/>
                                  </p:stCondLst>
                                  <p:childTnLst>
                                    <p:set>
                                      <p:cBhvr>
                                        <p:cTn id="15" dur="1" fill="hold">
                                          <p:stCondLst>
                                            <p:cond delay="0"/>
                                          </p:stCondLst>
                                        </p:cTn>
                                        <p:tgtEl>
                                          <p:spTgt spid="871"/>
                                        </p:tgtEl>
                                        <p:attrNameLst>
                                          <p:attrName>style.visibility</p:attrName>
                                        </p:attrNameLst>
                                      </p:cBhvr>
                                      <p:to>
                                        <p:strVal val="visible"/>
                                      </p:to>
                                    </p:set>
                                    <p:animEffect transition="in" filter="fade">
                                      <p:cBhvr>
                                        <p:cTn id="16" dur="1000"/>
                                        <p:tgtEl>
                                          <p:spTgt spid="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3: Asociaciones 1:1</a:t>
            </a:r>
            <a:endParaRPr/>
          </a:p>
        </p:txBody>
      </p:sp>
      <p:sp>
        <p:nvSpPr>
          <p:cNvPr id="878" name="Google Shape;878;p5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51</a:t>
            </a:fld>
            <a:endParaRPr/>
          </a:p>
        </p:txBody>
      </p:sp>
      <p:pic>
        <p:nvPicPr>
          <p:cNvPr id="879" name="Google Shape;879;p51" descr="Timeline&#10;&#10;Description automatically generated"/>
          <p:cNvPicPr preferRelativeResize="0"/>
          <p:nvPr/>
        </p:nvPicPr>
        <p:blipFill rotWithShape="1">
          <a:blip r:embed="rId3">
            <a:alphaModFix/>
          </a:blip>
          <a:srcRect/>
          <a:stretch/>
        </p:blipFill>
        <p:spPr>
          <a:xfrm>
            <a:off x="2190458" y="1690688"/>
            <a:ext cx="7304072" cy="4007697"/>
          </a:xfrm>
          <a:prstGeom prst="rect">
            <a:avLst/>
          </a:prstGeom>
          <a:noFill/>
          <a:ln>
            <a:noFill/>
          </a:ln>
        </p:spPr>
      </p:pic>
      <p:sp>
        <p:nvSpPr>
          <p:cNvPr id="880" name="Google Shape;880;p51"/>
          <p:cNvSpPr/>
          <p:nvPr/>
        </p:nvSpPr>
        <p:spPr>
          <a:xfrm>
            <a:off x="1434905" y="3562184"/>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1" name="Google Shape;881;p51"/>
          <p:cNvSpPr/>
          <p:nvPr/>
        </p:nvSpPr>
        <p:spPr>
          <a:xfrm rot="5400000">
            <a:off x="4310626" y="2608393"/>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2" name="Google Shape;882;p51"/>
          <p:cNvSpPr txBox="1"/>
          <p:nvPr/>
        </p:nvSpPr>
        <p:spPr>
          <a:xfrm>
            <a:off x="279362" y="5505644"/>
            <a:ext cx="581663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400" b="1" u="sng" dirty="0">
                <a:solidFill>
                  <a:schemeClr val="dk1"/>
                </a:solidFill>
                <a:latin typeface="Arial"/>
                <a:ea typeface="Arial"/>
                <a:cs typeface="Arial"/>
                <a:sym typeface="Arial"/>
              </a:rPr>
              <a:t>Alternativa 1: </a:t>
            </a:r>
            <a:endParaRPr dirty="0"/>
          </a:p>
          <a:p>
            <a:pPr marL="0" marR="0" lvl="0" indent="0" algn="l" rtl="0">
              <a:spcBef>
                <a:spcPts val="0"/>
              </a:spcBef>
              <a:spcAft>
                <a:spcPts val="0"/>
              </a:spcAft>
              <a:buNone/>
            </a:pPr>
            <a:r>
              <a:rPr lang="es-CL" sz="1400" b="1" dirty="0">
                <a:solidFill>
                  <a:schemeClr val="dk1"/>
                </a:solidFill>
                <a:latin typeface="Arial"/>
                <a:ea typeface="Arial"/>
                <a:cs typeface="Arial"/>
                <a:sym typeface="Arial"/>
              </a:rPr>
              <a:t>CASA</a:t>
            </a:r>
            <a:r>
              <a:rPr lang="es-CL" sz="1400" dirty="0">
                <a:solidFill>
                  <a:schemeClr val="dk1"/>
                </a:solidFill>
                <a:latin typeface="Arial"/>
                <a:ea typeface="Arial"/>
                <a:cs typeface="Arial"/>
                <a:sym typeface="Arial"/>
              </a:rPr>
              <a:t> (</a:t>
            </a:r>
            <a:r>
              <a:rPr lang="es-CL" sz="1400" u="sng" dirty="0">
                <a:solidFill>
                  <a:schemeClr val="dk1"/>
                </a:solidFill>
                <a:latin typeface="Arial"/>
                <a:ea typeface="Arial"/>
                <a:cs typeface="Arial"/>
                <a:sym typeface="Arial"/>
              </a:rPr>
              <a:t>ROL-PROPIEDAD</a:t>
            </a:r>
            <a:r>
              <a:rPr lang="es-CL" sz="1400" dirty="0">
                <a:solidFill>
                  <a:schemeClr val="dk1"/>
                </a:solidFill>
                <a:latin typeface="Arial"/>
                <a:ea typeface="Arial"/>
                <a:cs typeface="Arial"/>
                <a:sym typeface="Arial"/>
              </a:rPr>
              <a:t>, TIPO-CASA) </a:t>
            </a:r>
            <a:endParaRPr dirty="0"/>
          </a:p>
          <a:p>
            <a:pPr marL="0" marR="0" lvl="0" indent="0" algn="l" rtl="0">
              <a:spcBef>
                <a:spcPts val="0"/>
              </a:spcBef>
              <a:spcAft>
                <a:spcPts val="0"/>
              </a:spcAft>
              <a:buNone/>
            </a:pPr>
            <a:r>
              <a:rPr lang="es-CL" sz="1400" b="1" dirty="0">
                <a:solidFill>
                  <a:schemeClr val="dk1"/>
                </a:solidFill>
                <a:latin typeface="Arial"/>
                <a:ea typeface="Arial"/>
                <a:cs typeface="Arial"/>
                <a:sym typeface="Arial"/>
              </a:rPr>
              <a:t>SEGURO-INCENDIO</a:t>
            </a:r>
            <a:r>
              <a:rPr lang="es-CL" sz="1400" dirty="0">
                <a:solidFill>
                  <a:schemeClr val="dk1"/>
                </a:solidFill>
                <a:latin typeface="Arial"/>
                <a:ea typeface="Arial"/>
                <a:cs typeface="Arial"/>
                <a:sym typeface="Arial"/>
              </a:rPr>
              <a:t> (</a:t>
            </a:r>
            <a:r>
              <a:rPr lang="es-CL" sz="1400" u="sng" dirty="0">
                <a:solidFill>
                  <a:schemeClr val="dk1"/>
                </a:solidFill>
                <a:latin typeface="Arial"/>
                <a:ea typeface="Arial"/>
                <a:cs typeface="Arial"/>
                <a:sym typeface="Arial"/>
              </a:rPr>
              <a:t>ID-SEGURO</a:t>
            </a:r>
            <a:r>
              <a:rPr lang="es-CL" sz="1400" dirty="0">
                <a:solidFill>
                  <a:schemeClr val="dk1"/>
                </a:solidFill>
                <a:latin typeface="Arial"/>
                <a:ea typeface="Arial"/>
                <a:cs typeface="Arial"/>
                <a:sym typeface="Arial"/>
              </a:rPr>
              <a:t>, ASEGURADORA, VIGENCIA, COBERTURA, </a:t>
            </a:r>
            <a:r>
              <a:rPr lang="es-CL" sz="1400" u="dashLong" dirty="0">
                <a:solidFill>
                  <a:schemeClr val="dk1"/>
                </a:solidFill>
                <a:latin typeface="Arial"/>
                <a:ea typeface="Arial"/>
                <a:cs typeface="Arial"/>
                <a:sym typeface="Arial"/>
              </a:rPr>
              <a:t>ROL-PROPIEDAD</a:t>
            </a:r>
            <a:r>
              <a:rPr lang="es-CL" sz="1400" dirty="0">
                <a:solidFill>
                  <a:schemeClr val="dk1"/>
                </a:solidFill>
                <a:latin typeface="Arial"/>
                <a:ea typeface="Arial"/>
                <a:cs typeface="Arial"/>
                <a:sym typeface="Arial"/>
              </a:rPr>
              <a:t>) </a:t>
            </a:r>
            <a:endParaRPr dirty="0"/>
          </a:p>
        </p:txBody>
      </p:sp>
      <p:sp>
        <p:nvSpPr>
          <p:cNvPr id="883" name="Google Shape;883;p51"/>
          <p:cNvSpPr txBox="1"/>
          <p:nvPr/>
        </p:nvSpPr>
        <p:spPr>
          <a:xfrm>
            <a:off x="6370568" y="5613366"/>
            <a:ext cx="5816638"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400" b="1" u="sng" dirty="0">
                <a:solidFill>
                  <a:schemeClr val="dk1"/>
                </a:solidFill>
                <a:latin typeface="Arial"/>
                <a:ea typeface="Arial"/>
                <a:cs typeface="Arial"/>
                <a:sym typeface="Arial"/>
              </a:rPr>
              <a:t>Alternativa 2: </a:t>
            </a:r>
            <a:endParaRPr dirty="0"/>
          </a:p>
          <a:p>
            <a:pPr marL="0" marR="0" lvl="0" indent="0" algn="l" rtl="0">
              <a:spcBef>
                <a:spcPts val="0"/>
              </a:spcBef>
              <a:spcAft>
                <a:spcPts val="0"/>
              </a:spcAft>
              <a:buNone/>
            </a:pPr>
            <a:r>
              <a:rPr lang="es-CL" sz="1400" b="1" dirty="0">
                <a:solidFill>
                  <a:schemeClr val="dk1"/>
                </a:solidFill>
                <a:latin typeface="Arial"/>
                <a:ea typeface="Arial"/>
                <a:cs typeface="Arial"/>
                <a:sym typeface="Arial"/>
              </a:rPr>
              <a:t>CASA</a:t>
            </a:r>
            <a:r>
              <a:rPr lang="es-CL" sz="1400" dirty="0">
                <a:solidFill>
                  <a:schemeClr val="dk1"/>
                </a:solidFill>
                <a:latin typeface="Arial"/>
                <a:ea typeface="Arial"/>
                <a:cs typeface="Arial"/>
                <a:sym typeface="Arial"/>
              </a:rPr>
              <a:t> (</a:t>
            </a:r>
            <a:r>
              <a:rPr lang="es-CL" sz="1400" u="sng" dirty="0">
                <a:solidFill>
                  <a:schemeClr val="dk1"/>
                </a:solidFill>
                <a:latin typeface="Arial"/>
                <a:ea typeface="Arial"/>
                <a:cs typeface="Arial"/>
                <a:sym typeface="Arial"/>
              </a:rPr>
              <a:t>ROL-PROPIEDAD</a:t>
            </a:r>
            <a:r>
              <a:rPr lang="es-CL" sz="1400" dirty="0">
                <a:solidFill>
                  <a:schemeClr val="dk1"/>
                </a:solidFill>
                <a:latin typeface="Arial"/>
                <a:ea typeface="Arial"/>
                <a:cs typeface="Arial"/>
                <a:sym typeface="Arial"/>
              </a:rPr>
              <a:t>, TIPO-CASA, </a:t>
            </a:r>
            <a:r>
              <a:rPr lang="es-CL" u="dashLong" dirty="0">
                <a:solidFill>
                  <a:schemeClr val="dk1"/>
                </a:solidFill>
              </a:rPr>
              <a:t>ID-SEGURO</a:t>
            </a:r>
            <a:r>
              <a:rPr lang="es-CL" sz="1400" dirty="0">
                <a:solidFill>
                  <a:schemeClr val="dk1"/>
                </a:solidFill>
                <a:latin typeface="Arial"/>
                <a:ea typeface="Arial"/>
                <a:cs typeface="Arial"/>
                <a:sym typeface="Arial"/>
              </a:rPr>
              <a:t>) </a:t>
            </a:r>
            <a:endParaRPr dirty="0"/>
          </a:p>
          <a:p>
            <a:pPr marL="0" marR="0" lvl="0" indent="0" algn="l" rtl="0">
              <a:spcBef>
                <a:spcPts val="0"/>
              </a:spcBef>
              <a:spcAft>
                <a:spcPts val="0"/>
              </a:spcAft>
              <a:buNone/>
            </a:pPr>
            <a:r>
              <a:rPr lang="es-CL" sz="1400" b="1" dirty="0">
                <a:solidFill>
                  <a:schemeClr val="dk1"/>
                </a:solidFill>
                <a:latin typeface="Arial"/>
                <a:ea typeface="Arial"/>
                <a:cs typeface="Arial"/>
                <a:sym typeface="Arial"/>
              </a:rPr>
              <a:t>SEGURO-INCENDIO</a:t>
            </a:r>
            <a:r>
              <a:rPr lang="es-CL" sz="1400" dirty="0">
                <a:solidFill>
                  <a:schemeClr val="dk1"/>
                </a:solidFill>
                <a:latin typeface="Arial"/>
                <a:ea typeface="Arial"/>
                <a:cs typeface="Arial"/>
                <a:sym typeface="Arial"/>
              </a:rPr>
              <a:t> (</a:t>
            </a:r>
            <a:r>
              <a:rPr lang="es-CL" sz="1400" u="sng" dirty="0">
                <a:solidFill>
                  <a:schemeClr val="dk1"/>
                </a:solidFill>
                <a:latin typeface="Arial"/>
                <a:ea typeface="Arial"/>
                <a:cs typeface="Arial"/>
                <a:sym typeface="Arial"/>
              </a:rPr>
              <a:t>ID-SEGURO</a:t>
            </a:r>
            <a:r>
              <a:rPr lang="es-CL" sz="1400" dirty="0">
                <a:solidFill>
                  <a:schemeClr val="dk1"/>
                </a:solidFill>
                <a:latin typeface="Arial"/>
                <a:ea typeface="Arial"/>
                <a:cs typeface="Arial"/>
                <a:sym typeface="Arial"/>
              </a:rPr>
              <a:t>, ASEGURADORA, VIGENCIA, COBERTURA)  </a:t>
            </a:r>
            <a:endParaRP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82"/>
                                        </p:tgtEl>
                                        <p:attrNameLst>
                                          <p:attrName>style.visibility</p:attrName>
                                        </p:attrNameLst>
                                      </p:cBhvr>
                                      <p:to>
                                        <p:strVal val="visible"/>
                                      </p:to>
                                    </p:set>
                                    <p:anim calcmode="lin" valueType="num">
                                      <p:cBhvr additive="base">
                                        <p:cTn id="15" dur="500"/>
                                        <p:tgtEl>
                                          <p:spTgt spid="88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83"/>
                                        </p:tgtEl>
                                        <p:attrNameLst>
                                          <p:attrName>style.visibility</p:attrName>
                                        </p:attrNameLst>
                                      </p:cBhvr>
                                      <p:to>
                                        <p:strVal val="visible"/>
                                      </p:to>
                                    </p:set>
                                    <p:anim calcmode="lin" valueType="num">
                                      <p:cBhvr additive="base">
                                        <p:cTn id="20" dur="500"/>
                                        <p:tgtEl>
                                          <p:spTgt spid="8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4: Asociaciones 1:N</a:t>
            </a:r>
            <a:endParaRPr/>
          </a:p>
        </p:txBody>
      </p:sp>
      <p:sp>
        <p:nvSpPr>
          <p:cNvPr id="890" name="Google Shape;890;p52"/>
          <p:cNvSpPr txBox="1">
            <a:spLocks noGrp="1"/>
          </p:cNvSpPr>
          <p:nvPr>
            <p:ph type="body" idx="1"/>
          </p:nvPr>
        </p:nvSpPr>
        <p:spPr>
          <a:xfrm>
            <a:off x="838201" y="1825625"/>
            <a:ext cx="10650794" cy="166941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400"/>
              <a:buChar char="▪"/>
            </a:pPr>
            <a:r>
              <a:rPr lang="es-CL" sz="2400"/>
              <a:t>Por cada asociación binaria 1:N (no débil), identificar la relación o tabla S que está en el lado de la cardinalidad “muchos”, e incluir en ésta como clave foránea, la clave primaria de la entidad con cardinalidad 1 (bajo esta asociación).</a:t>
            </a:r>
            <a:endParaRPr/>
          </a:p>
          <a:p>
            <a:pPr marL="228600" lvl="0" indent="-228600" algn="just" rtl="0">
              <a:lnSpc>
                <a:spcPct val="90000"/>
              </a:lnSpc>
              <a:spcBef>
                <a:spcPts val="1000"/>
              </a:spcBef>
              <a:spcAft>
                <a:spcPts val="0"/>
              </a:spcAft>
              <a:buSzPts val="2400"/>
              <a:buChar char="▪"/>
            </a:pPr>
            <a:r>
              <a:rPr lang="es-CL" sz="2400"/>
              <a:t>Incluir cualquier atributo simple de la asociación como atributo de S.</a:t>
            </a:r>
            <a:endParaRPr/>
          </a:p>
        </p:txBody>
      </p:sp>
      <p:sp>
        <p:nvSpPr>
          <p:cNvPr id="891" name="Google Shape;891;p5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52</a:t>
            </a:fld>
            <a:endParaRPr/>
          </a:p>
        </p:txBody>
      </p:sp>
      <p:sp>
        <p:nvSpPr>
          <p:cNvPr id="892" name="Google Shape;892;p52"/>
          <p:cNvSpPr/>
          <p:nvPr/>
        </p:nvSpPr>
        <p:spPr>
          <a:xfrm>
            <a:off x="2485548" y="3629977"/>
            <a:ext cx="20576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Conceptual</a:t>
            </a:r>
            <a:endParaRPr sz="1800">
              <a:solidFill>
                <a:schemeClr val="dk1"/>
              </a:solidFill>
              <a:latin typeface="Calibri"/>
              <a:ea typeface="Calibri"/>
              <a:cs typeface="Calibri"/>
              <a:sym typeface="Calibri"/>
            </a:endParaRPr>
          </a:p>
        </p:txBody>
      </p:sp>
      <p:sp>
        <p:nvSpPr>
          <p:cNvPr id="893" name="Google Shape;893;p52"/>
          <p:cNvSpPr/>
          <p:nvPr/>
        </p:nvSpPr>
        <p:spPr>
          <a:xfrm>
            <a:off x="7005092" y="3629977"/>
            <a:ext cx="196220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a:t>
            </a:r>
            <a:endParaRPr sz="1800">
              <a:solidFill>
                <a:schemeClr val="dk1"/>
              </a:solidFill>
              <a:latin typeface="Calibri"/>
              <a:ea typeface="Calibri"/>
              <a:cs typeface="Calibri"/>
              <a:sym typeface="Calibri"/>
            </a:endParaRPr>
          </a:p>
        </p:txBody>
      </p:sp>
      <p:pic>
        <p:nvPicPr>
          <p:cNvPr id="894" name="Google Shape;894;p52" descr="A picture containing graphical user interface&#10;&#10;Description automatically generated"/>
          <p:cNvPicPr preferRelativeResize="0"/>
          <p:nvPr/>
        </p:nvPicPr>
        <p:blipFill rotWithShape="1">
          <a:blip r:embed="rId3">
            <a:alphaModFix/>
          </a:blip>
          <a:srcRect/>
          <a:stretch/>
        </p:blipFill>
        <p:spPr>
          <a:xfrm>
            <a:off x="6380269" y="4070773"/>
            <a:ext cx="3558519" cy="1614435"/>
          </a:xfrm>
          <a:prstGeom prst="rect">
            <a:avLst/>
          </a:prstGeom>
          <a:noFill/>
          <a:ln>
            <a:noFill/>
          </a:ln>
        </p:spPr>
      </p:pic>
      <p:pic>
        <p:nvPicPr>
          <p:cNvPr id="895" name="Google Shape;895;p52" descr="Graphical user interface, application&#10;&#10;Description automatically generated"/>
          <p:cNvPicPr preferRelativeResize="0"/>
          <p:nvPr/>
        </p:nvPicPr>
        <p:blipFill rotWithShape="1">
          <a:blip r:embed="rId4">
            <a:alphaModFix/>
          </a:blip>
          <a:srcRect/>
          <a:stretch/>
        </p:blipFill>
        <p:spPr>
          <a:xfrm>
            <a:off x="1735127" y="4070773"/>
            <a:ext cx="3558519" cy="178348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2"/>
                                        </p:tgtEl>
                                        <p:attrNameLst>
                                          <p:attrName>style.visibility</p:attrName>
                                        </p:attrNameLst>
                                      </p:cBhvr>
                                      <p:to>
                                        <p:strVal val="visible"/>
                                      </p:to>
                                    </p:set>
                                    <p:animEffect transition="in" filter="fade">
                                      <p:cBhvr>
                                        <p:cTn id="7" dur="1000"/>
                                        <p:tgtEl>
                                          <p:spTgt spid="892"/>
                                        </p:tgtEl>
                                      </p:cBhvr>
                                    </p:animEffect>
                                  </p:childTnLst>
                                </p:cTn>
                              </p:par>
                              <p:par>
                                <p:cTn id="8" presetID="10" presetClass="entr" presetSubtype="0" fill="hold" nodeType="withEffect">
                                  <p:stCondLst>
                                    <p:cond delay="0"/>
                                  </p:stCondLst>
                                  <p:childTnLst>
                                    <p:set>
                                      <p:cBhvr>
                                        <p:cTn id="9" dur="1" fill="hold">
                                          <p:stCondLst>
                                            <p:cond delay="0"/>
                                          </p:stCondLst>
                                        </p:cTn>
                                        <p:tgtEl>
                                          <p:spTgt spid="893"/>
                                        </p:tgtEl>
                                        <p:attrNameLst>
                                          <p:attrName>style.visibility</p:attrName>
                                        </p:attrNameLst>
                                      </p:cBhvr>
                                      <p:to>
                                        <p:strVal val="visible"/>
                                      </p:to>
                                    </p:set>
                                    <p:animEffect transition="in" filter="fade">
                                      <p:cBhvr>
                                        <p:cTn id="10" dur="1000"/>
                                        <p:tgtEl>
                                          <p:spTgt spid="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4: Asociaciones 1:N</a:t>
            </a:r>
            <a:endParaRPr/>
          </a:p>
        </p:txBody>
      </p:sp>
      <p:sp>
        <p:nvSpPr>
          <p:cNvPr id="902" name="Google Shape;902;p5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53</a:t>
            </a:fld>
            <a:endParaRPr/>
          </a:p>
        </p:txBody>
      </p:sp>
      <p:pic>
        <p:nvPicPr>
          <p:cNvPr id="903" name="Google Shape;903;p53" descr="Timeline&#10;&#10;Description automatically generated"/>
          <p:cNvPicPr preferRelativeResize="0"/>
          <p:nvPr/>
        </p:nvPicPr>
        <p:blipFill rotWithShape="1">
          <a:blip r:embed="rId3">
            <a:alphaModFix/>
          </a:blip>
          <a:srcRect/>
          <a:stretch/>
        </p:blipFill>
        <p:spPr>
          <a:xfrm>
            <a:off x="2190458" y="1690688"/>
            <a:ext cx="7304072" cy="4007697"/>
          </a:xfrm>
          <a:prstGeom prst="rect">
            <a:avLst/>
          </a:prstGeom>
          <a:noFill/>
          <a:ln>
            <a:noFill/>
          </a:ln>
        </p:spPr>
      </p:pic>
      <p:sp>
        <p:nvSpPr>
          <p:cNvPr id="904" name="Google Shape;904;p53"/>
          <p:cNvSpPr txBox="1"/>
          <p:nvPr/>
        </p:nvSpPr>
        <p:spPr>
          <a:xfrm>
            <a:off x="1543069" y="5881788"/>
            <a:ext cx="859885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000" b="1" dirty="0">
                <a:solidFill>
                  <a:schemeClr val="dk1"/>
                </a:solidFill>
                <a:latin typeface="Arial"/>
                <a:ea typeface="Arial"/>
                <a:cs typeface="Arial"/>
                <a:sym typeface="Arial"/>
              </a:rPr>
              <a:t>INCENDIO</a:t>
            </a:r>
            <a:r>
              <a:rPr lang="es-CL" sz="2000" dirty="0">
                <a:solidFill>
                  <a:schemeClr val="dk1"/>
                </a:solidFill>
                <a:latin typeface="Arial"/>
                <a:ea typeface="Arial"/>
                <a:cs typeface="Arial"/>
                <a:sym typeface="Arial"/>
              </a:rPr>
              <a:t> (</a:t>
            </a:r>
            <a:r>
              <a:rPr lang="es-CL" sz="2000" u="sng" dirty="0">
                <a:solidFill>
                  <a:schemeClr val="dk1"/>
                </a:solidFill>
                <a:latin typeface="Arial"/>
                <a:ea typeface="Arial"/>
                <a:cs typeface="Arial"/>
                <a:sym typeface="Arial"/>
              </a:rPr>
              <a:t>ID-INCENDIO</a:t>
            </a:r>
            <a:r>
              <a:rPr lang="es-CL" sz="2000" dirty="0">
                <a:solidFill>
                  <a:schemeClr val="dk1"/>
                </a:solidFill>
                <a:latin typeface="Arial"/>
                <a:ea typeface="Arial"/>
                <a:cs typeface="Arial"/>
                <a:sym typeface="Arial"/>
              </a:rPr>
              <a:t>, HORA-INICIO, DESCRIPCION, </a:t>
            </a:r>
            <a:r>
              <a:rPr lang="es-CL" sz="2000" u="dashLong" dirty="0">
                <a:solidFill>
                  <a:schemeClr val="dk1"/>
                </a:solidFill>
              </a:rPr>
              <a:t>ID-CAUSA</a:t>
            </a:r>
            <a:r>
              <a:rPr lang="es-CL" sz="2000" dirty="0">
                <a:solidFill>
                  <a:schemeClr val="dk1"/>
                </a:solidFill>
                <a:sym typeface="Arial"/>
              </a:rPr>
              <a:t>, </a:t>
            </a:r>
            <a:r>
              <a:rPr lang="es-CL" sz="2000" u="dashLong" dirty="0">
                <a:solidFill>
                  <a:schemeClr val="dk1"/>
                </a:solidFill>
              </a:rPr>
              <a:t>ID-UBICACIÓN</a:t>
            </a:r>
            <a:r>
              <a:rPr lang="es-CL" sz="2000" dirty="0">
                <a:solidFill>
                  <a:schemeClr val="dk1"/>
                </a:solidFill>
                <a:sym typeface="Arial"/>
              </a:rPr>
              <a:t>) </a:t>
            </a:r>
            <a:endParaRPr sz="2000" dirty="0"/>
          </a:p>
        </p:txBody>
      </p:sp>
      <p:sp>
        <p:nvSpPr>
          <p:cNvPr id="905" name="Google Shape;905;p53"/>
          <p:cNvSpPr/>
          <p:nvPr/>
        </p:nvSpPr>
        <p:spPr>
          <a:xfrm rot="5400000">
            <a:off x="5464717" y="982321"/>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5: Asociaciones M:N</a:t>
            </a:r>
            <a:endParaRPr/>
          </a:p>
        </p:txBody>
      </p:sp>
      <p:sp>
        <p:nvSpPr>
          <p:cNvPr id="912" name="Google Shape;912;p54"/>
          <p:cNvSpPr txBox="1">
            <a:spLocks noGrp="1"/>
          </p:cNvSpPr>
          <p:nvPr>
            <p:ph type="body" idx="1"/>
          </p:nvPr>
        </p:nvSpPr>
        <p:spPr>
          <a:xfrm>
            <a:off x="838201" y="1825625"/>
            <a:ext cx="10650794" cy="166941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400"/>
              <a:buChar char="▪"/>
            </a:pPr>
            <a:r>
              <a:rPr lang="es-CL" sz="2400"/>
              <a:t>Por cada asociación binaria M:N crear una nueva relación o tabla que la represente. Incluir como claves foráneas a las claves primarias de las relaciones o tablas que participan en la asociación.</a:t>
            </a:r>
            <a:endParaRPr/>
          </a:p>
          <a:p>
            <a:pPr marL="228600" lvl="0" indent="-228600" algn="just" rtl="0">
              <a:lnSpc>
                <a:spcPct val="90000"/>
              </a:lnSpc>
              <a:spcBef>
                <a:spcPts val="1000"/>
              </a:spcBef>
              <a:spcAft>
                <a:spcPts val="0"/>
              </a:spcAft>
              <a:buSzPts val="2400"/>
              <a:buChar char="▪"/>
            </a:pPr>
            <a:r>
              <a:rPr lang="es-CL" sz="2400"/>
              <a:t>Incluir, también, cualquier atributo simple de la asociación.</a:t>
            </a:r>
            <a:endParaRPr/>
          </a:p>
        </p:txBody>
      </p:sp>
      <p:sp>
        <p:nvSpPr>
          <p:cNvPr id="913" name="Google Shape;913;p5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54</a:t>
            </a:fld>
            <a:endParaRPr/>
          </a:p>
        </p:txBody>
      </p:sp>
      <p:sp>
        <p:nvSpPr>
          <p:cNvPr id="914" name="Google Shape;914;p54"/>
          <p:cNvSpPr/>
          <p:nvPr/>
        </p:nvSpPr>
        <p:spPr>
          <a:xfrm>
            <a:off x="2485548" y="3629977"/>
            <a:ext cx="20576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Conceptual</a:t>
            </a:r>
            <a:endParaRPr sz="1800">
              <a:solidFill>
                <a:schemeClr val="dk1"/>
              </a:solidFill>
              <a:latin typeface="Calibri"/>
              <a:ea typeface="Calibri"/>
              <a:cs typeface="Calibri"/>
              <a:sym typeface="Calibri"/>
            </a:endParaRPr>
          </a:p>
        </p:txBody>
      </p:sp>
      <p:sp>
        <p:nvSpPr>
          <p:cNvPr id="915" name="Google Shape;915;p54"/>
          <p:cNvSpPr/>
          <p:nvPr/>
        </p:nvSpPr>
        <p:spPr>
          <a:xfrm>
            <a:off x="7617864" y="3629977"/>
            <a:ext cx="196220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a:t>
            </a:r>
            <a:endParaRPr sz="1800">
              <a:solidFill>
                <a:schemeClr val="dk1"/>
              </a:solidFill>
              <a:latin typeface="Calibri"/>
              <a:ea typeface="Calibri"/>
              <a:cs typeface="Calibri"/>
              <a:sym typeface="Calibri"/>
            </a:endParaRPr>
          </a:p>
        </p:txBody>
      </p:sp>
      <p:pic>
        <p:nvPicPr>
          <p:cNvPr id="916" name="Google Shape;916;p54" descr="Table&#10;&#10;Description automatically generated"/>
          <p:cNvPicPr preferRelativeResize="0"/>
          <p:nvPr/>
        </p:nvPicPr>
        <p:blipFill rotWithShape="1">
          <a:blip r:embed="rId3">
            <a:alphaModFix/>
          </a:blip>
          <a:srcRect/>
          <a:stretch/>
        </p:blipFill>
        <p:spPr>
          <a:xfrm>
            <a:off x="6096000" y="4226080"/>
            <a:ext cx="5005933" cy="1056002"/>
          </a:xfrm>
          <a:prstGeom prst="rect">
            <a:avLst/>
          </a:prstGeom>
          <a:noFill/>
          <a:ln>
            <a:noFill/>
          </a:ln>
        </p:spPr>
      </p:pic>
      <p:pic>
        <p:nvPicPr>
          <p:cNvPr id="917" name="Google Shape;917;p54" descr="Graphical user interface, application&#10;&#10;Description automatically generated"/>
          <p:cNvPicPr preferRelativeResize="0"/>
          <p:nvPr/>
        </p:nvPicPr>
        <p:blipFill rotWithShape="1">
          <a:blip r:embed="rId4">
            <a:alphaModFix/>
          </a:blip>
          <a:srcRect/>
          <a:stretch/>
        </p:blipFill>
        <p:spPr>
          <a:xfrm>
            <a:off x="1916295" y="4226080"/>
            <a:ext cx="3196183" cy="1638878"/>
          </a:xfrm>
          <a:prstGeom prst="rect">
            <a:avLst/>
          </a:prstGeom>
          <a:noFill/>
          <a:ln>
            <a:noFill/>
          </a:ln>
        </p:spPr>
      </p:pic>
      <p:sp>
        <p:nvSpPr>
          <p:cNvPr id="918" name="Google Shape;918;p54"/>
          <p:cNvSpPr/>
          <p:nvPr/>
        </p:nvSpPr>
        <p:spPr>
          <a:xfrm>
            <a:off x="7884160" y="4226080"/>
            <a:ext cx="1517227" cy="1056002"/>
          </a:xfrm>
          <a:prstGeom prst="rect">
            <a:avLst/>
          </a:prstGeom>
          <a:noFill/>
          <a:ln w="12700" cap="flat" cmpd="sng">
            <a:solidFill>
              <a:srgbClr val="D60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childTnLst>
                                </p:cTn>
                              </p:par>
                              <p:par>
                                <p:cTn id="8" presetID="10" presetClass="entr" presetSubtype="0" fill="hold" nodeType="withEffect">
                                  <p:stCondLst>
                                    <p:cond delay="0"/>
                                  </p:stCondLst>
                                  <p:childTnLst>
                                    <p:set>
                                      <p:cBhvr>
                                        <p:cTn id="9" dur="1" fill="hold">
                                          <p:stCondLst>
                                            <p:cond delay="0"/>
                                          </p:stCondLst>
                                        </p:cTn>
                                        <p:tgtEl>
                                          <p:spTgt spid="915"/>
                                        </p:tgtEl>
                                        <p:attrNameLst>
                                          <p:attrName>style.visibility</p:attrName>
                                        </p:attrNameLst>
                                      </p:cBhvr>
                                      <p:to>
                                        <p:strVal val="visible"/>
                                      </p:to>
                                    </p:set>
                                    <p:animEffect transition="in" filter="fade">
                                      <p:cBhvr>
                                        <p:cTn id="10" dur="1000"/>
                                        <p:tgtEl>
                                          <p:spTgt spid="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5: Asociaciones M:N</a:t>
            </a:r>
            <a:endParaRPr/>
          </a:p>
        </p:txBody>
      </p:sp>
      <p:sp>
        <p:nvSpPr>
          <p:cNvPr id="925" name="Google Shape;925;p5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55</a:t>
            </a:fld>
            <a:endParaRPr/>
          </a:p>
        </p:txBody>
      </p:sp>
      <p:pic>
        <p:nvPicPr>
          <p:cNvPr id="926" name="Google Shape;926;p55" descr="Timeline&#10;&#10;Description automatically generated"/>
          <p:cNvPicPr preferRelativeResize="0"/>
          <p:nvPr/>
        </p:nvPicPr>
        <p:blipFill rotWithShape="1">
          <a:blip r:embed="rId3">
            <a:alphaModFix/>
          </a:blip>
          <a:srcRect/>
          <a:stretch/>
        </p:blipFill>
        <p:spPr>
          <a:xfrm>
            <a:off x="2190458" y="1690688"/>
            <a:ext cx="7304072" cy="4007697"/>
          </a:xfrm>
          <a:prstGeom prst="rect">
            <a:avLst/>
          </a:prstGeom>
          <a:noFill/>
          <a:ln>
            <a:noFill/>
          </a:ln>
        </p:spPr>
      </p:pic>
      <p:sp>
        <p:nvSpPr>
          <p:cNvPr id="927" name="Google Shape;927;p55"/>
          <p:cNvSpPr txBox="1"/>
          <p:nvPr/>
        </p:nvSpPr>
        <p:spPr>
          <a:xfrm>
            <a:off x="2754950" y="5698385"/>
            <a:ext cx="859885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dirty="0">
                <a:solidFill>
                  <a:schemeClr val="dk1"/>
                </a:solidFill>
                <a:latin typeface="Arial"/>
                <a:ea typeface="Arial"/>
                <a:cs typeface="Arial"/>
                <a:sym typeface="Arial"/>
              </a:rPr>
              <a:t>DAÑA</a:t>
            </a:r>
            <a:r>
              <a:rPr lang="es-CL" sz="1600" dirty="0">
                <a:solidFill>
                  <a:schemeClr val="dk1"/>
                </a:solidFill>
                <a:latin typeface="Arial"/>
                <a:ea typeface="Arial"/>
                <a:cs typeface="Arial"/>
                <a:sym typeface="Arial"/>
              </a:rPr>
              <a:t> (</a:t>
            </a:r>
            <a:r>
              <a:rPr lang="es-CL" sz="1600" u="sng" dirty="0">
                <a:solidFill>
                  <a:schemeClr val="dk1"/>
                </a:solidFill>
                <a:latin typeface="Arial"/>
                <a:ea typeface="Arial"/>
                <a:cs typeface="Arial"/>
                <a:sym typeface="Arial"/>
              </a:rPr>
              <a:t>ID-INCENDIO</a:t>
            </a:r>
            <a:r>
              <a:rPr lang="es-CL" sz="1600" dirty="0">
                <a:solidFill>
                  <a:schemeClr val="dk1"/>
                </a:solidFill>
                <a:latin typeface="Arial"/>
                <a:ea typeface="Arial"/>
                <a:cs typeface="Arial"/>
                <a:sym typeface="Arial"/>
              </a:rPr>
              <a:t>, </a:t>
            </a:r>
            <a:r>
              <a:rPr lang="es-CL" sz="1600" u="sng" dirty="0">
                <a:solidFill>
                  <a:schemeClr val="dk1"/>
                </a:solidFill>
                <a:latin typeface="Arial"/>
                <a:ea typeface="Arial"/>
                <a:cs typeface="Arial"/>
                <a:sym typeface="Arial"/>
              </a:rPr>
              <a:t>ROL-PROPIEDAD</a:t>
            </a:r>
            <a:r>
              <a:rPr lang="es-CL" sz="1600" dirty="0">
                <a:solidFill>
                  <a:schemeClr val="dk1"/>
                </a:solidFill>
                <a:latin typeface="Arial"/>
                <a:ea typeface="Arial"/>
                <a:cs typeface="Arial"/>
                <a:sym typeface="Arial"/>
              </a:rPr>
              <a:t>) </a:t>
            </a:r>
            <a:endParaRPr dirty="0"/>
          </a:p>
          <a:p>
            <a:pPr marL="0" marR="0" lvl="0" indent="0" algn="l" rtl="0">
              <a:spcBef>
                <a:spcPts val="0"/>
              </a:spcBef>
              <a:spcAft>
                <a:spcPts val="0"/>
              </a:spcAft>
              <a:buNone/>
            </a:pPr>
            <a:r>
              <a:rPr lang="es-CL" sz="1600" b="1" dirty="0">
                <a:solidFill>
                  <a:schemeClr val="dk1"/>
                </a:solidFill>
                <a:latin typeface="Arial"/>
                <a:ea typeface="Arial"/>
                <a:cs typeface="Arial"/>
                <a:sym typeface="Arial"/>
              </a:rPr>
              <a:t>AYUDA</a:t>
            </a:r>
            <a:r>
              <a:rPr lang="es-CL" sz="1600" dirty="0">
                <a:solidFill>
                  <a:schemeClr val="dk1"/>
                </a:solidFill>
                <a:latin typeface="Arial"/>
                <a:ea typeface="Arial"/>
                <a:cs typeface="Arial"/>
                <a:sym typeface="Arial"/>
              </a:rPr>
              <a:t> (</a:t>
            </a:r>
            <a:r>
              <a:rPr lang="es-CL" sz="1600" u="sng" dirty="0">
                <a:solidFill>
                  <a:schemeClr val="dk1"/>
                </a:solidFill>
                <a:latin typeface="Arial"/>
                <a:ea typeface="Arial"/>
                <a:cs typeface="Arial"/>
                <a:sym typeface="Arial"/>
              </a:rPr>
              <a:t>ID-AYUDA</a:t>
            </a:r>
            <a:r>
              <a:rPr lang="es-CL" sz="1600" dirty="0">
                <a:solidFill>
                  <a:schemeClr val="dk1"/>
                </a:solidFill>
                <a:latin typeface="Arial"/>
                <a:ea typeface="Arial"/>
                <a:cs typeface="Arial"/>
                <a:sym typeface="Arial"/>
              </a:rPr>
              <a:t>, </a:t>
            </a:r>
            <a:r>
              <a:rPr lang="es-CL" sz="1600" u="dashLong" dirty="0">
                <a:solidFill>
                  <a:schemeClr val="dk1"/>
                </a:solidFill>
              </a:rPr>
              <a:t>ROL-PROPIEDAD</a:t>
            </a:r>
            <a:r>
              <a:rPr lang="es-CL" sz="1600" u="sng" dirty="0">
                <a:solidFill>
                  <a:schemeClr val="dk1"/>
                </a:solidFill>
                <a:latin typeface="Arial"/>
                <a:ea typeface="Arial"/>
                <a:cs typeface="Arial"/>
                <a:sym typeface="Arial"/>
              </a:rPr>
              <a:t>, </a:t>
            </a:r>
            <a:r>
              <a:rPr lang="es-CL" sz="1600" u="dashLong" dirty="0">
                <a:solidFill>
                  <a:schemeClr val="dk1"/>
                </a:solidFill>
              </a:rPr>
              <a:t>RUT-DAMNIFICADO</a:t>
            </a:r>
            <a:r>
              <a:rPr lang="es-CL" sz="1600" dirty="0">
                <a:solidFill>
                  <a:schemeClr val="dk1"/>
                </a:solidFill>
                <a:latin typeface="Arial"/>
                <a:ea typeface="Arial"/>
                <a:cs typeface="Arial"/>
                <a:sym typeface="Arial"/>
              </a:rPr>
              <a:t>, TIPO-AYUDA) </a:t>
            </a:r>
            <a:endParaRPr dirty="0"/>
          </a:p>
          <a:p>
            <a:pPr marL="0" marR="0" lvl="0" indent="0" algn="l" rtl="0">
              <a:spcBef>
                <a:spcPts val="0"/>
              </a:spcBef>
              <a:spcAft>
                <a:spcPts val="0"/>
              </a:spcAft>
              <a:buNone/>
            </a:pPr>
            <a:r>
              <a:rPr lang="es-CL" sz="1600" b="1" dirty="0">
                <a:solidFill>
                  <a:schemeClr val="dk1"/>
                </a:solidFill>
                <a:latin typeface="Arial"/>
                <a:ea typeface="Arial"/>
                <a:cs typeface="Arial"/>
                <a:sym typeface="Arial"/>
              </a:rPr>
              <a:t>CASTIGO-JUDICIAL</a:t>
            </a:r>
            <a:r>
              <a:rPr lang="es-CL" sz="1600" dirty="0">
                <a:solidFill>
                  <a:schemeClr val="dk1"/>
                </a:solidFill>
                <a:latin typeface="Arial"/>
                <a:ea typeface="Arial"/>
                <a:cs typeface="Arial"/>
                <a:sym typeface="Arial"/>
              </a:rPr>
              <a:t> (</a:t>
            </a:r>
            <a:r>
              <a:rPr lang="es-CL" sz="1600" u="sng" dirty="0">
                <a:solidFill>
                  <a:schemeClr val="dk1"/>
                </a:solidFill>
                <a:latin typeface="Arial"/>
                <a:ea typeface="Arial"/>
                <a:cs typeface="Arial"/>
                <a:sym typeface="Arial"/>
              </a:rPr>
              <a:t>ID-CASTIGO</a:t>
            </a:r>
            <a:r>
              <a:rPr lang="es-CL" sz="1600" dirty="0">
                <a:solidFill>
                  <a:schemeClr val="dk1"/>
                </a:solidFill>
                <a:latin typeface="Arial"/>
                <a:ea typeface="Arial"/>
                <a:cs typeface="Arial"/>
                <a:sym typeface="Arial"/>
              </a:rPr>
              <a:t>, </a:t>
            </a:r>
            <a:r>
              <a:rPr lang="es-CL" sz="1600" u="dashLong" dirty="0">
                <a:solidFill>
                  <a:schemeClr val="dk1"/>
                </a:solidFill>
              </a:rPr>
              <a:t>ID-INCENDIO</a:t>
            </a:r>
            <a:r>
              <a:rPr lang="es-CL" sz="1600" u="sng" dirty="0">
                <a:solidFill>
                  <a:schemeClr val="dk1"/>
                </a:solidFill>
                <a:latin typeface="Arial"/>
                <a:ea typeface="Arial"/>
                <a:cs typeface="Arial"/>
                <a:sym typeface="Arial"/>
              </a:rPr>
              <a:t>, </a:t>
            </a:r>
            <a:r>
              <a:rPr lang="es-CL" sz="1600" u="dashLong" dirty="0">
                <a:solidFill>
                  <a:schemeClr val="dk1"/>
                </a:solidFill>
              </a:rPr>
              <a:t>RUT-CAUSANTE</a:t>
            </a:r>
            <a:r>
              <a:rPr lang="es-CL" sz="1600" dirty="0">
                <a:solidFill>
                  <a:schemeClr val="dk1"/>
                </a:solidFill>
                <a:latin typeface="Arial"/>
                <a:ea typeface="Arial"/>
                <a:cs typeface="Arial"/>
                <a:sym typeface="Arial"/>
              </a:rPr>
              <a:t>, RESOLUCION)  </a:t>
            </a:r>
            <a:endParaRPr dirty="0"/>
          </a:p>
        </p:txBody>
      </p:sp>
      <p:sp>
        <p:nvSpPr>
          <p:cNvPr id="928" name="Google Shape;928;p55"/>
          <p:cNvSpPr/>
          <p:nvPr/>
        </p:nvSpPr>
        <p:spPr>
          <a:xfrm rot="2800128">
            <a:off x="4232266" y="2275847"/>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9" name="Google Shape;929;p55"/>
          <p:cNvSpPr/>
          <p:nvPr/>
        </p:nvSpPr>
        <p:spPr>
          <a:xfrm>
            <a:off x="3225100" y="4836721"/>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0" name="Google Shape;930;p55"/>
          <p:cNvSpPr/>
          <p:nvPr/>
        </p:nvSpPr>
        <p:spPr>
          <a:xfrm rot="10800000">
            <a:off x="9494530" y="3033354"/>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6: Asociaciones n-arias (n ≥ 3)</a:t>
            </a:r>
            <a:endParaRPr/>
          </a:p>
        </p:txBody>
      </p:sp>
      <p:sp>
        <p:nvSpPr>
          <p:cNvPr id="937" name="Google Shape;937;p56"/>
          <p:cNvSpPr txBox="1">
            <a:spLocks noGrp="1"/>
          </p:cNvSpPr>
          <p:nvPr>
            <p:ph type="body" idx="1"/>
          </p:nvPr>
        </p:nvSpPr>
        <p:spPr>
          <a:xfrm>
            <a:off x="838201" y="1825625"/>
            <a:ext cx="10650794" cy="423650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400"/>
              <a:buChar char="▪"/>
            </a:pPr>
            <a:r>
              <a:rPr lang="es-CL" sz="2400"/>
              <a:t>Por cada asociación de grado 3 o más, crear una nueva relación o tabla para representarla.</a:t>
            </a:r>
            <a:endParaRPr/>
          </a:p>
          <a:p>
            <a:pPr marL="228600" lvl="0" indent="-228600" algn="just" rtl="0">
              <a:lnSpc>
                <a:spcPct val="90000"/>
              </a:lnSpc>
              <a:spcBef>
                <a:spcPts val="1000"/>
              </a:spcBef>
              <a:spcAft>
                <a:spcPts val="0"/>
              </a:spcAft>
              <a:buSzPts val="2400"/>
              <a:buChar char="▪"/>
            </a:pPr>
            <a:r>
              <a:rPr lang="es-CL" sz="2400"/>
              <a:t>Incluir como claves foráneas a las claves primarias de las relaciones o tablas que representan a los tipos de entidades que participan en dicha asociación; normalmente, la concatenación de estas claves es la clave primaria de la nueva relación o tabla.</a:t>
            </a:r>
            <a:endParaRPr/>
          </a:p>
        </p:txBody>
      </p:sp>
      <p:sp>
        <p:nvSpPr>
          <p:cNvPr id="938" name="Google Shape;938;p5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56</a:t>
            </a:fld>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6: Asociaciones n-arias (n ≥ 3)</a:t>
            </a:r>
            <a:endParaRPr/>
          </a:p>
        </p:txBody>
      </p:sp>
      <p:sp>
        <p:nvSpPr>
          <p:cNvPr id="945" name="Google Shape;945;p5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57</a:t>
            </a:fld>
            <a:endParaRPr/>
          </a:p>
        </p:txBody>
      </p:sp>
      <p:pic>
        <p:nvPicPr>
          <p:cNvPr id="946" name="Google Shape;946;p57" descr="Graphical user interface, application&#10;&#10;Description automatically generated"/>
          <p:cNvPicPr preferRelativeResize="0"/>
          <p:nvPr/>
        </p:nvPicPr>
        <p:blipFill rotWithShape="1">
          <a:blip r:embed="rId3">
            <a:alphaModFix/>
          </a:blip>
          <a:srcRect/>
          <a:stretch/>
        </p:blipFill>
        <p:spPr>
          <a:xfrm>
            <a:off x="6201419" y="2545371"/>
            <a:ext cx="4891911" cy="2866546"/>
          </a:xfrm>
          <a:prstGeom prst="rect">
            <a:avLst/>
          </a:prstGeom>
          <a:noFill/>
          <a:ln>
            <a:noFill/>
          </a:ln>
        </p:spPr>
      </p:pic>
      <p:pic>
        <p:nvPicPr>
          <p:cNvPr id="947" name="Google Shape;947;p57" descr="Graphical user interface, application&#10;&#10;Description automatically generated"/>
          <p:cNvPicPr preferRelativeResize="0"/>
          <p:nvPr/>
        </p:nvPicPr>
        <p:blipFill rotWithShape="1">
          <a:blip r:embed="rId4">
            <a:alphaModFix/>
          </a:blip>
          <a:srcRect/>
          <a:stretch/>
        </p:blipFill>
        <p:spPr>
          <a:xfrm>
            <a:off x="940064" y="2545371"/>
            <a:ext cx="4206819" cy="3499394"/>
          </a:xfrm>
          <a:prstGeom prst="rect">
            <a:avLst/>
          </a:prstGeom>
          <a:noFill/>
          <a:ln>
            <a:noFill/>
          </a:ln>
        </p:spPr>
      </p:pic>
      <p:sp>
        <p:nvSpPr>
          <p:cNvPr id="948" name="Google Shape;948;p57"/>
          <p:cNvSpPr/>
          <p:nvPr/>
        </p:nvSpPr>
        <p:spPr>
          <a:xfrm>
            <a:off x="2014633" y="1954460"/>
            <a:ext cx="20576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Conceptual</a:t>
            </a:r>
            <a:endParaRPr sz="1800">
              <a:solidFill>
                <a:schemeClr val="dk1"/>
              </a:solidFill>
              <a:latin typeface="Calibri"/>
              <a:ea typeface="Calibri"/>
              <a:cs typeface="Calibri"/>
              <a:sym typeface="Calibri"/>
            </a:endParaRPr>
          </a:p>
        </p:txBody>
      </p:sp>
      <p:sp>
        <p:nvSpPr>
          <p:cNvPr id="949" name="Google Shape;949;p57"/>
          <p:cNvSpPr/>
          <p:nvPr/>
        </p:nvSpPr>
        <p:spPr>
          <a:xfrm>
            <a:off x="7666272" y="1954460"/>
            <a:ext cx="196220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a:t>
            </a:r>
            <a:endParaRPr sz="1800">
              <a:solidFill>
                <a:schemeClr val="dk1"/>
              </a:solidFill>
              <a:latin typeface="Calibri"/>
              <a:ea typeface="Calibri"/>
              <a:cs typeface="Calibri"/>
              <a:sym typeface="Calibri"/>
            </a:endParaRPr>
          </a:p>
        </p:txBody>
      </p:sp>
      <p:sp>
        <p:nvSpPr>
          <p:cNvPr id="950" name="Google Shape;950;p57"/>
          <p:cNvSpPr/>
          <p:nvPr/>
        </p:nvSpPr>
        <p:spPr>
          <a:xfrm>
            <a:off x="7888760" y="2431656"/>
            <a:ext cx="1517227" cy="1665956"/>
          </a:xfrm>
          <a:prstGeom prst="rect">
            <a:avLst/>
          </a:prstGeom>
          <a:noFill/>
          <a:ln w="12700" cap="flat" cmpd="sng">
            <a:solidFill>
              <a:srgbClr val="D60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8"/>
                                        </p:tgtEl>
                                        <p:attrNameLst>
                                          <p:attrName>style.visibility</p:attrName>
                                        </p:attrNameLst>
                                      </p:cBhvr>
                                      <p:to>
                                        <p:strVal val="visible"/>
                                      </p:to>
                                    </p:set>
                                    <p:animEffect transition="in" filter="fade">
                                      <p:cBhvr>
                                        <p:cTn id="7" dur="1000"/>
                                        <p:tgtEl>
                                          <p:spTgt spid="948"/>
                                        </p:tgtEl>
                                      </p:cBhvr>
                                    </p:animEffect>
                                  </p:childTnLst>
                                </p:cTn>
                              </p:par>
                              <p:par>
                                <p:cTn id="8" presetID="10" presetClass="entr" presetSubtype="0" fill="hold" nodeType="withEffect">
                                  <p:stCondLst>
                                    <p:cond delay="0"/>
                                  </p:stCondLst>
                                  <p:childTnLst>
                                    <p:set>
                                      <p:cBhvr>
                                        <p:cTn id="9" dur="1" fill="hold">
                                          <p:stCondLst>
                                            <p:cond delay="0"/>
                                          </p:stCondLst>
                                        </p:cTn>
                                        <p:tgtEl>
                                          <p:spTgt spid="949"/>
                                        </p:tgtEl>
                                        <p:attrNameLst>
                                          <p:attrName>style.visibility</p:attrName>
                                        </p:attrNameLst>
                                      </p:cBhvr>
                                      <p:to>
                                        <p:strVal val="visible"/>
                                      </p:to>
                                    </p:set>
                                    <p:animEffect transition="in" filter="fade">
                                      <p:cBhvr>
                                        <p:cTn id="10" dur="1000"/>
                                        <p:tgtEl>
                                          <p:spTgt spid="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957" name="Google Shape;957;p58"/>
          <p:cNvSpPr txBox="1">
            <a:spLocks noGrp="1"/>
          </p:cNvSpPr>
          <p:nvPr>
            <p:ph type="body" idx="1"/>
          </p:nvPr>
        </p:nvSpPr>
        <p:spPr>
          <a:xfrm>
            <a:off x="838200" y="1825625"/>
            <a:ext cx="10515600" cy="110722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400"/>
              <a:buChar char="▪"/>
            </a:pPr>
            <a:r>
              <a:rPr lang="es-CL" sz="2400"/>
              <a:t>Hay varias posibilidades (ya vistas en la integración de vistas normalizadas).</a:t>
            </a:r>
            <a:endParaRPr/>
          </a:p>
          <a:p>
            <a:pPr marL="228600" lvl="0" indent="-228600" algn="just" rtl="0">
              <a:lnSpc>
                <a:spcPct val="90000"/>
              </a:lnSpc>
              <a:spcBef>
                <a:spcPts val="1000"/>
              </a:spcBef>
              <a:spcAft>
                <a:spcPts val="0"/>
              </a:spcAft>
              <a:buSzPts val="2400"/>
              <a:buChar char="▪"/>
            </a:pPr>
            <a:r>
              <a:rPr lang="es-CL" sz="2400"/>
              <a:t>Considerar la siguiente jerarquía:</a:t>
            </a:r>
            <a:endParaRPr/>
          </a:p>
        </p:txBody>
      </p:sp>
      <p:sp>
        <p:nvSpPr>
          <p:cNvPr id="958" name="Google Shape;958;p5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58</a:t>
            </a:fld>
            <a:endParaRPr/>
          </a:p>
        </p:txBody>
      </p:sp>
      <p:pic>
        <p:nvPicPr>
          <p:cNvPr id="959" name="Google Shape;959;p58" descr="Graphical user interface, application&#10;&#10;Description automatically generated"/>
          <p:cNvPicPr preferRelativeResize="0"/>
          <p:nvPr/>
        </p:nvPicPr>
        <p:blipFill rotWithShape="1">
          <a:blip r:embed="rId3">
            <a:alphaModFix/>
          </a:blip>
          <a:srcRect/>
          <a:stretch/>
        </p:blipFill>
        <p:spPr>
          <a:xfrm>
            <a:off x="4280024" y="3190240"/>
            <a:ext cx="3631951" cy="2331508"/>
          </a:xfrm>
          <a:prstGeom prst="rect">
            <a:avLst/>
          </a:prstGeom>
          <a:noFill/>
          <a:ln>
            <a:noFill/>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966" name="Google Shape;966;p59"/>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1: </a:t>
            </a:r>
            <a:r>
              <a:rPr lang="es-CL" sz="2400"/>
              <a:t>crear una relación o tabla para la superclase con todos los atributos identificados en el modelo conceptual. Crear una relación o tabla por cada subclase, con todos los atributos propios de la subclase más el identificador de la superclase, quedando éste como la clave primaria de la relación.</a:t>
            </a:r>
            <a:endParaRPr/>
          </a:p>
        </p:txBody>
      </p:sp>
      <p:sp>
        <p:nvSpPr>
          <p:cNvPr id="967" name="Google Shape;967;p5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59</a:t>
            </a:fld>
            <a:endParaRPr/>
          </a:p>
        </p:txBody>
      </p:sp>
      <p:pic>
        <p:nvPicPr>
          <p:cNvPr id="968" name="Google Shape;968;p59" descr="A screenshot of a computer&#10;&#10;Description automatically generated with medium confidence"/>
          <p:cNvPicPr preferRelativeResize="0"/>
          <p:nvPr/>
        </p:nvPicPr>
        <p:blipFill rotWithShape="1">
          <a:blip r:embed="rId3">
            <a:alphaModFix/>
          </a:blip>
          <a:srcRect/>
          <a:stretch/>
        </p:blipFill>
        <p:spPr>
          <a:xfrm>
            <a:off x="2506134" y="3613574"/>
            <a:ext cx="7179732" cy="2190559"/>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Características del Modelo Relacional</a:t>
            </a:r>
            <a:endParaRPr/>
          </a:p>
        </p:txBody>
      </p:sp>
      <p:sp>
        <p:nvSpPr>
          <p:cNvPr id="217" name="Google Shape;21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800"/>
              <a:buChar char="▪"/>
            </a:pPr>
            <a:r>
              <a:rPr lang="es-CL"/>
              <a:t>Independencia (física) de los datos.</a:t>
            </a:r>
            <a:endParaRPr/>
          </a:p>
          <a:p>
            <a:pPr marL="228600" lvl="0" indent="-228600" algn="just" rtl="0">
              <a:lnSpc>
                <a:spcPct val="90000"/>
              </a:lnSpc>
              <a:spcBef>
                <a:spcPts val="1000"/>
              </a:spcBef>
              <a:spcAft>
                <a:spcPts val="0"/>
              </a:spcAft>
              <a:buSzPts val="2800"/>
              <a:buChar char="▪"/>
            </a:pPr>
            <a:r>
              <a:rPr lang="es-CL"/>
              <a:t>Uso de claves lógicas.</a:t>
            </a:r>
            <a:endParaRPr/>
          </a:p>
          <a:p>
            <a:pPr marL="228600" lvl="0" indent="-228600" algn="just" rtl="0">
              <a:lnSpc>
                <a:spcPct val="90000"/>
              </a:lnSpc>
              <a:spcBef>
                <a:spcPts val="1000"/>
              </a:spcBef>
              <a:spcAft>
                <a:spcPts val="0"/>
              </a:spcAft>
              <a:buSzPts val="2800"/>
              <a:buChar char="▪"/>
            </a:pPr>
            <a:r>
              <a:rPr lang="es-CL"/>
              <a:t>Estrategia de diseño basada en la Teoría de la Normalización (formas normales).</a:t>
            </a:r>
            <a:endParaRPr/>
          </a:p>
          <a:p>
            <a:pPr marL="228600" lvl="0" indent="-228600" algn="just" rtl="0">
              <a:lnSpc>
                <a:spcPct val="90000"/>
              </a:lnSpc>
              <a:spcBef>
                <a:spcPts val="1000"/>
              </a:spcBef>
              <a:spcAft>
                <a:spcPts val="0"/>
              </a:spcAft>
              <a:buSzPts val="2800"/>
              <a:buChar char="▪"/>
            </a:pPr>
            <a:r>
              <a:rPr lang="es-CL"/>
              <a:t>Lenguaje de consultas de alto nivel (SQL).</a:t>
            </a:r>
            <a:endParaRPr/>
          </a:p>
          <a:p>
            <a:pPr marL="228600" lvl="0" indent="-228600" algn="just" rtl="0">
              <a:lnSpc>
                <a:spcPct val="90000"/>
              </a:lnSpc>
              <a:spcBef>
                <a:spcPts val="1000"/>
              </a:spcBef>
              <a:spcAft>
                <a:spcPts val="0"/>
              </a:spcAft>
              <a:buSzPts val="2800"/>
              <a:buChar char="▪"/>
            </a:pPr>
            <a:r>
              <a:rPr lang="es-CL"/>
              <a:t>Se denomina relación a un archivo o tabla. </a:t>
            </a:r>
            <a:endParaRPr/>
          </a:p>
          <a:p>
            <a:pPr marL="228600" lvl="0" indent="-228600" algn="just" rtl="0">
              <a:lnSpc>
                <a:spcPct val="90000"/>
              </a:lnSpc>
              <a:spcBef>
                <a:spcPts val="1000"/>
              </a:spcBef>
              <a:spcAft>
                <a:spcPts val="0"/>
              </a:spcAft>
              <a:buSzPts val="2800"/>
              <a:buChar char="▪"/>
            </a:pPr>
            <a:r>
              <a:rPr lang="es-CL"/>
              <a:t>Una relación corresponde a una tabla bidimensional formada por filas (tuplas o registros) y columnas (atributos o campos).</a:t>
            </a:r>
            <a:endParaRPr/>
          </a:p>
        </p:txBody>
      </p:sp>
      <p:sp>
        <p:nvSpPr>
          <p:cNvPr id="218" name="Google Shape;218;p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a:t>
            </a:fld>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975" name="Google Shape;975;p60"/>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1:</a:t>
            </a:r>
            <a:endParaRPr sz="2400"/>
          </a:p>
        </p:txBody>
      </p:sp>
      <p:sp>
        <p:nvSpPr>
          <p:cNvPr id="976" name="Google Shape;976;p6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60</a:t>
            </a:fld>
            <a:endParaRPr/>
          </a:p>
        </p:txBody>
      </p:sp>
      <p:sp>
        <p:nvSpPr>
          <p:cNvPr id="977" name="Google Shape;977;p60"/>
          <p:cNvSpPr txBox="1"/>
          <p:nvPr/>
        </p:nvSpPr>
        <p:spPr>
          <a:xfrm>
            <a:off x="3801872" y="5401522"/>
            <a:ext cx="566018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dk1"/>
                </a:solidFill>
                <a:latin typeface="Arial"/>
                <a:ea typeface="Arial"/>
                <a:cs typeface="Arial"/>
                <a:sym typeface="Arial"/>
              </a:rPr>
              <a:t>PERSONA</a:t>
            </a:r>
            <a:r>
              <a:rPr lang="es-CL" sz="1600">
                <a:solidFill>
                  <a:schemeClr val="dk1"/>
                </a:solidFill>
                <a:latin typeface="Arial"/>
                <a:ea typeface="Arial"/>
                <a:cs typeface="Arial"/>
                <a:sym typeface="Arial"/>
              </a:rPr>
              <a:t> (</a:t>
            </a:r>
            <a:r>
              <a:rPr lang="es-CL" sz="1600" u="sng">
                <a:solidFill>
                  <a:schemeClr val="dk1"/>
                </a:solidFill>
                <a:latin typeface="Arial"/>
                <a:ea typeface="Arial"/>
                <a:cs typeface="Arial"/>
                <a:sym typeface="Arial"/>
              </a:rPr>
              <a:t>RUT</a:t>
            </a:r>
            <a:r>
              <a:rPr lang="es-CL" sz="1600">
                <a:solidFill>
                  <a:schemeClr val="dk1"/>
                </a:solidFill>
                <a:latin typeface="Arial"/>
                <a:ea typeface="Arial"/>
                <a:cs typeface="Arial"/>
                <a:sym typeface="Arial"/>
              </a:rPr>
              <a:t>, NOMBRE, DOMICILIO) </a:t>
            </a:r>
            <a:endParaRPr/>
          </a:p>
          <a:p>
            <a:pPr marL="0" marR="0" lvl="0" indent="0" algn="l" rtl="0">
              <a:spcBef>
                <a:spcPts val="0"/>
              </a:spcBef>
              <a:spcAft>
                <a:spcPts val="0"/>
              </a:spcAft>
              <a:buNone/>
            </a:pPr>
            <a:r>
              <a:rPr lang="es-CL" sz="1600" b="1">
                <a:solidFill>
                  <a:schemeClr val="dk1"/>
                </a:solidFill>
                <a:latin typeface="Arial"/>
                <a:ea typeface="Arial"/>
                <a:cs typeface="Arial"/>
                <a:sym typeface="Arial"/>
              </a:rPr>
              <a:t>DAMNIFICADO</a:t>
            </a:r>
            <a:r>
              <a:rPr lang="es-CL" sz="1600">
                <a:solidFill>
                  <a:schemeClr val="dk1"/>
                </a:solidFill>
                <a:latin typeface="Arial"/>
                <a:ea typeface="Arial"/>
                <a:cs typeface="Arial"/>
                <a:sym typeface="Arial"/>
              </a:rPr>
              <a:t> (</a:t>
            </a:r>
            <a:r>
              <a:rPr lang="es-CL" sz="1600" u="sng">
                <a:solidFill>
                  <a:schemeClr val="dk1"/>
                </a:solidFill>
                <a:latin typeface="Arial"/>
                <a:ea typeface="Arial"/>
                <a:cs typeface="Arial"/>
                <a:sym typeface="Arial"/>
              </a:rPr>
              <a:t>RUT-DAMNIFICADO</a:t>
            </a:r>
            <a:r>
              <a:rPr lang="es-CL" sz="1600">
                <a:solidFill>
                  <a:schemeClr val="dk1"/>
                </a:solidFill>
                <a:latin typeface="Arial"/>
                <a:ea typeface="Arial"/>
                <a:cs typeface="Arial"/>
                <a:sym typeface="Arial"/>
              </a:rPr>
              <a:t>, TIPO-DAÑO) </a:t>
            </a:r>
            <a:endParaRPr/>
          </a:p>
          <a:p>
            <a:pPr marL="0" marR="0" lvl="0" indent="0" algn="l" rtl="0">
              <a:spcBef>
                <a:spcPts val="0"/>
              </a:spcBef>
              <a:spcAft>
                <a:spcPts val="0"/>
              </a:spcAft>
              <a:buNone/>
            </a:pPr>
            <a:r>
              <a:rPr lang="es-CL" sz="1600" b="1">
                <a:solidFill>
                  <a:schemeClr val="dk1"/>
                </a:solidFill>
                <a:latin typeface="Arial"/>
                <a:ea typeface="Arial"/>
                <a:cs typeface="Arial"/>
                <a:sym typeface="Arial"/>
              </a:rPr>
              <a:t>CAUSANTE</a:t>
            </a:r>
            <a:r>
              <a:rPr lang="es-CL" sz="1600">
                <a:solidFill>
                  <a:schemeClr val="dk1"/>
                </a:solidFill>
                <a:latin typeface="Arial"/>
                <a:ea typeface="Arial"/>
                <a:cs typeface="Arial"/>
                <a:sym typeface="Arial"/>
              </a:rPr>
              <a:t> ((</a:t>
            </a:r>
            <a:r>
              <a:rPr lang="es-CL" sz="1600" u="sng">
                <a:solidFill>
                  <a:schemeClr val="dk1"/>
                </a:solidFill>
                <a:latin typeface="Arial"/>
                <a:ea typeface="Arial"/>
                <a:cs typeface="Arial"/>
                <a:sym typeface="Arial"/>
              </a:rPr>
              <a:t>RUT-CAUSANTE</a:t>
            </a:r>
            <a:r>
              <a:rPr lang="es-CL" sz="1600">
                <a:solidFill>
                  <a:schemeClr val="dk1"/>
                </a:solidFill>
                <a:latin typeface="Arial"/>
                <a:ea typeface="Arial"/>
                <a:cs typeface="Arial"/>
                <a:sym typeface="Arial"/>
              </a:rPr>
              <a:t>, TIPO-PARTICIPACION) </a:t>
            </a:r>
            <a:endParaRPr/>
          </a:p>
        </p:txBody>
      </p:sp>
      <p:pic>
        <p:nvPicPr>
          <p:cNvPr id="978" name="Google Shape;978;p60" descr="Timeline&#10;&#10;Description automatically generated"/>
          <p:cNvPicPr preferRelativeResize="0"/>
          <p:nvPr/>
        </p:nvPicPr>
        <p:blipFill rotWithShape="1">
          <a:blip r:embed="rId3">
            <a:alphaModFix/>
          </a:blip>
          <a:srcRect l="26437" t="28908"/>
          <a:stretch/>
        </p:blipFill>
        <p:spPr>
          <a:xfrm>
            <a:off x="3299792" y="2188990"/>
            <a:ext cx="5373104" cy="2849168"/>
          </a:xfrm>
          <a:prstGeom prst="rect">
            <a:avLst/>
          </a:prstGeom>
          <a:noFill/>
          <a:ln>
            <a:noFill/>
          </a:ln>
        </p:spPr>
      </p:pic>
      <p:sp>
        <p:nvSpPr>
          <p:cNvPr id="979" name="Google Shape;979;p60"/>
          <p:cNvSpPr/>
          <p:nvPr/>
        </p:nvSpPr>
        <p:spPr>
          <a:xfrm>
            <a:off x="5066651" y="3365032"/>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986" name="Google Shape;986;p61"/>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2: </a:t>
            </a:r>
            <a:r>
              <a:rPr lang="es-CL" sz="2400"/>
              <a:t>crear una relación o tabla por cada subclase, incluyendo en cada una de ellas los atributos de la superclase y los atributos propios de la subclase correspondiente, dejando al identificador de la superclase como la clave primaria de la relación.</a:t>
            </a:r>
            <a:endParaRPr/>
          </a:p>
        </p:txBody>
      </p:sp>
      <p:sp>
        <p:nvSpPr>
          <p:cNvPr id="987" name="Google Shape;987;p6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61</a:t>
            </a:fld>
            <a:endParaRPr/>
          </a:p>
        </p:txBody>
      </p:sp>
      <p:pic>
        <p:nvPicPr>
          <p:cNvPr id="988" name="Google Shape;988;p61" descr="A screenshot of a computer&#10;&#10;Description automatically generated with medium confidence"/>
          <p:cNvPicPr preferRelativeResize="0"/>
          <p:nvPr/>
        </p:nvPicPr>
        <p:blipFill rotWithShape="1">
          <a:blip r:embed="rId3">
            <a:alphaModFix/>
          </a:blip>
          <a:srcRect/>
          <a:stretch/>
        </p:blipFill>
        <p:spPr>
          <a:xfrm>
            <a:off x="2330026" y="3516621"/>
            <a:ext cx="7531947" cy="2009053"/>
          </a:xfrm>
          <a:prstGeom prst="rect">
            <a:avLst/>
          </a:prstGeom>
          <a:noFill/>
          <a:ln>
            <a:noFill/>
          </a:ln>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995" name="Google Shape;995;p62"/>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2:</a:t>
            </a:r>
            <a:endParaRPr sz="2400"/>
          </a:p>
        </p:txBody>
      </p:sp>
      <p:sp>
        <p:nvSpPr>
          <p:cNvPr id="996" name="Google Shape;996;p6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62</a:t>
            </a:fld>
            <a:endParaRPr/>
          </a:p>
        </p:txBody>
      </p:sp>
      <p:pic>
        <p:nvPicPr>
          <p:cNvPr id="997" name="Google Shape;997;p62" descr="Timeline&#10;&#10;Description automatically generated"/>
          <p:cNvPicPr preferRelativeResize="0"/>
          <p:nvPr/>
        </p:nvPicPr>
        <p:blipFill rotWithShape="1">
          <a:blip r:embed="rId3">
            <a:alphaModFix/>
          </a:blip>
          <a:srcRect l="26437" t="28908"/>
          <a:stretch/>
        </p:blipFill>
        <p:spPr>
          <a:xfrm>
            <a:off x="3299792" y="2188990"/>
            <a:ext cx="5373104" cy="2849168"/>
          </a:xfrm>
          <a:prstGeom prst="rect">
            <a:avLst/>
          </a:prstGeom>
          <a:noFill/>
          <a:ln>
            <a:noFill/>
          </a:ln>
        </p:spPr>
      </p:pic>
      <p:sp>
        <p:nvSpPr>
          <p:cNvPr id="998" name="Google Shape;998;p62"/>
          <p:cNvSpPr/>
          <p:nvPr/>
        </p:nvSpPr>
        <p:spPr>
          <a:xfrm>
            <a:off x="5066651" y="3365032"/>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9" name="Google Shape;999;p62"/>
          <p:cNvSpPr txBox="1"/>
          <p:nvPr/>
        </p:nvSpPr>
        <p:spPr>
          <a:xfrm>
            <a:off x="3008243" y="5401522"/>
            <a:ext cx="645380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dk1"/>
                </a:solidFill>
                <a:latin typeface="Arial"/>
                <a:ea typeface="Arial"/>
                <a:cs typeface="Arial"/>
                <a:sym typeface="Arial"/>
              </a:rPr>
              <a:t>DAMINIFICADO</a:t>
            </a:r>
            <a:r>
              <a:rPr lang="es-CL" sz="1600">
                <a:solidFill>
                  <a:schemeClr val="dk1"/>
                </a:solidFill>
                <a:latin typeface="Arial"/>
                <a:ea typeface="Arial"/>
                <a:cs typeface="Arial"/>
                <a:sym typeface="Arial"/>
              </a:rPr>
              <a:t> (</a:t>
            </a:r>
            <a:r>
              <a:rPr lang="es-CL" sz="1600" u="sng">
                <a:solidFill>
                  <a:schemeClr val="dk1"/>
                </a:solidFill>
                <a:latin typeface="Arial"/>
                <a:ea typeface="Arial"/>
                <a:cs typeface="Arial"/>
                <a:sym typeface="Arial"/>
              </a:rPr>
              <a:t>RUT-DAMNIFICADO</a:t>
            </a:r>
            <a:r>
              <a:rPr lang="es-CL" sz="1600">
                <a:solidFill>
                  <a:schemeClr val="dk1"/>
                </a:solidFill>
                <a:latin typeface="Arial"/>
                <a:ea typeface="Arial"/>
                <a:cs typeface="Arial"/>
                <a:sym typeface="Arial"/>
              </a:rPr>
              <a:t>, NOMBRE, DOMICILIO, TIPO-DAÑO) </a:t>
            </a:r>
            <a:endParaRPr/>
          </a:p>
          <a:p>
            <a:pPr marL="0" marR="0" lvl="0" indent="0" algn="l" rtl="0">
              <a:spcBef>
                <a:spcPts val="0"/>
              </a:spcBef>
              <a:spcAft>
                <a:spcPts val="0"/>
              </a:spcAft>
              <a:buNone/>
            </a:pPr>
            <a:r>
              <a:rPr lang="es-CL" sz="1600" b="1">
                <a:solidFill>
                  <a:schemeClr val="dk1"/>
                </a:solidFill>
                <a:latin typeface="Arial"/>
                <a:ea typeface="Arial"/>
                <a:cs typeface="Arial"/>
                <a:sym typeface="Arial"/>
              </a:rPr>
              <a:t>CAUSANTE</a:t>
            </a:r>
            <a:r>
              <a:rPr lang="es-CL" sz="1600">
                <a:solidFill>
                  <a:schemeClr val="dk1"/>
                </a:solidFill>
                <a:latin typeface="Arial"/>
                <a:ea typeface="Arial"/>
                <a:cs typeface="Arial"/>
                <a:sym typeface="Arial"/>
              </a:rPr>
              <a:t> (</a:t>
            </a:r>
            <a:r>
              <a:rPr lang="es-CL" sz="1600" u="sng">
                <a:solidFill>
                  <a:schemeClr val="dk1"/>
                </a:solidFill>
                <a:latin typeface="Arial"/>
                <a:ea typeface="Arial"/>
                <a:cs typeface="Arial"/>
                <a:sym typeface="Arial"/>
              </a:rPr>
              <a:t>RUT-CAUSANTE</a:t>
            </a:r>
            <a:r>
              <a:rPr lang="es-CL" sz="1600">
                <a:solidFill>
                  <a:schemeClr val="dk1"/>
                </a:solidFill>
                <a:latin typeface="Arial"/>
                <a:ea typeface="Arial"/>
                <a:cs typeface="Arial"/>
                <a:sym typeface="Arial"/>
              </a:rPr>
              <a:t>, NOMBRE, DOMICILIO, TIPO-PARTICIPACION)</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1006" name="Google Shape;1006;p63"/>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3: </a:t>
            </a:r>
            <a:r>
              <a:rPr lang="es-CL" sz="2400"/>
              <a:t>crear una única relación o tabla que contenga todos los atributos de la superclase y todos los atributos pertenecientes a cada una de las subclases, más un atributo adicional que permita determinar a qué subclase pertenece cierta entidad. La clave primaria es el identificador de la superclase.</a:t>
            </a:r>
            <a:endParaRPr/>
          </a:p>
        </p:txBody>
      </p:sp>
      <p:sp>
        <p:nvSpPr>
          <p:cNvPr id="1007" name="Google Shape;1007;p6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63</a:t>
            </a:fld>
            <a:endParaRPr/>
          </a:p>
        </p:txBody>
      </p:sp>
      <p:pic>
        <p:nvPicPr>
          <p:cNvPr id="1008" name="Google Shape;1008;p63" descr="A screenshot of a computer&#10;&#10;Description automatically generated with medium confidence"/>
          <p:cNvPicPr preferRelativeResize="0"/>
          <p:nvPr/>
        </p:nvPicPr>
        <p:blipFill rotWithShape="1">
          <a:blip r:embed="rId3">
            <a:alphaModFix/>
          </a:blip>
          <a:srcRect/>
          <a:stretch/>
        </p:blipFill>
        <p:spPr>
          <a:xfrm>
            <a:off x="3116574" y="3613574"/>
            <a:ext cx="5958852" cy="2133626"/>
          </a:xfrm>
          <a:prstGeom prst="rect">
            <a:avLst/>
          </a:prstGeom>
          <a:noFill/>
          <a:ln>
            <a:noFill/>
          </a:ln>
        </p:spPr>
      </p:pic>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1015" name="Google Shape;1015;p64"/>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3:</a:t>
            </a:r>
            <a:endParaRPr sz="2400"/>
          </a:p>
        </p:txBody>
      </p:sp>
      <p:sp>
        <p:nvSpPr>
          <p:cNvPr id="1016" name="Google Shape;1016;p6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64</a:t>
            </a:fld>
            <a:endParaRPr/>
          </a:p>
        </p:txBody>
      </p:sp>
      <p:pic>
        <p:nvPicPr>
          <p:cNvPr id="1017" name="Google Shape;1017;p64" descr="Timeline&#10;&#10;Description automatically generated"/>
          <p:cNvPicPr preferRelativeResize="0"/>
          <p:nvPr/>
        </p:nvPicPr>
        <p:blipFill rotWithShape="1">
          <a:blip r:embed="rId3">
            <a:alphaModFix/>
          </a:blip>
          <a:srcRect l="26437" t="28908"/>
          <a:stretch/>
        </p:blipFill>
        <p:spPr>
          <a:xfrm>
            <a:off x="3299792" y="2188990"/>
            <a:ext cx="5373104" cy="2849168"/>
          </a:xfrm>
          <a:prstGeom prst="rect">
            <a:avLst/>
          </a:prstGeom>
          <a:noFill/>
          <a:ln>
            <a:noFill/>
          </a:ln>
        </p:spPr>
      </p:pic>
      <p:sp>
        <p:nvSpPr>
          <p:cNvPr id="1018" name="Google Shape;1018;p64"/>
          <p:cNvSpPr/>
          <p:nvPr/>
        </p:nvSpPr>
        <p:spPr>
          <a:xfrm>
            <a:off x="5066651" y="3365032"/>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9" name="Google Shape;1019;p64"/>
          <p:cNvSpPr txBox="1"/>
          <p:nvPr/>
        </p:nvSpPr>
        <p:spPr>
          <a:xfrm>
            <a:off x="2438400" y="5520790"/>
            <a:ext cx="765975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dk1"/>
                </a:solidFill>
                <a:latin typeface="Arial"/>
                <a:ea typeface="Arial"/>
                <a:cs typeface="Arial"/>
                <a:sym typeface="Arial"/>
              </a:rPr>
              <a:t>PERSONA</a:t>
            </a:r>
            <a:r>
              <a:rPr lang="es-CL" sz="1600">
                <a:solidFill>
                  <a:schemeClr val="dk1"/>
                </a:solidFill>
                <a:latin typeface="Arial"/>
                <a:ea typeface="Arial"/>
                <a:cs typeface="Arial"/>
                <a:sym typeface="Arial"/>
              </a:rPr>
              <a:t> (</a:t>
            </a:r>
            <a:r>
              <a:rPr lang="es-CL" sz="1600" u="sng">
                <a:solidFill>
                  <a:schemeClr val="dk1"/>
                </a:solidFill>
                <a:latin typeface="Arial"/>
                <a:ea typeface="Arial"/>
                <a:cs typeface="Arial"/>
                <a:sym typeface="Arial"/>
              </a:rPr>
              <a:t>RUT</a:t>
            </a:r>
            <a:r>
              <a:rPr lang="es-CL" sz="1600">
                <a:solidFill>
                  <a:schemeClr val="dk1"/>
                </a:solidFill>
                <a:latin typeface="Arial"/>
                <a:ea typeface="Arial"/>
                <a:cs typeface="Arial"/>
                <a:sym typeface="Arial"/>
              </a:rPr>
              <a:t>, NOMBRE, DOMICILIO, TIPO-DAÑO, TIPO-PARTICIPACION, TIPO-PERSONA)  </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1026" name="Google Shape;1026;p65"/>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4:</a:t>
            </a:r>
            <a:r>
              <a:rPr lang="es-CL" sz="2400"/>
              <a:t> crear una única relación o tabla que contenga todos los atributos de la superclase y todos los atributos pertenecientes a cada una de las subclases, más un conjunto de atributos adicionales (de tipo booleano) que permitan determinar a qué subclases pertenece cierta entidad.</a:t>
            </a:r>
            <a:endParaRPr/>
          </a:p>
          <a:p>
            <a:pPr marL="0" lvl="0" indent="0" algn="just" rtl="0">
              <a:lnSpc>
                <a:spcPct val="90000"/>
              </a:lnSpc>
              <a:spcBef>
                <a:spcPts val="1000"/>
              </a:spcBef>
              <a:spcAft>
                <a:spcPts val="0"/>
              </a:spcAft>
              <a:buSzPts val="2400"/>
              <a:buNone/>
            </a:pPr>
            <a:endParaRPr sz="2400"/>
          </a:p>
        </p:txBody>
      </p:sp>
      <p:sp>
        <p:nvSpPr>
          <p:cNvPr id="1027" name="Google Shape;1027;p6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65</a:t>
            </a:fld>
            <a:endParaRPr/>
          </a:p>
        </p:txBody>
      </p:sp>
      <p:pic>
        <p:nvPicPr>
          <p:cNvPr id="1028" name="Google Shape;1028;p65" descr="Graphical user interface, application, Teams&#10;&#10;Description automatically generated"/>
          <p:cNvPicPr preferRelativeResize="0"/>
          <p:nvPr/>
        </p:nvPicPr>
        <p:blipFill rotWithShape="1">
          <a:blip r:embed="rId3">
            <a:alphaModFix/>
          </a:blip>
          <a:srcRect/>
          <a:stretch/>
        </p:blipFill>
        <p:spPr>
          <a:xfrm>
            <a:off x="3114040" y="3429000"/>
            <a:ext cx="5963920" cy="2390673"/>
          </a:xfrm>
          <a:prstGeom prst="rect">
            <a:avLst/>
          </a:prstGeom>
          <a:noFill/>
          <a:ln>
            <a:noFill/>
          </a:ln>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1035" name="Google Shape;1035;p66"/>
          <p:cNvSpPr txBox="1">
            <a:spLocks noGrp="1"/>
          </p:cNvSpPr>
          <p:nvPr>
            <p:ph type="body" idx="1"/>
          </p:nvPr>
        </p:nvSpPr>
        <p:spPr>
          <a:xfrm>
            <a:off x="838200" y="1825625"/>
            <a:ext cx="10515600" cy="14188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s-CL" sz="2400" b="1">
                <a:solidFill>
                  <a:srgbClr val="004B85"/>
                </a:solidFill>
              </a:rPr>
              <a:t>Alternativa 4:</a:t>
            </a:r>
            <a:endParaRPr sz="2400"/>
          </a:p>
        </p:txBody>
      </p:sp>
      <p:sp>
        <p:nvSpPr>
          <p:cNvPr id="1036" name="Google Shape;1036;p6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66</a:t>
            </a:fld>
            <a:endParaRPr/>
          </a:p>
        </p:txBody>
      </p:sp>
      <p:pic>
        <p:nvPicPr>
          <p:cNvPr id="1037" name="Google Shape;1037;p66" descr="Timeline&#10;&#10;Description automatically generated"/>
          <p:cNvPicPr preferRelativeResize="0"/>
          <p:nvPr/>
        </p:nvPicPr>
        <p:blipFill rotWithShape="1">
          <a:blip r:embed="rId3">
            <a:alphaModFix/>
          </a:blip>
          <a:srcRect l="26437" t="28908"/>
          <a:stretch/>
        </p:blipFill>
        <p:spPr>
          <a:xfrm>
            <a:off x="3299792" y="2188990"/>
            <a:ext cx="5373104" cy="2849168"/>
          </a:xfrm>
          <a:prstGeom prst="rect">
            <a:avLst/>
          </a:prstGeom>
          <a:noFill/>
          <a:ln>
            <a:noFill/>
          </a:ln>
        </p:spPr>
      </p:pic>
      <p:sp>
        <p:nvSpPr>
          <p:cNvPr id="1038" name="Google Shape;1038;p66"/>
          <p:cNvSpPr/>
          <p:nvPr/>
        </p:nvSpPr>
        <p:spPr>
          <a:xfrm>
            <a:off x="5066651" y="3365032"/>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9" name="Google Shape;1039;p66"/>
          <p:cNvSpPr txBox="1"/>
          <p:nvPr/>
        </p:nvSpPr>
        <p:spPr>
          <a:xfrm>
            <a:off x="1391478" y="5520790"/>
            <a:ext cx="947530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dk1"/>
                </a:solidFill>
                <a:latin typeface="Arial"/>
                <a:ea typeface="Arial"/>
                <a:cs typeface="Arial"/>
                <a:sym typeface="Arial"/>
              </a:rPr>
              <a:t>PERSONA</a:t>
            </a:r>
            <a:r>
              <a:rPr lang="es-CL" sz="1600">
                <a:solidFill>
                  <a:schemeClr val="dk1"/>
                </a:solidFill>
                <a:latin typeface="Arial"/>
                <a:ea typeface="Arial"/>
                <a:cs typeface="Arial"/>
                <a:sym typeface="Arial"/>
              </a:rPr>
              <a:t> (</a:t>
            </a:r>
            <a:r>
              <a:rPr lang="es-CL" sz="1600" u="sng">
                <a:solidFill>
                  <a:schemeClr val="dk1"/>
                </a:solidFill>
                <a:latin typeface="Arial"/>
                <a:ea typeface="Arial"/>
                <a:cs typeface="Arial"/>
                <a:sym typeface="Arial"/>
              </a:rPr>
              <a:t>RUT</a:t>
            </a:r>
            <a:r>
              <a:rPr lang="es-CL" sz="1600">
                <a:solidFill>
                  <a:schemeClr val="dk1"/>
                </a:solidFill>
                <a:latin typeface="Arial"/>
                <a:ea typeface="Arial"/>
                <a:cs typeface="Arial"/>
                <a:sym typeface="Arial"/>
              </a:rPr>
              <a:t>, NOMBRE, DOMICILIO, TIPO-DAÑO, TIPO-PARTICIPACION, TIPO-DAMNIFICADO,TIPO-CAUSANTE)  </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7: Herencia</a:t>
            </a:r>
            <a:endParaRPr/>
          </a:p>
        </p:txBody>
      </p:sp>
      <p:sp>
        <p:nvSpPr>
          <p:cNvPr id="1046" name="Google Shape;1046;p6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67</a:t>
            </a:fld>
            <a:endParaRPr/>
          </a:p>
        </p:txBody>
      </p:sp>
      <p:sp>
        <p:nvSpPr>
          <p:cNvPr id="1047" name="Google Shape;1047;p67"/>
          <p:cNvSpPr txBox="1"/>
          <p:nvPr/>
        </p:nvSpPr>
        <p:spPr>
          <a:xfrm>
            <a:off x="838200" y="1824335"/>
            <a:ext cx="1051559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u="sng">
                <a:solidFill>
                  <a:schemeClr val="dk1"/>
                </a:solidFill>
                <a:latin typeface="Arial"/>
                <a:ea typeface="Arial"/>
                <a:cs typeface="Arial"/>
                <a:sym typeface="Arial"/>
              </a:rPr>
              <a:t>Alternativa 1:</a:t>
            </a:r>
            <a:endParaRPr/>
          </a:p>
          <a:p>
            <a:pPr marL="0" marR="0" lvl="0" indent="0" algn="l" rtl="0">
              <a:spcBef>
                <a:spcPts val="0"/>
              </a:spcBef>
              <a:spcAft>
                <a:spcPts val="0"/>
              </a:spcAft>
              <a:buNone/>
            </a:pPr>
            <a:r>
              <a:rPr lang="es-CL" sz="1800" b="1">
                <a:solidFill>
                  <a:schemeClr val="dk1"/>
                </a:solidFill>
                <a:latin typeface="Arial"/>
                <a:ea typeface="Arial"/>
                <a:cs typeface="Arial"/>
                <a:sym typeface="Arial"/>
              </a:rPr>
              <a:t>PERSONA</a:t>
            </a: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rPr>
              <a:t>RUT</a:t>
            </a:r>
            <a:r>
              <a:rPr lang="es-CL" sz="1800">
                <a:solidFill>
                  <a:schemeClr val="dk1"/>
                </a:solidFill>
                <a:latin typeface="Arial"/>
                <a:ea typeface="Arial"/>
                <a:cs typeface="Arial"/>
                <a:sym typeface="Arial"/>
              </a:rPr>
              <a:t>, NOMBRE, DOMICILIO) </a:t>
            </a:r>
            <a:endParaRPr/>
          </a:p>
          <a:p>
            <a:pPr marL="0" marR="0" lvl="0" indent="0" algn="l" rtl="0">
              <a:spcBef>
                <a:spcPts val="0"/>
              </a:spcBef>
              <a:spcAft>
                <a:spcPts val="0"/>
              </a:spcAft>
              <a:buNone/>
            </a:pPr>
            <a:r>
              <a:rPr lang="es-CL" sz="1800" b="1">
                <a:solidFill>
                  <a:schemeClr val="dk1"/>
                </a:solidFill>
                <a:latin typeface="Arial"/>
                <a:ea typeface="Arial"/>
                <a:cs typeface="Arial"/>
                <a:sym typeface="Arial"/>
              </a:rPr>
              <a:t>DAMNIFICADO</a:t>
            </a: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rPr>
              <a:t>RUT-DAMNIFICADO</a:t>
            </a:r>
            <a:r>
              <a:rPr lang="es-CL" sz="1800">
                <a:solidFill>
                  <a:schemeClr val="dk1"/>
                </a:solidFill>
                <a:latin typeface="Arial"/>
                <a:ea typeface="Arial"/>
                <a:cs typeface="Arial"/>
                <a:sym typeface="Arial"/>
              </a:rPr>
              <a:t>, TIPO-DAÑO) </a:t>
            </a:r>
            <a:endParaRPr/>
          </a:p>
          <a:p>
            <a:pPr marL="0" marR="0" lvl="0" indent="0" algn="l" rtl="0">
              <a:spcBef>
                <a:spcPts val="0"/>
              </a:spcBef>
              <a:spcAft>
                <a:spcPts val="0"/>
              </a:spcAft>
              <a:buNone/>
            </a:pPr>
            <a:r>
              <a:rPr lang="es-CL" sz="1800" b="1">
                <a:solidFill>
                  <a:schemeClr val="dk1"/>
                </a:solidFill>
                <a:latin typeface="Arial"/>
                <a:ea typeface="Arial"/>
                <a:cs typeface="Arial"/>
                <a:sym typeface="Arial"/>
              </a:rPr>
              <a:t>CAUSANTE</a:t>
            </a: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rPr>
              <a:t>RUT-CAUSANTE</a:t>
            </a:r>
            <a:r>
              <a:rPr lang="es-CL" sz="1800">
                <a:solidFill>
                  <a:schemeClr val="dk1"/>
                </a:solidFill>
                <a:latin typeface="Arial"/>
                <a:ea typeface="Arial"/>
                <a:cs typeface="Arial"/>
                <a:sym typeface="Arial"/>
              </a:rPr>
              <a:t>, TIPO-PARTICIPACION)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CL" sz="1800" u="sng">
                <a:solidFill>
                  <a:schemeClr val="dk1"/>
                </a:solidFill>
                <a:latin typeface="Arial"/>
                <a:ea typeface="Arial"/>
                <a:cs typeface="Arial"/>
                <a:sym typeface="Arial"/>
              </a:rPr>
              <a:t>Alternativa 2:</a:t>
            </a:r>
            <a:endParaRPr/>
          </a:p>
          <a:p>
            <a:pPr marL="0" marR="0" lvl="0" indent="0" algn="l" rtl="0">
              <a:spcBef>
                <a:spcPts val="0"/>
              </a:spcBef>
              <a:spcAft>
                <a:spcPts val="0"/>
              </a:spcAft>
              <a:buNone/>
            </a:pPr>
            <a:r>
              <a:rPr lang="es-CL" sz="1800" b="1">
                <a:solidFill>
                  <a:schemeClr val="dk1"/>
                </a:solidFill>
                <a:latin typeface="Arial"/>
                <a:ea typeface="Arial"/>
                <a:cs typeface="Arial"/>
                <a:sym typeface="Arial"/>
              </a:rPr>
              <a:t>DAMINIFICADO</a:t>
            </a: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rPr>
              <a:t>RUT-DAMNIFICADO</a:t>
            </a:r>
            <a:r>
              <a:rPr lang="es-CL" sz="1800">
                <a:solidFill>
                  <a:schemeClr val="dk1"/>
                </a:solidFill>
                <a:latin typeface="Arial"/>
                <a:ea typeface="Arial"/>
                <a:cs typeface="Arial"/>
                <a:sym typeface="Arial"/>
              </a:rPr>
              <a:t>, NOMBRE, DOMICILIO, TIPO-DAÑO) </a:t>
            </a:r>
            <a:endParaRPr/>
          </a:p>
          <a:p>
            <a:pPr marL="0" marR="0" lvl="0" indent="0" algn="l" rtl="0">
              <a:spcBef>
                <a:spcPts val="0"/>
              </a:spcBef>
              <a:spcAft>
                <a:spcPts val="0"/>
              </a:spcAft>
              <a:buNone/>
            </a:pPr>
            <a:r>
              <a:rPr lang="es-CL" sz="1800" b="1">
                <a:solidFill>
                  <a:schemeClr val="dk1"/>
                </a:solidFill>
                <a:latin typeface="Arial"/>
                <a:ea typeface="Arial"/>
                <a:cs typeface="Arial"/>
                <a:sym typeface="Arial"/>
              </a:rPr>
              <a:t>CAUSANTE</a:t>
            </a: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rPr>
              <a:t>RUT-CAUSANTE</a:t>
            </a:r>
            <a:r>
              <a:rPr lang="es-CL" sz="1800">
                <a:solidFill>
                  <a:schemeClr val="dk1"/>
                </a:solidFill>
                <a:latin typeface="Arial"/>
                <a:ea typeface="Arial"/>
                <a:cs typeface="Arial"/>
                <a:sym typeface="Arial"/>
              </a:rPr>
              <a:t>, NOMBRE, DOMICILIO, TIPO-PARTICIPACION)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CL" sz="1800" u="sng">
                <a:solidFill>
                  <a:schemeClr val="dk1"/>
                </a:solidFill>
                <a:latin typeface="Arial"/>
                <a:ea typeface="Arial"/>
                <a:cs typeface="Arial"/>
                <a:sym typeface="Arial"/>
              </a:rPr>
              <a:t>Alternativa 3:</a:t>
            </a:r>
            <a:endParaRPr/>
          </a:p>
          <a:p>
            <a:pPr marL="0" marR="0" lvl="0" indent="0" algn="l" rtl="0">
              <a:spcBef>
                <a:spcPts val="0"/>
              </a:spcBef>
              <a:spcAft>
                <a:spcPts val="0"/>
              </a:spcAft>
              <a:buNone/>
            </a:pPr>
            <a:r>
              <a:rPr lang="es-CL" sz="1800" b="1">
                <a:solidFill>
                  <a:schemeClr val="dk1"/>
                </a:solidFill>
                <a:latin typeface="Arial"/>
                <a:ea typeface="Arial"/>
                <a:cs typeface="Arial"/>
                <a:sym typeface="Arial"/>
              </a:rPr>
              <a:t>PERSONA</a:t>
            </a: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rPr>
              <a:t>RUT</a:t>
            </a:r>
            <a:r>
              <a:rPr lang="es-CL" sz="1800">
                <a:solidFill>
                  <a:schemeClr val="dk1"/>
                </a:solidFill>
                <a:latin typeface="Arial"/>
                <a:ea typeface="Arial"/>
                <a:cs typeface="Arial"/>
                <a:sym typeface="Arial"/>
              </a:rPr>
              <a:t>, NOMBRE, DOMICILIO, TIPO-DAÑO, TIPO-PARTICIPACION, TIPO-PERSONA)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CL" sz="1800" u="sng">
                <a:solidFill>
                  <a:schemeClr val="dk1"/>
                </a:solidFill>
                <a:latin typeface="Arial"/>
                <a:ea typeface="Arial"/>
                <a:cs typeface="Arial"/>
                <a:sym typeface="Arial"/>
              </a:rPr>
              <a:t>Alternativa 4:</a:t>
            </a:r>
            <a:endParaRPr/>
          </a:p>
          <a:p>
            <a:pPr marL="0" marR="0" lvl="0" indent="0" algn="l" rtl="0">
              <a:spcBef>
                <a:spcPts val="0"/>
              </a:spcBef>
              <a:spcAft>
                <a:spcPts val="0"/>
              </a:spcAft>
              <a:buNone/>
            </a:pPr>
            <a:r>
              <a:rPr lang="es-CL" sz="1800" b="1">
                <a:solidFill>
                  <a:schemeClr val="dk1"/>
                </a:solidFill>
                <a:latin typeface="Arial"/>
                <a:ea typeface="Arial"/>
                <a:cs typeface="Arial"/>
                <a:sym typeface="Arial"/>
              </a:rPr>
              <a:t>PERSONA</a:t>
            </a: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rPr>
              <a:t>RUT</a:t>
            </a:r>
            <a:r>
              <a:rPr lang="es-CL" sz="1800">
                <a:solidFill>
                  <a:schemeClr val="dk1"/>
                </a:solidFill>
                <a:latin typeface="Arial"/>
                <a:ea typeface="Arial"/>
                <a:cs typeface="Arial"/>
                <a:sym typeface="Arial"/>
              </a:rPr>
              <a:t>, NOMBRE, DOMICILIO, TIPO-DAÑO, TIPO-PARTICIPACION, TIPO-DAMNIFICADO,TIPO-CAUSANTE)  </a:t>
            </a:r>
            <a:endParaRPr/>
          </a:p>
        </p:txBody>
      </p:sp>
      <p:sp>
        <p:nvSpPr>
          <p:cNvPr id="1048" name="Google Shape;1048;p67"/>
          <p:cNvSpPr txBox="1"/>
          <p:nvPr/>
        </p:nvSpPr>
        <p:spPr>
          <a:xfrm>
            <a:off x="8794918" y="1824335"/>
            <a:ext cx="29710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800" b="1">
                <a:solidFill>
                  <a:srgbClr val="7F7F7F"/>
                </a:solidFill>
                <a:latin typeface="Calibri"/>
                <a:ea typeface="Calibri"/>
                <a:cs typeface="Calibri"/>
                <a:sym typeface="Calibri"/>
              </a:rPr>
              <a:t>¿Cuál es la mejor? </a:t>
            </a:r>
            <a:endParaRPr/>
          </a:p>
        </p:txBody>
      </p:sp>
      <p:sp>
        <p:nvSpPr>
          <p:cNvPr id="1049" name="Google Shape;1049;p67"/>
          <p:cNvSpPr txBox="1"/>
          <p:nvPr/>
        </p:nvSpPr>
        <p:spPr>
          <a:xfrm>
            <a:off x="8794918" y="2483784"/>
            <a:ext cx="2971088"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a:solidFill>
                  <a:srgbClr val="7F7F7F"/>
                </a:solidFill>
                <a:latin typeface="Calibri"/>
                <a:ea typeface="Calibri"/>
                <a:cs typeface="Calibri"/>
                <a:sym typeface="Calibri"/>
              </a:rPr>
              <a:t>“Todo depende de los requerimientos de información y del equilibrio entre tiempo de respuesta y espacio de almacenamiento.”</a:t>
            </a:r>
            <a:endParaRPr sz="2000" b="1">
              <a:solidFill>
                <a:srgbClr val="7F7F7F"/>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Paso 8: Categorización (Interfaces o Herencia Selectiva)</a:t>
            </a:r>
            <a:endParaRPr sz="2800">
              <a:solidFill>
                <a:srgbClr val="004B85"/>
              </a:solidFill>
            </a:endParaRPr>
          </a:p>
        </p:txBody>
      </p:sp>
      <p:sp>
        <p:nvSpPr>
          <p:cNvPr id="1056" name="Google Shape;1056;p68"/>
          <p:cNvSpPr txBox="1">
            <a:spLocks noGrp="1"/>
          </p:cNvSpPr>
          <p:nvPr>
            <p:ph type="body" idx="1"/>
          </p:nvPr>
        </p:nvSpPr>
        <p:spPr>
          <a:xfrm>
            <a:off x="838200" y="1825624"/>
            <a:ext cx="10515600" cy="172360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SzPct val="100000"/>
              <a:buChar char="▪"/>
            </a:pPr>
            <a:r>
              <a:rPr lang="es-CL" sz="2400"/>
              <a:t>Para el caso de que las superclases tengan diferentes identificadores, se debe crear una clave primaria especial, que se denomina clave sustituta, para la relación o tabla que representa la categoría; a ésta se le incluyen los atributos definidos en la categoría en el modelo conceptual. </a:t>
            </a:r>
            <a:endParaRPr/>
          </a:p>
          <a:p>
            <a:pPr marL="228600" lvl="0" indent="-228600" algn="just" rtl="0">
              <a:lnSpc>
                <a:spcPct val="90000"/>
              </a:lnSpc>
              <a:spcBef>
                <a:spcPts val="1000"/>
              </a:spcBef>
              <a:spcAft>
                <a:spcPts val="0"/>
              </a:spcAft>
              <a:buSzPct val="100000"/>
              <a:buChar char="▪"/>
            </a:pPr>
            <a:r>
              <a:rPr lang="es-CL" sz="2400"/>
              <a:t>Finalmente, a cada relación o tabla asociada con una superclase de la categoría, se le agrega como clave foránea la clave sustituta.</a:t>
            </a:r>
            <a:endParaRPr/>
          </a:p>
        </p:txBody>
      </p:sp>
      <p:sp>
        <p:nvSpPr>
          <p:cNvPr id="1057" name="Google Shape;1057;p6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68</a:t>
            </a:fld>
            <a:endParaRPr/>
          </a:p>
        </p:txBody>
      </p:sp>
      <p:pic>
        <p:nvPicPr>
          <p:cNvPr id="1058" name="Google Shape;1058;p68" descr="Graphical user interface, application&#10;&#10;Description automatically generated"/>
          <p:cNvPicPr preferRelativeResize="0"/>
          <p:nvPr/>
        </p:nvPicPr>
        <p:blipFill rotWithShape="1">
          <a:blip r:embed="rId3">
            <a:alphaModFix/>
          </a:blip>
          <a:srcRect t="5573" r="71196" b="28254"/>
          <a:stretch/>
        </p:blipFill>
        <p:spPr>
          <a:xfrm>
            <a:off x="838200" y="4436534"/>
            <a:ext cx="2431627" cy="1205653"/>
          </a:xfrm>
          <a:prstGeom prst="rect">
            <a:avLst/>
          </a:prstGeom>
          <a:noFill/>
          <a:ln>
            <a:noFill/>
          </a:ln>
        </p:spPr>
      </p:pic>
      <p:sp>
        <p:nvSpPr>
          <p:cNvPr id="1059" name="Google Shape;1059;p68"/>
          <p:cNvSpPr/>
          <p:nvPr/>
        </p:nvSpPr>
        <p:spPr>
          <a:xfrm>
            <a:off x="3976759" y="3687767"/>
            <a:ext cx="1644296"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b="1">
                <a:solidFill>
                  <a:schemeClr val="dk1"/>
                </a:solidFill>
                <a:latin typeface="Calibri"/>
                <a:ea typeface="Calibri"/>
                <a:cs typeface="Calibri"/>
                <a:sym typeface="Calibri"/>
              </a:rPr>
              <a:t>Modelo Conceptual</a:t>
            </a:r>
            <a:endParaRPr sz="1400">
              <a:solidFill>
                <a:schemeClr val="dk1"/>
              </a:solidFill>
              <a:latin typeface="Calibri"/>
              <a:ea typeface="Calibri"/>
              <a:cs typeface="Calibri"/>
              <a:sym typeface="Calibri"/>
            </a:endParaRPr>
          </a:p>
        </p:txBody>
      </p:sp>
      <p:sp>
        <p:nvSpPr>
          <p:cNvPr id="1060" name="Google Shape;1060;p68"/>
          <p:cNvSpPr/>
          <p:nvPr/>
        </p:nvSpPr>
        <p:spPr>
          <a:xfrm>
            <a:off x="7285720" y="3687767"/>
            <a:ext cx="157184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b="1">
                <a:solidFill>
                  <a:schemeClr val="dk1"/>
                </a:solidFill>
                <a:latin typeface="Calibri"/>
                <a:ea typeface="Calibri"/>
                <a:cs typeface="Calibri"/>
                <a:sym typeface="Calibri"/>
              </a:rPr>
              <a:t>Modelo Relacional</a:t>
            </a:r>
            <a:endParaRPr sz="1400">
              <a:solidFill>
                <a:schemeClr val="dk1"/>
              </a:solidFill>
              <a:latin typeface="Calibri"/>
              <a:ea typeface="Calibri"/>
              <a:cs typeface="Calibri"/>
              <a:sym typeface="Calibri"/>
            </a:endParaRPr>
          </a:p>
        </p:txBody>
      </p:sp>
      <p:pic>
        <p:nvPicPr>
          <p:cNvPr id="1061" name="Google Shape;1061;p68" descr="Graphical user interface, application&#10;&#10;Description automatically generated"/>
          <p:cNvPicPr preferRelativeResize="0"/>
          <p:nvPr/>
        </p:nvPicPr>
        <p:blipFill rotWithShape="1">
          <a:blip r:embed="rId3">
            <a:alphaModFix/>
          </a:blip>
          <a:srcRect l="34983" t="-376" r="147" b="-1298"/>
          <a:stretch/>
        </p:blipFill>
        <p:spPr>
          <a:xfrm>
            <a:off x="3396826" y="4135122"/>
            <a:ext cx="6177037" cy="2089572"/>
          </a:xfrm>
          <a:prstGeom prst="rect">
            <a:avLst/>
          </a:prstGeom>
          <a:noFill/>
          <a:ln>
            <a:noFill/>
          </a:ln>
        </p:spPr>
      </p:pic>
      <p:sp>
        <p:nvSpPr>
          <p:cNvPr id="1062" name="Google Shape;1062;p68"/>
          <p:cNvSpPr txBox="1"/>
          <p:nvPr/>
        </p:nvSpPr>
        <p:spPr>
          <a:xfrm>
            <a:off x="9700862" y="4436534"/>
            <a:ext cx="212208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200">
                <a:solidFill>
                  <a:schemeClr val="dk1"/>
                </a:solidFill>
                <a:latin typeface="Calibri"/>
                <a:ea typeface="Calibri"/>
                <a:cs typeface="Calibri"/>
                <a:sym typeface="Calibri"/>
              </a:rPr>
              <a:t>Para el caso de que las superclases tengan el mismo identificador, no hay necesidad de la clave sustituta, y se usa algún esquema similar a los usados en el paso 7.</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9"/>
                                        </p:tgtEl>
                                        <p:attrNameLst>
                                          <p:attrName>style.visibility</p:attrName>
                                        </p:attrNameLst>
                                      </p:cBhvr>
                                      <p:to>
                                        <p:strVal val="visible"/>
                                      </p:to>
                                    </p:set>
                                    <p:animEffect transition="in" filter="fade">
                                      <p:cBhvr>
                                        <p:cTn id="7" dur="1000"/>
                                        <p:tgtEl>
                                          <p:spTgt spid="1059"/>
                                        </p:tgtEl>
                                      </p:cBhvr>
                                    </p:animEffect>
                                  </p:childTnLst>
                                </p:cTn>
                              </p:par>
                              <p:par>
                                <p:cTn id="8" presetID="10" presetClass="entr" presetSubtype="0" fill="hold" nodeType="withEffect">
                                  <p:stCondLst>
                                    <p:cond delay="0"/>
                                  </p:stCondLst>
                                  <p:childTnLst>
                                    <p:set>
                                      <p:cBhvr>
                                        <p:cTn id="9" dur="1" fill="hold">
                                          <p:stCondLst>
                                            <p:cond delay="0"/>
                                          </p:stCondLst>
                                        </p:cTn>
                                        <p:tgtEl>
                                          <p:spTgt spid="1060"/>
                                        </p:tgtEl>
                                        <p:attrNameLst>
                                          <p:attrName>style.visibility</p:attrName>
                                        </p:attrNameLst>
                                      </p:cBhvr>
                                      <p:to>
                                        <p:strVal val="visible"/>
                                      </p:to>
                                    </p:set>
                                    <p:animEffect transition="in" filter="fade">
                                      <p:cBhvr>
                                        <p:cTn id="10" dur="1000"/>
                                        <p:tgtEl>
                                          <p:spTgt spid="1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069" name="Google Shape;1069;p6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69</a:t>
            </a:fld>
            <a:endParaRPr/>
          </a:p>
        </p:txBody>
      </p:sp>
      <p:pic>
        <p:nvPicPr>
          <p:cNvPr id="1070" name="Google Shape;1070;p69"/>
          <p:cNvPicPr preferRelativeResize="0"/>
          <p:nvPr/>
        </p:nvPicPr>
        <p:blipFill rotWithShape="1">
          <a:blip r:embed="rId3">
            <a:alphaModFix/>
          </a:blip>
          <a:srcRect/>
          <a:stretch/>
        </p:blipFill>
        <p:spPr>
          <a:xfrm>
            <a:off x="1083572" y="1690688"/>
            <a:ext cx="3743325" cy="4381500"/>
          </a:xfrm>
          <a:prstGeom prst="rect">
            <a:avLst/>
          </a:prstGeom>
          <a:noFill/>
          <a:ln>
            <a:noFill/>
          </a:ln>
        </p:spPr>
      </p:pic>
      <p:sp>
        <p:nvSpPr>
          <p:cNvPr id="1071" name="Google Shape;1071;p69"/>
          <p:cNvSpPr/>
          <p:nvPr/>
        </p:nvSpPr>
        <p:spPr>
          <a:xfrm>
            <a:off x="5944440" y="3203545"/>
            <a:ext cx="755553" cy="66118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72" name="Google Shape;1072;p69"/>
          <p:cNvPicPr preferRelativeResize="0"/>
          <p:nvPr/>
        </p:nvPicPr>
        <p:blipFill rotWithShape="1">
          <a:blip r:embed="rId4">
            <a:alphaModFix/>
          </a:blip>
          <a:srcRect/>
          <a:stretch/>
        </p:blipFill>
        <p:spPr>
          <a:xfrm>
            <a:off x="7773320" y="1952844"/>
            <a:ext cx="2305050" cy="1381125"/>
          </a:xfrm>
          <a:prstGeom prst="rect">
            <a:avLst/>
          </a:prstGeom>
          <a:noFill/>
          <a:ln>
            <a:noFill/>
          </a:ln>
        </p:spPr>
      </p:pic>
      <p:pic>
        <p:nvPicPr>
          <p:cNvPr id="1073" name="Google Shape;1073;p69"/>
          <p:cNvPicPr preferRelativeResize="0"/>
          <p:nvPr/>
        </p:nvPicPr>
        <p:blipFill rotWithShape="1">
          <a:blip r:embed="rId5">
            <a:alphaModFix/>
          </a:blip>
          <a:srcRect/>
          <a:stretch/>
        </p:blipFill>
        <p:spPr>
          <a:xfrm>
            <a:off x="7782845" y="4914811"/>
            <a:ext cx="2343150" cy="1200150"/>
          </a:xfrm>
          <a:prstGeom prst="rect">
            <a:avLst/>
          </a:prstGeom>
          <a:noFill/>
          <a:ln>
            <a:noFill/>
          </a:ln>
        </p:spPr>
      </p:pic>
      <p:pic>
        <p:nvPicPr>
          <p:cNvPr id="1074" name="Google Shape;1074;p69"/>
          <p:cNvPicPr preferRelativeResize="0"/>
          <p:nvPr/>
        </p:nvPicPr>
        <p:blipFill rotWithShape="1">
          <a:blip r:embed="rId6">
            <a:alphaModFix/>
          </a:blip>
          <a:srcRect/>
          <a:stretch/>
        </p:blipFill>
        <p:spPr>
          <a:xfrm>
            <a:off x="8311482" y="3333969"/>
            <a:ext cx="1266825" cy="160972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Características del Modelo Relacional</a:t>
            </a:r>
            <a:endParaRPr/>
          </a:p>
        </p:txBody>
      </p:sp>
      <p:sp>
        <p:nvSpPr>
          <p:cNvPr id="224" name="Google Shape;2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SzPct val="100000"/>
              <a:buChar char="▪"/>
            </a:pPr>
            <a:r>
              <a:rPr lang="es-CL"/>
              <a:t>En una relación el orden de las filas y de las columnas es irrelevante.</a:t>
            </a:r>
            <a:endParaRPr/>
          </a:p>
          <a:p>
            <a:pPr marL="228600" lvl="0" indent="-228600" algn="just" rtl="0">
              <a:lnSpc>
                <a:spcPct val="90000"/>
              </a:lnSpc>
              <a:spcBef>
                <a:spcPts val="1000"/>
              </a:spcBef>
              <a:spcAft>
                <a:spcPts val="0"/>
              </a:spcAft>
              <a:buSzPct val="100000"/>
              <a:buChar char="▪"/>
            </a:pPr>
            <a:r>
              <a:rPr lang="es-CL"/>
              <a:t>Cada columna contiene valores del mismo atributo, los que deben ser del mismo tipo y atómicos. Al conjunto de valores posibles para una columna se le llama </a:t>
            </a:r>
            <a:r>
              <a:rPr lang="es-CL" b="1">
                <a:solidFill>
                  <a:srgbClr val="004B85"/>
                </a:solidFill>
              </a:rPr>
              <a:t>dominio</a:t>
            </a:r>
            <a:r>
              <a:rPr lang="es-CL"/>
              <a:t>.</a:t>
            </a:r>
            <a:endParaRPr/>
          </a:p>
          <a:p>
            <a:pPr marL="228600" lvl="0" indent="-228600" algn="just" rtl="0">
              <a:lnSpc>
                <a:spcPct val="90000"/>
              </a:lnSpc>
              <a:spcBef>
                <a:spcPts val="1000"/>
              </a:spcBef>
              <a:spcAft>
                <a:spcPts val="0"/>
              </a:spcAft>
              <a:buSzPct val="100000"/>
              <a:buChar char="▪"/>
            </a:pPr>
            <a:r>
              <a:rPr lang="es-CL"/>
              <a:t>Cada fila es única y la unicidad está dada al manejar una columna (o conjunto de columnas) que no soporte valores repetidos, denominada </a:t>
            </a:r>
            <a:r>
              <a:rPr lang="es-CL" b="1">
                <a:solidFill>
                  <a:srgbClr val="004B85"/>
                </a:solidFill>
              </a:rPr>
              <a:t>clave primaria (PRIMARY KEY)</a:t>
            </a:r>
            <a:r>
              <a:rPr lang="es-CL"/>
              <a:t>. </a:t>
            </a:r>
            <a:endParaRPr/>
          </a:p>
          <a:p>
            <a:pPr marL="228600" lvl="0" indent="-228600" algn="just" rtl="0">
              <a:lnSpc>
                <a:spcPct val="90000"/>
              </a:lnSpc>
              <a:spcBef>
                <a:spcPts val="1000"/>
              </a:spcBef>
              <a:spcAft>
                <a:spcPts val="0"/>
              </a:spcAft>
              <a:buSzPct val="100000"/>
              <a:buChar char="▪"/>
            </a:pPr>
            <a:r>
              <a:rPr lang="es-CL" b="1">
                <a:solidFill>
                  <a:srgbClr val="004B85"/>
                </a:solidFill>
              </a:rPr>
              <a:t>Cardinalidad</a:t>
            </a:r>
            <a:r>
              <a:rPr lang="es-CL"/>
              <a:t> es el número de filas de una relación. Cambia cuando se insertan nuevas tuplas o se borran algunas de las existentes.</a:t>
            </a:r>
            <a:endParaRPr/>
          </a:p>
          <a:p>
            <a:pPr marL="228600" lvl="0" indent="-228600" algn="just" rtl="0">
              <a:lnSpc>
                <a:spcPct val="90000"/>
              </a:lnSpc>
              <a:spcBef>
                <a:spcPts val="1000"/>
              </a:spcBef>
              <a:spcAft>
                <a:spcPts val="0"/>
              </a:spcAft>
              <a:buSzPct val="100000"/>
              <a:buChar char="▪"/>
            </a:pPr>
            <a:r>
              <a:rPr lang="es-CL" b="1">
                <a:solidFill>
                  <a:srgbClr val="004B85"/>
                </a:solidFill>
              </a:rPr>
              <a:t>Grado</a:t>
            </a:r>
            <a:r>
              <a:rPr lang="es-CL"/>
              <a:t> es el número de columnas de una relación. Es decir, cada fila debe contener tantos valores como indique su grado (suele no cambiar).</a:t>
            </a:r>
            <a:endParaRPr/>
          </a:p>
        </p:txBody>
      </p:sp>
      <p:sp>
        <p:nvSpPr>
          <p:cNvPr id="225" name="Google Shape;225;p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a:t>
            </a:fld>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081" name="Google Shape;1081;p7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70</a:t>
            </a:fld>
            <a:endParaRPr/>
          </a:p>
        </p:txBody>
      </p:sp>
      <p:pic>
        <p:nvPicPr>
          <p:cNvPr id="1082" name="Google Shape;1082;p70"/>
          <p:cNvPicPr preferRelativeResize="0"/>
          <p:nvPr/>
        </p:nvPicPr>
        <p:blipFill rotWithShape="1">
          <a:blip r:embed="rId3">
            <a:alphaModFix/>
          </a:blip>
          <a:srcRect/>
          <a:stretch/>
        </p:blipFill>
        <p:spPr>
          <a:xfrm>
            <a:off x="2270927" y="1463040"/>
            <a:ext cx="7787473" cy="4950176"/>
          </a:xfrm>
          <a:prstGeom prst="rect">
            <a:avLst/>
          </a:prstGeom>
          <a:noFill/>
          <a:ln>
            <a:noFill/>
          </a:ln>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089" name="Google Shape;1089;p7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71</a:t>
            </a:fld>
            <a:endParaRPr/>
          </a:p>
        </p:txBody>
      </p:sp>
      <p:sp>
        <p:nvSpPr>
          <p:cNvPr id="1090" name="Google Shape;1090;p71"/>
          <p:cNvSpPr txBox="1">
            <a:spLocks noGrp="1"/>
          </p:cNvSpPr>
          <p:nvPr>
            <p:ph type="body" idx="1"/>
          </p:nvPr>
        </p:nvSpPr>
        <p:spPr>
          <a:xfrm>
            <a:off x="838199" y="1825625"/>
            <a:ext cx="3455505" cy="2786131"/>
          </a:xfrm>
          <a:prstGeom prst="rect">
            <a:avLst/>
          </a:prstGeom>
          <a:noFill/>
          <a:ln>
            <a:noFill/>
          </a:ln>
        </p:spPr>
        <p:txBody>
          <a:bodyPr spcFirstLastPara="1" wrap="square" lIns="91425" tIns="45700" rIns="91425" bIns="45700" anchor="ctr" anchorCtr="0">
            <a:normAutofit fontScale="85000" lnSpcReduction="10000"/>
          </a:bodyPr>
          <a:lstStyle/>
          <a:p>
            <a:pPr marL="514350" lvl="0" indent="-514350" algn="just" rtl="0">
              <a:lnSpc>
                <a:spcPct val="90000"/>
              </a:lnSpc>
              <a:spcBef>
                <a:spcPts val="0"/>
              </a:spcBef>
              <a:spcAft>
                <a:spcPts val="0"/>
              </a:spcAft>
              <a:buSzPct val="100000"/>
              <a:buFont typeface="Calibri"/>
              <a:buAutoNum type="arabicPeriod"/>
            </a:pPr>
            <a:r>
              <a:rPr lang="es-CL" sz="2000"/>
              <a:t>Tipos de Entidades “Fuertes”</a:t>
            </a:r>
            <a:endParaRPr/>
          </a:p>
          <a:p>
            <a:pPr marL="514350" lvl="0" indent="-514350" algn="just" rtl="0">
              <a:lnSpc>
                <a:spcPct val="90000"/>
              </a:lnSpc>
              <a:spcBef>
                <a:spcPts val="1000"/>
              </a:spcBef>
              <a:spcAft>
                <a:spcPts val="0"/>
              </a:spcAft>
              <a:buSzPct val="100000"/>
              <a:buFont typeface="Calibri"/>
              <a:buAutoNum type="arabicPeriod"/>
            </a:pPr>
            <a:r>
              <a:rPr lang="es-CL" sz="2000"/>
              <a:t>Tipos de Entidades “Débiles”</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1:1</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M:N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n-arias (n ≥ 3)</a:t>
            </a:r>
            <a:endParaRPr/>
          </a:p>
          <a:p>
            <a:pPr marL="514350" lvl="0" indent="-514350" algn="just" rtl="0">
              <a:lnSpc>
                <a:spcPct val="90000"/>
              </a:lnSpc>
              <a:spcBef>
                <a:spcPts val="1000"/>
              </a:spcBef>
              <a:spcAft>
                <a:spcPts val="0"/>
              </a:spcAft>
              <a:buSzPct val="100000"/>
              <a:buFont typeface="Calibri"/>
              <a:buAutoNum type="arabicPeriod"/>
            </a:pPr>
            <a:r>
              <a:rPr lang="es-CL" sz="2000"/>
              <a:t>Herencia</a:t>
            </a:r>
            <a:endParaRPr/>
          </a:p>
          <a:p>
            <a:pPr marL="514350" lvl="0" indent="-514350" algn="just" rtl="0">
              <a:lnSpc>
                <a:spcPct val="90000"/>
              </a:lnSpc>
              <a:spcBef>
                <a:spcPts val="1000"/>
              </a:spcBef>
              <a:spcAft>
                <a:spcPts val="0"/>
              </a:spcAft>
              <a:buSzPct val="100000"/>
              <a:buFont typeface="Calibri"/>
              <a:buAutoNum type="arabicPeriod"/>
            </a:pPr>
            <a:r>
              <a:rPr lang="es-CL" sz="2000"/>
              <a:t>Categorización</a:t>
            </a:r>
            <a:endParaRPr/>
          </a:p>
        </p:txBody>
      </p:sp>
      <p:pic>
        <p:nvPicPr>
          <p:cNvPr id="1091" name="Google Shape;1091;p71"/>
          <p:cNvPicPr preferRelativeResize="0"/>
          <p:nvPr/>
        </p:nvPicPr>
        <p:blipFill rotWithShape="1">
          <a:blip r:embed="rId3">
            <a:alphaModFix/>
          </a:blip>
          <a:srcRect/>
          <a:stretch/>
        </p:blipFill>
        <p:spPr>
          <a:xfrm>
            <a:off x="5055977" y="1809957"/>
            <a:ext cx="7131229" cy="4524582"/>
          </a:xfrm>
          <a:prstGeom prst="rect">
            <a:avLst/>
          </a:prstGeom>
          <a:noFill/>
          <a:ln>
            <a:noFill/>
          </a:ln>
        </p:spPr>
      </p:pic>
      <p:sp>
        <p:nvSpPr>
          <p:cNvPr id="1092" name="Google Shape;1092;p71"/>
          <p:cNvSpPr/>
          <p:nvPr/>
        </p:nvSpPr>
        <p:spPr>
          <a:xfrm>
            <a:off x="5685183" y="2011156"/>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3" name="Google Shape;1093;p71"/>
          <p:cNvSpPr/>
          <p:nvPr/>
        </p:nvSpPr>
        <p:spPr>
          <a:xfrm rot="10800000">
            <a:off x="9442174" y="1985281"/>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4" name="Google Shape;1094;p71"/>
          <p:cNvSpPr/>
          <p:nvPr/>
        </p:nvSpPr>
        <p:spPr>
          <a:xfrm>
            <a:off x="4423049" y="4760982"/>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5" name="Google Shape;1095;p71"/>
          <p:cNvSpPr/>
          <p:nvPr/>
        </p:nvSpPr>
        <p:spPr>
          <a:xfrm>
            <a:off x="7878418" y="4611756"/>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6" name="Google Shape;1096;p71"/>
          <p:cNvSpPr/>
          <p:nvPr/>
        </p:nvSpPr>
        <p:spPr>
          <a:xfrm rot="10800000">
            <a:off x="10952650" y="4948730"/>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7" name="Google Shape;1097;p71"/>
          <p:cNvSpPr/>
          <p:nvPr/>
        </p:nvSpPr>
        <p:spPr>
          <a:xfrm rot="10800000">
            <a:off x="9303026" y="5815158"/>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98" name="Google Shape;1098;p71"/>
          <p:cNvCxnSpPr/>
          <p:nvPr/>
        </p:nvCxnSpPr>
        <p:spPr>
          <a:xfrm rot="10800000">
            <a:off x="4081669" y="2037662"/>
            <a:ext cx="450574"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05" name="Google Shape;1105;p7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72</a:t>
            </a:fld>
            <a:endParaRPr/>
          </a:p>
        </p:txBody>
      </p:sp>
      <p:pic>
        <p:nvPicPr>
          <p:cNvPr id="1106" name="Google Shape;1106;p72"/>
          <p:cNvPicPr preferRelativeResize="0"/>
          <p:nvPr/>
        </p:nvPicPr>
        <p:blipFill rotWithShape="1">
          <a:blip r:embed="rId3">
            <a:alphaModFix/>
          </a:blip>
          <a:srcRect l="1512" r="1187"/>
          <a:stretch/>
        </p:blipFill>
        <p:spPr>
          <a:xfrm>
            <a:off x="5405260" y="1457739"/>
            <a:ext cx="6786740" cy="4817670"/>
          </a:xfrm>
          <a:prstGeom prst="rect">
            <a:avLst/>
          </a:prstGeom>
          <a:noFill/>
          <a:ln>
            <a:noFill/>
          </a:ln>
        </p:spPr>
      </p:pic>
      <p:pic>
        <p:nvPicPr>
          <p:cNvPr id="1107" name="Google Shape;1107;p72"/>
          <p:cNvPicPr preferRelativeResize="0"/>
          <p:nvPr/>
        </p:nvPicPr>
        <p:blipFill rotWithShape="1">
          <a:blip r:embed="rId4">
            <a:alphaModFix/>
          </a:blip>
          <a:srcRect l="2202" r="2498"/>
          <a:stretch/>
        </p:blipFill>
        <p:spPr>
          <a:xfrm>
            <a:off x="-1" y="2279375"/>
            <a:ext cx="5234609" cy="3286224"/>
          </a:xfrm>
          <a:prstGeom prst="rect">
            <a:avLst/>
          </a:prstGeom>
          <a:noFill/>
          <a:ln>
            <a:noFill/>
          </a:ln>
        </p:spPr>
      </p:pic>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14" name="Google Shape;1114;p7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73</a:t>
            </a:fld>
            <a:endParaRPr/>
          </a:p>
        </p:txBody>
      </p:sp>
      <p:sp>
        <p:nvSpPr>
          <p:cNvPr id="1115" name="Google Shape;1115;p73"/>
          <p:cNvSpPr txBox="1">
            <a:spLocks noGrp="1"/>
          </p:cNvSpPr>
          <p:nvPr>
            <p:ph type="body" idx="1"/>
          </p:nvPr>
        </p:nvSpPr>
        <p:spPr>
          <a:xfrm>
            <a:off x="838199" y="1825625"/>
            <a:ext cx="3455505" cy="2786131"/>
          </a:xfrm>
          <a:prstGeom prst="rect">
            <a:avLst/>
          </a:prstGeom>
          <a:noFill/>
          <a:ln>
            <a:noFill/>
          </a:ln>
        </p:spPr>
        <p:txBody>
          <a:bodyPr spcFirstLastPara="1" wrap="square" lIns="91425" tIns="45700" rIns="91425" bIns="45700" anchor="ctr" anchorCtr="0">
            <a:normAutofit fontScale="85000" lnSpcReduction="10000"/>
          </a:bodyPr>
          <a:lstStyle/>
          <a:p>
            <a:pPr marL="514350" lvl="0" indent="-514350" algn="just" rtl="0">
              <a:lnSpc>
                <a:spcPct val="90000"/>
              </a:lnSpc>
              <a:spcBef>
                <a:spcPts val="0"/>
              </a:spcBef>
              <a:spcAft>
                <a:spcPts val="0"/>
              </a:spcAft>
              <a:buSzPct val="100000"/>
              <a:buFont typeface="Calibri"/>
              <a:buAutoNum type="arabicPeriod"/>
            </a:pPr>
            <a:r>
              <a:rPr lang="es-CL" sz="2000"/>
              <a:t>Tipos de Entidades “Fuertes”</a:t>
            </a:r>
            <a:endParaRPr/>
          </a:p>
          <a:p>
            <a:pPr marL="514350" lvl="0" indent="-514350" algn="just" rtl="0">
              <a:lnSpc>
                <a:spcPct val="90000"/>
              </a:lnSpc>
              <a:spcBef>
                <a:spcPts val="1000"/>
              </a:spcBef>
              <a:spcAft>
                <a:spcPts val="0"/>
              </a:spcAft>
              <a:buSzPct val="100000"/>
              <a:buFont typeface="Calibri"/>
              <a:buAutoNum type="arabicPeriod"/>
            </a:pPr>
            <a:r>
              <a:rPr lang="es-CL" sz="2000"/>
              <a:t>Tipos de Entidades “Débiles”</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1:1</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M:N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n-arias (n ≥ 3)</a:t>
            </a:r>
            <a:endParaRPr/>
          </a:p>
          <a:p>
            <a:pPr marL="514350" lvl="0" indent="-514350" algn="just" rtl="0">
              <a:lnSpc>
                <a:spcPct val="90000"/>
              </a:lnSpc>
              <a:spcBef>
                <a:spcPts val="1000"/>
              </a:spcBef>
              <a:spcAft>
                <a:spcPts val="0"/>
              </a:spcAft>
              <a:buSzPct val="100000"/>
              <a:buFont typeface="Calibri"/>
              <a:buAutoNum type="arabicPeriod"/>
            </a:pPr>
            <a:r>
              <a:rPr lang="es-CL" sz="2000"/>
              <a:t>Herencia</a:t>
            </a:r>
            <a:endParaRPr/>
          </a:p>
          <a:p>
            <a:pPr marL="514350" lvl="0" indent="-514350" algn="just" rtl="0">
              <a:lnSpc>
                <a:spcPct val="90000"/>
              </a:lnSpc>
              <a:spcBef>
                <a:spcPts val="1000"/>
              </a:spcBef>
              <a:spcAft>
                <a:spcPts val="0"/>
              </a:spcAft>
              <a:buSzPct val="100000"/>
              <a:buFont typeface="Calibri"/>
              <a:buAutoNum type="arabicPeriod"/>
            </a:pPr>
            <a:r>
              <a:rPr lang="es-CL" sz="2000"/>
              <a:t>Categorización</a:t>
            </a:r>
            <a:endParaRPr/>
          </a:p>
        </p:txBody>
      </p:sp>
      <p:pic>
        <p:nvPicPr>
          <p:cNvPr id="1116" name="Google Shape;1116;p73"/>
          <p:cNvPicPr preferRelativeResize="0"/>
          <p:nvPr/>
        </p:nvPicPr>
        <p:blipFill rotWithShape="1">
          <a:blip r:embed="rId3">
            <a:alphaModFix/>
          </a:blip>
          <a:srcRect/>
          <a:stretch/>
        </p:blipFill>
        <p:spPr>
          <a:xfrm>
            <a:off x="5055977" y="1809957"/>
            <a:ext cx="7131229" cy="4524582"/>
          </a:xfrm>
          <a:prstGeom prst="rect">
            <a:avLst/>
          </a:prstGeom>
          <a:noFill/>
          <a:ln>
            <a:noFill/>
          </a:ln>
        </p:spPr>
      </p:pic>
      <p:sp>
        <p:nvSpPr>
          <p:cNvPr id="1117" name="Google Shape;1117;p73"/>
          <p:cNvSpPr/>
          <p:nvPr/>
        </p:nvSpPr>
        <p:spPr>
          <a:xfrm>
            <a:off x="5592417" y="2514739"/>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18" name="Google Shape;1118;p73"/>
          <p:cNvCxnSpPr/>
          <p:nvPr/>
        </p:nvCxnSpPr>
        <p:spPr>
          <a:xfrm rot="10800000">
            <a:off x="2531167" y="4038742"/>
            <a:ext cx="450574"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25" name="Google Shape;1125;p7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74</a:t>
            </a:fld>
            <a:endParaRPr/>
          </a:p>
        </p:txBody>
      </p:sp>
      <p:pic>
        <p:nvPicPr>
          <p:cNvPr id="1126" name="Google Shape;1126;p74"/>
          <p:cNvPicPr preferRelativeResize="0"/>
          <p:nvPr/>
        </p:nvPicPr>
        <p:blipFill rotWithShape="1">
          <a:blip r:embed="rId3">
            <a:alphaModFix/>
          </a:blip>
          <a:srcRect l="10755"/>
          <a:stretch/>
        </p:blipFill>
        <p:spPr>
          <a:xfrm>
            <a:off x="5408721" y="405450"/>
            <a:ext cx="6687154" cy="6087426"/>
          </a:xfrm>
          <a:prstGeom prst="rect">
            <a:avLst/>
          </a:prstGeom>
          <a:noFill/>
          <a:ln>
            <a:noFill/>
          </a:ln>
        </p:spPr>
      </p:pic>
      <p:pic>
        <p:nvPicPr>
          <p:cNvPr id="1127" name="Google Shape;1127;p74"/>
          <p:cNvPicPr preferRelativeResize="0"/>
          <p:nvPr/>
        </p:nvPicPr>
        <p:blipFill rotWithShape="1">
          <a:blip r:embed="rId4">
            <a:alphaModFix/>
          </a:blip>
          <a:srcRect r="7556"/>
          <a:stretch/>
        </p:blipFill>
        <p:spPr>
          <a:xfrm>
            <a:off x="116988" y="1974572"/>
            <a:ext cx="5228660" cy="3588603"/>
          </a:xfrm>
          <a:prstGeom prst="rect">
            <a:avLst/>
          </a:prstGeom>
          <a:noFill/>
          <a:ln>
            <a:noFill/>
          </a:ln>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34" name="Google Shape;1134;p7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75</a:t>
            </a:fld>
            <a:endParaRPr/>
          </a:p>
        </p:txBody>
      </p:sp>
      <p:sp>
        <p:nvSpPr>
          <p:cNvPr id="1135" name="Google Shape;1135;p75"/>
          <p:cNvSpPr txBox="1">
            <a:spLocks noGrp="1"/>
          </p:cNvSpPr>
          <p:nvPr>
            <p:ph type="body" idx="1"/>
          </p:nvPr>
        </p:nvSpPr>
        <p:spPr>
          <a:xfrm>
            <a:off x="838199" y="1825625"/>
            <a:ext cx="3455505" cy="2786131"/>
          </a:xfrm>
          <a:prstGeom prst="rect">
            <a:avLst/>
          </a:prstGeom>
          <a:noFill/>
          <a:ln>
            <a:noFill/>
          </a:ln>
        </p:spPr>
        <p:txBody>
          <a:bodyPr spcFirstLastPara="1" wrap="square" lIns="91425" tIns="45700" rIns="91425" bIns="45700" anchor="ctr" anchorCtr="0">
            <a:normAutofit fontScale="85000" lnSpcReduction="10000"/>
          </a:bodyPr>
          <a:lstStyle/>
          <a:p>
            <a:pPr marL="514350" lvl="0" indent="-514350" algn="just" rtl="0">
              <a:lnSpc>
                <a:spcPct val="90000"/>
              </a:lnSpc>
              <a:spcBef>
                <a:spcPts val="0"/>
              </a:spcBef>
              <a:spcAft>
                <a:spcPts val="0"/>
              </a:spcAft>
              <a:buSzPct val="100000"/>
              <a:buFont typeface="Calibri"/>
              <a:buAutoNum type="arabicPeriod"/>
            </a:pPr>
            <a:r>
              <a:rPr lang="es-CL" sz="2000"/>
              <a:t>Tipos de Entidades “Fuertes”</a:t>
            </a:r>
            <a:endParaRPr/>
          </a:p>
          <a:p>
            <a:pPr marL="514350" lvl="0" indent="-514350" algn="just" rtl="0">
              <a:lnSpc>
                <a:spcPct val="90000"/>
              </a:lnSpc>
              <a:spcBef>
                <a:spcPts val="1000"/>
              </a:spcBef>
              <a:spcAft>
                <a:spcPts val="0"/>
              </a:spcAft>
              <a:buSzPct val="100000"/>
              <a:buFont typeface="Calibri"/>
              <a:buAutoNum type="arabicPeriod"/>
            </a:pPr>
            <a:r>
              <a:rPr lang="es-CL" sz="2000"/>
              <a:t>Tipos de Entidades “Débiles”</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1:1</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M:N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n-arias (n ≥ 3)</a:t>
            </a:r>
            <a:endParaRPr/>
          </a:p>
          <a:p>
            <a:pPr marL="514350" lvl="0" indent="-514350" algn="just" rtl="0">
              <a:lnSpc>
                <a:spcPct val="90000"/>
              </a:lnSpc>
              <a:spcBef>
                <a:spcPts val="1000"/>
              </a:spcBef>
              <a:spcAft>
                <a:spcPts val="0"/>
              </a:spcAft>
              <a:buSzPct val="100000"/>
              <a:buFont typeface="Calibri"/>
              <a:buAutoNum type="arabicPeriod"/>
            </a:pPr>
            <a:r>
              <a:rPr lang="es-CL" sz="2000"/>
              <a:t>Herencia</a:t>
            </a:r>
            <a:endParaRPr/>
          </a:p>
          <a:p>
            <a:pPr marL="514350" lvl="0" indent="-514350" algn="just" rtl="0">
              <a:lnSpc>
                <a:spcPct val="90000"/>
              </a:lnSpc>
              <a:spcBef>
                <a:spcPts val="1000"/>
              </a:spcBef>
              <a:spcAft>
                <a:spcPts val="0"/>
              </a:spcAft>
              <a:buSzPct val="100000"/>
              <a:buFont typeface="Calibri"/>
              <a:buAutoNum type="arabicPeriod"/>
            </a:pPr>
            <a:r>
              <a:rPr lang="es-CL" sz="2000"/>
              <a:t>Categorización</a:t>
            </a:r>
            <a:endParaRPr/>
          </a:p>
        </p:txBody>
      </p:sp>
      <p:pic>
        <p:nvPicPr>
          <p:cNvPr id="1136" name="Google Shape;1136;p75"/>
          <p:cNvPicPr preferRelativeResize="0"/>
          <p:nvPr/>
        </p:nvPicPr>
        <p:blipFill rotWithShape="1">
          <a:blip r:embed="rId3">
            <a:alphaModFix/>
          </a:blip>
          <a:srcRect/>
          <a:stretch/>
        </p:blipFill>
        <p:spPr>
          <a:xfrm>
            <a:off x="5055977" y="1809957"/>
            <a:ext cx="7131229" cy="4524582"/>
          </a:xfrm>
          <a:prstGeom prst="rect">
            <a:avLst/>
          </a:prstGeom>
          <a:noFill/>
          <a:ln>
            <a:noFill/>
          </a:ln>
        </p:spPr>
      </p:pic>
      <p:sp>
        <p:nvSpPr>
          <p:cNvPr id="1137" name="Google Shape;1137;p75"/>
          <p:cNvSpPr/>
          <p:nvPr/>
        </p:nvSpPr>
        <p:spPr>
          <a:xfrm>
            <a:off x="4804185" y="4072248"/>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38" name="Google Shape;1138;p75"/>
          <p:cNvCxnSpPr/>
          <p:nvPr/>
        </p:nvCxnSpPr>
        <p:spPr>
          <a:xfrm rot="10800000">
            <a:off x="3074504" y="3031576"/>
            <a:ext cx="450574"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45" name="Google Shape;1145;p7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76</a:t>
            </a:fld>
            <a:endParaRPr/>
          </a:p>
        </p:txBody>
      </p:sp>
      <p:pic>
        <p:nvPicPr>
          <p:cNvPr id="1146" name="Google Shape;1146;p76"/>
          <p:cNvPicPr preferRelativeResize="0"/>
          <p:nvPr/>
        </p:nvPicPr>
        <p:blipFill rotWithShape="1">
          <a:blip r:embed="rId3">
            <a:alphaModFix/>
          </a:blip>
          <a:srcRect/>
          <a:stretch/>
        </p:blipFill>
        <p:spPr>
          <a:xfrm>
            <a:off x="5433391" y="346266"/>
            <a:ext cx="6753815" cy="6146610"/>
          </a:xfrm>
          <a:prstGeom prst="rect">
            <a:avLst/>
          </a:prstGeom>
          <a:noFill/>
          <a:ln>
            <a:noFill/>
          </a:ln>
        </p:spPr>
      </p:pic>
      <p:pic>
        <p:nvPicPr>
          <p:cNvPr id="1147" name="Google Shape;1147;p76"/>
          <p:cNvPicPr preferRelativeResize="0"/>
          <p:nvPr/>
        </p:nvPicPr>
        <p:blipFill rotWithShape="1">
          <a:blip r:embed="rId4">
            <a:alphaModFix/>
          </a:blip>
          <a:srcRect r="7556"/>
          <a:stretch/>
        </p:blipFill>
        <p:spPr>
          <a:xfrm>
            <a:off x="116988" y="1974572"/>
            <a:ext cx="5228660" cy="3588603"/>
          </a:xfrm>
          <a:prstGeom prst="rect">
            <a:avLst/>
          </a:prstGeom>
          <a:noFill/>
          <a:ln>
            <a:noFill/>
          </a:ln>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54" name="Google Shape;1154;p7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77</a:t>
            </a:fld>
            <a:endParaRPr/>
          </a:p>
        </p:txBody>
      </p:sp>
      <p:sp>
        <p:nvSpPr>
          <p:cNvPr id="1155" name="Google Shape;1155;p77"/>
          <p:cNvSpPr txBox="1">
            <a:spLocks noGrp="1"/>
          </p:cNvSpPr>
          <p:nvPr>
            <p:ph type="body" idx="1"/>
          </p:nvPr>
        </p:nvSpPr>
        <p:spPr>
          <a:xfrm>
            <a:off x="838199" y="1825625"/>
            <a:ext cx="3455505" cy="2786131"/>
          </a:xfrm>
          <a:prstGeom prst="rect">
            <a:avLst/>
          </a:prstGeom>
          <a:noFill/>
          <a:ln>
            <a:noFill/>
          </a:ln>
        </p:spPr>
        <p:txBody>
          <a:bodyPr spcFirstLastPara="1" wrap="square" lIns="91425" tIns="45700" rIns="91425" bIns="45700" anchor="ctr" anchorCtr="0">
            <a:normAutofit fontScale="85000" lnSpcReduction="10000"/>
          </a:bodyPr>
          <a:lstStyle/>
          <a:p>
            <a:pPr marL="514350" lvl="0" indent="-514350" algn="just" rtl="0">
              <a:lnSpc>
                <a:spcPct val="90000"/>
              </a:lnSpc>
              <a:spcBef>
                <a:spcPts val="0"/>
              </a:spcBef>
              <a:spcAft>
                <a:spcPts val="0"/>
              </a:spcAft>
              <a:buSzPct val="100000"/>
              <a:buFont typeface="Calibri"/>
              <a:buAutoNum type="arabicPeriod"/>
            </a:pPr>
            <a:r>
              <a:rPr lang="es-CL" sz="2000"/>
              <a:t>Tipos de Entidades “Fuertes”</a:t>
            </a:r>
            <a:endParaRPr/>
          </a:p>
          <a:p>
            <a:pPr marL="514350" lvl="0" indent="-514350" algn="just" rtl="0">
              <a:lnSpc>
                <a:spcPct val="90000"/>
              </a:lnSpc>
              <a:spcBef>
                <a:spcPts val="1000"/>
              </a:spcBef>
              <a:spcAft>
                <a:spcPts val="0"/>
              </a:spcAft>
              <a:buSzPct val="100000"/>
              <a:buFont typeface="Calibri"/>
              <a:buAutoNum type="arabicPeriod"/>
            </a:pPr>
            <a:r>
              <a:rPr lang="es-CL" sz="2000"/>
              <a:t>Tipos de Entidades “Débiles”</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1:1</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1:N              </a:t>
            </a:r>
            <a:endParaRPr/>
          </a:p>
          <a:p>
            <a:pPr marL="514350" lvl="0" indent="-514350" algn="just" rtl="0">
              <a:lnSpc>
                <a:spcPct val="90000"/>
              </a:lnSpc>
              <a:spcBef>
                <a:spcPts val="1000"/>
              </a:spcBef>
              <a:spcAft>
                <a:spcPts val="0"/>
              </a:spcAft>
              <a:buSzPct val="100000"/>
              <a:buFont typeface="Calibri"/>
              <a:buAutoNum type="arabicPeriod"/>
            </a:pPr>
            <a:r>
              <a:rPr lang="es-CL" sz="2000"/>
              <a:t>Asociaciones M:N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n-arias (n ≥ 3)</a:t>
            </a:r>
            <a:endParaRPr/>
          </a:p>
          <a:p>
            <a:pPr marL="514350" lvl="0" indent="-514350" algn="just" rtl="0">
              <a:lnSpc>
                <a:spcPct val="90000"/>
              </a:lnSpc>
              <a:spcBef>
                <a:spcPts val="1000"/>
              </a:spcBef>
              <a:spcAft>
                <a:spcPts val="0"/>
              </a:spcAft>
              <a:buSzPct val="100000"/>
              <a:buFont typeface="Calibri"/>
              <a:buAutoNum type="arabicPeriod"/>
            </a:pPr>
            <a:r>
              <a:rPr lang="es-CL" sz="2000"/>
              <a:t>Herencia</a:t>
            </a:r>
            <a:endParaRPr/>
          </a:p>
          <a:p>
            <a:pPr marL="514350" lvl="0" indent="-514350" algn="just" rtl="0">
              <a:lnSpc>
                <a:spcPct val="90000"/>
              </a:lnSpc>
              <a:spcBef>
                <a:spcPts val="1000"/>
              </a:spcBef>
              <a:spcAft>
                <a:spcPts val="0"/>
              </a:spcAft>
              <a:buSzPct val="100000"/>
              <a:buFont typeface="Calibri"/>
              <a:buAutoNum type="arabicPeriod"/>
            </a:pPr>
            <a:r>
              <a:rPr lang="es-CL" sz="2000"/>
              <a:t>Categorización</a:t>
            </a:r>
            <a:endParaRPr/>
          </a:p>
        </p:txBody>
      </p:sp>
      <p:pic>
        <p:nvPicPr>
          <p:cNvPr id="1156" name="Google Shape;1156;p77"/>
          <p:cNvPicPr preferRelativeResize="0"/>
          <p:nvPr/>
        </p:nvPicPr>
        <p:blipFill rotWithShape="1">
          <a:blip r:embed="rId3">
            <a:alphaModFix/>
          </a:blip>
          <a:srcRect/>
          <a:stretch/>
        </p:blipFill>
        <p:spPr>
          <a:xfrm>
            <a:off x="5055977" y="1809957"/>
            <a:ext cx="7131229" cy="4524582"/>
          </a:xfrm>
          <a:prstGeom prst="rect">
            <a:avLst/>
          </a:prstGeom>
          <a:noFill/>
          <a:ln>
            <a:noFill/>
          </a:ln>
        </p:spPr>
      </p:pic>
      <p:sp>
        <p:nvSpPr>
          <p:cNvPr id="1157" name="Google Shape;1157;p77"/>
          <p:cNvSpPr/>
          <p:nvPr/>
        </p:nvSpPr>
        <p:spPr>
          <a:xfrm rot="5400000">
            <a:off x="7799177" y="1082372"/>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58" name="Google Shape;1158;p77"/>
          <p:cNvCxnSpPr/>
          <p:nvPr/>
        </p:nvCxnSpPr>
        <p:spPr>
          <a:xfrm rot="10800000">
            <a:off x="3127513" y="3018323"/>
            <a:ext cx="450574" cy="0"/>
          </a:xfrm>
          <a:prstGeom prst="straightConnector1">
            <a:avLst/>
          </a:prstGeom>
          <a:noFill/>
          <a:ln w="9525" cap="flat" cmpd="sng">
            <a:solidFill>
              <a:schemeClr val="accent1"/>
            </a:solidFill>
            <a:prstDash val="solid"/>
            <a:miter lim="800000"/>
            <a:headEnd type="none" w="sm" len="sm"/>
            <a:tailEnd type="triangle" w="med" len="med"/>
          </a:ln>
        </p:spPr>
      </p:cxnSp>
      <p:sp>
        <p:nvSpPr>
          <p:cNvPr id="1159" name="Google Shape;1159;p77"/>
          <p:cNvSpPr txBox="1"/>
          <p:nvPr/>
        </p:nvSpPr>
        <p:spPr>
          <a:xfrm>
            <a:off x="6920333" y="526681"/>
            <a:ext cx="26620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chemeClr val="dk1"/>
                </a:solidFill>
                <a:latin typeface="Calibri"/>
                <a:ea typeface="Calibri"/>
                <a:cs typeface="Calibri"/>
                <a:sym typeface="Calibri"/>
              </a:rPr>
              <a:t>(Composición/Agregación)</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66" name="Google Shape;1166;p7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78</a:t>
            </a:fld>
            <a:endParaRPr/>
          </a:p>
        </p:txBody>
      </p:sp>
      <p:pic>
        <p:nvPicPr>
          <p:cNvPr id="1167" name="Google Shape;1167;p78"/>
          <p:cNvPicPr preferRelativeResize="0"/>
          <p:nvPr/>
        </p:nvPicPr>
        <p:blipFill rotWithShape="1">
          <a:blip r:embed="rId3">
            <a:alphaModFix/>
          </a:blip>
          <a:srcRect/>
          <a:stretch/>
        </p:blipFill>
        <p:spPr>
          <a:xfrm>
            <a:off x="159026" y="1915492"/>
            <a:ext cx="5221357" cy="3641985"/>
          </a:xfrm>
          <a:prstGeom prst="rect">
            <a:avLst/>
          </a:prstGeom>
          <a:noFill/>
          <a:ln>
            <a:noFill/>
          </a:ln>
        </p:spPr>
      </p:pic>
      <p:pic>
        <p:nvPicPr>
          <p:cNvPr id="1168" name="Google Shape;1168;p78"/>
          <p:cNvPicPr preferRelativeResize="0"/>
          <p:nvPr/>
        </p:nvPicPr>
        <p:blipFill rotWithShape="1">
          <a:blip r:embed="rId4">
            <a:alphaModFix/>
          </a:blip>
          <a:srcRect/>
          <a:stretch/>
        </p:blipFill>
        <p:spPr>
          <a:xfrm>
            <a:off x="5658678" y="419001"/>
            <a:ext cx="6615626" cy="6073874"/>
          </a:xfrm>
          <a:prstGeom prst="rect">
            <a:avLst/>
          </a:prstGeom>
          <a:noFill/>
          <a:ln>
            <a:noFill/>
          </a:ln>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75" name="Google Shape;1175;p7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79</a:t>
            </a:fld>
            <a:endParaRPr/>
          </a:p>
        </p:txBody>
      </p:sp>
      <p:sp>
        <p:nvSpPr>
          <p:cNvPr id="1176" name="Google Shape;1176;p79"/>
          <p:cNvSpPr txBox="1">
            <a:spLocks noGrp="1"/>
          </p:cNvSpPr>
          <p:nvPr>
            <p:ph type="body" idx="1"/>
          </p:nvPr>
        </p:nvSpPr>
        <p:spPr>
          <a:xfrm>
            <a:off x="838199" y="1825625"/>
            <a:ext cx="3455505" cy="2786131"/>
          </a:xfrm>
          <a:prstGeom prst="rect">
            <a:avLst/>
          </a:prstGeom>
          <a:noFill/>
          <a:ln>
            <a:noFill/>
          </a:ln>
        </p:spPr>
        <p:txBody>
          <a:bodyPr spcFirstLastPara="1" wrap="square" lIns="91425" tIns="45700" rIns="91425" bIns="45700" anchor="ctr" anchorCtr="0">
            <a:normAutofit fontScale="85000" lnSpcReduction="10000"/>
          </a:bodyPr>
          <a:lstStyle/>
          <a:p>
            <a:pPr marL="514350" lvl="0" indent="-514350" algn="just" rtl="0">
              <a:lnSpc>
                <a:spcPct val="90000"/>
              </a:lnSpc>
              <a:spcBef>
                <a:spcPts val="0"/>
              </a:spcBef>
              <a:spcAft>
                <a:spcPts val="0"/>
              </a:spcAft>
              <a:buSzPct val="100000"/>
              <a:buFont typeface="Calibri"/>
              <a:buAutoNum type="arabicPeriod"/>
            </a:pPr>
            <a:r>
              <a:rPr lang="es-CL" sz="2000"/>
              <a:t>Tipos de Entidades “Fuertes”</a:t>
            </a:r>
            <a:endParaRPr/>
          </a:p>
          <a:p>
            <a:pPr marL="514350" lvl="0" indent="-514350" algn="just" rtl="0">
              <a:lnSpc>
                <a:spcPct val="90000"/>
              </a:lnSpc>
              <a:spcBef>
                <a:spcPts val="1000"/>
              </a:spcBef>
              <a:spcAft>
                <a:spcPts val="0"/>
              </a:spcAft>
              <a:buSzPct val="100000"/>
              <a:buFont typeface="Calibri"/>
              <a:buAutoNum type="arabicPeriod"/>
            </a:pPr>
            <a:r>
              <a:rPr lang="es-CL" sz="2000"/>
              <a:t>Tipos de Entidades “Débiles”</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1:1</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1:N              </a:t>
            </a:r>
            <a:endParaRPr/>
          </a:p>
          <a:p>
            <a:pPr marL="514350" lvl="0" indent="-514350" algn="just" rtl="0">
              <a:lnSpc>
                <a:spcPct val="90000"/>
              </a:lnSpc>
              <a:spcBef>
                <a:spcPts val="1000"/>
              </a:spcBef>
              <a:spcAft>
                <a:spcPts val="0"/>
              </a:spcAft>
              <a:buSzPct val="100000"/>
              <a:buFont typeface="Calibri"/>
              <a:buAutoNum type="arabicPeriod"/>
            </a:pPr>
            <a:r>
              <a:rPr lang="es-CL" sz="2000"/>
              <a:t>Asociaciones M:N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n-arias (n ≥ 3)</a:t>
            </a:r>
            <a:endParaRPr/>
          </a:p>
          <a:p>
            <a:pPr marL="514350" lvl="0" indent="-514350" algn="just" rtl="0">
              <a:lnSpc>
                <a:spcPct val="90000"/>
              </a:lnSpc>
              <a:spcBef>
                <a:spcPts val="1000"/>
              </a:spcBef>
              <a:spcAft>
                <a:spcPts val="0"/>
              </a:spcAft>
              <a:buSzPct val="100000"/>
              <a:buFont typeface="Calibri"/>
              <a:buAutoNum type="arabicPeriod"/>
            </a:pPr>
            <a:r>
              <a:rPr lang="es-CL" sz="2000"/>
              <a:t>Herencia</a:t>
            </a:r>
            <a:endParaRPr/>
          </a:p>
          <a:p>
            <a:pPr marL="514350" lvl="0" indent="-514350" algn="just" rtl="0">
              <a:lnSpc>
                <a:spcPct val="90000"/>
              </a:lnSpc>
              <a:spcBef>
                <a:spcPts val="1000"/>
              </a:spcBef>
              <a:spcAft>
                <a:spcPts val="0"/>
              </a:spcAft>
              <a:buSzPct val="100000"/>
              <a:buFont typeface="Calibri"/>
              <a:buAutoNum type="arabicPeriod"/>
            </a:pPr>
            <a:r>
              <a:rPr lang="es-CL" sz="2000"/>
              <a:t>Categorización</a:t>
            </a:r>
            <a:endParaRPr/>
          </a:p>
        </p:txBody>
      </p:sp>
      <p:pic>
        <p:nvPicPr>
          <p:cNvPr id="1177" name="Google Shape;1177;p79"/>
          <p:cNvPicPr preferRelativeResize="0"/>
          <p:nvPr/>
        </p:nvPicPr>
        <p:blipFill rotWithShape="1">
          <a:blip r:embed="rId3">
            <a:alphaModFix/>
          </a:blip>
          <a:srcRect/>
          <a:stretch/>
        </p:blipFill>
        <p:spPr>
          <a:xfrm>
            <a:off x="5055977" y="1809957"/>
            <a:ext cx="7131229" cy="4524582"/>
          </a:xfrm>
          <a:prstGeom prst="rect">
            <a:avLst/>
          </a:prstGeom>
          <a:noFill/>
          <a:ln>
            <a:noFill/>
          </a:ln>
        </p:spPr>
      </p:pic>
      <p:sp>
        <p:nvSpPr>
          <p:cNvPr id="1178" name="Google Shape;1178;p79"/>
          <p:cNvSpPr/>
          <p:nvPr/>
        </p:nvSpPr>
        <p:spPr>
          <a:xfrm>
            <a:off x="8023656" y="3983313"/>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79" name="Google Shape;1179;p79"/>
          <p:cNvCxnSpPr/>
          <p:nvPr/>
        </p:nvCxnSpPr>
        <p:spPr>
          <a:xfrm rot="10800000">
            <a:off x="3140765" y="3375992"/>
            <a:ext cx="450574"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8"/>
          <p:cNvSpPr txBox="1">
            <a:spLocks noGrp="1"/>
          </p:cNvSpPr>
          <p:nvPr>
            <p:ph type="title"/>
          </p:nvPr>
        </p:nvSpPr>
        <p:spPr>
          <a:xfrm>
            <a:off x="368386" y="2808439"/>
            <a:ext cx="11442526" cy="97376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alibri"/>
              <a:buNone/>
            </a:pPr>
            <a:r>
              <a:rPr lang="es-CL"/>
              <a:t>3.2 Enfoque metodológico para diseñar BDR</a:t>
            </a:r>
            <a:endParaRPr/>
          </a:p>
        </p:txBody>
      </p:sp>
      <p:sp>
        <p:nvSpPr>
          <p:cNvPr id="231" name="Google Shape;231;p8"/>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a:t>
            </a:fld>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86" name="Google Shape;1186;p8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80</a:t>
            </a:fld>
            <a:endParaRPr/>
          </a:p>
        </p:txBody>
      </p:sp>
      <p:pic>
        <p:nvPicPr>
          <p:cNvPr id="1187" name="Google Shape;1187;p80"/>
          <p:cNvPicPr preferRelativeResize="0"/>
          <p:nvPr/>
        </p:nvPicPr>
        <p:blipFill rotWithShape="1">
          <a:blip r:embed="rId3">
            <a:alphaModFix/>
          </a:blip>
          <a:srcRect/>
          <a:stretch/>
        </p:blipFill>
        <p:spPr>
          <a:xfrm>
            <a:off x="64252" y="2146854"/>
            <a:ext cx="5037837" cy="3362357"/>
          </a:xfrm>
          <a:prstGeom prst="rect">
            <a:avLst/>
          </a:prstGeom>
          <a:noFill/>
          <a:ln>
            <a:noFill/>
          </a:ln>
        </p:spPr>
      </p:pic>
      <p:pic>
        <p:nvPicPr>
          <p:cNvPr id="1188" name="Google Shape;1188;p80"/>
          <p:cNvPicPr preferRelativeResize="0"/>
          <p:nvPr/>
        </p:nvPicPr>
        <p:blipFill rotWithShape="1">
          <a:blip r:embed="rId4">
            <a:alphaModFix/>
          </a:blip>
          <a:srcRect/>
          <a:stretch/>
        </p:blipFill>
        <p:spPr>
          <a:xfrm>
            <a:off x="5128591" y="506454"/>
            <a:ext cx="7058615" cy="5986421"/>
          </a:xfrm>
          <a:prstGeom prst="rect">
            <a:avLst/>
          </a:prstGeom>
          <a:noFill/>
          <a:ln>
            <a:noFill/>
          </a:ln>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195" name="Google Shape;1195;p8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81</a:t>
            </a:fld>
            <a:endParaRPr/>
          </a:p>
        </p:txBody>
      </p:sp>
      <p:sp>
        <p:nvSpPr>
          <p:cNvPr id="1196" name="Google Shape;1196;p81"/>
          <p:cNvSpPr txBox="1">
            <a:spLocks noGrp="1"/>
          </p:cNvSpPr>
          <p:nvPr>
            <p:ph type="body" idx="1"/>
          </p:nvPr>
        </p:nvSpPr>
        <p:spPr>
          <a:xfrm>
            <a:off x="838199" y="1825625"/>
            <a:ext cx="3455505" cy="2786131"/>
          </a:xfrm>
          <a:prstGeom prst="rect">
            <a:avLst/>
          </a:prstGeom>
          <a:noFill/>
          <a:ln>
            <a:noFill/>
          </a:ln>
        </p:spPr>
        <p:txBody>
          <a:bodyPr spcFirstLastPara="1" wrap="square" lIns="91425" tIns="45700" rIns="91425" bIns="45700" anchor="ctr" anchorCtr="0">
            <a:normAutofit fontScale="85000" lnSpcReduction="10000"/>
          </a:bodyPr>
          <a:lstStyle/>
          <a:p>
            <a:pPr marL="514350" lvl="0" indent="-514350" algn="just" rtl="0">
              <a:lnSpc>
                <a:spcPct val="90000"/>
              </a:lnSpc>
              <a:spcBef>
                <a:spcPts val="0"/>
              </a:spcBef>
              <a:spcAft>
                <a:spcPts val="0"/>
              </a:spcAft>
              <a:buSzPct val="100000"/>
              <a:buFont typeface="Calibri"/>
              <a:buAutoNum type="arabicPeriod"/>
            </a:pPr>
            <a:r>
              <a:rPr lang="es-CL" sz="2000"/>
              <a:t>Tipos de Entidades “Fuertes”</a:t>
            </a:r>
            <a:endParaRPr/>
          </a:p>
          <a:p>
            <a:pPr marL="514350" lvl="0" indent="-514350" algn="just" rtl="0">
              <a:lnSpc>
                <a:spcPct val="90000"/>
              </a:lnSpc>
              <a:spcBef>
                <a:spcPts val="1000"/>
              </a:spcBef>
              <a:spcAft>
                <a:spcPts val="0"/>
              </a:spcAft>
              <a:buSzPct val="100000"/>
              <a:buFont typeface="Calibri"/>
              <a:buAutoNum type="arabicPeriod"/>
            </a:pPr>
            <a:r>
              <a:rPr lang="es-CL" sz="2000"/>
              <a:t>Tipos de Entidades “Débiles”</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1:1</a:t>
            </a:r>
            <a:endParaRPr/>
          </a:p>
          <a:p>
            <a:pPr marL="514350" lvl="0" indent="-514350" algn="just" rtl="0">
              <a:lnSpc>
                <a:spcPct val="90000"/>
              </a:lnSpc>
              <a:spcBef>
                <a:spcPts val="1000"/>
              </a:spcBef>
              <a:spcAft>
                <a:spcPts val="0"/>
              </a:spcAft>
              <a:buSzPct val="100000"/>
              <a:buFont typeface="Calibri"/>
              <a:buAutoNum type="arabicPeriod"/>
            </a:pPr>
            <a:r>
              <a:rPr lang="es-CL" sz="2000"/>
              <a:t>Asociaciones 1:N              </a:t>
            </a:r>
            <a:endParaRPr/>
          </a:p>
          <a:p>
            <a:pPr marL="514350" lvl="0" indent="-514350" algn="just" rtl="0">
              <a:lnSpc>
                <a:spcPct val="90000"/>
              </a:lnSpc>
              <a:spcBef>
                <a:spcPts val="1000"/>
              </a:spcBef>
              <a:spcAft>
                <a:spcPts val="0"/>
              </a:spcAft>
              <a:buSzPct val="100000"/>
              <a:buFont typeface="Calibri"/>
              <a:buAutoNum type="arabicPeriod"/>
            </a:pPr>
            <a:r>
              <a:rPr lang="es-CL" sz="2000"/>
              <a:t>Asociaciones M:N</a:t>
            </a:r>
            <a:endParaRPr/>
          </a:p>
          <a:p>
            <a:pPr marL="514350" lvl="0" indent="-514350" algn="just" rtl="0">
              <a:lnSpc>
                <a:spcPct val="90000"/>
              </a:lnSpc>
              <a:spcBef>
                <a:spcPts val="1000"/>
              </a:spcBef>
              <a:spcAft>
                <a:spcPts val="0"/>
              </a:spcAft>
              <a:buSzPct val="100000"/>
              <a:buFont typeface="Calibri"/>
              <a:buAutoNum type="arabicPeriod"/>
            </a:pPr>
            <a:r>
              <a:rPr lang="es-CL" sz="2000"/>
              <a:t>Asociaciones n-arias (n ≥ 3)</a:t>
            </a:r>
            <a:endParaRPr/>
          </a:p>
          <a:p>
            <a:pPr marL="514350" lvl="0" indent="-514350" algn="just" rtl="0">
              <a:lnSpc>
                <a:spcPct val="90000"/>
              </a:lnSpc>
              <a:spcBef>
                <a:spcPts val="1000"/>
              </a:spcBef>
              <a:spcAft>
                <a:spcPts val="0"/>
              </a:spcAft>
              <a:buSzPct val="100000"/>
              <a:buFont typeface="Calibri"/>
              <a:buAutoNum type="arabicPeriod"/>
            </a:pPr>
            <a:r>
              <a:rPr lang="es-CL" sz="2000"/>
              <a:t>Herencia</a:t>
            </a:r>
            <a:endParaRPr/>
          </a:p>
          <a:p>
            <a:pPr marL="514350" lvl="0" indent="-514350" algn="just" rtl="0">
              <a:lnSpc>
                <a:spcPct val="90000"/>
              </a:lnSpc>
              <a:spcBef>
                <a:spcPts val="1000"/>
              </a:spcBef>
              <a:spcAft>
                <a:spcPts val="0"/>
              </a:spcAft>
              <a:buSzPct val="100000"/>
              <a:buFont typeface="Calibri"/>
              <a:buAutoNum type="arabicPeriod"/>
            </a:pPr>
            <a:r>
              <a:rPr lang="es-CL" sz="2000"/>
              <a:t>Categorización</a:t>
            </a:r>
            <a:endParaRPr/>
          </a:p>
        </p:txBody>
      </p:sp>
      <p:pic>
        <p:nvPicPr>
          <p:cNvPr id="1197" name="Google Shape;1197;p81"/>
          <p:cNvPicPr preferRelativeResize="0"/>
          <p:nvPr/>
        </p:nvPicPr>
        <p:blipFill rotWithShape="1">
          <a:blip r:embed="rId3">
            <a:alphaModFix/>
          </a:blip>
          <a:srcRect/>
          <a:stretch/>
        </p:blipFill>
        <p:spPr>
          <a:xfrm>
            <a:off x="5055977" y="1809957"/>
            <a:ext cx="7131229" cy="4524582"/>
          </a:xfrm>
          <a:prstGeom prst="rect">
            <a:avLst/>
          </a:prstGeom>
          <a:noFill/>
          <a:ln>
            <a:noFill/>
          </a:ln>
        </p:spPr>
      </p:pic>
      <p:sp>
        <p:nvSpPr>
          <p:cNvPr id="1198" name="Google Shape;1198;p81"/>
          <p:cNvSpPr/>
          <p:nvPr/>
        </p:nvSpPr>
        <p:spPr>
          <a:xfrm>
            <a:off x="9527776" y="4189756"/>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99" name="Google Shape;1199;p81"/>
          <p:cNvCxnSpPr/>
          <p:nvPr/>
        </p:nvCxnSpPr>
        <p:spPr>
          <a:xfrm rot="10800000">
            <a:off x="3140765" y="3375992"/>
            <a:ext cx="450574" cy="0"/>
          </a:xfrm>
          <a:prstGeom prst="straightConnector1">
            <a:avLst/>
          </a:prstGeom>
          <a:noFill/>
          <a:ln w="9525" cap="flat" cmpd="sng">
            <a:solidFill>
              <a:schemeClr val="accent1"/>
            </a:solidFill>
            <a:prstDash val="solid"/>
            <a:miter lim="800000"/>
            <a:headEnd type="none" w="sm" len="sm"/>
            <a:tailEnd type="triangle" w="med" len="med"/>
          </a:ln>
        </p:spPr>
      </p:cxnSp>
      <p:sp>
        <p:nvSpPr>
          <p:cNvPr id="1200" name="Google Shape;1200;p81"/>
          <p:cNvSpPr/>
          <p:nvPr/>
        </p:nvSpPr>
        <p:spPr>
          <a:xfrm rot="10800000">
            <a:off x="8904926" y="5222391"/>
            <a:ext cx="503583" cy="40074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Enfoque </a:t>
            </a:r>
            <a:r>
              <a:rPr lang="es-CL" i="1"/>
              <a:t>Top-Down</a:t>
            </a:r>
            <a:br>
              <a:rPr lang="es-CL" i="1"/>
            </a:br>
            <a:r>
              <a:rPr lang="es-CL" sz="2800">
                <a:solidFill>
                  <a:srgbClr val="004B85"/>
                </a:solidFill>
              </a:rPr>
              <a:t>Ejercicios</a:t>
            </a:r>
            <a:endParaRPr/>
          </a:p>
        </p:txBody>
      </p:sp>
      <p:sp>
        <p:nvSpPr>
          <p:cNvPr id="1207" name="Google Shape;1207;p8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82</a:t>
            </a:fld>
            <a:endParaRPr/>
          </a:p>
        </p:txBody>
      </p:sp>
      <p:pic>
        <p:nvPicPr>
          <p:cNvPr id="1208" name="Google Shape;1208;p82"/>
          <p:cNvPicPr preferRelativeResize="0"/>
          <p:nvPr/>
        </p:nvPicPr>
        <p:blipFill rotWithShape="1">
          <a:blip r:embed="rId3">
            <a:alphaModFix/>
          </a:blip>
          <a:srcRect r="4312"/>
          <a:stretch/>
        </p:blipFill>
        <p:spPr>
          <a:xfrm>
            <a:off x="92766" y="2358888"/>
            <a:ext cx="4818610" cy="2949244"/>
          </a:xfrm>
          <a:prstGeom prst="rect">
            <a:avLst/>
          </a:prstGeom>
          <a:noFill/>
          <a:ln>
            <a:noFill/>
          </a:ln>
        </p:spPr>
      </p:pic>
      <p:pic>
        <p:nvPicPr>
          <p:cNvPr id="1209" name="Google Shape;1209;p82"/>
          <p:cNvPicPr preferRelativeResize="0"/>
          <p:nvPr/>
        </p:nvPicPr>
        <p:blipFill rotWithShape="1">
          <a:blip r:embed="rId4">
            <a:alphaModFix/>
          </a:blip>
          <a:srcRect r="2945"/>
          <a:stretch/>
        </p:blipFill>
        <p:spPr>
          <a:xfrm>
            <a:off x="5034338" y="788689"/>
            <a:ext cx="6942268" cy="5704186"/>
          </a:xfrm>
          <a:prstGeom prst="rect">
            <a:avLst/>
          </a:prstGeom>
          <a:noFill/>
          <a:ln>
            <a:noFill/>
          </a:ln>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83"/>
          <p:cNvSpPr txBox="1">
            <a:spLocks noGrp="1"/>
          </p:cNvSpPr>
          <p:nvPr>
            <p:ph type="title"/>
          </p:nvPr>
        </p:nvSpPr>
        <p:spPr>
          <a:xfrm>
            <a:off x="368386" y="2808439"/>
            <a:ext cx="11442526" cy="97376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4400"/>
              <a:buFont typeface="Calibri"/>
              <a:buNone/>
            </a:pPr>
            <a:r>
              <a:rPr lang="es-CL"/>
              <a:t>3.3 Otras consideraciones de diseño lógico de BDR</a:t>
            </a:r>
            <a:endParaRPr/>
          </a:p>
        </p:txBody>
      </p:sp>
      <p:sp>
        <p:nvSpPr>
          <p:cNvPr id="1215" name="Google Shape;1215;p83"/>
          <p:cNvSpPr txBox="1">
            <a:spLocks noGrp="1"/>
          </p:cNvSpPr>
          <p:nvPr>
            <p:ph type="sldNum" idx="12"/>
          </p:nvPr>
        </p:nvSpPr>
        <p:spPr>
          <a:xfrm>
            <a:off x="11770800" y="6492875"/>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83</a:t>
            </a:fld>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8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84</a:t>
            </a:fld>
            <a:endParaRPr/>
          </a:p>
        </p:txBody>
      </p:sp>
      <p:sp>
        <p:nvSpPr>
          <p:cNvPr id="1222" name="Google Shape;1222;p84"/>
          <p:cNvSpPr/>
          <p:nvPr/>
        </p:nvSpPr>
        <p:spPr>
          <a:xfrm>
            <a:off x="4417147" y="2652713"/>
            <a:ext cx="2387600" cy="949325"/>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s-CL" sz="1800" b="0" i="0" u="none" strike="noStrike" cap="none">
                <a:solidFill>
                  <a:schemeClr val="lt1"/>
                </a:solidFill>
                <a:latin typeface="Calibri"/>
                <a:ea typeface="Calibri"/>
                <a:cs typeface="Calibri"/>
                <a:sym typeface="Calibri"/>
              </a:rPr>
              <a:t>Entidades en Forma Normal Boyce-Codd</a:t>
            </a:r>
            <a:endParaRPr/>
          </a:p>
        </p:txBody>
      </p:sp>
      <p:sp>
        <p:nvSpPr>
          <p:cNvPr id="1223" name="Google Shape;1223;p84"/>
          <p:cNvSpPr/>
          <p:nvPr/>
        </p:nvSpPr>
        <p:spPr>
          <a:xfrm>
            <a:off x="4447309" y="4371975"/>
            <a:ext cx="2387600" cy="947738"/>
          </a:xfrm>
          <a:prstGeom prst="rect">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s-CL" sz="1800" b="0" i="0" u="none" strike="noStrike" cap="none">
                <a:solidFill>
                  <a:schemeClr val="lt1"/>
                </a:solidFill>
                <a:latin typeface="Calibri"/>
                <a:ea typeface="Calibri"/>
                <a:cs typeface="Calibri"/>
                <a:sym typeface="Calibri"/>
              </a:rPr>
              <a:t>Entidades en 4FN</a:t>
            </a:r>
            <a:endParaRPr/>
          </a:p>
        </p:txBody>
      </p:sp>
      <p:sp>
        <p:nvSpPr>
          <p:cNvPr id="1224" name="Google Shape;1224;p84"/>
          <p:cNvSpPr/>
          <p:nvPr/>
        </p:nvSpPr>
        <p:spPr>
          <a:xfrm>
            <a:off x="5704767" y="2168524"/>
            <a:ext cx="2088713" cy="20005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300"/>
              <a:buFont typeface="Noto Sans Symbols"/>
              <a:buNone/>
            </a:pPr>
            <a:r>
              <a:rPr lang="es-CL" sz="1300" b="0" i="0" u="none" strike="noStrike" cap="none">
                <a:solidFill>
                  <a:schemeClr val="dk1"/>
                </a:solidFill>
                <a:latin typeface="Calibri"/>
                <a:ea typeface="Calibri"/>
                <a:cs typeface="Calibri"/>
                <a:sym typeface="Calibri"/>
              </a:rPr>
              <a:t>Eliminar anomalías resultantes</a:t>
            </a:r>
            <a:endParaRPr/>
          </a:p>
        </p:txBody>
      </p:sp>
      <p:sp>
        <p:nvSpPr>
          <p:cNvPr id="1225" name="Google Shape;1225;p84"/>
          <p:cNvSpPr/>
          <p:nvPr/>
        </p:nvSpPr>
        <p:spPr>
          <a:xfrm>
            <a:off x="5804787" y="3871917"/>
            <a:ext cx="2529539" cy="20005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300"/>
              <a:buFont typeface="Noto Sans Symbols"/>
              <a:buNone/>
            </a:pPr>
            <a:r>
              <a:rPr lang="es-CL" sz="1300" b="0" i="0" u="none" strike="noStrike" cap="none">
                <a:solidFill>
                  <a:schemeClr val="dk1"/>
                </a:solidFill>
                <a:latin typeface="Calibri"/>
                <a:ea typeface="Calibri"/>
                <a:cs typeface="Calibri"/>
                <a:sym typeface="Calibri"/>
              </a:rPr>
              <a:t>Eliminar dependencias multivaluadas</a:t>
            </a:r>
            <a:endParaRPr/>
          </a:p>
        </p:txBody>
      </p:sp>
      <p:sp>
        <p:nvSpPr>
          <p:cNvPr id="1226" name="Google Shape;1226;p84"/>
          <p:cNvSpPr/>
          <p:nvPr/>
        </p:nvSpPr>
        <p:spPr>
          <a:xfrm>
            <a:off x="3232872" y="4729168"/>
            <a:ext cx="307777"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s-CL" sz="1600" b="1" i="0" u="none" strike="noStrike" cap="none">
                <a:solidFill>
                  <a:schemeClr val="dk1"/>
                </a:solidFill>
                <a:latin typeface="Calibri"/>
                <a:ea typeface="Calibri"/>
                <a:cs typeface="Calibri"/>
                <a:sym typeface="Calibri"/>
              </a:rPr>
              <a:t>•••</a:t>
            </a:r>
            <a:endParaRPr sz="1800" b="1" i="0" u="none" strike="noStrike" cap="none">
              <a:solidFill>
                <a:schemeClr val="dk1"/>
              </a:solidFill>
              <a:latin typeface="Calibri"/>
              <a:ea typeface="Calibri"/>
              <a:cs typeface="Calibri"/>
              <a:sym typeface="Calibri"/>
            </a:endParaRPr>
          </a:p>
        </p:txBody>
      </p:sp>
      <p:cxnSp>
        <p:nvCxnSpPr>
          <p:cNvPr id="1227" name="Google Shape;1227;p84"/>
          <p:cNvCxnSpPr/>
          <p:nvPr/>
        </p:nvCxnSpPr>
        <p:spPr>
          <a:xfrm rot="5400000">
            <a:off x="5198197" y="2263775"/>
            <a:ext cx="785812" cy="1588"/>
          </a:xfrm>
          <a:prstGeom prst="straightConnector1">
            <a:avLst/>
          </a:prstGeom>
          <a:noFill/>
          <a:ln w="22225" cap="flat" cmpd="sng">
            <a:solidFill>
              <a:schemeClr val="dk1"/>
            </a:solidFill>
            <a:prstDash val="solid"/>
            <a:round/>
            <a:headEnd type="none" w="sm" len="sm"/>
            <a:tailEnd type="triangle" w="lg" len="lg"/>
          </a:ln>
        </p:spPr>
      </p:cxnSp>
      <p:cxnSp>
        <p:nvCxnSpPr>
          <p:cNvPr id="1228" name="Google Shape;1228;p84"/>
          <p:cNvCxnSpPr/>
          <p:nvPr/>
        </p:nvCxnSpPr>
        <p:spPr>
          <a:xfrm rot="5400000">
            <a:off x="5198197" y="3978275"/>
            <a:ext cx="785812" cy="1588"/>
          </a:xfrm>
          <a:prstGeom prst="straightConnector1">
            <a:avLst/>
          </a:prstGeom>
          <a:noFill/>
          <a:ln w="22225" cap="flat" cmpd="sng">
            <a:solidFill>
              <a:schemeClr val="dk1"/>
            </a:solidFill>
            <a:prstDash val="solid"/>
            <a:round/>
            <a:headEnd type="none" w="sm" len="sm"/>
            <a:tailEnd type="triangle" w="lg" len="lg"/>
          </a:ln>
        </p:spPr>
      </p:cxnSp>
      <p:cxnSp>
        <p:nvCxnSpPr>
          <p:cNvPr id="1229" name="Google Shape;1229;p84"/>
          <p:cNvCxnSpPr/>
          <p:nvPr/>
        </p:nvCxnSpPr>
        <p:spPr>
          <a:xfrm rot="10800000">
            <a:off x="3590059" y="4872038"/>
            <a:ext cx="857250" cy="1587"/>
          </a:xfrm>
          <a:prstGeom prst="straightConnector1">
            <a:avLst/>
          </a:prstGeom>
          <a:noFill/>
          <a:ln w="22225" cap="flat" cmpd="sng">
            <a:solidFill>
              <a:schemeClr val="dk1"/>
            </a:solidFill>
            <a:prstDash val="solid"/>
            <a:round/>
            <a:headEnd type="none" w="sm" len="sm"/>
            <a:tailEnd type="triangle" w="lg" len="lg"/>
          </a:ln>
        </p:spPr>
      </p:cxnSp>
      <p:sp>
        <p:nvSpPr>
          <p:cNvPr id="1230" name="Google Shape;1230;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Otras formas normales</a:t>
            </a:r>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Forma Normal Boyce-Codd</a:t>
            </a:r>
            <a:endParaRPr b="1"/>
          </a:p>
        </p:txBody>
      </p:sp>
      <p:sp>
        <p:nvSpPr>
          <p:cNvPr id="1237" name="Google Shape;1237;p85"/>
          <p:cNvSpPr txBox="1">
            <a:spLocks noGrp="1"/>
          </p:cNvSpPr>
          <p:nvPr>
            <p:ph type="body" idx="1"/>
          </p:nvPr>
        </p:nvSpPr>
        <p:spPr>
          <a:xfrm>
            <a:off x="838200" y="1598506"/>
            <a:ext cx="6849533" cy="4721013"/>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00000"/>
              </a:lnSpc>
              <a:spcBef>
                <a:spcPts val="0"/>
              </a:spcBef>
              <a:spcAft>
                <a:spcPts val="0"/>
              </a:spcAft>
              <a:buSzPts val="2000"/>
              <a:buFont typeface="Noto Sans Symbols"/>
              <a:buChar char="▪"/>
            </a:pPr>
            <a:r>
              <a:rPr lang="es-CL" sz="2000"/>
              <a:t>Cuando una entidad tiene más de una clave candidata, es posible que aún existan anomalías en 3FN (“</a:t>
            </a:r>
            <a:r>
              <a:rPr lang="es-CL" sz="2000" i="1"/>
              <a:t>overlapping</a:t>
            </a:r>
            <a:r>
              <a:rPr lang="es-CL" sz="2000"/>
              <a:t> de claves”).</a:t>
            </a:r>
            <a:endParaRPr/>
          </a:p>
          <a:p>
            <a:pPr marL="228600" lvl="0" indent="-228600" algn="just" rtl="0">
              <a:lnSpc>
                <a:spcPct val="100000"/>
              </a:lnSpc>
              <a:spcBef>
                <a:spcPts val="1200"/>
              </a:spcBef>
              <a:spcAft>
                <a:spcPts val="0"/>
              </a:spcAft>
              <a:buSzPts val="2000"/>
              <a:buFont typeface="Noto Sans Symbols"/>
              <a:buChar char="▪"/>
            </a:pPr>
            <a:r>
              <a:rPr lang="es-CL" sz="2000"/>
              <a:t>Es una situación rara, pero puede ocurrir (dependencia no trivial).</a:t>
            </a:r>
            <a:endParaRPr/>
          </a:p>
          <a:p>
            <a:pPr marL="228600" lvl="0" indent="-228600" algn="just" rtl="0">
              <a:lnSpc>
                <a:spcPct val="100000"/>
              </a:lnSpc>
              <a:spcBef>
                <a:spcPts val="1200"/>
              </a:spcBef>
              <a:spcAft>
                <a:spcPts val="0"/>
              </a:spcAft>
              <a:buSzPts val="2000"/>
              <a:buFont typeface="Noto Sans Symbols"/>
              <a:buChar char="▪"/>
            </a:pPr>
            <a:r>
              <a:rPr lang="es-CL" sz="2000"/>
              <a:t>Boyce y Codd proponen, para eliminar esa anomalía, la siguiente definición:</a:t>
            </a:r>
            <a:endParaRPr/>
          </a:p>
          <a:p>
            <a:pPr marL="0" lvl="0" indent="0" algn="ctr" rtl="0">
              <a:lnSpc>
                <a:spcPct val="100000"/>
              </a:lnSpc>
              <a:spcBef>
                <a:spcPts val="1200"/>
              </a:spcBef>
              <a:spcAft>
                <a:spcPts val="0"/>
              </a:spcAft>
              <a:buSzPts val="2000"/>
              <a:buNone/>
            </a:pPr>
            <a:r>
              <a:rPr lang="es-CL" sz="2000" i="1"/>
              <a:t>Una Relación R está en BC FN, si y sólo si está en 3FN y cada </a:t>
            </a:r>
            <a:r>
              <a:rPr lang="es-CL" sz="2000" b="1" i="1"/>
              <a:t>determinante</a:t>
            </a:r>
            <a:r>
              <a:rPr lang="es-CL" sz="2000" i="1"/>
              <a:t> es clave candidata.</a:t>
            </a:r>
            <a:endParaRPr/>
          </a:p>
          <a:p>
            <a:pPr marL="228600" lvl="0" indent="-228600" algn="just" rtl="0">
              <a:lnSpc>
                <a:spcPct val="100000"/>
              </a:lnSpc>
              <a:spcBef>
                <a:spcPts val="1200"/>
              </a:spcBef>
              <a:spcAft>
                <a:spcPts val="0"/>
              </a:spcAft>
              <a:buSzPts val="2000"/>
              <a:buFont typeface="Noto Sans Symbols"/>
              <a:buChar char="▪"/>
            </a:pPr>
            <a:r>
              <a:rPr lang="es-CL" sz="2000"/>
              <a:t>Recordar definición de dependencia funcional y su escritura:</a:t>
            </a:r>
            <a:endParaRPr/>
          </a:p>
          <a:p>
            <a:pPr marL="0" lvl="0" indent="0" algn="ctr" rtl="0">
              <a:lnSpc>
                <a:spcPct val="100000"/>
              </a:lnSpc>
              <a:spcBef>
                <a:spcPts val="1200"/>
              </a:spcBef>
              <a:spcAft>
                <a:spcPts val="0"/>
              </a:spcAft>
              <a:buSzPts val="2000"/>
              <a:buNone/>
            </a:pPr>
            <a:r>
              <a:rPr lang="es-CL" sz="2000"/>
              <a:t>A → B</a:t>
            </a:r>
            <a:endParaRPr/>
          </a:p>
          <a:p>
            <a:pPr marL="0" lvl="0" indent="0" algn="just" rtl="0">
              <a:lnSpc>
                <a:spcPct val="100000"/>
              </a:lnSpc>
              <a:spcBef>
                <a:spcPts val="1200"/>
              </a:spcBef>
              <a:spcAft>
                <a:spcPts val="0"/>
              </a:spcAft>
              <a:buSzPts val="2000"/>
              <a:buNone/>
            </a:pPr>
            <a:r>
              <a:rPr lang="es-CL" sz="2000"/>
              <a:t>y se lee: “A determina a B”  o “B es funcionalmente dependiente de A” siendo A un </a:t>
            </a:r>
            <a:r>
              <a:rPr lang="es-CL" sz="2000" b="1"/>
              <a:t>determinante</a:t>
            </a:r>
            <a:r>
              <a:rPr lang="es-CL" sz="2000"/>
              <a:t>.</a:t>
            </a:r>
            <a:endParaRPr/>
          </a:p>
        </p:txBody>
      </p:sp>
      <p:pic>
        <p:nvPicPr>
          <p:cNvPr id="1238" name="Google Shape;1238;p85" descr="http://bok.me/uploads/normalforms.gif"/>
          <p:cNvPicPr preferRelativeResize="0"/>
          <p:nvPr/>
        </p:nvPicPr>
        <p:blipFill rotWithShape="1">
          <a:blip r:embed="rId3">
            <a:alphaModFix/>
          </a:blip>
          <a:srcRect/>
          <a:stretch/>
        </p:blipFill>
        <p:spPr>
          <a:xfrm>
            <a:off x="8069314" y="2817707"/>
            <a:ext cx="3907292" cy="1738745"/>
          </a:xfrm>
          <a:prstGeom prst="rect">
            <a:avLst/>
          </a:prstGeom>
          <a:noFill/>
          <a:ln>
            <a:noFill/>
          </a:ln>
        </p:spPr>
      </p:pic>
      <p:sp>
        <p:nvSpPr>
          <p:cNvPr id="1239" name="Google Shape;1239;p8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85</a:t>
            </a:fld>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Forma Normal Boyce-Codd</a:t>
            </a:r>
            <a:endParaRPr b="1"/>
          </a:p>
        </p:txBody>
      </p:sp>
      <p:sp>
        <p:nvSpPr>
          <p:cNvPr id="1246" name="Google Shape;1246;p86"/>
          <p:cNvSpPr txBox="1">
            <a:spLocks noGrp="1"/>
          </p:cNvSpPr>
          <p:nvPr>
            <p:ph type="body" idx="1"/>
          </p:nvPr>
        </p:nvSpPr>
        <p:spPr>
          <a:xfrm>
            <a:off x="838200" y="1598506"/>
            <a:ext cx="7553960" cy="4721013"/>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SzPts val="2400"/>
              <a:buNone/>
            </a:pPr>
            <a:r>
              <a:rPr lang="es-CL" sz="2400" b="1">
                <a:solidFill>
                  <a:srgbClr val="004B85"/>
                </a:solidFill>
              </a:rPr>
              <a:t>Ejemplo B/C FN:</a:t>
            </a:r>
            <a:endParaRPr/>
          </a:p>
          <a:p>
            <a:pPr marL="457200" lvl="0" indent="-457200" algn="just" rtl="0">
              <a:lnSpc>
                <a:spcPct val="100000"/>
              </a:lnSpc>
              <a:spcBef>
                <a:spcPts val="1200"/>
              </a:spcBef>
              <a:spcAft>
                <a:spcPts val="0"/>
              </a:spcAft>
              <a:buSzPts val="2400"/>
              <a:buFont typeface="Calibri"/>
              <a:buAutoNum type="arabicPeriod"/>
            </a:pPr>
            <a:r>
              <a:rPr lang="es-CL" sz="2400"/>
              <a:t>Cada alumno puede tener varias materias de interés.</a:t>
            </a:r>
            <a:endParaRPr/>
          </a:p>
          <a:p>
            <a:pPr marL="457200" lvl="0" indent="-457200" algn="just" rtl="0">
              <a:lnSpc>
                <a:spcPct val="100000"/>
              </a:lnSpc>
              <a:spcBef>
                <a:spcPts val="1200"/>
              </a:spcBef>
              <a:spcAft>
                <a:spcPts val="0"/>
              </a:spcAft>
              <a:buSzPts val="2400"/>
              <a:buFont typeface="Calibri"/>
              <a:buAutoNum type="arabicPeriod"/>
            </a:pPr>
            <a:r>
              <a:rPr lang="es-CL" sz="2400"/>
              <a:t>Por cada materia, un alumno tiene sólo un tutor.</a:t>
            </a:r>
            <a:endParaRPr/>
          </a:p>
          <a:p>
            <a:pPr marL="457200" lvl="0" indent="-457200" algn="just" rtl="0">
              <a:lnSpc>
                <a:spcPct val="100000"/>
              </a:lnSpc>
              <a:spcBef>
                <a:spcPts val="1200"/>
              </a:spcBef>
              <a:spcAft>
                <a:spcPts val="0"/>
              </a:spcAft>
              <a:buSzPts val="2400"/>
              <a:buFont typeface="Calibri"/>
              <a:buAutoNum type="arabicPeriod"/>
            </a:pPr>
            <a:r>
              <a:rPr lang="es-CL" sz="2400"/>
              <a:t>Cada materia tiene varios tutores.</a:t>
            </a:r>
            <a:endParaRPr/>
          </a:p>
          <a:p>
            <a:pPr marL="457200" lvl="0" indent="-457200" algn="just" rtl="0">
              <a:lnSpc>
                <a:spcPct val="100000"/>
              </a:lnSpc>
              <a:spcBef>
                <a:spcPts val="1200"/>
              </a:spcBef>
              <a:spcAft>
                <a:spcPts val="0"/>
              </a:spcAft>
              <a:buSzPts val="2400"/>
              <a:buFont typeface="Calibri"/>
              <a:buAutoNum type="arabicPeriod"/>
            </a:pPr>
            <a:r>
              <a:rPr lang="es-CL" sz="2400"/>
              <a:t>Cada tutor orienta sólo en una materia.</a:t>
            </a:r>
            <a:endParaRPr/>
          </a:p>
          <a:p>
            <a:pPr marL="457200" lvl="0" indent="-457200" algn="just" rtl="0">
              <a:lnSpc>
                <a:spcPct val="100000"/>
              </a:lnSpc>
              <a:spcBef>
                <a:spcPts val="1200"/>
              </a:spcBef>
              <a:spcAft>
                <a:spcPts val="0"/>
              </a:spcAft>
              <a:buSzPts val="2400"/>
              <a:buFont typeface="Calibri"/>
              <a:buAutoNum type="arabicPeriod"/>
            </a:pPr>
            <a:r>
              <a:rPr lang="es-CL" sz="2400"/>
              <a:t>Cada tutor orienta a varios estudiantes en una materia. </a:t>
            </a:r>
            <a:endParaRPr/>
          </a:p>
          <a:p>
            <a:pPr marL="0" lvl="0" indent="0" algn="ctr" rtl="0">
              <a:lnSpc>
                <a:spcPct val="100000"/>
              </a:lnSpc>
              <a:spcBef>
                <a:spcPts val="1200"/>
              </a:spcBef>
              <a:spcAft>
                <a:spcPts val="0"/>
              </a:spcAft>
              <a:buSzPts val="1800"/>
              <a:buNone/>
            </a:pPr>
            <a:r>
              <a:rPr lang="es-CL" sz="1800">
                <a:latin typeface="Arial"/>
                <a:ea typeface="Arial"/>
                <a:cs typeface="Arial"/>
                <a:sym typeface="Arial"/>
              </a:rPr>
              <a:t>TUTORÍAS (Nro-Alumno, Materia, Tutor)</a:t>
            </a:r>
            <a:endParaRPr/>
          </a:p>
        </p:txBody>
      </p:sp>
      <p:sp>
        <p:nvSpPr>
          <p:cNvPr id="1247" name="Google Shape;1247;p8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86</a:t>
            </a:fld>
            <a:endParaRPr/>
          </a:p>
        </p:txBody>
      </p:sp>
      <p:pic>
        <p:nvPicPr>
          <p:cNvPr id="1248" name="Google Shape;1248;p86" descr="http://upload.wikimedia.org/wikipedia/en/5/58/Edgar_F_Codd.jpg"/>
          <p:cNvPicPr preferRelativeResize="0"/>
          <p:nvPr/>
        </p:nvPicPr>
        <p:blipFill rotWithShape="1">
          <a:blip r:embed="rId3">
            <a:alphaModFix/>
          </a:blip>
          <a:srcRect/>
          <a:stretch/>
        </p:blipFill>
        <p:spPr>
          <a:xfrm>
            <a:off x="9430385" y="2530262"/>
            <a:ext cx="2009775" cy="2857500"/>
          </a:xfrm>
          <a:prstGeom prst="rect">
            <a:avLst/>
          </a:prstGeom>
          <a:noFill/>
          <a:ln>
            <a:noFill/>
          </a:ln>
        </p:spPr>
      </p:pic>
      <p:sp>
        <p:nvSpPr>
          <p:cNvPr id="1249" name="Google Shape;1249;p86"/>
          <p:cNvSpPr txBox="1"/>
          <p:nvPr/>
        </p:nvSpPr>
        <p:spPr>
          <a:xfrm>
            <a:off x="9524259" y="5387762"/>
            <a:ext cx="1822026"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Edgar Frank Codd</a:t>
            </a:r>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Forma Normal Boyce-Codd</a:t>
            </a:r>
            <a:endParaRPr b="1"/>
          </a:p>
        </p:txBody>
      </p:sp>
      <p:sp>
        <p:nvSpPr>
          <p:cNvPr id="1256" name="Google Shape;1256;p87"/>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87</a:t>
            </a:fld>
            <a:endParaRPr/>
          </a:p>
        </p:txBody>
      </p:sp>
      <p:sp>
        <p:nvSpPr>
          <p:cNvPr id="1257" name="Google Shape;1257;p87"/>
          <p:cNvSpPr/>
          <p:nvPr/>
        </p:nvSpPr>
        <p:spPr>
          <a:xfrm>
            <a:off x="5464465" y="3650567"/>
            <a:ext cx="1263068" cy="443019"/>
          </a:xfrm>
          <a:prstGeom prst="downArrow">
            <a:avLst>
              <a:gd name="adj1" fmla="val 48474"/>
              <a:gd name="adj2" fmla="val 40451"/>
            </a:avLst>
          </a:prstGeom>
          <a:solidFill>
            <a:srgbClr val="004B85"/>
          </a:solidFill>
          <a:ln w="25400" cap="flat" cmpd="sng">
            <a:solidFill>
              <a:srgbClr val="004B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s-CL" sz="1400" b="1">
                <a:solidFill>
                  <a:srgbClr val="FFFFFF"/>
                </a:solidFill>
                <a:latin typeface="Calibri"/>
                <a:ea typeface="Calibri"/>
                <a:cs typeface="Calibri"/>
                <a:sym typeface="Calibri"/>
              </a:rPr>
              <a:t>BCFN</a:t>
            </a:r>
            <a:r>
              <a:rPr lang="es-CL" sz="1800">
                <a:solidFill>
                  <a:srgbClr val="FFFFFF"/>
                </a:solidFill>
                <a:latin typeface="Calibri"/>
                <a:ea typeface="Calibri"/>
                <a:cs typeface="Calibri"/>
                <a:sym typeface="Calibri"/>
              </a:rPr>
              <a:t> </a:t>
            </a:r>
            <a:endParaRPr sz="1800" b="0" i="0" u="none" strike="noStrike" cap="none">
              <a:solidFill>
                <a:srgbClr val="FFFFFF"/>
              </a:solidFill>
              <a:latin typeface="Calibri"/>
              <a:ea typeface="Calibri"/>
              <a:cs typeface="Calibri"/>
              <a:sym typeface="Calibri"/>
            </a:endParaRPr>
          </a:p>
        </p:txBody>
      </p:sp>
      <p:graphicFrame>
        <p:nvGraphicFramePr>
          <p:cNvPr id="1258" name="Google Shape;1258;p87"/>
          <p:cNvGraphicFramePr/>
          <p:nvPr/>
        </p:nvGraphicFramePr>
        <p:xfrm>
          <a:off x="4641052" y="1690688"/>
          <a:ext cx="2909875" cy="1829120"/>
        </p:xfrm>
        <a:graphic>
          <a:graphicData uri="http://schemas.openxmlformats.org/drawingml/2006/table">
            <a:tbl>
              <a:tblPr>
                <a:noFill/>
                <a:tableStyleId>{B49300FA-F3D5-4C06-AC2E-ABA01522EA14}</a:tableStyleId>
              </a:tblPr>
              <a:tblGrid>
                <a:gridCol w="1081075">
                  <a:extLst>
                    <a:ext uri="{9D8B030D-6E8A-4147-A177-3AD203B41FA5}">
                      <a16:colId xmlns:a16="http://schemas.microsoft.com/office/drawing/2014/main" val="20000"/>
                    </a:ext>
                  </a:extLst>
                </a:gridCol>
                <a:gridCol w="789300">
                  <a:extLst>
                    <a:ext uri="{9D8B030D-6E8A-4147-A177-3AD203B41FA5}">
                      <a16:colId xmlns:a16="http://schemas.microsoft.com/office/drawing/2014/main" val="20001"/>
                    </a:ext>
                  </a:extLst>
                </a:gridCol>
                <a:gridCol w="1039500">
                  <a:extLst>
                    <a:ext uri="{9D8B030D-6E8A-4147-A177-3AD203B41FA5}">
                      <a16:colId xmlns:a16="http://schemas.microsoft.com/office/drawing/2014/main" val="20002"/>
                    </a:ext>
                  </a:extLst>
                </a:gridCol>
              </a:tblGrid>
              <a:tr h="137200">
                <a:tc>
                  <a:txBody>
                    <a:bodyPr/>
                    <a:lstStyle/>
                    <a:p>
                      <a:pPr marL="0" marR="0" lvl="0" indent="0" algn="ctr" rtl="0">
                        <a:spcBef>
                          <a:spcPts val="0"/>
                        </a:spcBef>
                        <a:spcAft>
                          <a:spcPts val="0"/>
                        </a:spcAft>
                        <a:buNone/>
                      </a:pPr>
                      <a:r>
                        <a:rPr lang="es-CL" sz="1400" u="none" strike="noStrike" cap="none">
                          <a:solidFill>
                            <a:schemeClr val="lt1"/>
                          </a:solidFill>
                          <a:latin typeface="Calibri"/>
                          <a:ea typeface="Calibri"/>
                          <a:cs typeface="Calibri"/>
                          <a:sym typeface="Calibri"/>
                        </a:rPr>
                        <a:t>Nro-Alumno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none" strike="noStrike" cap="none">
                          <a:solidFill>
                            <a:schemeClr val="lt1"/>
                          </a:solidFill>
                          <a:latin typeface="Calibri"/>
                          <a:ea typeface="Calibri"/>
                          <a:cs typeface="Calibri"/>
                          <a:sym typeface="Calibri"/>
                        </a:rPr>
                        <a:t>Materia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none" strike="noStrike" cap="none">
                          <a:solidFill>
                            <a:schemeClr val="lt1"/>
                          </a:solidFill>
                          <a:latin typeface="Calibri"/>
                          <a:ea typeface="Calibri"/>
                          <a:cs typeface="Calibri"/>
                          <a:sym typeface="Calibri"/>
                        </a:rPr>
                        <a:t>Tutor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extLst>
                  <a:ext uri="{0D108BD9-81ED-4DB2-BD59-A6C34878D82A}">
                    <a16:rowId xmlns:a16="http://schemas.microsoft.com/office/drawing/2014/main" val="10000"/>
                  </a:ext>
                </a:extLst>
              </a:tr>
              <a:tr h="177800">
                <a:tc>
                  <a:txBody>
                    <a:bodyPr/>
                    <a:lstStyle/>
                    <a:p>
                      <a:pPr marL="0" marR="0" lvl="0" indent="0" algn="ctr" rtl="0">
                        <a:spcBef>
                          <a:spcPts val="0"/>
                        </a:spcBef>
                        <a:spcAft>
                          <a:spcPts val="0"/>
                        </a:spcAft>
                        <a:buNone/>
                      </a:pPr>
                      <a:r>
                        <a:rPr lang="es-CL" sz="1400" u="none" strike="noStrike" cap="none">
                          <a:solidFill>
                            <a:schemeClr val="dk1"/>
                          </a:solidFill>
                          <a:latin typeface="Calibri"/>
                          <a:ea typeface="Calibri"/>
                          <a:cs typeface="Calibri"/>
                          <a:sym typeface="Calibri"/>
                        </a:rPr>
                        <a:t>123</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u="none" strike="noStrike" cap="none">
                          <a:solidFill>
                            <a:schemeClr val="dk1"/>
                          </a:solidFill>
                          <a:latin typeface="Calibri"/>
                          <a:ea typeface="Calibri"/>
                          <a:cs typeface="Calibri"/>
                          <a:sym typeface="Calibri"/>
                        </a:rPr>
                        <a:t>Física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Einstein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1"/>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123</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Música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Mozart</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2"/>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456</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Biología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Darwin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3"/>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789</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Física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Bohr</a:t>
                      </a:r>
                      <a:endParaRPr sz="1400">
                        <a:solidFill>
                          <a:schemeClr val="dk1"/>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4"/>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999</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Física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Einstein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5"/>
                  </a:ext>
                </a:extLst>
              </a:tr>
            </a:tbl>
          </a:graphicData>
        </a:graphic>
      </p:graphicFrame>
      <p:sp>
        <p:nvSpPr>
          <p:cNvPr id="1259" name="Google Shape;1259;p87"/>
          <p:cNvSpPr/>
          <p:nvPr/>
        </p:nvSpPr>
        <p:spPr>
          <a:xfrm>
            <a:off x="1624711" y="1690688"/>
            <a:ext cx="2776031" cy="92333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CL" sz="1200" b="1">
                <a:solidFill>
                  <a:schemeClr val="dk1"/>
                </a:solidFill>
                <a:latin typeface="Calibri"/>
                <a:ea typeface="Calibri"/>
                <a:cs typeface="Calibri"/>
                <a:sym typeface="Calibri"/>
              </a:rPr>
              <a:t>CLAVES CANDIDATAS A PK:</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TUTORÍAS (</a:t>
            </a:r>
            <a:r>
              <a:rPr lang="es-CL" sz="1200" u="sng">
                <a:solidFill>
                  <a:schemeClr val="dk1"/>
                </a:solidFill>
                <a:latin typeface="Calibri"/>
                <a:ea typeface="Calibri"/>
                <a:cs typeface="Calibri"/>
                <a:sym typeface="Calibri"/>
              </a:rPr>
              <a:t>Nro-Alumno, Materia</a:t>
            </a:r>
            <a:r>
              <a:rPr lang="es-CL" sz="1200">
                <a:solidFill>
                  <a:schemeClr val="dk1"/>
                </a:solidFill>
                <a:latin typeface="Calibri"/>
                <a:ea typeface="Calibri"/>
                <a:cs typeface="Calibri"/>
                <a:sym typeface="Calibri"/>
              </a:rPr>
              <a:t>, Tutor)</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TUTORÍAS (</a:t>
            </a:r>
            <a:r>
              <a:rPr lang="es-CL" sz="1200" u="sng">
                <a:solidFill>
                  <a:schemeClr val="dk1"/>
                </a:solidFill>
                <a:latin typeface="Calibri"/>
                <a:ea typeface="Calibri"/>
                <a:cs typeface="Calibri"/>
                <a:sym typeface="Calibri"/>
              </a:rPr>
              <a:t>Nro-Alumno</a:t>
            </a:r>
            <a:r>
              <a:rPr lang="es-CL" sz="1200">
                <a:solidFill>
                  <a:schemeClr val="dk1"/>
                </a:solidFill>
                <a:latin typeface="Calibri"/>
                <a:ea typeface="Calibri"/>
                <a:cs typeface="Calibri"/>
                <a:sym typeface="Calibri"/>
              </a:rPr>
              <a:t>, Materia, </a:t>
            </a:r>
            <a:r>
              <a:rPr lang="es-CL" sz="1200" u="sng">
                <a:solidFill>
                  <a:schemeClr val="dk1"/>
                </a:solidFill>
                <a:latin typeface="Calibri"/>
                <a:ea typeface="Calibri"/>
                <a:cs typeface="Calibri"/>
                <a:sym typeface="Calibri"/>
              </a:rPr>
              <a:t>Tutor</a:t>
            </a:r>
            <a:r>
              <a:rPr lang="es-CL" sz="1200">
                <a:solidFill>
                  <a:schemeClr val="dk1"/>
                </a:solidFill>
                <a:latin typeface="Calibri"/>
                <a:ea typeface="Calibri"/>
                <a:cs typeface="Calibri"/>
                <a:sym typeface="Calibri"/>
              </a:rPr>
              <a:t>)</a:t>
            </a:r>
            <a:endParaRPr/>
          </a:p>
        </p:txBody>
      </p:sp>
      <p:sp>
        <p:nvSpPr>
          <p:cNvPr id="1260" name="Google Shape;1260;p87"/>
          <p:cNvSpPr/>
          <p:nvPr/>
        </p:nvSpPr>
        <p:spPr>
          <a:xfrm>
            <a:off x="7978206" y="1689737"/>
            <a:ext cx="2776031" cy="120032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CL" sz="1200" b="1">
                <a:solidFill>
                  <a:schemeClr val="dk1"/>
                </a:solidFill>
                <a:latin typeface="Calibri"/>
                <a:ea typeface="Calibri"/>
                <a:cs typeface="Calibri"/>
                <a:sym typeface="Calibri"/>
              </a:rPr>
              <a:t>DEPENDENCIAS FUNCIONALES:</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Nro-Alumno, Tutor → Materia</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Nro-Alumno, Materia → Tutor</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Tutor → Materia</a:t>
            </a:r>
            <a:endParaRPr sz="1200">
              <a:solidFill>
                <a:schemeClr val="dk1"/>
              </a:solidFill>
              <a:latin typeface="Calibri"/>
              <a:ea typeface="Calibri"/>
              <a:cs typeface="Calibri"/>
              <a:sym typeface="Calibri"/>
            </a:endParaRPr>
          </a:p>
        </p:txBody>
      </p:sp>
      <p:sp>
        <p:nvSpPr>
          <p:cNvPr id="1261" name="Google Shape;1261;p87"/>
          <p:cNvSpPr/>
          <p:nvPr/>
        </p:nvSpPr>
        <p:spPr>
          <a:xfrm>
            <a:off x="7978206" y="2828835"/>
            <a:ext cx="157808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CL" sz="1200" b="1">
                <a:solidFill>
                  <a:schemeClr val="dk1"/>
                </a:solidFill>
                <a:latin typeface="Calibri"/>
                <a:ea typeface="Calibri"/>
                <a:cs typeface="Calibri"/>
                <a:sym typeface="Calibri"/>
              </a:rPr>
              <a:t>DETERMINANTES:</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Nro-Alumno, Tutor  </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Nro-Alumno, Materia  </a:t>
            </a:r>
            <a:endParaRPr/>
          </a:p>
          <a:p>
            <a:pPr marL="0" marR="0" lvl="0" indent="0" algn="l" rtl="0">
              <a:lnSpc>
                <a:spcPct val="150000"/>
              </a:lnSpc>
              <a:spcBef>
                <a:spcPts val="0"/>
              </a:spcBef>
              <a:spcAft>
                <a:spcPts val="0"/>
              </a:spcAft>
              <a:buNone/>
            </a:pPr>
            <a:r>
              <a:rPr lang="es-CL" sz="1200">
                <a:solidFill>
                  <a:schemeClr val="dk1"/>
                </a:solidFill>
                <a:latin typeface="Calibri"/>
                <a:ea typeface="Calibri"/>
                <a:cs typeface="Calibri"/>
                <a:sym typeface="Calibri"/>
              </a:rPr>
              <a:t>Tutor</a:t>
            </a:r>
            <a:endParaRPr sz="1200">
              <a:solidFill>
                <a:schemeClr val="dk1"/>
              </a:solidFill>
              <a:latin typeface="Calibri"/>
              <a:ea typeface="Calibri"/>
              <a:cs typeface="Calibri"/>
              <a:sym typeface="Calibri"/>
            </a:endParaRPr>
          </a:p>
        </p:txBody>
      </p:sp>
      <p:sp>
        <p:nvSpPr>
          <p:cNvPr id="1262" name="Google Shape;1262;p87"/>
          <p:cNvSpPr/>
          <p:nvPr/>
        </p:nvSpPr>
        <p:spPr>
          <a:xfrm>
            <a:off x="9610476" y="3059667"/>
            <a:ext cx="1979112"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s-CL" sz="1200" b="1">
                <a:solidFill>
                  <a:srgbClr val="008452"/>
                </a:solidFill>
                <a:latin typeface="Calibri"/>
                <a:ea typeface="Calibri"/>
                <a:cs typeface="Calibri"/>
                <a:sym typeface="Calibri"/>
              </a:rPr>
              <a:t>✓</a:t>
            </a:r>
            <a:r>
              <a:rPr lang="es-CL" sz="1800" b="1">
                <a:solidFill>
                  <a:schemeClr val="dk1"/>
                </a:solidFill>
                <a:latin typeface="Calibri"/>
                <a:ea typeface="Calibri"/>
                <a:cs typeface="Calibri"/>
                <a:sym typeface="Calibri"/>
              </a:rPr>
              <a:t> </a:t>
            </a:r>
            <a:r>
              <a:rPr lang="es-CL" sz="1200">
                <a:solidFill>
                  <a:schemeClr val="dk1"/>
                </a:solidFill>
                <a:latin typeface="Calibri"/>
                <a:ea typeface="Calibri"/>
                <a:cs typeface="Calibri"/>
                <a:sym typeface="Calibri"/>
              </a:rPr>
              <a:t>Si es clave candidata a PK</a:t>
            </a:r>
            <a:endParaRPr/>
          </a:p>
        </p:txBody>
      </p:sp>
      <p:sp>
        <p:nvSpPr>
          <p:cNvPr id="1263" name="Google Shape;1263;p87"/>
          <p:cNvSpPr/>
          <p:nvPr/>
        </p:nvSpPr>
        <p:spPr>
          <a:xfrm>
            <a:off x="9610476" y="3660411"/>
            <a:ext cx="1979112" cy="3407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CL" sz="1200" b="1">
                <a:solidFill>
                  <a:srgbClr val="D60019"/>
                </a:solidFill>
                <a:latin typeface="Calibri"/>
                <a:ea typeface="Calibri"/>
                <a:cs typeface="Calibri"/>
                <a:sym typeface="Calibri"/>
              </a:rPr>
              <a:t>X</a:t>
            </a:r>
            <a:r>
              <a:rPr lang="es-CL" sz="1200">
                <a:solidFill>
                  <a:schemeClr val="dk1"/>
                </a:solidFill>
                <a:latin typeface="Calibri"/>
                <a:ea typeface="Calibri"/>
                <a:cs typeface="Calibri"/>
                <a:sym typeface="Calibri"/>
              </a:rPr>
              <a:t>  No es clave candidata a PK</a:t>
            </a:r>
            <a:endParaRPr sz="1200">
              <a:solidFill>
                <a:schemeClr val="dk1"/>
              </a:solidFill>
              <a:latin typeface="Calibri"/>
              <a:ea typeface="Calibri"/>
              <a:cs typeface="Calibri"/>
              <a:sym typeface="Calibri"/>
            </a:endParaRPr>
          </a:p>
        </p:txBody>
      </p:sp>
      <p:graphicFrame>
        <p:nvGraphicFramePr>
          <p:cNvPr id="1264" name="Google Shape;1264;p87"/>
          <p:cNvGraphicFramePr/>
          <p:nvPr/>
        </p:nvGraphicFramePr>
        <p:xfrm>
          <a:off x="4062307" y="4328382"/>
          <a:ext cx="1870375" cy="1829120"/>
        </p:xfrm>
        <a:graphic>
          <a:graphicData uri="http://schemas.openxmlformats.org/drawingml/2006/table">
            <a:tbl>
              <a:tblPr>
                <a:noFill/>
                <a:tableStyleId>{B49300FA-F3D5-4C06-AC2E-ABA01522EA14}</a:tableStyleId>
              </a:tblPr>
              <a:tblGrid>
                <a:gridCol w="1081075">
                  <a:extLst>
                    <a:ext uri="{9D8B030D-6E8A-4147-A177-3AD203B41FA5}">
                      <a16:colId xmlns:a16="http://schemas.microsoft.com/office/drawing/2014/main" val="20000"/>
                    </a:ext>
                  </a:extLst>
                </a:gridCol>
                <a:gridCol w="789300">
                  <a:extLst>
                    <a:ext uri="{9D8B030D-6E8A-4147-A177-3AD203B41FA5}">
                      <a16:colId xmlns:a16="http://schemas.microsoft.com/office/drawing/2014/main" val="20001"/>
                    </a:ext>
                  </a:extLst>
                </a:gridCol>
              </a:tblGrid>
              <a:tr h="137200">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Nro-Alumno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i="1" u="sng">
                          <a:solidFill>
                            <a:schemeClr val="lt1"/>
                          </a:solidFill>
                          <a:latin typeface="Calibri"/>
                          <a:ea typeface="Calibri"/>
                          <a:cs typeface="Calibri"/>
                          <a:sym typeface="Calibri"/>
                        </a:rPr>
                        <a:t>Tutor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extLst>
                  <a:ext uri="{0D108BD9-81ED-4DB2-BD59-A6C34878D82A}">
                    <a16:rowId xmlns:a16="http://schemas.microsoft.com/office/drawing/2014/main" val="10000"/>
                  </a:ext>
                </a:extLst>
              </a:tr>
              <a:tr h="177800">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123</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Einstein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1"/>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123</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Mozart</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2"/>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456</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Darwin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3"/>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789</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Bohr</a:t>
                      </a:r>
                      <a:endParaRPr sz="1400">
                        <a:solidFill>
                          <a:schemeClr val="dk1"/>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4"/>
                  </a:ext>
                </a:extLst>
              </a:tr>
              <a:tr h="304875">
                <a:tc>
                  <a:txBody>
                    <a:bodyPr/>
                    <a:lstStyle/>
                    <a:p>
                      <a:pPr marL="0" marR="0" lvl="0" indent="0" algn="ctr" rtl="0">
                        <a:spcBef>
                          <a:spcPts val="0"/>
                        </a:spcBef>
                        <a:spcAft>
                          <a:spcPts val="0"/>
                        </a:spcAft>
                        <a:buNone/>
                      </a:pPr>
                      <a:r>
                        <a:rPr lang="es-CL" sz="1400">
                          <a:solidFill>
                            <a:schemeClr val="dk1"/>
                          </a:solidFill>
                          <a:latin typeface="Calibri"/>
                          <a:ea typeface="Calibri"/>
                          <a:cs typeface="Calibri"/>
                          <a:sym typeface="Calibri"/>
                        </a:rPr>
                        <a:t>999</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Einstein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5"/>
                  </a:ext>
                </a:extLst>
              </a:tr>
            </a:tbl>
          </a:graphicData>
        </a:graphic>
      </p:graphicFrame>
      <p:graphicFrame>
        <p:nvGraphicFramePr>
          <p:cNvPr id="1265" name="Google Shape;1265;p87"/>
          <p:cNvGraphicFramePr/>
          <p:nvPr/>
        </p:nvGraphicFramePr>
        <p:xfrm>
          <a:off x="6259306" y="4328382"/>
          <a:ext cx="1828800" cy="1524245"/>
        </p:xfrm>
        <a:graphic>
          <a:graphicData uri="http://schemas.openxmlformats.org/drawingml/2006/table">
            <a:tbl>
              <a:tblPr>
                <a:noFill/>
                <a:tableStyleId>{B49300FA-F3D5-4C06-AC2E-ABA01522EA14}</a:tableStyleId>
              </a:tblPr>
              <a:tblGrid>
                <a:gridCol w="789300">
                  <a:extLst>
                    <a:ext uri="{9D8B030D-6E8A-4147-A177-3AD203B41FA5}">
                      <a16:colId xmlns:a16="http://schemas.microsoft.com/office/drawing/2014/main" val="20000"/>
                    </a:ext>
                  </a:extLst>
                </a:gridCol>
                <a:gridCol w="1039500">
                  <a:extLst>
                    <a:ext uri="{9D8B030D-6E8A-4147-A177-3AD203B41FA5}">
                      <a16:colId xmlns:a16="http://schemas.microsoft.com/office/drawing/2014/main" val="20001"/>
                    </a:ext>
                  </a:extLst>
                </a:gridCol>
              </a:tblGrid>
              <a:tr h="137200">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Tutor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a:solidFill>
                            <a:schemeClr val="lt1"/>
                          </a:solidFill>
                          <a:latin typeface="Calibri"/>
                          <a:ea typeface="Calibri"/>
                          <a:cs typeface="Calibri"/>
                          <a:sym typeface="Calibri"/>
                        </a:rPr>
                        <a:t>Materia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extLst>
                  <a:ext uri="{0D108BD9-81ED-4DB2-BD59-A6C34878D82A}">
                    <a16:rowId xmlns:a16="http://schemas.microsoft.com/office/drawing/2014/main" val="10000"/>
                  </a:ext>
                </a:extLst>
              </a:tr>
              <a:tr h="177800">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Einstein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Física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1"/>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Mozart</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Música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2"/>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Darwin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Biología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3"/>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Bohr</a:t>
                      </a:r>
                      <a:endParaRPr sz="1400">
                        <a:solidFill>
                          <a:schemeClr val="dk1"/>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Física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4"/>
                  </a:ext>
                </a:extLst>
              </a:tr>
            </a:tbl>
          </a:graphicData>
        </a:graphic>
      </p:graphicFrame>
      <p:sp>
        <p:nvSpPr>
          <p:cNvPr id="1266" name="Google Shape;1266;p87"/>
          <p:cNvSpPr/>
          <p:nvPr/>
        </p:nvSpPr>
        <p:spPr>
          <a:xfrm>
            <a:off x="9610476" y="3341816"/>
            <a:ext cx="1979112"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s-CL" sz="1200" b="1">
                <a:solidFill>
                  <a:srgbClr val="008452"/>
                </a:solidFill>
                <a:latin typeface="Calibri"/>
                <a:ea typeface="Calibri"/>
                <a:cs typeface="Calibri"/>
                <a:sym typeface="Calibri"/>
              </a:rPr>
              <a:t>✓</a:t>
            </a:r>
            <a:r>
              <a:rPr lang="es-CL" sz="1800" b="1">
                <a:solidFill>
                  <a:schemeClr val="dk1"/>
                </a:solidFill>
                <a:latin typeface="Calibri"/>
                <a:ea typeface="Calibri"/>
                <a:cs typeface="Calibri"/>
                <a:sym typeface="Calibri"/>
              </a:rPr>
              <a:t> </a:t>
            </a:r>
            <a:r>
              <a:rPr lang="es-CL" sz="1200">
                <a:solidFill>
                  <a:schemeClr val="dk1"/>
                </a:solidFill>
                <a:latin typeface="Calibri"/>
                <a:ea typeface="Calibri"/>
                <a:cs typeface="Calibri"/>
                <a:sym typeface="Calibri"/>
              </a:rPr>
              <a:t>Si es clave candidata a PK</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8"/>
                                        </p:tgtEl>
                                        <p:attrNameLst>
                                          <p:attrName>style.visibility</p:attrName>
                                        </p:attrNameLst>
                                      </p:cBhvr>
                                      <p:to>
                                        <p:strVal val="visible"/>
                                      </p:to>
                                    </p:set>
                                    <p:animEffect transition="in" filter="fade">
                                      <p:cBhvr>
                                        <p:cTn id="7" dur="2000"/>
                                        <p:tgtEl>
                                          <p:spTgt spid="12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9"/>
                                        </p:tgtEl>
                                        <p:attrNameLst>
                                          <p:attrName>style.visibility</p:attrName>
                                        </p:attrNameLst>
                                      </p:cBhvr>
                                      <p:to>
                                        <p:strVal val="visible"/>
                                      </p:to>
                                    </p:set>
                                    <p:animEffect transition="in" filter="fade">
                                      <p:cBhvr>
                                        <p:cTn id="12" dur="500"/>
                                        <p:tgtEl>
                                          <p:spTgt spid="1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0"/>
                                        </p:tgtEl>
                                        <p:attrNameLst>
                                          <p:attrName>style.visibility</p:attrName>
                                        </p:attrNameLst>
                                      </p:cBhvr>
                                      <p:to>
                                        <p:strVal val="visible"/>
                                      </p:to>
                                    </p:set>
                                    <p:animEffect transition="in" filter="fade">
                                      <p:cBhvr>
                                        <p:cTn id="17" dur="2000"/>
                                        <p:tgtEl>
                                          <p:spTgt spid="12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1"/>
                                        </p:tgtEl>
                                        <p:attrNameLst>
                                          <p:attrName>style.visibility</p:attrName>
                                        </p:attrNameLst>
                                      </p:cBhvr>
                                      <p:to>
                                        <p:strVal val="visible"/>
                                      </p:to>
                                    </p:set>
                                    <p:animEffect transition="in" filter="fade">
                                      <p:cBhvr>
                                        <p:cTn id="22" dur="2000"/>
                                        <p:tgtEl>
                                          <p:spTgt spid="126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262"/>
                                        </p:tgtEl>
                                        <p:attrNameLst>
                                          <p:attrName>style.visibility</p:attrName>
                                        </p:attrNameLst>
                                      </p:cBhvr>
                                      <p:to>
                                        <p:strVal val="visible"/>
                                      </p:to>
                                    </p:set>
                                    <p:anim calcmode="lin" valueType="num">
                                      <p:cBhvr additive="base">
                                        <p:cTn id="27" dur="500"/>
                                        <p:tgtEl>
                                          <p:spTgt spid="1262"/>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263"/>
                                        </p:tgtEl>
                                        <p:attrNameLst>
                                          <p:attrName>style.visibility</p:attrName>
                                        </p:attrNameLst>
                                      </p:cBhvr>
                                      <p:to>
                                        <p:strVal val="visible"/>
                                      </p:to>
                                    </p:set>
                                    <p:anim calcmode="lin" valueType="num">
                                      <p:cBhvr additive="base">
                                        <p:cTn id="32" dur="500"/>
                                        <p:tgtEl>
                                          <p:spTgt spid="1263"/>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7"/>
                                        </p:tgtEl>
                                        <p:attrNameLst>
                                          <p:attrName>style.visibility</p:attrName>
                                        </p:attrNameLst>
                                      </p:cBhvr>
                                      <p:to>
                                        <p:strVal val="visible"/>
                                      </p:to>
                                    </p:set>
                                    <p:animEffect transition="in" filter="fade">
                                      <p:cBhvr>
                                        <p:cTn id="37" dur="2000"/>
                                        <p:tgtEl>
                                          <p:spTgt spid="1257"/>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264"/>
                                        </p:tgtEl>
                                        <p:attrNameLst>
                                          <p:attrName>style.visibility</p:attrName>
                                        </p:attrNameLst>
                                      </p:cBhvr>
                                      <p:to>
                                        <p:strVal val="visible"/>
                                      </p:to>
                                    </p:set>
                                    <p:animEffect transition="in" filter="fade">
                                      <p:cBhvr>
                                        <p:cTn id="41" dur="2000"/>
                                        <p:tgtEl>
                                          <p:spTgt spid="1264"/>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1265"/>
                                        </p:tgtEl>
                                        <p:attrNameLst>
                                          <p:attrName>style.visibility</p:attrName>
                                        </p:attrNameLst>
                                      </p:cBhvr>
                                      <p:to>
                                        <p:strVal val="visible"/>
                                      </p:to>
                                    </p:set>
                                    <p:animEffect transition="in" filter="fade">
                                      <p:cBhvr>
                                        <p:cTn id="45" dur="2000"/>
                                        <p:tgtEl>
                                          <p:spTgt spid="126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1266"/>
                                        </p:tgtEl>
                                        <p:attrNameLst>
                                          <p:attrName>style.visibility</p:attrName>
                                        </p:attrNameLst>
                                      </p:cBhvr>
                                      <p:to>
                                        <p:strVal val="visible"/>
                                      </p:to>
                                    </p:set>
                                    <p:anim calcmode="lin" valueType="num">
                                      <p:cBhvr additive="base">
                                        <p:cTn id="50" dur="500"/>
                                        <p:tgtEl>
                                          <p:spTgt spid="12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4</a:t>
            </a:r>
            <a:r>
              <a:rPr lang="es-CL" u="sng" baseline="30000"/>
              <a:t>ta</a:t>
            </a:r>
            <a:r>
              <a:rPr lang="es-CL"/>
              <a:t> Forma Normal</a:t>
            </a:r>
            <a:endParaRPr b="1"/>
          </a:p>
        </p:txBody>
      </p:sp>
      <p:sp>
        <p:nvSpPr>
          <p:cNvPr id="1273" name="Google Shape;1273;p88"/>
          <p:cNvSpPr txBox="1">
            <a:spLocks noGrp="1"/>
          </p:cNvSpPr>
          <p:nvPr>
            <p:ph type="body" idx="1"/>
          </p:nvPr>
        </p:nvSpPr>
        <p:spPr>
          <a:xfrm>
            <a:off x="838200" y="1598506"/>
            <a:ext cx="6849533" cy="4721013"/>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00000"/>
              </a:lnSpc>
              <a:spcBef>
                <a:spcPts val="0"/>
              </a:spcBef>
              <a:spcAft>
                <a:spcPts val="0"/>
              </a:spcAft>
              <a:buSzPts val="2000"/>
              <a:buFont typeface="Noto Sans Symbols"/>
              <a:buChar char="▪"/>
            </a:pPr>
            <a:r>
              <a:rPr lang="es-CL" sz="2000"/>
              <a:t>Cuando una entidad está en B/C FN, puede tener anomalías con respecto a las dependencias multivaluadas (DM).</a:t>
            </a:r>
            <a:endParaRPr/>
          </a:p>
          <a:p>
            <a:pPr marL="228600" lvl="0" indent="-228600" algn="just" rtl="0">
              <a:lnSpc>
                <a:spcPct val="100000"/>
              </a:lnSpc>
              <a:spcBef>
                <a:spcPts val="1200"/>
              </a:spcBef>
              <a:spcAft>
                <a:spcPts val="0"/>
              </a:spcAft>
              <a:buSzPts val="2000"/>
              <a:buFont typeface="Noto Sans Symbols"/>
              <a:buChar char="▪"/>
            </a:pPr>
            <a:r>
              <a:rPr lang="es-CL" sz="2000"/>
              <a:t>Una DM existe cuando hay al menos tres atributos (A, B, C) en una relación R, y para cada valor de A existe un conjunto de valores de B y de C definidos, pero independientes entre sí.</a:t>
            </a:r>
            <a:endParaRPr/>
          </a:p>
          <a:p>
            <a:pPr marL="0" lvl="0" indent="0" algn="just" rtl="0">
              <a:lnSpc>
                <a:spcPct val="100000"/>
              </a:lnSpc>
              <a:spcBef>
                <a:spcPts val="1200"/>
              </a:spcBef>
              <a:spcAft>
                <a:spcPts val="0"/>
              </a:spcAft>
              <a:buSzPts val="2000"/>
              <a:buNone/>
            </a:pPr>
            <a:r>
              <a:rPr lang="es-CL" sz="2000" b="1">
                <a:solidFill>
                  <a:srgbClr val="004B85"/>
                </a:solidFill>
              </a:rPr>
              <a:t>Ejemplos</a:t>
            </a:r>
            <a:endParaRPr/>
          </a:p>
          <a:p>
            <a:pPr marL="457200" lvl="0" indent="-457200" algn="just" rtl="0">
              <a:lnSpc>
                <a:spcPct val="100000"/>
              </a:lnSpc>
              <a:spcBef>
                <a:spcPts val="1200"/>
              </a:spcBef>
              <a:spcAft>
                <a:spcPts val="0"/>
              </a:spcAft>
              <a:buSzPts val="2000"/>
              <a:buFont typeface="Calibri"/>
              <a:buAutoNum type="arabicPeriod"/>
            </a:pPr>
            <a:r>
              <a:rPr lang="es-CL" sz="2000"/>
              <a:t>Cada asignatura puede tener varios profesores.</a:t>
            </a:r>
            <a:endParaRPr/>
          </a:p>
          <a:p>
            <a:pPr marL="457200" lvl="0" indent="-457200" algn="just" rtl="0">
              <a:lnSpc>
                <a:spcPct val="100000"/>
              </a:lnSpc>
              <a:spcBef>
                <a:spcPts val="1200"/>
              </a:spcBef>
              <a:spcAft>
                <a:spcPts val="0"/>
              </a:spcAft>
              <a:buSzPts val="2000"/>
              <a:buFont typeface="Calibri"/>
              <a:buAutoNum type="arabicPeriod"/>
            </a:pPr>
            <a:r>
              <a:rPr lang="es-CL" sz="2000"/>
              <a:t>Cada asignatura utiliza varios textos.</a:t>
            </a:r>
            <a:endParaRPr/>
          </a:p>
          <a:p>
            <a:pPr marL="457200" lvl="0" indent="-457200" algn="just" rtl="0">
              <a:lnSpc>
                <a:spcPct val="100000"/>
              </a:lnSpc>
              <a:spcBef>
                <a:spcPts val="1200"/>
              </a:spcBef>
              <a:spcAft>
                <a:spcPts val="0"/>
              </a:spcAft>
              <a:buSzPts val="2000"/>
              <a:buFont typeface="Calibri"/>
              <a:buAutoNum type="arabicPeriod"/>
            </a:pPr>
            <a:r>
              <a:rPr lang="es-CL" sz="2000"/>
              <a:t>El texto utilizado para una cierta asignatura es independiente del profesor.</a:t>
            </a:r>
            <a:endParaRPr/>
          </a:p>
          <a:p>
            <a:pPr marL="0" lvl="0" indent="0" algn="ctr" rtl="0">
              <a:lnSpc>
                <a:spcPct val="100000"/>
              </a:lnSpc>
              <a:spcBef>
                <a:spcPts val="1200"/>
              </a:spcBef>
              <a:spcAft>
                <a:spcPts val="0"/>
              </a:spcAft>
              <a:buSzPts val="1600"/>
              <a:buNone/>
            </a:pPr>
            <a:r>
              <a:rPr lang="es-CL" sz="1600">
                <a:latin typeface="Arial"/>
                <a:ea typeface="Arial"/>
                <a:cs typeface="Arial"/>
                <a:sym typeface="Arial"/>
              </a:rPr>
              <a:t>ASIGNATURAS (Nom-Asignatura, Profesor, Libro)</a:t>
            </a:r>
            <a:endParaRPr/>
          </a:p>
        </p:txBody>
      </p:sp>
      <p:pic>
        <p:nvPicPr>
          <p:cNvPr id="1274" name="Google Shape;1274;p88" descr="http://bok.me/uploads/normalforms.gif"/>
          <p:cNvPicPr preferRelativeResize="0"/>
          <p:nvPr/>
        </p:nvPicPr>
        <p:blipFill rotWithShape="1">
          <a:blip r:embed="rId3">
            <a:alphaModFix/>
          </a:blip>
          <a:srcRect/>
          <a:stretch/>
        </p:blipFill>
        <p:spPr>
          <a:xfrm>
            <a:off x="7981260" y="1862667"/>
            <a:ext cx="3907292" cy="1738745"/>
          </a:xfrm>
          <a:prstGeom prst="rect">
            <a:avLst/>
          </a:prstGeom>
          <a:noFill/>
          <a:ln>
            <a:noFill/>
          </a:ln>
        </p:spPr>
      </p:pic>
      <p:sp>
        <p:nvSpPr>
          <p:cNvPr id="1275" name="Google Shape;1275;p88"/>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88</a:t>
            </a:fld>
            <a:endParaRPr/>
          </a:p>
        </p:txBody>
      </p:sp>
      <p:pic>
        <p:nvPicPr>
          <p:cNvPr id="1276" name="Google Shape;1276;p88" descr="http://www.ingles23.com/images/m-estudiar-universidad.jpg"/>
          <p:cNvPicPr preferRelativeResize="0"/>
          <p:nvPr/>
        </p:nvPicPr>
        <p:blipFill rotWithShape="1">
          <a:blip r:embed="rId4">
            <a:alphaModFix/>
          </a:blip>
          <a:srcRect l="46578"/>
          <a:stretch/>
        </p:blipFill>
        <p:spPr>
          <a:xfrm>
            <a:off x="8859520" y="4128575"/>
            <a:ext cx="2249473" cy="1842258"/>
          </a:xfrm>
          <a:prstGeom prst="rect">
            <a:avLst/>
          </a:prstGeom>
          <a:noFill/>
          <a:ln>
            <a:noFill/>
          </a:ln>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4</a:t>
            </a:r>
            <a:r>
              <a:rPr lang="es-CL" u="sng" baseline="30000"/>
              <a:t>ta</a:t>
            </a:r>
            <a:r>
              <a:rPr lang="es-CL"/>
              <a:t> Forma Normal</a:t>
            </a:r>
            <a:endParaRPr b="1"/>
          </a:p>
        </p:txBody>
      </p:sp>
      <p:sp>
        <p:nvSpPr>
          <p:cNvPr id="1283" name="Google Shape;1283;p8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89</a:t>
            </a:fld>
            <a:endParaRPr/>
          </a:p>
        </p:txBody>
      </p:sp>
      <p:graphicFrame>
        <p:nvGraphicFramePr>
          <p:cNvPr id="1284" name="Google Shape;1284;p89"/>
          <p:cNvGraphicFramePr/>
          <p:nvPr/>
        </p:nvGraphicFramePr>
        <p:xfrm>
          <a:off x="4975201" y="2557682"/>
          <a:ext cx="3337550" cy="2957055"/>
        </p:xfrm>
        <a:graphic>
          <a:graphicData uri="http://schemas.openxmlformats.org/drawingml/2006/table">
            <a:tbl>
              <a:tblPr>
                <a:noFill/>
                <a:tableStyleId>{B49300FA-F3D5-4C06-AC2E-ABA01522EA14}</a:tableStyleId>
              </a:tblPr>
              <a:tblGrid>
                <a:gridCol w="1325875">
                  <a:extLst>
                    <a:ext uri="{9D8B030D-6E8A-4147-A177-3AD203B41FA5}">
                      <a16:colId xmlns:a16="http://schemas.microsoft.com/office/drawing/2014/main" val="20000"/>
                    </a:ext>
                  </a:extLst>
                </a:gridCol>
                <a:gridCol w="1002450">
                  <a:extLst>
                    <a:ext uri="{9D8B030D-6E8A-4147-A177-3AD203B41FA5}">
                      <a16:colId xmlns:a16="http://schemas.microsoft.com/office/drawing/2014/main" val="20001"/>
                    </a:ext>
                  </a:extLst>
                </a:gridCol>
                <a:gridCol w="1009225">
                  <a:extLst>
                    <a:ext uri="{9D8B030D-6E8A-4147-A177-3AD203B41FA5}">
                      <a16:colId xmlns:a16="http://schemas.microsoft.com/office/drawing/2014/main" val="20002"/>
                    </a:ext>
                  </a:extLst>
                </a:gridCol>
              </a:tblGrid>
              <a:tr h="137200">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Nom-Asignatura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Profesor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Libro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extLst>
                  <a:ext uri="{0D108BD9-81ED-4DB2-BD59-A6C34878D82A}">
                    <a16:rowId xmlns:a16="http://schemas.microsoft.com/office/drawing/2014/main" val="10000"/>
                  </a:ext>
                </a:extLst>
              </a:tr>
              <a:tr h="177800">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White</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Drucker</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1"/>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White</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Peters</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2"/>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Green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Drucker</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3"/>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Green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Peters</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4"/>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Black</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Drucker</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5"/>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Black</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Peters</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6"/>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Finanzas</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Gray</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Weston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7"/>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Finanzas</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Gray</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Gilford</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8"/>
                  </a:ext>
                </a:extLst>
              </a:tr>
            </a:tbl>
          </a:graphicData>
        </a:graphic>
      </p:graphicFrame>
      <p:graphicFrame>
        <p:nvGraphicFramePr>
          <p:cNvPr id="1285" name="Google Shape;1285;p89"/>
          <p:cNvGraphicFramePr/>
          <p:nvPr/>
        </p:nvGraphicFramePr>
        <p:xfrm>
          <a:off x="9384079" y="1898010"/>
          <a:ext cx="2291075" cy="1737555"/>
        </p:xfrm>
        <a:graphic>
          <a:graphicData uri="http://schemas.openxmlformats.org/drawingml/2006/table">
            <a:tbl>
              <a:tblPr>
                <a:noFill/>
                <a:tableStyleId>{B49300FA-F3D5-4C06-AC2E-ABA01522EA14}</a:tableStyleId>
              </a:tblPr>
              <a:tblGrid>
                <a:gridCol w="1324250">
                  <a:extLst>
                    <a:ext uri="{9D8B030D-6E8A-4147-A177-3AD203B41FA5}">
                      <a16:colId xmlns:a16="http://schemas.microsoft.com/office/drawing/2014/main" val="20000"/>
                    </a:ext>
                  </a:extLst>
                </a:gridCol>
                <a:gridCol w="966825">
                  <a:extLst>
                    <a:ext uri="{9D8B030D-6E8A-4147-A177-3AD203B41FA5}">
                      <a16:colId xmlns:a16="http://schemas.microsoft.com/office/drawing/2014/main" val="20001"/>
                    </a:ext>
                  </a:extLst>
                </a:gridCol>
              </a:tblGrid>
              <a:tr h="137200">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Nom-Asignatura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Profesor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extLst>
                  <a:ext uri="{0D108BD9-81ED-4DB2-BD59-A6C34878D82A}">
                    <a16:rowId xmlns:a16="http://schemas.microsoft.com/office/drawing/2014/main" val="10000"/>
                  </a:ext>
                </a:extLst>
              </a:tr>
              <a:tr h="177800">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White</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1"/>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Green</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2"/>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Black</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3"/>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Finanzas</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Gray</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4"/>
                  </a:ext>
                </a:extLst>
              </a:tr>
            </a:tbl>
          </a:graphicData>
        </a:graphic>
      </p:graphicFrame>
      <p:graphicFrame>
        <p:nvGraphicFramePr>
          <p:cNvPr id="1286" name="Google Shape;1286;p89"/>
          <p:cNvGraphicFramePr/>
          <p:nvPr/>
        </p:nvGraphicFramePr>
        <p:xfrm>
          <a:off x="9384080" y="4528403"/>
          <a:ext cx="2291075" cy="1737605"/>
        </p:xfrm>
        <a:graphic>
          <a:graphicData uri="http://schemas.openxmlformats.org/drawingml/2006/table">
            <a:tbl>
              <a:tblPr>
                <a:noFill/>
                <a:tableStyleId>{B49300FA-F3D5-4C06-AC2E-ABA01522EA14}</a:tableStyleId>
              </a:tblPr>
              <a:tblGrid>
                <a:gridCol w="1324250">
                  <a:extLst>
                    <a:ext uri="{9D8B030D-6E8A-4147-A177-3AD203B41FA5}">
                      <a16:colId xmlns:a16="http://schemas.microsoft.com/office/drawing/2014/main" val="20000"/>
                    </a:ext>
                  </a:extLst>
                </a:gridCol>
                <a:gridCol w="966825">
                  <a:extLst>
                    <a:ext uri="{9D8B030D-6E8A-4147-A177-3AD203B41FA5}">
                      <a16:colId xmlns:a16="http://schemas.microsoft.com/office/drawing/2014/main" val="20001"/>
                    </a:ext>
                  </a:extLst>
                </a:gridCol>
              </a:tblGrid>
              <a:tr h="137200">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Nom-Asignatura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Libro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extLst>
                  <a:ext uri="{0D108BD9-81ED-4DB2-BD59-A6C34878D82A}">
                    <a16:rowId xmlns:a16="http://schemas.microsoft.com/office/drawing/2014/main" val="10000"/>
                  </a:ext>
                </a:extLst>
              </a:tr>
              <a:tr h="177800">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Drucker</a:t>
                      </a:r>
                      <a:endParaRPr sz="1400">
                        <a:solidFill>
                          <a:schemeClr val="dk1"/>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1"/>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Peters</a:t>
                      </a:r>
                      <a:endParaRPr sz="1400">
                        <a:solidFill>
                          <a:schemeClr val="dk1"/>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2"/>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Finanzas</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Weston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3"/>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Finanzas</a:t>
                      </a:r>
                      <a:endParaRPr/>
                    </a:p>
                  </a:txBody>
                  <a:tcPr marL="91425" marR="91425"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Gilford</a:t>
                      </a:r>
                      <a:endParaRPr sz="1400">
                        <a:solidFill>
                          <a:schemeClr val="dk1"/>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4"/>
                  </a:ext>
                </a:extLst>
              </a:tr>
            </a:tbl>
          </a:graphicData>
        </a:graphic>
      </p:graphicFrame>
      <p:sp>
        <p:nvSpPr>
          <p:cNvPr id="1287" name="Google Shape;1287;p89"/>
          <p:cNvSpPr txBox="1"/>
          <p:nvPr/>
        </p:nvSpPr>
        <p:spPr>
          <a:xfrm>
            <a:off x="566322" y="2844560"/>
            <a:ext cx="333755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E8637"/>
              </a:buClr>
              <a:buSzPts val="1400"/>
              <a:buFont typeface="Noto Sans Symbols"/>
              <a:buNone/>
            </a:pPr>
            <a:r>
              <a:rPr lang="es-CL" sz="1400" b="1">
                <a:solidFill>
                  <a:schemeClr val="dk1"/>
                </a:solidFill>
                <a:latin typeface="Calibri"/>
                <a:ea typeface="Calibri"/>
                <a:cs typeface="Calibri"/>
                <a:sym typeface="Calibri"/>
              </a:rPr>
              <a:t>Vista ASIGNATURA (no normalizada)</a:t>
            </a:r>
            <a:endParaRPr sz="1200" b="1">
              <a:solidFill>
                <a:schemeClr val="dk1"/>
              </a:solidFill>
              <a:latin typeface="Calibri"/>
              <a:ea typeface="Calibri"/>
              <a:cs typeface="Calibri"/>
              <a:sym typeface="Calibri"/>
            </a:endParaRPr>
          </a:p>
        </p:txBody>
      </p:sp>
      <p:sp>
        <p:nvSpPr>
          <p:cNvPr id="1288" name="Google Shape;1288;p89"/>
          <p:cNvSpPr txBox="1"/>
          <p:nvPr/>
        </p:nvSpPr>
        <p:spPr>
          <a:xfrm>
            <a:off x="4975201" y="2249905"/>
            <a:ext cx="333755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E8637"/>
              </a:buClr>
              <a:buSzPts val="1400"/>
              <a:buFont typeface="Noto Sans Symbols"/>
              <a:buNone/>
            </a:pPr>
            <a:r>
              <a:rPr lang="es-CL" sz="1400" b="1">
                <a:solidFill>
                  <a:schemeClr val="dk1"/>
                </a:solidFill>
                <a:latin typeface="Calibri"/>
                <a:ea typeface="Calibri"/>
                <a:cs typeface="Calibri"/>
                <a:sym typeface="Calibri"/>
              </a:rPr>
              <a:t>Tabla ASIGNATURA en BC FN </a:t>
            </a:r>
            <a:endParaRPr/>
          </a:p>
        </p:txBody>
      </p:sp>
      <p:sp>
        <p:nvSpPr>
          <p:cNvPr id="1289" name="Google Shape;1289;p89"/>
          <p:cNvSpPr txBox="1"/>
          <p:nvPr/>
        </p:nvSpPr>
        <p:spPr>
          <a:xfrm>
            <a:off x="9384079" y="1587588"/>
            <a:ext cx="229107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E8637"/>
              </a:buClr>
              <a:buSzPts val="1400"/>
              <a:buFont typeface="Noto Sans Symbols"/>
              <a:buNone/>
            </a:pPr>
            <a:r>
              <a:rPr lang="es-CL" sz="1400" b="1">
                <a:solidFill>
                  <a:schemeClr val="dk1"/>
                </a:solidFill>
                <a:latin typeface="Calibri"/>
                <a:ea typeface="Calibri"/>
                <a:cs typeface="Calibri"/>
                <a:sym typeface="Calibri"/>
              </a:rPr>
              <a:t>ASIGNATURA-PROFESOR</a:t>
            </a:r>
            <a:endParaRPr sz="1200" b="1">
              <a:solidFill>
                <a:schemeClr val="dk1"/>
              </a:solidFill>
              <a:latin typeface="Calibri"/>
              <a:ea typeface="Calibri"/>
              <a:cs typeface="Calibri"/>
              <a:sym typeface="Calibri"/>
            </a:endParaRPr>
          </a:p>
        </p:txBody>
      </p:sp>
      <p:sp>
        <p:nvSpPr>
          <p:cNvPr id="1290" name="Google Shape;1290;p89"/>
          <p:cNvSpPr txBox="1"/>
          <p:nvPr/>
        </p:nvSpPr>
        <p:spPr>
          <a:xfrm>
            <a:off x="9384079" y="4220626"/>
            <a:ext cx="229107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E8637"/>
              </a:buClr>
              <a:buSzPts val="1400"/>
              <a:buFont typeface="Noto Sans Symbols"/>
              <a:buNone/>
            </a:pPr>
            <a:r>
              <a:rPr lang="es-CL" sz="1400" b="1">
                <a:solidFill>
                  <a:schemeClr val="dk1"/>
                </a:solidFill>
                <a:latin typeface="Calibri"/>
                <a:ea typeface="Calibri"/>
                <a:cs typeface="Calibri"/>
                <a:sym typeface="Calibri"/>
              </a:rPr>
              <a:t>ASIGNATURA-LIBRO</a:t>
            </a:r>
            <a:endParaRPr sz="1200" b="1">
              <a:solidFill>
                <a:schemeClr val="dk1"/>
              </a:solidFill>
              <a:latin typeface="Calibri"/>
              <a:ea typeface="Calibri"/>
              <a:cs typeface="Calibri"/>
              <a:sym typeface="Calibri"/>
            </a:endParaRPr>
          </a:p>
        </p:txBody>
      </p:sp>
      <p:sp>
        <p:nvSpPr>
          <p:cNvPr id="1291" name="Google Shape;1291;p89"/>
          <p:cNvSpPr/>
          <p:nvPr/>
        </p:nvSpPr>
        <p:spPr>
          <a:xfrm>
            <a:off x="4007648" y="3735994"/>
            <a:ext cx="863786" cy="484632"/>
          </a:xfrm>
          <a:prstGeom prst="rightArrow">
            <a:avLst>
              <a:gd name="adj1" fmla="val 50000"/>
              <a:gd name="adj2" fmla="val 50000"/>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400" b="1">
                <a:solidFill>
                  <a:schemeClr val="lt1"/>
                </a:solidFill>
                <a:latin typeface="Calibri"/>
                <a:ea typeface="Calibri"/>
                <a:cs typeface="Calibri"/>
                <a:sym typeface="Calibri"/>
              </a:rPr>
              <a:t>BCFN</a:t>
            </a:r>
            <a:endParaRPr/>
          </a:p>
        </p:txBody>
      </p:sp>
      <p:sp>
        <p:nvSpPr>
          <p:cNvPr id="1292" name="Google Shape;1292;p89"/>
          <p:cNvSpPr/>
          <p:nvPr/>
        </p:nvSpPr>
        <p:spPr>
          <a:xfrm>
            <a:off x="8416526" y="3735994"/>
            <a:ext cx="863786" cy="484632"/>
          </a:xfrm>
          <a:prstGeom prst="rightArrow">
            <a:avLst>
              <a:gd name="adj1" fmla="val 50000"/>
              <a:gd name="adj2" fmla="val 50000"/>
            </a:avLst>
          </a:prstGeom>
          <a:solidFill>
            <a:srgbClr val="004B85"/>
          </a:solidFill>
          <a:ln w="12700" cap="flat" cmpd="sng">
            <a:solidFill>
              <a:srgbClr val="00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400" b="1">
                <a:solidFill>
                  <a:schemeClr val="lt1"/>
                </a:solidFill>
                <a:latin typeface="Calibri"/>
                <a:ea typeface="Calibri"/>
                <a:cs typeface="Calibri"/>
                <a:sym typeface="Calibri"/>
              </a:rPr>
              <a:t>4FN</a:t>
            </a:r>
            <a:endParaRPr/>
          </a:p>
        </p:txBody>
      </p:sp>
      <p:graphicFrame>
        <p:nvGraphicFramePr>
          <p:cNvPr id="1293" name="Google Shape;1293;p89"/>
          <p:cNvGraphicFramePr/>
          <p:nvPr/>
        </p:nvGraphicFramePr>
        <p:xfrm>
          <a:off x="566322" y="3152337"/>
          <a:ext cx="3337550" cy="1767770"/>
        </p:xfrm>
        <a:graphic>
          <a:graphicData uri="http://schemas.openxmlformats.org/drawingml/2006/table">
            <a:tbl>
              <a:tblPr>
                <a:noFill/>
                <a:tableStyleId>{B49300FA-F3D5-4C06-AC2E-ABA01522EA14}</a:tableStyleId>
              </a:tblPr>
              <a:tblGrid>
                <a:gridCol w="1325875">
                  <a:extLst>
                    <a:ext uri="{9D8B030D-6E8A-4147-A177-3AD203B41FA5}">
                      <a16:colId xmlns:a16="http://schemas.microsoft.com/office/drawing/2014/main" val="20000"/>
                    </a:ext>
                  </a:extLst>
                </a:gridCol>
                <a:gridCol w="1002450">
                  <a:extLst>
                    <a:ext uri="{9D8B030D-6E8A-4147-A177-3AD203B41FA5}">
                      <a16:colId xmlns:a16="http://schemas.microsoft.com/office/drawing/2014/main" val="20001"/>
                    </a:ext>
                  </a:extLst>
                </a:gridCol>
                <a:gridCol w="1009225">
                  <a:extLst>
                    <a:ext uri="{9D8B030D-6E8A-4147-A177-3AD203B41FA5}">
                      <a16:colId xmlns:a16="http://schemas.microsoft.com/office/drawing/2014/main" val="20002"/>
                    </a:ext>
                  </a:extLst>
                </a:gridCol>
              </a:tblGrid>
              <a:tr h="137200">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Nom-Asignatura</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Profesor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tc>
                  <a:txBody>
                    <a:bodyPr/>
                    <a:lstStyle/>
                    <a:p>
                      <a:pPr marL="0" marR="0" lvl="0" indent="0" algn="ctr" rtl="0">
                        <a:spcBef>
                          <a:spcPts val="0"/>
                        </a:spcBef>
                        <a:spcAft>
                          <a:spcPts val="0"/>
                        </a:spcAft>
                        <a:buNone/>
                      </a:pPr>
                      <a:r>
                        <a:rPr lang="es-CL" sz="1400" u="sng">
                          <a:solidFill>
                            <a:schemeClr val="lt1"/>
                          </a:solidFill>
                          <a:latin typeface="Calibri"/>
                          <a:ea typeface="Calibri"/>
                          <a:cs typeface="Calibri"/>
                          <a:sym typeface="Calibri"/>
                        </a:rPr>
                        <a:t>Libro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4B85"/>
                    </a:solidFill>
                  </a:tcPr>
                </a:tc>
                <a:extLst>
                  <a:ext uri="{0D108BD9-81ED-4DB2-BD59-A6C34878D82A}">
                    <a16:rowId xmlns:a16="http://schemas.microsoft.com/office/drawing/2014/main" val="10000"/>
                  </a:ext>
                </a:extLst>
              </a:tr>
              <a:tr h="177800">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Administración</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White</a:t>
                      </a:r>
                      <a:br>
                        <a:rPr lang="es-CL" sz="1400">
                          <a:solidFill>
                            <a:schemeClr val="dk1"/>
                          </a:solidFill>
                          <a:latin typeface="Calibri"/>
                          <a:ea typeface="Calibri"/>
                          <a:cs typeface="Calibri"/>
                          <a:sym typeface="Calibri"/>
                        </a:rPr>
                      </a:br>
                      <a:r>
                        <a:rPr lang="es-CL" sz="1400">
                          <a:solidFill>
                            <a:schemeClr val="dk1"/>
                          </a:solidFill>
                          <a:latin typeface="Calibri"/>
                          <a:ea typeface="Calibri"/>
                          <a:cs typeface="Calibri"/>
                          <a:sym typeface="Calibri"/>
                        </a:rPr>
                        <a:t>Green</a:t>
                      </a:r>
                      <a:br>
                        <a:rPr lang="es-CL" sz="1400">
                          <a:solidFill>
                            <a:schemeClr val="dk1"/>
                          </a:solidFill>
                          <a:latin typeface="Calibri"/>
                          <a:ea typeface="Calibri"/>
                          <a:cs typeface="Calibri"/>
                          <a:sym typeface="Calibri"/>
                        </a:rPr>
                      </a:br>
                      <a:r>
                        <a:rPr lang="es-CL" sz="1400">
                          <a:solidFill>
                            <a:schemeClr val="dk1"/>
                          </a:solidFill>
                          <a:latin typeface="Calibri"/>
                          <a:ea typeface="Calibri"/>
                          <a:cs typeface="Calibri"/>
                          <a:sym typeface="Calibri"/>
                        </a:rPr>
                        <a:t>Black</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Drucker</a:t>
                      </a:r>
                      <a:br>
                        <a:rPr lang="es-CL" sz="1400">
                          <a:solidFill>
                            <a:schemeClr val="dk1"/>
                          </a:solidFill>
                          <a:latin typeface="Calibri"/>
                          <a:ea typeface="Calibri"/>
                          <a:cs typeface="Calibri"/>
                          <a:sym typeface="Calibri"/>
                        </a:rPr>
                      </a:br>
                      <a:r>
                        <a:rPr lang="es-CL" sz="1400">
                          <a:solidFill>
                            <a:schemeClr val="dk1"/>
                          </a:solidFill>
                          <a:latin typeface="Calibri"/>
                          <a:ea typeface="Calibri"/>
                          <a:cs typeface="Calibri"/>
                          <a:sym typeface="Calibri"/>
                        </a:rPr>
                        <a:t>Peters</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20000"/>
                      </a:srgbClr>
                    </a:solidFill>
                  </a:tcPr>
                </a:tc>
                <a:extLst>
                  <a:ext uri="{0D108BD9-81ED-4DB2-BD59-A6C34878D82A}">
                    <a16:rowId xmlns:a16="http://schemas.microsoft.com/office/drawing/2014/main" val="10001"/>
                  </a:ext>
                </a:extLst>
              </a:tr>
              <a:tr h="304875">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Finanzas</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Gray</a:t>
                      </a:r>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tc>
                  <a:txBody>
                    <a:bodyPr/>
                    <a:lstStyle/>
                    <a:p>
                      <a:pPr marL="0" marR="0" lvl="0" indent="0" algn="l" rtl="0">
                        <a:spcBef>
                          <a:spcPts val="0"/>
                        </a:spcBef>
                        <a:spcAft>
                          <a:spcPts val="0"/>
                        </a:spcAft>
                        <a:buNone/>
                      </a:pPr>
                      <a:r>
                        <a:rPr lang="es-CL" sz="1400">
                          <a:solidFill>
                            <a:schemeClr val="dk1"/>
                          </a:solidFill>
                          <a:latin typeface="Calibri"/>
                          <a:ea typeface="Calibri"/>
                          <a:cs typeface="Calibri"/>
                          <a:sym typeface="Calibri"/>
                        </a:rPr>
                        <a:t>Weston</a:t>
                      </a:r>
                      <a:br>
                        <a:rPr lang="es-CL" sz="1400">
                          <a:solidFill>
                            <a:schemeClr val="dk1"/>
                          </a:solidFill>
                          <a:latin typeface="Calibri"/>
                          <a:ea typeface="Calibri"/>
                          <a:cs typeface="Calibri"/>
                          <a:sym typeface="Calibri"/>
                        </a:rPr>
                      </a:br>
                      <a:r>
                        <a:rPr lang="es-CL" sz="1400">
                          <a:solidFill>
                            <a:schemeClr val="dk1"/>
                          </a:solidFill>
                          <a:latin typeface="Calibri"/>
                          <a:ea typeface="Calibri"/>
                          <a:cs typeface="Calibri"/>
                          <a:sym typeface="Calibri"/>
                        </a:rPr>
                        <a:t>Gilford</a:t>
                      </a:r>
                      <a:endParaRPr sz="1400">
                        <a:solidFill>
                          <a:schemeClr val="dk1"/>
                        </a:solidFill>
                        <a:latin typeface="Calibri"/>
                        <a:ea typeface="Calibri"/>
                        <a:cs typeface="Calibri"/>
                        <a:sym typeface="Calibri"/>
                      </a:endParaRPr>
                    </a:p>
                  </a:txBody>
                  <a:tcPr marL="91450" marR="91450" marT="45700" marB="457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B85">
                        <a:alpha val="9803"/>
                      </a:srgbClr>
                    </a:solidFill>
                  </a:tcPr>
                </a:tc>
                <a:extLst>
                  <a:ext uri="{0D108BD9-81ED-4DB2-BD59-A6C34878D82A}">
                    <a16:rowId xmlns:a16="http://schemas.microsoft.com/office/drawing/2014/main" val="10002"/>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4"/>
                                        </p:tgtEl>
                                        <p:attrNameLst>
                                          <p:attrName>style.visibility</p:attrName>
                                        </p:attrNameLst>
                                      </p:cBhvr>
                                      <p:to>
                                        <p:strVal val="visible"/>
                                      </p:to>
                                    </p:set>
                                    <p:animEffect transition="in" filter="fade">
                                      <p:cBhvr>
                                        <p:cTn id="7" dur="2000"/>
                                        <p:tgtEl>
                                          <p:spTgt spid="128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285"/>
                                        </p:tgtEl>
                                        <p:attrNameLst>
                                          <p:attrName>style.visibility</p:attrName>
                                        </p:attrNameLst>
                                      </p:cBhvr>
                                      <p:to>
                                        <p:strVal val="visible"/>
                                      </p:to>
                                    </p:set>
                                    <p:animEffect transition="in" filter="fade">
                                      <p:cBhvr>
                                        <p:cTn id="11" dur="2000"/>
                                        <p:tgtEl>
                                          <p:spTgt spid="1285"/>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286"/>
                                        </p:tgtEl>
                                        <p:attrNameLst>
                                          <p:attrName>style.visibility</p:attrName>
                                        </p:attrNameLst>
                                      </p:cBhvr>
                                      <p:to>
                                        <p:strVal val="visible"/>
                                      </p:to>
                                    </p:set>
                                    <p:animEffect transition="in" filter="fade">
                                      <p:cBhvr>
                                        <p:cTn id="15" dur="2000"/>
                                        <p:tgtEl>
                                          <p:spTgt spid="1286"/>
                                        </p:tgtEl>
                                      </p:cBhvr>
                                    </p:animEffect>
                                  </p:childTnLst>
                                </p:cTn>
                              </p:par>
                              <p:par>
                                <p:cTn id="16" presetID="2" presetClass="entr" presetSubtype="8" fill="hold" nodeType="withEffect">
                                  <p:stCondLst>
                                    <p:cond delay="0"/>
                                  </p:stCondLst>
                                  <p:childTnLst>
                                    <p:set>
                                      <p:cBhvr>
                                        <p:cTn id="17" dur="1" fill="hold">
                                          <p:stCondLst>
                                            <p:cond delay="0"/>
                                          </p:stCondLst>
                                        </p:cTn>
                                        <p:tgtEl>
                                          <p:spTgt spid="1287"/>
                                        </p:tgtEl>
                                        <p:attrNameLst>
                                          <p:attrName>style.visibility</p:attrName>
                                        </p:attrNameLst>
                                      </p:cBhvr>
                                      <p:to>
                                        <p:strVal val="visible"/>
                                      </p:to>
                                    </p:set>
                                    <p:anim calcmode="lin" valueType="num">
                                      <p:cBhvr additive="base">
                                        <p:cTn id="18" dur="2000"/>
                                        <p:tgtEl>
                                          <p:spTgt spid="1287"/>
                                        </p:tgtEl>
                                        <p:attrNameLst>
                                          <p:attrName>ppt_x</p:attrName>
                                        </p:attrNameLst>
                                      </p:cBhvr>
                                      <p:tavLst>
                                        <p:tav tm="0">
                                          <p:val>
                                            <p:strVal val="#ppt_x-1"/>
                                          </p:val>
                                        </p:tav>
                                        <p:tav tm="100000">
                                          <p:val>
                                            <p:strVal val="#ppt_x"/>
                                          </p:val>
                                        </p:tav>
                                      </p:tavLst>
                                    </p:anim>
                                  </p:childTnLst>
                                </p:cTn>
                              </p:par>
                            </p:childTnLst>
                          </p:cTn>
                        </p:par>
                        <p:par>
                          <p:cTn id="19" fill="hold">
                            <p:stCondLst>
                              <p:cond delay="6000"/>
                            </p:stCondLst>
                            <p:childTnLst>
                              <p:par>
                                <p:cTn id="20" presetID="2" presetClass="entr" presetSubtype="8" fill="hold" nodeType="afterEffect">
                                  <p:stCondLst>
                                    <p:cond delay="0"/>
                                  </p:stCondLst>
                                  <p:childTnLst>
                                    <p:set>
                                      <p:cBhvr>
                                        <p:cTn id="21" dur="1" fill="hold">
                                          <p:stCondLst>
                                            <p:cond delay="0"/>
                                          </p:stCondLst>
                                        </p:cTn>
                                        <p:tgtEl>
                                          <p:spTgt spid="1288"/>
                                        </p:tgtEl>
                                        <p:attrNameLst>
                                          <p:attrName>style.visibility</p:attrName>
                                        </p:attrNameLst>
                                      </p:cBhvr>
                                      <p:to>
                                        <p:strVal val="visible"/>
                                      </p:to>
                                    </p:set>
                                    <p:anim calcmode="lin" valueType="num">
                                      <p:cBhvr additive="base">
                                        <p:cTn id="22" dur="2000"/>
                                        <p:tgtEl>
                                          <p:spTgt spid="1288"/>
                                        </p:tgtEl>
                                        <p:attrNameLst>
                                          <p:attrName>ppt_x</p:attrName>
                                        </p:attrNameLst>
                                      </p:cBhvr>
                                      <p:tavLst>
                                        <p:tav tm="0">
                                          <p:val>
                                            <p:strVal val="#ppt_x-1"/>
                                          </p:val>
                                        </p:tav>
                                        <p:tav tm="100000">
                                          <p:val>
                                            <p:strVal val="#ppt_x"/>
                                          </p:val>
                                        </p:tav>
                                      </p:tavLst>
                                    </p:anim>
                                  </p:childTnLst>
                                </p:cTn>
                              </p:par>
                            </p:childTnLst>
                          </p:cTn>
                        </p:par>
                        <p:par>
                          <p:cTn id="23" fill="hold">
                            <p:stCondLst>
                              <p:cond delay="8000"/>
                            </p:stCondLst>
                            <p:childTnLst>
                              <p:par>
                                <p:cTn id="24" presetID="2" presetClass="entr" presetSubtype="8" fill="hold" nodeType="afterEffect">
                                  <p:stCondLst>
                                    <p:cond delay="0"/>
                                  </p:stCondLst>
                                  <p:childTnLst>
                                    <p:set>
                                      <p:cBhvr>
                                        <p:cTn id="25" dur="1" fill="hold">
                                          <p:stCondLst>
                                            <p:cond delay="0"/>
                                          </p:stCondLst>
                                        </p:cTn>
                                        <p:tgtEl>
                                          <p:spTgt spid="1289"/>
                                        </p:tgtEl>
                                        <p:attrNameLst>
                                          <p:attrName>style.visibility</p:attrName>
                                        </p:attrNameLst>
                                      </p:cBhvr>
                                      <p:to>
                                        <p:strVal val="visible"/>
                                      </p:to>
                                    </p:set>
                                    <p:anim calcmode="lin" valueType="num">
                                      <p:cBhvr additive="base">
                                        <p:cTn id="26" dur="2000"/>
                                        <p:tgtEl>
                                          <p:spTgt spid="1289"/>
                                        </p:tgtEl>
                                        <p:attrNameLst>
                                          <p:attrName>ppt_x</p:attrName>
                                        </p:attrNameLst>
                                      </p:cBhvr>
                                      <p:tavLst>
                                        <p:tav tm="0">
                                          <p:val>
                                            <p:strVal val="#ppt_x-1"/>
                                          </p:val>
                                        </p:tav>
                                        <p:tav tm="100000">
                                          <p:val>
                                            <p:strVal val="#ppt_x"/>
                                          </p:val>
                                        </p:tav>
                                      </p:tavLst>
                                    </p:anim>
                                  </p:childTnLst>
                                </p:cTn>
                              </p:par>
                            </p:childTnLst>
                          </p:cTn>
                        </p:par>
                        <p:par>
                          <p:cTn id="27" fill="hold">
                            <p:stCondLst>
                              <p:cond delay="10000"/>
                            </p:stCondLst>
                            <p:childTnLst>
                              <p:par>
                                <p:cTn id="28" presetID="2" presetClass="entr" presetSubtype="8" fill="hold" nodeType="afterEffect">
                                  <p:stCondLst>
                                    <p:cond delay="0"/>
                                  </p:stCondLst>
                                  <p:childTnLst>
                                    <p:set>
                                      <p:cBhvr>
                                        <p:cTn id="29" dur="1" fill="hold">
                                          <p:stCondLst>
                                            <p:cond delay="0"/>
                                          </p:stCondLst>
                                        </p:cTn>
                                        <p:tgtEl>
                                          <p:spTgt spid="1290"/>
                                        </p:tgtEl>
                                        <p:attrNameLst>
                                          <p:attrName>style.visibility</p:attrName>
                                        </p:attrNameLst>
                                      </p:cBhvr>
                                      <p:to>
                                        <p:strVal val="visible"/>
                                      </p:to>
                                    </p:set>
                                    <p:anim calcmode="lin" valueType="num">
                                      <p:cBhvr additive="base">
                                        <p:cTn id="30" dur="2000"/>
                                        <p:tgtEl>
                                          <p:spTgt spid="1290"/>
                                        </p:tgtEl>
                                        <p:attrNameLst>
                                          <p:attrName>ppt_x</p:attrName>
                                        </p:attrNameLst>
                                      </p:cBhvr>
                                      <p:tavLst>
                                        <p:tav tm="0">
                                          <p:val>
                                            <p:strVal val="#ppt_x-1"/>
                                          </p:val>
                                        </p:tav>
                                        <p:tav tm="100000">
                                          <p:val>
                                            <p:strVal val="#ppt_x"/>
                                          </p:val>
                                        </p:tav>
                                      </p:tavLst>
                                    </p:anim>
                                  </p:childTnLst>
                                </p:cTn>
                              </p:par>
                            </p:childTnLst>
                          </p:cTn>
                        </p:par>
                        <p:par>
                          <p:cTn id="31" fill="hold">
                            <p:stCondLst>
                              <p:cond delay="12000"/>
                            </p:stCondLst>
                            <p:childTnLst>
                              <p:par>
                                <p:cTn id="32" presetID="10" presetClass="entr" presetSubtype="0" fill="hold" nodeType="afterEffect">
                                  <p:stCondLst>
                                    <p:cond delay="0"/>
                                  </p:stCondLst>
                                  <p:childTnLst>
                                    <p:set>
                                      <p:cBhvr>
                                        <p:cTn id="33" dur="1" fill="hold">
                                          <p:stCondLst>
                                            <p:cond delay="0"/>
                                          </p:stCondLst>
                                        </p:cTn>
                                        <p:tgtEl>
                                          <p:spTgt spid="1293"/>
                                        </p:tgtEl>
                                        <p:attrNameLst>
                                          <p:attrName>style.visibility</p:attrName>
                                        </p:attrNameLst>
                                      </p:cBhvr>
                                      <p:to>
                                        <p:strVal val="visible"/>
                                      </p:to>
                                    </p:set>
                                    <p:animEffect transition="in" filter="fade">
                                      <p:cBhvr>
                                        <p:cTn id="34" dur="2000"/>
                                        <p:tgtEl>
                                          <p:spTgt spid="1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a:t>Diseño lógico de una BDR</a:t>
            </a:r>
            <a:endParaRPr/>
          </a:p>
        </p:txBody>
      </p:sp>
      <p:sp>
        <p:nvSpPr>
          <p:cNvPr id="237" name="Google Shape;237;p9"/>
          <p:cNvSpPr txBox="1">
            <a:spLocks noGrp="1"/>
          </p:cNvSpPr>
          <p:nvPr>
            <p:ph type="body" idx="1"/>
          </p:nvPr>
        </p:nvSpPr>
        <p:spPr>
          <a:xfrm>
            <a:off x="838200" y="1825625"/>
            <a:ext cx="7955604"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SzPts val="2800"/>
              <a:buChar char="▪"/>
            </a:pPr>
            <a:r>
              <a:rPr lang="es-CL" b="1">
                <a:solidFill>
                  <a:srgbClr val="004B85"/>
                </a:solidFill>
              </a:rPr>
              <a:t>Enfoque </a:t>
            </a:r>
            <a:r>
              <a:rPr lang="es-CL" b="1" i="1">
                <a:solidFill>
                  <a:srgbClr val="004B85"/>
                </a:solidFill>
              </a:rPr>
              <a:t>Bottom-Up</a:t>
            </a:r>
            <a:r>
              <a:rPr lang="es-CL" b="1">
                <a:solidFill>
                  <a:srgbClr val="004B85"/>
                </a:solidFill>
              </a:rPr>
              <a:t>: </a:t>
            </a:r>
            <a:r>
              <a:rPr lang="es-CL"/>
              <a:t>mediante la integración de modelos parciales, obtenidos a partir de la normalización de las vistas (salidas, reportes) que componen un sistema.</a:t>
            </a:r>
            <a:endParaRPr/>
          </a:p>
          <a:p>
            <a:pPr marL="228600" lvl="0" indent="-228600" algn="just" rtl="0">
              <a:lnSpc>
                <a:spcPct val="90000"/>
              </a:lnSpc>
              <a:spcBef>
                <a:spcPts val="1000"/>
              </a:spcBef>
              <a:spcAft>
                <a:spcPts val="0"/>
              </a:spcAft>
              <a:buSzPts val="2800"/>
              <a:buChar char="▪"/>
            </a:pPr>
            <a:r>
              <a:rPr lang="es-CL" b="1">
                <a:solidFill>
                  <a:srgbClr val="004B85"/>
                </a:solidFill>
              </a:rPr>
              <a:t>Enfoque </a:t>
            </a:r>
            <a:r>
              <a:rPr lang="es-CL" b="1" i="1">
                <a:solidFill>
                  <a:srgbClr val="004B85"/>
                </a:solidFill>
              </a:rPr>
              <a:t>Top-Down</a:t>
            </a:r>
            <a:r>
              <a:rPr lang="es-CL" b="1">
                <a:solidFill>
                  <a:srgbClr val="004B85"/>
                </a:solidFill>
              </a:rPr>
              <a:t>: </a:t>
            </a:r>
            <a:r>
              <a:rPr lang="es-CL"/>
              <a:t>construir un modelo conceptual y luego convertirlo en uno relacional, aplicando reglas de transformación formales.</a:t>
            </a:r>
            <a:endParaRPr/>
          </a:p>
        </p:txBody>
      </p:sp>
      <p:sp>
        <p:nvSpPr>
          <p:cNvPr id="238" name="Google Shape;238;p9"/>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a:t>
            </a:fld>
            <a:endParaRPr/>
          </a:p>
        </p:txBody>
      </p:sp>
      <p:pic>
        <p:nvPicPr>
          <p:cNvPr id="239" name="Google Shape;239;p9" descr="Icon&#10;&#10;Description automatically generated with low confidence"/>
          <p:cNvPicPr preferRelativeResize="0"/>
          <p:nvPr/>
        </p:nvPicPr>
        <p:blipFill rotWithShape="1">
          <a:blip r:embed="rId3">
            <a:alphaModFix/>
          </a:blip>
          <a:srcRect/>
          <a:stretch/>
        </p:blipFill>
        <p:spPr>
          <a:xfrm>
            <a:off x="9302931" y="3073347"/>
            <a:ext cx="1874520" cy="1874520"/>
          </a:xfrm>
          <a:prstGeom prst="rect">
            <a:avLst/>
          </a:prstGeom>
          <a:noFill/>
          <a:ln>
            <a:noFill/>
          </a:ln>
        </p:spPr>
      </p:pic>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4</a:t>
            </a:r>
            <a:r>
              <a:rPr lang="es-CL" u="sng" baseline="30000"/>
              <a:t>ta</a:t>
            </a:r>
            <a:r>
              <a:rPr lang="es-CL"/>
              <a:t> Forma Normal</a:t>
            </a:r>
            <a:endParaRPr b="1"/>
          </a:p>
        </p:txBody>
      </p:sp>
      <p:sp>
        <p:nvSpPr>
          <p:cNvPr id="1300" name="Google Shape;1300;p90"/>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90</a:t>
            </a:fld>
            <a:endParaRPr/>
          </a:p>
        </p:txBody>
      </p:sp>
      <p:pic>
        <p:nvPicPr>
          <p:cNvPr id="1301" name="Google Shape;1301;p90"/>
          <p:cNvPicPr preferRelativeResize="0"/>
          <p:nvPr/>
        </p:nvPicPr>
        <p:blipFill rotWithShape="1">
          <a:blip r:embed="rId3">
            <a:alphaModFix/>
          </a:blip>
          <a:srcRect/>
          <a:stretch/>
        </p:blipFill>
        <p:spPr>
          <a:xfrm>
            <a:off x="2377441" y="1918999"/>
            <a:ext cx="6777550" cy="3806112"/>
          </a:xfrm>
          <a:prstGeom prst="rect">
            <a:avLst/>
          </a:prstGeom>
          <a:noFill/>
          <a:ln>
            <a:noFill/>
          </a:ln>
        </p:spPr>
      </p:pic>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Desnormalización</a:t>
            </a:r>
            <a:endParaRPr b="1"/>
          </a:p>
        </p:txBody>
      </p:sp>
      <p:sp>
        <p:nvSpPr>
          <p:cNvPr id="1308" name="Google Shape;1308;p91"/>
          <p:cNvSpPr txBox="1">
            <a:spLocks noGrp="1"/>
          </p:cNvSpPr>
          <p:nvPr>
            <p:ph type="body" idx="1"/>
          </p:nvPr>
        </p:nvSpPr>
        <p:spPr>
          <a:xfrm>
            <a:off x="838200" y="1825625"/>
            <a:ext cx="7533640" cy="435133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00000"/>
              </a:lnSpc>
              <a:spcBef>
                <a:spcPts val="0"/>
              </a:spcBef>
              <a:spcAft>
                <a:spcPts val="0"/>
              </a:spcAft>
              <a:buSzPts val="2400"/>
              <a:buFont typeface="Noto Sans Symbols"/>
              <a:buChar char="▪"/>
            </a:pPr>
            <a:r>
              <a:rPr lang="es-CL" sz="2400"/>
              <a:t>Conjunto de técnicas destinadas a mejorar los tiempos de respuesta, agregando redundancia a un modelo relacional.</a:t>
            </a:r>
            <a:endParaRPr/>
          </a:p>
          <a:p>
            <a:pPr marL="228600" lvl="0" indent="-228600" algn="just" rtl="0">
              <a:lnSpc>
                <a:spcPct val="100000"/>
              </a:lnSpc>
              <a:spcBef>
                <a:spcPts val="1200"/>
              </a:spcBef>
              <a:spcAft>
                <a:spcPts val="0"/>
              </a:spcAft>
              <a:buSzPts val="2400"/>
              <a:buFont typeface="Noto Sans Symbols"/>
              <a:buChar char="▪"/>
            </a:pPr>
            <a:r>
              <a:rPr lang="es-CL" sz="2400"/>
              <a:t>Normalmente, se tiende a evitar una o más operaciones JOINs entre los archivos requeridos para responder alguna consulta.</a:t>
            </a:r>
            <a:endParaRPr/>
          </a:p>
          <a:p>
            <a:pPr marL="228600" lvl="0" indent="-228600" algn="just" rtl="0">
              <a:lnSpc>
                <a:spcPct val="100000"/>
              </a:lnSpc>
              <a:spcBef>
                <a:spcPts val="1200"/>
              </a:spcBef>
              <a:spcAft>
                <a:spcPts val="0"/>
              </a:spcAft>
              <a:buSzPts val="2400"/>
              <a:buFont typeface="Noto Sans Symbols"/>
              <a:buChar char="▪"/>
            </a:pPr>
            <a:r>
              <a:rPr lang="es-CL" sz="2400"/>
              <a:t>A continuación, revisaremos algunos ejemplos.</a:t>
            </a:r>
            <a:endParaRPr/>
          </a:p>
          <a:p>
            <a:pPr marL="228600" lvl="0" indent="-76200" algn="just" rtl="0">
              <a:lnSpc>
                <a:spcPct val="150000"/>
              </a:lnSpc>
              <a:spcBef>
                <a:spcPts val="1200"/>
              </a:spcBef>
              <a:spcAft>
                <a:spcPts val="0"/>
              </a:spcAft>
              <a:buClr>
                <a:schemeClr val="accent2"/>
              </a:buClr>
              <a:buSzPts val="2400"/>
              <a:buFont typeface="Noto Sans Symbols"/>
              <a:buNone/>
            </a:pPr>
            <a:endParaRPr sz="2400"/>
          </a:p>
        </p:txBody>
      </p:sp>
      <p:sp>
        <p:nvSpPr>
          <p:cNvPr id="1309" name="Google Shape;1309;p91"/>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91</a:t>
            </a:fld>
            <a:endParaRPr/>
          </a:p>
        </p:txBody>
      </p:sp>
      <p:pic>
        <p:nvPicPr>
          <p:cNvPr id="1310" name="Google Shape;1310;p91" descr="Ctrl + Z computer' Women's Slim Fit T-Shirt | Spreadshirt"/>
          <p:cNvPicPr preferRelativeResize="0"/>
          <p:nvPr/>
        </p:nvPicPr>
        <p:blipFill rotWithShape="1">
          <a:blip r:embed="rId3">
            <a:alphaModFix/>
          </a:blip>
          <a:srcRect/>
          <a:stretch/>
        </p:blipFill>
        <p:spPr>
          <a:xfrm>
            <a:off x="8945033" y="2593207"/>
            <a:ext cx="2254726" cy="2254726"/>
          </a:xfrm>
          <a:prstGeom prst="rect">
            <a:avLst/>
          </a:prstGeom>
          <a:noFill/>
          <a:ln>
            <a:noFill/>
          </a:ln>
        </p:spPr>
      </p:pic>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Desnormalización</a:t>
            </a:r>
            <a:endParaRPr b="1"/>
          </a:p>
        </p:txBody>
      </p:sp>
      <p:sp>
        <p:nvSpPr>
          <p:cNvPr id="1317" name="Google Shape;1317;p92"/>
          <p:cNvSpPr txBox="1">
            <a:spLocks noGrp="1"/>
          </p:cNvSpPr>
          <p:nvPr>
            <p:ph type="body" idx="1"/>
          </p:nvPr>
        </p:nvSpPr>
        <p:spPr>
          <a:xfrm>
            <a:off x="838200" y="1825625"/>
            <a:ext cx="10515600" cy="837671"/>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SzPts val="2400"/>
              <a:buFont typeface="Calibri"/>
              <a:buAutoNum type="alphaLcParenR"/>
            </a:pPr>
            <a:r>
              <a:rPr lang="es-CL" sz="2400" b="1">
                <a:solidFill>
                  <a:srgbClr val="004B85"/>
                </a:solidFill>
              </a:rPr>
              <a:t>Almacenando valores derivados: </a:t>
            </a:r>
            <a:r>
              <a:rPr lang="es-CL" sz="2400"/>
              <a:t>agregar una columna extra para almacenar datos derivados a partir de otros ya presentes en el modelo de datos.</a:t>
            </a:r>
            <a:endParaRPr sz="2400"/>
          </a:p>
        </p:txBody>
      </p:sp>
      <p:sp>
        <p:nvSpPr>
          <p:cNvPr id="1318" name="Google Shape;1318;p92"/>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92</a:t>
            </a:fld>
            <a:endParaRPr/>
          </a:p>
        </p:txBody>
      </p:sp>
      <p:pic>
        <p:nvPicPr>
          <p:cNvPr id="1319" name="Google Shape;1319;p92" descr="Graphical user interface, application&#10;&#10;Description automatically generated"/>
          <p:cNvPicPr preferRelativeResize="0"/>
          <p:nvPr/>
        </p:nvPicPr>
        <p:blipFill rotWithShape="1">
          <a:blip r:embed="rId3">
            <a:alphaModFix/>
          </a:blip>
          <a:srcRect/>
          <a:stretch/>
        </p:blipFill>
        <p:spPr>
          <a:xfrm>
            <a:off x="1354668" y="3564995"/>
            <a:ext cx="4352516" cy="1798744"/>
          </a:xfrm>
          <a:prstGeom prst="rect">
            <a:avLst/>
          </a:prstGeom>
          <a:noFill/>
          <a:ln>
            <a:noFill/>
          </a:ln>
        </p:spPr>
      </p:pic>
      <p:pic>
        <p:nvPicPr>
          <p:cNvPr id="1320" name="Google Shape;1320;p92" descr="Graphical user interface, application&#10;&#10;Description automatically generated"/>
          <p:cNvPicPr preferRelativeResize="0"/>
          <p:nvPr/>
        </p:nvPicPr>
        <p:blipFill rotWithShape="1">
          <a:blip r:embed="rId4">
            <a:alphaModFix/>
          </a:blip>
          <a:srcRect/>
          <a:stretch/>
        </p:blipFill>
        <p:spPr>
          <a:xfrm>
            <a:off x="6868159" y="3564995"/>
            <a:ext cx="4352517" cy="1798744"/>
          </a:xfrm>
          <a:prstGeom prst="rect">
            <a:avLst/>
          </a:prstGeom>
          <a:noFill/>
          <a:ln>
            <a:noFill/>
          </a:ln>
        </p:spPr>
      </p:pic>
      <p:sp>
        <p:nvSpPr>
          <p:cNvPr id="1321" name="Google Shape;1321;p92"/>
          <p:cNvSpPr/>
          <p:nvPr/>
        </p:nvSpPr>
        <p:spPr>
          <a:xfrm>
            <a:off x="1712050" y="3163330"/>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Normalizado</a:t>
            </a:r>
            <a:endParaRPr sz="1800">
              <a:solidFill>
                <a:schemeClr val="dk1"/>
              </a:solidFill>
              <a:latin typeface="Calibri"/>
              <a:ea typeface="Calibri"/>
              <a:cs typeface="Calibri"/>
              <a:sym typeface="Calibri"/>
            </a:endParaRPr>
          </a:p>
        </p:txBody>
      </p:sp>
      <p:sp>
        <p:nvSpPr>
          <p:cNvPr id="1322" name="Google Shape;1322;p92"/>
          <p:cNvSpPr/>
          <p:nvPr/>
        </p:nvSpPr>
        <p:spPr>
          <a:xfrm>
            <a:off x="7225541" y="3163330"/>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Desnormalizado  </a:t>
            </a:r>
            <a:endParaRPr sz="1800">
              <a:solidFill>
                <a:schemeClr val="dk1"/>
              </a:solidFill>
              <a:latin typeface="Calibri"/>
              <a:ea typeface="Calibri"/>
              <a:cs typeface="Calibri"/>
              <a:sym typeface="Calibri"/>
            </a:endParaRPr>
          </a:p>
        </p:txBody>
      </p:sp>
      <p:sp>
        <p:nvSpPr>
          <p:cNvPr id="1323" name="Google Shape;1323;p92"/>
          <p:cNvSpPr/>
          <p:nvPr/>
        </p:nvSpPr>
        <p:spPr>
          <a:xfrm>
            <a:off x="6924347" y="4964853"/>
            <a:ext cx="1562639" cy="336281"/>
          </a:xfrm>
          <a:prstGeom prst="rect">
            <a:avLst/>
          </a:prstGeom>
          <a:noFill/>
          <a:ln w="12700" cap="flat" cmpd="sng">
            <a:solidFill>
              <a:srgbClr val="D60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2"/>
                                        </p:tgtEl>
                                        <p:attrNameLst>
                                          <p:attrName>style.visibility</p:attrName>
                                        </p:attrNameLst>
                                      </p:cBhvr>
                                      <p:to>
                                        <p:strVal val="visible"/>
                                      </p:to>
                                    </p:set>
                                    <p:animEffect transition="in" filter="fade">
                                      <p:cBhvr>
                                        <p:cTn id="7" dur="1000"/>
                                        <p:tgtEl>
                                          <p:spTgt spid="1322"/>
                                        </p:tgtEl>
                                      </p:cBhvr>
                                    </p:animEffect>
                                  </p:childTnLst>
                                </p:cTn>
                              </p:par>
                              <p:par>
                                <p:cTn id="8" presetID="10" presetClass="entr" presetSubtype="0" fill="hold" nodeType="withEffect">
                                  <p:stCondLst>
                                    <p:cond delay="0"/>
                                  </p:stCondLst>
                                  <p:childTnLst>
                                    <p:set>
                                      <p:cBhvr>
                                        <p:cTn id="9" dur="1" fill="hold">
                                          <p:stCondLst>
                                            <p:cond delay="0"/>
                                          </p:stCondLst>
                                        </p:cTn>
                                        <p:tgtEl>
                                          <p:spTgt spid="1323"/>
                                        </p:tgtEl>
                                        <p:attrNameLst>
                                          <p:attrName>style.visibility</p:attrName>
                                        </p:attrNameLst>
                                      </p:cBhvr>
                                      <p:to>
                                        <p:strVal val="visible"/>
                                      </p:to>
                                    </p:set>
                                    <p:animEffect transition="in" filter="fade">
                                      <p:cBhvr>
                                        <p:cTn id="10" dur="1000"/>
                                        <p:tgtEl>
                                          <p:spTgt spid="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Desnormalización</a:t>
            </a:r>
            <a:endParaRPr b="1"/>
          </a:p>
        </p:txBody>
      </p:sp>
      <p:sp>
        <p:nvSpPr>
          <p:cNvPr id="1330" name="Google Shape;1330;p93"/>
          <p:cNvSpPr txBox="1">
            <a:spLocks noGrp="1"/>
          </p:cNvSpPr>
          <p:nvPr>
            <p:ph type="body" idx="1"/>
          </p:nvPr>
        </p:nvSpPr>
        <p:spPr>
          <a:xfrm>
            <a:off x="838200" y="1825625"/>
            <a:ext cx="10515600" cy="849842"/>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SzPts val="2400"/>
              <a:buFont typeface="Calibri"/>
              <a:buAutoNum type="alphaLcParenR" startAt="2"/>
            </a:pPr>
            <a:r>
              <a:rPr lang="es-CL" sz="2400" b="1">
                <a:solidFill>
                  <a:srgbClr val="004B85"/>
                </a:solidFill>
              </a:rPr>
              <a:t>Tablas Prejoinizadas: </a:t>
            </a:r>
            <a:r>
              <a:rPr lang="es-CL" sz="2400"/>
              <a:t>agregar una columna no clave a la tabla con la clave foránea (volver a 2FN).</a:t>
            </a:r>
            <a:endParaRPr/>
          </a:p>
        </p:txBody>
      </p:sp>
      <p:sp>
        <p:nvSpPr>
          <p:cNvPr id="1331" name="Google Shape;1331;p93"/>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93</a:t>
            </a:fld>
            <a:endParaRPr/>
          </a:p>
        </p:txBody>
      </p:sp>
      <p:pic>
        <p:nvPicPr>
          <p:cNvPr id="1332" name="Google Shape;1332;p93" descr="Graphical user interface&#10;&#10;Description automatically generated with low confidence"/>
          <p:cNvPicPr preferRelativeResize="0"/>
          <p:nvPr/>
        </p:nvPicPr>
        <p:blipFill rotWithShape="1">
          <a:blip r:embed="rId3">
            <a:alphaModFix/>
          </a:blip>
          <a:srcRect/>
          <a:stretch/>
        </p:blipFill>
        <p:spPr>
          <a:xfrm>
            <a:off x="1646424" y="3600130"/>
            <a:ext cx="4449576" cy="1838855"/>
          </a:xfrm>
          <a:prstGeom prst="rect">
            <a:avLst/>
          </a:prstGeom>
          <a:noFill/>
          <a:ln>
            <a:noFill/>
          </a:ln>
        </p:spPr>
      </p:pic>
      <p:pic>
        <p:nvPicPr>
          <p:cNvPr id="1333" name="Google Shape;1333;p93" descr="Graphical user interface, text, application, chat or text message&#10;&#10;Description automatically generated"/>
          <p:cNvPicPr preferRelativeResize="0"/>
          <p:nvPr/>
        </p:nvPicPr>
        <p:blipFill rotWithShape="1">
          <a:blip r:embed="rId4">
            <a:alphaModFix/>
          </a:blip>
          <a:srcRect/>
          <a:stretch/>
        </p:blipFill>
        <p:spPr>
          <a:xfrm>
            <a:off x="7837837" y="3600129"/>
            <a:ext cx="1725345" cy="1838855"/>
          </a:xfrm>
          <a:prstGeom prst="rect">
            <a:avLst/>
          </a:prstGeom>
          <a:noFill/>
          <a:ln>
            <a:noFill/>
          </a:ln>
        </p:spPr>
      </p:pic>
      <p:sp>
        <p:nvSpPr>
          <p:cNvPr id="1334" name="Google Shape;1334;p93"/>
          <p:cNvSpPr/>
          <p:nvPr/>
        </p:nvSpPr>
        <p:spPr>
          <a:xfrm>
            <a:off x="2052336" y="3163330"/>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Normalizado</a:t>
            </a:r>
            <a:endParaRPr sz="1800">
              <a:solidFill>
                <a:schemeClr val="dk1"/>
              </a:solidFill>
              <a:latin typeface="Calibri"/>
              <a:ea typeface="Calibri"/>
              <a:cs typeface="Calibri"/>
              <a:sym typeface="Calibri"/>
            </a:endParaRPr>
          </a:p>
        </p:txBody>
      </p:sp>
      <p:sp>
        <p:nvSpPr>
          <p:cNvPr id="1335" name="Google Shape;1335;p93"/>
          <p:cNvSpPr/>
          <p:nvPr/>
        </p:nvSpPr>
        <p:spPr>
          <a:xfrm>
            <a:off x="6881634" y="3163330"/>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Desnormalizado  </a:t>
            </a:r>
            <a:endParaRPr sz="1800">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5"/>
                                        </p:tgtEl>
                                        <p:attrNameLst>
                                          <p:attrName>style.visibility</p:attrName>
                                        </p:attrNameLst>
                                      </p:cBhvr>
                                      <p:to>
                                        <p:strVal val="visible"/>
                                      </p:to>
                                    </p:set>
                                    <p:animEffect transition="in" filter="fade">
                                      <p:cBhvr>
                                        <p:cTn id="7" dur="100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Desnormalización</a:t>
            </a:r>
            <a:endParaRPr b="1"/>
          </a:p>
        </p:txBody>
      </p:sp>
      <p:sp>
        <p:nvSpPr>
          <p:cNvPr id="1342" name="Google Shape;1342;p94"/>
          <p:cNvSpPr txBox="1">
            <a:spLocks noGrp="1"/>
          </p:cNvSpPr>
          <p:nvPr>
            <p:ph type="body" idx="1"/>
          </p:nvPr>
        </p:nvSpPr>
        <p:spPr>
          <a:xfrm>
            <a:off x="838200" y="1825625"/>
            <a:ext cx="10515600" cy="1147868"/>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SzPts val="2400"/>
              <a:buFont typeface="Calibri"/>
              <a:buAutoNum type="alphaLcParenR" startAt="3"/>
            </a:pPr>
            <a:r>
              <a:rPr lang="es-CL" sz="2400" b="1">
                <a:solidFill>
                  <a:srgbClr val="004B85"/>
                </a:solidFill>
              </a:rPr>
              <a:t>Repitiendo el detalle en el maestro: </a:t>
            </a:r>
            <a:r>
              <a:rPr lang="es-CL" sz="2400"/>
              <a:t>dada una asociación 1:N, agregar una columna en la tabla del extremo “uno” para registrar la ocurrencia más reciente del extremo “muchos” (valor actual v/s valor histórico).</a:t>
            </a:r>
            <a:endParaRPr/>
          </a:p>
        </p:txBody>
      </p:sp>
      <p:sp>
        <p:nvSpPr>
          <p:cNvPr id="1343" name="Google Shape;1343;p94"/>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94</a:t>
            </a:fld>
            <a:endParaRPr/>
          </a:p>
        </p:txBody>
      </p:sp>
      <p:pic>
        <p:nvPicPr>
          <p:cNvPr id="1344" name="Google Shape;1344;p94" descr="Graphical user interface, application&#10;&#10;Description automatically generated with medium confidence"/>
          <p:cNvPicPr preferRelativeResize="0"/>
          <p:nvPr/>
        </p:nvPicPr>
        <p:blipFill rotWithShape="1">
          <a:blip r:embed="rId3">
            <a:alphaModFix/>
          </a:blip>
          <a:srcRect/>
          <a:stretch/>
        </p:blipFill>
        <p:spPr>
          <a:xfrm>
            <a:off x="1889119" y="3951009"/>
            <a:ext cx="3622887" cy="1610172"/>
          </a:xfrm>
          <a:prstGeom prst="rect">
            <a:avLst/>
          </a:prstGeom>
          <a:noFill/>
          <a:ln>
            <a:noFill/>
          </a:ln>
        </p:spPr>
      </p:pic>
      <p:pic>
        <p:nvPicPr>
          <p:cNvPr id="1345" name="Google Shape;1345;p94" descr="Graphical user interface, application&#10;&#10;Description automatically generated"/>
          <p:cNvPicPr preferRelativeResize="0"/>
          <p:nvPr/>
        </p:nvPicPr>
        <p:blipFill rotWithShape="1">
          <a:blip r:embed="rId4">
            <a:alphaModFix/>
          </a:blip>
          <a:srcRect/>
          <a:stretch/>
        </p:blipFill>
        <p:spPr>
          <a:xfrm>
            <a:off x="6625638" y="3951009"/>
            <a:ext cx="3622887" cy="1610172"/>
          </a:xfrm>
          <a:prstGeom prst="rect">
            <a:avLst/>
          </a:prstGeom>
          <a:noFill/>
          <a:ln>
            <a:noFill/>
          </a:ln>
        </p:spPr>
      </p:pic>
      <p:sp>
        <p:nvSpPr>
          <p:cNvPr id="1346" name="Google Shape;1346;p94"/>
          <p:cNvSpPr/>
          <p:nvPr/>
        </p:nvSpPr>
        <p:spPr>
          <a:xfrm>
            <a:off x="1889119" y="3287745"/>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Normalizado</a:t>
            </a:r>
            <a:endParaRPr sz="1800">
              <a:solidFill>
                <a:schemeClr val="dk1"/>
              </a:solidFill>
              <a:latin typeface="Calibri"/>
              <a:ea typeface="Calibri"/>
              <a:cs typeface="Calibri"/>
              <a:sym typeface="Calibri"/>
            </a:endParaRPr>
          </a:p>
        </p:txBody>
      </p:sp>
      <p:sp>
        <p:nvSpPr>
          <p:cNvPr id="1347" name="Google Shape;1347;p94"/>
          <p:cNvSpPr/>
          <p:nvPr/>
        </p:nvSpPr>
        <p:spPr>
          <a:xfrm>
            <a:off x="6610773" y="3287745"/>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Desnormalizado  </a:t>
            </a:r>
            <a:endParaRPr sz="1800">
              <a:solidFill>
                <a:schemeClr val="dk1"/>
              </a:solidFill>
              <a:latin typeface="Calibri"/>
              <a:ea typeface="Calibri"/>
              <a:cs typeface="Calibri"/>
              <a:sym typeface="Calibri"/>
            </a:endParaRPr>
          </a:p>
        </p:txBody>
      </p:sp>
      <p:sp>
        <p:nvSpPr>
          <p:cNvPr id="1348" name="Google Shape;1348;p94"/>
          <p:cNvSpPr/>
          <p:nvPr/>
        </p:nvSpPr>
        <p:spPr>
          <a:xfrm>
            <a:off x="6680508" y="4756095"/>
            <a:ext cx="1156240" cy="240239"/>
          </a:xfrm>
          <a:prstGeom prst="rect">
            <a:avLst/>
          </a:prstGeom>
          <a:noFill/>
          <a:ln w="12700" cap="flat" cmpd="sng">
            <a:solidFill>
              <a:srgbClr val="D60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7"/>
                                        </p:tgtEl>
                                        <p:attrNameLst>
                                          <p:attrName>style.visibility</p:attrName>
                                        </p:attrNameLst>
                                      </p:cBhvr>
                                      <p:to>
                                        <p:strVal val="visible"/>
                                      </p:to>
                                    </p:set>
                                    <p:animEffect transition="in" filter="fade">
                                      <p:cBhvr>
                                        <p:cTn id="7" dur="1000"/>
                                        <p:tgtEl>
                                          <p:spTgt spid="1347"/>
                                        </p:tgtEl>
                                      </p:cBhvr>
                                    </p:animEffect>
                                  </p:childTnLst>
                                </p:cTn>
                              </p:par>
                              <p:par>
                                <p:cTn id="8" presetID="10" presetClass="entr" presetSubtype="0" fill="hold" nodeType="withEffect">
                                  <p:stCondLst>
                                    <p:cond delay="0"/>
                                  </p:stCondLst>
                                  <p:childTnLst>
                                    <p:set>
                                      <p:cBhvr>
                                        <p:cTn id="9" dur="1" fill="hold">
                                          <p:stCondLst>
                                            <p:cond delay="0"/>
                                          </p:stCondLst>
                                        </p:cTn>
                                        <p:tgtEl>
                                          <p:spTgt spid="1348"/>
                                        </p:tgtEl>
                                        <p:attrNameLst>
                                          <p:attrName>style.visibility</p:attrName>
                                        </p:attrNameLst>
                                      </p:cBhvr>
                                      <p:to>
                                        <p:strVal val="visible"/>
                                      </p:to>
                                    </p:set>
                                    <p:animEffect transition="in" filter="fade">
                                      <p:cBhvr>
                                        <p:cTn id="10" dur="1000"/>
                                        <p:tgtEl>
                                          <p:spTgt spid="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Desnormalización</a:t>
            </a:r>
            <a:endParaRPr b="1"/>
          </a:p>
        </p:txBody>
      </p:sp>
      <p:sp>
        <p:nvSpPr>
          <p:cNvPr id="1355" name="Google Shape;1355;p95"/>
          <p:cNvSpPr txBox="1">
            <a:spLocks noGrp="1"/>
          </p:cNvSpPr>
          <p:nvPr>
            <p:ph type="body" idx="1"/>
          </p:nvPr>
        </p:nvSpPr>
        <p:spPr>
          <a:xfrm>
            <a:off x="838200" y="1825625"/>
            <a:ext cx="10515600" cy="880956"/>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SzPts val="2400"/>
              <a:buFont typeface="Calibri"/>
              <a:buAutoNum type="alphaLcParenR" startAt="4"/>
            </a:pPr>
            <a:r>
              <a:rPr lang="es-CL" sz="2400" b="1">
                <a:solidFill>
                  <a:srgbClr val="004B85"/>
                </a:solidFill>
              </a:rPr>
              <a:t>Claves en “corto circuito”: </a:t>
            </a:r>
            <a:r>
              <a:rPr lang="es-CL" sz="2400"/>
              <a:t>crear una nueva clave foránea desde el nivel de detalle más bajo al nivel más general.</a:t>
            </a:r>
            <a:endParaRPr sz="2400"/>
          </a:p>
        </p:txBody>
      </p:sp>
      <p:sp>
        <p:nvSpPr>
          <p:cNvPr id="1356" name="Google Shape;1356;p95"/>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95</a:t>
            </a:fld>
            <a:endParaRPr/>
          </a:p>
        </p:txBody>
      </p:sp>
      <p:sp>
        <p:nvSpPr>
          <p:cNvPr id="1357" name="Google Shape;1357;p95"/>
          <p:cNvSpPr/>
          <p:nvPr/>
        </p:nvSpPr>
        <p:spPr>
          <a:xfrm>
            <a:off x="1374346" y="3388997"/>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Normalizado</a:t>
            </a:r>
            <a:endParaRPr sz="1800">
              <a:solidFill>
                <a:schemeClr val="dk1"/>
              </a:solidFill>
              <a:latin typeface="Calibri"/>
              <a:ea typeface="Calibri"/>
              <a:cs typeface="Calibri"/>
              <a:sym typeface="Calibri"/>
            </a:endParaRPr>
          </a:p>
        </p:txBody>
      </p:sp>
      <p:sp>
        <p:nvSpPr>
          <p:cNvPr id="1358" name="Google Shape;1358;p95"/>
          <p:cNvSpPr/>
          <p:nvPr/>
        </p:nvSpPr>
        <p:spPr>
          <a:xfrm>
            <a:off x="1374346" y="4894484"/>
            <a:ext cx="363775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a:solidFill>
                  <a:schemeClr val="dk1"/>
                </a:solidFill>
                <a:latin typeface="Calibri"/>
                <a:ea typeface="Calibri"/>
                <a:cs typeface="Calibri"/>
                <a:sym typeface="Calibri"/>
              </a:rPr>
              <a:t>Modelo Relacional Desnormalizado  </a:t>
            </a:r>
            <a:endParaRPr sz="1800">
              <a:solidFill>
                <a:schemeClr val="dk1"/>
              </a:solidFill>
              <a:latin typeface="Calibri"/>
              <a:ea typeface="Calibri"/>
              <a:cs typeface="Calibri"/>
              <a:sym typeface="Calibri"/>
            </a:endParaRPr>
          </a:p>
        </p:txBody>
      </p:sp>
      <p:cxnSp>
        <p:nvCxnSpPr>
          <p:cNvPr id="1359" name="Google Shape;1359;p95"/>
          <p:cNvCxnSpPr/>
          <p:nvPr/>
        </p:nvCxnSpPr>
        <p:spPr>
          <a:xfrm rot="10800000">
            <a:off x="10002448" y="5942217"/>
            <a:ext cx="238832" cy="166453"/>
          </a:xfrm>
          <a:prstGeom prst="straightConnector1">
            <a:avLst/>
          </a:prstGeom>
          <a:noFill/>
          <a:ln w="25400" cap="flat" cmpd="sng">
            <a:solidFill>
              <a:srgbClr val="D60019"/>
            </a:solidFill>
            <a:prstDash val="solid"/>
            <a:miter lim="800000"/>
            <a:headEnd type="none" w="sm" len="sm"/>
            <a:tailEnd type="stealth" w="med" len="med"/>
          </a:ln>
        </p:spPr>
      </p:cxnSp>
      <p:pic>
        <p:nvPicPr>
          <p:cNvPr id="1360" name="Google Shape;1360;p95" descr="Text&#10;&#10;Description automatically generated"/>
          <p:cNvPicPr preferRelativeResize="0"/>
          <p:nvPr/>
        </p:nvPicPr>
        <p:blipFill rotWithShape="1">
          <a:blip r:embed="rId3">
            <a:alphaModFix/>
          </a:blip>
          <a:srcRect/>
          <a:stretch/>
        </p:blipFill>
        <p:spPr>
          <a:xfrm>
            <a:off x="5275129" y="4190695"/>
            <a:ext cx="5387791" cy="1776911"/>
          </a:xfrm>
          <a:prstGeom prst="rect">
            <a:avLst/>
          </a:prstGeom>
          <a:noFill/>
          <a:ln>
            <a:noFill/>
          </a:ln>
        </p:spPr>
      </p:pic>
      <p:pic>
        <p:nvPicPr>
          <p:cNvPr id="1361" name="Google Shape;1361;p95" descr="Graphical user interface, text, application&#10;&#10;Description automatically generated"/>
          <p:cNvPicPr preferRelativeResize="0"/>
          <p:nvPr/>
        </p:nvPicPr>
        <p:blipFill rotWithShape="1">
          <a:blip r:embed="rId4">
            <a:alphaModFix/>
          </a:blip>
          <a:srcRect/>
          <a:stretch/>
        </p:blipFill>
        <p:spPr>
          <a:xfrm>
            <a:off x="5275130" y="2706581"/>
            <a:ext cx="5345006" cy="1309971"/>
          </a:xfrm>
          <a:prstGeom prst="rect">
            <a:avLst/>
          </a:prstGeom>
          <a:noFill/>
          <a:ln>
            <a:noFill/>
          </a:ln>
        </p:spPr>
      </p:pic>
      <p:sp>
        <p:nvSpPr>
          <p:cNvPr id="1362" name="Google Shape;1362;p95"/>
          <p:cNvSpPr/>
          <p:nvPr/>
        </p:nvSpPr>
        <p:spPr>
          <a:xfrm>
            <a:off x="9396614" y="5456726"/>
            <a:ext cx="1211669" cy="240239"/>
          </a:xfrm>
          <a:prstGeom prst="rect">
            <a:avLst/>
          </a:prstGeom>
          <a:noFill/>
          <a:ln w="12700" cap="flat" cmpd="sng">
            <a:solidFill>
              <a:srgbClr val="D60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8"/>
                                        </p:tgtEl>
                                        <p:attrNameLst>
                                          <p:attrName>style.visibility</p:attrName>
                                        </p:attrNameLst>
                                      </p:cBhvr>
                                      <p:to>
                                        <p:strVal val="visible"/>
                                      </p:to>
                                    </p:set>
                                    <p:animEffect transition="in" filter="fade">
                                      <p:cBhvr>
                                        <p:cTn id="7" dur="1000"/>
                                        <p:tgtEl>
                                          <p:spTgt spid="1358"/>
                                        </p:tgtEl>
                                      </p:cBhvr>
                                    </p:animEffect>
                                  </p:childTnLst>
                                </p:cTn>
                              </p:par>
                              <p:par>
                                <p:cTn id="8" presetID="10" presetClass="entr" presetSubtype="0" fill="hold" nodeType="withEffect">
                                  <p:stCondLst>
                                    <p:cond delay="0"/>
                                  </p:stCondLst>
                                  <p:childTnLst>
                                    <p:set>
                                      <p:cBhvr>
                                        <p:cTn id="9" dur="1" fill="hold">
                                          <p:stCondLst>
                                            <p:cond delay="0"/>
                                          </p:stCondLst>
                                        </p:cTn>
                                        <p:tgtEl>
                                          <p:spTgt spid="1362"/>
                                        </p:tgtEl>
                                        <p:attrNameLst>
                                          <p:attrName>style.visibility</p:attrName>
                                        </p:attrNameLst>
                                      </p:cBhvr>
                                      <p:to>
                                        <p:strVal val="visible"/>
                                      </p:to>
                                    </p:set>
                                    <p:animEffect transition="in" filter="fade">
                                      <p:cBhvr>
                                        <p:cTn id="10" dur="1000"/>
                                        <p:tgtEl>
                                          <p:spTgt spid="1362"/>
                                        </p:tgtEl>
                                      </p:cBhvr>
                                    </p:animEffect>
                                  </p:childTnLst>
                                </p:cTn>
                              </p:par>
                              <p:par>
                                <p:cTn id="11" presetID="10" presetClass="entr" presetSubtype="0" fill="hold" nodeType="withEffect">
                                  <p:stCondLst>
                                    <p:cond delay="0"/>
                                  </p:stCondLst>
                                  <p:childTnLst>
                                    <p:set>
                                      <p:cBhvr>
                                        <p:cTn id="12" dur="1" fill="hold">
                                          <p:stCondLst>
                                            <p:cond delay="0"/>
                                          </p:stCondLst>
                                        </p:cTn>
                                        <p:tgtEl>
                                          <p:spTgt spid="1359"/>
                                        </p:tgtEl>
                                        <p:attrNameLst>
                                          <p:attrName>style.visibility</p:attrName>
                                        </p:attrNameLst>
                                      </p:cBhvr>
                                      <p:to>
                                        <p:strVal val="visible"/>
                                      </p:to>
                                    </p:set>
                                    <p:animEffect transition="in" filter="fade">
                                      <p:cBhvr>
                                        <p:cTn id="13" dur="1000"/>
                                        <p:tgtEl>
                                          <p:spTgt spid="1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L" b="1"/>
              <a:t>Costos de la desnormalización</a:t>
            </a:r>
            <a:endParaRPr b="1"/>
          </a:p>
        </p:txBody>
      </p:sp>
      <p:sp>
        <p:nvSpPr>
          <p:cNvPr id="1369" name="Google Shape;1369;p96"/>
          <p:cNvSpPr txBox="1">
            <a:spLocks noGrp="1"/>
          </p:cNvSpPr>
          <p:nvPr>
            <p:ph type="body" idx="1"/>
          </p:nvPr>
        </p:nvSpPr>
        <p:spPr>
          <a:xfrm>
            <a:off x="838200" y="1825625"/>
            <a:ext cx="10515600" cy="2251922"/>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SzPts val="2400"/>
              <a:buFont typeface="Noto Sans Symbols"/>
              <a:buChar char="▪"/>
            </a:pPr>
            <a:r>
              <a:rPr lang="es-CL" sz="2400"/>
              <a:t>Obliga a incorporar código adicional, para ayudar a mantener la integridad del diseño.</a:t>
            </a:r>
            <a:endParaRPr/>
          </a:p>
          <a:p>
            <a:pPr marL="228600" lvl="0" indent="-228600" algn="just" rtl="0">
              <a:lnSpc>
                <a:spcPct val="100000"/>
              </a:lnSpc>
              <a:spcBef>
                <a:spcPts val="1200"/>
              </a:spcBef>
              <a:spcAft>
                <a:spcPts val="0"/>
              </a:spcAft>
              <a:buSzPts val="2400"/>
              <a:buFont typeface="Noto Sans Symbols"/>
              <a:buChar char="▪"/>
            </a:pPr>
            <a:r>
              <a:rPr lang="es-CL" sz="2400"/>
              <a:t>Por lo general, se requiere un método para cada una de las operaciones DML típicas.</a:t>
            </a:r>
            <a:endParaRPr/>
          </a:p>
          <a:p>
            <a:pPr marL="228600" lvl="0" indent="-228600" algn="just" rtl="0">
              <a:lnSpc>
                <a:spcPct val="100000"/>
              </a:lnSpc>
              <a:spcBef>
                <a:spcPts val="1200"/>
              </a:spcBef>
              <a:spcAft>
                <a:spcPts val="0"/>
              </a:spcAft>
              <a:buSzPts val="2400"/>
              <a:buFont typeface="Noto Sans Symbols"/>
              <a:buChar char="▪"/>
            </a:pPr>
            <a:r>
              <a:rPr lang="es-CL" sz="2400"/>
              <a:t>Ejemplo: Almacenando valores derivados</a:t>
            </a:r>
            <a:endParaRPr sz="2400"/>
          </a:p>
        </p:txBody>
      </p:sp>
      <p:sp>
        <p:nvSpPr>
          <p:cNvPr id="1370" name="Google Shape;1370;p96"/>
          <p:cNvSpPr txBox="1">
            <a:spLocks noGrp="1"/>
          </p:cNvSpPr>
          <p:nvPr>
            <p:ph type="sldNum" idx="12"/>
          </p:nvPr>
        </p:nvSpPr>
        <p:spPr>
          <a:xfrm>
            <a:off x="11766006" y="6497997"/>
            <a:ext cx="421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L"/>
              <a:t>96</a:t>
            </a:fld>
            <a:endParaRPr/>
          </a:p>
        </p:txBody>
      </p:sp>
      <p:sp>
        <p:nvSpPr>
          <p:cNvPr id="1371" name="Google Shape;1371;p96"/>
          <p:cNvSpPr/>
          <p:nvPr/>
        </p:nvSpPr>
        <p:spPr>
          <a:xfrm>
            <a:off x="5325533" y="4252702"/>
            <a:ext cx="6096000" cy="1569660"/>
          </a:xfrm>
          <a:prstGeom prst="rect">
            <a:avLst/>
          </a:prstGeom>
          <a:noFill/>
          <a:ln>
            <a:noFill/>
          </a:ln>
        </p:spPr>
        <p:txBody>
          <a:bodyPr spcFirstLastPara="1" wrap="square" lIns="91425" tIns="45700" rIns="91425" bIns="45700" anchor="t" anchorCtr="0">
            <a:spAutoFit/>
          </a:bodyPr>
          <a:lstStyle/>
          <a:p>
            <a:pPr marL="273050" marR="0" lvl="0" indent="-273050" algn="just" rtl="0">
              <a:spcBef>
                <a:spcPts val="0"/>
              </a:spcBef>
              <a:spcAft>
                <a:spcPts val="0"/>
              </a:spcAft>
              <a:buClr>
                <a:srgbClr val="004B85"/>
              </a:buClr>
              <a:buSzPts val="1600"/>
              <a:buFont typeface="Arial"/>
              <a:buChar char="•"/>
            </a:pPr>
            <a:r>
              <a:rPr lang="es-CL" sz="1600">
                <a:solidFill>
                  <a:schemeClr val="dk1"/>
                </a:solidFill>
                <a:latin typeface="Calibri"/>
                <a:ea typeface="Calibri"/>
                <a:cs typeface="Calibri"/>
                <a:sym typeface="Calibri"/>
              </a:rPr>
              <a:t>Si se agrega un nuevo Detalle, el Total de Factura debe aumentar en el valor del Subtotal correspondiente.</a:t>
            </a:r>
            <a:endParaRPr/>
          </a:p>
          <a:p>
            <a:pPr marL="273050" marR="0" lvl="0" indent="-273050" algn="just" rtl="0">
              <a:spcBef>
                <a:spcPts val="0"/>
              </a:spcBef>
              <a:spcAft>
                <a:spcPts val="0"/>
              </a:spcAft>
              <a:buClr>
                <a:srgbClr val="004B85"/>
              </a:buClr>
              <a:buSzPts val="1600"/>
              <a:buFont typeface="Arial"/>
              <a:buChar char="•"/>
            </a:pPr>
            <a:r>
              <a:rPr lang="es-CL" sz="1600">
                <a:solidFill>
                  <a:schemeClr val="dk1"/>
                </a:solidFill>
                <a:latin typeface="Calibri"/>
                <a:ea typeface="Calibri"/>
                <a:cs typeface="Calibri"/>
                <a:sym typeface="Calibri"/>
              </a:rPr>
              <a:t>Si se modifica el Subtotal de un Detalle, en la misma cantidad debe variar el valor del Total.</a:t>
            </a:r>
            <a:endParaRPr/>
          </a:p>
          <a:p>
            <a:pPr marL="273050" marR="0" lvl="0" indent="-273050" algn="just" rtl="0">
              <a:spcBef>
                <a:spcPts val="0"/>
              </a:spcBef>
              <a:spcAft>
                <a:spcPts val="0"/>
              </a:spcAft>
              <a:buClr>
                <a:srgbClr val="004B85"/>
              </a:buClr>
              <a:buSzPts val="1600"/>
              <a:buFont typeface="Arial"/>
              <a:buChar char="•"/>
            </a:pPr>
            <a:r>
              <a:rPr lang="es-CL" sz="1600">
                <a:solidFill>
                  <a:schemeClr val="dk1"/>
                </a:solidFill>
                <a:latin typeface="Calibri"/>
                <a:ea typeface="Calibri"/>
                <a:cs typeface="Calibri"/>
                <a:sym typeface="Calibri"/>
              </a:rPr>
              <a:t>Si se elimina un Detalle, Total debe disminuir en la cantidad presente en el SubTotal que desaparece.</a:t>
            </a:r>
            <a:endParaRPr/>
          </a:p>
        </p:txBody>
      </p:sp>
      <p:pic>
        <p:nvPicPr>
          <p:cNvPr id="1372" name="Google Shape;1372;p96" descr="Graphical user interface, application&#10;&#10;Description automatically generated"/>
          <p:cNvPicPr preferRelativeResize="0"/>
          <p:nvPr/>
        </p:nvPicPr>
        <p:blipFill rotWithShape="1">
          <a:blip r:embed="rId3">
            <a:alphaModFix/>
          </a:blip>
          <a:srcRect/>
          <a:stretch/>
        </p:blipFill>
        <p:spPr>
          <a:xfrm>
            <a:off x="1115907" y="4212484"/>
            <a:ext cx="4084320" cy="1609878"/>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1"/>
                                        </p:tgtEl>
                                        <p:attrNameLst>
                                          <p:attrName>style.visibility</p:attrName>
                                        </p:attrNameLst>
                                      </p:cBhvr>
                                      <p:to>
                                        <p:strVal val="visible"/>
                                      </p:to>
                                    </p:set>
                                    <p:anim calcmode="lin" valueType="num">
                                      <p:cBhvr additive="base">
                                        <p:cTn id="7" dur="2000"/>
                                        <p:tgtEl>
                                          <p:spTgt spid="13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6890</Words>
  <Application>Microsoft Office PowerPoint</Application>
  <PresentationFormat>Panorámica</PresentationFormat>
  <Paragraphs>948</Paragraphs>
  <Slides>96</Slides>
  <Notes>96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96</vt:i4>
      </vt:variant>
    </vt:vector>
  </HeadingPairs>
  <TitlesOfParts>
    <vt:vector size="102" baseType="lpstr">
      <vt:lpstr>Arial</vt:lpstr>
      <vt:lpstr>Consolas</vt:lpstr>
      <vt:lpstr>Calibri</vt:lpstr>
      <vt:lpstr>Century Schoolbook</vt:lpstr>
      <vt:lpstr>Noto Sans Symbols</vt:lpstr>
      <vt:lpstr>Office Theme</vt:lpstr>
      <vt:lpstr>Unidad III Diseño Lógico de Bases de Datos Relacionales (BDR)</vt:lpstr>
      <vt:lpstr>Temario Unidad III</vt:lpstr>
      <vt:lpstr>3.1 Características de los modelos de datos lógicos</vt:lpstr>
      <vt:lpstr>Etapas para diseñar una BD</vt:lpstr>
      <vt:lpstr>Modelo de Datos Lógico</vt:lpstr>
      <vt:lpstr>Características del Modelo Relacional</vt:lpstr>
      <vt:lpstr>Características del Modelo Relacional</vt:lpstr>
      <vt:lpstr>3.2 Enfoque metodológico para diseñar BDR</vt:lpstr>
      <vt:lpstr>Diseño lógico de una BDR</vt:lpstr>
      <vt:lpstr>Diseño lógico de una BDR</vt:lpstr>
      <vt:lpstr>3.2.1 Enfoque Bottom-Up</vt:lpstr>
      <vt:lpstr>Modelos de Datos Enfoque Bottom-Up</vt:lpstr>
      <vt:lpstr>Etapas del enfoque Bottom-Up</vt:lpstr>
      <vt:lpstr>Enfoque Bottom-Up Etapa 1: Formulación y análisis de requerimientos</vt:lpstr>
      <vt:lpstr>Enfoque Bottom-Up Etapa 1: Formulación y análisis de requerimientos</vt:lpstr>
      <vt:lpstr>Enfoque Bottom-Up Etapa 1: Formulación y análisis de requerimientos</vt:lpstr>
      <vt:lpstr>Enfoque Bottom-Up Etapa 1: Formulación y análisis de requerimientos</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Enfoque Bottom-Up Etapa 2: Diseño lógico de una BDR</vt:lpstr>
      <vt:lpstr>3.2.2 Enfoque Top-Down</vt:lpstr>
      <vt:lpstr>Enfoque Top-Down</vt:lpstr>
      <vt:lpstr>Enfoque Top-Down</vt:lpstr>
      <vt:lpstr>Enfoque Top-Down Pasos</vt:lpstr>
      <vt:lpstr>Enfoque Top-Down Paso 1: Tipos de Entidades “Fuertes”</vt:lpstr>
      <vt:lpstr>Enfoque Top-Down Paso 1: Tipos de Entidades “Fuertes”</vt:lpstr>
      <vt:lpstr>Enfoque Top-Down Paso 2: Tipos de Entidades “Débiles”</vt:lpstr>
      <vt:lpstr>Enfoque Top-Down Paso 3: Asociaciones 1:1</vt:lpstr>
      <vt:lpstr>Enfoque Top-Down Paso 3: Asociaciones 1:1</vt:lpstr>
      <vt:lpstr>Enfoque Top-Down Paso 4: Asociaciones 1:N</vt:lpstr>
      <vt:lpstr>Enfoque Top-Down Paso 4: Asociaciones 1:N</vt:lpstr>
      <vt:lpstr>Enfoque Top-Down Paso 5: Asociaciones M:N</vt:lpstr>
      <vt:lpstr>Enfoque Top-Down Paso 5: Asociaciones M:N</vt:lpstr>
      <vt:lpstr>Enfoque Top-Down Paso 6: Asociaciones n-arias (n ≥ 3)</vt:lpstr>
      <vt:lpstr>Enfoque Top-Down Paso 6: Asociaciones n-arias (n ≥ 3)</vt:lpstr>
      <vt:lpstr>Enfoque Top-Down Paso 7: Herencia</vt:lpstr>
      <vt:lpstr>Enfoque Top-Down Paso 7: Herencia</vt:lpstr>
      <vt:lpstr>Enfoque Top-Down Paso 7: Herencia</vt:lpstr>
      <vt:lpstr>Enfoque Top-Down Paso 7: Herencia</vt:lpstr>
      <vt:lpstr>Enfoque Top-Down Paso 7: Herencia</vt:lpstr>
      <vt:lpstr>Enfoque Top-Down Paso 7: Herencia</vt:lpstr>
      <vt:lpstr>Enfoque Top-Down Paso 7: Herencia</vt:lpstr>
      <vt:lpstr>Enfoque Top-Down Paso 7: Herencia</vt:lpstr>
      <vt:lpstr>Enfoque Top-Down Paso 7: Herencia</vt:lpstr>
      <vt:lpstr>Enfoque Top-Down Paso 7: Herencia</vt:lpstr>
      <vt:lpstr>Enfoque Top-Down Paso 8: Categorización (Interfaces o Herencia Selectiva)</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Enfoque Top-Down Ejercicios</vt:lpstr>
      <vt:lpstr>3.3 Otras consideraciones de diseño lógico de BDR</vt:lpstr>
      <vt:lpstr>Otras formas normales</vt:lpstr>
      <vt:lpstr>Forma Normal Boyce-Codd</vt:lpstr>
      <vt:lpstr>Forma Normal Boyce-Codd</vt:lpstr>
      <vt:lpstr>Forma Normal Boyce-Codd</vt:lpstr>
      <vt:lpstr>4ta Forma Normal</vt:lpstr>
      <vt:lpstr>4ta Forma Normal</vt:lpstr>
      <vt:lpstr>4ta Forma Normal</vt:lpstr>
      <vt:lpstr>Desnormalización</vt:lpstr>
      <vt:lpstr>Desnormalización</vt:lpstr>
      <vt:lpstr>Desnormalización</vt:lpstr>
      <vt:lpstr>Desnormalización</vt:lpstr>
      <vt:lpstr>Desnormalización</vt:lpstr>
      <vt:lpstr>Costos de la desnormalización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Matías Valenzuela</dc:creator>
  <cp:lastModifiedBy>Rodrigo Olavarria Alvarez</cp:lastModifiedBy>
  <cp:revision>3</cp:revision>
  <dcterms:created xsi:type="dcterms:W3CDTF">2023-01-14T15:23:22Z</dcterms:created>
  <dcterms:modified xsi:type="dcterms:W3CDTF">2024-09-04T12:06:58Z</dcterms:modified>
</cp:coreProperties>
</file>