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495" r:id="rId5"/>
    <p:sldId id="496" r:id="rId6"/>
    <p:sldId id="492" r:id="rId7"/>
    <p:sldId id="497" r:id="rId8"/>
    <p:sldId id="493" r:id="rId9"/>
    <p:sldId id="465" r:id="rId10"/>
    <p:sldId id="491" r:id="rId11"/>
    <p:sldId id="537" r:id="rId12"/>
    <p:sldId id="538" r:id="rId13"/>
    <p:sldId id="539" r:id="rId14"/>
    <p:sldId id="540" r:id="rId15"/>
    <p:sldId id="541" r:id="rId16"/>
    <p:sldId id="503" r:id="rId17"/>
    <p:sldId id="494" r:id="rId18"/>
    <p:sldId id="542" r:id="rId19"/>
    <p:sldId id="543" r:id="rId20"/>
    <p:sldId id="561" r:id="rId21"/>
    <p:sldId id="544" r:id="rId22"/>
    <p:sldId id="545" r:id="rId23"/>
    <p:sldId id="546" r:id="rId24"/>
    <p:sldId id="562" r:id="rId25"/>
    <p:sldId id="547" r:id="rId26"/>
    <p:sldId id="548" r:id="rId27"/>
    <p:sldId id="549" r:id="rId28"/>
    <p:sldId id="550" r:id="rId29"/>
    <p:sldId id="552" r:id="rId30"/>
    <p:sldId id="555" r:id="rId31"/>
    <p:sldId id="556" r:id="rId32"/>
    <p:sldId id="551" r:id="rId33"/>
    <p:sldId id="557" r:id="rId34"/>
    <p:sldId id="558" r:id="rId35"/>
    <p:sldId id="559" r:id="rId36"/>
    <p:sldId id="5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D97D98-399C-1D00-D8CE-CCABD125AAB1}" name="Matías Valenzuela" initials="MV" userId="Matías Valenzue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5"/>
    <a:srgbClr val="FFFFFF"/>
    <a:srgbClr val="008452"/>
    <a:srgbClr val="D60019"/>
    <a:srgbClr val="F7AE00"/>
    <a:srgbClr val="FF6600"/>
    <a:srgbClr val="ED7D31"/>
    <a:srgbClr val="FF3399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E97F7-27E4-470D-9CE6-A58D5DAF1354}" v="38" dt="2023-06-12T16:48:2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67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11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Olavarria" userId="f6a7970d-4453-4e90-bc7f-b1b2e7e2da94" providerId="ADAL" clId="{798E97F7-27E4-470D-9CE6-A58D5DAF1354}"/>
    <pc:docChg chg="modSld">
      <pc:chgData name="Rodrigo Olavarria" userId="f6a7970d-4453-4e90-bc7f-b1b2e7e2da94" providerId="ADAL" clId="{798E97F7-27E4-470D-9CE6-A58D5DAF1354}" dt="2023-06-12T16:52:15.789" v="67" actId="1076"/>
      <pc:docMkLst>
        <pc:docMk/>
      </pc:docMkLst>
      <pc:sldChg chg="modAnim">
        <pc:chgData name="Rodrigo Olavarria" userId="f6a7970d-4453-4e90-bc7f-b1b2e7e2da94" providerId="ADAL" clId="{798E97F7-27E4-470D-9CE6-A58D5DAF1354}" dt="2023-06-12T14:14:58.139" v="12"/>
        <pc:sldMkLst>
          <pc:docMk/>
          <pc:sldMk cId="2377864811" sldId="465"/>
        </pc:sldMkLst>
      </pc:sldChg>
      <pc:sldChg chg="modAnim">
        <pc:chgData name="Rodrigo Olavarria" userId="f6a7970d-4453-4e90-bc7f-b1b2e7e2da94" providerId="ADAL" clId="{798E97F7-27E4-470D-9CE6-A58D5DAF1354}" dt="2023-06-12T14:14:15.783" v="2"/>
        <pc:sldMkLst>
          <pc:docMk/>
          <pc:sldMk cId="2556312005" sldId="495"/>
        </pc:sldMkLst>
      </pc:sldChg>
      <pc:sldChg chg="modAnim">
        <pc:chgData name="Rodrigo Olavarria" userId="f6a7970d-4453-4e90-bc7f-b1b2e7e2da94" providerId="ADAL" clId="{798E97F7-27E4-470D-9CE6-A58D5DAF1354}" dt="2023-06-12T14:14:26.179" v="5"/>
        <pc:sldMkLst>
          <pc:docMk/>
          <pc:sldMk cId="614216558" sldId="496"/>
        </pc:sldMkLst>
      </pc:sldChg>
      <pc:sldChg chg="modAnim">
        <pc:chgData name="Rodrigo Olavarria" userId="f6a7970d-4453-4e90-bc7f-b1b2e7e2da94" providerId="ADAL" clId="{798E97F7-27E4-470D-9CE6-A58D5DAF1354}" dt="2023-06-12T14:14:46.646" v="10"/>
        <pc:sldMkLst>
          <pc:docMk/>
          <pc:sldMk cId="3275113954" sldId="497"/>
        </pc:sldMkLst>
      </pc:sldChg>
      <pc:sldChg chg="modAnim">
        <pc:chgData name="Rodrigo Olavarria" userId="f6a7970d-4453-4e90-bc7f-b1b2e7e2da94" providerId="ADAL" clId="{798E97F7-27E4-470D-9CE6-A58D5DAF1354}" dt="2023-06-12T14:19:09.359" v="14"/>
        <pc:sldMkLst>
          <pc:docMk/>
          <pc:sldMk cId="2592049109" sldId="537"/>
        </pc:sldMkLst>
      </pc:sldChg>
      <pc:sldChg chg="modAnim">
        <pc:chgData name="Rodrigo Olavarria" userId="f6a7970d-4453-4e90-bc7f-b1b2e7e2da94" providerId="ADAL" clId="{798E97F7-27E4-470D-9CE6-A58D5DAF1354}" dt="2023-06-12T14:19:36.539" v="16"/>
        <pc:sldMkLst>
          <pc:docMk/>
          <pc:sldMk cId="2233180712" sldId="539"/>
        </pc:sldMkLst>
      </pc:sldChg>
      <pc:sldChg chg="modAnim">
        <pc:chgData name="Rodrigo Olavarria" userId="f6a7970d-4453-4e90-bc7f-b1b2e7e2da94" providerId="ADAL" clId="{798E97F7-27E4-470D-9CE6-A58D5DAF1354}" dt="2023-06-12T14:19:42.692" v="17"/>
        <pc:sldMkLst>
          <pc:docMk/>
          <pc:sldMk cId="3664882245" sldId="541"/>
        </pc:sldMkLst>
      </pc:sldChg>
      <pc:sldChg chg="modAnim">
        <pc:chgData name="Rodrigo Olavarria" userId="f6a7970d-4453-4e90-bc7f-b1b2e7e2da94" providerId="ADAL" clId="{798E97F7-27E4-470D-9CE6-A58D5DAF1354}" dt="2023-06-12T14:20:11.799" v="21"/>
        <pc:sldMkLst>
          <pc:docMk/>
          <pc:sldMk cId="2258503975" sldId="542"/>
        </pc:sldMkLst>
      </pc:sldChg>
      <pc:sldChg chg="modAnim">
        <pc:chgData name="Rodrigo Olavarria" userId="f6a7970d-4453-4e90-bc7f-b1b2e7e2da94" providerId="ADAL" clId="{798E97F7-27E4-470D-9CE6-A58D5DAF1354}" dt="2023-06-12T14:21:49.575" v="22"/>
        <pc:sldMkLst>
          <pc:docMk/>
          <pc:sldMk cId="3167204908" sldId="543"/>
        </pc:sldMkLst>
      </pc:sldChg>
      <pc:sldChg chg="modSp modAnim">
        <pc:chgData name="Rodrigo Olavarria" userId="f6a7970d-4453-4e90-bc7f-b1b2e7e2da94" providerId="ADAL" clId="{798E97F7-27E4-470D-9CE6-A58D5DAF1354}" dt="2023-06-12T16:34:34.704" v="36" actId="20577"/>
        <pc:sldMkLst>
          <pc:docMk/>
          <pc:sldMk cId="3712903656" sldId="545"/>
        </pc:sldMkLst>
        <pc:spChg chg="mod">
          <ac:chgData name="Rodrigo Olavarria" userId="f6a7970d-4453-4e90-bc7f-b1b2e7e2da94" providerId="ADAL" clId="{798E97F7-27E4-470D-9CE6-A58D5DAF1354}" dt="2023-06-12T16:34:34.704" v="36" actId="20577"/>
          <ac:spMkLst>
            <pc:docMk/>
            <pc:sldMk cId="3712903656" sldId="545"/>
            <ac:spMk id="3" creationId="{F23BEBAF-E881-289B-48B0-E8AF7847A4C4}"/>
          </ac:spMkLst>
        </pc:spChg>
      </pc:sldChg>
      <pc:sldChg chg="modAnim">
        <pc:chgData name="Rodrigo Olavarria" userId="f6a7970d-4453-4e90-bc7f-b1b2e7e2da94" providerId="ADAL" clId="{798E97F7-27E4-470D-9CE6-A58D5DAF1354}" dt="2023-06-12T14:22:11.744" v="27"/>
        <pc:sldMkLst>
          <pc:docMk/>
          <pc:sldMk cId="199567021" sldId="546"/>
        </pc:sldMkLst>
      </pc:sldChg>
      <pc:sldChg chg="modAnim">
        <pc:chgData name="Rodrigo Olavarria" userId="f6a7970d-4453-4e90-bc7f-b1b2e7e2da94" providerId="ADAL" clId="{798E97F7-27E4-470D-9CE6-A58D5DAF1354}" dt="2023-06-12T14:22:17.430" v="28"/>
        <pc:sldMkLst>
          <pc:docMk/>
          <pc:sldMk cId="594329449" sldId="548"/>
        </pc:sldMkLst>
      </pc:sldChg>
      <pc:sldChg chg="modAnim">
        <pc:chgData name="Rodrigo Olavarria" userId="f6a7970d-4453-4e90-bc7f-b1b2e7e2da94" providerId="ADAL" clId="{798E97F7-27E4-470D-9CE6-A58D5DAF1354}" dt="2023-06-12T14:22:26.647" v="30"/>
        <pc:sldMkLst>
          <pc:docMk/>
          <pc:sldMk cId="2595200514" sldId="550"/>
        </pc:sldMkLst>
      </pc:sldChg>
      <pc:sldChg chg="modAnim">
        <pc:chgData name="Rodrigo Olavarria" userId="f6a7970d-4453-4e90-bc7f-b1b2e7e2da94" providerId="ADAL" clId="{798E97F7-27E4-470D-9CE6-A58D5DAF1354}" dt="2023-06-12T14:22:32.859" v="31"/>
        <pc:sldMkLst>
          <pc:docMk/>
          <pc:sldMk cId="252809041" sldId="552"/>
        </pc:sldMkLst>
      </pc:sldChg>
      <pc:sldChg chg="modAnim">
        <pc:chgData name="Rodrigo Olavarria" userId="f6a7970d-4453-4e90-bc7f-b1b2e7e2da94" providerId="ADAL" clId="{798E97F7-27E4-470D-9CE6-A58D5DAF1354}" dt="2023-06-12T14:22:36.816" v="32"/>
        <pc:sldMkLst>
          <pc:docMk/>
          <pc:sldMk cId="1582078412" sldId="555"/>
        </pc:sldMkLst>
      </pc:sldChg>
      <pc:sldChg chg="modAnim">
        <pc:chgData name="Rodrigo Olavarria" userId="f6a7970d-4453-4e90-bc7f-b1b2e7e2da94" providerId="ADAL" clId="{798E97F7-27E4-470D-9CE6-A58D5DAF1354}" dt="2023-06-12T14:22:41.378" v="33"/>
        <pc:sldMkLst>
          <pc:docMk/>
          <pc:sldMk cId="880580843" sldId="556"/>
        </pc:sldMkLst>
      </pc:sldChg>
      <pc:sldChg chg="addSp modSp mod">
        <pc:chgData name="Rodrigo Olavarria" userId="f6a7970d-4453-4e90-bc7f-b1b2e7e2da94" providerId="ADAL" clId="{798E97F7-27E4-470D-9CE6-A58D5DAF1354}" dt="2023-06-12T16:52:15.789" v="67" actId="1076"/>
        <pc:sldMkLst>
          <pc:docMk/>
          <pc:sldMk cId="3469776998" sldId="558"/>
        </pc:sldMkLst>
        <pc:spChg chg="add mod">
          <ac:chgData name="Rodrigo Olavarria" userId="f6a7970d-4453-4e90-bc7f-b1b2e7e2da94" providerId="ADAL" clId="{798E97F7-27E4-470D-9CE6-A58D5DAF1354}" dt="2023-06-12T16:52:12.269" v="66" actId="1076"/>
          <ac:spMkLst>
            <pc:docMk/>
            <pc:sldMk cId="3469776998" sldId="558"/>
            <ac:spMk id="5" creationId="{DAC1714E-07C6-790A-99AA-992D75543BF4}"/>
          </ac:spMkLst>
        </pc:spChg>
        <pc:spChg chg="mod">
          <ac:chgData name="Rodrigo Olavarria" userId="f6a7970d-4453-4e90-bc7f-b1b2e7e2da94" providerId="ADAL" clId="{798E97F7-27E4-470D-9CE6-A58D5DAF1354}" dt="2023-06-12T16:48:05.700" v="57" actId="1036"/>
          <ac:spMkLst>
            <pc:docMk/>
            <pc:sldMk cId="3469776998" sldId="558"/>
            <ac:spMk id="7" creationId="{B8AF5169-22C6-BF40-8DC7-7A1627C63CB1}"/>
          </ac:spMkLst>
        </pc:spChg>
        <pc:spChg chg="add mod">
          <ac:chgData name="Rodrigo Olavarria" userId="f6a7970d-4453-4e90-bc7f-b1b2e7e2da94" providerId="ADAL" clId="{798E97F7-27E4-470D-9CE6-A58D5DAF1354}" dt="2023-06-12T16:52:15.789" v="67" actId="1076"/>
          <ac:spMkLst>
            <pc:docMk/>
            <pc:sldMk cId="3469776998" sldId="558"/>
            <ac:spMk id="9" creationId="{ED7449F2-6BA5-5F8A-5F56-3D6C26CCCFAB}"/>
          </ac:spMkLst>
        </pc:spChg>
        <pc:spChg chg="mod">
          <ac:chgData name="Rodrigo Olavarria" userId="f6a7970d-4453-4e90-bc7f-b1b2e7e2da94" providerId="ADAL" clId="{798E97F7-27E4-470D-9CE6-A58D5DAF1354}" dt="2023-06-12T16:48:05.700" v="57" actId="1036"/>
          <ac:spMkLst>
            <pc:docMk/>
            <pc:sldMk cId="3469776998" sldId="558"/>
            <ac:spMk id="12" creationId="{E06C2E39-EFA7-2C63-7877-D0BB5B4C95E6}"/>
          </ac:spMkLst>
        </pc:spChg>
        <pc:spChg chg="mod">
          <ac:chgData name="Rodrigo Olavarria" userId="f6a7970d-4453-4e90-bc7f-b1b2e7e2da94" providerId="ADAL" clId="{798E97F7-27E4-470D-9CE6-A58D5DAF1354}" dt="2023-06-12T16:48:21.228" v="62" actId="1035"/>
          <ac:spMkLst>
            <pc:docMk/>
            <pc:sldMk cId="3469776998" sldId="558"/>
            <ac:spMk id="14" creationId="{9CB3303C-0640-0F37-2EF8-C5E0C6F510C1}"/>
          </ac:spMkLst>
        </pc:spChg>
        <pc:graphicFrameChg chg="add mod">
          <ac:chgData name="Rodrigo Olavarria" userId="f6a7970d-4453-4e90-bc7f-b1b2e7e2da94" providerId="ADAL" clId="{798E97F7-27E4-470D-9CE6-A58D5DAF1354}" dt="2023-06-12T16:52:12.269" v="66" actId="1076"/>
          <ac:graphicFrameMkLst>
            <pc:docMk/>
            <pc:sldMk cId="3469776998" sldId="558"/>
            <ac:graphicFrameMk id="2" creationId="{2A77B7D5-2A95-2B88-79E2-8AA963EA31AA}"/>
          </ac:graphicFrameMkLst>
        </pc:graphicFrameChg>
        <pc:graphicFrameChg chg="mod">
          <ac:chgData name="Rodrigo Olavarria" userId="f6a7970d-4453-4e90-bc7f-b1b2e7e2da94" providerId="ADAL" clId="{798E97F7-27E4-470D-9CE6-A58D5DAF1354}" dt="2023-06-12T16:48:05.700" v="57" actId="1036"/>
          <ac:graphicFrameMkLst>
            <pc:docMk/>
            <pc:sldMk cId="3469776998" sldId="558"/>
            <ac:graphicFrameMk id="6" creationId="{48761F5C-7672-2A1A-D569-083F514E85E7}"/>
          </ac:graphicFrameMkLst>
        </pc:graphicFrameChg>
        <pc:graphicFrameChg chg="add mod">
          <ac:chgData name="Rodrigo Olavarria" userId="f6a7970d-4453-4e90-bc7f-b1b2e7e2da94" providerId="ADAL" clId="{798E97F7-27E4-470D-9CE6-A58D5DAF1354}" dt="2023-06-12T16:52:15.789" v="67" actId="1076"/>
          <ac:graphicFrameMkLst>
            <pc:docMk/>
            <pc:sldMk cId="3469776998" sldId="558"/>
            <ac:graphicFrameMk id="8" creationId="{BD3F8D21-E24B-7AD7-962D-C20ED8FAA6A5}"/>
          </ac:graphicFrameMkLst>
        </pc:graphicFrameChg>
        <pc:graphicFrameChg chg="mod">
          <ac:chgData name="Rodrigo Olavarria" userId="f6a7970d-4453-4e90-bc7f-b1b2e7e2da94" providerId="ADAL" clId="{798E97F7-27E4-470D-9CE6-A58D5DAF1354}" dt="2023-06-12T16:48:13.155" v="58" actId="1076"/>
          <ac:graphicFrameMkLst>
            <pc:docMk/>
            <pc:sldMk cId="3469776998" sldId="558"/>
            <ac:graphicFrameMk id="11" creationId="{291C69BF-B5C7-B3F5-1E0B-96CB759EE95B}"/>
          </ac:graphicFrameMkLst>
        </pc:graphicFrameChg>
        <pc:graphicFrameChg chg="mod">
          <ac:chgData name="Rodrigo Olavarria" userId="f6a7970d-4453-4e90-bc7f-b1b2e7e2da94" providerId="ADAL" clId="{798E97F7-27E4-470D-9CE6-A58D5DAF1354}" dt="2023-06-12T16:48:21.228" v="62" actId="1035"/>
          <ac:graphicFrameMkLst>
            <pc:docMk/>
            <pc:sldMk cId="3469776998" sldId="558"/>
            <ac:graphicFrameMk id="13" creationId="{CC17397E-1F36-EC27-A6A5-CAAC19450E61}"/>
          </ac:graphicFrameMkLst>
        </pc:graphicFrameChg>
      </pc:sldChg>
      <pc:sldChg chg="modAnim">
        <pc:chgData name="Rodrigo Olavarria" userId="f6a7970d-4453-4e90-bc7f-b1b2e7e2da94" providerId="ADAL" clId="{798E97F7-27E4-470D-9CE6-A58D5DAF1354}" dt="2023-06-12T14:23:17.100" v="34"/>
        <pc:sldMkLst>
          <pc:docMk/>
          <pc:sldMk cId="288987471" sldId="5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4E8C0-DA6A-C640-50BB-31A12249C2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607CD-E290-E2DE-EE96-1A724B8DA6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BDC47-F307-4CFA-BB23-766028B118E0}" type="datetimeFigureOut">
              <a:rPr lang="es-CL" smtClean="0"/>
              <a:t>27-10-2024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945D8-7C12-5664-6373-5E414B2AB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DA013-EEE7-6466-7888-A6A51014B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2C21B-3F99-4783-BED4-C707C57684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8572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5D92A-7C0C-46BF-9089-AAC3C0FE3CA1}" type="datetimeFigureOut">
              <a:rPr lang="es-CL" smtClean="0"/>
              <a:t>27-10-2024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BB8C-AB23-4A1E-B1D0-EE68C15812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137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3BB8C-AB23-4A1E-B1D0-EE68C15812D6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4762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EQUIJOIN es equivalente al llamado NATURAL JOIN, la diferencia es que en la salida del EQUIJOIN aparece la columna común, no </a:t>
            </a:r>
            <a:r>
              <a:rPr lang="es-CL" dirty="0" err="1"/>
              <a:t>asi</a:t>
            </a:r>
            <a:r>
              <a:rPr lang="es-CL" dirty="0"/>
              <a:t> en la del NATURAL JOIN que se elimina esa columna.</a:t>
            </a:r>
          </a:p>
          <a:p>
            <a:r>
              <a:rPr lang="es-CL" dirty="0"/>
              <a:t>En algunas implementaciones SQL, el EQUIJOIN es conocido como INNER JOIN y se usa en el FROM como palabra reservada, </a:t>
            </a:r>
            <a:r>
              <a:rPr lang="es-CL" dirty="0" err="1"/>
              <a:t>asi</a:t>
            </a:r>
            <a:r>
              <a:rPr lang="es-CL" dirty="0"/>
              <a:t> deja el WHERE solo para filtros</a:t>
            </a:r>
          </a:p>
          <a:p>
            <a:endParaRPr lang="es-CL" dirty="0"/>
          </a:p>
          <a:p>
            <a:r>
              <a:rPr lang="es-CL" dirty="0"/>
              <a:t>NONEQUIJOIN</a:t>
            </a:r>
          </a:p>
          <a:p>
            <a:r>
              <a:rPr lang="es-CL" dirty="0" err="1"/>
              <a:t>The</a:t>
            </a:r>
            <a:r>
              <a:rPr lang="es-CL" dirty="0"/>
              <a:t> SQL NON EQUI JOIN uses </a:t>
            </a:r>
            <a:r>
              <a:rPr lang="es-CL" dirty="0" err="1"/>
              <a:t>comparison</a:t>
            </a:r>
            <a:r>
              <a:rPr lang="es-CL" dirty="0"/>
              <a:t> </a:t>
            </a:r>
            <a:r>
              <a:rPr lang="es-CL" dirty="0" err="1"/>
              <a:t>operator</a:t>
            </a:r>
            <a:r>
              <a:rPr lang="es-CL" dirty="0"/>
              <a:t> </a:t>
            </a:r>
            <a:r>
              <a:rPr lang="es-CL" dirty="0" err="1"/>
              <a:t>instead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equal</a:t>
            </a:r>
            <a:r>
              <a:rPr lang="es-CL" dirty="0"/>
              <a:t> </a:t>
            </a:r>
            <a:r>
              <a:rPr lang="es-CL" dirty="0" err="1"/>
              <a:t>sign</a:t>
            </a:r>
            <a:r>
              <a:rPr lang="es-CL" dirty="0"/>
              <a:t> </a:t>
            </a:r>
            <a:r>
              <a:rPr lang="es-CL" dirty="0" err="1"/>
              <a:t>like</a:t>
            </a:r>
            <a:r>
              <a:rPr lang="es-CL" dirty="0"/>
              <a:t> &gt;, &lt;, &gt;=, &lt;= </a:t>
            </a:r>
            <a:r>
              <a:rPr lang="es-CL" dirty="0" err="1"/>
              <a:t>along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conditions</a:t>
            </a:r>
            <a:r>
              <a:rPr lang="es-CL" dirty="0"/>
              <a:t>.</a:t>
            </a:r>
          </a:p>
          <a:p>
            <a:r>
              <a:rPr lang="es-CL" dirty="0" err="1"/>
              <a:t>An</a:t>
            </a:r>
            <a:r>
              <a:rPr lang="es-CL" dirty="0"/>
              <a:t> </a:t>
            </a:r>
            <a:r>
              <a:rPr lang="es-CL" dirty="0" err="1"/>
              <a:t>nonequi</a:t>
            </a:r>
            <a:r>
              <a:rPr lang="es-CL" dirty="0"/>
              <a:t> (</a:t>
            </a:r>
            <a:r>
              <a:rPr lang="es-CL" dirty="0" err="1"/>
              <a:t>or</a:t>
            </a:r>
            <a:r>
              <a:rPr lang="es-CL" dirty="0"/>
              <a:t> theta) </a:t>
            </a:r>
            <a:r>
              <a:rPr lang="es-CL" dirty="0" err="1"/>
              <a:t>join</a:t>
            </a:r>
            <a:r>
              <a:rPr lang="es-CL" dirty="0"/>
              <a:t> </a:t>
            </a:r>
            <a:r>
              <a:rPr lang="es-CL" dirty="0" err="1"/>
              <a:t>is</a:t>
            </a:r>
            <a:r>
              <a:rPr lang="es-CL" dirty="0"/>
              <a:t> </a:t>
            </a:r>
            <a:r>
              <a:rPr lang="es-CL" dirty="0" err="1"/>
              <a:t>an</a:t>
            </a:r>
            <a:r>
              <a:rPr lang="es-CL" dirty="0"/>
              <a:t> </a:t>
            </a:r>
            <a:r>
              <a:rPr lang="es-CL" dirty="0" err="1"/>
              <a:t>inner</a:t>
            </a:r>
            <a:r>
              <a:rPr lang="es-CL" dirty="0"/>
              <a:t> </a:t>
            </a:r>
            <a:r>
              <a:rPr lang="es-CL" dirty="0" err="1"/>
              <a:t>join</a:t>
            </a:r>
            <a:r>
              <a:rPr lang="es-CL" dirty="0"/>
              <a:t> </a:t>
            </a:r>
            <a:r>
              <a:rPr lang="es-CL" dirty="0" err="1"/>
              <a:t>statement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uses </a:t>
            </a:r>
            <a:r>
              <a:rPr lang="es-CL" dirty="0" err="1"/>
              <a:t>an</a:t>
            </a:r>
            <a:r>
              <a:rPr lang="es-CL" dirty="0"/>
              <a:t> </a:t>
            </a:r>
            <a:r>
              <a:rPr lang="es-CL" dirty="0" err="1"/>
              <a:t>unequal</a:t>
            </a:r>
            <a:r>
              <a:rPr lang="es-CL" dirty="0"/>
              <a:t> </a:t>
            </a:r>
            <a:r>
              <a:rPr lang="es-CL" dirty="0" err="1"/>
              <a:t>operation</a:t>
            </a:r>
            <a:r>
              <a:rPr lang="es-CL" dirty="0"/>
              <a:t> (</a:t>
            </a:r>
            <a:r>
              <a:rPr lang="es-CL" dirty="0" err="1"/>
              <a:t>i.e</a:t>
            </a:r>
            <a:r>
              <a:rPr lang="es-CL" dirty="0"/>
              <a:t>: &lt;&gt;, &gt;, &lt;, !=, BETWEEN, etc.) </a:t>
            </a:r>
            <a:r>
              <a:rPr lang="es-CL" dirty="0" err="1"/>
              <a:t>to</a:t>
            </a:r>
            <a:r>
              <a:rPr lang="es-CL" dirty="0"/>
              <a:t> match </a:t>
            </a:r>
            <a:r>
              <a:rPr lang="es-CL" dirty="0" err="1"/>
              <a:t>rows</a:t>
            </a:r>
            <a:r>
              <a:rPr lang="es-CL" dirty="0"/>
              <a:t> </a:t>
            </a:r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different</a:t>
            </a:r>
            <a:r>
              <a:rPr lang="es-CL" dirty="0"/>
              <a:t> tables.</a:t>
            </a:r>
          </a:p>
          <a:p>
            <a:endParaRPr lang="es-CL" dirty="0"/>
          </a:p>
          <a:p>
            <a:r>
              <a:rPr lang="es-CL" dirty="0" err="1"/>
              <a:t>EquiJoin</a:t>
            </a:r>
            <a:r>
              <a:rPr lang="es-CL" dirty="0"/>
              <a:t>: </a:t>
            </a:r>
            <a:r>
              <a:rPr lang="es-CL" dirty="0" err="1"/>
              <a:t>Join</a:t>
            </a:r>
            <a:r>
              <a:rPr lang="es-CL" dirty="0"/>
              <a:t> cuya condición de comparación es de igualdad. La diferencia con NATURAL JOIN, recién vista, es que EQUIJOIN repite en la salida el atributo común.</a:t>
            </a:r>
          </a:p>
          <a:p>
            <a:r>
              <a:rPr lang="es-CL" dirty="0"/>
              <a:t>			JOIN A AND B OVER </a:t>
            </a:r>
            <a:r>
              <a:rPr lang="es-CL" dirty="0" err="1"/>
              <a:t>A.x</a:t>
            </a:r>
            <a:r>
              <a:rPr lang="es-CL" dirty="0"/>
              <a:t> = </a:t>
            </a:r>
            <a:r>
              <a:rPr lang="es-CL" dirty="0" err="1"/>
              <a:t>B.y</a:t>
            </a:r>
            <a:endParaRPr lang="es-CL" dirty="0"/>
          </a:p>
          <a:p>
            <a:r>
              <a:rPr lang="es-CL" dirty="0" err="1"/>
              <a:t>NonEquiJoin</a:t>
            </a:r>
            <a:r>
              <a:rPr lang="es-CL" dirty="0"/>
              <a:t>: </a:t>
            </a:r>
            <a:r>
              <a:rPr lang="es-CL" dirty="0" err="1"/>
              <a:t>Join</a:t>
            </a:r>
            <a:r>
              <a:rPr lang="es-CL" dirty="0"/>
              <a:t> cuya condición de comparación es de desigualdad. Se pueden usar diferentes operadores de comparación en lugar de la igualdad: &lt;&gt;, &gt;, &lt;, &gt;=, &lt;=, BETWEEN.  </a:t>
            </a:r>
          </a:p>
          <a:p>
            <a:r>
              <a:rPr lang="es-CL" dirty="0"/>
              <a:t>			JOIN A AND B OVER </a:t>
            </a:r>
            <a:r>
              <a:rPr lang="es-CL" dirty="0" err="1"/>
              <a:t>A.x</a:t>
            </a:r>
            <a:r>
              <a:rPr lang="es-CL" dirty="0"/>
              <a:t> &lt;&gt; </a:t>
            </a:r>
            <a:r>
              <a:rPr lang="es-CL" dirty="0" err="1"/>
              <a:t>B.y</a:t>
            </a:r>
            <a:endParaRPr lang="es-CL" dirty="0"/>
          </a:p>
          <a:p>
            <a:r>
              <a:rPr lang="es-CL" dirty="0" err="1"/>
              <a:t>AutoJoin</a:t>
            </a:r>
            <a:r>
              <a:rPr lang="es-CL" dirty="0"/>
              <a:t>: </a:t>
            </a:r>
            <a:r>
              <a:rPr lang="es-CL" dirty="0" err="1"/>
              <a:t>Join</a:t>
            </a:r>
            <a:r>
              <a:rPr lang="es-CL" dirty="0"/>
              <a:t> aplicado sobre atributos de la misma tabla (asociaciones recursivas). </a:t>
            </a:r>
          </a:p>
          <a:p>
            <a:r>
              <a:rPr lang="es-CL" dirty="0"/>
              <a:t>JOIN Empleado AND Empleado AS jefe OVER </a:t>
            </a:r>
            <a:r>
              <a:rPr lang="es-CL" dirty="0" err="1"/>
              <a:t>rut</a:t>
            </a:r>
            <a:r>
              <a:rPr lang="es-CL" dirty="0"/>
              <a:t>-jefe = </a:t>
            </a:r>
            <a:r>
              <a:rPr lang="es-CL" dirty="0" err="1"/>
              <a:t>jefe.rut</a:t>
            </a:r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3BB8C-AB23-4A1E-B1D0-EE68C15812D6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464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3BB8C-AB23-4A1E-B1D0-EE68C15812D6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737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 es la</a:t>
            </a:r>
            <a:r>
              <a:rPr lang="es-MX" baseline="0" dirty="0"/>
              <a:t> tabla que hace de </a:t>
            </a:r>
            <a:r>
              <a:rPr lang="es-MX" dirty="0"/>
              <a:t>dividendo</a:t>
            </a:r>
          </a:p>
          <a:p>
            <a:r>
              <a:rPr lang="es-MX" dirty="0"/>
              <a:t>T</a:t>
            </a:r>
            <a:r>
              <a:rPr lang="es-MX" baseline="0" dirty="0"/>
              <a:t> </a:t>
            </a:r>
            <a:r>
              <a:rPr lang="es-MX" dirty="0"/>
              <a:t>es la</a:t>
            </a:r>
            <a:r>
              <a:rPr lang="es-MX" baseline="0" dirty="0"/>
              <a:t> tabla que hace de divisor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3BB8C-AB23-4A1E-B1D0-EE68C15812D6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446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Capabilities of SQL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dirty="0">
                <a:solidFill>
                  <a:srgbClr val="FC0128"/>
                </a:solidFill>
              </a:rPr>
              <a:t>Projection: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dirty="0">
                <a:solidFill>
                  <a:srgbClr val="FC0128"/>
                </a:solidFill>
              </a:rPr>
              <a:t>Selection: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dirty="0">
                <a:solidFill>
                  <a:srgbClr val="FC0128"/>
                </a:solidFill>
              </a:rPr>
              <a:t>Joining: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</a:p>
          <a:p>
            <a:pPr lvl="2"/>
            <a:endParaRPr lang="en-US" b="1" dirty="0"/>
          </a:p>
          <a:p>
            <a:pPr lvl="1"/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r>
              <a:rPr lang="en-US" dirty="0">
                <a:solidFill>
                  <a:srgbClr val="0000FF"/>
                </a:solidFill>
              </a:rPr>
              <a:t>Instructor Note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Inform students that selection and projection are often considered horizontal and vertical partitioning.</a:t>
            </a:r>
            <a:r>
              <a:rPr lang="en-US" dirty="0"/>
              <a:t> </a:t>
            </a:r>
          </a:p>
          <a:p>
            <a:pPr lvl="2"/>
            <a:endParaRPr lang="en-US" b="1" dirty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3BB8C-AB23-4A1E-B1D0-EE68C15812D6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059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95300" y="153988"/>
            <a:ext cx="7845425" cy="4413250"/>
          </a:xfrm>
          <a:ln w="12700" cap="flat">
            <a:solidFill>
              <a:schemeClr val="tx1"/>
            </a:solidFill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254" y="4782155"/>
            <a:ext cx="6030516" cy="3754059"/>
          </a:xfrm>
          <a:noFill/>
          <a:ln/>
        </p:spPr>
        <p:txBody>
          <a:bodyPr lIns="91308" tIns="45654" rIns="91308" bIns="45654"/>
          <a:lstStyle/>
          <a:p>
            <a:pPr lvl="1"/>
            <a:endParaRPr lang="en-US" b="1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95300" y="153988"/>
            <a:ext cx="7845425" cy="4413250"/>
          </a:xfrm>
          <a:ln w="12700" cap="flat">
            <a:solidFill>
              <a:schemeClr val="tx1"/>
            </a:solidFill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254" y="4782155"/>
            <a:ext cx="6030516" cy="3754059"/>
          </a:xfrm>
          <a:noFill/>
          <a:ln/>
        </p:spPr>
        <p:txBody>
          <a:bodyPr lIns="91308" tIns="45654" rIns="91308" bIns="45654"/>
          <a:lstStyle/>
          <a:p>
            <a:pPr lvl="1"/>
            <a:endParaRPr lang="en-US" b="1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7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95300" y="153988"/>
            <a:ext cx="7845425" cy="4413250"/>
          </a:xfrm>
          <a:ln w="12700" cap="flat">
            <a:solidFill>
              <a:schemeClr val="tx1"/>
            </a:solidFill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254" y="4782155"/>
            <a:ext cx="6030516" cy="3754059"/>
          </a:xfrm>
          <a:noFill/>
          <a:ln/>
        </p:spPr>
        <p:txBody>
          <a:bodyPr lIns="91308" tIns="45654" rIns="91308" bIns="45654"/>
          <a:lstStyle/>
          <a:p>
            <a:pPr lvl="1"/>
            <a:endParaRPr lang="en-US" b="1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6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95300" y="153988"/>
            <a:ext cx="7845425" cy="4413250"/>
          </a:xfrm>
          <a:ln w="12700" cap="flat">
            <a:solidFill>
              <a:schemeClr val="tx1"/>
            </a:solidFill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254" y="4782155"/>
            <a:ext cx="6030516" cy="3754059"/>
          </a:xfrm>
          <a:noFill/>
          <a:ln/>
        </p:spPr>
        <p:txBody>
          <a:bodyPr lIns="91308" tIns="45654" rIns="91308" bIns="45654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8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95300" y="153988"/>
            <a:ext cx="7845425" cy="4413250"/>
          </a:xfrm>
          <a:ln w="12700" cap="flat">
            <a:solidFill>
              <a:schemeClr val="tx1"/>
            </a:solidFill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254" y="4782155"/>
            <a:ext cx="6030516" cy="3754059"/>
          </a:xfrm>
          <a:noFill/>
          <a:ln/>
        </p:spPr>
        <p:txBody>
          <a:bodyPr lIns="91308" tIns="45654" rIns="91308" bIns="45654"/>
          <a:lstStyle/>
          <a:p>
            <a:pPr lvl="1"/>
            <a:endParaRPr lang="en-US" b="1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8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95300" y="153988"/>
            <a:ext cx="7845425" cy="4413250"/>
          </a:xfrm>
          <a:ln w="12700" cap="flat">
            <a:solidFill>
              <a:schemeClr val="tx1"/>
            </a:solidFill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254" y="4782155"/>
            <a:ext cx="6030516" cy="3754059"/>
          </a:xfrm>
          <a:noFill/>
          <a:ln/>
        </p:spPr>
        <p:txBody>
          <a:bodyPr lIns="91308" tIns="45654" rIns="91308" bIns="45654"/>
          <a:lstStyle/>
          <a:p>
            <a:pPr lvl="1"/>
            <a:endParaRPr lang="en-US" b="1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95300" y="153988"/>
            <a:ext cx="7845425" cy="4413250"/>
          </a:xfrm>
          <a:ln w="12700" cap="flat">
            <a:solidFill>
              <a:schemeClr val="tx1"/>
            </a:solidFill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254" y="4782155"/>
            <a:ext cx="6030516" cy="3754059"/>
          </a:xfrm>
          <a:noFill/>
          <a:ln/>
        </p:spPr>
        <p:txBody>
          <a:bodyPr lIns="91308" tIns="45654" rIns="91308" bIns="45654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A147-2B59-660A-60E1-E5C0567D6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562" y="1516728"/>
            <a:ext cx="10688878" cy="1138585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2C23-158F-860B-0F88-D34489DA5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562" y="2705941"/>
            <a:ext cx="10688878" cy="79455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49" descr="USM1">
            <a:extLst>
              <a:ext uri="{FF2B5EF4-FFF2-40B4-BE49-F238E27FC236}">
                <a16:creationId xmlns:a16="http://schemas.microsoft.com/office/drawing/2014/main" id="{5C4D5269-968A-A46B-C6E7-409C0F7F4F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76584"/>
            <a:ext cx="12192000" cy="2760355"/>
          </a:xfrm>
          <a:prstGeom prst="rect">
            <a:avLst/>
          </a:prstGeom>
          <a:noFill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C78D4A0-E7CA-21E2-70FA-E1E81EC2F9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31" y="60375"/>
            <a:ext cx="6242137" cy="15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961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6FE5-8EBA-C6F3-BBBE-599D0EFD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6135-4793-5500-3954-37CFD5CD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F8111-C0C1-EF0F-5EC8-21B63AD48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4E3FEA-FA39-E519-03F2-1CC1476B8C68}"/>
              </a:ext>
            </a:extLst>
          </p:cNvPr>
          <p:cNvSpPr/>
          <p:nvPr userDrawn="1"/>
        </p:nvSpPr>
        <p:spPr>
          <a:xfrm rot="16200000">
            <a:off x="1344599" y="-1344600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5843-E0E8-FB80-6D64-952C43D9AB41}"/>
              </a:ext>
            </a:extLst>
          </p:cNvPr>
          <p:cNvSpPr/>
          <p:nvPr userDrawn="1"/>
        </p:nvSpPr>
        <p:spPr>
          <a:xfrm rot="5400000">
            <a:off x="7438203" y="-13445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167BE-AA42-6E80-090A-7099178C7A2A}"/>
              </a:ext>
            </a:extLst>
          </p:cNvPr>
          <p:cNvSpPr/>
          <p:nvPr userDrawn="1"/>
        </p:nvSpPr>
        <p:spPr>
          <a:xfrm rot="5400000">
            <a:off x="4393799" y="-1344599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C1115-97D4-59DC-4D0E-B2427A094412}"/>
              </a:ext>
            </a:extLst>
          </p:cNvPr>
          <p:cNvSpPr/>
          <p:nvPr userDrawn="1"/>
        </p:nvSpPr>
        <p:spPr>
          <a:xfrm rot="5400000">
            <a:off x="10487403" y="-1344601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A124CC-D6A6-6711-1548-8D599AB37C35}"/>
              </a:ext>
            </a:extLst>
          </p:cNvPr>
          <p:cNvSpPr/>
          <p:nvPr userDrawn="1"/>
        </p:nvSpPr>
        <p:spPr>
          <a:xfrm rot="16200000">
            <a:off x="10487403" y="5161083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8B49F-7F24-A490-9117-41FE9901278C}"/>
              </a:ext>
            </a:extLst>
          </p:cNvPr>
          <p:cNvSpPr/>
          <p:nvPr userDrawn="1"/>
        </p:nvSpPr>
        <p:spPr>
          <a:xfrm rot="5400000">
            <a:off x="4393799" y="51533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34270-5D58-F1D4-02C2-12417890978F}"/>
              </a:ext>
            </a:extLst>
          </p:cNvPr>
          <p:cNvSpPr/>
          <p:nvPr userDrawn="1"/>
        </p:nvSpPr>
        <p:spPr>
          <a:xfrm rot="5400000">
            <a:off x="7438203" y="5153400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BA96E1-21F3-A7AF-4826-0F794000A8E3}"/>
              </a:ext>
            </a:extLst>
          </p:cNvPr>
          <p:cNvSpPr/>
          <p:nvPr userDrawn="1"/>
        </p:nvSpPr>
        <p:spPr>
          <a:xfrm rot="5400000">
            <a:off x="1344600" y="5153399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241CAF6-771C-1479-CA89-F343E5C7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006" y="6497997"/>
            <a:ext cx="421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ABA42C3E-249F-1098-C8F2-DB4709EE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" y="6497997"/>
            <a:ext cx="9482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B88CE-0D47-4437-84BC-A218A62F6033}" type="datetime1">
              <a:rPr lang="es-CL" smtClean="0"/>
              <a:pPr/>
              <a:t>27-10-2024</a:t>
            </a:fld>
            <a:endParaRPr lang="es-CL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45E0438D-70ED-674B-EB40-59FF0175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994" y="6497997"/>
            <a:ext cx="6084012" cy="224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797785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76ED-760A-CDEA-0CE3-BC4E095D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7D1DA-A577-DC2E-B238-21B67D6F6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3D10B-CCAF-36BE-A051-B1FA43820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C45B6-10C5-281A-3025-5E1D558019F6}"/>
              </a:ext>
            </a:extLst>
          </p:cNvPr>
          <p:cNvSpPr/>
          <p:nvPr userDrawn="1"/>
        </p:nvSpPr>
        <p:spPr>
          <a:xfrm rot="16200000">
            <a:off x="1344599" y="-1344600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280ED-4979-0413-A2AE-23D7F845EB36}"/>
              </a:ext>
            </a:extLst>
          </p:cNvPr>
          <p:cNvSpPr/>
          <p:nvPr userDrawn="1"/>
        </p:nvSpPr>
        <p:spPr>
          <a:xfrm rot="5400000">
            <a:off x="7438203" y="-13445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A094C-7985-9E3F-07CA-B167CCD6AB11}"/>
              </a:ext>
            </a:extLst>
          </p:cNvPr>
          <p:cNvSpPr/>
          <p:nvPr userDrawn="1"/>
        </p:nvSpPr>
        <p:spPr>
          <a:xfrm rot="5400000">
            <a:off x="4393799" y="-1344599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87FD6-21A9-4D48-1086-0A5D68A89F05}"/>
              </a:ext>
            </a:extLst>
          </p:cNvPr>
          <p:cNvSpPr/>
          <p:nvPr userDrawn="1"/>
        </p:nvSpPr>
        <p:spPr>
          <a:xfrm rot="5400000">
            <a:off x="10487403" y="-1344601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94869F-6DEE-4F8B-E534-E5778C5253FB}"/>
              </a:ext>
            </a:extLst>
          </p:cNvPr>
          <p:cNvSpPr/>
          <p:nvPr userDrawn="1"/>
        </p:nvSpPr>
        <p:spPr>
          <a:xfrm rot="16200000">
            <a:off x="10487403" y="5161083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5701D5-6559-D10C-04A6-E6BD322169FA}"/>
              </a:ext>
            </a:extLst>
          </p:cNvPr>
          <p:cNvSpPr/>
          <p:nvPr userDrawn="1"/>
        </p:nvSpPr>
        <p:spPr>
          <a:xfrm rot="5400000">
            <a:off x="4393799" y="51533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2A9E69-8ED4-05ED-5086-154CECCF2B14}"/>
              </a:ext>
            </a:extLst>
          </p:cNvPr>
          <p:cNvSpPr/>
          <p:nvPr userDrawn="1"/>
        </p:nvSpPr>
        <p:spPr>
          <a:xfrm rot="5400000">
            <a:off x="7438203" y="5153400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CC9F2F-0BCA-2C5A-E3AE-CCF769063ACB}"/>
              </a:ext>
            </a:extLst>
          </p:cNvPr>
          <p:cNvSpPr/>
          <p:nvPr userDrawn="1"/>
        </p:nvSpPr>
        <p:spPr>
          <a:xfrm rot="5400000">
            <a:off x="1344600" y="5153399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C57CF12-5A6C-98CC-E5D1-015F0761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006" y="6497997"/>
            <a:ext cx="421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0A5A8514-0930-E485-F60E-A991B269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" y="6497997"/>
            <a:ext cx="9482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B88CE-0D47-4437-84BC-A218A62F6033}" type="datetime1">
              <a:rPr lang="es-CL" smtClean="0"/>
              <a:pPr/>
              <a:t>27-10-2024</a:t>
            </a:fld>
            <a:endParaRPr lang="es-CL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DE181059-5202-B290-597B-81C523EA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994" y="6497997"/>
            <a:ext cx="6084012" cy="224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78341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610B-E71F-F049-A281-11A607D0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80122-A054-CA5C-E3B9-BC0EAAC07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15381-7712-4C23-F2C1-5928B27C1046}"/>
              </a:ext>
            </a:extLst>
          </p:cNvPr>
          <p:cNvSpPr/>
          <p:nvPr userDrawn="1"/>
        </p:nvSpPr>
        <p:spPr>
          <a:xfrm rot="16200000">
            <a:off x="1344599" y="-1344600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04DBB-B291-A1BB-AE1D-4048B0CAE625}"/>
              </a:ext>
            </a:extLst>
          </p:cNvPr>
          <p:cNvSpPr/>
          <p:nvPr userDrawn="1"/>
        </p:nvSpPr>
        <p:spPr>
          <a:xfrm rot="5400000">
            <a:off x="7438203" y="-13445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AB4DE-AE12-F4EF-8008-E2307F8BACC0}"/>
              </a:ext>
            </a:extLst>
          </p:cNvPr>
          <p:cNvSpPr/>
          <p:nvPr userDrawn="1"/>
        </p:nvSpPr>
        <p:spPr>
          <a:xfrm rot="5400000">
            <a:off x="4393799" y="-1344599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F9288-371A-929E-FF44-41ABACC17765}"/>
              </a:ext>
            </a:extLst>
          </p:cNvPr>
          <p:cNvSpPr/>
          <p:nvPr userDrawn="1"/>
        </p:nvSpPr>
        <p:spPr>
          <a:xfrm rot="5400000">
            <a:off x="10487403" y="-1344601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6D96C0-ABEA-5EC5-9118-E7CD1EF988C3}"/>
              </a:ext>
            </a:extLst>
          </p:cNvPr>
          <p:cNvSpPr/>
          <p:nvPr userDrawn="1"/>
        </p:nvSpPr>
        <p:spPr>
          <a:xfrm rot="16200000">
            <a:off x="10487403" y="5161083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2BEBA2-51DB-3792-0509-000F1FA3CFE9}"/>
              </a:ext>
            </a:extLst>
          </p:cNvPr>
          <p:cNvSpPr/>
          <p:nvPr userDrawn="1"/>
        </p:nvSpPr>
        <p:spPr>
          <a:xfrm rot="5400000">
            <a:off x="4393799" y="51533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9C83D7-5AE8-D8D9-FCBA-C6D232D0EEAD}"/>
              </a:ext>
            </a:extLst>
          </p:cNvPr>
          <p:cNvSpPr/>
          <p:nvPr userDrawn="1"/>
        </p:nvSpPr>
        <p:spPr>
          <a:xfrm rot="5400000">
            <a:off x="7438203" y="5153400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ED30C5-A976-4A4D-EBDF-ABB379F9681F}"/>
              </a:ext>
            </a:extLst>
          </p:cNvPr>
          <p:cNvSpPr/>
          <p:nvPr userDrawn="1"/>
        </p:nvSpPr>
        <p:spPr>
          <a:xfrm rot="5400000">
            <a:off x="1344600" y="5153399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005BDA8-77A3-815E-0533-D019FA8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006" y="6497997"/>
            <a:ext cx="421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A86A23E8-86A1-F74D-000D-B6B9CC51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" y="6497997"/>
            <a:ext cx="9482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B88CE-0D47-4437-84BC-A218A62F6033}" type="datetime1">
              <a:rPr lang="es-CL" smtClean="0"/>
              <a:pPr/>
              <a:t>27-10-2024</a:t>
            </a:fld>
            <a:endParaRPr lang="es-CL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96C94695-D885-1B15-0477-7850D1E2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994" y="6497997"/>
            <a:ext cx="6084012" cy="224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22166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C5A2D-C738-3735-20CE-C28766DDC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AF3AE-9DC0-2B84-8160-01CA8779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E079A-48D3-E2D5-16F2-B1F5420804B4}"/>
              </a:ext>
            </a:extLst>
          </p:cNvPr>
          <p:cNvSpPr/>
          <p:nvPr userDrawn="1"/>
        </p:nvSpPr>
        <p:spPr>
          <a:xfrm rot="16200000">
            <a:off x="1344599" y="-1344600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EA020-D6DC-F2FE-3282-ACAB898A134F}"/>
              </a:ext>
            </a:extLst>
          </p:cNvPr>
          <p:cNvSpPr/>
          <p:nvPr userDrawn="1"/>
        </p:nvSpPr>
        <p:spPr>
          <a:xfrm rot="5400000">
            <a:off x="7438203" y="-13445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4E97C-F23B-0938-E133-6CE27CA68F03}"/>
              </a:ext>
            </a:extLst>
          </p:cNvPr>
          <p:cNvSpPr/>
          <p:nvPr userDrawn="1"/>
        </p:nvSpPr>
        <p:spPr>
          <a:xfrm rot="5400000">
            <a:off x="4393799" y="-1344599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65B46-5D4B-58AF-03C6-E9009936CBB8}"/>
              </a:ext>
            </a:extLst>
          </p:cNvPr>
          <p:cNvSpPr/>
          <p:nvPr userDrawn="1"/>
        </p:nvSpPr>
        <p:spPr>
          <a:xfrm rot="5400000">
            <a:off x="10487403" y="-1344601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BF975-A4F6-188D-39AA-71FFB6F236D4}"/>
              </a:ext>
            </a:extLst>
          </p:cNvPr>
          <p:cNvSpPr/>
          <p:nvPr userDrawn="1"/>
        </p:nvSpPr>
        <p:spPr>
          <a:xfrm rot="16200000">
            <a:off x="10487403" y="5161083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41817E-A2DA-CB58-24E3-04B8C5F1DD12}"/>
              </a:ext>
            </a:extLst>
          </p:cNvPr>
          <p:cNvSpPr/>
          <p:nvPr userDrawn="1"/>
        </p:nvSpPr>
        <p:spPr>
          <a:xfrm rot="5400000">
            <a:off x="4393799" y="51533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366A91-1BFC-9DE2-11B8-F693F8A86F71}"/>
              </a:ext>
            </a:extLst>
          </p:cNvPr>
          <p:cNvSpPr/>
          <p:nvPr userDrawn="1"/>
        </p:nvSpPr>
        <p:spPr>
          <a:xfrm rot="5400000">
            <a:off x="7438203" y="5153400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6236BC-C2EE-46B2-955F-A6D494B26C09}"/>
              </a:ext>
            </a:extLst>
          </p:cNvPr>
          <p:cNvSpPr/>
          <p:nvPr userDrawn="1"/>
        </p:nvSpPr>
        <p:spPr>
          <a:xfrm rot="5400000">
            <a:off x="1344600" y="5153399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EA4540E-C6A3-4DF3-CD1C-122103DC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006" y="6497997"/>
            <a:ext cx="421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1ACAD3FA-BC72-6C50-4C98-0DEB7814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" y="6497997"/>
            <a:ext cx="9482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B88CE-0D47-4437-84BC-A218A62F6033}" type="datetime1">
              <a:rPr lang="es-CL" smtClean="0"/>
              <a:pPr/>
              <a:t>27-10-2024</a:t>
            </a:fld>
            <a:endParaRPr lang="es-CL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9662B375-4E3C-9A27-BA04-5BBF5343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994" y="6497997"/>
            <a:ext cx="6084012" cy="224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43970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EC6C-AE6D-EA99-9648-BABCA97A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30C5-1ACC-8495-BBE1-34A5CAE4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68D7A9-1491-5E93-1D26-030B7C3AE03C}"/>
              </a:ext>
            </a:extLst>
          </p:cNvPr>
          <p:cNvSpPr/>
          <p:nvPr userDrawn="1"/>
        </p:nvSpPr>
        <p:spPr>
          <a:xfrm rot="16200000">
            <a:off x="1344599" y="-1344600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C1C102-7CC7-CBA1-8259-3512BDABA5ED}"/>
              </a:ext>
            </a:extLst>
          </p:cNvPr>
          <p:cNvSpPr/>
          <p:nvPr userDrawn="1"/>
        </p:nvSpPr>
        <p:spPr>
          <a:xfrm rot="5400000">
            <a:off x="7438203" y="-13445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540CE2-26FC-0025-3707-533F225F7C43}"/>
              </a:ext>
            </a:extLst>
          </p:cNvPr>
          <p:cNvSpPr/>
          <p:nvPr userDrawn="1"/>
        </p:nvSpPr>
        <p:spPr>
          <a:xfrm rot="5400000">
            <a:off x="4393799" y="-1344599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22316F-BADB-B173-49B5-CF50F08A0690}"/>
              </a:ext>
            </a:extLst>
          </p:cNvPr>
          <p:cNvSpPr/>
          <p:nvPr userDrawn="1"/>
        </p:nvSpPr>
        <p:spPr>
          <a:xfrm rot="5400000">
            <a:off x="10487403" y="-1344601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010BF3-C3B0-67D9-9938-80E4D38369AF}"/>
              </a:ext>
            </a:extLst>
          </p:cNvPr>
          <p:cNvSpPr/>
          <p:nvPr userDrawn="1"/>
        </p:nvSpPr>
        <p:spPr>
          <a:xfrm rot="16200000">
            <a:off x="10487403" y="5161083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D35EB-C96B-15AA-5034-5F3CD375D324}"/>
              </a:ext>
            </a:extLst>
          </p:cNvPr>
          <p:cNvSpPr/>
          <p:nvPr userDrawn="1"/>
        </p:nvSpPr>
        <p:spPr>
          <a:xfrm rot="5400000">
            <a:off x="4393799" y="51533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47412C-E2DB-18EB-5711-4B2227574FA9}"/>
              </a:ext>
            </a:extLst>
          </p:cNvPr>
          <p:cNvSpPr/>
          <p:nvPr userDrawn="1"/>
        </p:nvSpPr>
        <p:spPr>
          <a:xfrm rot="5400000">
            <a:off x="7438203" y="5153400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3B6D0-5736-CF3D-EAAF-1FFD1005381A}"/>
              </a:ext>
            </a:extLst>
          </p:cNvPr>
          <p:cNvSpPr/>
          <p:nvPr userDrawn="1"/>
        </p:nvSpPr>
        <p:spPr>
          <a:xfrm rot="5400000">
            <a:off x="1344600" y="5153399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CEA1911-DB53-2013-31F2-C09EFC89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006" y="6497997"/>
            <a:ext cx="421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3832E13D-E408-77B1-676F-9D155C2D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" y="6497997"/>
            <a:ext cx="9482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B88CE-0D47-4437-84BC-A218A62F6033}" type="datetime1">
              <a:rPr lang="es-CL" smtClean="0"/>
              <a:pPr/>
              <a:t>27-10-2024</a:t>
            </a:fld>
            <a:endParaRPr lang="es-CL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D48FE4B3-9BE2-BDE1-BFB5-92F57423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994" y="6497997"/>
            <a:ext cx="6084012" cy="224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68300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9" descr="USM1">
            <a:extLst>
              <a:ext uri="{FF2B5EF4-FFF2-40B4-BE49-F238E27FC236}">
                <a16:creationId xmlns:a16="http://schemas.microsoft.com/office/drawing/2014/main" id="{9A5E0078-C618-0C96-0B78-0DA8188CDF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1990" r="8383"/>
          <a:stretch/>
        </p:blipFill>
        <p:spPr bwMode="auto">
          <a:xfrm>
            <a:off x="-2" y="0"/>
            <a:ext cx="12192001" cy="3964488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C9F01A-54D5-5178-E67F-62D3CDC39AA5}"/>
              </a:ext>
            </a:extLst>
          </p:cNvPr>
          <p:cNvSpPr/>
          <p:nvPr userDrawn="1"/>
        </p:nvSpPr>
        <p:spPr>
          <a:xfrm>
            <a:off x="0" y="0"/>
            <a:ext cx="12192000" cy="3964488"/>
          </a:xfrm>
          <a:prstGeom prst="rect">
            <a:avLst/>
          </a:prstGeom>
          <a:solidFill>
            <a:srgbClr val="004B8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07353-99AD-BBAC-BFB6-77507156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86" y="2808439"/>
            <a:ext cx="11442526" cy="97376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72D5E4-A478-880C-0DFE-C141C2057F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81" y="4679145"/>
            <a:ext cx="6242137" cy="15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6A40152-65B0-F13F-EA9E-0245DE5E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800" y="6492875"/>
            <a:ext cx="421200" cy="365125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812039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572D-B0AD-A8D5-CCB2-3BB0266D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8B2-A7B5-0E69-7A43-72340FE32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F8C57-2450-88A1-C181-21802CF53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1113C-8259-D913-2F69-228926798437}"/>
              </a:ext>
            </a:extLst>
          </p:cNvPr>
          <p:cNvSpPr/>
          <p:nvPr userDrawn="1"/>
        </p:nvSpPr>
        <p:spPr>
          <a:xfrm rot="16200000">
            <a:off x="1344599" y="-1344600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049D8-A165-4808-DB7C-8085C43B723C}"/>
              </a:ext>
            </a:extLst>
          </p:cNvPr>
          <p:cNvSpPr/>
          <p:nvPr userDrawn="1"/>
        </p:nvSpPr>
        <p:spPr>
          <a:xfrm rot="5400000">
            <a:off x="7438203" y="-13445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9200C-02DD-C23F-21F9-6049E2EFE5E5}"/>
              </a:ext>
            </a:extLst>
          </p:cNvPr>
          <p:cNvSpPr/>
          <p:nvPr userDrawn="1"/>
        </p:nvSpPr>
        <p:spPr>
          <a:xfrm rot="5400000">
            <a:off x="4393799" y="-1344599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7BD0B-6CC2-2538-9308-4E6E3C08344F}"/>
              </a:ext>
            </a:extLst>
          </p:cNvPr>
          <p:cNvSpPr/>
          <p:nvPr userDrawn="1"/>
        </p:nvSpPr>
        <p:spPr>
          <a:xfrm rot="5400000">
            <a:off x="10487403" y="-1344601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94FBD-5CF9-ADB3-D45C-11F3EB694F88}"/>
              </a:ext>
            </a:extLst>
          </p:cNvPr>
          <p:cNvSpPr/>
          <p:nvPr userDrawn="1"/>
        </p:nvSpPr>
        <p:spPr>
          <a:xfrm rot="16200000">
            <a:off x="10487403" y="5161083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082F1-02DA-4D90-A4BB-3835023C4659}"/>
              </a:ext>
            </a:extLst>
          </p:cNvPr>
          <p:cNvSpPr/>
          <p:nvPr userDrawn="1"/>
        </p:nvSpPr>
        <p:spPr>
          <a:xfrm rot="5400000">
            <a:off x="4393799" y="51533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F4B43-1FC4-DB4B-B942-EC5671880591}"/>
              </a:ext>
            </a:extLst>
          </p:cNvPr>
          <p:cNvSpPr/>
          <p:nvPr userDrawn="1"/>
        </p:nvSpPr>
        <p:spPr>
          <a:xfrm rot="5400000">
            <a:off x="7438203" y="5153400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8CED9-3FE3-144F-D12A-B5538D30ADE8}"/>
              </a:ext>
            </a:extLst>
          </p:cNvPr>
          <p:cNvSpPr/>
          <p:nvPr userDrawn="1"/>
        </p:nvSpPr>
        <p:spPr>
          <a:xfrm rot="5400000">
            <a:off x="1344600" y="5153399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7992664-04A3-E64B-8A1C-241A0384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006" y="6497997"/>
            <a:ext cx="421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A5DD04C6-A13E-8DE9-A935-47F1B7DB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" y="6497997"/>
            <a:ext cx="9482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B88CE-0D47-4437-84BC-A218A62F6033}" type="datetime1">
              <a:rPr lang="es-CL" smtClean="0"/>
              <a:pPr/>
              <a:t>27-10-2024</a:t>
            </a:fld>
            <a:endParaRPr lang="es-CL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3F251A6F-614F-B2FB-659D-3F692BBF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994" y="6497997"/>
            <a:ext cx="6084012" cy="224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70673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2E65-1548-1036-C878-8BDDD6E4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926C-C010-32B0-37EE-B0F93F53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1A66D-15DF-46EB-9EB0-4763EA7D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CDC2D-C637-B07C-FE85-E455DF37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47DBA-0720-3E05-68CE-57B6ED25A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5804B5-5FC5-F093-8E6B-54FE6504B94A}"/>
              </a:ext>
            </a:extLst>
          </p:cNvPr>
          <p:cNvSpPr/>
          <p:nvPr userDrawn="1"/>
        </p:nvSpPr>
        <p:spPr>
          <a:xfrm rot="16200000">
            <a:off x="1344599" y="-1344600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6BDDE-81A6-9AD6-0340-BCA1BCB51DD6}"/>
              </a:ext>
            </a:extLst>
          </p:cNvPr>
          <p:cNvSpPr/>
          <p:nvPr userDrawn="1"/>
        </p:nvSpPr>
        <p:spPr>
          <a:xfrm rot="5400000">
            <a:off x="7438203" y="-13445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3B5CA-5FA5-8AC7-A214-FD7A775148D8}"/>
              </a:ext>
            </a:extLst>
          </p:cNvPr>
          <p:cNvSpPr/>
          <p:nvPr userDrawn="1"/>
        </p:nvSpPr>
        <p:spPr>
          <a:xfrm rot="5400000">
            <a:off x="4393799" y="-1344599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90C7E7-64BD-AA5F-54D9-633D45E0373B}"/>
              </a:ext>
            </a:extLst>
          </p:cNvPr>
          <p:cNvSpPr/>
          <p:nvPr userDrawn="1"/>
        </p:nvSpPr>
        <p:spPr>
          <a:xfrm rot="5400000">
            <a:off x="10487403" y="-1344601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6B2C3-AD69-86E9-3771-61E9DE268476}"/>
              </a:ext>
            </a:extLst>
          </p:cNvPr>
          <p:cNvSpPr/>
          <p:nvPr userDrawn="1"/>
        </p:nvSpPr>
        <p:spPr>
          <a:xfrm rot="16200000">
            <a:off x="10487403" y="5161083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086A1-E5BE-B06F-BFEE-917AE9C9FB68}"/>
              </a:ext>
            </a:extLst>
          </p:cNvPr>
          <p:cNvSpPr/>
          <p:nvPr userDrawn="1"/>
        </p:nvSpPr>
        <p:spPr>
          <a:xfrm rot="5400000">
            <a:off x="4393799" y="51533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063C4D-08C9-9A91-5D6E-99AA10FD59F9}"/>
              </a:ext>
            </a:extLst>
          </p:cNvPr>
          <p:cNvSpPr/>
          <p:nvPr userDrawn="1"/>
        </p:nvSpPr>
        <p:spPr>
          <a:xfrm rot="5400000">
            <a:off x="7438203" y="5153400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8AE923-38D4-5734-A1FA-84515AA20A61}"/>
              </a:ext>
            </a:extLst>
          </p:cNvPr>
          <p:cNvSpPr/>
          <p:nvPr userDrawn="1"/>
        </p:nvSpPr>
        <p:spPr>
          <a:xfrm rot="5400000">
            <a:off x="1344600" y="5153399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6076EE9-22B3-936E-93ED-F3BF5442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006" y="6497997"/>
            <a:ext cx="421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C46ABC67-8E09-45D7-621B-F8E37DF2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" y="6497997"/>
            <a:ext cx="9482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B88CE-0D47-4437-84BC-A218A62F6033}" type="datetime1">
              <a:rPr lang="es-CL" smtClean="0"/>
              <a:pPr/>
              <a:t>27-10-2024</a:t>
            </a:fld>
            <a:endParaRPr lang="es-CL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89C91B41-CEF4-699C-69EE-417814FD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994" y="6497997"/>
            <a:ext cx="6084012" cy="224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9998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751-BCCE-41F9-8B08-914C6F28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55AA9-702E-1DD0-1240-E5B4EBE8F638}"/>
              </a:ext>
            </a:extLst>
          </p:cNvPr>
          <p:cNvSpPr/>
          <p:nvPr userDrawn="1"/>
        </p:nvSpPr>
        <p:spPr>
          <a:xfrm rot="16200000">
            <a:off x="1344599" y="-1344600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B9913-6B51-C9B0-6678-974714F073D3}"/>
              </a:ext>
            </a:extLst>
          </p:cNvPr>
          <p:cNvSpPr/>
          <p:nvPr userDrawn="1"/>
        </p:nvSpPr>
        <p:spPr>
          <a:xfrm rot="5400000">
            <a:off x="7438203" y="-13445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EE55EA-9CAE-49BD-5895-D7AB0AF78ABD}"/>
              </a:ext>
            </a:extLst>
          </p:cNvPr>
          <p:cNvSpPr/>
          <p:nvPr userDrawn="1"/>
        </p:nvSpPr>
        <p:spPr>
          <a:xfrm rot="5400000">
            <a:off x="4393799" y="-1344599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FE273-1FB3-4DA3-2442-851E499ED970}"/>
              </a:ext>
            </a:extLst>
          </p:cNvPr>
          <p:cNvSpPr/>
          <p:nvPr userDrawn="1"/>
        </p:nvSpPr>
        <p:spPr>
          <a:xfrm rot="5400000">
            <a:off x="10487403" y="-1344601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A6D7BB-86B2-0EE1-67E7-025FA6087AC6}"/>
              </a:ext>
            </a:extLst>
          </p:cNvPr>
          <p:cNvSpPr/>
          <p:nvPr userDrawn="1"/>
        </p:nvSpPr>
        <p:spPr>
          <a:xfrm rot="16200000">
            <a:off x="10487403" y="5161083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7ADAA5-5F8F-EE97-4B27-84E442889574}"/>
              </a:ext>
            </a:extLst>
          </p:cNvPr>
          <p:cNvSpPr/>
          <p:nvPr userDrawn="1"/>
        </p:nvSpPr>
        <p:spPr>
          <a:xfrm rot="5400000">
            <a:off x="4393799" y="51533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61D8F-3DA3-DD32-58CD-B8E156C0AA2A}"/>
              </a:ext>
            </a:extLst>
          </p:cNvPr>
          <p:cNvSpPr/>
          <p:nvPr userDrawn="1"/>
        </p:nvSpPr>
        <p:spPr>
          <a:xfrm rot="5400000">
            <a:off x="7438203" y="5153400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2C1348-D817-2E73-AE64-E5D0B2500CEE}"/>
              </a:ext>
            </a:extLst>
          </p:cNvPr>
          <p:cNvSpPr/>
          <p:nvPr userDrawn="1"/>
        </p:nvSpPr>
        <p:spPr>
          <a:xfrm rot="5400000">
            <a:off x="1344600" y="5153399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49DB52-990D-54CC-9D84-DEC5CA6B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006" y="6497997"/>
            <a:ext cx="421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E9E62CE-D39A-C5BB-3BEE-029066C1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" y="6497997"/>
            <a:ext cx="9482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B88CE-0D47-4437-84BC-A218A62F6033}" type="datetime1">
              <a:rPr lang="es-CL" smtClean="0"/>
              <a:pPr/>
              <a:t>27-10-2024</a:t>
            </a:fld>
            <a:endParaRPr lang="es-CL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A9FC85E6-B2E2-7755-261B-24F2F6F1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994" y="6497997"/>
            <a:ext cx="6084012" cy="224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8042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00DD25-6041-7657-59CE-12FF1E7B83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4" r="40948"/>
          <a:stretch/>
        </p:blipFill>
        <p:spPr bwMode="auto">
          <a:xfrm>
            <a:off x="0" y="0"/>
            <a:ext cx="28935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FF751-BCCE-41F9-8B08-914C6F28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C159-FA59-D229-44BB-7F4FAF12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800" y="6492875"/>
            <a:ext cx="421200" cy="365125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70784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73284-726A-0A7F-B705-1911B104DABE}"/>
              </a:ext>
            </a:extLst>
          </p:cNvPr>
          <p:cNvSpPr/>
          <p:nvPr userDrawn="1"/>
        </p:nvSpPr>
        <p:spPr>
          <a:xfrm rot="16200000">
            <a:off x="1344599" y="-1344600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5B76F-B187-6601-F364-F06A835A9C1D}"/>
              </a:ext>
            </a:extLst>
          </p:cNvPr>
          <p:cNvSpPr/>
          <p:nvPr userDrawn="1"/>
        </p:nvSpPr>
        <p:spPr>
          <a:xfrm rot="5400000">
            <a:off x="7438203" y="-13445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1EE3B-886E-0C62-AF73-7FE8FC27F219}"/>
              </a:ext>
            </a:extLst>
          </p:cNvPr>
          <p:cNvSpPr/>
          <p:nvPr userDrawn="1"/>
        </p:nvSpPr>
        <p:spPr>
          <a:xfrm rot="5400000">
            <a:off x="4393799" y="-1344599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0ECCE-2B13-1B51-B072-31AAFCE9C6D4}"/>
              </a:ext>
            </a:extLst>
          </p:cNvPr>
          <p:cNvSpPr/>
          <p:nvPr userDrawn="1"/>
        </p:nvSpPr>
        <p:spPr>
          <a:xfrm rot="5400000">
            <a:off x="10487403" y="-1344601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81C670-C6AD-73CB-5E27-83227C46A2BC}"/>
              </a:ext>
            </a:extLst>
          </p:cNvPr>
          <p:cNvSpPr/>
          <p:nvPr userDrawn="1"/>
        </p:nvSpPr>
        <p:spPr>
          <a:xfrm rot="16200000">
            <a:off x="10487403" y="5161083"/>
            <a:ext cx="360000" cy="3049200"/>
          </a:xfrm>
          <a:prstGeom prst="rect">
            <a:avLst/>
          </a:prstGeom>
          <a:solidFill>
            <a:srgbClr val="00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1B9E01-9C3E-9307-CB3B-8208C093311E}"/>
              </a:ext>
            </a:extLst>
          </p:cNvPr>
          <p:cNvSpPr/>
          <p:nvPr userDrawn="1"/>
        </p:nvSpPr>
        <p:spPr>
          <a:xfrm rot="5400000">
            <a:off x="4393799" y="5153399"/>
            <a:ext cx="360000" cy="3049200"/>
          </a:xfrm>
          <a:prstGeom prst="rect">
            <a:avLst/>
          </a:prstGeom>
          <a:solidFill>
            <a:srgbClr val="F7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279177-F672-C02B-39E5-8DABB51E95B6}"/>
              </a:ext>
            </a:extLst>
          </p:cNvPr>
          <p:cNvSpPr/>
          <p:nvPr userDrawn="1"/>
        </p:nvSpPr>
        <p:spPr>
          <a:xfrm rot="5400000">
            <a:off x="7438203" y="5153400"/>
            <a:ext cx="360000" cy="3049200"/>
          </a:xfrm>
          <a:prstGeom prst="rect">
            <a:avLst/>
          </a:prstGeom>
          <a:solidFill>
            <a:srgbClr val="008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F00BE9-FDD7-EC54-EA7D-1CD649C0696A}"/>
              </a:ext>
            </a:extLst>
          </p:cNvPr>
          <p:cNvSpPr/>
          <p:nvPr userDrawn="1"/>
        </p:nvSpPr>
        <p:spPr>
          <a:xfrm rot="5400000">
            <a:off x="1344600" y="5153399"/>
            <a:ext cx="360000" cy="3049200"/>
          </a:xfrm>
          <a:prstGeom prst="rect">
            <a:avLst/>
          </a:prstGeom>
          <a:solidFill>
            <a:srgbClr val="D6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14271D-DB79-FF99-766A-9D042B8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006" y="6497997"/>
            <a:ext cx="421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D20F3428-611A-61FD-2AEE-D549BA6F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" y="6497997"/>
            <a:ext cx="9482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B88CE-0D47-4437-84BC-A218A62F6033}" type="datetime1">
              <a:rPr lang="es-CL" smtClean="0"/>
              <a:pPr/>
              <a:t>27-10-2024</a:t>
            </a:fld>
            <a:endParaRPr lang="es-CL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C7B7EEC5-2774-9CC7-D7A0-CF6AB905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994" y="6497997"/>
            <a:ext cx="6084012" cy="224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35784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9542356-B723-E6B1-E2B3-508B30AA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800" y="6492875"/>
            <a:ext cx="421200" cy="365125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94581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2DB17-FF37-0B04-6EA5-8E2692CF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0EFB-1C5C-7BFE-5172-01941990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B295-7207-D77C-DFD8-A08C138C2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4AD5-A773-4363-90CB-B6706D86F58D}" type="datetime1">
              <a:rPr lang="es-CL" smtClean="0"/>
              <a:t>27-10-2024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1DC38-8E18-6DF5-67EF-1347D231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1804-8F30-70B2-381B-165D795D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29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77F46-3D48-465E-89EF-2F849361E787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595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4B8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4B8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4B8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4B8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4B8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BA48-DD6F-C285-F641-237499527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971" y="1574752"/>
            <a:ext cx="9710057" cy="1380007"/>
          </a:xfrm>
        </p:spPr>
        <p:txBody>
          <a:bodyPr>
            <a:normAutofit fontScale="90000"/>
          </a:bodyPr>
          <a:lstStyle/>
          <a:p>
            <a:r>
              <a:rPr lang="es-CL" dirty="0"/>
              <a:t>Unidad VI</a:t>
            </a:r>
            <a:br>
              <a:rPr lang="es-CL" dirty="0"/>
            </a:br>
            <a:r>
              <a:rPr lang="es-CL" dirty="0"/>
              <a:t>Lenguajes de Consulta de Bases de Datos Relacionales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E855E-49BB-770A-DFFC-C0A0184B01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059705"/>
            <a:ext cx="9144000" cy="7429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400" dirty="0"/>
              <a:t>INF-239 Bases de Datos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85"/>
              </a:buClr>
              <a:buSzPts val="1400"/>
              <a:buFont typeface="Noto Sans Symbols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 Rodrigo Olavarría – Campus San Joaquín </a:t>
            </a:r>
            <a:endParaRPr lang="es-MX" sz="140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400"/>
              <a:t>Diapositivas </a:t>
            </a:r>
            <a:r>
              <a:rPr lang="es-MX" sz="1400" dirty="0"/>
              <a:t>realizadas con la colaboración Prof. José Luis Martí – Campus San Joaquín</a:t>
            </a:r>
          </a:p>
        </p:txBody>
      </p:sp>
    </p:spTree>
    <p:extLst>
      <p:ext uri="{BB962C8B-B14F-4D97-AF65-F5344CB8AC3E}">
        <p14:creationId xmlns:p14="http://schemas.microsoft.com/office/powerpoint/2010/main" val="272095119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73F9987-E3CC-4B03-8DAE-E0EF40C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200B48-9E5D-732F-A738-751FB6C3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79913"/>
              </p:ext>
            </p:extLst>
          </p:nvPr>
        </p:nvGraphicFramePr>
        <p:xfrm>
          <a:off x="3750976" y="4016130"/>
          <a:ext cx="46900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Juan Carrasco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3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Pedro Gamboa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9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DF480078-951F-852E-0950-BA2DC561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dirty="0"/>
              <a:t>Unión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E1FBC2-9A66-A5FC-DE0F-CD05DFF8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88583"/>
              </p:ext>
            </p:extLst>
          </p:nvPr>
        </p:nvGraphicFramePr>
        <p:xfrm>
          <a:off x="1223481" y="1869062"/>
          <a:ext cx="46900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3517B95-6ECB-25DB-0834-7E6C4A7E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85139"/>
              </p:ext>
            </p:extLst>
          </p:nvPr>
        </p:nvGraphicFramePr>
        <p:xfrm>
          <a:off x="6278474" y="1869062"/>
          <a:ext cx="46900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Juan Carrasco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3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Pedro Gamboa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994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0941F1-640A-B051-EBC9-0391826E5ED3}"/>
              </a:ext>
            </a:extLst>
          </p:cNvPr>
          <p:cNvSpPr txBox="1"/>
          <p:nvPr/>
        </p:nvSpPr>
        <p:spPr>
          <a:xfrm>
            <a:off x="1223479" y="1506022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FD96B-505C-BE42-CAB3-FAD0201F9E24}"/>
              </a:ext>
            </a:extLst>
          </p:cNvPr>
          <p:cNvSpPr txBox="1"/>
          <p:nvPr/>
        </p:nvSpPr>
        <p:spPr>
          <a:xfrm>
            <a:off x="6278473" y="1499730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48B11-9E26-455E-F4E4-A7F94CCA56C0}"/>
              </a:ext>
            </a:extLst>
          </p:cNvPr>
          <p:cNvSpPr txBox="1"/>
          <p:nvPr/>
        </p:nvSpPr>
        <p:spPr>
          <a:xfrm>
            <a:off x="3750976" y="3640506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>
                <a:solidFill>
                  <a:srgbClr val="004B85"/>
                </a:solidFill>
              </a:rPr>
              <a:t>A UNION B</a:t>
            </a:r>
          </a:p>
        </p:txBody>
      </p:sp>
    </p:spTree>
    <p:extLst>
      <p:ext uri="{BB962C8B-B14F-4D97-AF65-F5344CB8AC3E}">
        <p14:creationId xmlns:p14="http://schemas.microsoft.com/office/powerpoint/2010/main" val="252680665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8297" y="2486025"/>
            <a:ext cx="2106139" cy="161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227ADD-17A6-32A8-AA03-BE2ECA0C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Intersección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INTERSECT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A0F4A-F908-A901-E661-EA5659A5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 anchor="ctr"/>
          <a:lstStyle/>
          <a:p>
            <a:r>
              <a:rPr lang="es-ES" sz="2600" dirty="0"/>
              <a:t>La intersección de dos tablas, A y B, es la relación que contiene todas las tuplas que, simultáneamente, se encuentran en A y en B.</a:t>
            </a:r>
          </a:p>
          <a:p>
            <a:r>
              <a:rPr lang="es-ES" sz="2600" dirty="0"/>
              <a:t>También es necesario que ambas tablas sean del tipo unión-compatibles.</a:t>
            </a:r>
          </a:p>
          <a:p>
            <a:r>
              <a:rPr lang="es-ES" sz="2600" dirty="0"/>
              <a:t>Notación:</a:t>
            </a:r>
          </a:p>
          <a:p>
            <a:pPr lvl="1"/>
            <a:r>
              <a:rPr lang="es-ES" sz="2200" dirty="0"/>
              <a:t>Símbolo: </a:t>
            </a:r>
            <a:r>
              <a:rPr lang="en-US" sz="2400" b="1" dirty="0">
                <a:sym typeface="Symbol" pitchFamily="18" charset="2"/>
              </a:rPr>
              <a:t></a:t>
            </a:r>
            <a:endParaRPr lang="es-ES" sz="2200" b="1" dirty="0">
              <a:sym typeface="Symbol" pitchFamily="18" charset="2"/>
            </a:endParaRPr>
          </a:p>
          <a:p>
            <a:pPr lvl="1"/>
            <a:r>
              <a:rPr lang="es-ES" sz="2200" dirty="0"/>
              <a:t>Palabra Reservada: INTERSECT</a:t>
            </a:r>
            <a:endParaRPr lang="es-C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44500B-60EC-4179-8C62-3F1098F8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11</a:t>
            </a:fld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E1B9F-293F-D49D-C204-AB31C2CDDA6A}"/>
              </a:ext>
            </a:extLst>
          </p:cNvPr>
          <p:cNvSpPr txBox="1"/>
          <p:nvPr/>
        </p:nvSpPr>
        <p:spPr>
          <a:xfrm>
            <a:off x="9545995" y="4542900"/>
            <a:ext cx="2010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A </a:t>
            </a:r>
            <a:r>
              <a:rPr lang="en-US" sz="2000" b="1" dirty="0">
                <a:sym typeface="Symbol" pitchFamily="18" charset="2"/>
              </a:rPr>
              <a:t></a:t>
            </a:r>
            <a:r>
              <a:rPr lang="es-ES" sz="2400" dirty="0"/>
              <a:t> B</a:t>
            </a:r>
          </a:p>
          <a:p>
            <a:pPr algn="ctr"/>
            <a:r>
              <a:rPr lang="es-CL" sz="2400" dirty="0"/>
              <a:t>A INTERSECT B</a:t>
            </a:r>
          </a:p>
        </p:txBody>
      </p:sp>
    </p:spTree>
    <p:extLst>
      <p:ext uri="{BB962C8B-B14F-4D97-AF65-F5344CB8AC3E}">
        <p14:creationId xmlns:p14="http://schemas.microsoft.com/office/powerpoint/2010/main" val="2592049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73F9987-E3CC-4B03-8DAE-E0EF40C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12</a:t>
            </a:fld>
            <a:endParaRPr lang="es-MX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200B48-9E5D-732F-A738-751FB6C3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29143"/>
              </p:ext>
            </p:extLst>
          </p:nvPr>
        </p:nvGraphicFramePr>
        <p:xfrm>
          <a:off x="3750976" y="4016130"/>
          <a:ext cx="46900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DF480078-951F-852E-0950-BA2DC561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dirty="0"/>
              <a:t>Intersección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E1FBC2-9A66-A5FC-DE0F-CD05DFF8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03591"/>
              </p:ext>
            </p:extLst>
          </p:nvPr>
        </p:nvGraphicFramePr>
        <p:xfrm>
          <a:off x="1223481" y="1869062"/>
          <a:ext cx="46900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3517B95-6ECB-25DB-0834-7E6C4A7E9AF8}"/>
              </a:ext>
            </a:extLst>
          </p:cNvPr>
          <p:cNvGraphicFramePr>
            <a:graphicFrameLocks noGrp="1"/>
          </p:cNvGraphicFramePr>
          <p:nvPr/>
        </p:nvGraphicFramePr>
        <p:xfrm>
          <a:off x="6278474" y="1869062"/>
          <a:ext cx="46900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Juan Carrasco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3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Pedro Gamboa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994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0941F1-640A-B051-EBC9-0391826E5ED3}"/>
              </a:ext>
            </a:extLst>
          </p:cNvPr>
          <p:cNvSpPr txBox="1"/>
          <p:nvPr/>
        </p:nvSpPr>
        <p:spPr>
          <a:xfrm>
            <a:off x="1223479" y="1506022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FD96B-505C-BE42-CAB3-FAD0201F9E24}"/>
              </a:ext>
            </a:extLst>
          </p:cNvPr>
          <p:cNvSpPr txBox="1"/>
          <p:nvPr/>
        </p:nvSpPr>
        <p:spPr>
          <a:xfrm>
            <a:off x="6278473" y="1499730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48B11-9E26-455E-F4E4-A7F94CCA56C0}"/>
              </a:ext>
            </a:extLst>
          </p:cNvPr>
          <p:cNvSpPr txBox="1"/>
          <p:nvPr/>
        </p:nvSpPr>
        <p:spPr>
          <a:xfrm>
            <a:off x="3750976" y="3640506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>
                <a:solidFill>
                  <a:srgbClr val="004B85"/>
                </a:solidFill>
              </a:rPr>
              <a:t>A INTERSECT B</a:t>
            </a:r>
          </a:p>
        </p:txBody>
      </p:sp>
    </p:spTree>
    <p:extLst>
      <p:ext uri="{BB962C8B-B14F-4D97-AF65-F5344CB8AC3E}">
        <p14:creationId xmlns:p14="http://schemas.microsoft.com/office/powerpoint/2010/main" val="230483351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8297" y="2486025"/>
            <a:ext cx="2106139" cy="161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227ADD-17A6-32A8-AA03-BE2ECA0C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Diferencia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MINUS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A0F4A-F908-A901-E661-EA5659A5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 anchor="ctr"/>
          <a:lstStyle/>
          <a:p>
            <a:r>
              <a:rPr lang="es-ES" sz="2600" dirty="0"/>
              <a:t>La diferencia de dos tablas, A y B, se define como la tabla que contiene las tuplas de A que no están en B.</a:t>
            </a:r>
          </a:p>
          <a:p>
            <a:r>
              <a:rPr lang="es-ES" sz="2600" dirty="0"/>
              <a:t>Es necesario, nuevamente, que ambas tablas sean del tipo unión-compatibles.</a:t>
            </a:r>
          </a:p>
          <a:p>
            <a:r>
              <a:rPr lang="es-ES" sz="2600" dirty="0"/>
              <a:t>Notación:</a:t>
            </a:r>
          </a:p>
          <a:p>
            <a:pPr lvl="1"/>
            <a:r>
              <a:rPr lang="es-ES" sz="2200" dirty="0"/>
              <a:t>Símbolo: </a:t>
            </a:r>
            <a:r>
              <a:rPr lang="en-US" sz="2400" b="1" dirty="0">
                <a:sym typeface="Symbol" pitchFamily="18" charset="2"/>
              </a:rPr>
              <a:t>-</a:t>
            </a:r>
            <a:endParaRPr lang="es-ES" sz="2200" b="1" dirty="0">
              <a:sym typeface="Symbol" pitchFamily="18" charset="2"/>
            </a:endParaRPr>
          </a:p>
          <a:p>
            <a:pPr lvl="1"/>
            <a:r>
              <a:rPr lang="es-ES" sz="2200" dirty="0"/>
              <a:t>Palabra Reservada: MINUS</a:t>
            </a:r>
            <a:endParaRPr lang="es-C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44500B-60EC-4179-8C62-3F1098F8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13</a:t>
            </a:fld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E1B9F-293F-D49D-C204-AB31C2CDDA6A}"/>
              </a:ext>
            </a:extLst>
          </p:cNvPr>
          <p:cNvSpPr txBox="1"/>
          <p:nvPr/>
        </p:nvSpPr>
        <p:spPr>
          <a:xfrm>
            <a:off x="9779361" y="4542900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A </a:t>
            </a:r>
            <a:r>
              <a:rPr lang="en-US" sz="2000" b="1" dirty="0">
                <a:sym typeface="Symbol" pitchFamily="18" charset="2"/>
              </a:rPr>
              <a:t>-</a:t>
            </a:r>
            <a:r>
              <a:rPr lang="es-ES" sz="2400" dirty="0"/>
              <a:t> B</a:t>
            </a:r>
          </a:p>
          <a:p>
            <a:pPr algn="ctr"/>
            <a:r>
              <a:rPr lang="es-CL" sz="2400" dirty="0"/>
              <a:t>A MINUS B</a:t>
            </a:r>
          </a:p>
        </p:txBody>
      </p:sp>
    </p:spTree>
    <p:extLst>
      <p:ext uri="{BB962C8B-B14F-4D97-AF65-F5344CB8AC3E}">
        <p14:creationId xmlns:p14="http://schemas.microsoft.com/office/powerpoint/2010/main" val="22331807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73F9987-E3CC-4B03-8DAE-E0EF40C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200B48-9E5D-732F-A738-751FB6C3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95562"/>
              </p:ext>
            </p:extLst>
          </p:nvPr>
        </p:nvGraphicFramePr>
        <p:xfrm>
          <a:off x="1223479" y="4100536"/>
          <a:ext cx="46900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DF480078-951F-852E-0950-BA2DC561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dirty="0"/>
              <a:t>Diferencia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E1FBC2-9A66-A5FC-DE0F-CD05DFF8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3026"/>
              </p:ext>
            </p:extLst>
          </p:nvPr>
        </p:nvGraphicFramePr>
        <p:xfrm>
          <a:off x="1223481" y="1869062"/>
          <a:ext cx="46900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3517B95-6ECB-25DB-0834-7E6C4A7E9AF8}"/>
              </a:ext>
            </a:extLst>
          </p:cNvPr>
          <p:cNvGraphicFramePr>
            <a:graphicFrameLocks noGrp="1"/>
          </p:cNvGraphicFramePr>
          <p:nvPr/>
        </p:nvGraphicFramePr>
        <p:xfrm>
          <a:off x="6278474" y="1869062"/>
          <a:ext cx="46900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Juan Carrasco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3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Pedro Gamboa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994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0941F1-640A-B051-EBC9-0391826E5ED3}"/>
              </a:ext>
            </a:extLst>
          </p:cNvPr>
          <p:cNvSpPr txBox="1"/>
          <p:nvPr/>
        </p:nvSpPr>
        <p:spPr>
          <a:xfrm>
            <a:off x="1223479" y="1506022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FD96B-505C-BE42-CAB3-FAD0201F9E24}"/>
              </a:ext>
            </a:extLst>
          </p:cNvPr>
          <p:cNvSpPr txBox="1"/>
          <p:nvPr/>
        </p:nvSpPr>
        <p:spPr>
          <a:xfrm>
            <a:off x="6278473" y="1499730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48B11-9E26-455E-F4E4-A7F94CCA56C0}"/>
              </a:ext>
            </a:extLst>
          </p:cNvPr>
          <p:cNvSpPr txBox="1"/>
          <p:nvPr/>
        </p:nvSpPr>
        <p:spPr>
          <a:xfrm>
            <a:off x="1223479" y="3724912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>
                <a:solidFill>
                  <a:srgbClr val="004B85"/>
                </a:solidFill>
              </a:rPr>
              <a:t>A MINUS B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A8423DD-BBCA-C87E-831D-C5EA85D5C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25683"/>
              </p:ext>
            </p:extLst>
          </p:nvPr>
        </p:nvGraphicFramePr>
        <p:xfrm>
          <a:off x="6278473" y="4100536"/>
          <a:ext cx="46900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Juan Carrasco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3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250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Pedro Gamboa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99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C86A93-64BD-4E1A-29E3-2A581630C4AD}"/>
              </a:ext>
            </a:extLst>
          </p:cNvPr>
          <p:cNvSpPr txBox="1"/>
          <p:nvPr/>
        </p:nvSpPr>
        <p:spPr>
          <a:xfrm>
            <a:off x="6278473" y="3724912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>
                <a:solidFill>
                  <a:srgbClr val="004B85"/>
                </a:solidFill>
              </a:rPr>
              <a:t>B MINUS A</a:t>
            </a:r>
          </a:p>
        </p:txBody>
      </p:sp>
    </p:spTree>
    <p:extLst>
      <p:ext uri="{BB962C8B-B14F-4D97-AF65-F5344CB8AC3E}">
        <p14:creationId xmlns:p14="http://schemas.microsoft.com/office/powerpoint/2010/main" val="120132359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27ADD-17A6-32A8-AA03-BE2ECA0C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 cartesiano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A0F4A-F908-A901-E661-EA5659A5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2714260"/>
          </a:xfrm>
        </p:spPr>
        <p:txBody>
          <a:bodyPr anchor="t"/>
          <a:lstStyle/>
          <a:p>
            <a:r>
              <a:rPr lang="es-ES" sz="2600" dirty="0"/>
              <a:t>El producto cartesiano entre dos tablas, A y B, es la relación que resulta de concatenar cada tupla de A con cada tupla de B.</a:t>
            </a:r>
          </a:p>
          <a:p>
            <a:r>
              <a:rPr lang="es-ES" sz="2600" dirty="0"/>
              <a:t>Notación:</a:t>
            </a:r>
          </a:p>
          <a:p>
            <a:pPr lvl="1"/>
            <a:r>
              <a:rPr lang="es-ES" sz="2200" dirty="0"/>
              <a:t>Símbolo: </a:t>
            </a:r>
            <a:r>
              <a:rPr lang="en-US" sz="2400" b="1" dirty="0">
                <a:sym typeface="Symbol" pitchFamily="18" charset="2"/>
              </a:rPr>
              <a:t>*</a:t>
            </a:r>
            <a:endParaRPr lang="es-ES" sz="2200" b="1" dirty="0">
              <a:sym typeface="Symbol" pitchFamily="18" charset="2"/>
            </a:endParaRPr>
          </a:p>
          <a:p>
            <a:pPr lvl="1"/>
            <a:r>
              <a:rPr lang="es-ES" sz="2200" dirty="0"/>
              <a:t>Palabra Reservada: TIMES</a:t>
            </a:r>
            <a:endParaRPr lang="es-C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44500B-60EC-4179-8C62-3F1098F8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15</a:t>
            </a:fld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E1B9F-293F-D49D-C204-AB31C2CDDA6A}"/>
              </a:ext>
            </a:extLst>
          </p:cNvPr>
          <p:cNvSpPr txBox="1"/>
          <p:nvPr/>
        </p:nvSpPr>
        <p:spPr>
          <a:xfrm>
            <a:off x="7002444" y="4839979"/>
            <a:ext cx="144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A </a:t>
            </a:r>
            <a:r>
              <a:rPr lang="en-US" sz="2000" b="1" dirty="0">
                <a:sym typeface="Symbol" pitchFamily="18" charset="2"/>
              </a:rPr>
              <a:t>*</a:t>
            </a:r>
            <a:r>
              <a:rPr lang="es-ES" sz="2400" dirty="0"/>
              <a:t> B</a:t>
            </a:r>
          </a:p>
          <a:p>
            <a:pPr algn="ctr"/>
            <a:r>
              <a:rPr lang="es-CL" sz="2400" dirty="0"/>
              <a:t>A TIMES 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E218C6-9720-C704-3BBB-3462336E962A}"/>
              </a:ext>
            </a:extLst>
          </p:cNvPr>
          <p:cNvGrpSpPr/>
          <p:nvPr/>
        </p:nvGrpSpPr>
        <p:grpSpPr>
          <a:xfrm>
            <a:off x="3692879" y="4157227"/>
            <a:ext cx="2748090" cy="1842496"/>
            <a:chOff x="3445519" y="2840649"/>
            <a:chExt cx="2748090" cy="1842496"/>
          </a:xfrm>
        </p:grpSpPr>
        <p:sp>
          <p:nvSpPr>
            <p:cNvPr id="6" name="Elipse 1">
              <a:extLst>
                <a:ext uri="{FF2B5EF4-FFF2-40B4-BE49-F238E27FC236}">
                  <a16:creationId xmlns:a16="http://schemas.microsoft.com/office/drawing/2014/main" id="{E874943A-EFD1-72B4-3BF1-2F7371CBD57B}"/>
                </a:ext>
              </a:extLst>
            </p:cNvPr>
            <p:cNvSpPr/>
            <p:nvPr/>
          </p:nvSpPr>
          <p:spPr>
            <a:xfrm>
              <a:off x="3445519" y="3214909"/>
              <a:ext cx="1117705" cy="146823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s-MX" dirty="0">
                <a:solidFill>
                  <a:schemeClr val="tx1"/>
                </a:solidFill>
              </a:endParaRP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Elipse 10">
              <a:extLst>
                <a:ext uri="{FF2B5EF4-FFF2-40B4-BE49-F238E27FC236}">
                  <a16:creationId xmlns:a16="http://schemas.microsoft.com/office/drawing/2014/main" id="{1704CC74-E360-9FFC-98CA-0287798CD153}"/>
                </a:ext>
              </a:extLst>
            </p:cNvPr>
            <p:cNvSpPr/>
            <p:nvPr/>
          </p:nvSpPr>
          <p:spPr>
            <a:xfrm>
              <a:off x="5075904" y="3211894"/>
              <a:ext cx="1117705" cy="146823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5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9" name="Conector recto de flecha 6">
              <a:extLst>
                <a:ext uri="{FF2B5EF4-FFF2-40B4-BE49-F238E27FC236}">
                  <a16:creationId xmlns:a16="http://schemas.microsoft.com/office/drawing/2014/main" id="{5483EA2B-3AEC-2BF4-2F66-8CB57C2CE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555" y="3664294"/>
              <a:ext cx="1510665" cy="29008"/>
            </a:xfrm>
            <a:prstGeom prst="straightConnector1">
              <a:avLst/>
            </a:prstGeom>
            <a:ln w="12700">
              <a:solidFill>
                <a:srgbClr val="D600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11">
              <a:extLst>
                <a:ext uri="{FF2B5EF4-FFF2-40B4-BE49-F238E27FC236}">
                  <a16:creationId xmlns:a16="http://schemas.microsoft.com/office/drawing/2014/main" id="{0383A5F6-4CAF-2D2D-8F06-910F4423C6F4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5" y="3690024"/>
              <a:ext cx="1510665" cy="253260"/>
            </a:xfrm>
            <a:prstGeom prst="straightConnector1">
              <a:avLst/>
            </a:prstGeom>
            <a:ln w="12700">
              <a:solidFill>
                <a:srgbClr val="D600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3">
              <a:extLst>
                <a:ext uri="{FF2B5EF4-FFF2-40B4-BE49-F238E27FC236}">
                  <a16:creationId xmlns:a16="http://schemas.microsoft.com/office/drawing/2014/main" id="{7BEA614D-F0FB-3060-E50A-064E05C27EB4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5" y="3698230"/>
              <a:ext cx="1493520" cy="481340"/>
            </a:xfrm>
            <a:prstGeom prst="straightConnector1">
              <a:avLst/>
            </a:prstGeom>
            <a:ln w="12700">
              <a:solidFill>
                <a:srgbClr val="D600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6">
              <a:extLst>
                <a:ext uri="{FF2B5EF4-FFF2-40B4-BE49-F238E27FC236}">
                  <a16:creationId xmlns:a16="http://schemas.microsoft.com/office/drawing/2014/main" id="{B25996DA-8531-A616-EEAA-86DB0EA8F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00" y="3693302"/>
              <a:ext cx="1493520" cy="527872"/>
            </a:xfrm>
            <a:prstGeom prst="straightConnector1">
              <a:avLst/>
            </a:prstGeom>
            <a:ln w="12700">
              <a:solidFill>
                <a:srgbClr val="00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20">
              <a:extLst>
                <a:ext uri="{FF2B5EF4-FFF2-40B4-BE49-F238E27FC236}">
                  <a16:creationId xmlns:a16="http://schemas.microsoft.com/office/drawing/2014/main" id="{FF431C37-730E-AF96-2CEB-31A1FDE06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00" y="3984888"/>
              <a:ext cx="1493520" cy="236286"/>
            </a:xfrm>
            <a:prstGeom prst="straightConnector1">
              <a:avLst/>
            </a:prstGeom>
            <a:ln w="12700">
              <a:solidFill>
                <a:srgbClr val="00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23">
              <a:extLst>
                <a:ext uri="{FF2B5EF4-FFF2-40B4-BE49-F238E27FC236}">
                  <a16:creationId xmlns:a16="http://schemas.microsoft.com/office/drawing/2014/main" id="{1CC667FC-EDF1-D932-1865-E1D9A4A4B499}"/>
                </a:ext>
              </a:extLst>
            </p:cNvPr>
            <p:cNvCxnSpPr>
              <a:cxnSpLocks/>
            </p:cNvCxnSpPr>
            <p:nvPr/>
          </p:nvCxnSpPr>
          <p:spPr>
            <a:xfrm>
              <a:off x="4076700" y="4227741"/>
              <a:ext cx="1493520" cy="0"/>
            </a:xfrm>
            <a:prstGeom prst="straightConnector1">
              <a:avLst/>
            </a:prstGeom>
            <a:ln w="12700">
              <a:solidFill>
                <a:srgbClr val="00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24">
              <a:extLst>
                <a:ext uri="{FF2B5EF4-FFF2-40B4-BE49-F238E27FC236}">
                  <a16:creationId xmlns:a16="http://schemas.microsoft.com/office/drawing/2014/main" id="{559FA880-3980-F1FD-3A66-8B6E6BF6EACE}"/>
                </a:ext>
              </a:extLst>
            </p:cNvPr>
            <p:cNvSpPr txBox="1"/>
            <p:nvPr/>
          </p:nvSpPr>
          <p:spPr>
            <a:xfrm>
              <a:off x="3695302" y="2840649"/>
              <a:ext cx="61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A</a:t>
              </a:r>
            </a:p>
          </p:txBody>
        </p:sp>
        <p:sp>
          <p:nvSpPr>
            <p:cNvPr id="17" name="CuadroTexto 28">
              <a:extLst>
                <a:ext uri="{FF2B5EF4-FFF2-40B4-BE49-F238E27FC236}">
                  <a16:creationId xmlns:a16="http://schemas.microsoft.com/office/drawing/2014/main" id="{A09480C5-D15F-B1E1-5384-44383539B9A1}"/>
                </a:ext>
              </a:extLst>
            </p:cNvPr>
            <p:cNvSpPr txBox="1"/>
            <p:nvPr/>
          </p:nvSpPr>
          <p:spPr>
            <a:xfrm>
              <a:off x="5325688" y="2840649"/>
              <a:ext cx="61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882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A1020D9-168B-4E20-8CF3-E58040D8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16</a:t>
            </a:fld>
            <a:endParaRPr lang="es-MX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D70B870-0350-F665-8E41-9A9D8741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dirty="0"/>
              <a:t>Producto cartesiano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682A66-A093-CEAD-50B0-7412C68E2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82131"/>
              </p:ext>
            </p:extLst>
          </p:nvPr>
        </p:nvGraphicFramePr>
        <p:xfrm>
          <a:off x="555262" y="2391446"/>
          <a:ext cx="417341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153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447737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374521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228196">
                <a:tc>
                  <a:txBody>
                    <a:bodyPr/>
                    <a:lstStyle/>
                    <a:p>
                      <a:r>
                        <a:rPr lang="es-CL" sz="14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7270CF5-6455-D775-ACB2-0C91F0C3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65761"/>
              </p:ext>
            </p:extLst>
          </p:nvPr>
        </p:nvGraphicFramePr>
        <p:xfrm>
          <a:off x="1167208" y="4344634"/>
          <a:ext cx="293042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650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51577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Dirección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Blanco 1353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3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Freire 1453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Portales 974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994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96639A-33E1-B764-1BB4-486C23B0E927}"/>
              </a:ext>
            </a:extLst>
          </p:cNvPr>
          <p:cNvSpPr txBox="1"/>
          <p:nvPr/>
        </p:nvSpPr>
        <p:spPr>
          <a:xfrm>
            <a:off x="555264" y="2026790"/>
            <a:ext cx="41734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F6BC2-81AA-838B-A456-64E5BACC8CFC}"/>
              </a:ext>
            </a:extLst>
          </p:cNvPr>
          <p:cNvSpPr txBox="1"/>
          <p:nvPr/>
        </p:nvSpPr>
        <p:spPr>
          <a:xfrm>
            <a:off x="1167207" y="3975302"/>
            <a:ext cx="29304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C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9D94A8-2238-4750-5486-1CFEB7809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42690"/>
              </p:ext>
            </p:extLst>
          </p:nvPr>
        </p:nvGraphicFramePr>
        <p:xfrm>
          <a:off x="4946722" y="2391446"/>
          <a:ext cx="6968613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574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417115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162085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  <a:gridCol w="1561877">
                  <a:extLst>
                    <a:ext uri="{9D8B030D-6E8A-4147-A177-3AD203B41FA5}">
                      <a16:colId xmlns:a16="http://schemas.microsoft.com/office/drawing/2014/main" val="3724850354"/>
                    </a:ext>
                  </a:extLst>
                </a:gridCol>
                <a:gridCol w="1504962">
                  <a:extLst>
                    <a:ext uri="{9D8B030D-6E8A-4147-A177-3AD203B41FA5}">
                      <a16:colId xmlns:a16="http://schemas.microsoft.com/office/drawing/2014/main" val="1414227109"/>
                    </a:ext>
                  </a:extLst>
                </a:gridCol>
              </a:tblGrid>
              <a:tr h="228196">
                <a:tc>
                  <a:txBody>
                    <a:bodyPr/>
                    <a:lstStyle/>
                    <a:p>
                      <a:r>
                        <a:rPr lang="es-CL" sz="14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Código Alumno (C)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Dirección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Blanco 1353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Freire 1453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Portales 974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/>
                        <a:t>Ana González</a:t>
                      </a:r>
                      <a:endParaRPr lang="es-CL" sz="1400" dirty="0"/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Blanco 1353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59397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/>
                        <a:t>Ana González</a:t>
                      </a:r>
                      <a:endParaRPr lang="es-CL" sz="1400" dirty="0"/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Freire 1453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07908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/>
                        <a:t>Ana González</a:t>
                      </a:r>
                      <a:endParaRPr lang="es-CL" sz="1400" dirty="0"/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Portales 974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62692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Blanco 1353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700372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Freire 1453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307940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Portales 974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496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1A5128-A058-69CB-C0F6-6BD0B4EE4A42}"/>
              </a:ext>
            </a:extLst>
          </p:cNvPr>
          <p:cNvSpPr txBox="1"/>
          <p:nvPr/>
        </p:nvSpPr>
        <p:spPr>
          <a:xfrm>
            <a:off x="4946721" y="2022114"/>
            <a:ext cx="69686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>
                <a:solidFill>
                  <a:srgbClr val="004B85"/>
                </a:solidFill>
              </a:rPr>
              <a:t>A TIMES C</a:t>
            </a:r>
          </a:p>
        </p:txBody>
      </p:sp>
    </p:spTree>
    <p:extLst>
      <p:ext uri="{BB962C8B-B14F-4D97-AF65-F5344CB8AC3E}">
        <p14:creationId xmlns:p14="http://schemas.microsoft.com/office/powerpoint/2010/main" val="273481099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237A-F32F-1224-DDF2-A89C91B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6.2.2 Operaciones especiales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B8384-1662-CDA3-7713-6BF4AE3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70486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A7AA-AA75-FFAC-2FB4-F773D365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EBAF-E881-289B-48B0-E8AF7847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selección retorna un subconjunto de las tuplas de una relación o tabla, las que satisfacen una condición de selección.</a:t>
            </a:r>
          </a:p>
          <a:p>
            <a:r>
              <a:rPr lang="es-ES" sz="2400" dirty="0"/>
              <a:t>Es una operación unaria y conmutativa.</a:t>
            </a:r>
          </a:p>
          <a:p>
            <a:r>
              <a:rPr lang="es-ES" sz="2400" dirty="0"/>
              <a:t>En general, se asocia con las condiciones que se incluyen en la cláusula </a:t>
            </a:r>
            <a:r>
              <a:rPr lang="es-ES" sz="2400" i="1" dirty="0" err="1"/>
              <a:t>Where</a:t>
            </a:r>
            <a:r>
              <a:rPr lang="es-ES" sz="2400" dirty="0"/>
              <a:t> de una consulta SQL.</a:t>
            </a:r>
          </a:p>
          <a:p>
            <a:r>
              <a:rPr lang="es-ES" sz="2400" dirty="0"/>
              <a:t>Se denomina selectividad de la selección a la fracción de las tuplas seleccionadas por una condición de selección.</a:t>
            </a:r>
          </a:p>
          <a:p>
            <a:r>
              <a:rPr lang="es-ES" sz="2400" dirty="0"/>
              <a:t>Notación:</a:t>
            </a:r>
          </a:p>
          <a:p>
            <a:pPr lvl="1"/>
            <a:r>
              <a:rPr lang="es-ES" sz="2000" dirty="0"/>
              <a:t>Símbolo: </a:t>
            </a:r>
            <a:r>
              <a:rPr lang="el-GR" sz="2000" dirty="0"/>
              <a:t>σ</a:t>
            </a:r>
            <a:r>
              <a:rPr lang="en-US" sz="2000" dirty="0"/>
              <a:t> (sigma)</a:t>
            </a:r>
            <a:endParaRPr lang="es-ES" sz="2000" dirty="0"/>
          </a:p>
          <a:p>
            <a:pPr lvl="1"/>
            <a:r>
              <a:rPr lang="es-ES" sz="2000" dirty="0"/>
              <a:t>Palabra Reservada: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5CA4-CEDA-5003-6FC4-09E378E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18</a:t>
            </a:fld>
            <a:endParaRPr lang="es-CL" dirty="0"/>
          </a:p>
        </p:txBody>
      </p:sp>
      <p:pic>
        <p:nvPicPr>
          <p:cNvPr id="6" name="Picture 5" descr="A picture containing shoji, cabinet, building, public&#10;&#10;Description automatically generated">
            <a:extLst>
              <a:ext uri="{FF2B5EF4-FFF2-40B4-BE49-F238E27FC236}">
                <a16:creationId xmlns:a16="http://schemas.microsoft.com/office/drawing/2014/main" id="{47BCD06B-D1AC-FA79-1DD2-E14F235AC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91" y="4507671"/>
            <a:ext cx="3784209" cy="15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03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A7AA-AA75-FFAC-2FB4-F773D365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EBAF-E881-289B-48B0-E8AF7847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solidFill>
                  <a:srgbClr val="004B85"/>
                </a:solidFill>
              </a:rPr>
              <a:t>Ejemplo 1: </a:t>
            </a:r>
            <a:r>
              <a:rPr lang="es-ES" sz="2400" dirty="0"/>
              <a:t>Buscar los empleados que tengan más de 30 años de edad.</a:t>
            </a:r>
          </a:p>
          <a:p>
            <a:pPr marL="0" indent="0">
              <a:buNone/>
            </a:pPr>
            <a:r>
              <a:rPr lang="es-ES" sz="2400" dirty="0"/>
              <a:t>    </a:t>
            </a:r>
          </a:p>
          <a:p>
            <a:pPr marL="0" indent="0">
              <a:buNone/>
            </a:pPr>
            <a:r>
              <a:rPr lang="es-ES" sz="2400" dirty="0"/>
              <a:t>Mediante el símbolo </a:t>
            </a:r>
            <a:r>
              <a:rPr lang="el-GR" sz="2400" dirty="0"/>
              <a:t>σ</a:t>
            </a:r>
            <a:r>
              <a:rPr lang="es-ES" sz="2400" dirty="0"/>
              <a:t>:</a:t>
            </a:r>
          </a:p>
          <a:p>
            <a:pPr marL="0" indent="0" algn="ctr">
              <a:buNone/>
            </a:pPr>
            <a:r>
              <a:rPr lang="el-GR" sz="2400" b="1" dirty="0"/>
              <a:t>σ </a:t>
            </a:r>
            <a:r>
              <a:rPr lang="es-ES" sz="2400" b="1" dirty="0"/>
              <a:t>edad &gt; 30 (EMPLEADO)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</a:p>
          <a:p>
            <a:pPr marL="0" indent="0">
              <a:buNone/>
            </a:pPr>
            <a:r>
              <a:rPr lang="es-ES" sz="2400" dirty="0"/>
              <a:t>Mediante palabra clave SELECT:</a:t>
            </a:r>
          </a:p>
          <a:p>
            <a:pPr marL="0" indent="0">
              <a:buNone/>
            </a:pPr>
            <a:endParaRPr lang="es-ES" sz="2400" dirty="0"/>
          </a:p>
          <a:p>
            <a:pPr marL="0" indent="0" algn="ctr">
              <a:buNone/>
            </a:pPr>
            <a:r>
              <a:rPr lang="en-US" sz="2400" b="1" dirty="0"/>
              <a:t>SELECT </a:t>
            </a:r>
            <a:r>
              <a:rPr lang="en-US" sz="2400" b="1" dirty="0" err="1"/>
              <a:t>empleado</a:t>
            </a:r>
            <a:r>
              <a:rPr lang="en-US" sz="2400" b="1" dirty="0"/>
              <a:t> WHERE </a:t>
            </a:r>
            <a:r>
              <a:rPr lang="en-US" sz="2400" b="1" dirty="0" err="1"/>
              <a:t>edad</a:t>
            </a:r>
            <a:r>
              <a:rPr lang="en-US" sz="2400" b="1" dirty="0"/>
              <a:t> &gt; 30</a:t>
            </a:r>
            <a:endParaRPr lang="es-E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5CA4-CEDA-5003-6FC4-09E378E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19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7204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88B-313F-B540-C488-66C1183B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Temario Unidad VI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60517FF-93B9-3A85-2503-F446F301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t>2</a:t>
            </a:fld>
            <a:endParaRPr lang="es-C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957D7-6CEB-79E4-1DBA-CFF075812481}"/>
              </a:ext>
            </a:extLst>
          </p:cNvPr>
          <p:cNvGrpSpPr/>
          <p:nvPr/>
        </p:nvGrpSpPr>
        <p:grpSpPr>
          <a:xfrm>
            <a:off x="3559369" y="1934649"/>
            <a:ext cx="7132320" cy="540000"/>
            <a:chOff x="3594538" y="1891862"/>
            <a:chExt cx="7132320" cy="5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19BF56-44C1-9E99-7CB6-83080642D173}"/>
                </a:ext>
              </a:extLst>
            </p:cNvPr>
            <p:cNvSpPr/>
            <p:nvPr/>
          </p:nvSpPr>
          <p:spPr>
            <a:xfrm>
              <a:off x="3594538" y="1891862"/>
              <a:ext cx="540000" cy="540000"/>
            </a:xfrm>
            <a:prstGeom prst="rect">
              <a:avLst/>
            </a:prstGeom>
            <a:solidFill>
              <a:srgbClr val="004B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6.1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CD68AF-930F-AA90-84EE-2607034FACBF}"/>
                </a:ext>
              </a:extLst>
            </p:cNvPr>
            <p:cNvSpPr/>
            <p:nvPr/>
          </p:nvSpPr>
          <p:spPr>
            <a:xfrm>
              <a:off x="4370200" y="1891862"/>
              <a:ext cx="6356658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dirty="0">
                  <a:solidFill>
                    <a:schemeClr val="tx1"/>
                  </a:solidFill>
                </a:rPr>
                <a:t>Lenguaje de consulta (DML)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C07599-EECB-97E4-5627-8778DDA32728}"/>
              </a:ext>
            </a:extLst>
          </p:cNvPr>
          <p:cNvGrpSpPr/>
          <p:nvPr/>
        </p:nvGrpSpPr>
        <p:grpSpPr>
          <a:xfrm>
            <a:off x="3559369" y="2718610"/>
            <a:ext cx="7541548" cy="540000"/>
            <a:chOff x="3594538" y="2971862"/>
            <a:chExt cx="7541548" cy="5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0C44A6-10FD-B73F-6744-71EE68D6CCDD}"/>
                </a:ext>
              </a:extLst>
            </p:cNvPr>
            <p:cNvSpPr/>
            <p:nvPr/>
          </p:nvSpPr>
          <p:spPr>
            <a:xfrm>
              <a:off x="3594538" y="2971862"/>
              <a:ext cx="540000" cy="540000"/>
            </a:xfrm>
            <a:prstGeom prst="rect">
              <a:avLst/>
            </a:prstGeom>
            <a:solidFill>
              <a:srgbClr val="004B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6.2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98A2A2-4409-931D-829F-CDD4826A9841}"/>
                </a:ext>
              </a:extLst>
            </p:cNvPr>
            <p:cNvSpPr/>
            <p:nvPr/>
          </p:nvSpPr>
          <p:spPr>
            <a:xfrm>
              <a:off x="4370199" y="2971862"/>
              <a:ext cx="6765887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dirty="0">
                  <a:solidFill>
                    <a:schemeClr val="tx1"/>
                  </a:solidFill>
                </a:rPr>
                <a:t>Álgebra relacional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E62BC9-3DBD-C5D1-3CAA-E3D05AB98A1E}"/>
              </a:ext>
            </a:extLst>
          </p:cNvPr>
          <p:cNvGrpSpPr/>
          <p:nvPr/>
        </p:nvGrpSpPr>
        <p:grpSpPr>
          <a:xfrm>
            <a:off x="4099369" y="3502571"/>
            <a:ext cx="7132321" cy="540000"/>
            <a:chOff x="3594537" y="4051862"/>
            <a:chExt cx="7132321" cy="5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7E4371-9286-D0A8-F2F2-8A50592DB5AF}"/>
                </a:ext>
              </a:extLst>
            </p:cNvPr>
            <p:cNvSpPr/>
            <p:nvPr/>
          </p:nvSpPr>
          <p:spPr>
            <a:xfrm>
              <a:off x="3594537" y="4051862"/>
              <a:ext cx="694431" cy="540000"/>
            </a:xfrm>
            <a:prstGeom prst="rect">
              <a:avLst/>
            </a:prstGeom>
            <a:solidFill>
              <a:srgbClr val="004B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6.2.1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AAF10-95F6-1B04-49A7-C327C9E28633}"/>
                </a:ext>
              </a:extLst>
            </p:cNvPr>
            <p:cNvSpPr/>
            <p:nvPr/>
          </p:nvSpPr>
          <p:spPr>
            <a:xfrm>
              <a:off x="4370199" y="4051862"/>
              <a:ext cx="6356659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dirty="0">
                  <a:solidFill>
                    <a:schemeClr val="tx1"/>
                  </a:solidFill>
                </a:rPr>
                <a:t>Operaciones tradicionales</a:t>
              </a:r>
              <a:endParaRPr lang="es-CL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2FC86A-09E7-2615-B49A-9204F792A94E}"/>
              </a:ext>
            </a:extLst>
          </p:cNvPr>
          <p:cNvGrpSpPr/>
          <p:nvPr/>
        </p:nvGrpSpPr>
        <p:grpSpPr>
          <a:xfrm>
            <a:off x="4099369" y="4286532"/>
            <a:ext cx="7132320" cy="540000"/>
            <a:chOff x="3594538" y="5131862"/>
            <a:chExt cx="7132320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6BA77E-E0A2-E102-ED88-342E66508870}"/>
                </a:ext>
              </a:extLst>
            </p:cNvPr>
            <p:cNvSpPr/>
            <p:nvPr/>
          </p:nvSpPr>
          <p:spPr>
            <a:xfrm>
              <a:off x="3594538" y="5131862"/>
              <a:ext cx="694430" cy="540000"/>
            </a:xfrm>
            <a:prstGeom prst="rect">
              <a:avLst/>
            </a:prstGeom>
            <a:solidFill>
              <a:srgbClr val="004B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6.2.2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A6674B-D332-D7B1-3446-BE94C1B66A02}"/>
                </a:ext>
              </a:extLst>
            </p:cNvPr>
            <p:cNvSpPr/>
            <p:nvPr/>
          </p:nvSpPr>
          <p:spPr>
            <a:xfrm>
              <a:off x="4370199" y="5131862"/>
              <a:ext cx="6356659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dirty="0">
                  <a:solidFill>
                    <a:schemeClr val="tx1"/>
                  </a:solidFill>
                </a:rPr>
                <a:t>Operaciones especiales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655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A695D-FFCC-595A-0B5C-0C5397FA9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644A-8435-DD74-225F-2948844D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2420-4C56-4A10-A4F3-893AFFD8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solidFill>
                  <a:srgbClr val="004B85"/>
                </a:solidFill>
              </a:rPr>
              <a:t>Ejemplo 2: </a:t>
            </a:r>
            <a:r>
              <a:rPr lang="es-ES" sz="2400" dirty="0"/>
              <a:t>Buscar los empleados que tengan más de 30 años de edad y que trabajen en el Departamento número 80.</a:t>
            </a:r>
          </a:p>
          <a:p>
            <a:pPr marL="0" indent="0">
              <a:buNone/>
            </a:pPr>
            <a:r>
              <a:rPr lang="es-ES" sz="2400" dirty="0"/>
              <a:t>   </a:t>
            </a:r>
          </a:p>
          <a:p>
            <a:pPr marL="0" indent="0">
              <a:buNone/>
            </a:pPr>
            <a:r>
              <a:rPr lang="es-ES" sz="2400" dirty="0"/>
              <a:t>Mediante el símbolo σ:</a:t>
            </a:r>
          </a:p>
          <a:p>
            <a:pPr marL="0" indent="0" algn="ctr">
              <a:buNone/>
            </a:pPr>
            <a:r>
              <a:rPr lang="es-ES" sz="2400" b="1" dirty="0"/>
              <a:t>σ edad &gt; 30 (EMPLEADO) and #depto = 80(EMPLEADO)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Mediante palabra clave SELECT:</a:t>
            </a:r>
          </a:p>
          <a:p>
            <a:pPr marL="0" indent="0" algn="ctr">
              <a:buNone/>
            </a:pPr>
            <a:r>
              <a:rPr lang="es-ES" sz="2400" b="1" dirty="0"/>
              <a:t>SELECT empleado WHERE edad &gt; 30 and #depto = 80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3D12-1085-7E41-01F9-4910E09E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6522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73F9987-E3CC-4B03-8DAE-E0EF40C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200B48-9E5D-732F-A738-751FB6C3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8367"/>
              </p:ext>
            </p:extLst>
          </p:nvPr>
        </p:nvGraphicFramePr>
        <p:xfrm>
          <a:off x="3692359" y="4410025"/>
          <a:ext cx="46900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DF480078-951F-852E-0950-BA2DC561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dirty="0"/>
              <a:t>Selección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E1FBC2-9A66-A5FC-DE0F-CD05DFF8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98955"/>
              </p:ext>
            </p:extLst>
          </p:nvPr>
        </p:nvGraphicFramePr>
        <p:xfrm>
          <a:off x="3692361" y="2178551"/>
          <a:ext cx="46900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0941F1-640A-B051-EBC9-0391826E5ED3}"/>
              </a:ext>
            </a:extLst>
          </p:cNvPr>
          <p:cNvSpPr txBox="1"/>
          <p:nvPr/>
        </p:nvSpPr>
        <p:spPr>
          <a:xfrm>
            <a:off x="3692359" y="1815511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48B11-9E26-455E-F4E4-A7F94CCA56C0}"/>
              </a:ext>
            </a:extLst>
          </p:cNvPr>
          <p:cNvSpPr txBox="1"/>
          <p:nvPr/>
        </p:nvSpPr>
        <p:spPr>
          <a:xfrm>
            <a:off x="3692359" y="4034401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>
                <a:solidFill>
                  <a:srgbClr val="004B85"/>
                </a:solidFill>
              </a:rPr>
              <a:t>SELECT A WHERE Código Alumno &lt;&gt; 200</a:t>
            </a:r>
          </a:p>
        </p:txBody>
      </p:sp>
    </p:spTree>
    <p:extLst>
      <p:ext uri="{BB962C8B-B14F-4D97-AF65-F5344CB8AC3E}">
        <p14:creationId xmlns:p14="http://schemas.microsoft.com/office/powerpoint/2010/main" val="485744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A7AA-AA75-FFAC-2FB4-F773D365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Proyección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EBAF-E881-289B-48B0-E8AF7847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proyección selecciona ciertas columnas de la tabla y desecha las demás.</a:t>
            </a:r>
          </a:p>
          <a:p>
            <a:r>
              <a:rPr lang="es-ES" dirty="0"/>
              <a:t>Es una operación unaria.</a:t>
            </a:r>
          </a:p>
          <a:p>
            <a:r>
              <a:rPr lang="es-ES" dirty="0"/>
              <a:t>Se aplica a cada tupla, individualmente.</a:t>
            </a:r>
          </a:p>
          <a:p>
            <a:r>
              <a:rPr lang="es-ES" dirty="0"/>
              <a:t>Elimina las filas duplicadas.</a:t>
            </a:r>
          </a:p>
          <a:p>
            <a:r>
              <a:rPr lang="es-ES" dirty="0"/>
              <a:t>Notación:</a:t>
            </a:r>
          </a:p>
          <a:p>
            <a:pPr lvl="1"/>
            <a:r>
              <a:rPr lang="es-ES" dirty="0"/>
              <a:t>Símbolo: </a:t>
            </a:r>
            <a:r>
              <a:rPr lang="el-GR" dirty="0"/>
              <a:t>π</a:t>
            </a:r>
            <a:r>
              <a:rPr lang="en-US" dirty="0"/>
              <a:t> (pi)</a:t>
            </a:r>
            <a:endParaRPr lang="es-ES" dirty="0"/>
          </a:p>
          <a:p>
            <a:pPr lvl="1"/>
            <a:r>
              <a:rPr lang="es-ES" dirty="0"/>
              <a:t>Palabra Reservada: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5CA4-CEDA-5003-6FC4-09E378E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22</a:t>
            </a:fld>
            <a:endParaRPr lang="es-CL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1B5BCCB-FCCD-65CB-F31C-8F5A88EAE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07" y="3785674"/>
            <a:ext cx="3021993" cy="17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3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A7AA-AA75-FFAC-2FB4-F773D365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EBAF-E881-289B-48B0-E8AF7847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solidFill>
                  <a:srgbClr val="004B85"/>
                </a:solidFill>
              </a:rPr>
              <a:t>Ejemplo 1: </a:t>
            </a:r>
            <a:r>
              <a:rPr lang="es-ES" sz="2400" dirty="0"/>
              <a:t>Mostrar la edad de todos los empleados de la empresa.</a:t>
            </a:r>
          </a:p>
          <a:p>
            <a:pPr marL="0" indent="0">
              <a:buNone/>
            </a:pPr>
            <a:r>
              <a:rPr lang="es-ES" sz="2400" dirty="0"/>
              <a:t>    </a:t>
            </a:r>
          </a:p>
          <a:p>
            <a:pPr marL="0" indent="0">
              <a:buNone/>
            </a:pPr>
            <a:r>
              <a:rPr lang="es-ES" sz="2400" dirty="0"/>
              <a:t>Mediante el símbolo </a:t>
            </a:r>
            <a:r>
              <a:rPr lang="el-GR" sz="2400" dirty="0"/>
              <a:t>π </a:t>
            </a:r>
            <a:r>
              <a:rPr lang="es-ES" sz="2400" dirty="0"/>
              <a:t>:</a:t>
            </a:r>
          </a:p>
          <a:p>
            <a:pPr marL="0" indent="0" algn="ctr">
              <a:buNone/>
            </a:pPr>
            <a:r>
              <a:rPr lang="el-GR" sz="2400" b="1" dirty="0"/>
              <a:t>π </a:t>
            </a:r>
            <a:r>
              <a:rPr lang="es-ES" sz="2400" b="1" dirty="0"/>
              <a:t>edad (EMPLEADO)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Mediante palabra clave PROJECT: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PROJECT </a:t>
            </a:r>
            <a:r>
              <a:rPr lang="en-US" sz="2400" b="1" dirty="0" err="1"/>
              <a:t>empleado</a:t>
            </a:r>
            <a:r>
              <a:rPr lang="en-US" sz="2400" b="1" dirty="0"/>
              <a:t> OVER </a:t>
            </a:r>
            <a:r>
              <a:rPr lang="en-US" sz="2400" b="1" dirty="0" err="1"/>
              <a:t>edad</a:t>
            </a:r>
            <a:endParaRPr lang="es-E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5CA4-CEDA-5003-6FC4-09E378E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23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67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7141E-BD97-C36D-2869-C97502F5E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081D-679A-5CAC-645A-4F671096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5143-FB88-5332-8844-AD3DB74B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solidFill>
                  <a:srgbClr val="004B85"/>
                </a:solidFill>
              </a:rPr>
              <a:t>Ejemplo 2: </a:t>
            </a:r>
            <a:r>
              <a:rPr lang="es-ES" sz="2400" dirty="0"/>
              <a:t>Mostrar la edad y el número de departamento de todos los  empleados de la empresa.</a:t>
            </a:r>
          </a:p>
          <a:p>
            <a:pPr marL="0" indent="0">
              <a:buNone/>
            </a:pPr>
            <a:r>
              <a:rPr lang="es-ES" sz="2400" dirty="0"/>
              <a:t>    </a:t>
            </a:r>
          </a:p>
          <a:p>
            <a:pPr marL="0" indent="0">
              <a:buNone/>
            </a:pPr>
            <a:r>
              <a:rPr lang="es-ES" sz="2400" dirty="0"/>
              <a:t>Mediante el símbolo </a:t>
            </a:r>
            <a:r>
              <a:rPr lang="el-GR" sz="2400" dirty="0"/>
              <a:t>π</a:t>
            </a:r>
            <a:r>
              <a:rPr lang="es-ES" sz="2400" dirty="0"/>
              <a:t>:</a:t>
            </a:r>
          </a:p>
          <a:p>
            <a:pPr marL="0" indent="0" algn="ctr">
              <a:buNone/>
            </a:pPr>
            <a:r>
              <a:rPr lang="el-GR" sz="2400" b="1" dirty="0"/>
              <a:t>π</a:t>
            </a:r>
            <a:r>
              <a:rPr lang="es-ES" sz="2400" b="1" dirty="0"/>
              <a:t> edad, #depto (EMPLEADO)</a:t>
            </a:r>
          </a:p>
          <a:p>
            <a:pPr marL="0" indent="0">
              <a:buNone/>
            </a:pPr>
            <a:r>
              <a:rPr lang="es-ES" sz="2400" dirty="0"/>
              <a:t>    </a:t>
            </a:r>
          </a:p>
          <a:p>
            <a:pPr marL="0" indent="0">
              <a:buNone/>
            </a:pPr>
            <a:r>
              <a:rPr lang="es-ES" sz="2400" dirty="0"/>
              <a:t>Mediante palabra clave PROJECT:</a:t>
            </a:r>
          </a:p>
          <a:p>
            <a:pPr marL="0" indent="0" algn="ctr">
              <a:buNone/>
            </a:pPr>
            <a:endParaRPr lang="es-ES" sz="2400" b="1" dirty="0"/>
          </a:p>
          <a:p>
            <a:pPr marL="0" indent="0" algn="ctr">
              <a:buNone/>
            </a:pPr>
            <a:r>
              <a:rPr lang="es-ES" sz="2400" b="1" dirty="0"/>
              <a:t>PROJECT empleado OVER edad, #depto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00D1D-18AA-DCEE-78C3-A5775DAA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24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0786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73F9987-E3CC-4B03-8DAE-E0EF40C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25</a:t>
            </a:fld>
            <a:endParaRPr lang="es-MX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F480078-951F-852E-0950-BA2DC561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dirty="0"/>
              <a:t>Proyección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E1FBC2-9A66-A5FC-DE0F-CD05DFF8F517}"/>
              </a:ext>
            </a:extLst>
          </p:cNvPr>
          <p:cNvGraphicFramePr>
            <a:graphicFrameLocks noGrp="1"/>
          </p:cNvGraphicFramePr>
          <p:nvPr/>
        </p:nvGraphicFramePr>
        <p:xfrm>
          <a:off x="3692361" y="2178551"/>
          <a:ext cx="46900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536129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0941F1-640A-B051-EBC9-0391826E5ED3}"/>
              </a:ext>
            </a:extLst>
          </p:cNvPr>
          <p:cNvSpPr txBox="1"/>
          <p:nvPr/>
        </p:nvSpPr>
        <p:spPr>
          <a:xfrm>
            <a:off x="3692359" y="1815511"/>
            <a:ext cx="4690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48B11-9E26-455E-F4E4-A7F94CCA56C0}"/>
              </a:ext>
            </a:extLst>
          </p:cNvPr>
          <p:cNvSpPr txBox="1"/>
          <p:nvPr/>
        </p:nvSpPr>
        <p:spPr>
          <a:xfrm>
            <a:off x="3554229" y="4050060"/>
            <a:ext cx="49663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>
                <a:solidFill>
                  <a:srgbClr val="004B85"/>
                </a:solidFill>
              </a:rPr>
              <a:t>PROJECT A OVER Código Alumno, Nombre Alumno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2D07075-BE19-A7FC-B7C7-CE14666B5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66249"/>
              </p:ext>
            </p:extLst>
          </p:nvPr>
        </p:nvGraphicFramePr>
        <p:xfrm>
          <a:off x="4460423" y="4544215"/>
          <a:ext cx="31539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349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631569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692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4449-3E76-0D16-42B2-1DAD25BA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Join</a:t>
            </a:r>
            <a:endParaRPr lang="es-CL" sz="2800" dirty="0">
              <a:solidFill>
                <a:srgbClr val="004B8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4BCF1-B1A7-2164-2045-BE47DFA7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634003" cy="2493156"/>
          </a:xfrm>
        </p:spPr>
        <p:txBody>
          <a:bodyPr anchor="t">
            <a:normAutofit/>
          </a:bodyPr>
          <a:lstStyle/>
          <a:p>
            <a:r>
              <a:rPr lang="es-ES" sz="2600" dirty="0"/>
              <a:t>Es una operación que se obtiene al comparar atributos de dos distintas tablas de datos.</a:t>
            </a:r>
          </a:p>
          <a:p>
            <a:r>
              <a:rPr lang="es-ES" sz="2600" dirty="0"/>
              <a:t>Notación:</a:t>
            </a:r>
          </a:p>
          <a:p>
            <a:pPr lvl="1"/>
            <a:r>
              <a:rPr lang="es-CL" dirty="0"/>
              <a:t>Símbolo: X</a:t>
            </a:r>
          </a:p>
          <a:p>
            <a:pPr lvl="1"/>
            <a:r>
              <a:rPr lang="es-CL" dirty="0"/>
              <a:t>Palabra Reservada: JOIN</a:t>
            </a:r>
          </a:p>
          <a:p>
            <a:pPr lvl="1"/>
            <a:r>
              <a:rPr lang="es-CL" dirty="0"/>
              <a:t>Uso: JOIN Tabla 1 AND Tabla 2 OVER </a:t>
            </a:r>
            <a:r>
              <a:rPr lang="es-CL" dirty="0" err="1"/>
              <a:t>atributoComún</a:t>
            </a:r>
            <a:endParaRPr lang="es-C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FBEE7-A6A1-FFF5-7580-4BEEF527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26</a:t>
            </a:fld>
            <a:endParaRPr lang="es-CL" dirty="0"/>
          </a:p>
        </p:txBody>
      </p:sp>
      <p:pic>
        <p:nvPicPr>
          <p:cNvPr id="8" name="Picture 7" descr="A picture containing shoji, building, crossword puzzle&#10;&#10;Description automatically generated">
            <a:extLst>
              <a:ext uri="{FF2B5EF4-FFF2-40B4-BE49-F238E27FC236}">
                <a16:creationId xmlns:a16="http://schemas.microsoft.com/office/drawing/2014/main" id="{84F308A9-5F99-56DA-5806-C6D125E34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85" y="4450840"/>
            <a:ext cx="4536829" cy="20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29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A1020D9-168B-4E20-8CF3-E58040D8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27</a:t>
            </a:fld>
            <a:endParaRPr lang="es-MX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D70B870-0350-F665-8E41-9A9D8741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i="1" dirty="0" err="1"/>
              <a:t>Join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682A66-A093-CEAD-50B0-7412C68E2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12785"/>
              </p:ext>
            </p:extLst>
          </p:nvPr>
        </p:nvGraphicFramePr>
        <p:xfrm>
          <a:off x="1666610" y="2138227"/>
          <a:ext cx="417341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153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447737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374521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</a:tblGrid>
              <a:tr h="228196">
                <a:tc>
                  <a:txBody>
                    <a:bodyPr/>
                    <a:lstStyle/>
                    <a:p>
                      <a:r>
                        <a:rPr lang="es-CL" sz="14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228196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7270CF5-6455-D775-ACB2-0C91F0C3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09511"/>
              </p:ext>
            </p:extLst>
          </p:nvPr>
        </p:nvGraphicFramePr>
        <p:xfrm>
          <a:off x="7202249" y="2138227"/>
          <a:ext cx="293042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650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51577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Dirección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Blanco 1353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3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Freire 1453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Portales 974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994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96639A-33E1-B764-1BB4-486C23B0E927}"/>
              </a:ext>
            </a:extLst>
          </p:cNvPr>
          <p:cNvSpPr txBox="1"/>
          <p:nvPr/>
        </p:nvSpPr>
        <p:spPr>
          <a:xfrm>
            <a:off x="1666612" y="1773571"/>
            <a:ext cx="41734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F6BC2-81AA-838B-A456-64E5BACC8CFC}"/>
              </a:ext>
            </a:extLst>
          </p:cNvPr>
          <p:cNvSpPr txBox="1"/>
          <p:nvPr/>
        </p:nvSpPr>
        <p:spPr>
          <a:xfrm>
            <a:off x="7202248" y="1768895"/>
            <a:ext cx="29304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131F84-72A1-A29A-452F-10C2126AE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83917"/>
              </p:ext>
            </p:extLst>
          </p:nvPr>
        </p:nvGraphicFramePr>
        <p:xfrm>
          <a:off x="3281083" y="4288378"/>
          <a:ext cx="562983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43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57373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1494144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48191742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r>
                        <a:rPr lang="es-CL" sz="1400" dirty="0"/>
                        <a:t>Código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Nombre Alumno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Carrera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Dirección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23268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José Carvajal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Computación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Blanco 1353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23268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Ana González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Diseño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Freire 1453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23268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Paola Núñez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Contabilidad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Portales 974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76A8D0-61E2-50B5-6F8A-160BD1FE7572}"/>
              </a:ext>
            </a:extLst>
          </p:cNvPr>
          <p:cNvSpPr txBox="1"/>
          <p:nvPr/>
        </p:nvSpPr>
        <p:spPr>
          <a:xfrm>
            <a:off x="3281083" y="3923722"/>
            <a:ext cx="56298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>
                <a:solidFill>
                  <a:srgbClr val="004B85"/>
                </a:solidFill>
              </a:rPr>
              <a:t>JOIN A AND C OVER Código Alumno</a:t>
            </a:r>
          </a:p>
        </p:txBody>
      </p:sp>
    </p:spTree>
    <p:extLst>
      <p:ext uri="{BB962C8B-B14F-4D97-AF65-F5344CB8AC3E}">
        <p14:creationId xmlns:p14="http://schemas.microsoft.com/office/powerpoint/2010/main" val="3206795900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932-8784-F6F9-0F69-664FEDF9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Join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Tipos de </a:t>
            </a:r>
            <a:r>
              <a:rPr lang="es-CL" sz="2800" i="1" dirty="0" err="1">
                <a:solidFill>
                  <a:srgbClr val="004B85"/>
                </a:solidFill>
              </a:rPr>
              <a:t>Join</a:t>
            </a:r>
            <a:endParaRPr lang="es-CL" sz="2800" i="1" dirty="0">
              <a:solidFill>
                <a:srgbClr val="004B8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C9743-AF21-2A1C-0A89-BFD3F794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sz="2600" b="1" dirty="0" err="1">
                <a:solidFill>
                  <a:srgbClr val="004B85"/>
                </a:solidFill>
              </a:rPr>
              <a:t>EquiJoin</a:t>
            </a:r>
            <a:r>
              <a:rPr lang="es-ES" sz="2600" b="1" dirty="0">
                <a:solidFill>
                  <a:srgbClr val="004B85"/>
                </a:solidFill>
              </a:rPr>
              <a:t>: </a:t>
            </a:r>
            <a:r>
              <a:rPr lang="es-ES" sz="2600" i="1" dirty="0" err="1"/>
              <a:t>Join</a:t>
            </a:r>
            <a:r>
              <a:rPr lang="es-ES" sz="2600" dirty="0"/>
              <a:t> cuya condición de comparación es de igualdad. </a:t>
            </a:r>
          </a:p>
          <a:p>
            <a:pPr marL="0" indent="0" algn="ctr">
              <a:buNone/>
            </a:pPr>
            <a:r>
              <a:rPr lang="es-ES" sz="2400" b="1" dirty="0"/>
              <a:t>JOIN A AND B OVER </a:t>
            </a:r>
            <a:r>
              <a:rPr lang="es-ES" sz="2400" b="1" dirty="0" err="1"/>
              <a:t>A.x</a:t>
            </a:r>
            <a:r>
              <a:rPr lang="es-ES" sz="2400" b="1" dirty="0"/>
              <a:t> = </a:t>
            </a:r>
            <a:r>
              <a:rPr lang="es-ES" sz="2400" b="1" dirty="0" err="1"/>
              <a:t>B.y</a:t>
            </a:r>
            <a:endParaRPr lang="es-ES" sz="2400" b="1" dirty="0"/>
          </a:p>
          <a:p>
            <a:r>
              <a:rPr lang="es-ES" sz="2600" b="1" dirty="0" err="1">
                <a:solidFill>
                  <a:srgbClr val="004B85"/>
                </a:solidFill>
              </a:rPr>
              <a:t>NonEquiJoin</a:t>
            </a:r>
            <a:r>
              <a:rPr lang="es-ES" sz="2600" b="1" dirty="0">
                <a:solidFill>
                  <a:srgbClr val="004B85"/>
                </a:solidFill>
              </a:rPr>
              <a:t>:</a:t>
            </a:r>
            <a:r>
              <a:rPr lang="es-ES" sz="2600" dirty="0"/>
              <a:t> </a:t>
            </a:r>
            <a:r>
              <a:rPr lang="es-ES" sz="2600" i="1" dirty="0" err="1"/>
              <a:t>Join</a:t>
            </a:r>
            <a:r>
              <a:rPr lang="es-ES" sz="2600" dirty="0"/>
              <a:t> cuya condición de comparación es de desigualdad. </a:t>
            </a:r>
          </a:p>
          <a:p>
            <a:pPr marL="0" indent="0" algn="ctr">
              <a:buNone/>
            </a:pPr>
            <a:r>
              <a:rPr lang="es-ES" sz="2400" b="1" dirty="0"/>
              <a:t>JOIN A AND B OVER </a:t>
            </a:r>
            <a:r>
              <a:rPr lang="es-ES" sz="2400" b="1" dirty="0" err="1"/>
              <a:t>A.x</a:t>
            </a:r>
            <a:r>
              <a:rPr lang="es-ES" sz="2400" b="1" dirty="0"/>
              <a:t> &lt;&gt; </a:t>
            </a:r>
            <a:r>
              <a:rPr lang="es-ES" sz="2400" b="1" dirty="0" err="1"/>
              <a:t>B.y</a:t>
            </a:r>
            <a:endParaRPr lang="es-ES" sz="2400" b="1" dirty="0"/>
          </a:p>
          <a:p>
            <a:r>
              <a:rPr lang="es-ES" sz="2600" b="1" dirty="0" err="1">
                <a:solidFill>
                  <a:srgbClr val="004B85"/>
                </a:solidFill>
              </a:rPr>
              <a:t>AutoJoin</a:t>
            </a:r>
            <a:r>
              <a:rPr lang="es-ES" sz="2600" b="1" dirty="0">
                <a:solidFill>
                  <a:srgbClr val="004B85"/>
                </a:solidFill>
              </a:rPr>
              <a:t>: </a:t>
            </a:r>
            <a:r>
              <a:rPr lang="es-ES" sz="2600" i="1" dirty="0" err="1"/>
              <a:t>Join</a:t>
            </a:r>
            <a:r>
              <a:rPr lang="es-ES" sz="2600" dirty="0"/>
              <a:t> aplicado sobre atributos de la misma tabla </a:t>
            </a:r>
          </a:p>
          <a:p>
            <a:pPr marL="0" indent="0" algn="ctr">
              <a:buNone/>
            </a:pPr>
            <a:r>
              <a:rPr lang="es-ES" sz="2400" b="1" dirty="0"/>
              <a:t>JOIN Empleado AND Empleado AS jefe OVER </a:t>
            </a:r>
            <a:r>
              <a:rPr lang="es-ES" sz="2400" b="1" dirty="0" err="1"/>
              <a:t>rut</a:t>
            </a:r>
            <a:r>
              <a:rPr lang="es-ES" sz="2400" b="1" dirty="0"/>
              <a:t>-jefe = </a:t>
            </a:r>
            <a:r>
              <a:rPr lang="es-ES" sz="2400" b="1" dirty="0" err="1"/>
              <a:t>jefe.rut</a:t>
            </a:r>
            <a:endParaRPr lang="es-E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B99E2-E9DD-21C9-A1D2-DA8C1A86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28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95200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1733-F7AD-4A97-BF6F-0FBC3E09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Join</a:t>
            </a:r>
            <a:br>
              <a:rPr lang="es-CL" i="1" dirty="0"/>
            </a:br>
            <a:r>
              <a:rPr lang="es-CL" sz="2800" dirty="0">
                <a:solidFill>
                  <a:srgbClr val="004B85"/>
                </a:solidFill>
              </a:rPr>
              <a:t>Tipos de </a:t>
            </a:r>
            <a:r>
              <a:rPr lang="es-CL" sz="2800" i="1" dirty="0" err="1">
                <a:solidFill>
                  <a:srgbClr val="004B85"/>
                </a:solidFill>
              </a:rPr>
              <a:t>Join</a:t>
            </a:r>
            <a:endParaRPr lang="es-CL" i="1" dirty="0">
              <a:solidFill>
                <a:srgbClr val="004B8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1668-0255-EC17-A5DC-3840AA3F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55634" cy="4117975"/>
          </a:xfrm>
        </p:spPr>
        <p:txBody>
          <a:bodyPr anchor="ctr"/>
          <a:lstStyle/>
          <a:p>
            <a:r>
              <a:rPr lang="es-ES" sz="2600" b="1" i="1" dirty="0" err="1">
                <a:solidFill>
                  <a:srgbClr val="004B85"/>
                </a:solidFill>
              </a:rPr>
              <a:t>Join</a:t>
            </a:r>
            <a:r>
              <a:rPr lang="es-ES" sz="2600" b="1" dirty="0">
                <a:solidFill>
                  <a:srgbClr val="004B85"/>
                </a:solidFill>
              </a:rPr>
              <a:t> Externo Izquierdo: </a:t>
            </a:r>
            <a:r>
              <a:rPr lang="es-ES" sz="2600" dirty="0"/>
              <a:t>ocurre cuando todas las filas de la relación o tabla externa (izquierda del </a:t>
            </a:r>
            <a:r>
              <a:rPr lang="es-ES" sz="2600" i="1" dirty="0" err="1"/>
              <a:t>join</a:t>
            </a:r>
            <a:r>
              <a:rPr lang="es-ES" sz="2600" dirty="0"/>
              <a:t>) aparecen en el resultado, incluso si no tienen una fila de la tabla derecha asociada.</a:t>
            </a:r>
          </a:p>
          <a:p>
            <a:r>
              <a:rPr lang="es-ES" sz="2600" dirty="0"/>
              <a:t>Notación:</a:t>
            </a:r>
          </a:p>
          <a:p>
            <a:pPr lvl="1"/>
            <a:r>
              <a:rPr lang="es-ES" dirty="0"/>
              <a:t>Mediante el símbolo: ]X|</a:t>
            </a:r>
          </a:p>
          <a:p>
            <a:pPr lvl="1"/>
            <a:r>
              <a:rPr lang="es-ES" dirty="0"/>
              <a:t>Mediante las palabras reservadas: LEFT OUTER JOIN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334F9-4134-D9D8-06E0-563A680A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29</a:t>
            </a:fld>
            <a:endParaRPr lang="es-CL" dirty="0"/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25B3FE1E-986C-4C51-E9C3-AD57BCF5D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r="72905" b="71861"/>
          <a:stretch/>
        </p:blipFill>
        <p:spPr>
          <a:xfrm>
            <a:off x="9088404" y="2979650"/>
            <a:ext cx="2607264" cy="18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9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237A-F32F-1224-DDF2-A89C91B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6.1 Lenguaje de consulta (DML)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B8384-1662-CDA3-7713-6BF4AE3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81249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1733-F7AD-4A97-BF6F-0FBC3E09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Join</a:t>
            </a:r>
            <a:br>
              <a:rPr lang="es-CL" i="1" dirty="0"/>
            </a:br>
            <a:r>
              <a:rPr lang="es-CL" sz="2800" dirty="0">
                <a:solidFill>
                  <a:srgbClr val="004B85"/>
                </a:solidFill>
              </a:rPr>
              <a:t>Tipos de </a:t>
            </a:r>
            <a:r>
              <a:rPr lang="es-CL" sz="2800" i="1" dirty="0" err="1">
                <a:solidFill>
                  <a:srgbClr val="004B85"/>
                </a:solidFill>
              </a:rPr>
              <a:t>Join</a:t>
            </a:r>
            <a:endParaRPr lang="es-CL" i="1" dirty="0">
              <a:solidFill>
                <a:srgbClr val="004B8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1668-0255-EC17-A5DC-3840AA3F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55634" cy="4117975"/>
          </a:xfrm>
        </p:spPr>
        <p:txBody>
          <a:bodyPr anchor="ctr"/>
          <a:lstStyle/>
          <a:p>
            <a:r>
              <a:rPr lang="es-ES" sz="2600" b="1" i="1" dirty="0" err="1">
                <a:solidFill>
                  <a:srgbClr val="004B85"/>
                </a:solidFill>
              </a:rPr>
              <a:t>Join</a:t>
            </a:r>
            <a:r>
              <a:rPr lang="es-ES" sz="2600" b="1" dirty="0">
                <a:solidFill>
                  <a:srgbClr val="004B85"/>
                </a:solidFill>
              </a:rPr>
              <a:t> Externo Derecho: </a:t>
            </a:r>
            <a:r>
              <a:rPr lang="es-ES" sz="2600" dirty="0"/>
              <a:t>se presenta cuando todas las filas de la relación o tabla interna (derecha del </a:t>
            </a:r>
            <a:r>
              <a:rPr lang="es-ES" sz="2600" i="1" dirty="0" err="1"/>
              <a:t>join</a:t>
            </a:r>
            <a:r>
              <a:rPr lang="es-ES" sz="2600" dirty="0"/>
              <a:t>) aparecen en el resultado, incluso si no tienen una fila de la tabla izquierda asociada.</a:t>
            </a:r>
          </a:p>
          <a:p>
            <a:r>
              <a:rPr lang="es-ES" sz="2600" dirty="0"/>
              <a:t>Notación:</a:t>
            </a:r>
          </a:p>
          <a:p>
            <a:pPr lvl="1"/>
            <a:r>
              <a:rPr lang="es-ES" dirty="0"/>
              <a:t>Mediante el símbolo: |X[</a:t>
            </a:r>
          </a:p>
          <a:p>
            <a:pPr lvl="1"/>
            <a:r>
              <a:rPr lang="es-ES" dirty="0"/>
              <a:t>Mediante las palabras reservadas: RIGHT OUTER JOIN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334F9-4134-D9D8-06E0-563A680A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30</a:t>
            </a:fld>
            <a:endParaRPr lang="es-CL" dirty="0"/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25B3FE1E-986C-4C51-E9C3-AD57BCF5D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2" t="4303" r="-127" b="71790"/>
          <a:stretch/>
        </p:blipFill>
        <p:spPr>
          <a:xfrm>
            <a:off x="9088404" y="2979650"/>
            <a:ext cx="2607264" cy="18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78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1733-F7AD-4A97-BF6F-0FBC3E09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Join</a:t>
            </a:r>
            <a:br>
              <a:rPr lang="es-CL" i="1" dirty="0"/>
            </a:br>
            <a:r>
              <a:rPr lang="es-CL" sz="2800" dirty="0">
                <a:solidFill>
                  <a:srgbClr val="004B85"/>
                </a:solidFill>
              </a:rPr>
              <a:t>Tipos de </a:t>
            </a:r>
            <a:r>
              <a:rPr lang="es-CL" sz="2800" i="1" dirty="0" err="1">
                <a:solidFill>
                  <a:srgbClr val="004B85"/>
                </a:solidFill>
              </a:rPr>
              <a:t>Join</a:t>
            </a:r>
            <a:endParaRPr lang="es-CL" i="1" dirty="0">
              <a:solidFill>
                <a:srgbClr val="004B8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1668-0255-EC17-A5DC-3840AA3F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55634" cy="4117975"/>
          </a:xfrm>
        </p:spPr>
        <p:txBody>
          <a:bodyPr anchor="ctr"/>
          <a:lstStyle/>
          <a:p>
            <a:r>
              <a:rPr lang="es-ES" sz="2600" b="1" i="1" dirty="0" err="1">
                <a:solidFill>
                  <a:srgbClr val="004B85"/>
                </a:solidFill>
              </a:rPr>
              <a:t>Join</a:t>
            </a:r>
            <a:r>
              <a:rPr lang="es-ES" sz="2600" b="1" dirty="0">
                <a:solidFill>
                  <a:srgbClr val="004B85"/>
                </a:solidFill>
              </a:rPr>
              <a:t> Externo Full: </a:t>
            </a:r>
            <a:r>
              <a:rPr lang="es-ES" sz="2600" dirty="0"/>
              <a:t>es el resultado del </a:t>
            </a:r>
            <a:r>
              <a:rPr lang="es-ES" sz="2600" i="1" dirty="0" err="1"/>
              <a:t>join</a:t>
            </a:r>
            <a:r>
              <a:rPr lang="es-ES" sz="2600" dirty="0"/>
              <a:t> que contempla todas las filas de las relaciones externa e interna, independiente de si cumplen o no la condición del </a:t>
            </a:r>
            <a:r>
              <a:rPr lang="es-ES" sz="2600" i="1" dirty="0" err="1"/>
              <a:t>join</a:t>
            </a:r>
            <a:r>
              <a:rPr lang="es-ES" sz="2600" dirty="0"/>
              <a:t>.</a:t>
            </a:r>
          </a:p>
          <a:p>
            <a:r>
              <a:rPr lang="es-ES" sz="2600" dirty="0"/>
              <a:t>Notación:</a:t>
            </a:r>
          </a:p>
          <a:p>
            <a:pPr lvl="1"/>
            <a:r>
              <a:rPr lang="es-ES" dirty="0"/>
              <a:t>Mediante el símbolo: ]X[</a:t>
            </a:r>
          </a:p>
          <a:p>
            <a:pPr lvl="1"/>
            <a:r>
              <a:rPr lang="es-ES" dirty="0"/>
              <a:t>Mediante las palabras reservadas: FULL OUTER JOIN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334F9-4134-D9D8-06E0-563A680A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31</a:t>
            </a:fld>
            <a:endParaRPr lang="es-CL" dirty="0"/>
          </a:p>
        </p:txBody>
      </p:sp>
      <p:pic>
        <p:nvPicPr>
          <p:cNvPr id="8" name="3 Imagen">
            <a:extLst>
              <a:ext uri="{FF2B5EF4-FFF2-40B4-BE49-F238E27FC236}">
                <a16:creationId xmlns:a16="http://schemas.microsoft.com/office/drawing/2014/main" id="{6718A204-29CF-F059-FFCD-9C4D59B32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r="1693"/>
          <a:stretch/>
        </p:blipFill>
        <p:spPr>
          <a:xfrm>
            <a:off x="9088404" y="2979650"/>
            <a:ext cx="2607264" cy="18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0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0B34-C136-B7F1-43EB-83375B61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Diagrama de </a:t>
            </a:r>
            <a:r>
              <a:rPr lang="es-CL" i="1" dirty="0" err="1"/>
              <a:t>Join</a:t>
            </a:r>
            <a:endParaRPr lang="es-CL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BEF79-4BE1-3ADC-5217-E25AD8FE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32</a:t>
            </a:fld>
            <a:endParaRPr lang="es-CL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D05010C4-D944-0535-1746-278DD899E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75" y="1415665"/>
            <a:ext cx="6282726" cy="49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093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E5EB9-5227-F225-E0EE-8159988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</a:t>
            </a:r>
            <a:r>
              <a:rPr lang="es-CL" i="1" dirty="0" err="1"/>
              <a:t>Join</a:t>
            </a:r>
            <a:endParaRPr lang="es-CL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FFEA6-F981-45BA-753C-EC614A38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680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Consideremos las siguientes tablas de ejemplo: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477D4-F2AB-EFEA-8358-266F7BEF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33</a:t>
            </a:fld>
            <a:endParaRPr lang="es-CL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8761F5C-7672-2A1A-D569-083F514E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75937"/>
              </p:ext>
            </p:extLst>
          </p:nvPr>
        </p:nvGraphicFramePr>
        <p:xfrm>
          <a:off x="1682264" y="3241178"/>
          <a:ext cx="38955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643446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  <a:gridCol w="886119">
                  <a:extLst>
                    <a:ext uri="{9D8B030D-6E8A-4147-A177-3AD203B41FA5}">
                      <a16:colId xmlns:a16="http://schemas.microsoft.com/office/drawing/2014/main" val="1810927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RUT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Edad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Sueldo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11.111.111-1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Juan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34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300.000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12.121.212-1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Carolina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27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250.000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13.131.313-1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Guillermo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39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320.000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AF5169-22C6-BF40-8DC7-7A1627C63CB1}"/>
              </a:ext>
            </a:extLst>
          </p:cNvPr>
          <p:cNvSpPr txBox="1"/>
          <p:nvPr/>
        </p:nvSpPr>
        <p:spPr>
          <a:xfrm>
            <a:off x="1682263" y="2878138"/>
            <a:ext cx="389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A902F97-6DD5-555E-C5E2-001F13B50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33942"/>
              </p:ext>
            </p:extLst>
          </p:nvPr>
        </p:nvGraphicFramePr>
        <p:xfrm>
          <a:off x="6354498" y="3234886"/>
          <a:ext cx="42169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898842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  <a:gridCol w="952103">
                  <a:extLst>
                    <a:ext uri="{9D8B030D-6E8A-4147-A177-3AD203B41FA5}">
                      <a16:colId xmlns:a16="http://schemas.microsoft.com/office/drawing/2014/main" val="1810927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RUT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Sueldo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Teléfono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12.121.212-1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Carolina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250.000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2910091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13.131.313-1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Guillermo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320.000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2940094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14.141.414-1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María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340.000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2980098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E25A19-AE5A-86D7-0153-15FD9DF06377}"/>
              </a:ext>
            </a:extLst>
          </p:cNvPr>
          <p:cNvSpPr txBox="1"/>
          <p:nvPr/>
        </p:nvSpPr>
        <p:spPr>
          <a:xfrm>
            <a:off x="6354498" y="2871846"/>
            <a:ext cx="42169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B</a:t>
            </a:r>
          </a:p>
        </p:txBody>
      </p:sp>
    </p:spTree>
    <p:extLst>
      <p:ext uri="{BB962C8B-B14F-4D97-AF65-F5344CB8AC3E}">
        <p14:creationId xmlns:p14="http://schemas.microsoft.com/office/powerpoint/2010/main" val="305851517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E5EB9-5227-F225-E0EE-8159988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</a:t>
            </a:r>
            <a:r>
              <a:rPr lang="es-CL" i="1" dirty="0" err="1"/>
              <a:t>Join</a:t>
            </a:r>
            <a:endParaRPr lang="es-CL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477D4-F2AB-EFEA-8358-266F7BEF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34</a:t>
            </a:fld>
            <a:endParaRPr lang="es-CL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8761F5C-7672-2A1A-D569-083F514E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90813"/>
              </p:ext>
            </p:extLst>
          </p:nvPr>
        </p:nvGraphicFramePr>
        <p:xfrm>
          <a:off x="6521131" y="723521"/>
          <a:ext cx="48612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643446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  <a:gridCol w="898843">
                  <a:extLst>
                    <a:ext uri="{9D8B030D-6E8A-4147-A177-3AD203B41FA5}">
                      <a16:colId xmlns:a16="http://schemas.microsoft.com/office/drawing/2014/main" val="1810927933"/>
                    </a:ext>
                  </a:extLst>
                </a:gridCol>
                <a:gridCol w="952945">
                  <a:extLst>
                    <a:ext uri="{9D8B030D-6E8A-4147-A177-3AD203B41FA5}">
                      <a16:colId xmlns:a16="http://schemas.microsoft.com/office/drawing/2014/main" val="15281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RUT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Edad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Sueldo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Teléfono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11.111.111-1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Juan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34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300.000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---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12.121.212-1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Carolina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27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250.000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2910091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13.131.313-1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Guillermo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39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320.000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2940094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AF5169-22C6-BF40-8DC7-7A1627C63CB1}"/>
              </a:ext>
            </a:extLst>
          </p:cNvPr>
          <p:cNvSpPr txBox="1"/>
          <p:nvPr/>
        </p:nvSpPr>
        <p:spPr>
          <a:xfrm>
            <a:off x="6521131" y="354189"/>
            <a:ext cx="4861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4B85"/>
                </a:solidFill>
              </a:rPr>
              <a:t>LEFT OUTER </a:t>
            </a:r>
            <a:r>
              <a:rPr lang="en-US" b="1" dirty="0"/>
              <a:t>JOIN A AND B OVER RUT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291C69BF-B5C7-B3F5-1E0B-96CB759EE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33934"/>
              </p:ext>
            </p:extLst>
          </p:nvPr>
        </p:nvGraphicFramePr>
        <p:xfrm>
          <a:off x="6521131" y="2748911"/>
          <a:ext cx="48612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643446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  <a:gridCol w="898843">
                  <a:extLst>
                    <a:ext uri="{9D8B030D-6E8A-4147-A177-3AD203B41FA5}">
                      <a16:colId xmlns:a16="http://schemas.microsoft.com/office/drawing/2014/main" val="1810927933"/>
                    </a:ext>
                  </a:extLst>
                </a:gridCol>
                <a:gridCol w="952945">
                  <a:extLst>
                    <a:ext uri="{9D8B030D-6E8A-4147-A177-3AD203B41FA5}">
                      <a16:colId xmlns:a16="http://schemas.microsoft.com/office/drawing/2014/main" val="15281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RUT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Edad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Sueldo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Teléfono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12.121.212-1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Carolina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27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250.000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2910091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13.131.313-1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Guillermo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39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320.000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2940094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14.141.414-1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María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--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340.000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2980098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06C2E39-EFA7-2C63-7877-D0BB5B4C95E6}"/>
              </a:ext>
            </a:extLst>
          </p:cNvPr>
          <p:cNvSpPr txBox="1"/>
          <p:nvPr/>
        </p:nvSpPr>
        <p:spPr>
          <a:xfrm>
            <a:off x="6555736" y="2391547"/>
            <a:ext cx="4861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4B85"/>
                </a:solidFill>
              </a:rPr>
              <a:t>RIGHT OUTER</a:t>
            </a:r>
            <a:r>
              <a:rPr lang="en-US" b="1" dirty="0"/>
              <a:t> JOIN A AND B OVER RUT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C17397E-1F36-EC27-A6A5-CAAC19450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55687"/>
              </p:ext>
            </p:extLst>
          </p:nvPr>
        </p:nvGraphicFramePr>
        <p:xfrm>
          <a:off x="6521131" y="4699427"/>
          <a:ext cx="4861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643446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  <a:gridCol w="898843">
                  <a:extLst>
                    <a:ext uri="{9D8B030D-6E8A-4147-A177-3AD203B41FA5}">
                      <a16:colId xmlns:a16="http://schemas.microsoft.com/office/drawing/2014/main" val="1810927933"/>
                    </a:ext>
                  </a:extLst>
                </a:gridCol>
                <a:gridCol w="952945">
                  <a:extLst>
                    <a:ext uri="{9D8B030D-6E8A-4147-A177-3AD203B41FA5}">
                      <a16:colId xmlns:a16="http://schemas.microsoft.com/office/drawing/2014/main" val="15281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RUT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Edad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Sueldo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Teléfono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11.111.111-1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Juan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34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300.000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---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12.121.212-1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Carolina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27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250.000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2910091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13.131.313-1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Guillermo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39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320.000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2940094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14.141.414-1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María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--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340.000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2980098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6817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B3303C-0640-0F37-2EF8-C5E0C6F510C1}"/>
              </a:ext>
            </a:extLst>
          </p:cNvPr>
          <p:cNvSpPr txBox="1"/>
          <p:nvPr/>
        </p:nvSpPr>
        <p:spPr>
          <a:xfrm>
            <a:off x="6521131" y="4374073"/>
            <a:ext cx="4861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4B85"/>
                </a:solidFill>
              </a:rPr>
              <a:t>FULL OUTER</a:t>
            </a:r>
            <a:r>
              <a:rPr lang="en-US" b="1" dirty="0"/>
              <a:t> JOIN A AND B OVER RUT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A77B7D5-2A95-2B88-79E2-8AA963EA3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00948"/>
              </p:ext>
            </p:extLst>
          </p:nvPr>
        </p:nvGraphicFramePr>
        <p:xfrm>
          <a:off x="239226" y="1944527"/>
          <a:ext cx="38955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643446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  <a:gridCol w="886119">
                  <a:extLst>
                    <a:ext uri="{9D8B030D-6E8A-4147-A177-3AD203B41FA5}">
                      <a16:colId xmlns:a16="http://schemas.microsoft.com/office/drawing/2014/main" val="1810927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RUT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Edad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Sueldo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11.111.111-1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Juan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34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300.000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12.121.212-1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Carolina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27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250.000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13.131.313-1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Guillermo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39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320.000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DAC1714E-07C6-790A-99AA-992D75543BF4}"/>
              </a:ext>
            </a:extLst>
          </p:cNvPr>
          <p:cNvSpPr txBox="1"/>
          <p:nvPr/>
        </p:nvSpPr>
        <p:spPr>
          <a:xfrm>
            <a:off x="239225" y="1581487"/>
            <a:ext cx="38955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A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3F8D21-E24B-7AD7-962D-C20ED8FAA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93480"/>
              </p:ext>
            </p:extLst>
          </p:nvPr>
        </p:nvGraphicFramePr>
        <p:xfrm>
          <a:off x="1453914" y="4044766"/>
          <a:ext cx="42169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4284626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046172554"/>
                    </a:ext>
                  </a:extLst>
                </a:gridCol>
                <a:gridCol w="898842">
                  <a:extLst>
                    <a:ext uri="{9D8B030D-6E8A-4147-A177-3AD203B41FA5}">
                      <a16:colId xmlns:a16="http://schemas.microsoft.com/office/drawing/2014/main" val="3954609562"/>
                    </a:ext>
                  </a:extLst>
                </a:gridCol>
                <a:gridCol w="952103">
                  <a:extLst>
                    <a:ext uri="{9D8B030D-6E8A-4147-A177-3AD203B41FA5}">
                      <a16:colId xmlns:a16="http://schemas.microsoft.com/office/drawing/2014/main" val="1810927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/>
                        <a:t>RUT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Sueldo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Teléfono</a:t>
                      </a:r>
                    </a:p>
                  </a:txBody>
                  <a:tcPr anchor="ctr"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12.121.212-1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/>
                        <a:t>Carolina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250.000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2910091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13.131.313-1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Guillermo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320.000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2940094</a:t>
                      </a:r>
                    </a:p>
                  </a:txBody>
                  <a:tcPr anchor="ctr">
                    <a:solidFill>
                      <a:srgbClr val="004B8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14.141.414-1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María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340.000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2980098</a:t>
                      </a:r>
                    </a:p>
                  </a:txBody>
                  <a:tcPr anchor="ctr">
                    <a:solidFill>
                      <a:srgbClr val="004B8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05030"/>
                  </a:ext>
                </a:extLst>
              </a:tr>
            </a:tbl>
          </a:graphicData>
        </a:graphic>
      </p:graphicFrame>
      <p:sp>
        <p:nvSpPr>
          <p:cNvPr id="9" name="TextBox 7">
            <a:extLst>
              <a:ext uri="{FF2B5EF4-FFF2-40B4-BE49-F238E27FC236}">
                <a16:creationId xmlns:a16="http://schemas.microsoft.com/office/drawing/2014/main" id="{ED7449F2-6BA5-5F8A-5F56-3D6C26CCCFAB}"/>
              </a:ext>
            </a:extLst>
          </p:cNvPr>
          <p:cNvSpPr txBox="1"/>
          <p:nvPr/>
        </p:nvSpPr>
        <p:spPr>
          <a:xfrm>
            <a:off x="1453914" y="3681726"/>
            <a:ext cx="42169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b="1" dirty="0"/>
              <a:t>Tabla B</a:t>
            </a:r>
          </a:p>
        </p:txBody>
      </p:sp>
    </p:spTree>
    <p:extLst>
      <p:ext uri="{BB962C8B-B14F-4D97-AF65-F5344CB8AC3E}">
        <p14:creationId xmlns:p14="http://schemas.microsoft.com/office/powerpoint/2010/main" val="346977699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81E-9720-8D48-BF80-9AFAE52B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División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DIVIDE</a:t>
            </a:r>
            <a:endParaRPr lang="es-CL" dirty="0">
              <a:solidFill>
                <a:srgbClr val="004B8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9C06-9948-10FA-CB66-2AEBE4FB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sz="2600" dirty="0"/>
              <a:t>La división produce una relación R(X) que incluye todas las tuplas t[X] en S(Z) que aparecen en S, en combinación con todas las tuplas de T(Y), donde Z = X </a:t>
            </a:r>
            <a:r>
              <a:rPr lang="en-US" sz="2400" b="1" dirty="0">
                <a:sym typeface="Symbol" pitchFamily="18" charset="2"/>
              </a:rPr>
              <a:t></a:t>
            </a:r>
            <a:r>
              <a:rPr lang="es-ES" sz="2600" dirty="0"/>
              <a:t> Y.</a:t>
            </a:r>
          </a:p>
          <a:p>
            <a:pPr marL="0" indent="0">
              <a:buNone/>
            </a:pPr>
            <a:endParaRPr lang="es-ES" sz="2600" dirty="0"/>
          </a:p>
          <a:p>
            <a:r>
              <a:rPr lang="es-ES" sz="2600" dirty="0"/>
              <a:t>Notación:</a:t>
            </a:r>
          </a:p>
          <a:p>
            <a:pPr lvl="1"/>
            <a:r>
              <a:rPr lang="es-ES" dirty="0"/>
              <a:t>Símbolo: </a:t>
            </a:r>
            <a:r>
              <a:rPr lang="en-US" b="1" dirty="0">
                <a:sym typeface="Symbol" pitchFamily="18" charset="2"/>
              </a:rPr>
              <a:t></a:t>
            </a:r>
            <a:endParaRPr lang="es-ES" dirty="0"/>
          </a:p>
          <a:p>
            <a:pPr lvl="1"/>
            <a:r>
              <a:rPr lang="es-ES" dirty="0"/>
              <a:t>Palabra Reservada: DIVIDE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3D136-E34B-D300-BA21-83CE7319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35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987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3770-A97A-F6F1-7453-33D29A9C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División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Ejemplo</a:t>
            </a:r>
            <a:endParaRPr lang="es-CL" dirty="0">
              <a:solidFill>
                <a:srgbClr val="004B8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A6911-C53B-E449-903E-661E72C9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36</a:t>
            </a:fld>
            <a:endParaRPr lang="es-CL" dirty="0"/>
          </a:p>
        </p:txBody>
      </p:sp>
      <p:graphicFrame>
        <p:nvGraphicFramePr>
          <p:cNvPr id="5" name="Tabla 1">
            <a:extLst>
              <a:ext uri="{FF2B5EF4-FFF2-40B4-BE49-F238E27FC236}">
                <a16:creationId xmlns:a16="http://schemas.microsoft.com/office/drawing/2014/main" id="{EFBD00DC-3B2F-5F9E-324D-F90ABD549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82185"/>
              </p:ext>
            </p:extLst>
          </p:nvPr>
        </p:nvGraphicFramePr>
        <p:xfrm>
          <a:off x="2295368" y="2292940"/>
          <a:ext cx="3059546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004B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004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3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a3 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rgbClr val="004B8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14 CuadroTexto">
            <a:extLst>
              <a:ext uri="{FF2B5EF4-FFF2-40B4-BE49-F238E27FC236}">
                <a16:creationId xmlns:a16="http://schemas.microsoft.com/office/drawing/2014/main" id="{BEE903D2-5D3E-C684-DBD0-2BBFF76D3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16" y="1791759"/>
            <a:ext cx="57287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spcAft>
                <a:spcPts val="1200"/>
              </a:spcAft>
              <a:buClr>
                <a:srgbClr val="F37920"/>
              </a:buClr>
              <a:buSzTx/>
              <a:buNone/>
            </a:pPr>
            <a:r>
              <a:rPr lang="es-CL" sz="2000" dirty="0">
                <a:latin typeface="+mn-lt"/>
              </a:rPr>
              <a:t>Consideremos la siguiente tabla S con atributos a y b: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7071D-3EFB-505F-77F9-E4D40A70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839" y="2726705"/>
            <a:ext cx="171740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476250" indent="-476250" algn="just">
              <a:spcBef>
                <a:spcPct val="0"/>
              </a:spcBef>
              <a:buClr>
                <a:srgbClr val="004B85"/>
              </a:buClr>
              <a:buFont typeface="Wingdings" pitchFamily="2" charset="2"/>
              <a:buChar char="Ü"/>
            </a:pPr>
            <a:r>
              <a:rPr lang="en-US" sz="2000" b="1" dirty="0"/>
              <a:t>Si T(b) </a:t>
            </a:r>
            <a:r>
              <a:rPr lang="en-US" sz="2000" b="1" dirty="0" err="1"/>
              <a:t>es</a:t>
            </a:r>
            <a:r>
              <a:rPr lang="en-US" sz="2000" b="1" dirty="0"/>
              <a:t>: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E486BFF-DC47-1867-6AF7-19BC7B2A9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197" y="2751141"/>
            <a:ext cx="44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2000" dirty="0">
                <a:solidFill>
                  <a:srgbClr val="004B85"/>
                </a:solidFill>
                <a:sym typeface="Wingdings" pitchFamily="2" charset="2"/>
              </a:rPr>
              <a:t></a:t>
            </a:r>
            <a:endParaRPr lang="es-ES" sz="2000" dirty="0">
              <a:solidFill>
                <a:srgbClr val="004B8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7EE215-998A-EB6F-E9EC-E4394E1BB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839" y="4292256"/>
            <a:ext cx="171740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476250" indent="-476250" algn="just">
              <a:spcBef>
                <a:spcPct val="0"/>
              </a:spcBef>
              <a:buClr>
                <a:srgbClr val="004B85"/>
              </a:buClr>
              <a:buFont typeface="Wingdings" pitchFamily="2" charset="2"/>
              <a:buChar char="Ü"/>
            </a:pPr>
            <a:r>
              <a:rPr lang="en-US" sz="2000" b="1" dirty="0"/>
              <a:t>Si T(a) </a:t>
            </a:r>
            <a:r>
              <a:rPr lang="en-US" sz="2000" b="1" dirty="0" err="1"/>
              <a:t>es</a:t>
            </a:r>
            <a:r>
              <a:rPr lang="en-US" sz="2000" b="1" dirty="0"/>
              <a:t>: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A4A0F983-6C8A-5D89-E17A-98CB28E0E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127" y="4745460"/>
            <a:ext cx="508000" cy="70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b1</a:t>
            </a:r>
          </a:p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b4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902086B-BA53-43A2-559C-74A64270A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878" y="3151251"/>
            <a:ext cx="444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a2</a:t>
            </a:r>
          </a:p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a3</a:t>
            </a:r>
          </a:p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a4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0F2CAED-0E84-472B-1092-33512A0E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543" y="3120975"/>
            <a:ext cx="508000" cy="70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b1</a:t>
            </a:r>
          </a:p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b3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A9C347E-2BC1-D405-9C78-527B7DA0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543" y="4689582"/>
            <a:ext cx="508000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a1</a:t>
            </a:r>
          </a:p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a2</a:t>
            </a:r>
          </a:p>
          <a:p>
            <a:pPr marL="476250" indent="-476250" algn="ctr">
              <a:spcBef>
                <a:spcPct val="0"/>
              </a:spcBef>
              <a:buClr>
                <a:schemeClr val="accent1"/>
              </a:buClr>
            </a:pPr>
            <a:r>
              <a:rPr lang="en-US" sz="2000" dirty="0"/>
              <a:t>a3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F82E72C7-0143-1977-11AE-62FA1E6A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197" y="4345350"/>
            <a:ext cx="44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2000" dirty="0">
                <a:solidFill>
                  <a:srgbClr val="004B85"/>
                </a:solidFill>
                <a:sym typeface="Wingdings" pitchFamily="2" charset="2"/>
              </a:rPr>
              <a:t></a:t>
            </a:r>
            <a:endParaRPr lang="es-ES" sz="2000" dirty="0">
              <a:solidFill>
                <a:srgbClr val="004B8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054B1-D9D7-807F-A555-21E14A41F3EB}"/>
              </a:ext>
            </a:extLst>
          </p:cNvPr>
          <p:cNvSpPr txBox="1"/>
          <p:nvPr/>
        </p:nvSpPr>
        <p:spPr>
          <a:xfrm>
            <a:off x="8118048" y="2727347"/>
            <a:ext cx="2460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S(a, b) DIVIDE BY T(b)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88D85-2101-4FCE-9FEC-BE969F843DA7}"/>
              </a:ext>
            </a:extLst>
          </p:cNvPr>
          <p:cNvSpPr txBox="1"/>
          <p:nvPr/>
        </p:nvSpPr>
        <p:spPr>
          <a:xfrm>
            <a:off x="8123658" y="4324691"/>
            <a:ext cx="2448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S(a, b) DIVIDE BY T(a)</a:t>
            </a:r>
          </a:p>
        </p:txBody>
      </p:sp>
    </p:spTree>
    <p:extLst>
      <p:ext uri="{BB962C8B-B14F-4D97-AF65-F5344CB8AC3E}">
        <p14:creationId xmlns:p14="http://schemas.microsoft.com/office/powerpoint/2010/main" val="5665958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39AF-B730-4196-3528-8277B55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Lenguaje de consulta (DML)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58D8-E151-2356-6CB5-CE5E2281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i="1" dirty="0">
                <a:solidFill>
                  <a:srgbClr val="004B85"/>
                </a:solidFill>
              </a:rPr>
              <a:t>Data </a:t>
            </a:r>
            <a:r>
              <a:rPr lang="es-ES" sz="2600" i="1" dirty="0" err="1">
                <a:solidFill>
                  <a:srgbClr val="004B85"/>
                </a:solidFill>
              </a:rPr>
              <a:t>Manipulation</a:t>
            </a:r>
            <a:r>
              <a:rPr lang="es-ES" sz="2600" i="1" dirty="0">
                <a:solidFill>
                  <a:srgbClr val="004B85"/>
                </a:solidFill>
              </a:rPr>
              <a:t> </a:t>
            </a:r>
            <a:r>
              <a:rPr lang="es-ES" sz="2600" i="1" dirty="0" err="1">
                <a:solidFill>
                  <a:srgbClr val="004B85"/>
                </a:solidFill>
              </a:rPr>
              <a:t>Language</a:t>
            </a:r>
            <a:endParaRPr lang="es-ES" sz="2600" i="1" dirty="0">
              <a:solidFill>
                <a:srgbClr val="004B85"/>
              </a:solidFill>
            </a:endParaRPr>
          </a:p>
          <a:p>
            <a:r>
              <a:rPr lang="es-ES" sz="2600" dirty="0"/>
              <a:t>Es un lenguaje proporcionado por los DBMS para recuperar datos (leer) y mantener una base de datos al día (insertar, borrar, modificar).</a:t>
            </a:r>
          </a:p>
          <a:p>
            <a:r>
              <a:rPr lang="es-ES" sz="2600" dirty="0"/>
              <a:t>Las aplicaciones que utilizan bases de datos pueden ser desarrolladas en algún lenguaje de programación (PHP, Java, C, COBOL,…) insertando en el código fuente sentencias de DML. A estos lenguajes se les denomina </a:t>
            </a:r>
            <a:r>
              <a:rPr lang="es-ES" sz="2600" b="1" i="1" dirty="0">
                <a:solidFill>
                  <a:srgbClr val="004B85"/>
                </a:solidFill>
              </a:rPr>
              <a:t>host </a:t>
            </a:r>
            <a:r>
              <a:rPr lang="es-ES" sz="2600" b="1" i="1" dirty="0" err="1">
                <a:solidFill>
                  <a:srgbClr val="004B85"/>
                </a:solidFill>
              </a:rPr>
              <a:t>languages</a:t>
            </a:r>
            <a:r>
              <a:rPr lang="es-ES" sz="2600" dirty="0"/>
              <a:t>.</a:t>
            </a:r>
          </a:p>
          <a:p>
            <a:r>
              <a:rPr lang="es-ES" sz="2600" dirty="0"/>
              <a:t>Los DML pueden ser procedurales teniendo sentencias de control de flujo como bucles o condicionales; o declarativos, cuyo foco está en qué datos se desean no en cómo buscarlos.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4D38-15C3-A1BA-FF02-70F9E7BF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6312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39AF-B730-4196-3528-8277B55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Lenguaje de consulta (DML)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4D38-15C3-A1BA-FF02-70F9E7BF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5</a:t>
            </a:fld>
            <a:endParaRPr lang="es-C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F4FF4-9544-A8C1-272F-DE111FEB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9766"/>
          </a:xfrm>
        </p:spPr>
        <p:txBody>
          <a:bodyPr/>
          <a:lstStyle/>
          <a:p>
            <a:r>
              <a:rPr lang="es-ES" sz="2600" dirty="0"/>
              <a:t>La manipulación de datos se puede hacer de dos formas en un RDBMS:</a:t>
            </a:r>
          </a:p>
          <a:p>
            <a:pPr lvl="1"/>
            <a:r>
              <a:rPr lang="es-ES" dirty="0"/>
              <a:t>De manera procedural, donde se indica el procedimiento (o algoritmo) para obtener los datos requeridos. Ejemplo: Álgebra Relacional.</a:t>
            </a:r>
          </a:p>
          <a:p>
            <a:pPr lvl="1"/>
            <a:r>
              <a:rPr lang="es-ES" dirty="0"/>
              <a:t>De una forma declarativa, en donde se establecen las condiciones que deben cumplir las relaciones o tablas involucradas en la obtención del resultado, pero sin señalar cómo hacerlo. Ejemplos: Cálculo Relacional, SQL (</a:t>
            </a:r>
            <a:r>
              <a:rPr lang="es-ES" i="1" dirty="0" err="1"/>
              <a:t>Structured</a:t>
            </a:r>
            <a:r>
              <a:rPr lang="es-ES" i="1" dirty="0"/>
              <a:t> </a:t>
            </a:r>
            <a:r>
              <a:rPr lang="es-ES" i="1" dirty="0" err="1"/>
              <a:t>Query</a:t>
            </a:r>
            <a:r>
              <a:rPr lang="es-ES" i="1" dirty="0"/>
              <a:t> </a:t>
            </a:r>
            <a:r>
              <a:rPr lang="es-ES" i="1" dirty="0" err="1"/>
              <a:t>Language</a:t>
            </a:r>
            <a:r>
              <a:rPr lang="es-ES" dirty="0"/>
              <a:t>).</a:t>
            </a:r>
          </a:p>
        </p:txBody>
      </p:sp>
      <p:pic>
        <p:nvPicPr>
          <p:cNvPr id="7" name="Picture 2" descr="https://relationary.wordpress.com/files/2008/05/dmlicons.jpg">
            <a:extLst>
              <a:ext uri="{FF2B5EF4-FFF2-40B4-BE49-F238E27FC236}">
                <a16:creationId xmlns:a16="http://schemas.microsoft.com/office/drawing/2014/main" id="{44BB8106-E5BE-59D2-FB0D-8B96EA98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4657373"/>
            <a:ext cx="44958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216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237A-F32F-1224-DDF2-A89C91B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6.2 Álgebra relacional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B8384-1662-CDA3-7713-6BF4AE3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067753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5C57-A1EC-CD7A-218E-0F5C48E7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Álgebra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F408-00A0-91B6-999F-7797AD22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600" dirty="0"/>
              <a:t>Es un conjunto básico de operaciones del modelo relacional.</a:t>
            </a:r>
          </a:p>
          <a:p>
            <a:r>
              <a:rPr lang="es-ES" sz="2600" dirty="0"/>
              <a:t>Las operaciones permiten especificar las consultas de recuperación básica sobre el contenido de una base de datos.</a:t>
            </a:r>
          </a:p>
          <a:p>
            <a:r>
              <a:rPr lang="es-ES" sz="2600" dirty="0"/>
              <a:t>Una secuencia de operaciones del álgebra relacional es una expresión de la misma, generando una nueva relación o tabla.</a:t>
            </a:r>
          </a:p>
          <a:p>
            <a:r>
              <a:rPr lang="es-ES" sz="2600" dirty="0"/>
              <a:t>Tiene dos grupos de operaciones:</a:t>
            </a:r>
          </a:p>
          <a:p>
            <a:pPr lvl="1"/>
            <a:r>
              <a:rPr lang="es-ES" b="1" dirty="0">
                <a:solidFill>
                  <a:srgbClr val="004B85"/>
                </a:solidFill>
              </a:rPr>
              <a:t>Tradicionales:</a:t>
            </a:r>
            <a:r>
              <a:rPr lang="es-ES" dirty="0"/>
              <a:t> Unión, Intersección, Diferencia (</a:t>
            </a:r>
            <a:r>
              <a:rPr lang="es-ES" i="1" dirty="0"/>
              <a:t>MINUS</a:t>
            </a:r>
            <a:r>
              <a:rPr lang="es-ES" dirty="0"/>
              <a:t>), Producto Cartesiano (</a:t>
            </a:r>
            <a:r>
              <a:rPr lang="es-ES" i="1" dirty="0"/>
              <a:t>TIMES</a:t>
            </a:r>
            <a:r>
              <a:rPr lang="es-ES" dirty="0"/>
              <a:t>).</a:t>
            </a:r>
          </a:p>
          <a:p>
            <a:pPr lvl="1"/>
            <a:r>
              <a:rPr lang="es-ES" b="1" dirty="0">
                <a:solidFill>
                  <a:srgbClr val="004B85"/>
                </a:solidFill>
              </a:rPr>
              <a:t>Especiales:</a:t>
            </a:r>
            <a:r>
              <a:rPr lang="es-ES" dirty="0"/>
              <a:t> Selección, Proyección, </a:t>
            </a:r>
            <a:r>
              <a:rPr lang="es-ES" i="1" dirty="0" err="1"/>
              <a:t>Join</a:t>
            </a:r>
            <a:r>
              <a:rPr lang="es-ES" dirty="0"/>
              <a:t>, División.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40B8-DCED-59A2-3C30-1DECF4C1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75113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237A-F32F-1224-DDF2-A89C91B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6.2.1 Operaciones tradicionales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B8384-1662-CDA3-7713-6BF4AE3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7F46-3D48-465E-89EF-2F849361E787}" type="slidenum">
              <a:rPr lang="es-CL" smtClean="0"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74046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../../_images/un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64" y="2486025"/>
            <a:ext cx="2109005" cy="161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227ADD-17A6-32A8-AA03-BE2ECA0C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Unión</a:t>
            </a:r>
            <a:br>
              <a:rPr lang="es-CL" dirty="0"/>
            </a:br>
            <a:r>
              <a:rPr lang="es-CL" sz="2800" dirty="0">
                <a:solidFill>
                  <a:srgbClr val="004B85"/>
                </a:solidFill>
              </a:rPr>
              <a:t>UNION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A0F4A-F908-A901-E661-EA5659A5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/>
          <a:lstStyle/>
          <a:p>
            <a:r>
              <a:rPr lang="es-ES" sz="2600" dirty="0"/>
              <a:t>La unión de dos tablas, A y B, se define como la tabla que agrupa todas las tuplas de A y todas las tuplas de B.</a:t>
            </a:r>
          </a:p>
          <a:p>
            <a:r>
              <a:rPr lang="es-ES" sz="2600" dirty="0"/>
              <a:t>Es necesario que ambas tablas sean del tipo unión-compatibles, es decir que posean la misma cantidad de atributos y que sean compatibles entre sí, posición a posición.</a:t>
            </a:r>
          </a:p>
          <a:p>
            <a:r>
              <a:rPr lang="es-ES" sz="2600" dirty="0"/>
              <a:t>Notación:</a:t>
            </a:r>
          </a:p>
          <a:p>
            <a:pPr lvl="1"/>
            <a:r>
              <a:rPr lang="es-ES" sz="2200" dirty="0"/>
              <a:t>Símbolo: </a:t>
            </a:r>
            <a:r>
              <a:rPr lang="en-US" b="1" dirty="0">
                <a:sym typeface="Symbol" pitchFamily="18" charset="2"/>
              </a:rPr>
              <a:t></a:t>
            </a:r>
            <a:endParaRPr lang="es-ES" sz="2200" b="1" dirty="0">
              <a:sym typeface="Symbol" pitchFamily="18" charset="2"/>
            </a:endParaRPr>
          </a:p>
          <a:p>
            <a:pPr lvl="1"/>
            <a:r>
              <a:rPr lang="es-ES" sz="2200" dirty="0"/>
              <a:t>Palabra Reservada: UNION</a:t>
            </a:r>
            <a:endParaRPr lang="es-C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44500B-60EC-4179-8C62-3F1098F8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D4AC-796B-4E27-BEF0-2E331B73D92A}" type="slidenum">
              <a:rPr lang="es-MX" smtClean="0"/>
              <a:t>9</a:t>
            </a:fld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E1B9F-293F-D49D-C204-AB31C2CDDA6A}"/>
              </a:ext>
            </a:extLst>
          </p:cNvPr>
          <p:cNvSpPr txBox="1"/>
          <p:nvPr/>
        </p:nvSpPr>
        <p:spPr>
          <a:xfrm>
            <a:off x="9780161" y="4542900"/>
            <a:ext cx="154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A </a:t>
            </a:r>
            <a:r>
              <a:rPr lang="en-US" sz="2000" b="1" dirty="0">
                <a:sym typeface="Symbol" pitchFamily="18" charset="2"/>
              </a:rPr>
              <a:t></a:t>
            </a:r>
            <a:r>
              <a:rPr lang="es-ES" sz="2400" dirty="0"/>
              <a:t> B</a:t>
            </a:r>
          </a:p>
          <a:p>
            <a:pPr algn="ctr"/>
            <a:r>
              <a:rPr lang="es-CL" sz="2400" dirty="0"/>
              <a:t>A UNION B</a:t>
            </a:r>
          </a:p>
        </p:txBody>
      </p:sp>
    </p:spTree>
    <p:extLst>
      <p:ext uri="{BB962C8B-B14F-4D97-AF65-F5344CB8AC3E}">
        <p14:creationId xmlns:p14="http://schemas.microsoft.com/office/powerpoint/2010/main" val="2377864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2446</Words>
  <Application>Microsoft Office PowerPoint</Application>
  <PresentationFormat>Panorámica</PresentationFormat>
  <Paragraphs>693</Paragraphs>
  <Slides>36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Noto Sans Symbols</vt:lpstr>
      <vt:lpstr>Symbol</vt:lpstr>
      <vt:lpstr>Wingdings</vt:lpstr>
      <vt:lpstr>Office Theme</vt:lpstr>
      <vt:lpstr>Unidad VI Lenguajes de Consulta de Bases de Datos Relacionales</vt:lpstr>
      <vt:lpstr>Temario Unidad VI</vt:lpstr>
      <vt:lpstr>6.1 Lenguaje de consulta (DML)</vt:lpstr>
      <vt:lpstr>Lenguaje de consulta (DML)</vt:lpstr>
      <vt:lpstr>Lenguaje de consulta (DML)</vt:lpstr>
      <vt:lpstr>6.2 Álgebra relacional</vt:lpstr>
      <vt:lpstr>Álgebra relacional</vt:lpstr>
      <vt:lpstr>6.2.1 Operaciones tradicionales</vt:lpstr>
      <vt:lpstr>Unión UNION</vt:lpstr>
      <vt:lpstr>Unión Ejemplo</vt:lpstr>
      <vt:lpstr>Intersección INTERSECT</vt:lpstr>
      <vt:lpstr>Intersección Ejemplo</vt:lpstr>
      <vt:lpstr>Diferencia MINUS</vt:lpstr>
      <vt:lpstr>Diferencia Ejemplo</vt:lpstr>
      <vt:lpstr>Producto cartesiano TIMES</vt:lpstr>
      <vt:lpstr>Producto cartesiano Ejemplo</vt:lpstr>
      <vt:lpstr>6.2.2 Operaciones especiales</vt:lpstr>
      <vt:lpstr>Selección SELECT</vt:lpstr>
      <vt:lpstr>Selección Ejemplo</vt:lpstr>
      <vt:lpstr>Selección Ejemplo</vt:lpstr>
      <vt:lpstr>Selección Ejemplo</vt:lpstr>
      <vt:lpstr>Proyección PROJECT</vt:lpstr>
      <vt:lpstr>Selección Ejemplo</vt:lpstr>
      <vt:lpstr>Selección Ejemplo</vt:lpstr>
      <vt:lpstr>Proyección Ejemplo</vt:lpstr>
      <vt:lpstr>Join</vt:lpstr>
      <vt:lpstr>Join Ejemplo</vt:lpstr>
      <vt:lpstr>Join Tipos de Join</vt:lpstr>
      <vt:lpstr>Join Tipos de Join</vt:lpstr>
      <vt:lpstr>Join Tipos de Join</vt:lpstr>
      <vt:lpstr>Join Tipos de Join</vt:lpstr>
      <vt:lpstr>Diagrama de Join</vt:lpstr>
      <vt:lpstr>Ejemplos de Join</vt:lpstr>
      <vt:lpstr>Ejemplos de Join</vt:lpstr>
      <vt:lpstr>División DIVIDE</vt:lpstr>
      <vt:lpstr>División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Matías Valenzuela</dc:creator>
  <cp:lastModifiedBy>Rodrigo Olavarria Alvarez</cp:lastModifiedBy>
  <cp:revision>52</cp:revision>
  <dcterms:created xsi:type="dcterms:W3CDTF">2023-01-14T15:23:22Z</dcterms:created>
  <dcterms:modified xsi:type="dcterms:W3CDTF">2024-10-28T02:46:03Z</dcterms:modified>
</cp:coreProperties>
</file>