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Proxima Nova"/>
      <p:regular r:id="rId23"/>
      <p:bold r:id="rId24"/>
      <p:italic r:id="rId25"/>
      <p:boldItalic r:id="rId26"/>
    </p:embeddedFont>
    <p:embeddedFont>
      <p:font typeface="Proxima Nova Semibold"/>
      <p:regular r:id="rId27"/>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ProximaNovaSemibold-bold.fntdata"/><Relationship Id="rId27" Type="http://schemas.openxmlformats.org/officeDocument/2006/relationships/font" Target="fonts/ProximaNova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1752f7d6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1752f7d6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1752f7d6c_2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1752f7d6c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1752f7d6c_2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1752f7d6c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752f7d6c_2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752f7d6c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1752f7d6c_2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1752f7d6c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1752f7d6c_2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1752f7d6c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1752f7d6c_2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1752f7d6c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1752f7d6c_2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1752f7d6c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1752f7d6c_2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1752f7d6c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752f7d6c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752f7d6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1752f7d6c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1752f7d6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l-PL"/>
              <a:t>proces dzieli się na dwie części</a:t>
            </a:r>
            <a:endParaRPr/>
          </a:p>
          <a:p>
            <a:pPr indent="-298450" lvl="0" marL="457200" rtl="0" algn="l">
              <a:spcBef>
                <a:spcPts val="0"/>
              </a:spcBef>
              <a:spcAft>
                <a:spcPts val="0"/>
              </a:spcAft>
              <a:buSzPts val="1100"/>
              <a:buChar char="-"/>
            </a:pPr>
            <a:r>
              <a:rPr lang="pl-PL"/>
              <a:t>podczas inferencji korzysta się z zewnętrznego modelu języka</a:t>
            </a:r>
            <a:endParaRPr/>
          </a:p>
          <a:p>
            <a:pPr indent="-298450" lvl="0" marL="457200" rtl="0" algn="l">
              <a:spcBef>
                <a:spcPts val="0"/>
              </a:spcBef>
              <a:spcAft>
                <a:spcPts val="0"/>
              </a:spcAft>
              <a:buSzPts val="1100"/>
              <a:buChar char="-"/>
            </a:pPr>
            <a:r>
              <a:rPr lang="pl-PL"/>
              <a:t>inferencja opiera się na podstawie rzadkich macierzy prawdopodobieństwa</a:t>
            </a:r>
            <a:endParaRPr/>
          </a:p>
          <a:p>
            <a:pPr indent="-298450" lvl="0" marL="457200" rtl="0" algn="l">
              <a:spcBef>
                <a:spcPts val="0"/>
              </a:spcBef>
              <a:spcAft>
                <a:spcPts val="0"/>
              </a:spcAft>
              <a:buSzPts val="1100"/>
              <a:buChar char="-"/>
            </a:pPr>
            <a:r>
              <a:rPr lang="pl-PL"/>
              <a:t>korpus jest wystarczająco duży, błędy małe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1752f7d6c_2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1752f7d6c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1752f7d6c_2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1752f7d6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752f7d6c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752f7d6c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1752f7d6c_2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1752f7d6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752f7d6c_2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752f7d6c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1752f7d6c_2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1752f7d6c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tekst pionowy"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pionowy i teks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Zawartość z podpisem"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591600" y="2130425"/>
            <a:ext cx="79608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a:solidFill>
                  <a:srgbClr val="434343"/>
                </a:solidFill>
                <a:latin typeface="Proxima Nova Semibold"/>
                <a:ea typeface="Proxima Nova Semibold"/>
                <a:cs typeface="Proxima Nova Semibold"/>
                <a:sym typeface="Proxima Nova Semibold"/>
              </a:rPr>
              <a:t>Synthetic Boosted</a:t>
            </a:r>
            <a:endParaRPr>
              <a:solidFill>
                <a:srgbClr val="434343"/>
              </a:solidFill>
              <a:latin typeface="Proxima Nova Semibold"/>
              <a:ea typeface="Proxima Nova Semibold"/>
              <a:cs typeface="Proxima Nova Semibold"/>
              <a:sym typeface="Proxima Nova Semibold"/>
            </a:endParaRPr>
          </a:p>
          <a:p>
            <a:pPr indent="0" lvl="0" marL="0" rtl="0" algn="ctr">
              <a:spcBef>
                <a:spcPts val="0"/>
              </a:spcBef>
              <a:spcAft>
                <a:spcPts val="0"/>
              </a:spcAft>
              <a:buNone/>
            </a:pPr>
            <a:r>
              <a:rPr lang="pl-PL">
                <a:solidFill>
                  <a:srgbClr val="434343"/>
                </a:solidFill>
                <a:latin typeface="Proxima Nova Semibold"/>
                <a:ea typeface="Proxima Nova Semibold"/>
                <a:cs typeface="Proxima Nova Semibold"/>
                <a:sym typeface="Proxima Nova Semibold"/>
              </a:rPr>
              <a:t>Automatic Speech Recognition</a:t>
            </a:r>
            <a:endParaRPr>
              <a:solidFill>
                <a:srgbClr val="434343"/>
              </a:solidFill>
              <a:latin typeface="Proxima Nova Semibold"/>
              <a:ea typeface="Proxima Nova Semibold"/>
              <a:cs typeface="Proxima Nova Semibold"/>
              <a:sym typeface="Proxima Nova Semibold"/>
            </a:endParaRPr>
          </a:p>
        </p:txBody>
      </p:sp>
      <p:sp>
        <p:nvSpPr>
          <p:cNvPr id="85" name="Google Shape;85;p13"/>
          <p:cNvSpPr txBox="1"/>
          <p:nvPr>
            <p:ph idx="1" type="subTitle"/>
          </p:nvPr>
        </p:nvSpPr>
        <p:spPr>
          <a:xfrm>
            <a:off x="1371600" y="3886200"/>
            <a:ext cx="6400800" cy="17526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pl-PL">
                <a:solidFill>
                  <a:srgbClr val="434343"/>
                </a:solidFill>
                <a:latin typeface="Proxima Nova"/>
                <a:ea typeface="Proxima Nova"/>
                <a:cs typeface="Proxima Nova"/>
                <a:sym typeface="Proxima Nova"/>
              </a:rPr>
              <a:t>Rolczyński Rafał</a:t>
            </a:r>
            <a:endParaRPr>
              <a:solidFill>
                <a:srgbClr val="434343"/>
              </a:solidFill>
              <a:latin typeface="Proxima Nova"/>
              <a:ea typeface="Proxima Nova"/>
              <a:cs typeface="Proxima Nova"/>
              <a:sym typeface="Proxima Nova"/>
            </a:endParaRPr>
          </a:p>
          <a:p>
            <a:pPr indent="0" lvl="0" marL="0" rtl="0" algn="ctr">
              <a:spcBef>
                <a:spcPts val="640"/>
              </a:spcBef>
              <a:spcAft>
                <a:spcPts val="0"/>
              </a:spcAft>
              <a:buNone/>
            </a:pPr>
            <a:r>
              <a:t/>
            </a:r>
            <a:endParaRPr>
              <a:solidFill>
                <a:srgbClr val="434343"/>
              </a:solidFill>
              <a:latin typeface="Proxima Nova"/>
              <a:ea typeface="Proxima Nova"/>
              <a:cs typeface="Proxima Nova"/>
              <a:sym typeface="Proxima Nova"/>
            </a:endParaRPr>
          </a:p>
          <a:p>
            <a:pPr indent="0" lvl="0" marL="0" rtl="0" algn="ctr">
              <a:spcBef>
                <a:spcPts val="640"/>
              </a:spcBef>
              <a:spcAft>
                <a:spcPts val="0"/>
              </a:spcAft>
              <a:buNone/>
            </a:pPr>
            <a:r>
              <a:rPr lang="pl-PL" sz="2400">
                <a:solidFill>
                  <a:srgbClr val="434343"/>
                </a:solidFill>
                <a:latin typeface="Proxima Nova"/>
                <a:ea typeface="Proxima Nova"/>
                <a:cs typeface="Proxima Nova"/>
                <a:sym typeface="Proxima Nova"/>
              </a:rPr>
              <a:t>Supervisor: Prof. dr hab. Krzysztof Marasek</a:t>
            </a:r>
            <a:endParaRPr sz="2400">
              <a:solidFill>
                <a:srgbClr val="434343"/>
              </a:solidFill>
              <a:latin typeface="Proxima Nova"/>
              <a:ea typeface="Proxima Nova"/>
              <a:cs typeface="Proxima Nova"/>
              <a:sym typeface="Proxima Nova"/>
            </a:endParaRPr>
          </a:p>
        </p:txBody>
      </p:sp>
      <p:pic>
        <p:nvPicPr>
          <p:cNvPr id="86" name="Google Shape;86;p13"/>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pic>
        <p:nvPicPr>
          <p:cNvPr id="87" name="Google Shape;87;p13"/>
          <p:cNvPicPr preferRelativeResize="0"/>
          <p:nvPr/>
        </p:nvPicPr>
        <p:blipFill>
          <a:blip r:embed="rId4">
            <a:alphaModFix/>
          </a:blip>
          <a:stretch>
            <a:fillRect/>
          </a:stretch>
        </p:blipFill>
        <p:spPr>
          <a:xfrm>
            <a:off x="1947975" y="866400"/>
            <a:ext cx="5248049" cy="75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74" name="Shape 174"/>
        <p:cNvGrpSpPr/>
        <p:nvPr/>
      </p:nvGrpSpPr>
      <p:grpSpPr>
        <a:xfrm>
          <a:off x="0" y="0"/>
          <a:ext cx="0" cy="0"/>
          <a:chOff x="0" y="0"/>
          <a:chExt cx="0" cy="0"/>
        </a:xfrm>
      </p:grpSpPr>
      <p:sp>
        <p:nvSpPr>
          <p:cNvPr id="175" name="Google Shape;175;p22"/>
          <p:cNvSpPr/>
          <p:nvPr/>
        </p:nvSpPr>
        <p:spPr>
          <a:xfrm>
            <a:off x="1139113" y="1037263"/>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pl-PL">
                <a:solidFill>
                  <a:srgbClr val="434343"/>
                </a:solidFill>
                <a:latin typeface="Proxima Nova"/>
                <a:ea typeface="Proxima Nova"/>
                <a:cs typeface="Proxima Nova"/>
                <a:sym typeface="Proxima Nova"/>
              </a:rPr>
              <a:t>Phoneme Model</a:t>
            </a:r>
            <a:r>
              <a:rPr lang="pl-PL">
                <a:solidFill>
                  <a:srgbClr val="434343"/>
                </a:solidFill>
                <a:latin typeface="Proxima Nova Semibold"/>
                <a:ea typeface="Proxima Nova Semibold"/>
                <a:cs typeface="Proxima Nova Semibold"/>
                <a:sym typeface="Proxima Nova Semibold"/>
              </a:rPr>
              <a:t>: The first layer is the two-dimensional Convolutional Layer, where the receptive field size is 15x41 (time-frequency), and the number of channels equals 32. Then, there are 5 bidirectional recurrent lstm layers with the width of 650. At the end of the model, there is a linear layer with an activation function softmax, which is removed after the training. The objective function is the weighted sum of the  CTC Loss and the Adversarial Loss (theirs weights are equal).</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b="1" lang="pl-PL">
                <a:solidFill>
                  <a:srgbClr val="434343"/>
                </a:solidFill>
                <a:latin typeface="Proxima Nova"/>
                <a:ea typeface="Proxima Nova"/>
                <a:cs typeface="Proxima Nova"/>
                <a:sym typeface="Proxima Nova"/>
              </a:rPr>
              <a:t>Synthetic Language Model</a:t>
            </a:r>
            <a:r>
              <a:rPr lang="pl-PL">
                <a:solidFill>
                  <a:srgbClr val="434343"/>
                </a:solidFill>
                <a:latin typeface="Proxima Nova Semibold"/>
                <a:ea typeface="Proxima Nova Semibold"/>
                <a:cs typeface="Proxima Nova Semibold"/>
                <a:sym typeface="Proxima Nova Semibold"/>
              </a:rPr>
              <a:t>: The first layer is the projection layer with the width of 36, and the activation function clipped rectified-linear with the boundary value of 20.</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Then there are 3 bidirectional recurrent LSTM layers with the width of 650.</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At the end of the model, there is a linear layer with the activation function softma</a:t>
            </a:r>
            <a:r>
              <a:rPr lang="pl-PL">
                <a:solidFill>
                  <a:srgbClr val="434343"/>
                </a:solidFill>
                <a:latin typeface="Proxima Nova Semibold"/>
                <a:ea typeface="Proxima Nova Semibold"/>
                <a:cs typeface="Proxima Nova Semibold"/>
                <a:sym typeface="Proxima Nova Semibold"/>
              </a:rPr>
              <a:t>x</a:t>
            </a:r>
            <a:r>
              <a:rPr lang="pl-PL">
                <a:solidFill>
                  <a:srgbClr val="434343"/>
                </a:solidFill>
                <a:latin typeface="Proxima Nova Semibold"/>
                <a:ea typeface="Proxima Nova Semibold"/>
                <a:cs typeface="Proxima Nova Semibold"/>
                <a:sym typeface="Proxima Nova Semibold"/>
              </a:rPr>
              <a:t>.</a:t>
            </a:r>
            <a:endParaRPr>
              <a:solidFill>
                <a:srgbClr val="434343"/>
              </a:solidFill>
              <a:latin typeface="Proxima Nova Semibold"/>
              <a:ea typeface="Proxima Nova Semibold"/>
              <a:cs typeface="Proxima Nova Semibold"/>
              <a:sym typeface="Proxima Nova Semibold"/>
            </a:endParaRPr>
          </a:p>
        </p:txBody>
      </p:sp>
      <p:sp>
        <p:nvSpPr>
          <p:cNvPr id="176" name="Google Shape;176;p22"/>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77" name="Google Shape;177;p22"/>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78" name="Google Shape;178;p22"/>
          <p:cNvSpPr/>
          <p:nvPr/>
        </p:nvSpPr>
        <p:spPr>
          <a:xfrm>
            <a:off x="10065069" y="771800"/>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Experiments - Entire Dataset</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79" name="Google Shape;179;p2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180" name="Google Shape;180;p22"/>
          <p:cNvPicPr preferRelativeResize="0"/>
          <p:nvPr/>
        </p:nvPicPr>
        <p:blipFill>
          <a:blip r:embed="rId4">
            <a:alphaModFix/>
          </a:blip>
          <a:stretch>
            <a:fillRect/>
          </a:stretch>
        </p:blipFill>
        <p:spPr>
          <a:xfrm>
            <a:off x="2128838" y="4082075"/>
            <a:ext cx="4886325"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84" name="Shape 184"/>
        <p:cNvGrpSpPr/>
        <p:nvPr/>
      </p:nvGrpSpPr>
      <p:grpSpPr>
        <a:xfrm>
          <a:off x="0" y="0"/>
          <a:ext cx="0" cy="0"/>
          <a:chOff x="0" y="0"/>
          <a:chExt cx="0" cy="0"/>
        </a:xfrm>
      </p:grpSpPr>
      <p:sp>
        <p:nvSpPr>
          <p:cNvPr id="185" name="Google Shape;185;p23"/>
          <p:cNvSpPr/>
          <p:nvPr/>
        </p:nvSpPr>
        <p:spPr>
          <a:xfrm>
            <a:off x="1139113" y="1037263"/>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pl-PL">
                <a:solidFill>
                  <a:srgbClr val="434343"/>
                </a:solidFill>
                <a:latin typeface="Proxima Nova"/>
                <a:ea typeface="Proxima Nova"/>
                <a:cs typeface="Proxima Nova"/>
                <a:sym typeface="Proxima Nova"/>
              </a:rPr>
              <a:t>Phoneme Model</a:t>
            </a:r>
            <a:r>
              <a:rPr lang="pl-PL">
                <a:solidFill>
                  <a:srgbClr val="434343"/>
                </a:solidFill>
                <a:latin typeface="Proxima Nova Semibold"/>
                <a:ea typeface="Proxima Nova Semibold"/>
                <a:cs typeface="Proxima Nova Semibold"/>
                <a:sym typeface="Proxima Nova Semibold"/>
              </a:rPr>
              <a:t>: The first layer is the two-dimensional Convolutional Layer, where the receptive field size is 15x41 (time-frequency), and the number of channels equals 32. Then, there are 5 bidirectional recurrent lstm layers with the width of 650. At the end of the model, there is a linear layer with an activation function softmax, which is removed after the training. The objective function is the weighted sum of the  CTC Loss and the Adversarial Loss (theirs weights are equal).</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b="1" lang="pl-PL">
                <a:solidFill>
                  <a:srgbClr val="434343"/>
                </a:solidFill>
                <a:latin typeface="Proxima Nova"/>
                <a:ea typeface="Proxima Nova"/>
                <a:cs typeface="Proxima Nova"/>
                <a:sym typeface="Proxima Nova"/>
              </a:rPr>
              <a:t>Synthetic Language Model</a:t>
            </a:r>
            <a:r>
              <a:rPr lang="pl-PL">
                <a:solidFill>
                  <a:srgbClr val="434343"/>
                </a:solidFill>
                <a:latin typeface="Proxima Nova Semibold"/>
                <a:ea typeface="Proxima Nova Semibold"/>
                <a:cs typeface="Proxima Nova Semibold"/>
                <a:sym typeface="Proxima Nova Semibold"/>
              </a:rPr>
              <a:t>: The first layer is the projection layer with the width of 36, and the activation function clipped rectified-linear with the boundary value of 20.</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Then there are 3 bidirectional recurrent LSTM layers with the width of 650.</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At the end of the model, there is a linear layer with the activation function softmax.</a:t>
            </a:r>
            <a:endParaRPr>
              <a:solidFill>
                <a:srgbClr val="434343"/>
              </a:solidFill>
              <a:latin typeface="Proxima Nova Semibold"/>
              <a:ea typeface="Proxima Nova Semibold"/>
              <a:cs typeface="Proxima Nova Semibold"/>
              <a:sym typeface="Proxima Nova Semibold"/>
            </a:endParaRPr>
          </a:p>
        </p:txBody>
      </p:sp>
      <p:sp>
        <p:nvSpPr>
          <p:cNvPr id="186" name="Google Shape;186;p23"/>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87" name="Google Shape;187;p23"/>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88" name="Google Shape;188;p23"/>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Experiments - Limited Dataset</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89" name="Google Shape;189;p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190" name="Google Shape;190;p23"/>
          <p:cNvPicPr preferRelativeResize="0"/>
          <p:nvPr/>
        </p:nvPicPr>
        <p:blipFill>
          <a:blip r:embed="rId4">
            <a:alphaModFix/>
          </a:blip>
          <a:stretch>
            <a:fillRect/>
          </a:stretch>
        </p:blipFill>
        <p:spPr>
          <a:xfrm>
            <a:off x="2138363" y="4022388"/>
            <a:ext cx="4867275" cy="206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94" name="Shape 194"/>
        <p:cNvGrpSpPr/>
        <p:nvPr/>
      </p:nvGrpSpPr>
      <p:grpSpPr>
        <a:xfrm>
          <a:off x="0" y="0"/>
          <a:ext cx="0" cy="0"/>
          <a:chOff x="0" y="0"/>
          <a:chExt cx="0" cy="0"/>
        </a:xfrm>
      </p:grpSpPr>
      <p:sp>
        <p:nvSpPr>
          <p:cNvPr id="195" name="Google Shape;195;p24"/>
          <p:cNvSpPr/>
          <p:nvPr/>
        </p:nvSpPr>
        <p:spPr>
          <a:xfrm>
            <a:off x="1139088" y="1648913"/>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We do the evaluation on the hold-out Clarin-test dataset, which has independent speakers and unique transcriptions. The Synthetic Boosted Model (the model named Boosted in the table) trained on the entire synthetically augmented dataset achieves more than </a:t>
            </a:r>
            <a:r>
              <a:rPr b="1" lang="pl-PL">
                <a:solidFill>
                  <a:srgbClr val="434343"/>
                </a:solidFill>
                <a:latin typeface="Proxima Nova"/>
                <a:ea typeface="Proxima Nova"/>
                <a:cs typeface="Proxima Nova"/>
                <a:sym typeface="Proxima Nova"/>
              </a:rPr>
              <a:t>12.5%</a:t>
            </a:r>
            <a:r>
              <a:rPr lang="pl-PL">
                <a:solidFill>
                  <a:srgbClr val="434343"/>
                </a:solidFill>
                <a:latin typeface="Proxima Nova Semibold"/>
                <a:ea typeface="Proxima Nova Semibold"/>
                <a:cs typeface="Proxima Nova Semibold"/>
                <a:sym typeface="Proxima Nova Semibold"/>
              </a:rPr>
              <a:t> absolute better the WER score, which equals </a:t>
            </a:r>
            <a:r>
              <a:rPr b="1" lang="pl-PL">
                <a:solidFill>
                  <a:srgbClr val="434343"/>
                </a:solidFill>
                <a:latin typeface="Proxima Nova"/>
                <a:ea typeface="Proxima Nova"/>
                <a:cs typeface="Proxima Nova"/>
                <a:sym typeface="Proxima Nova"/>
              </a:rPr>
              <a:t>14,53%</a:t>
            </a:r>
            <a:r>
              <a:rPr lang="pl-PL">
                <a:solidFill>
                  <a:srgbClr val="434343"/>
                </a:solidFill>
                <a:latin typeface="Proxima Nova Semibold"/>
                <a:ea typeface="Proxima Nova Semibold"/>
                <a:cs typeface="Proxima Nova Semibold"/>
                <a:sym typeface="Proxima Nova Semibold"/>
              </a:rPr>
              <a:t>.</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196" name="Google Shape;196;p24"/>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97" name="Google Shape;197;p24"/>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98" name="Google Shape;198;p24"/>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Evaluation - Results</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99" name="Google Shape;199;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200" name="Google Shape;200;p24"/>
          <p:cNvPicPr preferRelativeResize="0"/>
          <p:nvPr/>
        </p:nvPicPr>
        <p:blipFill>
          <a:blip r:embed="rId4">
            <a:alphaModFix/>
          </a:blip>
          <a:stretch>
            <a:fillRect/>
          </a:stretch>
        </p:blipFill>
        <p:spPr>
          <a:xfrm>
            <a:off x="1428750" y="3162163"/>
            <a:ext cx="62865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04" name="Shape 204"/>
        <p:cNvGrpSpPr/>
        <p:nvPr/>
      </p:nvGrpSpPr>
      <p:grpSpPr>
        <a:xfrm>
          <a:off x="0" y="0"/>
          <a:ext cx="0" cy="0"/>
          <a:chOff x="0" y="0"/>
          <a:chExt cx="0" cy="0"/>
        </a:xfrm>
      </p:grpSpPr>
      <p:sp>
        <p:nvSpPr>
          <p:cNvPr id="205" name="Google Shape;205;p25"/>
          <p:cNvSpPr/>
          <p:nvPr/>
        </p:nvSpPr>
        <p:spPr>
          <a:xfrm>
            <a:off x="1139088" y="939888"/>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On the left is the matrix grouping mistakes of the Synthetic Boosted Model by the Char Edit Distance and the Word Edit Distance. We can see that more than 800 samples have a single spelling mistake. On the right side, we see the corrected mistakes with respect to the Base Model. The most difficult to correct mistakes are on the out of a diagonal, which have high values of the Char Edit Distance. We can observe that the Synthetic Language Model also corrects mistakes that have high Char Edit Distance values.</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206" name="Google Shape;206;p25"/>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207" name="Google Shape;207;p25"/>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208" name="Google Shape;208;p25"/>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Evaluation - Error Analysis</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209" name="Google Shape;209;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210" name="Google Shape;210;p25"/>
          <p:cNvPicPr preferRelativeResize="0"/>
          <p:nvPr/>
        </p:nvPicPr>
        <p:blipFill>
          <a:blip r:embed="rId4">
            <a:alphaModFix/>
          </a:blip>
          <a:stretch>
            <a:fillRect/>
          </a:stretch>
        </p:blipFill>
        <p:spPr>
          <a:xfrm>
            <a:off x="1371900" y="2984428"/>
            <a:ext cx="6400200" cy="274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14" name="Shape 214"/>
        <p:cNvGrpSpPr/>
        <p:nvPr/>
      </p:nvGrpSpPr>
      <p:grpSpPr>
        <a:xfrm>
          <a:off x="0" y="0"/>
          <a:ext cx="0" cy="0"/>
          <a:chOff x="0" y="0"/>
          <a:chExt cx="0" cy="0"/>
        </a:xfrm>
      </p:grpSpPr>
      <p:sp>
        <p:nvSpPr>
          <p:cNvPr id="215" name="Google Shape;215;p26"/>
          <p:cNvSpPr/>
          <p:nvPr/>
        </p:nvSpPr>
        <p:spPr>
          <a:xfrm>
            <a:off x="1139088" y="781313"/>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largest group of misspellings is caused by the wrong character prediction. The overall pattern is that vowels and consonants are grouped. There are various concrete patterns which can be easily interpreted. One of them is that the chars frequently occurred at the end of words (a, e, y) are often each other misspelled. The letters which sound similar, but depend on the context are written differently, such as t and d, s and z, or p and b. Finally, the different grammar rules, for instance, the u and ó, the j and i are hard to be correctly defined.</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216" name="Google Shape;216;p26"/>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217" name="Google Shape;217;p26"/>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218" name="Google Shape;218;p26"/>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Evaluation - Error Analysis</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219" name="Google Shape;219;p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220" name="Google Shape;220;p26"/>
          <p:cNvPicPr preferRelativeResize="0"/>
          <p:nvPr/>
        </p:nvPicPr>
        <p:blipFill>
          <a:blip r:embed="rId4">
            <a:alphaModFix/>
          </a:blip>
          <a:stretch>
            <a:fillRect/>
          </a:stretch>
        </p:blipFill>
        <p:spPr>
          <a:xfrm>
            <a:off x="2437888" y="2714375"/>
            <a:ext cx="4268225" cy="364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24" name="Shape 224"/>
        <p:cNvGrpSpPr/>
        <p:nvPr/>
      </p:nvGrpSpPr>
      <p:grpSpPr>
        <a:xfrm>
          <a:off x="0" y="0"/>
          <a:ext cx="0" cy="0"/>
          <a:chOff x="0" y="0"/>
          <a:chExt cx="0" cy="0"/>
        </a:xfrm>
      </p:grpSpPr>
      <p:sp>
        <p:nvSpPr>
          <p:cNvPr id="225" name="Google Shape;225;p27"/>
          <p:cNvSpPr/>
          <p:nvPr/>
        </p:nvSpPr>
        <p:spPr>
          <a:xfrm>
            <a:off x="1139088" y="873988"/>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presented </a:t>
            </a:r>
            <a:r>
              <a:rPr b="1" lang="pl-PL">
                <a:solidFill>
                  <a:srgbClr val="434343"/>
                </a:solidFill>
                <a:latin typeface="Proxima Nova"/>
                <a:ea typeface="Proxima Nova"/>
                <a:cs typeface="Proxima Nova"/>
                <a:sym typeface="Proxima Nova"/>
              </a:rPr>
              <a:t>Synthetic Boosted Model</a:t>
            </a:r>
            <a:r>
              <a:rPr lang="pl-PL">
                <a:solidFill>
                  <a:srgbClr val="434343"/>
                </a:solidFill>
                <a:latin typeface="Proxima Nova Semibold"/>
                <a:ea typeface="Proxima Nova Semibold"/>
                <a:cs typeface="Proxima Nova Semibold"/>
                <a:sym typeface="Proxima Nova Semibold"/>
              </a:rPr>
              <a:t> has successfully improved the performance of the automatic speech recognition end-to-end neural network model. The vast amount of synthetic data can be used to increase the language information supplied to the model. The improvement is achieved thanks to the new model architecture, the new objective function, and the new training policy.</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226" name="Google Shape;226;p27"/>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227" name="Google Shape;227;p27"/>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228" name="Google Shape;228;p27"/>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Conclusions</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229" name="Google Shape;229;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sp>
        <p:nvSpPr>
          <p:cNvPr id="230" name="Google Shape;230;p27"/>
          <p:cNvSpPr/>
          <p:nvPr/>
        </p:nvSpPr>
        <p:spPr>
          <a:xfrm>
            <a:off x="3222450" y="3690400"/>
            <a:ext cx="2699100" cy="2017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New Model Architecture</a:t>
            </a:r>
            <a:endParaRPr>
              <a:solidFill>
                <a:srgbClr val="434343"/>
              </a:solidFill>
              <a:latin typeface="Proxima Nova Semibold"/>
              <a:ea typeface="Proxima Nova Semibold"/>
              <a:cs typeface="Proxima Nova Semibold"/>
              <a:sym typeface="Proxima Nova Semibold"/>
            </a:endParaRPr>
          </a:p>
          <a:p>
            <a:pPr indent="0" lvl="0" marL="0" marR="0" rtl="0" algn="ctr">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New Adversarial Component</a:t>
            </a:r>
            <a:endParaRPr>
              <a:solidFill>
                <a:srgbClr val="434343"/>
              </a:solidFill>
              <a:latin typeface="Proxima Nova Semibold"/>
              <a:ea typeface="Proxima Nova Semibold"/>
              <a:cs typeface="Proxima Nova Semibold"/>
              <a:sym typeface="Proxima Nova Semibold"/>
            </a:endParaRPr>
          </a:p>
          <a:p>
            <a:pPr indent="0" lvl="0" marL="0" marR="0" rtl="0" algn="ctr">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Specialized Domain Adaptation</a:t>
            </a:r>
            <a:endParaRPr>
              <a:solidFill>
                <a:srgbClr val="434343"/>
              </a:solidFill>
              <a:latin typeface="Proxima Nova Semibold"/>
              <a:ea typeface="Proxima Nova Semibold"/>
              <a:cs typeface="Proxima Nova Semibold"/>
              <a:sym typeface="Proxima Nova Semibold"/>
            </a:endParaRPr>
          </a:p>
          <a:p>
            <a:pPr indent="0" lvl="0" marL="0" marR="0" rtl="0" algn="ctr">
              <a:lnSpc>
                <a:spcPct val="150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ctr">
              <a:lnSpc>
                <a:spcPct val="150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ctr">
              <a:lnSpc>
                <a:spcPct val="150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231" name="Google Shape;231;p27"/>
          <p:cNvSpPr/>
          <p:nvPr/>
        </p:nvSpPr>
        <p:spPr>
          <a:xfrm>
            <a:off x="980844" y="31421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Future Works</a:t>
            </a:r>
            <a:endParaRPr i="0" sz="2000" u="none" cap="none" strike="noStrike">
              <a:solidFill>
                <a:srgbClr val="434343"/>
              </a:solidFill>
              <a:latin typeface="Proxima Nova Semibold"/>
              <a:ea typeface="Proxima Nova Semibold"/>
              <a:cs typeface="Proxima Nova Semibold"/>
              <a:sym typeface="Proxima Nova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35" name="Shape 235"/>
        <p:cNvGrpSpPr/>
        <p:nvPr/>
      </p:nvGrpSpPr>
      <p:grpSpPr>
        <a:xfrm>
          <a:off x="0" y="0"/>
          <a:ext cx="0" cy="0"/>
          <a:chOff x="0" y="0"/>
          <a:chExt cx="0" cy="0"/>
        </a:xfrm>
      </p:grpSpPr>
      <p:sp>
        <p:nvSpPr>
          <p:cNvPr id="236" name="Google Shape;236;p28"/>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237" name="Google Shape;237;p28"/>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238" name="Google Shape;238;p28"/>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239" name="Google Shape;239;p2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sp>
        <p:nvSpPr>
          <p:cNvPr id="240" name="Google Shape;240;p28"/>
          <p:cNvSpPr/>
          <p:nvPr/>
        </p:nvSpPr>
        <p:spPr>
          <a:xfrm>
            <a:off x="925244" y="3229050"/>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Thank you</a:t>
            </a:r>
            <a:endParaRPr i="0" sz="2000" u="none" cap="none" strike="noStrike">
              <a:solidFill>
                <a:srgbClr val="434343"/>
              </a:solidFill>
              <a:latin typeface="Proxima Nova Semibold"/>
              <a:ea typeface="Proxima Nova Semibold"/>
              <a:cs typeface="Proxima Nova Semibold"/>
              <a:sym typeface="Proxima Nov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244" name="Shape 244"/>
        <p:cNvGrpSpPr/>
        <p:nvPr/>
      </p:nvGrpSpPr>
      <p:grpSpPr>
        <a:xfrm>
          <a:off x="0" y="0"/>
          <a:ext cx="0" cy="0"/>
          <a:chOff x="0" y="0"/>
          <a:chExt cx="0" cy="0"/>
        </a:xfrm>
      </p:grpSpPr>
      <p:sp>
        <p:nvSpPr>
          <p:cNvPr id="245" name="Google Shape;245;p29"/>
          <p:cNvSpPr/>
          <p:nvPr/>
        </p:nvSpPr>
        <p:spPr>
          <a:xfrm>
            <a:off x="1139100" y="1096398"/>
            <a:ext cx="6865800" cy="4204500"/>
          </a:xfrm>
          <a:prstGeom prst="rect">
            <a:avLst/>
          </a:prstGeom>
          <a:noFill/>
          <a:ln>
            <a:noFill/>
          </a:ln>
        </p:spPr>
        <p:txBody>
          <a:bodyPr anchorCtr="0" anchor="t" bIns="45700" lIns="91425" spcFirstLastPara="1" rIns="91425" wrap="square" tIns="45700">
            <a:noAutofit/>
          </a:bodyPr>
          <a:lstStyle/>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A. Hannun, C. Case, J. Casper, B. Catanzaro, G. Diamos, E. Elsen, R. Prenger,</a:t>
            </a:r>
            <a:endParaRPr>
              <a:solidFill>
                <a:srgbClr val="434343"/>
              </a:solidFill>
              <a:latin typeface="Proxima Nova Semibold"/>
              <a:ea typeface="Proxima Nova Semibold"/>
              <a:cs typeface="Proxima Nova Semibold"/>
              <a:sym typeface="Proxima Nova Semibold"/>
            </a:endParaRPr>
          </a:p>
          <a:p>
            <a:pPr indent="0" lvl="0" marL="45720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S. Satheesh, S. Sengupta, A. Coates, and A. Y. Ng, Deep speech: Scaling up end-to-end speech recognition. 1412.5567, 2014.</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D. Amodei, R. Anubhai, and E. B. et al., Deep speech 2: End-to-end speech recognition in english and mandarin. 1512.02595, 2015.</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G. Zweig, C. Yu, J. Droppo, and A. Stolcke,  Advances in All-Neural Speech Recognition, sep 2016.</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J. Kim, M. El-Khamy, and J. Lee,  Residual LSTM: Design of a Deep Recurrent</a:t>
            </a:r>
            <a:endParaRPr>
              <a:solidFill>
                <a:srgbClr val="434343"/>
              </a:solidFill>
              <a:latin typeface="Proxima Nova Semibold"/>
              <a:ea typeface="Proxima Nova Semibold"/>
              <a:cs typeface="Proxima Nova Semibold"/>
              <a:sym typeface="Proxima Nova Semibold"/>
            </a:endParaRPr>
          </a:p>
          <a:p>
            <a:pPr indent="0" lvl="0" marL="45720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Architecture for Distant Speech Recognition, jan 2017.</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K. J. Han, A. Chandrashekaran, J. Kim, and I. Lane,  The CAPIO 2017 Conversational Speech Recognition System, dec 2017.</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D. S. Park, W. Chan, Y. Zhang, C.-C. Chiu, B. Zoph, E. D. Cubuk, and Q. V.</a:t>
            </a:r>
            <a:endParaRPr>
              <a:solidFill>
                <a:srgbClr val="434343"/>
              </a:solidFill>
              <a:latin typeface="Proxima Nova Semibold"/>
              <a:ea typeface="Proxima Nova Semibold"/>
              <a:cs typeface="Proxima Nova Semibold"/>
              <a:sym typeface="Proxima Nova Semibold"/>
            </a:endParaRPr>
          </a:p>
          <a:p>
            <a:pPr indent="0" lvl="0" marL="45720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Le,  SpecAugment:A Simple Data Augmentation Method for Automatic Speech Recognition, apr 2019</a:t>
            </a:r>
            <a:endParaRPr>
              <a:solidFill>
                <a:srgbClr val="434343"/>
              </a:solidFill>
              <a:latin typeface="Proxima Nova Semibold"/>
              <a:ea typeface="Proxima Nova Semibold"/>
              <a:cs typeface="Proxima Nova Semibold"/>
              <a:sym typeface="Proxima Nova Semibold"/>
            </a:endParaRPr>
          </a:p>
          <a:p>
            <a:pPr indent="-317500" lvl="0" marL="457200" marR="0" rtl="0" algn="just">
              <a:lnSpc>
                <a:spcPct val="115000"/>
              </a:lnSpc>
              <a:spcBef>
                <a:spcPts val="0"/>
              </a:spcBef>
              <a:spcAft>
                <a:spcPts val="0"/>
              </a:spcAft>
              <a:buClr>
                <a:srgbClr val="434343"/>
              </a:buClr>
              <a:buSzPts val="1400"/>
              <a:buFont typeface="Proxima Nova Semibold"/>
              <a:buAutoNum type="arabicPeriod"/>
            </a:pPr>
            <a:r>
              <a:rPr lang="pl-PL">
                <a:solidFill>
                  <a:srgbClr val="434343"/>
                </a:solidFill>
                <a:latin typeface="Proxima Nova Semibold"/>
                <a:ea typeface="Proxima Nova Semibold"/>
                <a:cs typeface="Proxima Nova Semibold"/>
                <a:sym typeface="Proxima Nova Semibold"/>
              </a:rPr>
              <a:t>A. Zeyer, K. Irie, R. Schlüter, and H. Ney,  Improved training of end-to-end attention models for speech recognition, may 2018.</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a:p>
            <a:pPr indent="0" lvl="0" marL="0" marR="0" rtl="0" algn="just">
              <a:lnSpc>
                <a:spcPct val="115000"/>
              </a:lnSpc>
              <a:spcBef>
                <a:spcPts val="0"/>
              </a:spcBef>
              <a:spcAft>
                <a:spcPts val="0"/>
              </a:spcAft>
              <a:buNone/>
            </a:pPr>
            <a:r>
              <a:t/>
            </a:r>
            <a:endParaRPr>
              <a:solidFill>
                <a:srgbClr val="434343"/>
              </a:solidFill>
              <a:latin typeface="Proxima Nova Semibold"/>
              <a:ea typeface="Proxima Nova Semibold"/>
              <a:cs typeface="Proxima Nova Semibold"/>
              <a:sym typeface="Proxima Nova Semibold"/>
            </a:endParaRPr>
          </a:p>
        </p:txBody>
      </p:sp>
      <p:sp>
        <p:nvSpPr>
          <p:cNvPr id="246" name="Google Shape;246;p29"/>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247" name="Google Shape;247;p29"/>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248" name="Google Shape;248;p29"/>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Bibliography</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249" name="Google Shape;249;p2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93" name="Google Shape;93;p14"/>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94" name="Google Shape;94;p14"/>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pl-PL" sz="2000" u="none" cap="none" strike="noStrike">
                <a:solidFill>
                  <a:srgbClr val="434343"/>
                </a:solidFill>
                <a:latin typeface="Proxima Nova Semibold"/>
                <a:ea typeface="Proxima Nova Semibold"/>
                <a:cs typeface="Proxima Nova Semibold"/>
                <a:sym typeface="Proxima Nova Semibold"/>
              </a:rPr>
              <a:t>Agenda</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95" name="Google Shape;95;p14"/>
          <p:cNvSpPr/>
          <p:nvPr/>
        </p:nvSpPr>
        <p:spPr>
          <a:xfrm>
            <a:off x="3026700" y="1533700"/>
            <a:ext cx="3090600" cy="32901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Introduction</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Data</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Model</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Optimization</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Experiments</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Evaluation</a:t>
            </a:r>
            <a:endParaRPr sz="2000">
              <a:solidFill>
                <a:srgbClr val="434343"/>
              </a:solidFill>
              <a:latin typeface="Proxima Nova Semibold"/>
              <a:ea typeface="Proxima Nova Semibold"/>
              <a:cs typeface="Proxima Nova Semibold"/>
              <a:sym typeface="Proxima Nova Semibold"/>
            </a:endParaRPr>
          </a:p>
          <a:p>
            <a:pPr indent="-355600" lvl="0" marL="457200" marR="0" rtl="0" algn="l">
              <a:lnSpc>
                <a:spcPct val="150000"/>
              </a:lnSpc>
              <a:spcBef>
                <a:spcPts val="0"/>
              </a:spcBef>
              <a:spcAft>
                <a:spcPts val="0"/>
              </a:spcAft>
              <a:buClr>
                <a:srgbClr val="434343"/>
              </a:buClr>
              <a:buSzPts val="2000"/>
              <a:buFont typeface="Proxima Nova Semibold"/>
              <a:buAutoNum type="arabicPeriod"/>
            </a:pPr>
            <a:r>
              <a:rPr lang="pl-PL" sz="2000">
                <a:solidFill>
                  <a:srgbClr val="434343"/>
                </a:solidFill>
                <a:latin typeface="Proxima Nova Semibold"/>
                <a:ea typeface="Proxima Nova Semibold"/>
                <a:cs typeface="Proxima Nova Semibold"/>
                <a:sym typeface="Proxima Nova Semibold"/>
              </a:rPr>
              <a:t>Conclusions</a:t>
            </a:r>
            <a:endParaRPr sz="2000">
              <a:solidFill>
                <a:srgbClr val="434343"/>
              </a:solidFill>
              <a:latin typeface="Proxima Nova Semibold"/>
              <a:ea typeface="Proxima Nova Semibold"/>
              <a:cs typeface="Proxima Nova Semibold"/>
              <a:sym typeface="Proxima Nova Semibold"/>
            </a:endParaRPr>
          </a:p>
        </p:txBody>
      </p:sp>
      <p:sp>
        <p:nvSpPr>
          <p:cNvPr id="96" name="Google Shape;96;p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00" name="Shape 100"/>
        <p:cNvGrpSpPr/>
        <p:nvPr/>
      </p:nvGrpSpPr>
      <p:grpSpPr>
        <a:xfrm>
          <a:off x="0" y="0"/>
          <a:ext cx="0" cy="0"/>
          <a:chOff x="0" y="0"/>
          <a:chExt cx="0" cy="0"/>
        </a:xfrm>
      </p:grpSpPr>
      <p:sp>
        <p:nvSpPr>
          <p:cNvPr id="101" name="Google Shape;101;p15"/>
          <p:cNvSpPr/>
          <p:nvPr/>
        </p:nvSpPr>
        <p:spPr>
          <a:xfrm>
            <a:off x="1297450" y="1264950"/>
            <a:ext cx="6865800" cy="1107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A deep neural network solves two closely related tasks. It learns to recognize phonemes and to formulate grammar rules at the same time. In fact, a model is able to parallel and accurate build both of them, when a training corpus is large enough.</a:t>
            </a:r>
            <a:endParaRPr>
              <a:solidFill>
                <a:srgbClr val="434343"/>
              </a:solidFill>
              <a:latin typeface="Proxima Nova Semibold"/>
              <a:ea typeface="Proxima Nova Semibold"/>
              <a:cs typeface="Proxima Nova Semibold"/>
              <a:sym typeface="Proxima Nova Semibold"/>
            </a:endParaRPr>
          </a:p>
        </p:txBody>
      </p:sp>
      <p:sp>
        <p:nvSpPr>
          <p:cNvPr id="102" name="Google Shape;102;p15"/>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03" name="Google Shape;103;p15"/>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04" name="Google Shape;104;p15"/>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Introduction - Problem Definition</a:t>
            </a:r>
            <a:endParaRPr i="0" sz="2000" u="none" cap="none" strike="noStrike">
              <a:solidFill>
                <a:srgbClr val="434343"/>
              </a:solidFill>
              <a:latin typeface="Proxima Nova Semibold"/>
              <a:ea typeface="Proxima Nova Semibold"/>
              <a:cs typeface="Proxima Nova Semibold"/>
              <a:sym typeface="Proxima Nova Semibold"/>
            </a:endParaRPr>
          </a:p>
        </p:txBody>
      </p:sp>
      <p:pic>
        <p:nvPicPr>
          <p:cNvPr id="105" name="Google Shape;105;p15"/>
          <p:cNvPicPr preferRelativeResize="0"/>
          <p:nvPr/>
        </p:nvPicPr>
        <p:blipFill>
          <a:blip r:embed="rId4">
            <a:alphaModFix/>
          </a:blip>
          <a:stretch>
            <a:fillRect/>
          </a:stretch>
        </p:blipFill>
        <p:spPr>
          <a:xfrm>
            <a:off x="1353738" y="2710300"/>
            <a:ext cx="6753225" cy="2724150"/>
          </a:xfrm>
          <a:prstGeom prst="rect">
            <a:avLst/>
          </a:prstGeom>
          <a:noFill/>
          <a:ln>
            <a:noFill/>
          </a:ln>
        </p:spPr>
      </p:pic>
      <p:sp>
        <p:nvSpPr>
          <p:cNvPr id="106" name="Google Shape;106;p15"/>
          <p:cNvSpPr txBox="1"/>
          <p:nvPr>
            <p:ph type="ctrTitle"/>
          </p:nvPr>
        </p:nvSpPr>
        <p:spPr>
          <a:xfrm>
            <a:off x="901550" y="5378175"/>
            <a:ext cx="76509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000">
                <a:solidFill>
                  <a:srgbClr val="434343"/>
                </a:solidFill>
                <a:latin typeface="Proxima Nova Semibold"/>
                <a:ea typeface="Proxima Nova Semibold"/>
                <a:cs typeface="Proxima Nova Semibold"/>
                <a:sym typeface="Proxima Nova Semibold"/>
              </a:rPr>
              <a:t>Source: https://nvidia.github.io/OpenSeq2Seq</a:t>
            </a:r>
            <a:endParaRPr sz="1000">
              <a:solidFill>
                <a:srgbClr val="434343"/>
              </a:solidFill>
              <a:latin typeface="Proxima Nova Semibold"/>
              <a:ea typeface="Proxima Nova Semibold"/>
              <a:cs typeface="Proxima Nova Semibold"/>
              <a:sym typeface="Proxima Nova Semibold"/>
            </a:endParaRPr>
          </a:p>
        </p:txBody>
      </p:sp>
      <p:sp>
        <p:nvSpPr>
          <p:cNvPr id="107" name="Google Shape;107;p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1" name="Shape 111"/>
        <p:cNvGrpSpPr/>
        <p:nvPr/>
      </p:nvGrpSpPr>
      <p:grpSpPr>
        <a:xfrm>
          <a:off x="0" y="0"/>
          <a:ext cx="0" cy="0"/>
          <a:chOff x="0" y="0"/>
          <a:chExt cx="0" cy="0"/>
        </a:xfrm>
      </p:grpSpPr>
      <p:sp>
        <p:nvSpPr>
          <p:cNvPr id="112" name="Google Shape;112;p16"/>
          <p:cNvSpPr/>
          <p:nvPr/>
        </p:nvSpPr>
        <p:spPr>
          <a:xfrm>
            <a:off x="1899900" y="2475275"/>
            <a:ext cx="5344200" cy="1009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Use synthetic data to enrich more profound the language model</a:t>
            </a:r>
            <a:endParaRPr sz="2000">
              <a:solidFill>
                <a:srgbClr val="434343"/>
              </a:solidFill>
              <a:latin typeface="Proxima Nova Semibold"/>
              <a:ea typeface="Proxima Nova Semibold"/>
              <a:cs typeface="Proxima Nova Semibold"/>
              <a:sym typeface="Proxima Nova Semibold"/>
            </a:endParaRPr>
          </a:p>
        </p:txBody>
      </p:sp>
      <p:sp>
        <p:nvSpPr>
          <p:cNvPr id="113" name="Google Shape;113;p16"/>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14" name="Google Shape;114;p16"/>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15" name="Google Shape;115;p16"/>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Introduction - </a:t>
            </a:r>
            <a:r>
              <a:rPr lang="pl-PL" sz="2000">
                <a:solidFill>
                  <a:srgbClr val="434343"/>
                </a:solidFill>
                <a:latin typeface="Proxima Nova Semibold"/>
                <a:ea typeface="Proxima Nova Semibold"/>
                <a:cs typeface="Proxima Nova Semibold"/>
                <a:sym typeface="Proxima Nova Semibold"/>
              </a:rPr>
              <a:t>Goal</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16" name="Google Shape;116;p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0" name="Shape 120"/>
        <p:cNvGrpSpPr/>
        <p:nvPr/>
      </p:nvGrpSpPr>
      <p:grpSpPr>
        <a:xfrm>
          <a:off x="0" y="0"/>
          <a:ext cx="0" cy="0"/>
          <a:chOff x="0" y="0"/>
          <a:chExt cx="0" cy="0"/>
        </a:xfrm>
      </p:grpSpPr>
      <p:sp>
        <p:nvSpPr>
          <p:cNvPr id="121" name="Google Shape;121;p17"/>
          <p:cNvSpPr/>
          <p:nvPr/>
        </p:nvSpPr>
        <p:spPr>
          <a:xfrm>
            <a:off x="1139100" y="1264950"/>
            <a:ext cx="6865800" cy="1107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Audio samples have the single-channel (mono) with the sampling rate of 16 kHz an</a:t>
            </a:r>
            <a:r>
              <a:rPr lang="pl-PL">
                <a:solidFill>
                  <a:srgbClr val="434343"/>
                </a:solidFill>
                <a:latin typeface="Proxima Nova Semibold"/>
                <a:ea typeface="Proxima Nova Semibold"/>
                <a:cs typeface="Proxima Nova Semibold"/>
                <a:sym typeface="Proxima Nova Semibold"/>
              </a:rPr>
              <a:t>d </a:t>
            </a:r>
            <a:r>
              <a:rPr lang="pl-PL">
                <a:solidFill>
                  <a:srgbClr val="434343"/>
                </a:solidFill>
                <a:latin typeface="Proxima Nova Semibold"/>
                <a:ea typeface="Proxima Nova Semibold"/>
                <a:cs typeface="Proxima Nova Semibold"/>
                <a:sym typeface="Proxima Nova Semibold"/>
              </a:rPr>
              <a:t>the depth of 16 bits. Input data the to the model is the audio signal presented in the form of </a:t>
            </a:r>
            <a:r>
              <a:rPr lang="pl-PL">
                <a:solidFill>
                  <a:srgbClr val="434343"/>
                </a:solidFill>
                <a:latin typeface="Proxima Nova Semibold"/>
                <a:ea typeface="Proxima Nova Semibold"/>
                <a:cs typeface="Proxima Nova Semibold"/>
                <a:sym typeface="Proxima Nova Semibold"/>
              </a:rPr>
              <a:t>Mel-scale log lter banks.</a:t>
            </a:r>
            <a:endParaRPr>
              <a:solidFill>
                <a:srgbClr val="434343"/>
              </a:solidFill>
              <a:latin typeface="Proxima Nova Semibold"/>
              <a:ea typeface="Proxima Nova Semibold"/>
              <a:cs typeface="Proxima Nova Semibold"/>
              <a:sym typeface="Proxima Nova Semibold"/>
            </a:endParaRPr>
          </a:p>
        </p:txBody>
      </p:sp>
      <p:sp>
        <p:nvSpPr>
          <p:cNvPr id="122" name="Google Shape;122;p17"/>
          <p:cNvSpPr txBox="1"/>
          <p:nvPr>
            <p:ph type="ctrTitle"/>
          </p:nvPr>
        </p:nvSpPr>
        <p:spPr>
          <a:xfrm>
            <a:off x="-3115375" y="5990000"/>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23" name="Google Shape;123;p17"/>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24" name="Google Shape;124;p17"/>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Data - Audio Representation</a:t>
            </a:r>
            <a:endParaRPr i="0" sz="2000" u="none" cap="none" strike="noStrike">
              <a:solidFill>
                <a:srgbClr val="434343"/>
              </a:solidFill>
              <a:latin typeface="Proxima Nova Semibold"/>
              <a:ea typeface="Proxima Nova Semibold"/>
              <a:cs typeface="Proxima Nova Semibold"/>
              <a:sym typeface="Proxima Nova Semibold"/>
            </a:endParaRPr>
          </a:p>
        </p:txBody>
      </p:sp>
      <p:pic>
        <p:nvPicPr>
          <p:cNvPr id="125" name="Google Shape;125;p17"/>
          <p:cNvPicPr preferRelativeResize="0"/>
          <p:nvPr/>
        </p:nvPicPr>
        <p:blipFill rotWithShape="1">
          <a:blip r:embed="rId4">
            <a:alphaModFix/>
          </a:blip>
          <a:srcRect b="0" l="31009" r="-31009" t="0"/>
          <a:stretch/>
        </p:blipFill>
        <p:spPr>
          <a:xfrm>
            <a:off x="1996638" y="4773013"/>
            <a:ext cx="5819775" cy="885825"/>
          </a:xfrm>
          <a:prstGeom prst="rect">
            <a:avLst/>
          </a:prstGeom>
          <a:noFill/>
          <a:ln>
            <a:noFill/>
          </a:ln>
        </p:spPr>
      </p:pic>
      <p:pic>
        <p:nvPicPr>
          <p:cNvPr id="126" name="Google Shape;126;p17"/>
          <p:cNvPicPr preferRelativeResize="0"/>
          <p:nvPr/>
        </p:nvPicPr>
        <p:blipFill>
          <a:blip r:embed="rId5">
            <a:alphaModFix/>
          </a:blip>
          <a:stretch>
            <a:fillRect/>
          </a:stretch>
        </p:blipFill>
        <p:spPr>
          <a:xfrm>
            <a:off x="2106100" y="2548625"/>
            <a:ext cx="4931800" cy="1849425"/>
          </a:xfrm>
          <a:prstGeom prst="rect">
            <a:avLst/>
          </a:prstGeom>
          <a:noFill/>
          <a:ln>
            <a:noFill/>
          </a:ln>
        </p:spPr>
      </p:pic>
      <p:sp>
        <p:nvSpPr>
          <p:cNvPr id="127" name="Google Shape;127;p1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31" name="Shape 131"/>
        <p:cNvGrpSpPr/>
        <p:nvPr/>
      </p:nvGrpSpPr>
      <p:grpSpPr>
        <a:xfrm>
          <a:off x="0" y="0"/>
          <a:ext cx="0" cy="0"/>
          <a:chOff x="0" y="0"/>
          <a:chExt cx="0" cy="0"/>
        </a:xfrm>
      </p:grpSpPr>
      <p:sp>
        <p:nvSpPr>
          <p:cNvPr id="132" name="Google Shape;132;p18"/>
          <p:cNvSpPr/>
          <p:nvPr/>
        </p:nvSpPr>
        <p:spPr>
          <a:xfrm>
            <a:off x="1139100" y="939900"/>
            <a:ext cx="6865800" cy="110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Our corpus is composed of the Clarin-PL and the Jurisdic datasets (both are well documented), and contain a variety of recording sources, including the read speech, the spontaneous dictation, and the phone calls</a:t>
            </a:r>
            <a:endParaRPr>
              <a:solidFill>
                <a:srgbClr val="434343"/>
              </a:solidFill>
              <a:latin typeface="Proxima Nova Semibold"/>
              <a:ea typeface="Proxima Nova Semibold"/>
              <a:cs typeface="Proxima Nova Semibold"/>
              <a:sym typeface="Proxima Nova Semibold"/>
            </a:endParaRPr>
          </a:p>
        </p:txBody>
      </p:sp>
      <p:sp>
        <p:nvSpPr>
          <p:cNvPr id="133" name="Google Shape;133;p18"/>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34" name="Google Shape;134;p18"/>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35" name="Google Shape;135;p18"/>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Data - </a:t>
            </a:r>
            <a:r>
              <a:rPr lang="pl-PL" sz="2000">
                <a:solidFill>
                  <a:srgbClr val="434343"/>
                </a:solidFill>
                <a:latin typeface="Proxima Nova Semibold"/>
                <a:ea typeface="Proxima Nova Semibold"/>
                <a:cs typeface="Proxima Nova Semibold"/>
                <a:sym typeface="Proxima Nova Semibold"/>
              </a:rPr>
              <a:t>Dataset Construction</a:t>
            </a:r>
            <a:endParaRPr i="0" sz="2000" u="none" cap="none" strike="noStrike">
              <a:solidFill>
                <a:srgbClr val="434343"/>
              </a:solidFill>
              <a:latin typeface="Proxima Nova Semibold"/>
              <a:ea typeface="Proxima Nova Semibold"/>
              <a:cs typeface="Proxima Nova Semibold"/>
              <a:sym typeface="Proxima Nova Semibold"/>
            </a:endParaRPr>
          </a:p>
        </p:txBody>
      </p:sp>
      <p:pic>
        <p:nvPicPr>
          <p:cNvPr id="136" name="Google Shape;136;p18"/>
          <p:cNvPicPr preferRelativeResize="0"/>
          <p:nvPr/>
        </p:nvPicPr>
        <p:blipFill>
          <a:blip r:embed="rId4">
            <a:alphaModFix/>
          </a:blip>
          <a:stretch>
            <a:fillRect/>
          </a:stretch>
        </p:blipFill>
        <p:spPr>
          <a:xfrm>
            <a:off x="1837775" y="1816499"/>
            <a:ext cx="5344600" cy="1908775"/>
          </a:xfrm>
          <a:prstGeom prst="rect">
            <a:avLst/>
          </a:prstGeom>
          <a:noFill/>
          <a:ln>
            <a:noFill/>
          </a:ln>
        </p:spPr>
      </p:pic>
      <p:sp>
        <p:nvSpPr>
          <p:cNvPr id="137" name="Google Shape;137;p18"/>
          <p:cNvSpPr/>
          <p:nvPr/>
        </p:nvSpPr>
        <p:spPr>
          <a:xfrm>
            <a:off x="1077175" y="3946725"/>
            <a:ext cx="6865800" cy="1107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data comes from a variety of sources is highly non-uniform, both in terms of audio data and transcriptions. Therefore, we perform the segmentation of samples into single words, and then combine into utterances from 4 to 7 words.</a:t>
            </a:r>
            <a:endParaRPr>
              <a:solidFill>
                <a:srgbClr val="434343"/>
              </a:solidFill>
              <a:latin typeface="Proxima Nova Semibold"/>
              <a:ea typeface="Proxima Nova Semibold"/>
              <a:cs typeface="Proxima Nova Semibold"/>
              <a:sym typeface="Proxima Nova Semibold"/>
            </a:endParaRPr>
          </a:p>
        </p:txBody>
      </p:sp>
      <p:pic>
        <p:nvPicPr>
          <p:cNvPr id="138" name="Google Shape;138;p18"/>
          <p:cNvPicPr preferRelativeResize="0"/>
          <p:nvPr/>
        </p:nvPicPr>
        <p:blipFill>
          <a:blip r:embed="rId5">
            <a:alphaModFix/>
          </a:blip>
          <a:stretch>
            <a:fillRect/>
          </a:stretch>
        </p:blipFill>
        <p:spPr>
          <a:xfrm>
            <a:off x="7437000" y="5105263"/>
            <a:ext cx="3581400" cy="1200150"/>
          </a:xfrm>
          <a:prstGeom prst="rect">
            <a:avLst/>
          </a:prstGeom>
          <a:noFill/>
          <a:ln>
            <a:noFill/>
          </a:ln>
        </p:spPr>
      </p:pic>
      <p:sp>
        <p:nvSpPr>
          <p:cNvPr id="139" name="Google Shape;139;p1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43" name="Shape 143"/>
        <p:cNvGrpSpPr/>
        <p:nvPr/>
      </p:nvGrpSpPr>
      <p:grpSpPr>
        <a:xfrm>
          <a:off x="0" y="0"/>
          <a:ext cx="0" cy="0"/>
          <a:chOff x="0" y="0"/>
          <a:chExt cx="0" cy="0"/>
        </a:xfrm>
      </p:grpSpPr>
      <p:sp>
        <p:nvSpPr>
          <p:cNvPr id="144" name="Google Shape;144;p19"/>
          <p:cNvSpPr/>
          <p:nvPr/>
        </p:nvSpPr>
        <p:spPr>
          <a:xfrm>
            <a:off x="1139100" y="1264950"/>
            <a:ext cx="6865800" cy="1344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base model architecture is built upon the Deep Speech 2 model. The model contains a convolutional layer and then several recurrent layers. At the end of the model, there is an output layer that, which for each time step </a:t>
            </a:r>
            <a:r>
              <a:rPr lang="pl-PL">
                <a:solidFill>
                  <a:srgbClr val="434343"/>
                </a:solidFill>
                <a:latin typeface="Proxima Nova Semibold"/>
                <a:ea typeface="Proxima Nova Semibold"/>
                <a:cs typeface="Proxima Nova Semibold"/>
                <a:sym typeface="Proxima Nova Semibold"/>
              </a:rPr>
              <a:t>returns the probability distributions over each letter in the alphabet.</a:t>
            </a:r>
            <a:endParaRPr>
              <a:solidFill>
                <a:srgbClr val="434343"/>
              </a:solidFill>
              <a:latin typeface="Proxima Nova Semibold"/>
              <a:ea typeface="Proxima Nova Semibold"/>
              <a:cs typeface="Proxima Nova Semibold"/>
              <a:sym typeface="Proxima Nova Semibold"/>
            </a:endParaRPr>
          </a:p>
        </p:txBody>
      </p:sp>
      <p:sp>
        <p:nvSpPr>
          <p:cNvPr id="145" name="Google Shape;145;p19"/>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46" name="Google Shape;146;p19"/>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47" name="Google Shape;147;p19"/>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Model - Base Model </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48" name="Google Shape;148;p1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pic>
        <p:nvPicPr>
          <p:cNvPr id="149" name="Google Shape;149;p19"/>
          <p:cNvPicPr preferRelativeResize="0"/>
          <p:nvPr/>
        </p:nvPicPr>
        <p:blipFill>
          <a:blip r:embed="rId4">
            <a:alphaModFix/>
          </a:blip>
          <a:stretch>
            <a:fillRect/>
          </a:stretch>
        </p:blipFill>
        <p:spPr>
          <a:xfrm>
            <a:off x="799588" y="3002325"/>
            <a:ext cx="7752825" cy="2232625"/>
          </a:xfrm>
          <a:prstGeom prst="rect">
            <a:avLst/>
          </a:prstGeom>
          <a:noFill/>
          <a:ln>
            <a:noFill/>
          </a:ln>
        </p:spPr>
      </p:pic>
      <p:sp>
        <p:nvSpPr>
          <p:cNvPr id="150" name="Google Shape;150;p19"/>
          <p:cNvSpPr txBox="1"/>
          <p:nvPr/>
        </p:nvSpPr>
        <p:spPr>
          <a:xfrm>
            <a:off x="3176000" y="5234950"/>
            <a:ext cx="30000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l-PL" sz="1000">
                <a:solidFill>
                  <a:srgbClr val="434343"/>
                </a:solidFill>
                <a:latin typeface="Proxima Nova Semibold"/>
                <a:ea typeface="Proxima Nova Semibold"/>
                <a:cs typeface="Proxima Nova Semibold"/>
                <a:sym typeface="Proxima Nova Semibold"/>
              </a:rPr>
              <a:t>Source: </a:t>
            </a:r>
            <a:r>
              <a:rPr lang="pl-PL" sz="1000">
                <a:solidFill>
                  <a:srgbClr val="434343"/>
                </a:solidFill>
                <a:latin typeface="Proxima Nova Semibold"/>
                <a:ea typeface="Proxima Nova Semibold"/>
                <a:cs typeface="Proxima Nova Semibold"/>
                <a:sym typeface="Proxima Nova Semibold"/>
              </a:rPr>
              <a:t>https://svail.github.io/mandarin</a:t>
            </a:r>
            <a:endParaRPr sz="1000">
              <a:solidFill>
                <a:srgbClr val="434343"/>
              </a:solidFill>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54" name="Shape 154"/>
        <p:cNvGrpSpPr/>
        <p:nvPr/>
      </p:nvGrpSpPr>
      <p:grpSpPr>
        <a:xfrm>
          <a:off x="0" y="0"/>
          <a:ext cx="0" cy="0"/>
          <a:chOff x="0" y="0"/>
          <a:chExt cx="0" cy="0"/>
        </a:xfrm>
      </p:grpSpPr>
      <p:sp>
        <p:nvSpPr>
          <p:cNvPr id="155" name="Google Shape;155;p20"/>
          <p:cNvSpPr/>
          <p:nvPr/>
        </p:nvSpPr>
        <p:spPr>
          <a:xfrm>
            <a:off x="1194725" y="847225"/>
            <a:ext cx="6865800" cy="13440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training is divided into two stages. Firstly, we train the </a:t>
            </a:r>
            <a:r>
              <a:rPr b="1" lang="pl-PL">
                <a:solidFill>
                  <a:srgbClr val="434343"/>
                </a:solidFill>
                <a:latin typeface="Proxima Nova"/>
                <a:ea typeface="Proxima Nova"/>
                <a:cs typeface="Proxima Nova"/>
                <a:sym typeface="Proxima Nova"/>
              </a:rPr>
              <a:t>Phoneme Model</a:t>
            </a:r>
            <a:r>
              <a:rPr lang="pl-PL">
                <a:solidFill>
                  <a:srgbClr val="434343"/>
                </a:solidFill>
                <a:latin typeface="Proxima Nova Semibold"/>
                <a:ea typeface="Proxima Nova Semibold"/>
                <a:cs typeface="Proxima Nova Semibold"/>
                <a:sym typeface="Proxima Nova Semibold"/>
              </a:rPr>
              <a:t> on a dataset with the ratio 1 to 1, </a:t>
            </a:r>
            <a:r>
              <a:rPr lang="pl-PL">
                <a:solidFill>
                  <a:srgbClr val="434343"/>
                </a:solidFill>
                <a:latin typeface="Proxima Nova Semibold"/>
                <a:ea typeface="Proxima Nova Semibold"/>
                <a:cs typeface="Proxima Nova Semibold"/>
                <a:sym typeface="Proxima Nova Semibold"/>
              </a:rPr>
              <a:t>a</a:t>
            </a:r>
            <a:r>
              <a:rPr lang="pl-PL">
                <a:solidFill>
                  <a:srgbClr val="434343"/>
                </a:solidFill>
                <a:latin typeface="Proxima Nova Semibold"/>
                <a:ea typeface="Proxima Nova Semibold"/>
                <a:cs typeface="Proxima Nova Semibold"/>
                <a:sym typeface="Proxima Nova Semibold"/>
              </a:rPr>
              <a:t>uthentic to synthetic data. Then, we train the </a:t>
            </a:r>
            <a:r>
              <a:rPr b="1" lang="pl-PL">
                <a:solidFill>
                  <a:srgbClr val="434343"/>
                </a:solidFill>
                <a:latin typeface="Proxima Nova"/>
                <a:ea typeface="Proxima Nova"/>
                <a:cs typeface="Proxima Nova"/>
                <a:sym typeface="Proxima Nova"/>
              </a:rPr>
              <a:t>Synthetic Language Model</a:t>
            </a:r>
            <a:r>
              <a:rPr lang="pl-PL">
                <a:solidFill>
                  <a:srgbClr val="434343"/>
                </a:solidFill>
                <a:latin typeface="Proxima Nova Semibold"/>
                <a:ea typeface="Proxima Nova Semibold"/>
                <a:cs typeface="Proxima Nova Semibold"/>
                <a:sym typeface="Proxima Nova Semibold"/>
              </a:rPr>
              <a:t>, which processes several times larger synthetically augmented training corpus. The Phoneme Model is frozen (weights are not updated) to protect the ability of actual phoneme recognition, therefore it plays a feature extractor role exclusively at this stage. Finally, the purpose of the Synthetic Language Model is to </a:t>
            </a:r>
            <a:r>
              <a:rPr i="1" lang="pl-PL">
                <a:solidFill>
                  <a:srgbClr val="434343"/>
                </a:solidFill>
                <a:latin typeface="Proxima Nova Semibold"/>
                <a:ea typeface="Proxima Nova Semibold"/>
                <a:cs typeface="Proxima Nova Semibold"/>
                <a:sym typeface="Proxima Nova Semibold"/>
              </a:rPr>
              <a:t>boost </a:t>
            </a:r>
            <a:r>
              <a:rPr lang="pl-PL">
                <a:solidFill>
                  <a:srgbClr val="434343"/>
                </a:solidFill>
                <a:latin typeface="Proxima Nova Semibold"/>
                <a:ea typeface="Proxima Nova Semibold"/>
                <a:cs typeface="Proxima Nova Semibold"/>
                <a:sym typeface="Proxima Nova Semibold"/>
              </a:rPr>
              <a:t>the representation created by the frozen Phoneme Model, and return the correct prediction.</a:t>
            </a:r>
            <a:endParaRPr>
              <a:solidFill>
                <a:srgbClr val="434343"/>
              </a:solidFill>
              <a:latin typeface="Proxima Nova Semibold"/>
              <a:ea typeface="Proxima Nova Semibold"/>
              <a:cs typeface="Proxima Nova Semibold"/>
              <a:sym typeface="Proxima Nova Semibold"/>
            </a:endParaRPr>
          </a:p>
        </p:txBody>
      </p:sp>
      <p:sp>
        <p:nvSpPr>
          <p:cNvPr id="156" name="Google Shape;156;p20"/>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57" name="Google Shape;157;p20"/>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58" name="Google Shape;158;p20"/>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Model - Synthetic Boosted Model</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59" name="Google Shape;159;p2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160" name="Google Shape;160;p20"/>
          <p:cNvPicPr preferRelativeResize="0"/>
          <p:nvPr/>
        </p:nvPicPr>
        <p:blipFill>
          <a:blip r:embed="rId4">
            <a:alphaModFix/>
          </a:blip>
          <a:stretch>
            <a:fillRect/>
          </a:stretch>
        </p:blipFill>
        <p:spPr>
          <a:xfrm>
            <a:off x="1888938" y="3000950"/>
            <a:ext cx="5477372" cy="3340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64" name="Shape 164"/>
        <p:cNvGrpSpPr/>
        <p:nvPr/>
      </p:nvGrpSpPr>
      <p:grpSpPr>
        <a:xfrm>
          <a:off x="0" y="0"/>
          <a:ext cx="0" cy="0"/>
          <a:chOff x="0" y="0"/>
          <a:chExt cx="0" cy="0"/>
        </a:xfrm>
      </p:grpSpPr>
      <p:sp>
        <p:nvSpPr>
          <p:cNvPr id="165" name="Google Shape;165;p21"/>
          <p:cNvSpPr/>
          <p:nvPr/>
        </p:nvSpPr>
        <p:spPr>
          <a:xfrm>
            <a:off x="1194725" y="847225"/>
            <a:ext cx="6865800" cy="2017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pl-PL">
                <a:solidFill>
                  <a:srgbClr val="434343"/>
                </a:solidFill>
                <a:latin typeface="Proxima Nova Semibold"/>
                <a:ea typeface="Proxima Nova Semibold"/>
                <a:cs typeface="Proxima Nova Semibold"/>
                <a:sym typeface="Proxima Nova Semibold"/>
              </a:rPr>
              <a:t>The optimization aims to find the model parameters, for which we minimize the loss function. For this purpose, we calculate the gradient and iteratively update the parameters according to the optimization method, which in our case is the Adaptive Moment Estimation (Adam) method. The process is divided into two phases. In the first </a:t>
            </a:r>
            <a:r>
              <a:rPr i="1" lang="pl-PL">
                <a:solidFill>
                  <a:srgbClr val="434343"/>
                </a:solidFill>
                <a:latin typeface="Proxima Nova Semibold"/>
                <a:ea typeface="Proxima Nova Semibold"/>
                <a:cs typeface="Proxima Nova Semibold"/>
                <a:sym typeface="Proxima Nova Semibold"/>
              </a:rPr>
              <a:t>pretrain</a:t>
            </a:r>
            <a:r>
              <a:rPr lang="pl-PL">
                <a:solidFill>
                  <a:srgbClr val="434343"/>
                </a:solidFill>
                <a:latin typeface="Proxima Nova Semibold"/>
                <a:ea typeface="Proxima Nova Semibold"/>
                <a:cs typeface="Proxima Nova Semibold"/>
                <a:sym typeface="Proxima Nova Semibold"/>
              </a:rPr>
              <a:t> phase, the learning rate is constant, and the relatively large learning which rate aims to overcome a high plateau, The second </a:t>
            </a:r>
            <a:r>
              <a:rPr b="1" i="1" lang="pl-PL">
                <a:solidFill>
                  <a:srgbClr val="434343"/>
                </a:solidFill>
                <a:latin typeface="Proxima Nova"/>
                <a:ea typeface="Proxima Nova"/>
                <a:cs typeface="Proxima Nova"/>
                <a:sym typeface="Proxima Nova"/>
              </a:rPr>
              <a:t>tune</a:t>
            </a:r>
            <a:r>
              <a:rPr lang="pl-PL">
                <a:solidFill>
                  <a:srgbClr val="434343"/>
                </a:solidFill>
                <a:latin typeface="Proxima Nova Semibold"/>
                <a:ea typeface="Proxima Nova Semibold"/>
                <a:cs typeface="Proxima Nova Semibold"/>
                <a:sym typeface="Proxima Nova Semibold"/>
              </a:rPr>
              <a:t> phase aims to fine-tune parameters in the discovered stable parameters region.</a:t>
            </a:r>
            <a:endParaRPr>
              <a:solidFill>
                <a:srgbClr val="434343"/>
              </a:solidFill>
              <a:latin typeface="Proxima Nova Semibold"/>
              <a:ea typeface="Proxima Nova Semibold"/>
              <a:cs typeface="Proxima Nova Semibold"/>
              <a:sym typeface="Proxima Nova Semibold"/>
            </a:endParaRPr>
          </a:p>
        </p:txBody>
      </p:sp>
      <p:sp>
        <p:nvSpPr>
          <p:cNvPr id="166" name="Google Shape;166;p21"/>
          <p:cNvSpPr txBox="1"/>
          <p:nvPr>
            <p:ph type="ctrTitle"/>
          </p:nvPr>
        </p:nvSpPr>
        <p:spPr>
          <a:xfrm>
            <a:off x="591600" y="6254475"/>
            <a:ext cx="7960800" cy="42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sz="1200">
                <a:solidFill>
                  <a:srgbClr val="434343"/>
                </a:solidFill>
                <a:latin typeface="Proxima Nova Semibold"/>
                <a:ea typeface="Proxima Nova Semibold"/>
                <a:cs typeface="Proxima Nova Semibold"/>
                <a:sym typeface="Proxima Nova Semibold"/>
              </a:rPr>
              <a:t>Synthetic Boosted Automatic Speech Recognition - Rolczyński Rafał</a:t>
            </a:r>
            <a:endParaRPr sz="1200">
              <a:solidFill>
                <a:srgbClr val="434343"/>
              </a:solidFill>
              <a:latin typeface="Proxima Nova Semibold"/>
              <a:ea typeface="Proxima Nova Semibold"/>
              <a:cs typeface="Proxima Nova Semibold"/>
              <a:sym typeface="Proxima Nova Semibold"/>
            </a:endParaRPr>
          </a:p>
        </p:txBody>
      </p:sp>
      <p:pic>
        <p:nvPicPr>
          <p:cNvPr id="167" name="Google Shape;167;p21"/>
          <p:cNvPicPr preferRelativeResize="0"/>
          <p:nvPr/>
        </p:nvPicPr>
        <p:blipFill rotWithShape="1">
          <a:blip r:embed="rId3">
            <a:alphaModFix/>
          </a:blip>
          <a:srcRect b="0" l="0" r="1263" t="0"/>
          <a:stretch/>
        </p:blipFill>
        <p:spPr>
          <a:xfrm>
            <a:off x="-20075" y="-46350"/>
            <a:ext cx="9184149" cy="269200"/>
          </a:xfrm>
          <a:prstGeom prst="rect">
            <a:avLst/>
          </a:prstGeom>
          <a:noFill/>
          <a:ln>
            <a:noFill/>
          </a:ln>
        </p:spPr>
      </p:pic>
      <p:sp>
        <p:nvSpPr>
          <p:cNvPr id="168" name="Google Shape;168;p21"/>
          <p:cNvSpPr/>
          <p:nvPr/>
        </p:nvSpPr>
        <p:spPr>
          <a:xfrm>
            <a:off x="980844" y="381425"/>
            <a:ext cx="7182300" cy="399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pl-PL" sz="2000">
                <a:solidFill>
                  <a:srgbClr val="434343"/>
                </a:solidFill>
                <a:latin typeface="Proxima Nova Semibold"/>
                <a:ea typeface="Proxima Nova Semibold"/>
                <a:cs typeface="Proxima Nova Semibold"/>
                <a:sym typeface="Proxima Nova Semibold"/>
              </a:rPr>
              <a:t>Optimization</a:t>
            </a:r>
            <a:endParaRPr i="0" sz="2000" u="none" cap="none" strike="noStrike">
              <a:solidFill>
                <a:srgbClr val="434343"/>
              </a:solidFill>
              <a:latin typeface="Proxima Nova Semibold"/>
              <a:ea typeface="Proxima Nova Semibold"/>
              <a:cs typeface="Proxima Nova Semibold"/>
              <a:sym typeface="Proxima Nova Semibold"/>
            </a:endParaRPr>
          </a:p>
        </p:txBody>
      </p:sp>
      <p:sp>
        <p:nvSpPr>
          <p:cNvPr id="169" name="Google Shape;169;p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pl-PL"/>
              <a:t>‹#›</a:t>
            </a:fld>
            <a:endParaRPr/>
          </a:p>
        </p:txBody>
      </p:sp>
      <p:pic>
        <p:nvPicPr>
          <p:cNvPr id="170" name="Google Shape;170;p21"/>
          <p:cNvPicPr preferRelativeResize="0"/>
          <p:nvPr/>
        </p:nvPicPr>
        <p:blipFill>
          <a:blip r:embed="rId4">
            <a:alphaModFix/>
          </a:blip>
          <a:stretch>
            <a:fillRect/>
          </a:stretch>
        </p:blipFill>
        <p:spPr>
          <a:xfrm>
            <a:off x="1455525" y="2794350"/>
            <a:ext cx="6232950" cy="277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