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58" r:id="rId9"/>
    <p:sldId id="259" r:id="rId10"/>
    <p:sldId id="260" r:id="rId11"/>
    <p:sldId id="261" r:id="rId12"/>
    <p:sldId id="268" r:id="rId13"/>
    <p:sldId id="269" r:id="rId14"/>
    <p:sldId id="270" r:id="rId15"/>
    <p:sldId id="262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4AC9-2FD9-424D-A643-D1BE90EB5F1D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B64F9BF-E484-45E3-821F-E81501E4774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4AC9-2FD9-424D-A643-D1BE90EB5F1D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F9BF-E484-45E3-821F-E81501E477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B64F9BF-E484-45E3-821F-E81501E4774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4AC9-2FD9-424D-A643-D1BE90EB5F1D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4AC9-2FD9-424D-A643-D1BE90EB5F1D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B64F9BF-E484-45E3-821F-E81501E4774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4AC9-2FD9-424D-A643-D1BE90EB5F1D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B64F9BF-E484-45E3-821F-E81501E4774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77C4AC9-2FD9-424D-A643-D1BE90EB5F1D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F9BF-E484-45E3-821F-E81501E4774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4AC9-2FD9-424D-A643-D1BE90EB5F1D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B64F9BF-E484-45E3-821F-E81501E4774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4AC9-2FD9-424D-A643-D1BE90EB5F1D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B64F9BF-E484-45E3-821F-E81501E477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4AC9-2FD9-424D-A643-D1BE90EB5F1D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64F9BF-E484-45E3-821F-E81501E477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B64F9BF-E484-45E3-821F-E81501E4774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4AC9-2FD9-424D-A643-D1BE90EB5F1D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B64F9BF-E484-45E3-821F-E81501E4774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77C4AC9-2FD9-424D-A643-D1BE90EB5F1D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77C4AC9-2FD9-424D-A643-D1BE90EB5F1D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B64F9BF-E484-45E3-821F-E81501E4774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5720" y="2643182"/>
            <a:ext cx="8501122" cy="2071702"/>
          </a:xfrm>
        </p:spPr>
        <p:txBody>
          <a:bodyPr>
            <a:normAutofit/>
          </a:bodyPr>
          <a:lstStyle/>
          <a:p>
            <a:r>
              <a:rPr lang="pt-BR" sz="2500" b="1" dirty="0" smtClean="0">
                <a:solidFill>
                  <a:schemeClr val="tx1"/>
                </a:solidFill>
              </a:rPr>
              <a:t>DESENVOLVIMENTO PSICOLOGICO E EDUCAÇÃO:</a:t>
            </a:r>
          </a:p>
          <a:p>
            <a:r>
              <a:rPr lang="pt-BR" sz="2500" cap="none" dirty="0" smtClean="0">
                <a:solidFill>
                  <a:schemeClr val="tx1"/>
                </a:solidFill>
              </a:rPr>
              <a:t>Desenvolvimento cognitivo na idade adulta e na velhice.</a:t>
            </a:r>
            <a:endParaRPr lang="pt-BR" sz="2500" b="1" cap="none" dirty="0" smtClean="0">
              <a:solidFill>
                <a:schemeClr val="tx1"/>
              </a:solidFill>
            </a:endParaRPr>
          </a:p>
          <a:p>
            <a:endParaRPr lang="pt-BR" sz="2500" b="1" dirty="0" smtClean="0">
              <a:solidFill>
                <a:schemeClr val="tx1"/>
              </a:solidFill>
            </a:endParaRPr>
          </a:p>
          <a:p>
            <a:endParaRPr lang="pt-BR" sz="25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sz="3300" b="1" dirty="0" smtClean="0">
                <a:solidFill>
                  <a:schemeClr val="tx1"/>
                </a:solidFill>
              </a:rPr>
              <a:t>UNIVERSIDADE DO ESTADO DO RIO GRANDE DO NORTE – UERN – CAMEAM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PSICOLOGIA DA EDUCAÇÃO II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85786" y="3571876"/>
            <a:ext cx="75724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sz="2400" b="1" dirty="0" smtClean="0"/>
          </a:p>
          <a:p>
            <a:pPr algn="r"/>
            <a:endParaRPr lang="pt-BR" sz="2400" b="1" dirty="0" smtClean="0"/>
          </a:p>
          <a:p>
            <a:pPr algn="r"/>
            <a:endParaRPr lang="pt-BR" sz="2400" b="1" dirty="0" smtClean="0"/>
          </a:p>
          <a:p>
            <a:pPr algn="r"/>
            <a:r>
              <a:rPr lang="pt-BR" sz="2400" b="1" dirty="0" smtClean="0"/>
              <a:t>Prof.ª  Maria </a:t>
            </a:r>
            <a:r>
              <a:rPr lang="pt-BR" sz="2400" b="1" dirty="0" err="1" smtClean="0"/>
              <a:t>Euzimar</a:t>
            </a:r>
            <a:r>
              <a:rPr lang="pt-BR" sz="2400" b="1" dirty="0" smtClean="0"/>
              <a:t> BERENICE Rego Silva </a:t>
            </a:r>
          </a:p>
          <a:p>
            <a:pPr algn="r"/>
            <a:endParaRPr lang="pt-BR" sz="2400" b="1" dirty="0" smtClean="0"/>
          </a:p>
          <a:p>
            <a:pPr algn="r"/>
            <a:r>
              <a:rPr lang="pt-BR" sz="2400" b="1" dirty="0" smtClean="0"/>
              <a:t>UERN – CAMEAM </a:t>
            </a:r>
          </a:p>
          <a:p>
            <a:pPr algn="r"/>
            <a:r>
              <a:rPr lang="pt-BR" sz="2400" b="1" dirty="0" smtClean="0"/>
              <a:t>3º Pedagogia </a:t>
            </a:r>
          </a:p>
          <a:p>
            <a:r>
              <a:rPr lang="pt-BR" dirty="0" smtClean="0"/>
              <a:t>  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OS PROCESSOS PERCEPTIVOS: 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CAMPOS AFETADOS.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endParaRPr lang="pt-BR" b="1" dirty="0" smtClean="0"/>
          </a:p>
          <a:p>
            <a:pPr algn="just">
              <a:buFont typeface="Wingdings" pitchFamily="2" charset="2"/>
              <a:buChar char="Ø"/>
            </a:pPr>
            <a:r>
              <a:rPr lang="pt-BR" b="1" dirty="0" smtClean="0"/>
              <a:t>A PERCA AUDITIVA ENTRE OS HOMENS É BEM MAIS ACENTUADA EM RELAÇÃO AS MULHERES. ESSE FENOMENO </a:t>
            </a:r>
            <a:r>
              <a:rPr lang="pt-BR" b="1" dirty="0" smtClean="0"/>
              <a:t>OCORRE </a:t>
            </a:r>
            <a:r>
              <a:rPr lang="pt-BR" b="1" dirty="0" smtClean="0"/>
              <a:t>POR VÁRIAS QUESTÕES, ENTRE ELAS PODEMOS DESTACAR AS MUDANÇAS SENSORIAIS COMO TAMBÉM AS MUDANÇAS DO ORGANISMO COM O AVANÇAR DA IDADE. POR ISSO MESMO MUITA PACIÊNCIA, </a:t>
            </a:r>
            <a:r>
              <a:rPr lang="pt-BR" b="1" dirty="0" smtClean="0"/>
              <a:t>PACIÊNCIA COM NÓS. </a:t>
            </a:r>
            <a:endParaRPr lang="pt-BR" b="1" dirty="0" smtClean="0"/>
          </a:p>
          <a:p>
            <a:pPr algn="just">
              <a:buFont typeface="Wingdings" pitchFamily="2" charset="2"/>
              <a:buChar char="Ø"/>
            </a:pPr>
            <a:endParaRPr lang="pt-BR" b="1" dirty="0" smtClean="0"/>
          </a:p>
          <a:p>
            <a:pPr algn="just">
              <a:buFont typeface="Wingdings" pitchFamily="2" charset="2"/>
              <a:buChar char="Ø"/>
            </a:pPr>
            <a:endParaRPr lang="pt-BR" b="1" dirty="0" smtClean="0"/>
          </a:p>
          <a:p>
            <a:pPr>
              <a:buNone/>
            </a:pPr>
            <a:endParaRPr lang="pt-BR" sz="35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 EXECUÇÃO PSICOMOTORA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b="1" dirty="0" smtClean="0"/>
              <a:t>BIRREN E FISCHER(1995) APONTA QUE A ATIVIDADE PSICOMOTORA FICA MAIS LENTA COM O “CHEGAR” DA IDADE. ISSO PODE ESTÁ RELACIONADO COM A DIMINUIÇÃO DA EFICÁCIA DOS ORGÃOS SENSORIAIS, BEM COMO COM O SISTEMA NERVOSO PERIFÉRICO. </a:t>
            </a:r>
          </a:p>
          <a:p>
            <a:pPr algn="just">
              <a:buFont typeface="Wingdings" pitchFamily="2" charset="2"/>
              <a:buChar char="Ø"/>
            </a:pPr>
            <a:r>
              <a:rPr lang="pt-BR" b="1" dirty="0" smtClean="0"/>
              <a:t>CAPTAÇÃO DO ESTÍMULO E A EMISSÃO DA RESPOSTA. </a:t>
            </a:r>
          </a:p>
          <a:p>
            <a:pPr>
              <a:buFont typeface="Wingdings" pitchFamily="2" charset="2"/>
              <a:buChar char="Ø"/>
            </a:pPr>
            <a:endParaRPr lang="pt-BR" b="1" dirty="0" smtClean="0"/>
          </a:p>
          <a:p>
            <a:pPr>
              <a:buFont typeface="Wingdings" pitchFamily="2" charset="2"/>
              <a:buChar char="Ø"/>
            </a:pPr>
            <a:endParaRPr lang="pt-BR" dirty="0" smtClean="0"/>
          </a:p>
          <a:p>
            <a:pPr>
              <a:buFont typeface="Wingdings" pitchFamily="2" charset="2"/>
              <a:buChar char="Ø"/>
            </a:pP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 EXECUÇÃO PSICOMOTORA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O IMPACTO PSICOMOTOR PODE SER BASTANTE REDUZIDO QUANDO A PESSOA PARTICIPA DE ATIVIDADES SOCIO-CULTURAIS-ESPOSTIVAS. POIS COM ESSAS ATIVIDADES A FORÇA, A RESISTENCIA MUSCULAR PODEM CONTINUAR EM UM NIVEL ADEQUADO, ALÉM DO NIVEL EMOCIONAL E CRIATIVO PERMANECEREM ATIVOS, BEM COMO SUA VIDA SEXUAL. </a:t>
            </a:r>
          </a:p>
          <a:p>
            <a:pPr>
              <a:buFont typeface="Wingdings" pitchFamily="2" charset="2"/>
              <a:buChar char="Ø"/>
            </a:pP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100013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 ATENÇÃO: </a:t>
            </a:r>
            <a:br>
              <a:rPr lang="pt-BR" dirty="0" smtClean="0"/>
            </a:br>
            <a:r>
              <a:rPr lang="pt-BR" dirty="0" smtClean="0"/>
              <a:t> SEUS TRÉS NIVEIS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527048"/>
            <a:ext cx="9001156" cy="490234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b="1" u="sng" dirty="0" smtClean="0"/>
              <a:t>ATENÇÃO MANTIDA</a:t>
            </a:r>
            <a:r>
              <a:rPr lang="pt-BR" dirty="0" smtClean="0"/>
              <a:t>: DETECÇÃO DE MUDANÇAS DURANTE A REALIZAÇÃO DE UMA TAREFA. MENOS PRECISÃO. </a:t>
            </a:r>
          </a:p>
          <a:p>
            <a:pPr algn="just"/>
            <a:r>
              <a:rPr lang="pt-BR" b="1" u="sng" dirty="0" smtClean="0"/>
              <a:t>A ATENÇÃO DIVIDIDA</a:t>
            </a:r>
            <a:r>
              <a:rPr lang="pt-BR" dirty="0" smtClean="0"/>
              <a:t>: DIMINUIÇÃO DA SUA CAPACIDADE DE PRESTAR ATENÇÃO A VÁRIAS ATIVIDADES AO MESMO TEMPO.</a:t>
            </a:r>
          </a:p>
          <a:p>
            <a:pPr algn="just"/>
            <a:r>
              <a:rPr lang="pt-BR" b="1" u="sng" dirty="0" smtClean="0"/>
              <a:t>A ATENÇÃO SELETIVA</a:t>
            </a:r>
            <a:r>
              <a:rPr lang="pt-BR" dirty="0" smtClean="0"/>
              <a:t>: DIFICULDADE EM PROCESSAR INFORMAÇÕES SIMPLES, SEM RELEVANCIA. QUANDO NECESSITA PROCESSAR INFORMAÇÃO RELEVANTE NO MEIO DE INFORMAÇÕES IRRELEVANTES ESSA DIFERENÇA SE ACENTUA NAS PESSOAS DE MAIS IDADE. 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MEMORIA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pt-BR" b="1" dirty="0" smtClean="0"/>
              <a:t>MEMÓRIA SENSORIAL (MS)</a:t>
            </a:r>
          </a:p>
          <a:p>
            <a:pPr algn="ctr"/>
            <a:r>
              <a:rPr lang="pt-BR" b="1" dirty="0" smtClean="0"/>
              <a:t>MEMÓRIA DE CURTO PRAZO (MCP)</a:t>
            </a:r>
          </a:p>
          <a:p>
            <a:pPr algn="ctr"/>
            <a:r>
              <a:rPr lang="pt-BR" b="1" dirty="0" smtClean="0"/>
              <a:t>MEMÓRIA DE LONGO PRAZO (MLP)</a:t>
            </a:r>
          </a:p>
          <a:p>
            <a:pPr algn="just"/>
            <a:r>
              <a:rPr lang="pt-BR" dirty="0" smtClean="0"/>
              <a:t>MEMÓRIA SENSORIAL (MS) E A MEMÓRIA DE CURTO PRAZO (MCP) NÃO SOFREM GRANDES MUDANÇAS NAS PESSOAS IDOSAS, PORÉM A MEMORIA DE LONGO PRAZO(MLP) SOFRE UMA PERDA QUE DEVE ESTÁ MUITO MAIS RELACIONADA COM A DIFICULDADE DE RECUPERAR AS INFORMAÇÕES. 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REFERENCIAS BIBLIOGRAFICAS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715436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pt-BR" sz="2000" b="1" dirty="0" smtClean="0"/>
          </a:p>
          <a:p>
            <a:pPr>
              <a:buFont typeface="Wingdings" pitchFamily="2" charset="2"/>
              <a:buChar char="Ø"/>
            </a:pPr>
            <a:r>
              <a:rPr lang="pt-BR" sz="2000" b="1" dirty="0" smtClean="0"/>
              <a:t>Desenvolvimento psicológico e educação / organizado por César Coll, </a:t>
            </a:r>
            <a:r>
              <a:rPr lang="pt-BR" sz="2000" b="1" dirty="0" err="1" smtClean="0"/>
              <a:t>Alváro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Marchesi</a:t>
            </a:r>
            <a:r>
              <a:rPr lang="pt-BR" sz="2000" b="1" dirty="0" smtClean="0"/>
              <a:t> e Jesus </a:t>
            </a:r>
            <a:r>
              <a:rPr lang="pt-BR" sz="2000" b="1" dirty="0" err="1" smtClean="0"/>
              <a:t>Palacios</a:t>
            </a:r>
            <a:r>
              <a:rPr lang="pt-BR" sz="2000" b="1" dirty="0" smtClean="0"/>
              <a:t>: tradução Daisy Vaz de Moraes. – 2. ed. – Porto Alegre : </a:t>
            </a:r>
            <a:r>
              <a:rPr lang="pt-BR" sz="2000" b="1" dirty="0" err="1" smtClean="0"/>
              <a:t>Armed</a:t>
            </a:r>
            <a:r>
              <a:rPr lang="pt-BR" sz="2000" b="1" dirty="0" smtClean="0"/>
              <a:t>, 2004. 3v. </a:t>
            </a:r>
          </a:p>
          <a:p>
            <a:pPr>
              <a:buFont typeface="Wingdings" pitchFamily="2" charset="2"/>
              <a:buChar char="Ø"/>
            </a:pPr>
            <a:endParaRPr lang="pt-BR" sz="2000" b="1" dirty="0" smtClean="0"/>
          </a:p>
          <a:p>
            <a:pPr>
              <a:buFont typeface="Wingdings" pitchFamily="2" charset="2"/>
              <a:buChar char="Ø"/>
            </a:pPr>
            <a:r>
              <a:rPr lang="pt-BR" sz="2000" b="1" dirty="0" smtClean="0"/>
              <a:t>https://www.google.com.br/search?q=PENSANDO&amp;source=lnms&amp;tbm=isch&amp;sa=X&amp;ved=0ahUKEwi0t8-RrvndAhWFk5AKHR43CYMQ_AUIDigB&amp;biw=1590&amp;bih=740#imgdii=PdpBbPY9f4r0AM:&amp;imgrc=_l8_ipILvzzt4M:</a:t>
            </a:r>
            <a:endParaRPr lang="pt-BR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785926"/>
          </a:xfrm>
        </p:spPr>
        <p:txBody>
          <a:bodyPr>
            <a:normAutofit/>
          </a:bodyPr>
          <a:lstStyle/>
          <a:p>
            <a:pPr algn="l"/>
            <a:r>
              <a:rPr lang="pt-BR" sz="3900" dirty="0" smtClean="0">
                <a:solidFill>
                  <a:srgbClr val="000000"/>
                </a:solidFill>
              </a:rPr>
              <a:t>GRUPO:  06 </a:t>
            </a:r>
            <a:br>
              <a:rPr lang="pt-BR" sz="3900" dirty="0" smtClean="0">
                <a:solidFill>
                  <a:srgbClr val="000000"/>
                </a:solidFill>
              </a:rPr>
            </a:br>
            <a:r>
              <a:rPr lang="pt-BR" sz="3900" dirty="0" smtClean="0">
                <a:solidFill>
                  <a:srgbClr val="000000"/>
                </a:solidFill>
              </a:rPr>
              <a:t>COMPONENTES</a:t>
            </a:r>
            <a:r>
              <a:rPr lang="pt-BR" dirty="0" smtClean="0">
                <a:solidFill>
                  <a:srgbClr val="000000"/>
                </a:solidFill>
              </a:rPr>
              <a:t>:</a:t>
            </a:r>
            <a:br>
              <a:rPr lang="pt-BR" dirty="0" smtClean="0">
                <a:solidFill>
                  <a:srgbClr val="000000"/>
                </a:solidFill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00034" y="2071678"/>
            <a:ext cx="8229600" cy="3857652"/>
          </a:xfrm>
        </p:spPr>
        <p:txBody>
          <a:bodyPr>
            <a:normAutofit/>
          </a:bodyPr>
          <a:lstStyle/>
          <a:p>
            <a:pPr algn="ctr"/>
            <a:endParaRPr lang="pt-BR" dirty="0" smtClean="0">
              <a:solidFill>
                <a:srgbClr val="000000"/>
              </a:solidFill>
            </a:endParaRPr>
          </a:p>
          <a:p>
            <a:pPr algn="ctr"/>
            <a:r>
              <a:rPr lang="pt-BR" dirty="0" smtClean="0">
                <a:solidFill>
                  <a:srgbClr val="000000"/>
                </a:solidFill>
              </a:rPr>
              <a:t>Francisca </a:t>
            </a:r>
            <a:r>
              <a:rPr lang="pt-BR" b="1" dirty="0" smtClean="0">
                <a:solidFill>
                  <a:srgbClr val="000000"/>
                </a:solidFill>
              </a:rPr>
              <a:t>DAS CHAGAS </a:t>
            </a:r>
            <a:r>
              <a:rPr lang="pt-BR" dirty="0" smtClean="0">
                <a:solidFill>
                  <a:srgbClr val="000000"/>
                </a:solidFill>
              </a:rPr>
              <a:t>Fernandes de Almeida</a:t>
            </a:r>
          </a:p>
          <a:p>
            <a:pPr algn="ctr"/>
            <a:r>
              <a:rPr lang="pt-BR" b="1" dirty="0" smtClean="0">
                <a:solidFill>
                  <a:srgbClr val="000000"/>
                </a:solidFill>
              </a:rPr>
              <a:t>GLÁUBER</a:t>
            </a:r>
            <a:r>
              <a:rPr lang="pt-BR" dirty="0" smtClean="0">
                <a:solidFill>
                  <a:srgbClr val="000000"/>
                </a:solidFill>
              </a:rPr>
              <a:t> Fontes Cavalcanti</a:t>
            </a:r>
          </a:p>
          <a:p>
            <a:pPr algn="ctr"/>
            <a:r>
              <a:rPr lang="pt-BR" dirty="0" smtClean="0">
                <a:solidFill>
                  <a:srgbClr val="000000"/>
                </a:solidFill>
              </a:rPr>
              <a:t>Manuel Gutembergue Lima da </a:t>
            </a:r>
            <a:r>
              <a:rPr lang="pt-BR" b="1" dirty="0" smtClean="0">
                <a:solidFill>
                  <a:srgbClr val="000000"/>
                </a:solidFill>
              </a:rPr>
              <a:t>SILVA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r">
              <a:buNone/>
            </a:pPr>
            <a:r>
              <a:rPr lang="pt-BR" dirty="0" smtClean="0"/>
              <a:t>PAU DOS FERROS – RN : 09 – 10 - 2018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</a:rPr>
              <a:t>REFLEXÃO PRIMEIRA: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85720" y="1714488"/>
            <a:ext cx="8503920" cy="4572000"/>
          </a:xfrm>
        </p:spPr>
        <p:txBody>
          <a:bodyPr/>
          <a:lstStyle/>
          <a:p>
            <a:pPr algn="ctr"/>
            <a:endParaRPr lang="pt-BR" b="1" dirty="0" smtClean="0"/>
          </a:p>
          <a:p>
            <a:pPr algn="ctr"/>
            <a:r>
              <a:rPr lang="pt-BR" b="1" dirty="0" smtClean="0"/>
              <a:t>O TEMPO NÃO PARA E ESTAMOS PREPARADOS PARA ENVELHECER ???</a:t>
            </a:r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just"/>
            <a:endParaRPr lang="pt-BR" dirty="0"/>
          </a:p>
        </p:txBody>
      </p:sp>
      <p:pic>
        <p:nvPicPr>
          <p:cNvPr id="7" name="Imagem 6" descr="pensando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3429000"/>
            <a:ext cx="3357586" cy="27146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pt-BR" sz="3600" dirty="0" smtClean="0">
                <a:solidFill>
                  <a:schemeClr val="tx1"/>
                </a:solidFill>
              </a:rPr>
              <a:t>Desenvolvimento cognitivo na idade adulta e na velhice.</a:t>
            </a:r>
            <a:endParaRPr lang="pt-BR" sz="3600" b="1" dirty="0" smtClean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dirty="0" smtClean="0"/>
              <a:t>     </a:t>
            </a:r>
          </a:p>
          <a:p>
            <a:pPr algn="just"/>
            <a:r>
              <a:rPr lang="pt-BR" dirty="0" smtClean="0"/>
              <a:t>COM O PASSAR DO TEMPO, EM RELAÇÃO A IDADE, A CAPACIDADE DE CONSTRUÇÃO DOS SIGNIFICADOS FICA PREJUDICADA. SERÁ QUE FICA MESMO E, SE SIM, POR QUE SERÁ ???</a:t>
            </a:r>
          </a:p>
          <a:p>
            <a:pPr algn="just"/>
            <a:r>
              <a:rPr lang="pt-BR" dirty="0" smtClean="0"/>
              <a:t>AS PESSOAS DE MAIS IDADE, IDOSAS, NECESSITAM DE ATENÇÃO DOS MAIS NOVOS A FIM DE ZELAR POR SUA SEGURANÇA FISICA, PSIQUICA E MENTAL ??? CITE EXEMPLOS. 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534400" cy="105726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OS PROCESSOS SENSORIAIS: 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CAMPOS AFETADOS.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 CAMPO DA VISÃO: COM A IDADE ADULTA, A CAPACIDADE DE ENXERGAR EM CERTOS AMBIENTAIS FICA BASTANTE PREJUDICADA.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070" lvl="1" indent="-285750" algn="r">
              <a:buNone/>
            </a:pP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PLESBIOPIA: INCAPACIDADE DE FOCALIZAR OBJETOS PROXIMOS</a:t>
            </a:r>
          </a:p>
          <a:p>
            <a:pPr marL="560070" lvl="1" indent="-285750" algn="just">
              <a:buFont typeface="Arial" panose="020B0604020202020204" pitchFamily="34" charset="0"/>
              <a:buChar char="•"/>
            </a:pP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GLAUCOMA: PRESSÃO INTRA-OCULAR, PODERÁ CEGAR.</a:t>
            </a:r>
          </a:p>
          <a:p>
            <a:pPr marL="560070" lvl="1" indent="-285750" algn="just">
              <a:buFont typeface="Arial" panose="020B0604020202020204" pitchFamily="34" charset="0"/>
              <a:buChar char="•"/>
            </a:pP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CATARATAS: AGUDEZA VISUAL REDUZIDA, PODERÁ CEGAR.</a:t>
            </a:r>
          </a:p>
          <a:p>
            <a:pPr marL="560070" lvl="1" indent="-285750" algn="just">
              <a:buFont typeface="Arial" panose="020B0604020202020204" pitchFamily="34" charset="0"/>
              <a:buChar char="•"/>
            </a:pP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DEGENARAÇÃO MACULAR SENIL: DEGERAÇÃO DA RETINA.</a:t>
            </a:r>
          </a:p>
          <a:p>
            <a:pPr marL="560070" lvl="1" indent="-285750" algn="just">
              <a:buNone/>
            </a:pPr>
            <a:endParaRPr lang="pt-BR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OS PROCESSOS SENSORIAIS: 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CAMPOS AFETADOS.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42844" y="1285860"/>
            <a:ext cx="8662828" cy="4572000"/>
          </a:xfrm>
        </p:spPr>
        <p:txBody>
          <a:bodyPr>
            <a:normAutofit fontScale="925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 CAMPO DA AUDIÇÃO, PATOLOGIAS SÃO ADQUIRIDAS E ACUMULADAS DURANTE TODO SEU CICLO VITAL.</a:t>
            </a:r>
            <a:endParaRPr lang="pt-BR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070" lvl="1" indent="-285750" algn="just">
              <a:buFont typeface="Arial" panose="020B0604020202020204" pitchFamily="34" charset="0"/>
              <a:buChar char="•"/>
            </a:pPr>
            <a:r>
              <a:rPr lang="pt-BR" sz="23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PRESBIACUSIA OU SURDEZ SENIL</a:t>
            </a:r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: PERDA PROGRESSIVA DA SENSIBILIDADE AUDITIVA DO OUVIDO INTERNO RELACIONADO À IDADE. FRUSTRAÇÃO.</a:t>
            </a:r>
          </a:p>
          <a:p>
            <a:pPr marL="560070" lvl="1" indent="-285750" algn="just">
              <a:buFont typeface="Arial" panose="020B0604020202020204" pitchFamily="34" charset="0"/>
              <a:buChar char="•"/>
            </a:pPr>
            <a:r>
              <a:rPr lang="pt-BR" sz="23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 NA LOCALIZAÇÃO DOS SONS</a:t>
            </a:r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. RISCOS.</a:t>
            </a:r>
          </a:p>
          <a:p>
            <a:pPr marL="560070" lvl="1" indent="-285750" algn="just">
              <a:buFont typeface="Arial" panose="020B0604020202020204" pitchFamily="34" charset="0"/>
              <a:buChar char="•"/>
            </a:pPr>
            <a:r>
              <a:rPr lang="pt-BR" sz="23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ZUMBIDO NOS OUVIDOS</a:t>
            </a:r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: SENSAÇÃO PERMANENTE DE QUE OS OUVIDOS RETUNDAM.</a:t>
            </a:r>
          </a:p>
          <a:p>
            <a:pPr marL="560070" lvl="1" indent="-285750" algn="just">
              <a:buNone/>
            </a:pPr>
            <a:endParaRPr lang="pt-BR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070" lvl="1" indent="-285750" algn="ctr">
              <a:buFont typeface="Arial" panose="020B0604020202020204" pitchFamily="34" charset="0"/>
              <a:buChar char="•"/>
            </a:pPr>
            <a:r>
              <a:rPr lang="pt-BR" sz="2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PERCA DESSA SENSIBILIDADE DE FORMA GRADUAL E DE FORMA BRUPTA, DE REPENTE. </a:t>
            </a:r>
          </a:p>
          <a:p>
            <a:pPr marL="560070" lvl="1" indent="-285750" algn="just">
              <a:buFont typeface="Arial" panose="020B0604020202020204" pitchFamily="34" charset="0"/>
              <a:buChar char="•"/>
            </a:pPr>
            <a:endParaRPr lang="pt-BR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070" lvl="1" indent="-285750" algn="just">
              <a:buFont typeface="Arial" panose="020B0604020202020204" pitchFamily="34" charset="0"/>
              <a:buChar char="•"/>
            </a:pPr>
            <a:endParaRPr lang="pt-BR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OS PROCESSOS SENSORIAIS: 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CAMPOS AFETADOS.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PESSOA QUE PERDE SUAS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CAPACIDADES VISÃO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 AUDITIVA, MESMO QUE GRADUALMENTE, TERÁ DIFICULDADES FUTURAS DE INTERAÇÃO SOCIAL COM AS DEMAIS PESSOAS ?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 QUE PODEMOS FAZER PARA DIMINUIR ESSA SENSAÇÃO DE EXCLUSÃO SOCIAL DESSAS PESSOAS ACOMETEDIDAS COM ESSAS ENFERMIDADES 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ESCOLA E A SOCIEDADE ESTÃO PRONTAS PARA LIDAR COM ESSAS PROBLEMATICAS ?</a:t>
            </a:r>
          </a:p>
          <a:p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OS PROCESSOS SENSORIAIS: 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CAMPOS AFETADOS.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14282" y="1500174"/>
            <a:ext cx="8715436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pt-BR" b="1" dirty="0" smtClean="0"/>
              <a:t>NO CAMPO DO OLFATO VEMOS UMA PERDA DE SUA CAPACIDADE COM O PASSAR DO TEMPO E PODE SER ASSOCIADA A ALGUMAS DOENÇAS COMO O ALZHEIMER, PARKSON, INFECÇÕES VIRAIS OU BACTERIANAS. </a:t>
            </a:r>
          </a:p>
          <a:p>
            <a:pPr algn="just">
              <a:buFont typeface="Wingdings" pitchFamily="2" charset="2"/>
              <a:buChar char="Ø"/>
            </a:pPr>
            <a:r>
              <a:rPr lang="pt-BR" b="1" dirty="0" smtClean="0"/>
              <a:t>A PERDA DESSA SENSIBILIDADE PODE AFETAR SUA VIDA EM RELAÇÃO A HIGIENE PESSOAL. </a:t>
            </a:r>
          </a:p>
          <a:p>
            <a:pPr>
              <a:buFont typeface="Wingdings" pitchFamily="2" charset="2"/>
              <a:buChar char="Ø"/>
            </a:pPr>
            <a:endParaRPr lang="pt-BR" sz="1000" b="1" dirty="0" smtClean="0"/>
          </a:p>
          <a:p>
            <a:pPr>
              <a:buFont typeface="Wingdings" pitchFamily="2" charset="2"/>
              <a:buChar char="Ø"/>
            </a:pPr>
            <a:endParaRPr lang="pt-BR" sz="1000" b="1" dirty="0" smtClean="0"/>
          </a:p>
          <a:p>
            <a:pPr algn="just">
              <a:buNone/>
            </a:pPr>
            <a:endParaRPr lang="pt-BR" b="1" dirty="0" smtClean="0"/>
          </a:p>
          <a:p>
            <a:pPr>
              <a:buFont typeface="Wingdings" pitchFamily="2" charset="2"/>
              <a:buChar char="Ø"/>
            </a:pPr>
            <a:endParaRPr lang="pt-BR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901828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OS PROCESSOS PERCEPTIVOS: 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CAMPOS AFETADOS.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endParaRPr lang="pt-BR" b="1" dirty="0" smtClean="0"/>
          </a:p>
          <a:p>
            <a:pPr algn="just">
              <a:buFont typeface="Wingdings" pitchFamily="2" charset="2"/>
              <a:buChar char="Ø"/>
            </a:pPr>
            <a:r>
              <a:rPr lang="pt-BR" b="1" dirty="0" smtClean="0"/>
              <a:t>A PERCEPÇÃO VISUAL FICA MAIS LENTA, E SUA LATENCIA PREJUDICADA, OU SEJA, INTERVALO ENTRE O COMEÇO DE UM ESTÍMULO E O INÍCIO DE UMA REAÇÃO ASSOCIADA A ESTE ESTÍMULO, TEMPO DE REAÇÃO. ENTRE OS 40 A 50 ANOS.</a:t>
            </a:r>
          </a:p>
          <a:p>
            <a:pPr algn="just">
              <a:buFont typeface="Wingdings" pitchFamily="2" charset="2"/>
              <a:buChar char="Ø"/>
            </a:pPr>
            <a:endParaRPr lang="pt-BR" b="1" dirty="0" smtClean="0"/>
          </a:p>
          <a:p>
            <a:pPr>
              <a:buNone/>
            </a:pPr>
            <a:endParaRPr lang="pt-BR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260</TotalTime>
  <Words>783</Words>
  <Application>Microsoft Office PowerPoint</Application>
  <PresentationFormat>Apresentação na tela 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Cívico</vt:lpstr>
      <vt:lpstr>UNIVERSIDADE DO ESTADO DO RIO GRANDE DO NORTE – UERN – CAMEAM PSICOLOGIA DA EDUCAÇÃO II</vt:lpstr>
      <vt:lpstr>GRUPO:  06  COMPONENTES: </vt:lpstr>
      <vt:lpstr>REFLEXÃO PRIMEIRA:</vt:lpstr>
      <vt:lpstr>Desenvolvimento cognitivo na idade adulta e na velhice.</vt:lpstr>
      <vt:lpstr>OS PROCESSOS SENSORIAIS:  CAMPOS AFETADOS.</vt:lpstr>
      <vt:lpstr>OS PROCESSOS SENSORIAIS:  CAMPOS AFETADOS.</vt:lpstr>
      <vt:lpstr>OS PROCESSOS SENSORIAIS:  CAMPOS AFETADOS.</vt:lpstr>
      <vt:lpstr>OS PROCESSOS SENSORIAIS:  CAMPOS AFETADOS.</vt:lpstr>
      <vt:lpstr>OS PROCESSOS PERCEPTIVOS:  CAMPOS AFETADOS.</vt:lpstr>
      <vt:lpstr>OS PROCESSOS PERCEPTIVOS:  CAMPOS AFETADOS.</vt:lpstr>
      <vt:lpstr>A EXECUÇÃO PSICOMOTORA</vt:lpstr>
      <vt:lpstr>A EXECUÇÃO PSICOMOTORA</vt:lpstr>
      <vt:lpstr>A ATENÇÃO:   SEUS TRÉS NIVEIS</vt:lpstr>
      <vt:lpstr>A MEMORIA</vt:lpstr>
      <vt:lpstr>REFERENCIAS BIBLIOGRAFICAS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SOCIOLOGIA DA EDUCAÇÃO</dc:title>
  <dc:creator>Usuário 00</dc:creator>
  <cp:lastModifiedBy>Usuário 00</cp:lastModifiedBy>
  <cp:revision>39</cp:revision>
  <dcterms:created xsi:type="dcterms:W3CDTF">2018-07-03T14:01:08Z</dcterms:created>
  <dcterms:modified xsi:type="dcterms:W3CDTF">2018-10-09T18:29:51Z</dcterms:modified>
</cp:coreProperties>
</file>