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95" r:id="rId5"/>
    <p:sldMasterId id="2147483752" r:id="rId6"/>
  </p:sldMasterIdLst>
  <p:notesMasterIdLst>
    <p:notesMasterId r:id="rId20"/>
  </p:notesMasterIdLst>
  <p:sldIdLst>
    <p:sldId id="256" r:id="rId7"/>
    <p:sldId id="276" r:id="rId8"/>
    <p:sldId id="4500" r:id="rId9"/>
    <p:sldId id="319" r:id="rId10"/>
    <p:sldId id="4501" r:id="rId11"/>
    <p:sldId id="4499" r:id="rId12"/>
    <p:sldId id="4498" r:id="rId13"/>
    <p:sldId id="4502" r:id="rId14"/>
    <p:sldId id="4507" r:id="rId15"/>
    <p:sldId id="4504" r:id="rId16"/>
    <p:sldId id="4506" r:id="rId17"/>
    <p:sldId id="4505" r:id="rId18"/>
    <p:sldId id="4503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6AE29-23FB-99FF-885B-AF751009D52B}" name="Olivier Korach" initials="OK" userId="S::olivier.korach@trust-in-soft.com::b30662f7-5ae0-4912-9d9d-8488aceb504c" providerId="AD"/>
  <p188:author id="{BF69AB6B-B871-7E8A-0003-A654953976B6}" name="Vincent Lescaut" initials="VL" userId="S::vincent.lescaut@trust-in-soft.com::0bbb6a8f-5d9b-4d57-bd9a-28e38d0dbba6" providerId="AD"/>
  <p188:author id="{40F53B90-D9C3-A258-11A0-CC9F7E0CA683}" name="Fabrice Derepas" initials="FD" userId="S::fabrice.derepas@trust-in-soft.com::92a3ef4c-c8af-43ea-a9cc-302c44cb633a" providerId="AD"/>
  <p188:author id="{CEE28FC7-09C6-554C-9C9C-6E8A6C785886}" name="Jason Landers" initials="JL" userId="S::jason.landers@trust-in-soft.com::2f1c8f26-488b-456f-b345-f647e09342a6" providerId="AD"/>
  <p188:author id="{8906CAD1-FA4B-08D3-F4B7-7CB8405CDAEC}" name="Yichen Qiu" initials="YQ" userId="S::yichen.qiu@trust-in-soft.com::34478d8d-13c4-4faa-b1d4-9bfd1bcf8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2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06DE-EC75-4DBE-8555-750196328C04}" type="datetimeFigureOut"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0F3C-220B-43F5-8A94-51811DA03A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C0E850-8393-4A17-8BCB-0B5321ADD2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F976FD-E49B-436E-86D1-39E75F7C7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010109-1C75-4F39-80A0-132FC8DFBF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6A76A7-5872-42FA-8C3C-40C8E6B0AFD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CF8C20-8DFA-4804-B896-1D27CBD90A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ACB3AB-97CB-4ADE-8ECE-28C24D050D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BD8065-308B-43E1-9CB3-BED5B1CEA9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D5E79B-434D-48B1-B569-AF19532881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422FBA-911E-412B-9BB9-061828EDA1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40F86C-8CCF-4608-8FF6-2BAB7E333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E4221-1675-44B1-85C0-79BFAED2E0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50BA1F-02F6-427B-BEEC-5B6936BF52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B689A0-ACFD-4292-A0B8-C164CBD670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FF9187-6245-4F7E-A470-55E7CF95E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F54C4D-F434-4ADF-AFB3-CA27B055AD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168106-E459-43B3-B3F3-594996BEBB5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558576-5F56-4E2B-A689-B4FEC1E1F2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833C-18DA-1544-8FFB-CEF8CB3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CA89EB-0AF7-F355-39AD-1BFD4155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1" y="6376933"/>
            <a:ext cx="2844799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r>
              <a:rPr lang="en-US"/>
              <a:t>v1.2 - February 2024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C5F949-34A1-AF75-11BE-1CFBC596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9" y="6376934"/>
            <a:ext cx="4958402" cy="373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TrustInSoft AUTOSAR Classic integration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C23475-959A-FBC9-FCD4-05F1C5A04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295" y="6376933"/>
            <a:ext cx="958027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fld id="{840694C1-5949-A54A-BF8F-F37044CF0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310B593-9FE0-4066-8EA6-4C8F8C6BC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3055" r="-151" b="3055"/>
          <a:stretch/>
        </p:blipFill>
        <p:spPr>
          <a:xfrm>
            <a:off x="74311" y="9979"/>
            <a:ext cx="12117689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-3185" y="29937"/>
            <a:ext cx="12195185" cy="683804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752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回路, 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C423068-16C6-47A6-B89C-562DED6B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b="101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1" y="-3"/>
            <a:ext cx="12192000" cy="685800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405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329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1137726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E694B-6275-473A-8A70-7747173728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522B7-189D-4C2B-8D0A-B4A8097789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97FAAAB-CADB-41B0-B265-924C34BA2C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0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11F4D-451D-4788-8077-A4619E9270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75FE9FB0-D49C-4CBC-80F4-1A6D631EA1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034B-18A5-41D1-843D-2EFEC8C122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587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9" name="テキスト プレースホルダー 2"/>
          <p:cNvSpPr>
            <a:spLocks noGrp="1"/>
          </p:cNvSpPr>
          <p:nvPr>
            <p:ph idx="13"/>
          </p:nvPr>
        </p:nvSpPr>
        <p:spPr>
          <a:xfrm>
            <a:off x="616800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1D5D6F86-069B-4783-9CA4-098567166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843FC7E-720A-47A3-80BB-9CAF54512E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72DFE44-2E10-46D8-AA07-EBEA21F45C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297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EFF2499D-513F-45F7-8110-50E328A36F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3311C2D0-B291-49ED-AD7C-4D60BCD32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0A0239-4DD2-4EE7-BD2A-2341E2EDBC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172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1AE1F7C9-A7D5-419C-A7EC-88682CD85C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1C2584EB-8C27-4F45-BFDE-FA3B4EB336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53BC1A-AFAE-473F-949E-54047DFDDD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665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OL Spiri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665A8F22-9D48-43DD-8571-F9E688B4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333" y="2743197"/>
            <a:ext cx="7305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9pPr>
          </a:lstStyle>
          <a:p>
            <a:pPr algn="ctr"/>
            <a:r>
              <a:rPr lang="en-US" sz="5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With Passion</a:t>
            </a:r>
          </a:p>
        </p:txBody>
      </p:sp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A65E05BF-D271-483A-9E6C-838513BE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087399"/>
            <a:ext cx="18764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99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F9047C-46D6-40D6-85A0-FBD47A22CC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9268C0-CB01-4D81-8A54-83C94D65E4A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0AE172-7177-47FC-84A3-21064BDC35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13FE75-CD0F-4391-81B1-947B1627A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AF9F8B-AC95-46CF-9961-E927C6BAFF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217EE9-5EE3-4515-9F9B-AC7A3BBCEB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 descr="Text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4" name="TextBox 3"/>
          <p:cNvSpPr/>
          <p:nvPr/>
        </p:nvSpPr>
        <p:spPr>
          <a:xfrm rot="16200000">
            <a:off x="-1015920" y="3307680"/>
            <a:ext cx="22741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/>
                </a:solidFill>
                <a:latin typeface="Aileron"/>
              </a:rPr>
              <a:t>© 2023 TrustInSoft - Confidential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7606080" y="62028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 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2540160" y="6202800"/>
            <a:ext cx="4957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Exail Proof of Concept feedback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3"/>
          </p:nvPr>
        </p:nvSpPr>
        <p:spPr>
          <a:xfrm>
            <a:off x="10558440" y="62028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A6412-42B9-4D15-9760-80DEC7C94A74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8" name="Rectangle 6"/>
          <p:cNvSpPr/>
          <p:nvPr/>
        </p:nvSpPr>
        <p:spPr>
          <a:xfrm rot="10800000" flipV="1">
            <a:off x="360" y="360"/>
            <a:ext cx="12191760" cy="684504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hord 7"/>
          <p:cNvSpPr/>
          <p:nvPr/>
        </p:nvSpPr>
        <p:spPr>
          <a:xfrm>
            <a:off x="8733240" y="0"/>
            <a:ext cx="6916680" cy="6845040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81040" y="2832480"/>
            <a:ext cx="7024320" cy="59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cap="all" spc="-1">
                <a:solidFill>
                  <a:srgbClr val="FFFFFF"/>
                </a:solidFill>
                <a:latin typeface="Gotham Ultra"/>
              </a:rPr>
              <a:t>TITLE</a:t>
            </a:r>
            <a:endParaRPr lang="en-US" sz="3600" b="0" strike="noStrike" spc="-1">
              <a:solidFill>
                <a:srgbClr val="000000"/>
              </a:solidFill>
              <a:latin typeface="Aileron"/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9542520" y="3114000"/>
            <a:ext cx="2649240" cy="486720"/>
            <a:chOff x="9542520" y="3114000"/>
            <a:chExt cx="2649240" cy="486720"/>
          </a:xfrm>
        </p:grpSpPr>
        <p:sp>
          <p:nvSpPr>
            <p:cNvPr id="12" name="TextBox 10"/>
            <p:cNvSpPr/>
            <p:nvPr/>
          </p:nvSpPr>
          <p:spPr>
            <a:xfrm>
              <a:off x="10162440" y="317304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3" name="Picture 2" descr="Linkedin, black, logo Free Icon - Icon-Icons.com"/>
            <p:cNvPicPr/>
            <p:nvPr/>
          </p:nvPicPr>
          <p:blipFill>
            <a:blip r:embed="rId15"/>
            <a:stretch/>
          </p:blipFill>
          <p:spPr>
            <a:xfrm>
              <a:off x="9542520" y="3114000"/>
              <a:ext cx="486720" cy="48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roup 15"/>
          <p:cNvGrpSpPr/>
          <p:nvPr/>
        </p:nvGrpSpPr>
        <p:grpSpPr>
          <a:xfrm>
            <a:off x="9514440" y="2408760"/>
            <a:ext cx="2677320" cy="515160"/>
            <a:chOff x="9514440" y="2408760"/>
            <a:chExt cx="2677320" cy="515160"/>
          </a:xfrm>
        </p:grpSpPr>
        <p:sp>
          <p:nvSpPr>
            <p:cNvPr id="15" name="TextBox 5"/>
            <p:cNvSpPr/>
            <p:nvPr/>
          </p:nvSpPr>
          <p:spPr>
            <a:xfrm>
              <a:off x="10162440" y="245952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@TrustInSoft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6" name="Picture 4" descr="Black round twitter icon"/>
            <p:cNvPicPr/>
            <p:nvPr/>
          </p:nvPicPr>
          <p:blipFill>
            <a:blip r:embed="rId16"/>
            <a:stretch/>
          </p:blipFill>
          <p:spPr>
            <a:xfrm>
              <a:off x="9514440" y="2408760"/>
              <a:ext cx="515160" cy="51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" name="Group 17"/>
          <p:cNvGrpSpPr/>
          <p:nvPr/>
        </p:nvGrpSpPr>
        <p:grpSpPr>
          <a:xfrm>
            <a:off x="9365400" y="3683880"/>
            <a:ext cx="2731680" cy="851040"/>
            <a:chOff x="9365400" y="3683880"/>
            <a:chExt cx="2731680" cy="851040"/>
          </a:xfrm>
        </p:grpSpPr>
        <p:sp>
          <p:nvSpPr>
            <p:cNvPr id="18" name="TextBox 1"/>
            <p:cNvSpPr/>
            <p:nvPr/>
          </p:nvSpPr>
          <p:spPr>
            <a:xfrm>
              <a:off x="10175400" y="3896640"/>
              <a:ext cx="19216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trust-in-soft.com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9" name="Graphic 13" descr="Internet with solid fill"/>
            <p:cNvPicPr/>
            <p:nvPr/>
          </p:nvPicPr>
          <p:blipFill>
            <a:blip r:embed="rId17"/>
            <a:stretch/>
          </p:blipFill>
          <p:spPr>
            <a:xfrm>
              <a:off x="9365400" y="3683880"/>
              <a:ext cx="809640" cy="80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5" name="Picture 7" descr="Text&#10;&#10;Description automatically generated"/>
          <p:cNvPicPr/>
          <p:nvPr/>
        </p:nvPicPr>
        <p:blipFill>
          <a:blip r:embed="rId15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000000"/>
                </a:solidFill>
                <a:latin typeface="Gotham Ultra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72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672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4"/>
          </p:nvPr>
        </p:nvSpPr>
        <p:spPr>
          <a:xfrm>
            <a:off x="7606080" y="6377040"/>
            <a:ext cx="284436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&lt;date/heure&gt;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5"/>
          </p:nvPr>
        </p:nvSpPr>
        <p:spPr>
          <a:xfrm>
            <a:off x="2540160" y="6377040"/>
            <a:ext cx="495792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&lt;pied de page&gt;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6"/>
          </p:nvPr>
        </p:nvSpPr>
        <p:spPr>
          <a:xfrm>
            <a:off x="10558440" y="6377040"/>
            <a:ext cx="95760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7F85A-4759-4AEB-A7E4-20814127264C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9588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14" name="PlaceHolder 8"/>
          <p:cNvSpPr>
            <a:spLocks noGrp="1"/>
          </p:cNvSpPr>
          <p:nvPr>
            <p:ph type="body"/>
          </p:nvPr>
        </p:nvSpPr>
        <p:spPr>
          <a:xfrm>
            <a:off x="609588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762" r:id="rId8"/>
    <p:sldLayoutId id="2147483683" r:id="rId9"/>
    <p:sldLayoutId id="2147483684" r:id="rId10"/>
    <p:sldLayoutId id="2147483685" r:id="rId11"/>
    <p:sldLayoutId id="2147483686" r:id="rId12"/>
    <p:sldLayoutId id="21474838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>
            <a:extLst>
              <a:ext uri="{FF2B5EF4-FFF2-40B4-BE49-F238E27FC236}">
                <a16:creationId xmlns:a16="http://schemas.microsoft.com/office/drawing/2014/main" id="{A7162661-2BD3-4896-B433-DA8E8022B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233488"/>
            <a:ext cx="113760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Text 1st Level</a:t>
            </a:r>
            <a:endParaRPr lang="ja-JP" altLang="en-US"/>
          </a:p>
          <a:p>
            <a:pPr lvl="1"/>
            <a:r>
              <a:rPr lang="en-US" altLang="ja-JP"/>
              <a:t>Text 2nd Level</a:t>
            </a:r>
            <a:endParaRPr lang="ja-JP" altLang="en-US"/>
          </a:p>
          <a:p>
            <a:pPr lvl="2"/>
            <a:r>
              <a:rPr lang="en-US" altLang="ja-JP"/>
              <a:t>Text 3rd level</a:t>
            </a:r>
            <a:endParaRPr lang="ja-JP" altLang="en-US"/>
          </a:p>
        </p:txBody>
      </p:sp>
      <p:sp>
        <p:nvSpPr>
          <p:cNvPr id="1027" name="タイトル プレースホルダー 1">
            <a:extLst>
              <a:ext uri="{FF2B5EF4-FFF2-40B4-BE49-F238E27FC236}">
                <a16:creationId xmlns:a16="http://schemas.microsoft.com/office/drawing/2014/main" id="{205F0ECB-CF9F-4916-B272-3EDD2A653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365125"/>
            <a:ext cx="113760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47098-5180-4E8D-A487-F19864069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41A1E-2162-4C93-A6CA-99FE9375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7425" y="6356350"/>
            <a:ext cx="317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8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kern="1200">
          <a:solidFill>
            <a:srgbClr val="59595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39763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ustInSoft/demos/tree/main/autosar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ustInSoft/demos/tree/main/autosar" TargetMode="External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387"/>
          <p:cNvSpPr txBox="1"/>
          <p:nvPr/>
        </p:nvSpPr>
        <p:spPr>
          <a:xfrm>
            <a:off x="473570" y="3117600"/>
            <a:ext cx="6950854" cy="62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spc="-1" dirty="0">
                <a:solidFill>
                  <a:srgbClr val="FFFFFF"/>
                </a:solidFill>
                <a:latin typeface="Arial"/>
              </a:rPr>
              <a:t>AUTOSAR Integration Demo</a:t>
            </a:r>
            <a:endParaRPr lang="fr-F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Check error codes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error codes when reading sensors: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F3560-7383-3514-4186-B8885E67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10" y="2093889"/>
            <a:ext cx="7889580" cy="3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One Variable not in the right range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5"/>
            <a:ext cx="936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more overflows.</a:t>
            </a:r>
          </a:p>
          <a:p>
            <a:r>
              <a:rPr lang="en-US" dirty="0"/>
              <a:t>But when writing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estimatedConsumption</a:t>
            </a:r>
            <a:r>
              <a:rPr lang="en-US" dirty="0"/>
              <a:t> it might not be in the right range. In particular it can be negative when filling the tank.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8EEF6-8214-73DB-395B-6B527A53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02" y="2183588"/>
            <a:ext cx="7564298" cy="4501761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4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FIX the issue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estimatedConsumption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when it is positive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B4A2D-C29D-4489-F3CB-EFF44919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01" y="1821552"/>
            <a:ext cx="9413591" cy="45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We now have A proven application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CCFAE-66FA-A626-79E8-AB2A3435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37" y="1088263"/>
            <a:ext cx="9535886" cy="5070563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2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An autosar Example</a:t>
            </a:r>
            <a:endParaRPr lang="en-US" dirty="0">
              <a:latin typeface="Verdana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F2DC9-15BF-3EAC-D227-5DCCD61BFA4F}"/>
              </a:ext>
            </a:extLst>
          </p:cNvPr>
          <p:cNvSpPr txBox="1"/>
          <p:nvPr/>
        </p:nvSpPr>
        <p:spPr>
          <a:xfrm>
            <a:off x="710120" y="1245140"/>
            <a:ext cx="959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a simple AUTOSAR application that computes an estimate of fuel economy and usage for a given trip: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Once per kilometer, the application calculates: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current level of gas in the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previous level of gas in the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estimated remaining possible distance based on tank 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estimated total consumption is computed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estimated distance remaining without filling the tank is computed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61D73-4550-FB67-EECD-EEECE41C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63" y="3547652"/>
            <a:ext cx="5719009" cy="2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…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 err="1"/>
              <a:t>TrustInSoft’s</a:t>
            </a:r>
            <a:r>
              <a:rPr lang="en-US" sz="1050" dirty="0"/>
              <a:t>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ED7E-792B-F990-3D38-90E073CC413B}"/>
              </a:ext>
            </a:extLst>
          </p:cNvPr>
          <p:cNvSpPr txBox="1"/>
          <p:nvPr/>
        </p:nvSpPr>
        <p:spPr>
          <a:xfrm>
            <a:off x="7597353" y="6144550"/>
            <a:ext cx="44240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Live demo at </a:t>
            </a:r>
            <a:r>
              <a:rPr lang="en-US" sz="1050" dirty="0">
                <a:hlinkClick r:id="rId2"/>
              </a:rPr>
              <a:t>https://github.com/TrustInSoft/demos/tree/main/autosar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4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54" grpId="0"/>
      <p:bldP spid="6" grpId="0" animBg="1"/>
      <p:bldP spid="117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Write the code in DaVinci Developer Classic </a:t>
            </a:r>
            <a:endParaRPr lang="en-US" dirty="0">
              <a:latin typeface="Verdana Pro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820B67C-BCFF-4139-63F9-858C63B69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15" y="1232495"/>
            <a:ext cx="7894529" cy="5314774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7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1595F-8A8F-8BC6-0AB9-BA97BE3FEF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42838" y="3975527"/>
            <a:ext cx="550505" cy="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453F7-F2AA-733B-64C3-EE15225CF99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013671" y="3975527"/>
            <a:ext cx="60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A92DADD-DE84-13BC-F573-48A63F8E34BF}"/>
              </a:ext>
            </a:extLst>
          </p:cNvPr>
          <p:cNvSpPr/>
          <p:nvPr/>
        </p:nvSpPr>
        <p:spPr>
          <a:xfrm>
            <a:off x="6623268" y="3518327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RTE</a:t>
            </a:r>
          </a:p>
          <a:p>
            <a:pPr algn="ctr"/>
            <a:r>
              <a:rPr lang="en-US" sz="1200" dirty="0"/>
              <a:t>Mock</a:t>
            </a:r>
          </a:p>
          <a:p>
            <a:pPr algn="ctr"/>
            <a:r>
              <a:rPr lang="en-US" sz="1200" dirty="0"/>
              <a:t>.c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13BFD191-4040-C16C-0878-9C1283A6F2D3}"/>
              </a:ext>
            </a:extLst>
          </p:cNvPr>
          <p:cNvSpPr/>
          <p:nvPr/>
        </p:nvSpPr>
        <p:spPr>
          <a:xfrm>
            <a:off x="6623268" y="4567112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Driver .c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DC5E0C-EDC1-F650-132A-12E71633F77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013671" y="3975527"/>
            <a:ext cx="609597" cy="1048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072145-0A33-60A5-EF51-5AD84669631E}"/>
              </a:ext>
            </a:extLst>
          </p:cNvPr>
          <p:cNvGrpSpPr/>
          <p:nvPr/>
        </p:nvGrpSpPr>
        <p:grpSpPr>
          <a:xfrm>
            <a:off x="4493343" y="3463242"/>
            <a:ext cx="1520328" cy="1024569"/>
            <a:chOff x="4401545" y="2980488"/>
            <a:chExt cx="1520328" cy="102456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1D8D02-7018-F974-A1D5-75DB553CC9DA}"/>
                </a:ext>
              </a:extLst>
            </p:cNvPr>
            <p:cNvSpPr/>
            <p:nvPr/>
          </p:nvSpPr>
          <p:spPr>
            <a:xfrm>
              <a:off x="4401545" y="2980488"/>
              <a:ext cx="1520328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TrustInSoft Integration Tool</a:t>
              </a:r>
            </a:p>
          </p:txBody>
        </p:sp>
        <p:pic>
          <p:nvPicPr>
            <p:cNvPr id="51" name="Graphic 50" descr="Gears with solid fill">
              <a:extLst>
                <a:ext uri="{FF2B5EF4-FFF2-40B4-BE49-F238E27FC236}">
                  <a16:creationId xmlns:a16="http://schemas.microsoft.com/office/drawing/2014/main" id="{3990E61A-DD28-70CD-46D7-1946D697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613" y="3078238"/>
              <a:ext cx="470079" cy="470079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AEFEC88A-D62D-F4CE-62E7-29B3A50F2F5F}"/>
              </a:ext>
            </a:extLst>
          </p:cNvPr>
          <p:cNvSpPr/>
          <p:nvPr/>
        </p:nvSpPr>
        <p:spPr>
          <a:xfrm>
            <a:off x="7200899" y="1440164"/>
            <a:ext cx="235031" cy="939388"/>
          </a:xfrm>
          <a:prstGeom prst="foldedCorner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2" name="Rectangle: Folded Corner 101">
            <a:extLst>
              <a:ext uri="{FF2B5EF4-FFF2-40B4-BE49-F238E27FC236}">
                <a16:creationId xmlns:a16="http://schemas.microsoft.com/office/drawing/2014/main" id="{C1A3348C-B070-B17A-8FD9-C9E189BF4A5F}"/>
              </a:ext>
            </a:extLst>
          </p:cNvPr>
          <p:cNvSpPr/>
          <p:nvPr/>
        </p:nvSpPr>
        <p:spPr>
          <a:xfrm>
            <a:off x="6612970" y="2469543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config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157A23-DD50-0149-E231-5DD6DE1091F9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 flipV="1">
            <a:off x="6013671" y="2926743"/>
            <a:ext cx="599299" cy="104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719ECB-3F0C-C1F0-D02F-0DBF36D73F97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3942838" y="3975527"/>
            <a:ext cx="550505" cy="10487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/>
              <a:t>TrustInSoft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3131F9-64B8-2E04-45E8-9FD03B4C46E2}"/>
              </a:ext>
            </a:extLst>
          </p:cNvPr>
          <p:cNvSpPr/>
          <p:nvPr/>
        </p:nvSpPr>
        <p:spPr>
          <a:xfrm>
            <a:off x="6490607" y="2350166"/>
            <a:ext cx="1043392" cy="3674318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Analysis Harness</a:t>
            </a:r>
          </a:p>
        </p:txBody>
      </p:sp>
    </p:spTree>
    <p:extLst>
      <p:ext uri="{BB962C8B-B14F-4D97-AF65-F5344CB8AC3E}">
        <p14:creationId xmlns:p14="http://schemas.microsoft.com/office/powerpoint/2010/main" val="41222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27" grpId="0" animBg="1"/>
      <p:bldP spid="28" grpId="0" animBg="1"/>
      <p:bldP spid="54" grpId="0"/>
      <p:bldP spid="6" grpId="0" animBg="1"/>
      <p:bldP spid="102" grpId="0" animBg="1"/>
      <p:bldP spid="117" grpId="0" animBg="1"/>
      <p:bldP spid="17" grpId="0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use ARXML Data to Generate stubs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3FE89-C51C-2A1E-84A4-2AB241FB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1960704"/>
            <a:ext cx="6135701" cy="202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8BB82-B69A-09FB-D649-6EDF9338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22" y="4711243"/>
            <a:ext cx="9440592" cy="1209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A2029-9775-9142-EF7C-FA669426E011}"/>
              </a:ext>
            </a:extLst>
          </p:cNvPr>
          <p:cNvSpPr txBox="1"/>
          <p:nvPr/>
        </p:nvSpPr>
        <p:spPr>
          <a:xfrm>
            <a:off x="2543022" y="603797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rte_mocks.c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BE3B0-2985-39B5-FC51-0FF1D68BD6C3}"/>
              </a:ext>
            </a:extLst>
          </p:cNvPr>
          <p:cNvSpPr txBox="1"/>
          <p:nvPr/>
        </p:nvSpPr>
        <p:spPr>
          <a:xfrm>
            <a:off x="486720" y="416462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ConsumptionApplication.arxml</a:t>
            </a:r>
            <a:endParaRPr lang="en-US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D92B20F-3698-38FC-64A0-640460D70BA0}"/>
              </a:ext>
            </a:extLst>
          </p:cNvPr>
          <p:cNvSpPr/>
          <p:nvPr/>
        </p:nvSpPr>
        <p:spPr>
          <a:xfrm rot="5400000">
            <a:off x="6528816" y="2984727"/>
            <a:ext cx="1773936" cy="144531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B31EE-6D5E-E59D-AC37-3A6A50E0CC81}"/>
              </a:ext>
            </a:extLst>
          </p:cNvPr>
          <p:cNvSpPr txBox="1"/>
          <p:nvPr/>
        </p:nvSpPr>
        <p:spPr>
          <a:xfrm>
            <a:off x="7493649" y="2023306"/>
            <a:ext cx="477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tis-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arxml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ConsumptionApplication.arxml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-o 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trustinsoft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1595F-8A8F-8BC6-0AB9-BA97BE3FEF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42838" y="3975527"/>
            <a:ext cx="550505" cy="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453F7-F2AA-733B-64C3-EE15225CF99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013671" y="3975527"/>
            <a:ext cx="60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A92DADD-DE84-13BC-F573-48A63F8E34BF}"/>
              </a:ext>
            </a:extLst>
          </p:cNvPr>
          <p:cNvSpPr/>
          <p:nvPr/>
        </p:nvSpPr>
        <p:spPr>
          <a:xfrm>
            <a:off x="6623268" y="3518327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RTE</a:t>
            </a:r>
          </a:p>
          <a:p>
            <a:pPr algn="ctr"/>
            <a:r>
              <a:rPr lang="en-US" sz="1200" dirty="0"/>
              <a:t>Mock</a:t>
            </a:r>
          </a:p>
          <a:p>
            <a:pPr algn="ctr"/>
            <a:r>
              <a:rPr lang="en-US" sz="1200" dirty="0"/>
              <a:t>.c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13BFD191-4040-C16C-0878-9C1283A6F2D3}"/>
              </a:ext>
            </a:extLst>
          </p:cNvPr>
          <p:cNvSpPr/>
          <p:nvPr/>
        </p:nvSpPr>
        <p:spPr>
          <a:xfrm>
            <a:off x="6623268" y="4567112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Driver .c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DC5E0C-EDC1-F650-132A-12E71633F77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013671" y="3975527"/>
            <a:ext cx="609597" cy="1048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8A0A7D-D6D7-7773-41BE-B435571A071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7446228" y="3071976"/>
            <a:ext cx="814815" cy="903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A1BC3-26C8-F479-8378-8F0A48A5C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7446228" y="3071976"/>
            <a:ext cx="814815" cy="195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072145-0A33-60A5-EF51-5AD84669631E}"/>
              </a:ext>
            </a:extLst>
          </p:cNvPr>
          <p:cNvGrpSpPr/>
          <p:nvPr/>
        </p:nvGrpSpPr>
        <p:grpSpPr>
          <a:xfrm>
            <a:off x="4493343" y="3463242"/>
            <a:ext cx="1520328" cy="1024569"/>
            <a:chOff x="4401545" y="2980488"/>
            <a:chExt cx="1520328" cy="102456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1D8D02-7018-F974-A1D5-75DB553CC9DA}"/>
                </a:ext>
              </a:extLst>
            </p:cNvPr>
            <p:cNvSpPr/>
            <p:nvPr/>
          </p:nvSpPr>
          <p:spPr>
            <a:xfrm>
              <a:off x="4401545" y="2980488"/>
              <a:ext cx="1520328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TrustInSoft Integration Tool</a:t>
              </a:r>
            </a:p>
          </p:txBody>
        </p:sp>
        <p:pic>
          <p:nvPicPr>
            <p:cNvPr id="51" name="Graphic 50" descr="Gears with solid fill">
              <a:extLst>
                <a:ext uri="{FF2B5EF4-FFF2-40B4-BE49-F238E27FC236}">
                  <a16:creationId xmlns:a16="http://schemas.microsoft.com/office/drawing/2014/main" id="{3990E61A-DD28-70CD-46D7-1946D697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613" y="3078238"/>
              <a:ext cx="470079" cy="47007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A909437-C1FE-9522-4860-158D24D1F1B5}"/>
              </a:ext>
            </a:extLst>
          </p:cNvPr>
          <p:cNvSpPr txBox="1"/>
          <p:nvPr/>
        </p:nvSpPr>
        <p:spPr>
          <a:xfrm>
            <a:off x="7687594" y="4234093"/>
            <a:ext cx="4091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2"/>
                </a:solidFill>
              </a:rPr>
              <a:t>RTE Mocks </a:t>
            </a:r>
            <a:r>
              <a:rPr lang="en-US" sz="1600" dirty="0"/>
              <a:t>include generalized implementation of </a:t>
            </a:r>
            <a:r>
              <a:rPr lang="en-US" sz="1600" b="1" dirty="0">
                <a:solidFill>
                  <a:schemeClr val="accent2"/>
                </a:solidFill>
              </a:rPr>
              <a:t>RTE API functions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2"/>
                </a:solidFill>
              </a:rPr>
              <a:t>Analysis Drivers </a:t>
            </a:r>
            <a:r>
              <a:rPr lang="en-US" sz="1600" dirty="0"/>
              <a:t>include invocation of </a:t>
            </a:r>
            <a:r>
              <a:rPr lang="en-US" sz="1600" b="1" dirty="0" err="1">
                <a:solidFill>
                  <a:schemeClr val="accent2"/>
                </a:solidFill>
              </a:rPr>
              <a:t>Runnables</a:t>
            </a:r>
            <a:r>
              <a:rPr lang="en-US" sz="1600" dirty="0"/>
              <a:t> with generalized input parameters if any (Component Data Structure)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47F1C6-1156-8901-F907-09E5163DF093}"/>
              </a:ext>
            </a:extLst>
          </p:cNvPr>
          <p:cNvGrpSpPr/>
          <p:nvPr/>
        </p:nvGrpSpPr>
        <p:grpSpPr>
          <a:xfrm>
            <a:off x="8261043" y="2559691"/>
            <a:ext cx="1960779" cy="1024569"/>
            <a:chOff x="8261043" y="2559691"/>
            <a:chExt cx="1960779" cy="102456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8ECF3D5-F397-9C19-720A-DA2FE38AA692}"/>
                </a:ext>
              </a:extLst>
            </p:cNvPr>
            <p:cNvSpPr/>
            <p:nvPr/>
          </p:nvSpPr>
          <p:spPr>
            <a:xfrm>
              <a:off x="8261043" y="2559691"/>
              <a:ext cx="1960779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dirty="0"/>
                <a:t>TrustInSoft</a:t>
              </a:r>
            </a:p>
            <a:p>
              <a:pPr marL="114300"/>
              <a:r>
                <a:rPr lang="en-US" dirty="0"/>
                <a:t>Analyzer</a:t>
              </a:r>
            </a:p>
          </p:txBody>
        </p:sp>
        <p:pic>
          <p:nvPicPr>
            <p:cNvPr id="57" name="Graphic 56" descr="Gears with solid fill">
              <a:extLst>
                <a:ext uri="{FF2B5EF4-FFF2-40B4-BE49-F238E27FC236}">
                  <a16:creationId xmlns:a16="http://schemas.microsoft.com/office/drawing/2014/main" id="{4F1EB0A6-48AC-D522-C13C-92BC5435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0804" y="2621499"/>
              <a:ext cx="533470" cy="470079"/>
            </a:xfrm>
            <a:prstGeom prst="rect">
              <a:avLst/>
            </a:prstGeom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CF4688-EE4E-52BE-06B5-0CB7FA06F911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>
            <a:off x="10221822" y="3071976"/>
            <a:ext cx="528575" cy="7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347FD2-8360-DAA0-9BD1-5A6288E01588}"/>
              </a:ext>
            </a:extLst>
          </p:cNvPr>
          <p:cNvGrpSpPr/>
          <p:nvPr/>
        </p:nvGrpSpPr>
        <p:grpSpPr>
          <a:xfrm>
            <a:off x="10750397" y="2587396"/>
            <a:ext cx="874004" cy="983161"/>
            <a:chOff x="10681174" y="2548040"/>
            <a:chExt cx="874004" cy="983161"/>
          </a:xfrm>
        </p:grpSpPr>
        <p:sp>
          <p:nvSpPr>
            <p:cNvPr id="65" name="Rectangle: Folded Corner 64">
              <a:extLst>
                <a:ext uri="{FF2B5EF4-FFF2-40B4-BE49-F238E27FC236}">
                  <a16:creationId xmlns:a16="http://schemas.microsoft.com/office/drawing/2014/main" id="{B5B9A37F-D2EB-AD95-7041-A68728C0C467}"/>
                </a:ext>
              </a:extLst>
            </p:cNvPr>
            <p:cNvSpPr/>
            <p:nvPr/>
          </p:nvSpPr>
          <p:spPr>
            <a:xfrm>
              <a:off x="10681174" y="2548040"/>
              <a:ext cx="874004" cy="983161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Analysis report</a:t>
              </a:r>
            </a:p>
          </p:txBody>
        </p:sp>
        <p:pic>
          <p:nvPicPr>
            <p:cNvPr id="74" name="Graphic 73" descr="Bug with solid fill">
              <a:extLst>
                <a:ext uri="{FF2B5EF4-FFF2-40B4-BE49-F238E27FC236}">
                  <a16:creationId xmlns:a16="http://schemas.microsoft.com/office/drawing/2014/main" id="{3C3CC9AA-7437-41F0-9E3A-0AFF8FBC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51500" y="3091578"/>
              <a:ext cx="326082" cy="326082"/>
            </a:xfrm>
            <a:prstGeom prst="rect">
              <a:avLst/>
            </a:prstGeom>
          </p:spPr>
        </p:pic>
        <p:pic>
          <p:nvPicPr>
            <p:cNvPr id="76" name="Graphic 75" descr="Radar Chart with solid fill">
              <a:extLst>
                <a:ext uri="{FF2B5EF4-FFF2-40B4-BE49-F238E27FC236}">
                  <a16:creationId xmlns:a16="http://schemas.microsoft.com/office/drawing/2014/main" id="{9921F6B2-8E09-5113-CF75-EFEDBD058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38324" y="3051602"/>
              <a:ext cx="419539" cy="419539"/>
            </a:xfrm>
            <a:prstGeom prst="rect">
              <a:avLst/>
            </a:prstGeom>
          </p:spPr>
        </p:pic>
      </p:grp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AEFEC88A-D62D-F4CE-62E7-29B3A50F2F5F}"/>
              </a:ext>
            </a:extLst>
          </p:cNvPr>
          <p:cNvSpPr/>
          <p:nvPr/>
        </p:nvSpPr>
        <p:spPr>
          <a:xfrm>
            <a:off x="7200899" y="1440164"/>
            <a:ext cx="235031" cy="939388"/>
          </a:xfrm>
          <a:prstGeom prst="foldedCorner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63DBC7-D453-AF09-6F49-46E96B9D4262}"/>
              </a:ext>
            </a:extLst>
          </p:cNvPr>
          <p:cNvCxnSpPr>
            <a:cxnSpLocks/>
            <a:stCxn id="82" idx="3"/>
            <a:endCxn id="43" idx="1"/>
          </p:cNvCxnSpPr>
          <p:nvPr/>
        </p:nvCxnSpPr>
        <p:spPr>
          <a:xfrm>
            <a:off x="7435930" y="1909858"/>
            <a:ext cx="825113" cy="1162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B7DCD5-B6DB-D162-9DFB-4A653953F219}"/>
              </a:ext>
            </a:extLst>
          </p:cNvPr>
          <p:cNvCxnSpPr>
            <a:cxnSpLocks/>
            <a:stCxn id="6" idx="3"/>
            <a:endCxn id="82" idx="3"/>
          </p:cNvCxnSpPr>
          <p:nvPr/>
        </p:nvCxnSpPr>
        <p:spPr>
          <a:xfrm>
            <a:off x="3942838" y="1897364"/>
            <a:ext cx="3493092" cy="124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Folded Corner 101">
            <a:extLst>
              <a:ext uri="{FF2B5EF4-FFF2-40B4-BE49-F238E27FC236}">
                <a16:creationId xmlns:a16="http://schemas.microsoft.com/office/drawing/2014/main" id="{C1A3348C-B070-B17A-8FD9-C9E189BF4A5F}"/>
              </a:ext>
            </a:extLst>
          </p:cNvPr>
          <p:cNvSpPr/>
          <p:nvPr/>
        </p:nvSpPr>
        <p:spPr>
          <a:xfrm>
            <a:off x="6612970" y="2469543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config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157A23-DD50-0149-E231-5DD6DE1091F9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 flipV="1">
            <a:off x="6013671" y="2926743"/>
            <a:ext cx="599299" cy="104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2368EA-8992-3F3C-C234-AAA379B6A9B8}"/>
              </a:ext>
            </a:extLst>
          </p:cNvPr>
          <p:cNvCxnSpPr>
            <a:cxnSpLocks/>
            <a:stCxn id="102" idx="3"/>
            <a:endCxn id="43" idx="1"/>
          </p:cNvCxnSpPr>
          <p:nvPr/>
        </p:nvCxnSpPr>
        <p:spPr>
          <a:xfrm>
            <a:off x="7435930" y="2926743"/>
            <a:ext cx="825113" cy="145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719ECB-3F0C-C1F0-D02F-0DBF36D73F97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3942838" y="3975527"/>
            <a:ext cx="550505" cy="10487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/>
              <a:t>TrustInSoft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3131F9-64B8-2E04-45E8-9FD03B4C46E2}"/>
              </a:ext>
            </a:extLst>
          </p:cNvPr>
          <p:cNvSpPr/>
          <p:nvPr/>
        </p:nvSpPr>
        <p:spPr>
          <a:xfrm>
            <a:off x="6490607" y="2350166"/>
            <a:ext cx="1043392" cy="3674318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Analysis Harness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ED7E-792B-F990-3D38-90E073CC413B}"/>
              </a:ext>
            </a:extLst>
          </p:cNvPr>
          <p:cNvSpPr txBox="1"/>
          <p:nvPr/>
        </p:nvSpPr>
        <p:spPr>
          <a:xfrm>
            <a:off x="7597353" y="6144550"/>
            <a:ext cx="44240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Live demo at </a:t>
            </a:r>
            <a:r>
              <a:rPr lang="en-US" sz="1050" dirty="0">
                <a:hlinkClick r:id="rId8"/>
              </a:rPr>
              <a:t>https://github.com/TrustInSoft/demos/tree/main/autosar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2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27" grpId="0" animBg="1"/>
      <p:bldP spid="28" grpId="0" animBg="1"/>
      <p:bldP spid="53" grpId="0"/>
      <p:bldP spid="54" grpId="0"/>
      <p:bldP spid="6" grpId="0" animBg="1"/>
      <p:bldP spid="102" grpId="0" animBg="1"/>
      <p:bldP spid="117" grpId="0" animBg="1"/>
      <p:bldP spid="17" grpId="0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Let’s run </a:t>
            </a:r>
            <a:r>
              <a:rPr lang="en-US" sz="2800" cap="all" spc="-1" dirty="0" err="1">
                <a:solidFill>
                  <a:srgbClr val="000000"/>
                </a:solidFill>
                <a:latin typeface="Verdana Pro"/>
              </a:rPr>
              <a:t>TrustInsoft</a:t>
            </a: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 analyzer</a:t>
            </a:r>
            <a:endParaRPr lang="en-US" dirty="0">
              <a:latin typeface="Verdana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E553D-856B-541A-A168-77E3FD45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83" y="1300280"/>
            <a:ext cx="6116388" cy="50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4 overflows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6F9C8-0D2D-E57E-7DBE-C54BE0AE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5" y="1660224"/>
            <a:ext cx="7698695" cy="4591658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FEC57-BC64-4EC2-16C8-263367CDC785}"/>
              </a:ext>
            </a:extLst>
          </p:cNvPr>
          <p:cNvSpPr txBox="1"/>
          <p:nvPr/>
        </p:nvSpPr>
        <p:spPr>
          <a:xfrm>
            <a:off x="486720" y="1230085"/>
            <a:ext cx="93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error codes are not checked.</a:t>
            </a:r>
          </a:p>
        </p:txBody>
      </p:sp>
    </p:spTree>
    <p:extLst>
      <p:ext uri="{BB962C8B-B14F-4D97-AF65-F5344CB8AC3E}">
        <p14:creationId xmlns:p14="http://schemas.microsoft.com/office/powerpoint/2010/main" val="31153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ol-template-2021-new">
  <a:themeElements>
    <a:clrScheme name="pallet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A85F5"/>
      </a:accent1>
      <a:accent2>
        <a:srgbClr val="FF8200"/>
      </a:accent2>
      <a:accent3>
        <a:srgbClr val="A5A5A5"/>
      </a:accent3>
      <a:accent4>
        <a:srgbClr val="FFC000"/>
      </a:accent4>
      <a:accent5>
        <a:srgbClr val="F51B05"/>
      </a:accent5>
      <a:accent6>
        <a:srgbClr val="14CC99"/>
      </a:accent6>
      <a:hlink>
        <a:srgbClr val="2A85F5"/>
      </a:hlink>
      <a:folHlink>
        <a:srgbClr val="15447E"/>
      </a:folHlink>
    </a:clrScheme>
    <a:fontScheme name="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0" id="{AB908AE6-A71F-4D32-9C0A-D6E1DA42E95C}" vid="{D5239CF9-F17C-46D4-8F20-B394EEDCB9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413815E870646B22F407A97D85002" ma:contentTypeVersion="17" ma:contentTypeDescription="Crée un document." ma:contentTypeScope="" ma:versionID="b27aa19c01e982815f94f98102775798">
  <xsd:schema xmlns:xsd="http://www.w3.org/2001/XMLSchema" xmlns:xs="http://www.w3.org/2001/XMLSchema" xmlns:p="http://schemas.microsoft.com/office/2006/metadata/properties" xmlns:ns2="ef0ec44c-50f7-4048-bd08-8e4b66c38e2d" xmlns:ns3="dc93a133-4a3a-4d44-ad70-bed7ac3b1220" targetNamespace="http://schemas.microsoft.com/office/2006/metadata/properties" ma:root="true" ma:fieldsID="44bb3e10417973e4adae552fe39dc495" ns2:_="" ns3:_="">
    <xsd:import namespace="ef0ec44c-50f7-4048-bd08-8e4b66c38e2d"/>
    <xsd:import namespace="dc93a133-4a3a-4d44-ad70-bed7ac3b12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Tag" minOccurs="0"/>
                <xsd:element ref="ns2:Year" minOccurs="0"/>
                <xsd:element ref="ns2:DocTyp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ec44c-50f7-4048-bd08-8e4b66c38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d7772ed-e52b-4eba-ac55-5dbd926e93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Tag" ma:index="18" nillable="true" ma:displayName="Tag" ma:format="Dropdown" ma:internalName="Ta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"/>
                    <xsd:enumeration value="Automotive"/>
                    <xsd:enumeration value="IoT"/>
                    <xsd:enumeration value="Critical"/>
                    <xsd:enumeration value="Security"/>
                  </xsd:restriction>
                </xsd:simpleType>
              </xsd:element>
            </xsd:sequence>
          </xsd:extension>
        </xsd:complexContent>
      </xsd:complexType>
    </xsd:element>
    <xsd:element name="Year" ma:index="19" nillable="true" ma:displayName="Year" ma:decimals="0" ma:format="Dropdown" ma:internalName="Year" ma:percentage="FALSE">
      <xsd:simpleType>
        <xsd:restriction base="dms:Number">
          <xsd:maxInclusive value="2100"/>
          <xsd:minInclusive value="1980"/>
        </xsd:restriction>
      </xsd:simpleType>
    </xsd:element>
    <xsd:element name="DocType" ma:index="20" nillable="true" ma:displayName="DocType" ma:format="Dropdown" ma:internalName="Doc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icle"/>
                    <xsd:enumeration value="Video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133-4a3a-4d44-ad70-bed7ac3b122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b8d9d-f5b4-4058-a384-29b67b7a2a89}" ma:internalName="TaxCatchAll" ma:showField="CatchAllData" ma:web="dc93a133-4a3a-4d44-ad70-bed7ac3b12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93a133-4a3a-4d44-ad70-bed7ac3b1220" xsi:nil="true"/>
    <Tag xmlns="ef0ec44c-50f7-4048-bd08-8e4b66c38e2d" xsi:nil="true"/>
    <Year xmlns="ef0ec44c-50f7-4048-bd08-8e4b66c38e2d" xsi:nil="true"/>
    <DocType xmlns="ef0ec44c-50f7-4048-bd08-8e4b66c38e2d" xsi:nil="true"/>
    <lcf76f155ced4ddcb4097134ff3c332f xmlns="ef0ec44c-50f7-4048-bd08-8e4b66c38e2d">
      <Terms xmlns="http://schemas.microsoft.com/office/infopath/2007/PartnerControls"/>
    </lcf76f155ced4ddcb4097134ff3c332f>
    <SharedWithUsers xmlns="dc93a133-4a3a-4d44-ad70-bed7ac3b1220">
      <UserInfo>
        <DisplayName>Olivier Korach</DisplayName>
        <AccountId>13</AccountId>
        <AccountType/>
      </UserInfo>
      <UserInfo>
        <DisplayName>Vincent Lescaut</DisplayName>
        <AccountId>26</AccountId>
        <AccountType/>
      </UserInfo>
      <UserInfo>
        <DisplayName>Jason Landers</DisplayName>
        <AccountId>31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7FF754-3454-4F37-8FF8-26BBC7F9AFE2}">
  <ds:schemaRefs>
    <ds:schemaRef ds:uri="dc93a133-4a3a-4d44-ad70-bed7ac3b1220"/>
    <ds:schemaRef ds:uri="ef0ec44c-50f7-4048-bd08-8e4b66c38e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E9C92F8-F07F-4409-8A50-781B279EB508}">
  <ds:schemaRefs>
    <ds:schemaRef ds:uri="dc93a133-4a3a-4d44-ad70-bed7ac3b1220"/>
    <ds:schemaRef ds:uri="ef0ec44c-50f7-4048-bd08-8e4b66c38e2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0B9826-9B1A-49CA-BB6C-7C5DA031B2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Prospect demo++ feedback</Template>
  <TotalTime>92</TotalTime>
  <Words>434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Aileron</vt:lpstr>
      <vt:lpstr>Arial</vt:lpstr>
      <vt:lpstr>Calibri</vt:lpstr>
      <vt:lpstr>Courier New</vt:lpstr>
      <vt:lpstr>Gotham Ultra</vt:lpstr>
      <vt:lpstr>Segoe UI</vt:lpstr>
      <vt:lpstr>Symbol</vt:lpstr>
      <vt:lpstr>Times New Roman</vt:lpstr>
      <vt:lpstr>Verdana Pro</vt:lpstr>
      <vt:lpstr>Wingdings</vt:lpstr>
      <vt:lpstr>Wingdings 2</vt:lpstr>
      <vt:lpstr>Office Theme</vt:lpstr>
      <vt:lpstr>Office Theme</vt:lpstr>
      <vt:lpstr>esol-template-2021-new</vt:lpstr>
      <vt:lpstr>PowerPoint Presentation</vt:lpstr>
      <vt:lpstr>PowerPoint Presentation</vt:lpstr>
      <vt:lpstr>AUTOSAR Classic Integration Overview</vt:lpstr>
      <vt:lpstr>PowerPoint Presentation</vt:lpstr>
      <vt:lpstr>AUTOSAR Classic Integration Overview</vt:lpstr>
      <vt:lpstr>PowerPoint Presentation</vt:lpstr>
      <vt:lpstr>AUTOSAR Classic Integration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Exail analysis PoC</dc:title>
  <dc:subject/>
  <dc:creator>Olivier Korach</dc:creator>
  <dc:description/>
  <cp:lastModifiedBy>Jason Landers</cp:lastModifiedBy>
  <cp:revision>6</cp:revision>
  <dcterms:created xsi:type="dcterms:W3CDTF">2023-11-21T14:22:15Z</dcterms:created>
  <dcterms:modified xsi:type="dcterms:W3CDTF">2024-03-22T21:51:22Z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0x010100B98413815E870646B22F407A97D85002</vt:lpwstr>
  </property>
  <property fmtid="{D5CDD505-2E9C-101B-9397-08002B2CF9AE}" pid="4" name="MediaServiceImageTags">
    <vt:lpwstr/>
  </property>
  <property fmtid="{D5CDD505-2E9C-101B-9397-08002B2CF9AE}" pid="5" name="Order">
    <vt:r8>144200</vt:r8>
  </property>
  <property fmtid="{D5CDD505-2E9C-101B-9397-08002B2CF9AE}" pid="6" name="PresentationFormat">
    <vt:lpwstr>Widescreen</vt:lpwstr>
  </property>
  <property fmtid="{D5CDD505-2E9C-101B-9397-08002B2CF9AE}" pid="7" name="Slides">
    <vt:i4>12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