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377" r:id="rId3"/>
    <p:sldId id="257" r:id="rId4"/>
    <p:sldId id="278" r:id="rId5"/>
    <p:sldId id="258" r:id="rId6"/>
    <p:sldId id="282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60" r:id="rId15"/>
    <p:sldId id="288" r:id="rId16"/>
    <p:sldId id="289" r:id="rId17"/>
    <p:sldId id="290" r:id="rId18"/>
    <p:sldId id="294" r:id="rId19"/>
    <p:sldId id="293" r:id="rId20"/>
    <p:sldId id="295" r:id="rId21"/>
    <p:sldId id="300" r:id="rId22"/>
    <p:sldId id="330" r:id="rId23"/>
    <p:sldId id="331" r:id="rId24"/>
    <p:sldId id="332" r:id="rId25"/>
    <p:sldId id="333" r:id="rId26"/>
    <p:sldId id="314" r:id="rId27"/>
    <p:sldId id="315" r:id="rId28"/>
    <p:sldId id="316" r:id="rId29"/>
    <p:sldId id="317" r:id="rId30"/>
    <p:sldId id="318" r:id="rId31"/>
    <p:sldId id="320" r:id="rId32"/>
    <p:sldId id="321" r:id="rId33"/>
    <p:sldId id="323" r:id="rId34"/>
    <p:sldId id="324" r:id="rId35"/>
    <p:sldId id="325" r:id="rId36"/>
    <p:sldId id="334" r:id="rId37"/>
    <p:sldId id="304" r:id="rId38"/>
    <p:sldId id="327" r:id="rId39"/>
    <p:sldId id="297" r:id="rId40"/>
    <p:sldId id="328" r:id="rId41"/>
    <p:sldId id="262" r:id="rId42"/>
    <p:sldId id="329" r:id="rId43"/>
    <p:sldId id="335" r:id="rId44"/>
    <p:sldId id="336" r:id="rId45"/>
    <p:sldId id="337" r:id="rId46"/>
    <p:sldId id="338" r:id="rId47"/>
    <p:sldId id="340" r:id="rId48"/>
    <p:sldId id="341" r:id="rId49"/>
    <p:sldId id="376" r:id="rId50"/>
    <p:sldId id="342" r:id="rId51"/>
    <p:sldId id="343" r:id="rId52"/>
    <p:sldId id="344" r:id="rId53"/>
    <p:sldId id="347" r:id="rId54"/>
    <p:sldId id="348" r:id="rId55"/>
    <p:sldId id="345" r:id="rId56"/>
    <p:sldId id="349" r:id="rId57"/>
    <p:sldId id="350" r:id="rId58"/>
    <p:sldId id="351" r:id="rId59"/>
    <p:sldId id="352" r:id="rId60"/>
    <p:sldId id="362" r:id="rId61"/>
    <p:sldId id="363" r:id="rId62"/>
    <p:sldId id="261" r:id="rId63"/>
    <p:sldId id="355" r:id="rId64"/>
    <p:sldId id="364" r:id="rId65"/>
    <p:sldId id="365" r:id="rId66"/>
    <p:sldId id="373" r:id="rId67"/>
    <p:sldId id="374" r:id="rId68"/>
    <p:sldId id="372" r:id="rId69"/>
    <p:sldId id="366" r:id="rId70"/>
    <p:sldId id="368" r:id="rId71"/>
    <p:sldId id="375" r:id="rId72"/>
    <p:sldId id="369" r:id="rId73"/>
    <p:sldId id="370" r:id="rId74"/>
    <p:sldId id="371" r:id="rId75"/>
    <p:sldId id="359" r:id="rId76"/>
    <p:sldId id="360" r:id="rId77"/>
    <p:sldId id="361" r:id="rId7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46.xml"/><Relationship Id="rId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5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AD6-CB10-EB19-0E28-0709FD4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FB65-1F17-7AF3-6235-804CFB0F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linkClick r:id="rId2" action="ppaction://hlinksldjump"/>
              </a:rPr>
              <a:t>Theory and motivation of process modeling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 action="ppaction://hlinksldjump"/>
              </a:rPr>
              <a:t>An example: Hubbell’s neutral theory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 action="ppaction://hlinksldjump"/>
              </a:rPr>
              <a:t>Exercise 1: Playing neutral games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5" action="ppaction://hlinksldjump"/>
              </a:rPr>
              <a:t>Exercise 2: Coding up neutral theory in 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6" action="ppaction://hlinksldjump"/>
              </a:rPr>
              <a:t>Exercise 3: Exploring parameter changes in neutral theory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7" action="ppaction://hlinksldjump"/>
              </a:rPr>
              <a:t>Inferring parameters from results using neutral theory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7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08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36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mean by inferring parameters from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approach this for UNTB?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challenges we run into?</a:t>
            </a:r>
          </a:p>
        </p:txBody>
      </p:sp>
    </p:spTree>
    <p:extLst>
      <p:ext uri="{BB962C8B-B14F-4D97-AF65-F5344CB8AC3E}">
        <p14:creationId xmlns:p14="http://schemas.microsoft.com/office/powerpoint/2010/main" val="1030137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4D77E-0D5A-4826-9A2C-9D0FCBBED64C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1327927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2705-0E39-9E82-37B0-BB1446569E57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3972428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backbone of likelihood-free inference (coming up soon!)</a:t>
            </a:r>
            <a:br>
              <a:rPr lang="en-US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8516-C273-3468-8B51-E13DD63E0941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883533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819605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48401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89BB4-CE7E-494F-A6E7-70EA62DAB4FD}"/>
              </a:ext>
            </a:extLst>
          </p:cNvPr>
          <p:cNvSpPr txBox="1"/>
          <p:nvPr/>
        </p:nvSpPr>
        <p:spPr>
          <a:xfrm>
            <a:off x="413761" y="3921910"/>
            <a:ext cx="28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5B385-1346-D724-DF15-94D96195D217}"/>
              </a:ext>
            </a:extLst>
          </p:cNvPr>
          <p:cNvSpPr txBox="1"/>
          <p:nvPr/>
        </p:nvSpPr>
        <p:spPr>
          <a:xfrm>
            <a:off x="3349742" y="4041133"/>
            <a:ext cx="2444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Focal 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 = …, hill1 = …, …)</a:t>
            </a: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B484AE3-F98F-ADC4-C8A7-E9AD4A58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310" y="4304823"/>
            <a:ext cx="731433" cy="7314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E32EB3-48DA-F7DB-7086-24B5798DDF41}"/>
              </a:ext>
            </a:extLst>
          </p:cNvPr>
          <p:cNvSpPr txBox="1"/>
          <p:nvPr/>
        </p:nvSpPr>
        <p:spPr>
          <a:xfrm>
            <a:off x="5541111" y="4273229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FB97F-384D-E1E2-2A4D-9873ABA5B705}"/>
              </a:ext>
            </a:extLst>
          </p:cNvPr>
          <p:cNvSpPr txBox="1"/>
          <p:nvPr/>
        </p:nvSpPr>
        <p:spPr>
          <a:xfrm>
            <a:off x="6326994" y="4041132"/>
            <a:ext cx="2353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Generating parameters</a:t>
            </a:r>
          </a:p>
          <a:p>
            <a:pPr algn="ctr"/>
            <a:r>
              <a:rPr lang="en-US" sz="1600" i="1" dirty="0"/>
              <a:t>(m = …, nu = …, …)</a:t>
            </a:r>
          </a:p>
        </p:txBody>
      </p:sp>
    </p:spTree>
    <p:extLst>
      <p:ext uri="{BB962C8B-B14F-4D97-AF65-F5344CB8AC3E}">
        <p14:creationId xmlns:p14="http://schemas.microsoft.com/office/powerpoint/2010/main" val="2888604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Nu </a:t>
            </a:r>
            <a:r>
              <a:rPr lang="en-US" dirty="0"/>
              <a:t>from UNTB</a:t>
            </a:r>
          </a:p>
        </p:txBody>
      </p:sp>
    </p:spTree>
    <p:extLst>
      <p:ext uri="{BB962C8B-B14F-4D97-AF65-F5344CB8AC3E}">
        <p14:creationId xmlns:p14="http://schemas.microsoft.com/office/powerpoint/2010/main" val="1535017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simulations over a range of parameters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EBD7BDF-FF89-08DC-E646-0F6BB6EAA5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380523" y="1399074"/>
            <a:ext cx="4194310" cy="27997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A8FDC-C9CF-1036-104F-EBE5FB0C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80319"/>
            <a:ext cx="3753293" cy="252124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  Parameter Value
1        </a:t>
            </a:r>
            <a:r>
              <a:rPr sz="1800" dirty="0" err="1">
                <a:latin typeface="Courier"/>
              </a:rPr>
              <a:t>Jm</a:t>
            </a:r>
            <a:r>
              <a:rPr sz="1800" dirty="0">
                <a:latin typeface="Courier"/>
              </a:rPr>
              <a:t> 10000
2        </a:t>
            </a:r>
            <a:r>
              <a:rPr sz="1800" dirty="0" err="1">
                <a:latin typeface="Courier"/>
              </a:rPr>
              <a:t>Sm</a:t>
            </a:r>
            <a:r>
              <a:rPr sz="1800" dirty="0">
                <a:latin typeface="Courier"/>
              </a:rPr>
              <a:t>  1000
3         J  1000
4 Timesteps 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B117F-4DEF-1DDE-B9DB-57EFC5846A26}"/>
              </a:ext>
            </a:extLst>
          </p:cNvPr>
          <p:cNvSpPr txBox="1"/>
          <p:nvPr/>
        </p:nvSpPr>
        <p:spPr>
          <a:xfrm>
            <a:off x="1076453" y="1399074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167510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189-3006-D458-AD56-00B3E8F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C3283-CF72-07E8-8C1B-1D16D09F2480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dirty="0">
                <a:latin typeface="Courier"/>
              </a:rPr>
              <a:t>     </a:t>
            </a:r>
            <a:r>
              <a:rPr lang="en-US" dirty="0" err="1">
                <a:latin typeface="Courier"/>
              </a:rPr>
              <a:t>Jm</a:t>
            </a: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Sm</a:t>
            </a:r>
            <a:r>
              <a:rPr lang="en-US" dirty="0">
                <a:latin typeface="Courier"/>
              </a:rPr>
              <a:t>    J timesteps   Nu    M hill0 hill1 hill2
1 10000 1000 1000      1000 0.52 0.36   449 41.95  4.02
2 10000 1000 1000      1000 0.18 0.50   298 23.92  3.31
3 10000 1000 1000      1000 0.52 0.15   379 25.86  3.15
4 10000 1000 1000      1000 0.39 0.59   408 41.43  4.22
5 10000 1000 1000      1000 0.02 0.31   163  6.36  1.82
6 10000 1000 1000      1000 0.31 0.18   290 14.82  2.48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8B9F48-32B7-98AA-83BA-78147C82751D}"/>
              </a:ext>
            </a:extLst>
          </p:cNvPr>
          <p:cNvSpPr/>
          <p:nvPr/>
        </p:nvSpPr>
        <p:spPr>
          <a:xfrm rot="16200000">
            <a:off x="3419061" y="1065475"/>
            <a:ext cx="310100" cy="46197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5935-3362-5F77-1667-36ADA6F0B3FE}"/>
              </a:ext>
            </a:extLst>
          </p:cNvPr>
          <p:cNvSpPr txBox="1"/>
          <p:nvPr/>
        </p:nvSpPr>
        <p:spPr>
          <a:xfrm>
            <a:off x="6594727" y="3688342"/>
            <a:ext cx="11401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Outcomes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067106-C979-553B-3A4C-EEE7241827D0}"/>
              </a:ext>
            </a:extLst>
          </p:cNvPr>
          <p:cNvSpPr/>
          <p:nvPr/>
        </p:nvSpPr>
        <p:spPr>
          <a:xfrm rot="16200000">
            <a:off x="6983083" y="2390179"/>
            <a:ext cx="363409" cy="202360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B6EAB-61F4-39F7-DB0E-C37F6B530F52}"/>
              </a:ext>
            </a:extLst>
          </p:cNvPr>
          <p:cNvSpPr txBox="1"/>
          <p:nvPr/>
        </p:nvSpPr>
        <p:spPr>
          <a:xfrm>
            <a:off x="3054626" y="369073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94753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3AA-9145-8009-E808-B82186B9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Hill numbers vs. M, Nu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9B9DD7D1-D4C7-C844-3C2A-E26FAF84CC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990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Relating outcomes to parameters</a:t>
            </a:r>
          </a:p>
        </p:txBody>
      </p:sp>
      <p:pic>
        <p:nvPicPr>
          <p:cNvPr id="3" name="Picture 1" descr="rf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(M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4635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M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         Mean of squared residuals: 0.003975154
                    % Var explained: 86.76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3721989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 descr="rf_files/figure-pptx/unnamed-chunk-8-1.png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5558" y="1330169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577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(Nu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8434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Nu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Mean of squared residuals: 0.001456496
                    % Var explained: 95.09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1759596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797675" y="1330169"/>
            <a:ext cx="5101166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56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604299" y="1572113"/>
            <a:ext cx="80825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Jm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Sm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J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</a:p>
          <a:p>
            <a:r>
              <a:rPr lang="en-US" dirty="0">
                <a:solidFill>
                  <a:srgbClr val="003B4F"/>
                </a:solidFill>
                <a:latin typeface="Courier"/>
              </a:rPr>
              <a:t>					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m =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nu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niter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untb_hill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63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38392-99BA-9E81-01E9-D7F1B9594994}"/>
              </a:ext>
            </a:extLst>
          </p:cNvPr>
          <p:cNvSpPr txBox="1"/>
          <p:nvPr/>
        </p:nvSpPr>
        <p:spPr>
          <a:xfrm>
            <a:off x="2847425" y="4094577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is good but not perfect!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9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996-673E-A95E-22C3-B617508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estimation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1C5941D4-225E-B1EF-EC2C-FDA3F67E0F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90D8F4-EF80-387D-267A-5B0C69DFEE4C}"/>
              </a:ext>
            </a:extLst>
          </p:cNvPr>
          <p:cNvSpPr/>
          <p:nvPr/>
        </p:nvSpPr>
        <p:spPr>
          <a:xfrm rot="18396842">
            <a:off x="4681331" y="1712015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356DFF-B857-50D4-C132-63EAA6E3BED4}"/>
              </a:ext>
            </a:extLst>
          </p:cNvPr>
          <p:cNvSpPr/>
          <p:nvPr/>
        </p:nvSpPr>
        <p:spPr>
          <a:xfrm rot="18396842">
            <a:off x="7441759" y="1707328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48032-303F-3561-09A1-4F800C19E028}"/>
              </a:ext>
            </a:extLst>
          </p:cNvPr>
          <p:cNvSpPr/>
          <p:nvPr/>
        </p:nvSpPr>
        <p:spPr>
          <a:xfrm rot="18396842">
            <a:off x="1877954" y="1707327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67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9373A-E11D-898D-A8AC-76D5219E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5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380C-FEC9-62B1-3031-88F28A8C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parameters, different rules</a:t>
            </a:r>
          </a:p>
          <a:p>
            <a:r>
              <a:rPr lang="en-US" dirty="0"/>
              <a:t>More data dimensions</a:t>
            </a:r>
          </a:p>
          <a:p>
            <a:r>
              <a:rPr lang="en-US" dirty="0"/>
              <a:t>Stay tuned!!!</a:t>
            </a:r>
          </a:p>
        </p:txBody>
      </p:sp>
    </p:spTree>
    <p:extLst>
      <p:ext uri="{BB962C8B-B14F-4D97-AF65-F5344CB8AC3E}">
        <p14:creationId xmlns:p14="http://schemas.microsoft.com/office/powerpoint/2010/main" val="1807360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19C-1B36-B38B-6458-20A77AD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3275-0F62-AC4C-2A80-E1FF4BD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606145" cy="3399558"/>
          </a:xfrm>
        </p:spPr>
        <p:txBody>
          <a:bodyPr/>
          <a:lstStyle/>
          <a:p>
            <a:r>
              <a:rPr lang="en-US" dirty="0"/>
              <a:t>In principle, we can use process models to infer the parameters that generate observed data</a:t>
            </a:r>
          </a:p>
          <a:p>
            <a:r>
              <a:rPr lang="en-US" dirty="0"/>
              <a:t>This is complicated by:</a:t>
            </a:r>
          </a:p>
          <a:p>
            <a:pPr lvl="1"/>
            <a:r>
              <a:rPr lang="en-US" dirty="0"/>
              <a:t>Out-of-sample prediction</a:t>
            </a:r>
          </a:p>
          <a:p>
            <a:pPr lvl="1"/>
            <a:r>
              <a:rPr lang="en-US" dirty="0"/>
              <a:t>Model identifiability</a:t>
            </a:r>
          </a:p>
          <a:p>
            <a:pPr lvl="1"/>
            <a:r>
              <a:rPr lang="en-US" dirty="0"/>
              <a:t>Model run time</a:t>
            </a:r>
          </a:p>
          <a:p>
            <a:pPr lvl="1"/>
            <a:r>
              <a:rPr lang="en-US" dirty="0"/>
              <a:t>The underlying validity of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332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13E-B1A4-9BF3-4C82-7D736C5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731C-C0E1-AB09-4D7D-2723EBC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Flexible</a:t>
            </a:r>
            <a:r>
              <a:rPr lang="en-US" sz="2800" dirty="0"/>
              <a:t>, </a:t>
            </a:r>
            <a:r>
              <a:rPr lang="en-US" sz="2800" b="1" dirty="0"/>
              <a:t>scalable</a:t>
            </a:r>
            <a:r>
              <a:rPr lang="en-US" sz="2800" dirty="0"/>
              <a:t>, </a:t>
            </a:r>
            <a:r>
              <a:rPr lang="en-US" sz="2800" b="1" dirty="0"/>
              <a:t>multidimensional</a:t>
            </a:r>
            <a:r>
              <a:rPr lang="en-US" sz="2800" dirty="0"/>
              <a:t>, and generally much </a:t>
            </a:r>
            <a:r>
              <a:rPr lang="en-US" sz="2800" b="1" dirty="0"/>
              <a:t>mess-</a:t>
            </a:r>
            <a:r>
              <a:rPr lang="en-US" sz="2800" dirty="0" err="1"/>
              <a:t>ier</a:t>
            </a:r>
            <a:r>
              <a:rPr lang="en-US" sz="2800" dirty="0"/>
              <a:t> and more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985637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C4E-8B53-44C6-07FC-2C396D0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FFE-0604-9EFE-D108-391894BB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2933</Words>
  <Application>Microsoft Macintosh PowerPoint</Application>
  <PresentationFormat>On-screen Show (16:9)</PresentationFormat>
  <Paragraphs>405</Paragraphs>
  <Slides>77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Cambria Math</vt:lpstr>
      <vt:lpstr>Chalkduster</vt:lpstr>
      <vt:lpstr>Courier</vt:lpstr>
      <vt:lpstr>Office Theme</vt:lpstr>
      <vt:lpstr>Process modeling day 1 slides</vt:lpstr>
      <vt:lpstr>Sections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How did that go?  </vt:lpstr>
      <vt:lpstr>Inferring parameters from results in UNTB</vt:lpstr>
      <vt:lpstr>Inferring parameters from results in UNTB</vt:lpstr>
      <vt:lpstr>What do we mean by inferring parameters from outcomes?</vt:lpstr>
      <vt:lpstr>What do we mean by inferring parameters from outcomes?</vt:lpstr>
      <vt:lpstr>What do we mean by inferring parameters from outcomes?</vt:lpstr>
      <vt:lpstr>The (general) model structure</vt:lpstr>
      <vt:lpstr>The (general) model structure</vt:lpstr>
      <vt:lpstr>The (general) model structure</vt:lpstr>
      <vt:lpstr>An example: predicting M and Nu from UNTB</vt:lpstr>
      <vt:lpstr>Run simulations over a range of parameters</vt:lpstr>
      <vt:lpstr>Collect results</vt:lpstr>
      <vt:lpstr>Visualize Hill numbers vs. M, Nu</vt:lpstr>
      <vt:lpstr>Relating outcomes to parameters</vt:lpstr>
      <vt:lpstr>Train a model</vt:lpstr>
      <vt:lpstr>Train a model</vt:lpstr>
      <vt:lpstr>Explore model accuracy</vt:lpstr>
      <vt:lpstr>Train a model</vt:lpstr>
      <vt:lpstr>Train a model</vt:lpstr>
      <vt:lpstr>Explore model accuracy</vt:lpstr>
      <vt:lpstr>Apply model to new (simulated) data</vt:lpstr>
      <vt:lpstr>Apply model to new (simulated) data</vt:lpstr>
      <vt:lpstr>Apply model to new (simulated) data</vt:lpstr>
      <vt:lpstr>Challenges to estimation</vt:lpstr>
      <vt:lpstr>How could we improve?</vt:lpstr>
      <vt:lpstr>How could we improve?</vt:lpstr>
      <vt:lpstr>Recap</vt:lpstr>
      <vt:lpstr>Looking ahead…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49</cp:revision>
  <dcterms:created xsi:type="dcterms:W3CDTF">2023-06-13T16:33:16Z</dcterms:created>
  <dcterms:modified xsi:type="dcterms:W3CDTF">2023-06-16T17:03:48Z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