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78" r:id="rId4"/>
    <p:sldId id="258" r:id="rId5"/>
    <p:sldId id="282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60" r:id="rId14"/>
    <p:sldId id="288" r:id="rId15"/>
    <p:sldId id="289" r:id="rId16"/>
    <p:sldId id="290" r:id="rId17"/>
    <p:sldId id="294" r:id="rId18"/>
    <p:sldId id="293" r:id="rId19"/>
    <p:sldId id="295" r:id="rId20"/>
    <p:sldId id="300" r:id="rId21"/>
    <p:sldId id="314" r:id="rId22"/>
    <p:sldId id="315" r:id="rId23"/>
    <p:sldId id="316" r:id="rId24"/>
    <p:sldId id="317" r:id="rId25"/>
    <p:sldId id="318" r:id="rId26"/>
    <p:sldId id="320" r:id="rId27"/>
    <p:sldId id="321" r:id="rId28"/>
    <p:sldId id="323" r:id="rId29"/>
    <p:sldId id="324" r:id="rId30"/>
    <p:sldId id="325" r:id="rId31"/>
    <p:sldId id="326" r:id="rId32"/>
    <p:sldId id="304" r:id="rId33"/>
    <p:sldId id="327" r:id="rId34"/>
    <p:sldId id="297" r:id="rId35"/>
    <p:sldId id="328" r:id="rId36"/>
    <p:sldId id="262" r:id="rId37"/>
    <p:sldId id="298" r:id="rId38"/>
    <p:sldId id="29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276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6" autoAdjust="0"/>
    <p:restoredTop sz="94694" autoAdjust="0"/>
  </p:normalViewPr>
  <p:slideViewPr>
    <p:cSldViewPr snapToGrid="0" snapToObjects="1">
      <p:cViewPr varScale="1">
        <p:scale>
          <a:sx n="143" d="100"/>
          <a:sy n="143" d="100"/>
        </p:scale>
        <p:origin x="200" y="4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FA78-DD4F-EC49-A182-670E744C868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EBED7-1EF1-4C42-B0B2-021CD49B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here to slot in responses from class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1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9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35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3.svg"/><Relationship Id="rId3" Type="http://schemas.openxmlformats.org/officeDocument/2006/relationships/image" Target="../media/image16.png"/><Relationship Id="rId21" Type="http://schemas.openxmlformats.org/officeDocument/2006/relationships/image" Target="../media/image38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41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40.png"/><Relationship Id="rId28" Type="http://schemas.openxmlformats.org/officeDocument/2006/relationships/image" Target="../media/image35.svg"/><Relationship Id="rId10" Type="http://schemas.openxmlformats.org/officeDocument/2006/relationships/image" Target="../media/image21.svg"/><Relationship Id="rId19" Type="http://schemas.openxmlformats.org/officeDocument/2006/relationships/image" Target="../media/image36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9.svg"/><Relationship Id="rId27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4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4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4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Process modeling day 1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Renata Diaz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large swaths of time or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31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will this system look in 1000 years,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under different scenarios?</a:t>
            </a:r>
          </a:p>
        </p:txBody>
      </p:sp>
    </p:spTree>
    <p:extLst>
      <p:ext uri="{BB962C8B-B14F-4D97-AF65-F5344CB8AC3E}">
        <p14:creationId xmlns:p14="http://schemas.microsoft.com/office/powerpoint/2010/main" val="140778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explaining empirical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08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duster" panose="03050602040202020205" pitchFamily="66" charset="77"/>
              </a:rPr>
              <a:t>What generative processes are (not) </a:t>
            </a:r>
            <a:br>
              <a:rPr lang="en-US" sz="2400" dirty="0">
                <a:latin typeface="Chalkduster" panose="03050602040202020205" pitchFamily="66" charset="77"/>
              </a:rPr>
            </a:br>
            <a:r>
              <a:rPr lang="en-US" sz="2400" dirty="0">
                <a:latin typeface="Chalkduster" panose="03050602040202020205" pitchFamily="66" charset="77"/>
              </a:rPr>
              <a:t>consistent with empirical observations?</a:t>
            </a:r>
          </a:p>
        </p:txBody>
      </p:sp>
    </p:spTree>
    <p:extLst>
      <p:ext uri="{BB962C8B-B14F-4D97-AF65-F5344CB8AC3E}">
        <p14:creationId xmlns:p14="http://schemas.microsoft.com/office/powerpoint/2010/main" val="320597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36962"/>
          </a:xfrm>
        </p:spPr>
        <p:txBody>
          <a:bodyPr>
            <a:normAutofit/>
          </a:bodyPr>
          <a:lstStyle/>
          <a:p>
            <a:r>
              <a:rPr lang="en-US" dirty="0"/>
              <a:t>Can you think of an application for a process model in your area of interest?</a:t>
            </a:r>
          </a:p>
        </p:txBody>
      </p:sp>
    </p:spTree>
    <p:extLst>
      <p:ext uri="{BB962C8B-B14F-4D97-AF65-F5344CB8AC3E}">
        <p14:creationId xmlns:p14="http://schemas.microsoft.com/office/powerpoint/2010/main" val="158080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484B1-9360-608A-6F03-3DA3444A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1453-A02C-E49A-2470-340CC3E677B2}"/>
              </a:ext>
            </a:extLst>
          </p:cNvPr>
          <p:cNvSpPr txBox="1"/>
          <p:nvPr/>
        </p:nvSpPr>
        <p:spPr>
          <a:xfrm>
            <a:off x="4167809" y="1897830"/>
            <a:ext cx="480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computationally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ECFD9-F3B9-1792-1D6C-595AF0AA1EA9}"/>
              </a:ext>
            </a:extLst>
          </p:cNvPr>
          <p:cNvSpPr txBox="1"/>
          <p:nvPr/>
        </p:nvSpPr>
        <p:spPr>
          <a:xfrm>
            <a:off x="457200" y="1586657"/>
            <a:ext cx="29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read the rules!!!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BF44-7A2F-0177-8507-703340AEAC5A}"/>
              </a:ext>
            </a:extLst>
          </p:cNvPr>
          <p:cNvSpPr txBox="1"/>
          <p:nvPr/>
        </p:nvSpPr>
        <p:spPr>
          <a:xfrm>
            <a:off x="1047726" y="2571750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pattern !=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C2FBF-6294-1F86-3DA6-3A8664AFC615}"/>
              </a:ext>
            </a:extLst>
          </p:cNvPr>
          <p:cNvSpPr txBox="1"/>
          <p:nvPr/>
        </p:nvSpPr>
        <p:spPr>
          <a:xfrm>
            <a:off x="3764421" y="3194096"/>
            <a:ext cx="420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“model identifiability”</a:t>
            </a:r>
          </a:p>
        </p:txBody>
      </p:sp>
    </p:spTree>
    <p:extLst>
      <p:ext uri="{BB962C8B-B14F-4D97-AF65-F5344CB8AC3E}">
        <p14:creationId xmlns:p14="http://schemas.microsoft.com/office/powerpoint/2010/main" val="7976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An example: Hubbell’s Neutral Theory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09134-97D9-C540-5449-601F740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85183" cy="339447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How do we fit UNTB into a process model framework?</a:t>
            </a:r>
          </a:p>
          <a:p>
            <a:pPr marL="457200" indent="-457200">
              <a:buAutoNum type="arabicPeriod"/>
            </a:pPr>
            <a:r>
              <a:rPr lang="en-US" dirty="0"/>
              <a:t>What are the rules and outcomes of UNTB?</a:t>
            </a:r>
          </a:p>
          <a:p>
            <a:pPr marL="457200" indent="-457200">
              <a:buAutoNum type="arabicPeriod"/>
            </a:pPr>
            <a:r>
              <a:rPr lang="en-US" dirty="0"/>
              <a:t>Let’s play the game!</a:t>
            </a:r>
          </a:p>
        </p:txBody>
      </p:sp>
      <p:pic>
        <p:nvPicPr>
          <p:cNvPr id="7" name="Picture 2" descr="Unified neutral theory of biodiversity - Wikipedia">
            <a:extLst>
              <a:ext uri="{FF2B5EF4-FFF2-40B4-BE49-F238E27FC236}">
                <a16:creationId xmlns:a16="http://schemas.microsoft.com/office/drawing/2014/main" id="{4B83A670-4C83-E8CB-7A13-0E5A98D9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6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fit UNTB into a process model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E42-778C-E359-6D1C-6112313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Entities: Ecological communities made of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die, give birth, immigrate, and speciate according to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outcomes are semi-deterministic</a:t>
            </a:r>
          </a:p>
        </p:txBody>
      </p:sp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CF123EE1-8591-7B0E-EECE-451EAD1F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7865" y="3051639"/>
            <a:ext cx="1366630" cy="1366630"/>
          </a:xfrm>
          <a:prstGeom prst="rect">
            <a:avLst/>
          </a:prstGeom>
        </p:spPr>
      </p:pic>
      <p:pic>
        <p:nvPicPr>
          <p:cNvPr id="7" name="Graphic 6" descr="Forest scene outline">
            <a:extLst>
              <a:ext uri="{FF2B5EF4-FFF2-40B4-BE49-F238E27FC236}">
                <a16:creationId xmlns:a16="http://schemas.microsoft.com/office/drawing/2014/main" id="{0526DCCA-6112-FD1E-9270-FB99A400C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29400" y="2214072"/>
            <a:ext cx="1366630" cy="1366630"/>
          </a:xfrm>
          <a:prstGeom prst="rect">
            <a:avLst/>
          </a:prstGeom>
        </p:spPr>
      </p:pic>
      <p:pic>
        <p:nvPicPr>
          <p:cNvPr id="9" name="Graphic 8" descr="Forest scene with solid fill">
            <a:extLst>
              <a:ext uri="{FF2B5EF4-FFF2-40B4-BE49-F238E27FC236}">
                <a16:creationId xmlns:a16="http://schemas.microsoft.com/office/drawing/2014/main" id="{F221C883-2ACA-4A69-8C1C-9A829C43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280" y="3734954"/>
            <a:ext cx="1366630" cy="1366630"/>
          </a:xfrm>
          <a:prstGeom prst="rect">
            <a:avLst/>
          </a:prstGeom>
        </p:spPr>
      </p:pic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4EA7D9D9-AB6A-6561-1BAF-13EC576A2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20021415">
            <a:off x="4920571" y="3487310"/>
            <a:ext cx="764067" cy="76406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C37004FD-A49A-7FD3-5DB8-CA95C671B75F}"/>
              </a:ext>
            </a:extLst>
          </p:cNvPr>
          <p:cNvSpPr/>
          <p:nvPr/>
        </p:nvSpPr>
        <p:spPr>
          <a:xfrm>
            <a:off x="4273904" y="3734954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939FAB-D7FB-6A1F-1145-5CB8F8F5D2AE}"/>
              </a:ext>
            </a:extLst>
          </p:cNvPr>
          <p:cNvSpPr/>
          <p:nvPr/>
        </p:nvSpPr>
        <p:spPr>
          <a:xfrm rot="20009812">
            <a:off x="5967204" y="3440995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D954940-A758-5E58-3AA2-3822AA16BE76}"/>
              </a:ext>
            </a:extLst>
          </p:cNvPr>
          <p:cNvSpPr/>
          <p:nvPr/>
        </p:nvSpPr>
        <p:spPr>
          <a:xfrm rot="1934181">
            <a:off x="5962591" y="3960616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90606-11EA-7E8E-10B0-AA74E1C6958F}"/>
              </a:ext>
            </a:extLst>
          </p:cNvPr>
          <p:cNvSpPr txBox="1"/>
          <p:nvPr/>
        </p:nvSpPr>
        <p:spPr>
          <a:xfrm>
            <a:off x="1376843" y="1578969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Playing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4632-9020-FF1A-7D3E-5384525524D3}"/>
              </a:ext>
            </a:extLst>
          </p:cNvPr>
          <p:cNvSpPr txBox="1"/>
          <p:nvPr/>
        </p:nvSpPr>
        <p:spPr>
          <a:xfrm>
            <a:off x="3677716" y="157896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CD5E2-D61D-377E-7E62-2F6E4BC2DE7C}"/>
              </a:ext>
            </a:extLst>
          </p:cNvPr>
          <p:cNvSpPr txBox="1"/>
          <p:nvPr/>
        </p:nvSpPr>
        <p:spPr>
          <a:xfrm>
            <a:off x="7613374" y="2387084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DAAC882-2A03-B090-FCAD-4D083C83A43D}"/>
              </a:ext>
            </a:extLst>
          </p:cNvPr>
          <p:cNvSpPr/>
          <p:nvPr/>
        </p:nvSpPr>
        <p:spPr>
          <a:xfrm>
            <a:off x="7187978" y="1423283"/>
            <a:ext cx="425395" cy="2520564"/>
          </a:xfrm>
          <a:prstGeom prst="rightBrace">
            <a:avLst>
              <a:gd name="adj1" fmla="val 8333"/>
              <a:gd name="adj2" fmla="val 4658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2430C10-4493-02AB-D139-ACA6EB450E4D}"/>
              </a:ext>
            </a:extLst>
          </p:cNvPr>
          <p:cNvSpPr/>
          <p:nvPr/>
        </p:nvSpPr>
        <p:spPr>
          <a:xfrm rot="16200000" flipV="1">
            <a:off x="4107994" y="1006163"/>
            <a:ext cx="183640" cy="21995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1A255BA1-5450-1AD5-74C1-531DEB0A91D6}"/>
              </a:ext>
            </a:extLst>
          </p:cNvPr>
          <p:cNvSpPr/>
          <p:nvPr/>
        </p:nvSpPr>
        <p:spPr>
          <a:xfrm rot="16200000" flipV="1">
            <a:off x="1930792" y="1183990"/>
            <a:ext cx="181778" cy="18471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playing field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48E493A-A42B-0549-8D60-29721797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5035" y="1661397"/>
            <a:ext cx="552893" cy="5528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2BF9DDA-8490-7E3D-A1D3-239EC5D795B9}"/>
              </a:ext>
            </a:extLst>
          </p:cNvPr>
          <p:cNvSpPr txBox="1"/>
          <p:nvPr/>
        </p:nvSpPr>
        <p:spPr>
          <a:xfrm>
            <a:off x="1182661" y="1196941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CF21F-849B-C7C9-80A6-5ABBB7D8AD00}"/>
              </a:ext>
            </a:extLst>
          </p:cNvPr>
          <p:cNvSpPr txBox="1"/>
          <p:nvPr/>
        </p:nvSpPr>
        <p:spPr>
          <a:xfrm>
            <a:off x="3897178" y="2029594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644" y="22421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9536" y="1844928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All-time species list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419E6BD3-620A-2E25-1304-71EB4A73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1013" y="1667399"/>
            <a:ext cx="552893" cy="552893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1FA92E75-2D5D-9164-E1FD-56DED686F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858214" y="1656766"/>
            <a:ext cx="552893" cy="55289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65D48DE-7A2E-12F3-2BE1-BF155F8E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339681" y="1665485"/>
            <a:ext cx="552893" cy="55289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0009097A-E85F-311D-9214-09D753CE9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49201" y="1654853"/>
            <a:ext cx="552893" cy="552893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614E53C-74E3-21BF-FB7A-7193CE41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9041" y="2302870"/>
            <a:ext cx="552893" cy="55289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24E510A-B9A7-A080-7322-1674D39CF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308872"/>
            <a:ext cx="552893" cy="55289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9F630722-90B0-2679-DA27-820C952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298239"/>
            <a:ext cx="552893" cy="552893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CE64364B-BFC3-797E-E374-F93BC4F03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333687" y="2306958"/>
            <a:ext cx="552893" cy="552893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221ECB7-A1CC-BCDA-E6BC-E6CB0F240C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296326"/>
            <a:ext cx="552893" cy="552893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33F5EE90-9089-A14A-DA1A-3B331E2FF2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19041" y="2933710"/>
            <a:ext cx="552893" cy="552893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7FA3C8B7-0E52-F2A7-5FC8-850ECA3E5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939712"/>
            <a:ext cx="552893" cy="552893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E7731F98-482F-B377-DC4C-484E9F42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929079"/>
            <a:ext cx="552893" cy="552893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4A7C30F-8305-20B8-EC70-17281E2A4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33687" y="2937798"/>
            <a:ext cx="552893" cy="55289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4A6B9CE-B43E-D5A9-4E49-C43FB1F6E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927166"/>
            <a:ext cx="552893" cy="552893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7A3BA7BE-4353-4621-8253-3B2FB96AAB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19041" y="3549055"/>
            <a:ext cx="552893" cy="552893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13687CB-5E36-0343-929C-83E9F6F450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395019" y="3555057"/>
            <a:ext cx="552893" cy="552893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B2EB2F8-8BC8-49E4-C00E-F6927ECBCD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852220" y="3544424"/>
            <a:ext cx="552893" cy="552893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07A0079-6ADF-C119-A854-A48E4C921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33687" y="3553143"/>
            <a:ext cx="552893" cy="55289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886A0017-0E62-1229-7E7E-5E89D792A3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3542511"/>
            <a:ext cx="552893" cy="552893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9A6C96F9-E0B6-BFBD-EEB4-17B550CA5E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534312" y="2474672"/>
            <a:ext cx="552893" cy="552893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EF87B529-E6E7-56E1-A7AD-6827C18A6B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10290" y="2480674"/>
            <a:ext cx="552893" cy="552893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C0EF87FD-3573-BB48-9DF7-ECEF3B6270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67491" y="2470041"/>
            <a:ext cx="552893" cy="552893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1DD90B4-31A2-D3FE-5A45-E156A5DD57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948958" y="2478760"/>
            <a:ext cx="552893" cy="55289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BEDDD91-36EC-66EE-E370-0B6DF9EAF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58478" y="2468128"/>
            <a:ext cx="552893" cy="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873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pic>
        <p:nvPicPr>
          <p:cNvPr id="4" name="Graphic 3" descr="Skull with solid fill">
            <a:extLst>
              <a:ext uri="{FF2B5EF4-FFF2-40B4-BE49-F238E27FC236}">
                <a16:creationId xmlns:a16="http://schemas.microsoft.com/office/drawing/2014/main" id="{DA6E8472-D40F-2069-3157-9243AEBEA3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67666" y="39621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3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9E8507A1-5C4A-3FDA-9237-455FE0B3CD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A12B91-6470-BB7E-8A15-0F46F21F14D1}"/>
              </a:ext>
            </a:extLst>
          </p:cNvPr>
          <p:cNvSpPr/>
          <p:nvPr/>
        </p:nvSpPr>
        <p:spPr>
          <a:xfrm>
            <a:off x="1003918" y="4141471"/>
            <a:ext cx="594747" cy="5947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38F5548-4A9E-DD27-21F6-17CF76EA818E}"/>
              </a:ext>
            </a:extLst>
          </p:cNvPr>
          <p:cNvCxnSpPr>
            <a:stCxn id="18" idx="4"/>
            <a:endCxn id="6" idx="2"/>
          </p:cNvCxnSpPr>
          <p:nvPr/>
        </p:nvCxnSpPr>
        <p:spPr>
          <a:xfrm rot="16200000" flipH="1">
            <a:off x="1778090" y="4259419"/>
            <a:ext cx="75405" cy="1029001"/>
          </a:xfrm>
          <a:prstGeom prst="curvedConnector3">
            <a:avLst>
              <a:gd name="adj1" fmla="val 4031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82A0CC9C-2720-F85B-6B59-99382BCAC6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16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0645477-8C25-D480-B25C-FE19E58D3A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2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E7B2AB2-7E83-8DD2-179A-97436BF47F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CDBAAB4E-1EF3-2385-D26B-33BE543B2C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773574A-6315-CF93-A729-7F671E826C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1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54CB8FFE-9B91-A26A-F263-A036861857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26645" y="3162634"/>
            <a:ext cx="311184" cy="31118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A6B545-115E-44E4-A0FC-BE04696A61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241813" y="3541445"/>
            <a:ext cx="552893" cy="5528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88920" y="3541445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38413" y="3652242"/>
            <a:ext cx="224600" cy="2246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888E1D74-17B5-31D0-6EFA-BB4CD2C2D39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5737B5BA-6341-4D87-3B64-A1DB4C43A9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C386C9FA-794E-B741-9D80-276ACAD39E0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221E8E-20FA-A97E-A728-2F8A401CBA77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</p:spTree>
    <p:extLst>
      <p:ext uri="{BB962C8B-B14F-4D97-AF65-F5344CB8AC3E}">
        <p14:creationId xmlns:p14="http://schemas.microsoft.com/office/powerpoint/2010/main" val="11198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28540" y="3565496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8033" y="3676293"/>
            <a:ext cx="224600" cy="224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457D37-1B78-118D-5E5E-ADE00D7A0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36678" y="3565495"/>
            <a:ext cx="552893" cy="552893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27D3E4C-9D9B-DDD2-2D10-E2A2312053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FD62A3BE-2031-5DCB-060C-83F59B8959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A0A09A0F-AE22-4B02-88ED-1BEB060566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5F2B59-D4C2-24EB-35BF-9AC1FFD21349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23C3BF-9DA9-8A52-AA62-3F6C2DEE6FA3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</p:spTree>
    <p:extLst>
      <p:ext uri="{BB962C8B-B14F-4D97-AF65-F5344CB8AC3E}">
        <p14:creationId xmlns:p14="http://schemas.microsoft.com/office/powerpoint/2010/main" val="97617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B1C795A6-3278-D7AE-B3EA-AFD022214A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7AC8A7CC-F26A-32A8-2328-16F0470D35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4F162B4-1F9D-D4BD-A6F9-E94E3E869B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A8DCF89-8159-147B-4000-2E2E2EE595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C2948D-6F89-59D2-8460-4AA0AAD14710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DE08F-9AFF-3551-CD9E-FF33583766DC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</p:spTree>
    <p:extLst>
      <p:ext uri="{BB962C8B-B14F-4D97-AF65-F5344CB8AC3E}">
        <p14:creationId xmlns:p14="http://schemas.microsoft.com/office/powerpoint/2010/main" val="152482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A3C0-AC36-574A-2D79-07F24679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</a:t>
            </a:r>
            <a:r>
              <a:rPr lang="en-US" i="1" dirty="0"/>
              <a:t>mean </a:t>
            </a:r>
            <a:r>
              <a:rPr lang="en-US" dirty="0"/>
              <a:t>by process modeling, anyway?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applications</a:t>
            </a:r>
            <a:r>
              <a:rPr lang="en-US" dirty="0"/>
              <a:t> of process modeling for ecological and evolutionary dynamics?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 a process modeling approach?</a:t>
            </a:r>
          </a:p>
        </p:txBody>
      </p:sp>
    </p:spTree>
    <p:extLst>
      <p:ext uri="{BB962C8B-B14F-4D97-AF65-F5344CB8AC3E}">
        <p14:creationId xmlns:p14="http://schemas.microsoft.com/office/powerpoint/2010/main" val="2624502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5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CB79D7-314B-8F90-4414-99E4C5320F1F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FBBF75AE-5AFD-B802-6114-DE74102083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3255282" y="1882281"/>
            <a:ext cx="384297" cy="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4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A22CA4B-E085-C7EC-BF03-72B96309878C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574908" cy="1127541"/>
            <a:chOff x="2487404" y="1661993"/>
            <a:chExt cx="2574908" cy="11275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  <p:pic>
          <p:nvPicPr>
            <p:cNvPr id="49" name="Graphic 48" descr="Skull with solid fill">
              <a:extLst>
                <a:ext uri="{FF2B5EF4-FFF2-40B4-BE49-F238E27FC236}">
                  <a16:creationId xmlns:a16="http://schemas.microsoft.com/office/drawing/2014/main" id="{E959C44F-9D07-3083-C9A5-FFEE553A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47912" y="1875134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AEBB936-40B7-E672-A6F8-8C16AF11CF1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C50B28-ABDB-3DBE-0607-7C2049D50B95}"/>
              </a:ext>
            </a:extLst>
          </p:cNvPr>
          <p:cNvSpPr txBox="1"/>
          <p:nvPr/>
        </p:nvSpPr>
        <p:spPr>
          <a:xfrm>
            <a:off x="4855243" y="2087427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D3984-60E5-FDA8-E24A-596A7B2145CB}"/>
              </a:ext>
            </a:extLst>
          </p:cNvPr>
          <p:cNvSpPr txBox="1"/>
          <p:nvPr/>
        </p:nvSpPr>
        <p:spPr>
          <a:xfrm>
            <a:off x="6902274" y="2094488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35F97-2D4D-DF4D-31E1-759D3ED2CD5B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230C7-62F8-0C0C-805C-8FE3A660F671}"/>
              </a:ext>
            </a:extLst>
          </p:cNvPr>
          <p:cNvSpPr txBox="1"/>
          <p:nvPr/>
        </p:nvSpPr>
        <p:spPr>
          <a:xfrm>
            <a:off x="4730131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2A7A1A-25BB-D6CA-C981-C324DF84074E}"/>
              </a:ext>
            </a:extLst>
          </p:cNvPr>
          <p:cNvSpPr txBox="1"/>
          <p:nvPr/>
        </p:nvSpPr>
        <p:spPr>
          <a:xfrm>
            <a:off x="7017591" y="4167912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BFB501-6DAE-B18F-8B2C-9455C3BB751A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89C06F-307C-4031-839A-04DF44726C28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</p:spTree>
    <p:extLst>
      <p:ext uri="{BB962C8B-B14F-4D97-AF65-F5344CB8AC3E}">
        <p14:creationId xmlns:p14="http://schemas.microsoft.com/office/powerpoint/2010/main" val="622866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343994"/>
            <a:ext cx="2413609" cy="945404"/>
            <a:chOff x="107158" y="3749056"/>
            <a:chExt cx="2413609" cy="9454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3749056"/>
              <a:ext cx="2099933" cy="945404"/>
              <a:chOff x="2487404" y="1661993"/>
              <a:chExt cx="2099933" cy="94540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377F0-BA61-4196-36F0-9AFB26CE1355}"/>
                  </a:ext>
                </a:extLst>
              </p:cNvPr>
              <p:cNvSpPr txBox="1"/>
              <p:nvPr/>
            </p:nvSpPr>
            <p:spPr>
              <a:xfrm>
                <a:off x="2806721" y="1661993"/>
                <a:ext cx="1780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Local community</a:t>
                </a: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13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343994"/>
            <a:ext cx="2413609" cy="945404"/>
            <a:chOff x="107158" y="3749056"/>
            <a:chExt cx="2413609" cy="9454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3749056"/>
              <a:ext cx="2099933" cy="945404"/>
              <a:chOff x="2487404" y="1661993"/>
              <a:chExt cx="2099933" cy="94540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377F0-BA61-4196-36F0-9AFB26CE1355}"/>
                  </a:ext>
                </a:extLst>
              </p:cNvPr>
              <p:cNvSpPr txBox="1"/>
              <p:nvPr/>
            </p:nvSpPr>
            <p:spPr>
              <a:xfrm>
                <a:off x="2806721" y="1661993"/>
                <a:ext cx="1780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Local community</a:t>
                </a: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14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343994"/>
            <a:ext cx="2413609" cy="945404"/>
            <a:chOff x="107158" y="3749056"/>
            <a:chExt cx="2413609" cy="9454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3749056"/>
              <a:ext cx="2099933" cy="945404"/>
              <a:chOff x="2487404" y="1661993"/>
              <a:chExt cx="2099933" cy="94540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377F0-BA61-4196-36F0-9AFB26CE1355}"/>
                  </a:ext>
                </a:extLst>
              </p:cNvPr>
              <p:cNvSpPr txBox="1"/>
              <p:nvPr/>
            </p:nvSpPr>
            <p:spPr>
              <a:xfrm>
                <a:off x="2806721" y="1661993"/>
                <a:ext cx="1780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Local community</a:t>
                </a: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DCDB107-5FBF-CE67-261D-A7CE62E15767}"/>
              </a:ext>
            </a:extLst>
          </p:cNvPr>
          <p:cNvGraphicFramePr>
            <a:graphicFrameLocks noGrp="1"/>
          </p:cNvGraphicFramePr>
          <p:nvPr/>
        </p:nvGraphicFramePr>
        <p:xfrm>
          <a:off x="4942943" y="2011037"/>
          <a:ext cx="2663328" cy="1642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64">
                  <a:extLst>
                    <a:ext uri="{9D8B030D-6E8A-4147-A177-3AD203B41FA5}">
                      <a16:colId xmlns:a16="http://schemas.microsoft.com/office/drawing/2014/main" val="1605145957"/>
                    </a:ext>
                  </a:extLst>
                </a:gridCol>
                <a:gridCol w="1331664">
                  <a:extLst>
                    <a:ext uri="{9D8B030D-6E8A-4147-A177-3AD203B41FA5}">
                      <a16:colId xmlns:a16="http://schemas.microsoft.com/office/drawing/2014/main" val="2375970757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Hill number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044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58531"/>
                  </a:ext>
                </a:extLst>
              </a:tr>
              <a:tr h="390293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40070"/>
                  </a:ext>
                </a:extLst>
              </a:tr>
              <a:tr h="36221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4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179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Coffee break.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(Then, we’ll play!)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Let’s play!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points: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The rules of neutral theory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We can play neutral theory manually. However, computers would make it considerably faster!</a:t>
            </a:r>
          </a:p>
        </p:txBody>
      </p:sp>
    </p:spTree>
    <p:extLst>
      <p:ext uri="{BB962C8B-B14F-4D97-AF65-F5344CB8AC3E}">
        <p14:creationId xmlns:p14="http://schemas.microsoft.com/office/powerpoint/2010/main" val="1958902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0452-EC0B-6AE7-319F-EE0D92E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that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DCC8-1712-3890-A471-EE13D313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22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Coding exercise: A simple neutral model of biodiversity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229599" cy="3394472"/>
          </a:xfrm>
        </p:spPr>
        <p:txBody>
          <a:bodyPr/>
          <a:lstStyle/>
          <a:p>
            <a:r>
              <a:rPr lang="en-US" dirty="0"/>
              <a:t>Have you ever worked with or encountered a process model?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(Group project) Code up UNTB in R!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(Backup)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Source the pre-coded UNTB located at https://github.com/role-model/process-models-workshop/neut_mod/neutral_mod.R.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(Breakout groups or individual) Change parameter settings manually and visualize outcomes.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Simulation Exercise: Exploring neutral model behavior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(Coding exercise) Set up the infrastructure to explore ranges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As a group, write a wrapper to run our </a:t>
            </a:r>
            <a:r>
              <a:rPr>
                <a:latin typeface="Courier"/>
              </a:rPr>
              <a:t>untb</a:t>
            </a:r>
            <a:r>
              <a:t> code over ranges of values for M and nu.</a:t>
            </a:r>
          </a:p>
          <a:p>
            <a:pPr marL="0" lvl="0" indent="0">
              <a:buNone/>
            </a:pPr>
            <a:r>
              <a:t>Or (backup) source the script at https://github.com/role-model/process-models-workshop/neut_mod/run_neutmod.R.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(Breakout groups) Explore ranges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Or (backup) source the script at https://github.com/role-model/process-models-workshop/neut_mod/run_neutmod.R.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(Dicussion) Interpret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Discussion questions:</a:t>
            </a:r>
          </a:p>
          <a:p>
            <a:pPr marL="342900" lvl="0" indent="-342900">
              <a:buAutoNum type="arabicPeriod"/>
            </a:pPr>
            <a:r>
              <a:t>Each group describe their outcomes</a:t>
            </a:r>
          </a:p>
          <a:p>
            <a:pPr marL="342900" lvl="0" indent="-342900">
              <a:buAutoNum type="arabicPeriod"/>
            </a:pPr>
            <a:r>
              <a:t>Did each simulation come out the same?</a:t>
            </a:r>
          </a:p>
          <a:p>
            <a:pPr marL="342900" lvl="0" indent="-342900">
              <a:buAutoNum type="arabicPeriod"/>
            </a:pPr>
            <a:r>
              <a:t>Do we see unique mapping of M, Nu to Hill numbers? What relationships do we see?</a:t>
            </a:r>
          </a:p>
          <a:p>
            <a:pPr marL="342900" lvl="0" indent="-342900">
              <a:buAutoNum type="arabicPeriod"/>
            </a:pPr>
            <a:r>
              <a:t>How long did it take to run?</a:t>
            </a:r>
          </a:p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Individual simulations come out differently, but the overall behaviors are consistent.</a:t>
            </a:r>
          </a:p>
          <a:p>
            <a:pPr marL="342900" lvl="0" indent="-342900">
              <a:buAutoNum type="arabicPeriod"/>
            </a:pPr>
            <a:r>
              <a:t>A single outcome variable (e.g. hill0) can come about from multiple combinations of parameters.</a:t>
            </a:r>
          </a:p>
          <a:p>
            <a:pPr marL="342900" lvl="0" indent="-342900">
              <a:buAutoNum type="arabicPeriod"/>
            </a:pPr>
            <a:r>
              <a:t>Running lots of models as a for loop is </a:t>
            </a:r>
            <a:r>
              <a:rPr i="1"/>
              <a:t>slow</a:t>
            </a:r>
            <a:r>
              <a:t>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Inferring the parameters of UNTB from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questions</a:t>
            </a:r>
          </a:p>
          <a:p>
            <a:pPr marL="342900" lvl="0" indent="-342900">
              <a:buAutoNum type="arabicPeriod"/>
            </a:pPr>
            <a:r>
              <a:t>How do we use the outcomes of a process model to guess at underlying processes?</a:t>
            </a:r>
          </a:p>
          <a:p>
            <a:pPr marL="342900" lvl="0" indent="-342900">
              <a:buAutoNum type="arabicPeriod"/>
            </a:pPr>
            <a:r>
              <a:t>How can we leverage machine learning (random forest) to infer parameter values from the outcomes of a neutral model?</a:t>
            </a:r>
          </a:p>
          <a:p>
            <a:pPr marL="342900" lvl="0" indent="-342900">
              <a:buAutoNum type="arabicPeriod"/>
            </a:pPr>
            <a:r>
              <a:t>What are the limiting factors in inferring process from outcome in a process model?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marL="342900" lvl="0" indent="-342900">
              <a:buAutoNum type="arabicPeriod"/>
            </a:pPr>
            <a:r>
              <a:t>Understand the outcome-to-parameter inference model.</a:t>
            </a:r>
          </a:p>
          <a:p>
            <a:pPr marL="342900" lvl="0" indent="-342900">
              <a:buAutoNum type="arabicPeriod"/>
            </a:pPr>
            <a:r>
              <a:t>Fit and evaluate a random forest model to our UNTB data.</a:t>
            </a:r>
          </a:p>
          <a:p>
            <a:pPr marL="342900" lvl="0" indent="-342900">
              <a:buAutoNum type="arabicPeriod"/>
            </a:pPr>
            <a:r>
              <a:t>Identify the limiting features of this approach (particularly model identifiability) and brainstorm possible solutions.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Lesson outline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(Lecture/discussion) Going from outcome to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Key question:</a:t>
            </a:r>
          </a:p>
          <a:p>
            <a:pPr marL="342900" lvl="0" indent="-342900">
              <a:buAutoNum type="arabicPeriod"/>
            </a:pPr>
            <a:r>
              <a:t>How could we </a:t>
            </a:r>
            <a:r>
              <a:rPr i="1"/>
              <a:t>use</a:t>
            </a:r>
            <a:r>
              <a:t> a process model to better understand actual data?</a:t>
            </a:r>
          </a:p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We might have empirical data and we want to know how it was generated. We could compare the observed data (e.g. Hill numbers) to a process model to see which outcomes are (in)consistent.</a:t>
            </a:r>
          </a:p>
          <a:p>
            <a:pPr marL="342900" lvl="0" indent="-342900">
              <a:buAutoNum type="arabicPeriod"/>
            </a:pPr>
            <a:r>
              <a:rPr i="1"/>
              <a:t>Consistent</a:t>
            </a:r>
            <a:r>
              <a:t> is not the same as </a:t>
            </a:r>
            <a:r>
              <a:rPr i="1"/>
              <a:t>confirming</a:t>
            </a:r>
            <a:r>
              <a:t>!</a:t>
            </a:r>
          </a:p>
          <a:p>
            <a:pPr marL="342900" lvl="0" indent="-342900">
              <a:buAutoNum type="arabicPeriod"/>
            </a:pPr>
            <a:r>
              <a:t>As a starting point, we can see if we can recover generative parameters when we know how they were produced.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(Lecture/discussion) Random forest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To guess at the parameters that generated some outcome data, we’re writing a model of the general form </a:t>
            </a:r>
            <a:r>
              <a:rPr>
                <a:latin typeface="Courier"/>
              </a:rPr>
              <a:t>parameter ~ results</a:t>
            </a:r>
            <a:r>
              <a:t>. This isn’t necessarily a linear or otherwise tidy relationship, so we’ll use machine learning.</a:t>
            </a:r>
          </a:p>
          <a:p>
            <a:pPr marL="342900" lvl="0" indent="-342900">
              <a:buAutoNum type="arabicPeriod"/>
            </a:pPr>
            <a:r>
              <a:t>Random forest can do regression with many parameters predicting nonlinear relationships.</a:t>
            </a:r>
          </a:p>
          <a:p>
            <a:pPr marL="342900" lvl="0" indent="-342900">
              <a:buAutoNum type="arabicPeriod"/>
            </a:pPr>
            <a:r>
              <a:t>We will begin by using a random forest to try to recover parameter values for known sims.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Process models are </a:t>
            </a:r>
            <a:r>
              <a:rPr lang="en-US" b="1" dirty="0"/>
              <a:t>games…</a:t>
            </a:r>
          </a:p>
          <a:p>
            <a:pPr lvl="1"/>
            <a:r>
              <a:rPr lang="en-US" dirty="0"/>
              <a:t>Scenarios play out according to rules</a:t>
            </a:r>
          </a:p>
          <a:p>
            <a:pPr lvl="1"/>
            <a:r>
              <a:rPr lang="en-US" dirty="0"/>
              <a:t>Outcomes depend on the rules + chance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Tic Tac Toe with solid fill">
            <a:extLst>
              <a:ext uri="{FF2B5EF4-FFF2-40B4-BE49-F238E27FC236}">
                <a16:creationId xmlns:a16="http://schemas.microsoft.com/office/drawing/2014/main" id="{809AB96B-7B73-CA54-0033-19CD1B4E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1026" name="Picture 2" descr="Unified neutral theory of biodiversity - Wikipedia">
            <a:extLst>
              <a:ext uri="{FF2B5EF4-FFF2-40B4-BE49-F238E27FC236}">
                <a16:creationId xmlns:a16="http://schemas.microsoft.com/office/drawing/2014/main" id="{F28D7822-36F6-0BD1-BF4D-CA1C0D3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29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(Coding exercise) Fitting a random forest to our neutral data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(Discussion) What problems arise in the random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Multiple sets of parameters can lead to the same outcomes, making it difficult to infer backwards.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(Discussion) How might we address these challenges?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More data dimensions can break a many-to-one mapping.</a:t>
            </a:r>
          </a:p>
          <a:p>
            <a:pPr marL="342900" lvl="0" indent="-342900">
              <a:buAutoNum type="arabicPeriod"/>
            </a:pPr>
            <a:r>
              <a:t>Leaves unanswered, or assumes/works conditional on UNTB being the correct underlying game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Games may be simple or complex</a:t>
            </a:r>
          </a:p>
          <a:p>
            <a:pPr lvl="1"/>
            <a:r>
              <a:rPr lang="en-US" dirty="0"/>
              <a:t>(Even simple games can be complex!)</a:t>
            </a:r>
          </a:p>
          <a:p>
            <a:pPr lvl="1"/>
            <a:r>
              <a:rPr lang="en-US" dirty="0"/>
              <a:t>Not necessarily deterministic</a:t>
            </a:r>
          </a:p>
          <a:p>
            <a:pPr lvl="1"/>
            <a:r>
              <a:rPr lang="en-US" dirty="0"/>
              <a:t>Not necessarily solvable analytically</a:t>
            </a:r>
          </a:p>
        </p:txBody>
      </p:sp>
      <p:pic>
        <p:nvPicPr>
          <p:cNvPr id="10" name="Graphic 9" descr="Tic Tac Toe with solid fill">
            <a:extLst>
              <a:ext uri="{FF2B5EF4-FFF2-40B4-BE49-F238E27FC236}">
                <a16:creationId xmlns:a16="http://schemas.microsoft.com/office/drawing/2014/main" id="{78835EE6-78DF-FA89-B853-F777269E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4" name="Graphic 3" descr="Chess Pieces">
            <a:extLst>
              <a:ext uri="{FF2B5EF4-FFF2-40B4-BE49-F238E27FC236}">
                <a16:creationId xmlns:a16="http://schemas.microsoft.com/office/drawing/2014/main" id="{C2DC7674-8C21-F7B5-B91B-6BE4A241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09" y="2876367"/>
            <a:ext cx="1855178" cy="1855178"/>
          </a:xfrm>
          <a:prstGeom prst="rect">
            <a:avLst/>
          </a:prstGeom>
        </p:spPr>
      </p:pic>
      <p:pic>
        <p:nvPicPr>
          <p:cNvPr id="6" name="Graphic 5" descr="Playing Cards">
            <a:extLst>
              <a:ext uri="{FF2B5EF4-FFF2-40B4-BE49-F238E27FC236}">
                <a16:creationId xmlns:a16="http://schemas.microsoft.com/office/drawing/2014/main" id="{EBE19651-6867-8C57-62F0-9DADB3D36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9179">
            <a:off x="6575328" y="2876368"/>
            <a:ext cx="1855178" cy="18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Nearly unlimited flexibility for exploring processes involving…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4588-8FAF-53C0-FEC3-A32C27A23DC4}"/>
              </a:ext>
            </a:extLst>
          </p:cNvPr>
          <p:cNvSpPr txBox="1"/>
          <p:nvPr/>
        </p:nvSpPr>
        <p:spPr>
          <a:xfrm>
            <a:off x="5638014" y="39358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7441-5824-40E7-CF84-196423DA65B1}"/>
              </a:ext>
            </a:extLst>
          </p:cNvPr>
          <p:cNvSpPr txBox="1"/>
          <p:nvPr/>
        </p:nvSpPr>
        <p:spPr>
          <a:xfrm>
            <a:off x="1683734" y="2796567"/>
            <a:ext cx="370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context 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4E49-AFEC-27D0-6A2F-5972F83F089D}"/>
              </a:ext>
            </a:extLst>
          </p:cNvPr>
          <p:cNvSpPr txBox="1"/>
          <p:nvPr/>
        </p:nvSpPr>
        <p:spPr>
          <a:xfrm>
            <a:off x="5977142" y="2875075"/>
            <a:ext cx="193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feedbacks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B413A-AA81-EC7C-E59E-0D922C2F1D88}"/>
              </a:ext>
            </a:extLst>
          </p:cNvPr>
          <p:cNvSpPr txBox="1"/>
          <p:nvPr/>
        </p:nvSpPr>
        <p:spPr>
          <a:xfrm>
            <a:off x="457200" y="3448132"/>
            <a:ext cx="569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multiple levels of 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8AF2F-3416-3F77-8B99-A0C1DFD37F4E}"/>
              </a:ext>
            </a:extLst>
          </p:cNvPr>
          <p:cNvSpPr txBox="1"/>
          <p:nvPr/>
        </p:nvSpPr>
        <p:spPr>
          <a:xfrm>
            <a:off x="3790327" y="2154794"/>
            <a:ext cx="530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large temporal/spatial scales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434C9-C94B-5EC4-9C32-6349AA653495}"/>
              </a:ext>
            </a:extLst>
          </p:cNvPr>
          <p:cNvSpPr txBox="1"/>
          <p:nvPr/>
        </p:nvSpPr>
        <p:spPr>
          <a:xfrm>
            <a:off x="610404" y="1950782"/>
            <a:ext cx="23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stochasticity</a:t>
            </a:r>
          </a:p>
        </p:txBody>
      </p:sp>
    </p:spTree>
    <p:extLst>
      <p:ext uri="{BB962C8B-B14F-4D97-AF65-F5344CB8AC3E}">
        <p14:creationId xmlns:p14="http://schemas.microsoft.com/office/powerpoint/2010/main" val="101724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hypothesis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625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X to affect Y?</a:t>
            </a:r>
          </a:p>
        </p:txBody>
      </p:sp>
    </p:spTree>
    <p:extLst>
      <p:ext uri="{BB962C8B-B14F-4D97-AF65-F5344CB8AC3E}">
        <p14:creationId xmlns:p14="http://schemas.microsoft.com/office/powerpoint/2010/main" val="321913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null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187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my system to look,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at random?</a:t>
            </a:r>
          </a:p>
        </p:txBody>
      </p:sp>
    </p:spTree>
    <p:extLst>
      <p:ext uri="{BB962C8B-B14F-4D97-AF65-F5344CB8AC3E}">
        <p14:creationId xmlns:p14="http://schemas.microsoft.com/office/powerpoint/2010/main" val="11778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1981</Words>
  <Application>Microsoft Macintosh PowerPoint</Application>
  <PresentationFormat>On-screen Show (16:9)</PresentationFormat>
  <Paragraphs>277</Paragraphs>
  <Slides>52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Chalkduster</vt:lpstr>
      <vt:lpstr>Courier</vt:lpstr>
      <vt:lpstr>Office Theme</vt:lpstr>
      <vt:lpstr>Process modeling day 1 slides</vt:lpstr>
      <vt:lpstr>Theory and motivation of process modeling</vt:lpstr>
      <vt:lpstr>Theory and motivation of process modeling</vt:lpstr>
      <vt:lpstr>What do we mean by process modeling, anyway?</vt:lpstr>
      <vt:lpstr>What do we mean by process modeling, anyway?</vt:lpstr>
      <vt:lpstr>What do we mean by process modeling, anyway?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limitations of a process modeling approach?</vt:lpstr>
      <vt:lpstr>What are the limitations of a process modeling approach?</vt:lpstr>
      <vt:lpstr>An example: Hubbell’s Neutral Theory</vt:lpstr>
      <vt:lpstr>How do we fit UNTB into a process model framework?</vt:lpstr>
      <vt:lpstr>What are the rules and outcomes of neutral theory?</vt:lpstr>
      <vt:lpstr>What are the rules and outcomes of neutral theory?</vt:lpstr>
      <vt:lpstr>The playing field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outcomes</vt:lpstr>
      <vt:lpstr>The outcomes</vt:lpstr>
      <vt:lpstr>The outcomes</vt:lpstr>
      <vt:lpstr>Coffee break.  (Then, we’ll play!) </vt:lpstr>
      <vt:lpstr>Let’s play!</vt:lpstr>
      <vt:lpstr>How did that go?</vt:lpstr>
      <vt:lpstr>Coding exercise: A simple neutral model of biodiversity</vt:lpstr>
      <vt:lpstr>(Group project) Code up UNTB in R!</vt:lpstr>
      <vt:lpstr>(Backup)</vt:lpstr>
      <vt:lpstr>(Breakout groups or individual) Change parameter settings manually and visualize outcomes.</vt:lpstr>
      <vt:lpstr>Simulation Exercise: Exploring neutral model behavior</vt:lpstr>
      <vt:lpstr>(Coding exercise) Set up the infrastructure to explore ranges of parameters</vt:lpstr>
      <vt:lpstr>(Breakout groups) Explore ranges of parameters</vt:lpstr>
      <vt:lpstr>(Dicussion) Interpret outcomes</vt:lpstr>
      <vt:lpstr>Inferring the parameters of UNTB from outcomes</vt:lpstr>
      <vt:lpstr>(Lecture/discussion) Going from outcome to process</vt:lpstr>
      <vt:lpstr>(Lecture/discussion) Random forest regression</vt:lpstr>
      <vt:lpstr>(Coding exercise) Fitting a random forest to our neutral data</vt:lpstr>
      <vt:lpstr>(Discussion) What problems arise in the random forest?</vt:lpstr>
      <vt:lpstr>(Discussion) How might we address these challenges?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modeling day 1 slides</dc:title>
  <dc:creator>Renata Diaz</dc:creator>
  <cp:keywords/>
  <cp:lastModifiedBy>Diaz,Renata M</cp:lastModifiedBy>
  <cp:revision>15</cp:revision>
  <dcterms:created xsi:type="dcterms:W3CDTF">2023-06-13T16:33:16Z</dcterms:created>
  <dcterms:modified xsi:type="dcterms:W3CDTF">2023-06-13T19:10:28Z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