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8" r:id="rId4"/>
    <p:sldId id="258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88" r:id="rId15"/>
    <p:sldId id="289" r:id="rId16"/>
    <p:sldId id="290" r:id="rId17"/>
    <p:sldId id="294" r:id="rId18"/>
    <p:sldId id="293" r:id="rId19"/>
    <p:sldId id="295" r:id="rId20"/>
    <p:sldId id="300" r:id="rId21"/>
    <p:sldId id="330" r:id="rId22"/>
    <p:sldId id="331" r:id="rId23"/>
    <p:sldId id="332" r:id="rId24"/>
    <p:sldId id="33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3" r:id="rId33"/>
    <p:sldId id="324" r:id="rId34"/>
    <p:sldId id="325" r:id="rId35"/>
    <p:sldId id="334" r:id="rId36"/>
    <p:sldId id="304" r:id="rId37"/>
    <p:sldId id="327" r:id="rId38"/>
    <p:sldId id="297" r:id="rId39"/>
    <p:sldId id="328" r:id="rId40"/>
    <p:sldId id="262" r:id="rId41"/>
    <p:sldId id="329" r:id="rId42"/>
    <p:sldId id="335" r:id="rId43"/>
    <p:sldId id="336" r:id="rId44"/>
    <p:sldId id="337" r:id="rId45"/>
    <p:sldId id="338" r:id="rId46"/>
    <p:sldId id="340" r:id="rId47"/>
    <p:sldId id="341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9" autoAdjust="0"/>
    <p:restoredTop sz="94682" autoAdjust="0"/>
  </p:normalViewPr>
  <p:slideViewPr>
    <p:cSldViewPr snapToGrid="0" snapToObjects="1">
      <p:cViewPr varScale="1">
        <p:scale>
          <a:sx n="138" d="100"/>
          <a:sy n="138" d="100"/>
        </p:scale>
        <p:origin x="192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(Dicussion) Interpret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Discussion questions:</a:t>
            </a:r>
          </a:p>
          <a:p>
            <a:pPr marL="342900" lvl="0" indent="-342900">
              <a:buAutoNum type="arabicPeriod"/>
            </a:pPr>
            <a:r>
              <a:t>Each group describe their outcomes</a:t>
            </a:r>
          </a:p>
          <a:p>
            <a:pPr marL="342900" lvl="0" indent="-342900">
              <a:buAutoNum type="arabicPeriod"/>
            </a:pPr>
            <a:r>
              <a:t>Did each simulation come out the same?</a:t>
            </a:r>
          </a:p>
          <a:p>
            <a:pPr marL="342900" lvl="0" indent="-342900">
              <a:buAutoNum type="arabicPeriod"/>
            </a:pPr>
            <a:r>
              <a:t>Do we see unique mapping of M, Nu to Hill numbers? What relationships do we see?</a:t>
            </a:r>
          </a:p>
          <a:p>
            <a:pPr marL="342900" lvl="0" indent="-342900">
              <a:buAutoNum type="arabicPeriod"/>
            </a:pPr>
            <a:r>
              <a:t>How long did it take to run?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Individual simulations come out differently, but the overall behaviors are consistent.</a:t>
            </a:r>
          </a:p>
          <a:p>
            <a:pPr marL="342900" lvl="0" indent="-342900">
              <a:buAutoNum type="arabicPeriod"/>
            </a:pPr>
            <a:r>
              <a:t>A single outcome variable (e.g. hill0) can come about from multiple combinations of parameters.</a:t>
            </a:r>
          </a:p>
          <a:p>
            <a:pPr marL="342900" lvl="0" indent="-342900">
              <a:buAutoNum type="arabicPeriod"/>
            </a:pPr>
            <a:r>
              <a:t>Running lots of models as a for loop is </a:t>
            </a:r>
            <a:r>
              <a:rPr i="1"/>
              <a:t>slow</a:t>
            </a:r>
            <a:r>
              <a:t>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Inferring the parameters of UNTB from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questions</a:t>
            </a:r>
          </a:p>
          <a:p>
            <a:pPr marL="342900" lvl="0" indent="-342900">
              <a:buAutoNum type="arabicPeriod"/>
            </a:pPr>
            <a:r>
              <a:t>How do we use the outcomes of a process model to guess at underlying processes?</a:t>
            </a:r>
          </a:p>
          <a:p>
            <a:pPr marL="342900" lvl="0" indent="-342900">
              <a:buAutoNum type="arabicPeriod"/>
            </a:pPr>
            <a:r>
              <a:t>How can we leverage machine learning (random forest) to infer parameter values from the outcomes of a neutral model?</a:t>
            </a:r>
          </a:p>
          <a:p>
            <a:pPr marL="342900" lvl="0" indent="-342900">
              <a:buAutoNum type="arabicPeriod"/>
            </a:pPr>
            <a:r>
              <a:t>What are the limiting factors in inferring process from outcome in a process model?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marL="342900" lvl="0" indent="-342900">
              <a:buAutoNum type="arabicPeriod"/>
            </a:pPr>
            <a:r>
              <a:t>Understand the outcome-to-parameter inference model.</a:t>
            </a:r>
          </a:p>
          <a:p>
            <a:pPr marL="342900" lvl="0" indent="-342900">
              <a:buAutoNum type="arabicPeriod"/>
            </a:pPr>
            <a:r>
              <a:t>Fit and evaluate a random forest model to our UNTB data.</a:t>
            </a:r>
          </a:p>
          <a:p>
            <a:pPr marL="342900" lvl="0" indent="-342900">
              <a:buAutoNum type="arabicPeriod"/>
            </a:pPr>
            <a:r>
              <a:t>Identify the limiting features of this approach (particularly model identifiability) and brainstorm possible solutions.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Lesson outline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(Lecture/discussion) Going from outcome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Key question:</a:t>
            </a:r>
          </a:p>
          <a:p>
            <a:pPr marL="342900" lvl="0" indent="-342900">
              <a:buAutoNum type="arabicPeriod"/>
            </a:pPr>
            <a:r>
              <a:t>How could we </a:t>
            </a:r>
            <a:r>
              <a:rPr i="1"/>
              <a:t>use</a:t>
            </a:r>
            <a:r>
              <a:t> a process model to better understand actual data?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We might have empirical data and we want to know how it was generated. We could compare the observed data (e.g. Hill numbers) to a process model to see which outcomes are (in)consistent.</a:t>
            </a:r>
          </a:p>
          <a:p>
            <a:pPr marL="342900" lvl="0" indent="-342900">
              <a:buAutoNum type="arabicPeriod"/>
            </a:pPr>
            <a:r>
              <a:rPr i="1"/>
              <a:t>Consistent</a:t>
            </a:r>
            <a:r>
              <a:t> is not the same as </a:t>
            </a:r>
            <a:r>
              <a:rPr i="1"/>
              <a:t>confirming</a:t>
            </a:r>
            <a:r>
              <a:t>!</a:t>
            </a:r>
          </a:p>
          <a:p>
            <a:pPr marL="342900" lvl="0" indent="-342900">
              <a:buAutoNum type="arabicPeriod"/>
            </a:pPr>
            <a:r>
              <a:t>As a starting point, we can see if we can recover generative parameters when we know how they were produced.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(Lecture/discussion) 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To guess at the parameters that generated some outcome data, we’re writing a model of the general form </a:t>
            </a:r>
            <a:r>
              <a:rPr>
                <a:latin typeface="Courier"/>
              </a:rPr>
              <a:t>parameter ~ results</a:t>
            </a:r>
            <a:r>
              <a:t>. This isn’t necessarily a linear or otherwise tidy relationship, so we’ll use machine learning.</a:t>
            </a:r>
          </a:p>
          <a:p>
            <a:pPr marL="342900" lvl="0" indent="-342900">
              <a:buAutoNum type="arabicPeriod"/>
            </a:pPr>
            <a:r>
              <a:t>Random forest can do regression with many parameters predicting nonlinear relationships.</a:t>
            </a:r>
          </a:p>
          <a:p>
            <a:pPr marL="342900" lvl="0" indent="-342900">
              <a:buAutoNum type="arabicPeriod"/>
            </a:pPr>
            <a:r>
              <a:t>We will begin by using a random forest to try to recover parameter values for known sims.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(Coding exercise) Fitting a random forest to our neutral data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(Discussion) What problems arise in the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Multiple sets of parameters can lead to the same outcomes, making it difficult to infer backwards.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(Discussion) How might we address these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More data dimensions can break a many-to-one mapping.</a:t>
            </a:r>
          </a:p>
          <a:p>
            <a:pPr marL="342900" lvl="0" indent="-342900">
              <a:buAutoNum type="arabicPeriod"/>
            </a:pPr>
            <a:r>
              <a:t>Leaves unanswered, or assumes/works conditional on UNTB being the correct underlying game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2302</Words>
  <Application>Microsoft Macintosh PowerPoint</Application>
  <PresentationFormat>On-screen Show (16:9)</PresentationFormat>
  <Paragraphs>318</Paragraphs>
  <Slides>54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Chalkduster</vt:lpstr>
      <vt:lpstr>Courier</vt:lpstr>
      <vt:lpstr>Office Theme</vt:lpstr>
      <vt:lpstr>Process modeling day 1 slides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(Dicussion) Interpret outcomes</vt:lpstr>
      <vt:lpstr>Inferring the parameters of UNTB from outcomes</vt:lpstr>
      <vt:lpstr>(Lecture/discussion) Going from outcome to process</vt:lpstr>
      <vt:lpstr>(Lecture/discussion) Random forest regression</vt:lpstr>
      <vt:lpstr>(Coding exercise) Fitting a random forest to our neutral data</vt:lpstr>
      <vt:lpstr>(Discussion) What problems arise in the random forest?</vt:lpstr>
      <vt:lpstr>(Discussion) How might we address these challenges?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20</cp:revision>
  <dcterms:created xsi:type="dcterms:W3CDTF">2023-06-13T16:33:16Z</dcterms:created>
  <dcterms:modified xsi:type="dcterms:W3CDTF">2023-06-13T19:40:46Z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