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78" r:id="rId4"/>
    <p:sldId id="258" r:id="rId5"/>
    <p:sldId id="28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60" r:id="rId14"/>
    <p:sldId id="288" r:id="rId15"/>
    <p:sldId id="289" r:id="rId16"/>
    <p:sldId id="290" r:id="rId17"/>
    <p:sldId id="294" r:id="rId18"/>
    <p:sldId id="293" r:id="rId19"/>
    <p:sldId id="295" r:id="rId20"/>
    <p:sldId id="300" r:id="rId21"/>
    <p:sldId id="330" r:id="rId22"/>
    <p:sldId id="331" r:id="rId23"/>
    <p:sldId id="332" r:id="rId24"/>
    <p:sldId id="33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3" r:id="rId33"/>
    <p:sldId id="324" r:id="rId34"/>
    <p:sldId id="325" r:id="rId35"/>
    <p:sldId id="334" r:id="rId36"/>
    <p:sldId id="304" r:id="rId37"/>
    <p:sldId id="327" r:id="rId38"/>
    <p:sldId id="297" r:id="rId39"/>
    <p:sldId id="328" r:id="rId40"/>
    <p:sldId id="262" r:id="rId41"/>
    <p:sldId id="329" r:id="rId42"/>
    <p:sldId id="335" r:id="rId43"/>
    <p:sldId id="336" r:id="rId44"/>
    <p:sldId id="337" r:id="rId45"/>
    <p:sldId id="338" r:id="rId46"/>
    <p:sldId id="340" r:id="rId47"/>
    <p:sldId id="341" r:id="rId48"/>
    <p:sldId id="270" r:id="rId49"/>
    <p:sldId id="342" r:id="rId50"/>
    <p:sldId id="343" r:id="rId51"/>
    <p:sldId id="344" r:id="rId52"/>
    <p:sldId id="347" r:id="rId53"/>
    <p:sldId id="348" r:id="rId54"/>
    <p:sldId id="345" r:id="rId55"/>
    <p:sldId id="349" r:id="rId56"/>
    <p:sldId id="350" r:id="rId57"/>
    <p:sldId id="351" r:id="rId58"/>
    <p:sldId id="352" r:id="rId59"/>
    <p:sldId id="356" r:id="rId60"/>
    <p:sldId id="353" r:id="rId61"/>
    <p:sldId id="355" r:id="rId62"/>
    <p:sldId id="354" r:id="rId63"/>
    <p:sldId id="357" r:id="rId64"/>
    <p:sldId id="358" r:id="rId65"/>
    <p:sldId id="359" r:id="rId66"/>
    <p:sldId id="360" r:id="rId67"/>
    <p:sldId id="361" r:id="rId6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6" autoAdjust="0"/>
    <p:restoredTop sz="94682" autoAdjust="0"/>
  </p:normalViewPr>
  <p:slideViewPr>
    <p:cSldViewPr snapToGrid="0" snapToObjects="1">
      <p:cViewPr varScale="1">
        <p:scale>
          <a:sx n="92" d="100"/>
          <a:sy n="92" d="100"/>
        </p:scale>
        <p:origin x="184" y="10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6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4.svg"/><Relationship Id="rId3" Type="http://schemas.openxmlformats.org/officeDocument/2006/relationships/image" Target="../media/image16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36.svg"/><Relationship Id="rId10" Type="http://schemas.openxmlformats.org/officeDocument/2006/relationships/image" Target="../media/image21.svg"/><Relationship Id="rId19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Relationship Id="rId27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7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5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</p:spTree>
    <p:extLst>
      <p:ext uri="{BB962C8B-B14F-4D97-AF65-F5344CB8AC3E}">
        <p14:creationId xmlns:p14="http://schemas.microsoft.com/office/powerpoint/2010/main" val="394594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</p:spTree>
    <p:extLst>
      <p:ext uri="{BB962C8B-B14F-4D97-AF65-F5344CB8AC3E}">
        <p14:creationId xmlns:p14="http://schemas.microsoft.com/office/powerpoint/2010/main" val="170199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AF00-E5EB-6259-A4A9-FCADAA5BF46F}"/>
              </a:ext>
            </a:extLst>
          </p:cNvPr>
          <p:cNvSpPr txBox="1"/>
          <p:nvPr/>
        </p:nvSpPr>
        <p:spPr>
          <a:xfrm>
            <a:off x="2630971" y="3407569"/>
            <a:ext cx="58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repeats. </a:t>
            </a:r>
          </a:p>
        </p:txBody>
      </p:sp>
    </p:spTree>
    <p:extLst>
      <p:ext uri="{BB962C8B-B14F-4D97-AF65-F5344CB8AC3E}">
        <p14:creationId xmlns:p14="http://schemas.microsoft.com/office/powerpoint/2010/main" val="328855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7AB98D-07F9-084F-C973-DF99B0461A1D}"/>
              </a:ext>
            </a:extLst>
          </p:cNvPr>
          <p:cNvSpPr txBox="1"/>
          <p:nvPr/>
        </p:nvSpPr>
        <p:spPr>
          <a:xfrm>
            <a:off x="3574473" y="1588655"/>
            <a:ext cx="520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Jm</a:t>
            </a:r>
            <a:r>
              <a:rPr lang="en-US" dirty="0"/>
              <a:t>: The number of individuals in the metacommunity</a:t>
            </a:r>
          </a:p>
          <a:p>
            <a:r>
              <a:rPr lang="en-US" i="1" dirty="0" err="1"/>
              <a:t>Sm</a:t>
            </a:r>
            <a:r>
              <a:rPr lang="en-US" dirty="0"/>
              <a:t>: The number of species in the metacommunity</a:t>
            </a:r>
          </a:p>
          <a:p>
            <a:r>
              <a:rPr lang="en-US" i="1" dirty="0"/>
              <a:t>J</a:t>
            </a:r>
            <a:r>
              <a:rPr lang="en-US" dirty="0"/>
              <a:t>: The number of individuals in the local community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085B-11A3-1FC9-80CD-AFB1B64B8E61}"/>
              </a:ext>
            </a:extLst>
          </p:cNvPr>
          <p:cNvSpPr txBox="1"/>
          <p:nvPr/>
        </p:nvSpPr>
        <p:spPr>
          <a:xfrm>
            <a:off x="3574473" y="2864742"/>
            <a:ext cx="505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The probability that an immigration event occurs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3C78-1612-7128-04AE-727D71AA934E}"/>
              </a:ext>
            </a:extLst>
          </p:cNvPr>
          <p:cNvSpPr txBox="1"/>
          <p:nvPr/>
        </p:nvSpPr>
        <p:spPr>
          <a:xfrm>
            <a:off x="3574472" y="3241958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: The probability that a speciation event occurs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186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26780"/>
            <a:ext cx="2613792" cy="967680"/>
            <a:chOff x="2487404" y="1639717"/>
            <a:chExt cx="2613792" cy="9676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487404" y="1639717"/>
              <a:ext cx="26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 (size = </a:t>
              </a:r>
              <a:r>
                <a:rPr lang="en-US" i="1" dirty="0"/>
                <a:t>J)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EF679-BA17-2B33-FB28-AA59E8953F93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DFEC0B-55E8-3AEE-8312-FF172AB95CCE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8DFAD-EE27-F95D-FC48-10C99902306D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BE812D-C8CC-7FAB-57A3-F9CCBB55535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5FAF4-E246-6B03-9E11-D2830A460920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99B509-BAD6-7F0A-5248-E02D86D1186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57EF-4F2B-507A-E990-919E2722CDBC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35C4835-98BD-6917-2DA0-A578B2E9880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13B6B9-DD27-5CB2-FE55-4A629F091D15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0349AE2-48F3-5BBF-901C-6A77A9CD1610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434ECD-E1B3-4B5C-F41C-05CE5D2BB9F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3D6CEC-FC61-CCAB-8629-40994177C4F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881E8-CBAE-3D03-D767-B79FAD40D63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C77968-7B2A-8012-601E-DC424A3C67B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32FDE-9D0B-1703-2DC6-806645BABB0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E3169E-545A-729A-A1E5-02F1BFCEBF9E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49813-098D-934D-5979-2C3207AA4B28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6433"/>
              </p:ext>
            </p:extLst>
          </p:nvPr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B825C-A799-D581-938E-EA89F4729467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play neutral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 on a computer.)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23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39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code up UNTB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2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explore UNTB parameter settings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1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(Dicussion) Interpret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Discussion questions:</a:t>
            </a:r>
          </a:p>
          <a:p>
            <a:pPr marL="342900" lvl="0" indent="-342900">
              <a:buAutoNum type="arabicPeriod"/>
            </a:pPr>
            <a:r>
              <a:t>Each group describe their outcomes</a:t>
            </a:r>
          </a:p>
          <a:p>
            <a:pPr marL="342900" lvl="0" indent="-342900">
              <a:buAutoNum type="arabicPeriod"/>
            </a:pPr>
            <a:r>
              <a:t>Did each simulation come out the same?</a:t>
            </a:r>
          </a:p>
          <a:p>
            <a:pPr marL="342900" lvl="0" indent="-342900">
              <a:buAutoNum type="arabicPeriod"/>
            </a:pPr>
            <a:r>
              <a:t>Do we see unique mapping of M, Nu to Hill numbers? What relationships do we see?</a:t>
            </a:r>
          </a:p>
          <a:p>
            <a:pPr marL="342900" lvl="0" indent="-342900">
              <a:buAutoNum type="arabicPeriod"/>
            </a:pPr>
            <a:r>
              <a:t>How long did it take to run?</a:t>
            </a:r>
          </a:p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Individual simulations come out differently, but the overall behaviors are consistent.</a:t>
            </a:r>
          </a:p>
          <a:p>
            <a:pPr marL="342900" lvl="0" indent="-342900">
              <a:buAutoNum type="arabicPeriod"/>
            </a:pPr>
            <a:r>
              <a:t>A single outcome variable (e.g. hill0) can come about from multiple combinations of parameters.</a:t>
            </a:r>
          </a:p>
          <a:p>
            <a:pPr marL="342900" lvl="0" indent="-342900">
              <a:buAutoNum type="arabicPeriod"/>
            </a:pPr>
            <a:r>
              <a:t>Running lots of models as a for loop is </a:t>
            </a:r>
            <a:r>
              <a:rPr i="1"/>
              <a:t>slow</a:t>
            </a:r>
            <a:r>
              <a:t>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3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mean by inferring parameters from outcomes?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we approach this for UNTB?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challenges we run into?</a:t>
            </a:r>
          </a:p>
        </p:txBody>
      </p:sp>
    </p:spTree>
    <p:extLst>
      <p:ext uri="{BB962C8B-B14F-4D97-AF65-F5344CB8AC3E}">
        <p14:creationId xmlns:p14="http://schemas.microsoft.com/office/powerpoint/2010/main" val="1030137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4D77E-0D5A-4826-9A2C-9D0FCBBED64C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1327927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02705-0E39-9E82-37B0-BB1446569E57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3972428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backbone of likelihood-free inference (coming up soon!)</a:t>
            </a:r>
            <a:br>
              <a:rPr lang="en-US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18516-C273-3468-8B51-E13DD63E0941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883533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819605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548401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89BB4-CE7E-494F-A6E7-70EA62DAB4FD}"/>
              </a:ext>
            </a:extLst>
          </p:cNvPr>
          <p:cNvSpPr txBox="1"/>
          <p:nvPr/>
        </p:nvSpPr>
        <p:spPr>
          <a:xfrm>
            <a:off x="413761" y="3921910"/>
            <a:ext cx="280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5B385-1346-D724-DF15-94D96195D217}"/>
              </a:ext>
            </a:extLst>
          </p:cNvPr>
          <p:cNvSpPr txBox="1"/>
          <p:nvPr/>
        </p:nvSpPr>
        <p:spPr>
          <a:xfrm>
            <a:off x="3349742" y="4041133"/>
            <a:ext cx="2444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Focal 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 = …, hill1 = …, …)</a:t>
            </a:r>
          </a:p>
        </p:txBody>
      </p:sp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B484AE3-F98F-ADC4-C8A7-E9AD4A58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310" y="4304823"/>
            <a:ext cx="731433" cy="7314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E32EB3-48DA-F7DB-7086-24B5798DDF41}"/>
              </a:ext>
            </a:extLst>
          </p:cNvPr>
          <p:cNvSpPr txBox="1"/>
          <p:nvPr/>
        </p:nvSpPr>
        <p:spPr>
          <a:xfrm>
            <a:off x="5541111" y="4273229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FB97F-384D-E1E2-2A4D-9873ABA5B705}"/>
              </a:ext>
            </a:extLst>
          </p:cNvPr>
          <p:cNvSpPr txBox="1"/>
          <p:nvPr/>
        </p:nvSpPr>
        <p:spPr>
          <a:xfrm>
            <a:off x="6326994" y="4041132"/>
            <a:ext cx="2353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Generating parameters</a:t>
            </a:r>
          </a:p>
          <a:p>
            <a:pPr algn="ctr"/>
            <a:r>
              <a:rPr lang="en-US" sz="1600" i="1" dirty="0"/>
              <a:t>(m = …, v = …, …)</a:t>
            </a:r>
          </a:p>
        </p:txBody>
      </p:sp>
    </p:spTree>
    <p:extLst>
      <p:ext uri="{BB962C8B-B14F-4D97-AF65-F5344CB8AC3E}">
        <p14:creationId xmlns:p14="http://schemas.microsoft.com/office/powerpoint/2010/main" val="2888604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</p:spTree>
    <p:extLst>
      <p:ext uri="{BB962C8B-B14F-4D97-AF65-F5344CB8AC3E}">
        <p14:creationId xmlns:p14="http://schemas.microsoft.com/office/powerpoint/2010/main" val="1535017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8FB74-FCF7-16B9-974F-12F2A5E405E7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8865-A820-344B-AACF-BD8C50489409}"/>
              </a:ext>
            </a:extLst>
          </p:cNvPr>
          <p:cNvSpPr txBox="1"/>
          <p:nvPr/>
        </p:nvSpPr>
        <p:spPr>
          <a:xfrm>
            <a:off x="4997629" y="1205441"/>
            <a:ext cx="233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 of parameter space to be explored</a:t>
            </a:r>
          </a:p>
        </p:txBody>
      </p:sp>
    </p:spTree>
    <p:extLst>
      <p:ext uri="{BB962C8B-B14F-4D97-AF65-F5344CB8AC3E}">
        <p14:creationId xmlns:p14="http://schemas.microsoft.com/office/powerpoint/2010/main" val="1675100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8FB74-FCF7-16B9-974F-12F2A5E405E7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8865-A820-344B-AACF-BD8C50489409}"/>
              </a:ext>
            </a:extLst>
          </p:cNvPr>
          <p:cNvSpPr txBox="1"/>
          <p:nvPr/>
        </p:nvSpPr>
        <p:spPr>
          <a:xfrm>
            <a:off x="4997629" y="1205441"/>
            <a:ext cx="233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 of </a:t>
            </a:r>
            <a:r>
              <a:rPr lang="en-US" dirty="0" err="1"/>
              <a:t>dataframe</a:t>
            </a:r>
            <a:r>
              <a:rPr lang="en-US" dirty="0"/>
              <a:t> of params and results</a:t>
            </a:r>
          </a:p>
        </p:txBody>
      </p:sp>
    </p:spTree>
    <p:extLst>
      <p:ext uri="{BB962C8B-B14F-4D97-AF65-F5344CB8AC3E}">
        <p14:creationId xmlns:p14="http://schemas.microsoft.com/office/powerpoint/2010/main" val="9208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68FB74-FCF7-16B9-974F-12F2A5E405E7}"/>
                  </a:ext>
                </a:extLst>
              </p:cNvPr>
              <p:cNvSpPr txBox="1"/>
              <p:nvPr/>
            </p:nvSpPr>
            <p:spPr>
              <a:xfrm>
                <a:off x="651230" y="1205441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68FB74-FCF7-16B9-974F-12F2A5E4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0" y="1205441"/>
                <a:ext cx="2330095" cy="646331"/>
              </a:xfrm>
              <a:prstGeom prst="rect">
                <a:avLst/>
              </a:prstGeom>
              <a:blipFill>
                <a:blip r:embed="rId2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806FEA3-F95B-B0B2-6130-56948EE0BB29}"/>
              </a:ext>
            </a:extLst>
          </p:cNvPr>
          <p:cNvSpPr txBox="1"/>
          <p:nvPr/>
        </p:nvSpPr>
        <p:spPr>
          <a:xfrm>
            <a:off x="4696691" y="1667106"/>
            <a:ext cx="369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(multiplot of hill0,1,2 vs m from sims)</a:t>
            </a:r>
          </a:p>
        </p:txBody>
      </p:sp>
    </p:spTree>
    <p:extLst>
      <p:ext uri="{BB962C8B-B14F-4D97-AF65-F5344CB8AC3E}">
        <p14:creationId xmlns:p14="http://schemas.microsoft.com/office/powerpoint/2010/main" val="1792231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68FB74-FCF7-16B9-974F-12F2A5E405E7}"/>
                  </a:ext>
                </a:extLst>
              </p:cNvPr>
              <p:cNvSpPr txBox="1"/>
              <p:nvPr/>
            </p:nvSpPr>
            <p:spPr>
              <a:xfrm>
                <a:off x="651230" y="1205441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68FB74-FCF7-16B9-974F-12F2A5E4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0" y="1205441"/>
                <a:ext cx="2330095" cy="646331"/>
              </a:xfrm>
              <a:prstGeom prst="rect">
                <a:avLst/>
              </a:prstGeom>
              <a:blipFill>
                <a:blip r:embed="rId2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A319C0-F1ED-58EC-2E7C-57F870987B9E}"/>
              </a:ext>
            </a:extLst>
          </p:cNvPr>
          <p:cNvSpPr txBox="1"/>
          <p:nvPr/>
        </p:nvSpPr>
        <p:spPr>
          <a:xfrm>
            <a:off x="4800669" y="1791158"/>
            <a:ext cx="398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code predicting using random forest</a:t>
            </a:r>
          </a:p>
          <a:p>
            <a:endParaRPr lang="en-US" dirty="0"/>
          </a:p>
          <a:p>
            <a:r>
              <a:rPr lang="en-US" dirty="0"/>
              <a:t>plan to comment on but not deeply explain RF</a:t>
            </a:r>
          </a:p>
        </p:txBody>
      </p:sp>
    </p:spTree>
    <p:extLst>
      <p:ext uri="{BB962C8B-B14F-4D97-AF65-F5344CB8AC3E}">
        <p14:creationId xmlns:p14="http://schemas.microsoft.com/office/powerpoint/2010/main" val="2154635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8FB74-FCF7-16B9-974F-12F2A5E405E7}"/>
              </a:ext>
            </a:extLst>
          </p:cNvPr>
          <p:cNvSpPr txBox="1"/>
          <p:nvPr/>
        </p:nvSpPr>
        <p:spPr>
          <a:xfrm>
            <a:off x="651230" y="1205441"/>
            <a:ext cx="233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566A-EF87-B50A-1906-3CFDBCA92ACB}"/>
              </a:ext>
            </a:extLst>
          </p:cNvPr>
          <p:cNvSpPr txBox="1"/>
          <p:nvPr/>
        </p:nvSpPr>
        <p:spPr>
          <a:xfrm>
            <a:off x="3920770" y="194410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Show code for predict()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Show predicted vs. observed</a:t>
            </a:r>
          </a:p>
        </p:txBody>
      </p:sp>
    </p:spTree>
    <p:extLst>
      <p:ext uri="{BB962C8B-B14F-4D97-AF65-F5344CB8AC3E}">
        <p14:creationId xmlns:p14="http://schemas.microsoft.com/office/powerpoint/2010/main" val="2362892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8FB74-FCF7-16B9-974F-12F2A5E405E7}"/>
              </a:ext>
            </a:extLst>
          </p:cNvPr>
          <p:cNvSpPr txBox="1"/>
          <p:nvPr/>
        </p:nvSpPr>
        <p:spPr>
          <a:xfrm>
            <a:off x="651230" y="1205441"/>
            <a:ext cx="233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566A-EF87-B50A-1906-3CFDBCA92ACB}"/>
              </a:ext>
            </a:extLst>
          </p:cNvPr>
          <p:cNvSpPr txBox="1"/>
          <p:nvPr/>
        </p:nvSpPr>
        <p:spPr>
          <a:xfrm>
            <a:off x="3920770" y="194410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Show code for predict()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Show predicted vs. observed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Discuss model performance and poor prediction</a:t>
            </a:r>
          </a:p>
        </p:txBody>
      </p:sp>
    </p:spTree>
    <p:extLst>
      <p:ext uri="{BB962C8B-B14F-4D97-AF65-F5344CB8AC3E}">
        <p14:creationId xmlns:p14="http://schemas.microsoft.com/office/powerpoint/2010/main" val="461573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from UNTB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8FB74-FCF7-16B9-974F-12F2A5E405E7}"/>
              </a:ext>
            </a:extLst>
          </p:cNvPr>
          <p:cNvSpPr txBox="1"/>
          <p:nvPr/>
        </p:nvSpPr>
        <p:spPr>
          <a:xfrm>
            <a:off x="651230" y="1205441"/>
            <a:ext cx="233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566A-EF87-B50A-1906-3CFDBCA92ACB}"/>
              </a:ext>
            </a:extLst>
          </p:cNvPr>
          <p:cNvSpPr txBox="1"/>
          <p:nvPr/>
        </p:nvSpPr>
        <p:spPr>
          <a:xfrm>
            <a:off x="3920770" y="1944105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Show code for predict()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Show predicted vs. observed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Discuss model performance and poor prediction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Brainstorm: how could we solve that?</a:t>
            </a:r>
          </a:p>
        </p:txBody>
      </p:sp>
    </p:spTree>
    <p:extLst>
      <p:ext uri="{BB962C8B-B14F-4D97-AF65-F5344CB8AC3E}">
        <p14:creationId xmlns:p14="http://schemas.microsoft.com/office/powerpoint/2010/main" val="1948254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B19C-1B36-B38B-6458-20A77AD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3275-0F62-AC4C-2A80-E1FF4BD0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606145" cy="3399558"/>
          </a:xfrm>
        </p:spPr>
        <p:txBody>
          <a:bodyPr/>
          <a:lstStyle/>
          <a:p>
            <a:r>
              <a:rPr lang="en-US" dirty="0"/>
              <a:t>In principle, we can use process models to infer the parameters that generate observed data</a:t>
            </a:r>
          </a:p>
          <a:p>
            <a:r>
              <a:rPr lang="en-US" dirty="0"/>
              <a:t>This is complicated by:</a:t>
            </a:r>
          </a:p>
          <a:p>
            <a:pPr lvl="1"/>
            <a:r>
              <a:rPr lang="en-US" dirty="0"/>
              <a:t>Out-of-sample prediction</a:t>
            </a:r>
          </a:p>
          <a:p>
            <a:pPr lvl="1"/>
            <a:r>
              <a:rPr lang="en-US" dirty="0"/>
              <a:t>Model identifiability</a:t>
            </a:r>
          </a:p>
          <a:p>
            <a:pPr lvl="1"/>
            <a:r>
              <a:rPr lang="en-US" dirty="0"/>
              <a:t>Model run time</a:t>
            </a:r>
          </a:p>
          <a:p>
            <a:pPr lvl="1"/>
            <a:r>
              <a:rPr lang="en-US" dirty="0"/>
              <a:t>The underlying validity of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332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13E-B1A4-9BF3-4C82-7D736C5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731C-C0E1-AB09-4D7D-2723EBC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Flexible</a:t>
            </a:r>
            <a:r>
              <a:rPr lang="en-US" sz="2800" dirty="0"/>
              <a:t>, </a:t>
            </a:r>
            <a:r>
              <a:rPr lang="en-US" sz="2800" b="1" dirty="0"/>
              <a:t>scalable</a:t>
            </a:r>
            <a:r>
              <a:rPr lang="en-US" sz="2800" dirty="0"/>
              <a:t>, </a:t>
            </a:r>
            <a:r>
              <a:rPr lang="en-US" sz="2800" b="1" dirty="0"/>
              <a:t>multidimensional</a:t>
            </a:r>
            <a:r>
              <a:rPr lang="en-US" sz="2800" dirty="0"/>
              <a:t>, and generally much </a:t>
            </a:r>
            <a:r>
              <a:rPr lang="en-US" sz="2800" b="1" dirty="0"/>
              <a:t>mess-</a:t>
            </a:r>
            <a:r>
              <a:rPr lang="en-US" sz="2800" dirty="0" err="1"/>
              <a:t>ier</a:t>
            </a:r>
            <a:r>
              <a:rPr lang="en-US" sz="2800" dirty="0"/>
              <a:t> and more powerful models!</a:t>
            </a:r>
          </a:p>
        </p:txBody>
      </p:sp>
    </p:spTree>
    <p:extLst>
      <p:ext uri="{BB962C8B-B14F-4D97-AF65-F5344CB8AC3E}">
        <p14:creationId xmlns:p14="http://schemas.microsoft.com/office/powerpoint/2010/main" val="2985637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EC4E-8B53-44C6-07FC-2C396D0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4FFE-0604-9EFE-D108-391894BB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2639</Words>
  <Application>Microsoft Macintosh PowerPoint</Application>
  <PresentationFormat>On-screen Show (16:9)</PresentationFormat>
  <Paragraphs>389</Paragraphs>
  <Slides>67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Cambria Math</vt:lpstr>
      <vt:lpstr>Chalkduster</vt:lpstr>
      <vt:lpstr>Office Theme</vt:lpstr>
      <vt:lpstr>Process modeling day 1 slides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parameters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Break to play neutral games.  (Not on a computer.)</vt:lpstr>
      <vt:lpstr>How did that go?  </vt:lpstr>
      <vt:lpstr>How did that go?  How could we make this more efficient?</vt:lpstr>
      <vt:lpstr>How did that go?  How could we make this more efficient?</vt:lpstr>
      <vt:lpstr>Break to code up UNTB in R.</vt:lpstr>
      <vt:lpstr>The process</vt:lpstr>
      <vt:lpstr>Break to explore UNTB parameter settings in R.</vt:lpstr>
      <vt:lpstr>(Dicussion) Interpret outcomes</vt:lpstr>
      <vt:lpstr>Inferring parameters from results in UNTB</vt:lpstr>
      <vt:lpstr>Inferring parameters from results in UNTB</vt:lpstr>
      <vt:lpstr>What do we mean by inferring parameters from outcomes?</vt:lpstr>
      <vt:lpstr>What do we mean by inferring parameters from outcomes?</vt:lpstr>
      <vt:lpstr>What do we mean by inferring parameters from outcomes?</vt:lpstr>
      <vt:lpstr>The (general) model structure</vt:lpstr>
      <vt:lpstr>The (general) model structure</vt:lpstr>
      <vt:lpstr>The (general) model structure</vt:lpstr>
      <vt:lpstr>An example: predicting m and v from UNTB</vt:lpstr>
      <vt:lpstr>An example: predicting m and v from UNTB</vt:lpstr>
      <vt:lpstr>An example: predicting m and v from UNTB</vt:lpstr>
      <vt:lpstr>An example: predicting m and v from UNTB</vt:lpstr>
      <vt:lpstr>An example: predicting m and v from UNTB</vt:lpstr>
      <vt:lpstr>An example: predicting m and v from UNTB</vt:lpstr>
      <vt:lpstr>An example: predicting m and v from UNTB</vt:lpstr>
      <vt:lpstr>An example: predicting m and v from UNTB</vt:lpstr>
      <vt:lpstr>Recap</vt:lpstr>
      <vt:lpstr>Looking ahead…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27</cp:revision>
  <dcterms:created xsi:type="dcterms:W3CDTF">2023-06-13T16:33:16Z</dcterms:created>
  <dcterms:modified xsi:type="dcterms:W3CDTF">2023-06-13T21:24:12Z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