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8"/>
  </p:notesMasterIdLst>
  <p:sldIdLst>
    <p:sldId id="256" r:id="rId2"/>
    <p:sldId id="257" r:id="rId3"/>
    <p:sldId id="278" r:id="rId4"/>
    <p:sldId id="258" r:id="rId5"/>
    <p:sldId id="282" r:id="rId6"/>
    <p:sldId id="280" r:id="rId7"/>
    <p:sldId id="281" r:id="rId8"/>
    <p:sldId id="283" r:id="rId9"/>
    <p:sldId id="284" r:id="rId10"/>
    <p:sldId id="285" r:id="rId11"/>
    <p:sldId id="286" r:id="rId12"/>
    <p:sldId id="287" r:id="rId13"/>
    <p:sldId id="260" r:id="rId14"/>
    <p:sldId id="288" r:id="rId15"/>
    <p:sldId id="289" r:id="rId16"/>
    <p:sldId id="290" r:id="rId17"/>
    <p:sldId id="294" r:id="rId18"/>
    <p:sldId id="293" r:id="rId19"/>
    <p:sldId id="295" r:id="rId20"/>
    <p:sldId id="300" r:id="rId21"/>
    <p:sldId id="330" r:id="rId22"/>
    <p:sldId id="331" r:id="rId23"/>
    <p:sldId id="332" r:id="rId24"/>
    <p:sldId id="333" r:id="rId25"/>
    <p:sldId id="314" r:id="rId26"/>
    <p:sldId id="315" r:id="rId27"/>
    <p:sldId id="316" r:id="rId28"/>
    <p:sldId id="317" r:id="rId29"/>
    <p:sldId id="318" r:id="rId30"/>
    <p:sldId id="320" r:id="rId31"/>
    <p:sldId id="321" r:id="rId32"/>
    <p:sldId id="323" r:id="rId33"/>
    <p:sldId id="324" r:id="rId34"/>
    <p:sldId id="325" r:id="rId35"/>
    <p:sldId id="334" r:id="rId36"/>
    <p:sldId id="304" r:id="rId37"/>
    <p:sldId id="327" r:id="rId38"/>
    <p:sldId id="297" r:id="rId39"/>
    <p:sldId id="328" r:id="rId40"/>
    <p:sldId id="262" r:id="rId41"/>
    <p:sldId id="329" r:id="rId42"/>
    <p:sldId id="335" r:id="rId43"/>
    <p:sldId id="336" r:id="rId44"/>
    <p:sldId id="337" r:id="rId45"/>
    <p:sldId id="338" r:id="rId46"/>
    <p:sldId id="340" r:id="rId47"/>
    <p:sldId id="341" r:id="rId48"/>
    <p:sldId id="270" r:id="rId49"/>
    <p:sldId id="342" r:id="rId50"/>
    <p:sldId id="343" r:id="rId51"/>
    <p:sldId id="344" r:id="rId52"/>
    <p:sldId id="347" r:id="rId53"/>
    <p:sldId id="348" r:id="rId54"/>
    <p:sldId id="345" r:id="rId55"/>
    <p:sldId id="349" r:id="rId56"/>
    <p:sldId id="350" r:id="rId57"/>
    <p:sldId id="351" r:id="rId58"/>
    <p:sldId id="352" r:id="rId59"/>
    <p:sldId id="362" r:id="rId60"/>
    <p:sldId id="363" r:id="rId61"/>
    <p:sldId id="261" r:id="rId62"/>
    <p:sldId id="355" r:id="rId63"/>
    <p:sldId id="364" r:id="rId64"/>
    <p:sldId id="365" r:id="rId65"/>
    <p:sldId id="373" r:id="rId66"/>
    <p:sldId id="374" r:id="rId67"/>
    <p:sldId id="372" r:id="rId68"/>
    <p:sldId id="366" r:id="rId69"/>
    <p:sldId id="368" r:id="rId70"/>
    <p:sldId id="375" r:id="rId71"/>
    <p:sldId id="369" r:id="rId72"/>
    <p:sldId id="370" r:id="rId73"/>
    <p:sldId id="371" r:id="rId74"/>
    <p:sldId id="359" r:id="rId75"/>
    <p:sldId id="360" r:id="rId76"/>
    <p:sldId id="361" r:id="rId7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8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5" autoAdjust="0"/>
    <p:restoredTop sz="94650" autoAdjust="0"/>
  </p:normalViewPr>
  <p:slideViewPr>
    <p:cSldViewPr snapToGrid="0" snapToObjects="1">
      <p:cViewPr varScale="1">
        <p:scale>
          <a:sx n="160" d="100"/>
          <a:sy n="160" d="100"/>
        </p:scale>
        <p:origin x="45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3FA78-DD4F-EC49-A182-670E744C8689}" type="datetimeFigureOut">
              <a:rPr lang="en-US" smtClean="0"/>
              <a:t>6/14/23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EBED7-1EF1-4C42-B0B2-021CD49B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14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here to slot in responses from class survey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3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47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34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66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46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06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31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51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51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80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556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40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48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58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81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78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18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89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9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23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99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84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EBED7-1EF1-4C42-B0B2-021CD49BE19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2.sv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7.sv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19" Type="http://schemas.openxmlformats.org/officeDocument/2006/relationships/image" Target="../media/image30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0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7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19" Type="http://schemas.openxmlformats.org/officeDocument/2006/relationships/image" Target="../media/image3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5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7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image" Target="../media/image21.svg"/><Relationship Id="rId19" Type="http://schemas.openxmlformats.org/officeDocument/2006/relationships/image" Target="../media/image3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6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5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7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image" Target="../media/image21.svg"/><Relationship Id="rId19" Type="http://schemas.openxmlformats.org/officeDocument/2006/relationships/image" Target="../media/image3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6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5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7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image" Target="../media/image21.svg"/><Relationship Id="rId19" Type="http://schemas.openxmlformats.org/officeDocument/2006/relationships/image" Target="../media/image3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6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7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5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7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24" Type="http://schemas.openxmlformats.org/officeDocument/2006/relationships/image" Target="../media/image36.sv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5.png"/><Relationship Id="rId10" Type="http://schemas.openxmlformats.org/officeDocument/2006/relationships/image" Target="../media/image21.svg"/><Relationship Id="rId19" Type="http://schemas.openxmlformats.org/officeDocument/2006/relationships/image" Target="../media/image3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8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26" Type="http://schemas.openxmlformats.org/officeDocument/2006/relationships/image" Target="../media/image34.svg"/><Relationship Id="rId3" Type="http://schemas.openxmlformats.org/officeDocument/2006/relationships/image" Target="../media/image16.png"/><Relationship Id="rId21" Type="http://schemas.openxmlformats.org/officeDocument/2006/relationships/image" Target="../media/image39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5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7.svg"/><Relationship Id="rId20" Type="http://schemas.openxmlformats.org/officeDocument/2006/relationships/image" Target="../media/image38.sv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24" Type="http://schemas.openxmlformats.org/officeDocument/2006/relationships/image" Target="../media/image42.sv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41.png"/><Relationship Id="rId28" Type="http://schemas.openxmlformats.org/officeDocument/2006/relationships/image" Target="../media/image36.svg"/><Relationship Id="rId10" Type="http://schemas.openxmlformats.org/officeDocument/2006/relationships/image" Target="../media/image21.svg"/><Relationship Id="rId19" Type="http://schemas.openxmlformats.org/officeDocument/2006/relationships/image" Target="../media/image37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40.svg"/><Relationship Id="rId27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5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7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image" Target="../media/image21.svg"/><Relationship Id="rId19" Type="http://schemas.openxmlformats.org/officeDocument/2006/relationships/image" Target="../media/image3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6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0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7.svg"/><Relationship Id="rId20" Type="http://schemas.openxmlformats.org/officeDocument/2006/relationships/image" Target="../media/image3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19" Type="http://schemas.openxmlformats.org/officeDocument/2006/relationships/image" Target="../media/image35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5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27.sv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image" Target="../media/image21.svg"/><Relationship Id="rId19" Type="http://schemas.openxmlformats.org/officeDocument/2006/relationships/image" Target="../media/image4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6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5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7.sv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image" Target="../media/image21.svg"/><Relationship Id="rId19" Type="http://schemas.openxmlformats.org/officeDocument/2006/relationships/image" Target="../media/image4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6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27.svg"/><Relationship Id="rId20" Type="http://schemas.openxmlformats.org/officeDocument/2006/relationships/image" Target="../media/image3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19" Type="http://schemas.openxmlformats.org/officeDocument/2006/relationships/image" Target="../media/image31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1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5.svg"/><Relationship Id="rId7" Type="http://schemas.openxmlformats.org/officeDocument/2006/relationships/image" Target="../media/image1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5.svg"/><Relationship Id="rId9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21" Type="http://schemas.openxmlformats.org/officeDocument/2006/relationships/image" Target="../media/image35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27.sv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image" Target="../media/image21.svg"/><Relationship Id="rId19" Type="http://schemas.openxmlformats.org/officeDocument/2006/relationships/image" Target="../media/image43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6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52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36.svg"/><Relationship Id="rId7" Type="http://schemas.openxmlformats.org/officeDocument/2006/relationships/image" Target="../media/image5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53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36.svg"/><Relationship Id="rId7" Type="http://schemas.openxmlformats.org/officeDocument/2006/relationships/image" Target="../media/image5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5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Process modeling day 1 slides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Renata Diaz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applications of process </a:t>
            </a:r>
            <a:r>
              <a:rPr lang="en-US" dirty="0"/>
              <a:t>models</a:t>
            </a:r>
            <a:r>
              <a:rPr dirty="0"/>
              <a:t> for eco-evo?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60B9CA-F050-2E27-F752-D8C2C828F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535884"/>
          </a:xfrm>
        </p:spPr>
        <p:txBody>
          <a:bodyPr/>
          <a:lstStyle/>
          <a:p>
            <a:r>
              <a:rPr lang="en-US" dirty="0"/>
              <a:t>Use case: large swaths of time or space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AFD58-1569-5ACD-A391-8F951C605FDE}"/>
              </a:ext>
            </a:extLst>
          </p:cNvPr>
          <p:cNvSpPr txBox="1"/>
          <p:nvPr/>
        </p:nvSpPr>
        <p:spPr>
          <a:xfrm>
            <a:off x="1286265" y="2110085"/>
            <a:ext cx="7317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How will this system look in 1000 years,</a:t>
            </a:r>
          </a:p>
          <a:p>
            <a:pPr algn="ctr"/>
            <a:r>
              <a:rPr lang="en-US" sz="2400" dirty="0">
                <a:latin typeface="Chalkduster" panose="03050602040202020205" pitchFamily="66" charset="77"/>
              </a:rPr>
              <a:t>under different scenarios?</a:t>
            </a:r>
          </a:p>
        </p:txBody>
      </p:sp>
    </p:spTree>
    <p:extLst>
      <p:ext uri="{BB962C8B-B14F-4D97-AF65-F5344CB8AC3E}">
        <p14:creationId xmlns:p14="http://schemas.microsoft.com/office/powerpoint/2010/main" val="140778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applications of process </a:t>
            </a:r>
            <a:r>
              <a:rPr lang="en-US" dirty="0"/>
              <a:t>models</a:t>
            </a:r>
            <a:r>
              <a:rPr dirty="0"/>
              <a:t> for eco-evo?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60B9CA-F050-2E27-F752-D8C2C828F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535884"/>
          </a:xfrm>
        </p:spPr>
        <p:txBody>
          <a:bodyPr/>
          <a:lstStyle/>
          <a:p>
            <a:r>
              <a:rPr lang="en-US" dirty="0"/>
              <a:t>Use case: explaining empirical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AFD58-1569-5ACD-A391-8F951C605FDE}"/>
              </a:ext>
            </a:extLst>
          </p:cNvPr>
          <p:cNvSpPr txBox="1"/>
          <p:nvPr/>
        </p:nvSpPr>
        <p:spPr>
          <a:xfrm>
            <a:off x="1286265" y="2110085"/>
            <a:ext cx="7087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halkduster" panose="03050602040202020205" pitchFamily="66" charset="77"/>
              </a:rPr>
              <a:t>What generative processes are (not) </a:t>
            </a:r>
            <a:br>
              <a:rPr lang="en-US" sz="2400" dirty="0">
                <a:latin typeface="Chalkduster" panose="03050602040202020205" pitchFamily="66" charset="77"/>
              </a:rPr>
            </a:br>
            <a:r>
              <a:rPr lang="en-US" sz="2400" dirty="0">
                <a:latin typeface="Chalkduster" panose="03050602040202020205" pitchFamily="66" charset="77"/>
              </a:rPr>
              <a:t>consistent with empirical observations?</a:t>
            </a:r>
          </a:p>
        </p:txBody>
      </p:sp>
    </p:spTree>
    <p:extLst>
      <p:ext uri="{BB962C8B-B14F-4D97-AF65-F5344CB8AC3E}">
        <p14:creationId xmlns:p14="http://schemas.microsoft.com/office/powerpoint/2010/main" val="3205977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applications of process </a:t>
            </a:r>
            <a:r>
              <a:rPr lang="en-US" dirty="0"/>
              <a:t>models</a:t>
            </a:r>
            <a:r>
              <a:rPr dirty="0"/>
              <a:t> for eco-evo?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60B9CA-F050-2E27-F752-D8C2C828F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536962"/>
          </a:xfrm>
        </p:spPr>
        <p:txBody>
          <a:bodyPr>
            <a:normAutofit/>
          </a:bodyPr>
          <a:lstStyle/>
          <a:p>
            <a:r>
              <a:rPr lang="en-US" dirty="0"/>
              <a:t>Can you think of an application for a process model in your area of interest?</a:t>
            </a:r>
          </a:p>
        </p:txBody>
      </p:sp>
    </p:spTree>
    <p:extLst>
      <p:ext uri="{BB962C8B-B14F-4D97-AF65-F5344CB8AC3E}">
        <p14:creationId xmlns:p14="http://schemas.microsoft.com/office/powerpoint/2010/main" val="1580800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</a:t>
            </a:r>
            <a:r>
              <a:rPr lang="en-US" i="1" dirty="0"/>
              <a:t>limitations </a:t>
            </a:r>
            <a:r>
              <a:rPr lang="en-US" dirty="0"/>
              <a:t>of</a:t>
            </a:r>
            <a:r>
              <a:rPr dirty="0"/>
              <a:t> a process modeling approach?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B484B1-9360-608A-6F03-3DA3444A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</a:t>
            </a:r>
            <a:r>
              <a:rPr lang="en-US" i="1" dirty="0"/>
              <a:t>limitations </a:t>
            </a:r>
            <a:r>
              <a:rPr lang="en-US" dirty="0"/>
              <a:t>of</a:t>
            </a:r>
            <a:r>
              <a:rPr dirty="0"/>
              <a:t> a process modeling approach?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F1453-A02C-E49A-2470-340CC3E677B2}"/>
              </a:ext>
            </a:extLst>
          </p:cNvPr>
          <p:cNvSpPr txBox="1"/>
          <p:nvPr/>
        </p:nvSpPr>
        <p:spPr>
          <a:xfrm>
            <a:off x="4167809" y="1897830"/>
            <a:ext cx="4805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computationally expensive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ECFD9-F3B9-1792-1D6C-595AF0AA1EA9}"/>
              </a:ext>
            </a:extLst>
          </p:cNvPr>
          <p:cNvSpPr txBox="1"/>
          <p:nvPr/>
        </p:nvSpPr>
        <p:spPr>
          <a:xfrm>
            <a:off x="457200" y="1586657"/>
            <a:ext cx="2990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read the rules!!!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CBF44-7A2F-0177-8507-703340AEAC5A}"/>
              </a:ext>
            </a:extLst>
          </p:cNvPr>
          <p:cNvSpPr txBox="1"/>
          <p:nvPr/>
        </p:nvSpPr>
        <p:spPr>
          <a:xfrm>
            <a:off x="1047726" y="2571750"/>
            <a:ext cx="3307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pattern !=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FC2FBF-6294-1F86-3DA6-3A8664AFC615}"/>
              </a:ext>
            </a:extLst>
          </p:cNvPr>
          <p:cNvSpPr txBox="1"/>
          <p:nvPr/>
        </p:nvSpPr>
        <p:spPr>
          <a:xfrm>
            <a:off x="3764421" y="3194096"/>
            <a:ext cx="4202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“model identifiability”</a:t>
            </a:r>
          </a:p>
        </p:txBody>
      </p:sp>
    </p:spTree>
    <p:extLst>
      <p:ext uri="{BB962C8B-B14F-4D97-AF65-F5344CB8AC3E}">
        <p14:creationId xmlns:p14="http://schemas.microsoft.com/office/powerpoint/2010/main" val="79766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An example: Hubbell’s Neutral Theory</a:t>
            </a:r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209134-97D9-C540-5449-601F7402D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5685183" cy="3394472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How do we fit UNTB into a process model framework?</a:t>
            </a:r>
          </a:p>
          <a:p>
            <a:pPr marL="457200" indent="-457200">
              <a:buAutoNum type="arabicPeriod"/>
            </a:pPr>
            <a:r>
              <a:rPr lang="en-US" dirty="0"/>
              <a:t>What are the rules and outcomes of UNTB?</a:t>
            </a:r>
          </a:p>
          <a:p>
            <a:pPr marL="457200" indent="-457200">
              <a:buAutoNum type="arabicPeriod"/>
            </a:pPr>
            <a:r>
              <a:rPr lang="en-US" dirty="0"/>
              <a:t>Let’s play the game!</a:t>
            </a:r>
          </a:p>
        </p:txBody>
      </p:sp>
      <p:pic>
        <p:nvPicPr>
          <p:cNvPr id="7" name="Picture 2" descr="Unified neutral theory of biodiversity - Wikipedia">
            <a:extLst>
              <a:ext uri="{FF2B5EF4-FFF2-40B4-BE49-F238E27FC236}">
                <a16:creationId xmlns:a16="http://schemas.microsoft.com/office/drawing/2014/main" id="{4B83A670-4C83-E8CB-7A13-0E5A98D96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58" y="1310204"/>
            <a:ext cx="2197921" cy="339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769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fit UNTB into a process model framework?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CCE42-778C-E359-6D1C-611231338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Entities: Ecological communities made of individuals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Individuals die, give birth, immigrate, and speciate according to rules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outcomes are semi-deterministic</a:t>
            </a:r>
          </a:p>
        </p:txBody>
      </p:sp>
      <p:pic>
        <p:nvPicPr>
          <p:cNvPr id="6" name="Graphic 5" descr="Forest scene with solid fill">
            <a:extLst>
              <a:ext uri="{FF2B5EF4-FFF2-40B4-BE49-F238E27FC236}">
                <a16:creationId xmlns:a16="http://schemas.microsoft.com/office/drawing/2014/main" id="{CF123EE1-8591-7B0E-EECE-451EAD1F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7865" y="3051639"/>
            <a:ext cx="1366630" cy="1366630"/>
          </a:xfrm>
          <a:prstGeom prst="rect">
            <a:avLst/>
          </a:prstGeom>
        </p:spPr>
      </p:pic>
      <p:pic>
        <p:nvPicPr>
          <p:cNvPr id="7" name="Graphic 6" descr="Forest scene outline">
            <a:extLst>
              <a:ext uri="{FF2B5EF4-FFF2-40B4-BE49-F238E27FC236}">
                <a16:creationId xmlns:a16="http://schemas.microsoft.com/office/drawing/2014/main" id="{0526DCCA-6112-FD1E-9270-FB99A400C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629400" y="2214072"/>
            <a:ext cx="1366630" cy="1366630"/>
          </a:xfrm>
          <a:prstGeom prst="rect">
            <a:avLst/>
          </a:prstGeom>
        </p:spPr>
      </p:pic>
      <p:pic>
        <p:nvPicPr>
          <p:cNvPr id="9" name="Graphic 8" descr="Forest scene with solid fill">
            <a:extLst>
              <a:ext uri="{FF2B5EF4-FFF2-40B4-BE49-F238E27FC236}">
                <a16:creationId xmlns:a16="http://schemas.microsoft.com/office/drawing/2014/main" id="{F221C883-2ACA-4A69-8C1C-9A829C436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7280" y="3734954"/>
            <a:ext cx="1366630" cy="1366630"/>
          </a:xfrm>
          <a:prstGeom prst="rect">
            <a:avLst/>
          </a:prstGeom>
        </p:spPr>
      </p:pic>
      <p:pic>
        <p:nvPicPr>
          <p:cNvPr id="10" name="Graphic 9" descr="Dice with solid fill">
            <a:extLst>
              <a:ext uri="{FF2B5EF4-FFF2-40B4-BE49-F238E27FC236}">
                <a16:creationId xmlns:a16="http://schemas.microsoft.com/office/drawing/2014/main" id="{4EA7D9D9-AB6A-6561-1BAF-13EC576A24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 rot="20021415">
            <a:off x="4920571" y="3487310"/>
            <a:ext cx="764067" cy="764067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C37004FD-A49A-7FD3-5DB8-CA95C671B75F}"/>
              </a:ext>
            </a:extLst>
          </p:cNvPr>
          <p:cNvSpPr/>
          <p:nvPr/>
        </p:nvSpPr>
        <p:spPr>
          <a:xfrm>
            <a:off x="4273904" y="3734954"/>
            <a:ext cx="407505" cy="3351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F0939FAB-D7FB-6A1F-1145-5CB8F8F5D2AE}"/>
              </a:ext>
            </a:extLst>
          </p:cNvPr>
          <p:cNvSpPr/>
          <p:nvPr/>
        </p:nvSpPr>
        <p:spPr>
          <a:xfrm rot="20009812">
            <a:off x="5967204" y="3440995"/>
            <a:ext cx="407505" cy="3351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7D954940-A758-5E58-3AA2-3822AA16BE76}"/>
              </a:ext>
            </a:extLst>
          </p:cNvPr>
          <p:cNvSpPr/>
          <p:nvPr/>
        </p:nvSpPr>
        <p:spPr>
          <a:xfrm rot="1934181">
            <a:off x="5962591" y="3960616"/>
            <a:ext cx="407505" cy="3351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30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rules and outcomes of neutral theory?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25F330-8BD2-59FB-D1BB-DABC7736EC77}"/>
              </a:ext>
            </a:extLst>
          </p:cNvPr>
          <p:cNvGrpSpPr/>
          <p:nvPr/>
        </p:nvGrpSpPr>
        <p:grpSpPr>
          <a:xfrm>
            <a:off x="1724439" y="1205120"/>
            <a:ext cx="5198165" cy="2887512"/>
            <a:chOff x="1724439" y="1205120"/>
            <a:chExt cx="5198165" cy="2887512"/>
          </a:xfrm>
        </p:grpSpPr>
        <p:pic>
          <p:nvPicPr>
            <p:cNvPr id="6" name="Graphic 5" descr="Forest scene with solid fill">
              <a:extLst>
                <a:ext uri="{FF2B5EF4-FFF2-40B4-BE49-F238E27FC236}">
                  <a16:creationId xmlns:a16="http://schemas.microsoft.com/office/drawing/2014/main" id="{CF123EE1-8591-7B0E-EECE-451EAD1F8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4439" y="2042687"/>
              <a:ext cx="1366630" cy="1366630"/>
            </a:xfrm>
            <a:prstGeom prst="rect">
              <a:avLst/>
            </a:prstGeom>
          </p:spPr>
        </p:pic>
        <p:pic>
          <p:nvPicPr>
            <p:cNvPr id="7" name="Graphic 6" descr="Forest scene outline">
              <a:extLst>
                <a:ext uri="{FF2B5EF4-FFF2-40B4-BE49-F238E27FC236}">
                  <a16:creationId xmlns:a16="http://schemas.microsoft.com/office/drawing/2014/main" id="{0526DCCA-6112-FD1E-9270-FB99A400C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5555974" y="1205120"/>
              <a:ext cx="1366630" cy="1366630"/>
            </a:xfrm>
            <a:prstGeom prst="rect">
              <a:avLst/>
            </a:prstGeom>
          </p:spPr>
        </p:pic>
        <p:pic>
          <p:nvPicPr>
            <p:cNvPr id="9" name="Graphic 8" descr="Forest scene with solid fill">
              <a:extLst>
                <a:ext uri="{FF2B5EF4-FFF2-40B4-BE49-F238E27FC236}">
                  <a16:creationId xmlns:a16="http://schemas.microsoft.com/office/drawing/2014/main" id="{F221C883-2ACA-4A69-8C1C-9A829C436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93854" y="2726002"/>
              <a:ext cx="1366630" cy="1366630"/>
            </a:xfrm>
            <a:prstGeom prst="rect">
              <a:avLst/>
            </a:prstGeom>
          </p:spPr>
        </p:pic>
        <p:pic>
          <p:nvPicPr>
            <p:cNvPr id="10" name="Graphic 9" descr="Dice with solid fill">
              <a:extLst>
                <a:ext uri="{FF2B5EF4-FFF2-40B4-BE49-F238E27FC236}">
                  <a16:creationId xmlns:a16="http://schemas.microsoft.com/office/drawing/2014/main" id="{4EA7D9D9-AB6A-6561-1BAF-13EC576A2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20021415">
              <a:off x="3847145" y="2478358"/>
              <a:ext cx="764067" cy="764067"/>
            </a:xfrm>
            <a:prstGeom prst="rect">
              <a:avLst/>
            </a:prstGeom>
          </p:spPr>
        </p:pic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C37004FD-A49A-7FD3-5DB8-CA95C671B75F}"/>
                </a:ext>
              </a:extLst>
            </p:cNvPr>
            <p:cNvSpPr/>
            <p:nvPr/>
          </p:nvSpPr>
          <p:spPr>
            <a:xfrm>
              <a:off x="3200478" y="2726002"/>
              <a:ext cx="407505" cy="33518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F0939FAB-D7FB-6A1F-1145-5CB8F8F5D2AE}"/>
                </a:ext>
              </a:extLst>
            </p:cNvPr>
            <p:cNvSpPr/>
            <p:nvPr/>
          </p:nvSpPr>
          <p:spPr>
            <a:xfrm rot="20009812">
              <a:off x="4893778" y="2432043"/>
              <a:ext cx="407505" cy="33518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7D954940-A758-5E58-3AA2-3822AA16BE76}"/>
                </a:ext>
              </a:extLst>
            </p:cNvPr>
            <p:cNvSpPr/>
            <p:nvPr/>
          </p:nvSpPr>
          <p:spPr>
            <a:xfrm rot="1934181">
              <a:off x="4889165" y="2951664"/>
              <a:ext cx="407505" cy="33518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Graphic 17" descr="Forest scene with solid fill">
            <a:extLst>
              <a:ext uri="{FF2B5EF4-FFF2-40B4-BE49-F238E27FC236}">
                <a16:creationId xmlns:a16="http://schemas.microsoft.com/office/drawing/2014/main" id="{99BB46F3-70D3-EA72-6F32-D76483DB3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527" y="2106625"/>
            <a:ext cx="683315" cy="683315"/>
          </a:xfrm>
          <a:prstGeom prst="rect">
            <a:avLst/>
          </a:prstGeom>
        </p:spPr>
      </p:pic>
      <p:pic>
        <p:nvPicPr>
          <p:cNvPr id="19" name="Graphic 18" descr="Forest scene with solid fill">
            <a:extLst>
              <a:ext uri="{FF2B5EF4-FFF2-40B4-BE49-F238E27FC236}">
                <a16:creationId xmlns:a16="http://schemas.microsoft.com/office/drawing/2014/main" id="{497C29CE-C938-D57E-C699-D8C443DFB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337" y="2789940"/>
            <a:ext cx="683315" cy="683315"/>
          </a:xfrm>
          <a:prstGeom prst="rect">
            <a:avLst/>
          </a:prstGeom>
        </p:spPr>
      </p:pic>
      <p:pic>
        <p:nvPicPr>
          <p:cNvPr id="20" name="Graphic 19" descr="Forest scene with solid fill">
            <a:extLst>
              <a:ext uri="{FF2B5EF4-FFF2-40B4-BE49-F238E27FC236}">
                <a16:creationId xmlns:a16="http://schemas.microsoft.com/office/drawing/2014/main" id="{E41652D6-4516-2967-0E19-9A3476B0A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4006" y="3357277"/>
            <a:ext cx="683315" cy="683315"/>
          </a:xfrm>
          <a:prstGeom prst="rect">
            <a:avLst/>
          </a:prstGeom>
        </p:spPr>
      </p:pic>
      <p:pic>
        <p:nvPicPr>
          <p:cNvPr id="21" name="Graphic 20" descr="Forest scene with solid fill">
            <a:extLst>
              <a:ext uri="{FF2B5EF4-FFF2-40B4-BE49-F238E27FC236}">
                <a16:creationId xmlns:a16="http://schemas.microsoft.com/office/drawing/2014/main" id="{68E0B61B-F947-8C4A-ED6A-EB79CFC68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6733" y="3356933"/>
            <a:ext cx="683315" cy="6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65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rules and outcomes of neutral theory?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25F330-8BD2-59FB-D1BB-DABC7736EC77}"/>
              </a:ext>
            </a:extLst>
          </p:cNvPr>
          <p:cNvGrpSpPr/>
          <p:nvPr/>
        </p:nvGrpSpPr>
        <p:grpSpPr>
          <a:xfrm>
            <a:off x="1724439" y="1205120"/>
            <a:ext cx="5198165" cy="2887512"/>
            <a:chOff x="1724439" y="1205120"/>
            <a:chExt cx="5198165" cy="2887512"/>
          </a:xfrm>
        </p:grpSpPr>
        <p:pic>
          <p:nvPicPr>
            <p:cNvPr id="6" name="Graphic 5" descr="Forest scene with solid fill">
              <a:extLst>
                <a:ext uri="{FF2B5EF4-FFF2-40B4-BE49-F238E27FC236}">
                  <a16:creationId xmlns:a16="http://schemas.microsoft.com/office/drawing/2014/main" id="{CF123EE1-8591-7B0E-EECE-451EAD1F8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4439" y="2042687"/>
              <a:ext cx="1366630" cy="1366630"/>
            </a:xfrm>
            <a:prstGeom prst="rect">
              <a:avLst/>
            </a:prstGeom>
          </p:spPr>
        </p:pic>
        <p:pic>
          <p:nvPicPr>
            <p:cNvPr id="7" name="Graphic 6" descr="Forest scene outline">
              <a:extLst>
                <a:ext uri="{FF2B5EF4-FFF2-40B4-BE49-F238E27FC236}">
                  <a16:creationId xmlns:a16="http://schemas.microsoft.com/office/drawing/2014/main" id="{0526DCCA-6112-FD1E-9270-FB99A400C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5555974" y="1205120"/>
              <a:ext cx="1366630" cy="1366630"/>
            </a:xfrm>
            <a:prstGeom prst="rect">
              <a:avLst/>
            </a:prstGeom>
          </p:spPr>
        </p:pic>
        <p:pic>
          <p:nvPicPr>
            <p:cNvPr id="9" name="Graphic 8" descr="Forest scene with solid fill">
              <a:extLst>
                <a:ext uri="{FF2B5EF4-FFF2-40B4-BE49-F238E27FC236}">
                  <a16:creationId xmlns:a16="http://schemas.microsoft.com/office/drawing/2014/main" id="{F221C883-2ACA-4A69-8C1C-9A829C436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93854" y="2726002"/>
              <a:ext cx="1366630" cy="1366630"/>
            </a:xfrm>
            <a:prstGeom prst="rect">
              <a:avLst/>
            </a:prstGeom>
          </p:spPr>
        </p:pic>
        <p:pic>
          <p:nvPicPr>
            <p:cNvPr id="10" name="Graphic 9" descr="Dice with solid fill">
              <a:extLst>
                <a:ext uri="{FF2B5EF4-FFF2-40B4-BE49-F238E27FC236}">
                  <a16:creationId xmlns:a16="http://schemas.microsoft.com/office/drawing/2014/main" id="{4EA7D9D9-AB6A-6561-1BAF-13EC576A2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 rot="20021415">
              <a:off x="3847145" y="2478358"/>
              <a:ext cx="764067" cy="764067"/>
            </a:xfrm>
            <a:prstGeom prst="rect">
              <a:avLst/>
            </a:prstGeom>
          </p:spPr>
        </p:pic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C37004FD-A49A-7FD3-5DB8-CA95C671B75F}"/>
                </a:ext>
              </a:extLst>
            </p:cNvPr>
            <p:cNvSpPr/>
            <p:nvPr/>
          </p:nvSpPr>
          <p:spPr>
            <a:xfrm>
              <a:off x="3200478" y="2726002"/>
              <a:ext cx="407505" cy="33518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F0939FAB-D7FB-6A1F-1145-5CB8F8F5D2AE}"/>
                </a:ext>
              </a:extLst>
            </p:cNvPr>
            <p:cNvSpPr/>
            <p:nvPr/>
          </p:nvSpPr>
          <p:spPr>
            <a:xfrm rot="20009812">
              <a:off x="4893778" y="2432043"/>
              <a:ext cx="407505" cy="33518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7D954940-A758-5E58-3AA2-3822AA16BE76}"/>
                </a:ext>
              </a:extLst>
            </p:cNvPr>
            <p:cNvSpPr/>
            <p:nvPr/>
          </p:nvSpPr>
          <p:spPr>
            <a:xfrm rot="1934181">
              <a:off x="4889165" y="2951664"/>
              <a:ext cx="407505" cy="33518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590606-11EA-7E8E-10B0-AA74E1C6958F}"/>
              </a:ext>
            </a:extLst>
          </p:cNvPr>
          <p:cNvSpPr txBox="1"/>
          <p:nvPr/>
        </p:nvSpPr>
        <p:spPr>
          <a:xfrm>
            <a:off x="1376843" y="1578969"/>
            <a:ext cx="13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Playing field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84632-9020-FF1A-7D3E-5384525524D3}"/>
              </a:ext>
            </a:extLst>
          </p:cNvPr>
          <p:cNvSpPr txBox="1"/>
          <p:nvPr/>
        </p:nvSpPr>
        <p:spPr>
          <a:xfrm>
            <a:off x="3677716" y="1578969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CD5E2-D61D-377E-7E62-2F6E4BC2DE7C}"/>
              </a:ext>
            </a:extLst>
          </p:cNvPr>
          <p:cNvSpPr txBox="1"/>
          <p:nvPr/>
        </p:nvSpPr>
        <p:spPr>
          <a:xfrm>
            <a:off x="7613374" y="2387084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Outcomes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CDAAC882-2A03-B090-FCAD-4D083C83A43D}"/>
              </a:ext>
            </a:extLst>
          </p:cNvPr>
          <p:cNvSpPr/>
          <p:nvPr/>
        </p:nvSpPr>
        <p:spPr>
          <a:xfrm>
            <a:off x="7187978" y="1423283"/>
            <a:ext cx="425395" cy="2520564"/>
          </a:xfrm>
          <a:prstGeom prst="rightBrace">
            <a:avLst>
              <a:gd name="adj1" fmla="val 8333"/>
              <a:gd name="adj2" fmla="val 4658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E2430C10-4493-02AB-D139-ACA6EB450E4D}"/>
              </a:ext>
            </a:extLst>
          </p:cNvPr>
          <p:cNvSpPr/>
          <p:nvPr/>
        </p:nvSpPr>
        <p:spPr>
          <a:xfrm rot="16200000" flipV="1">
            <a:off x="4107994" y="1006163"/>
            <a:ext cx="183640" cy="2199532"/>
          </a:xfrm>
          <a:prstGeom prst="rightBrace">
            <a:avLst>
              <a:gd name="adj1" fmla="val 8333"/>
              <a:gd name="adj2" fmla="val 5214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Forest scene with solid fill">
            <a:extLst>
              <a:ext uri="{FF2B5EF4-FFF2-40B4-BE49-F238E27FC236}">
                <a16:creationId xmlns:a16="http://schemas.microsoft.com/office/drawing/2014/main" id="{99BB46F3-70D3-EA72-6F32-D76483DB3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527" y="2106625"/>
            <a:ext cx="683315" cy="683315"/>
          </a:xfrm>
          <a:prstGeom prst="rect">
            <a:avLst/>
          </a:prstGeom>
        </p:spPr>
      </p:pic>
      <p:pic>
        <p:nvPicPr>
          <p:cNvPr id="19" name="Graphic 18" descr="Forest scene with solid fill">
            <a:extLst>
              <a:ext uri="{FF2B5EF4-FFF2-40B4-BE49-F238E27FC236}">
                <a16:creationId xmlns:a16="http://schemas.microsoft.com/office/drawing/2014/main" id="{497C29CE-C938-D57E-C699-D8C443DFB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337" y="2789940"/>
            <a:ext cx="683315" cy="683315"/>
          </a:xfrm>
          <a:prstGeom prst="rect">
            <a:avLst/>
          </a:prstGeom>
        </p:spPr>
      </p:pic>
      <p:pic>
        <p:nvPicPr>
          <p:cNvPr id="20" name="Graphic 19" descr="Forest scene with solid fill">
            <a:extLst>
              <a:ext uri="{FF2B5EF4-FFF2-40B4-BE49-F238E27FC236}">
                <a16:creationId xmlns:a16="http://schemas.microsoft.com/office/drawing/2014/main" id="{E41652D6-4516-2967-0E19-9A3476B0A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4006" y="3357277"/>
            <a:ext cx="683315" cy="683315"/>
          </a:xfrm>
          <a:prstGeom prst="rect">
            <a:avLst/>
          </a:prstGeom>
        </p:spPr>
      </p:pic>
      <p:pic>
        <p:nvPicPr>
          <p:cNvPr id="21" name="Graphic 20" descr="Forest scene with solid fill">
            <a:extLst>
              <a:ext uri="{FF2B5EF4-FFF2-40B4-BE49-F238E27FC236}">
                <a16:creationId xmlns:a16="http://schemas.microsoft.com/office/drawing/2014/main" id="{68E0B61B-F947-8C4A-ED6A-EB79CFC68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6733" y="3356933"/>
            <a:ext cx="683315" cy="683315"/>
          </a:xfrm>
          <a:prstGeom prst="rect">
            <a:avLst/>
          </a:prstGeom>
        </p:spPr>
      </p:pic>
      <p:sp>
        <p:nvSpPr>
          <p:cNvPr id="22" name="Right Brace 21">
            <a:extLst>
              <a:ext uri="{FF2B5EF4-FFF2-40B4-BE49-F238E27FC236}">
                <a16:creationId xmlns:a16="http://schemas.microsoft.com/office/drawing/2014/main" id="{1A255BA1-5450-1AD5-74C1-531DEB0A91D6}"/>
              </a:ext>
            </a:extLst>
          </p:cNvPr>
          <p:cNvSpPr/>
          <p:nvPr/>
        </p:nvSpPr>
        <p:spPr>
          <a:xfrm rot="16200000" flipV="1">
            <a:off x="1930792" y="1183990"/>
            <a:ext cx="181778" cy="1847132"/>
          </a:xfrm>
          <a:prstGeom prst="rightBrace">
            <a:avLst>
              <a:gd name="adj1" fmla="val 8333"/>
              <a:gd name="adj2" fmla="val 5214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17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playing field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48E493A-A42B-0549-8D60-297217976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25035" y="1661397"/>
            <a:ext cx="552893" cy="55289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D2BF9DDA-8490-7E3D-A1D3-239EC5D795B9}"/>
              </a:ext>
            </a:extLst>
          </p:cNvPr>
          <p:cNvSpPr txBox="1"/>
          <p:nvPr/>
        </p:nvSpPr>
        <p:spPr>
          <a:xfrm>
            <a:off x="1182661" y="1196941"/>
            <a:ext cx="174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Metacommunity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BCF21F-849B-C7C9-80A6-5ABBB7D8AD00}"/>
              </a:ext>
            </a:extLst>
          </p:cNvPr>
          <p:cNvSpPr txBox="1"/>
          <p:nvPr/>
        </p:nvSpPr>
        <p:spPr>
          <a:xfrm>
            <a:off x="3897178" y="2029594"/>
            <a:ext cx="1780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82644" y="2242141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9536" y="1844928"/>
            <a:ext cx="19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All-time species list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419E6BD3-620A-2E25-1304-71EB4A737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401013" y="1667399"/>
            <a:ext cx="552893" cy="552893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1FA92E75-2D5D-9164-E1FD-56DED686FE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858214" y="1656766"/>
            <a:ext cx="552893" cy="552893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765D48DE-7A2E-12F3-2BE1-BF155F8EF3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339681" y="1665485"/>
            <a:ext cx="552893" cy="552893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0009097A-E85F-311D-9214-09D753CE96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749201" y="1654853"/>
            <a:ext cx="552893" cy="552893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1614E53C-74E3-21BF-FB7A-7193CE41EB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19041" y="2302870"/>
            <a:ext cx="552893" cy="552893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E24E510A-B9A7-A080-7322-1674D39CFB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395019" y="2308872"/>
            <a:ext cx="552893" cy="552893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9F630722-90B0-2679-DA27-820C952E9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852220" y="2298239"/>
            <a:ext cx="552893" cy="552893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CE64364B-BFC3-797E-E374-F93BC4F031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333687" y="2306958"/>
            <a:ext cx="552893" cy="552893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E221ECB7-A1CC-BCDA-E6BC-E6CB0F240C9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743207" y="2296326"/>
            <a:ext cx="552893" cy="552893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33F5EE90-9089-A14A-DA1A-3B331E2FF29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919041" y="2933710"/>
            <a:ext cx="552893" cy="552893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7FA3C8B7-0E52-F2A7-5FC8-850ECA3E58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395019" y="2939712"/>
            <a:ext cx="552893" cy="552893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E7731F98-482F-B377-DC4C-484E9F42D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852220" y="2929079"/>
            <a:ext cx="552893" cy="552893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E4A7C30F-8305-20B8-EC70-17281E2A4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333687" y="2937798"/>
            <a:ext cx="552893" cy="552893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44A6B9CE-B43E-D5A9-4E49-C43FB1F6E07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743207" y="2927166"/>
            <a:ext cx="552893" cy="552893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7A3BA7BE-4353-4621-8253-3B2FB96AABB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19041" y="3549055"/>
            <a:ext cx="552893" cy="552893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D13687CB-5E36-0343-929C-83E9F6F450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395019" y="3555057"/>
            <a:ext cx="552893" cy="552893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BB2EB2F8-8BC8-49E4-C00E-F6927ECBCD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852220" y="3544424"/>
            <a:ext cx="552893" cy="552893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F07A0079-6ADF-C119-A854-A48E4C921C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333687" y="3553143"/>
            <a:ext cx="552893" cy="552893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886A0017-0E62-1229-7E7E-5E89D792A3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743207" y="3542511"/>
            <a:ext cx="552893" cy="552893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9A6C96F9-E0B6-BFBD-EEB4-17B550CA5E1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3534312" y="2474672"/>
            <a:ext cx="552893" cy="552893"/>
          </a:xfrm>
          <a:prstGeom prst="rect">
            <a:avLst/>
          </a:prstGeom>
        </p:spPr>
      </p:pic>
      <p:pic>
        <p:nvPicPr>
          <p:cNvPr id="84" name="Graphic 83">
            <a:extLst>
              <a:ext uri="{FF2B5EF4-FFF2-40B4-BE49-F238E27FC236}">
                <a16:creationId xmlns:a16="http://schemas.microsoft.com/office/drawing/2014/main" id="{EF87B529-E6E7-56E1-A7AD-6827C18A6B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010290" y="2480674"/>
            <a:ext cx="552893" cy="552893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C0EF87FD-3573-BB48-9DF7-ECEF3B6270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467491" y="2470041"/>
            <a:ext cx="552893" cy="552893"/>
          </a:xfrm>
          <a:prstGeom prst="rect">
            <a:avLst/>
          </a:prstGeom>
        </p:spPr>
      </p:pic>
      <p:pic>
        <p:nvPicPr>
          <p:cNvPr id="86" name="Graphic 85">
            <a:extLst>
              <a:ext uri="{FF2B5EF4-FFF2-40B4-BE49-F238E27FC236}">
                <a16:creationId xmlns:a16="http://schemas.microsoft.com/office/drawing/2014/main" id="{51DD90B4-31A2-D3FE-5A45-E156A5DD573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4948958" y="2478760"/>
            <a:ext cx="552893" cy="552893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DBEDDD91-36EC-66EE-E370-0B6DF9EAF8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358478" y="2468128"/>
            <a:ext cx="552893" cy="55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5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Theory and motivation of process modeling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999256"/>
            <a:ext cx="1341247" cy="1633841"/>
            <a:chOff x="919042" y="1201495"/>
            <a:chExt cx="1341247" cy="1633841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1000469" y="1201495"/>
              <a:ext cx="1224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377059" cy="945404"/>
            <a:chOff x="2487404" y="1661993"/>
            <a:chExt cx="2377059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47DB28B-5360-FD27-71E2-3CDBA11E5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311570" y="2041958"/>
              <a:ext cx="552893" cy="552893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75511E89-4683-21F8-19B4-2EEDBB5A7A9C}"/>
              </a:ext>
            </a:extLst>
          </p:cNvPr>
          <p:cNvSpPr txBox="1"/>
          <p:nvPr/>
        </p:nvSpPr>
        <p:spPr>
          <a:xfrm>
            <a:off x="2630971" y="1408018"/>
            <a:ext cx="583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time step, an individual from the local community dies.</a:t>
            </a:r>
          </a:p>
        </p:txBody>
      </p:sp>
    </p:spTree>
    <p:extLst>
      <p:ext uri="{BB962C8B-B14F-4D97-AF65-F5344CB8AC3E}">
        <p14:creationId xmlns:p14="http://schemas.microsoft.com/office/powerpoint/2010/main" val="2188730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999256"/>
            <a:ext cx="1341247" cy="1633841"/>
            <a:chOff x="919042" y="1201495"/>
            <a:chExt cx="1341247" cy="1633841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1000469" y="1201495"/>
              <a:ext cx="1224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377059" cy="945404"/>
            <a:chOff x="2487404" y="1661993"/>
            <a:chExt cx="2377059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47DB28B-5360-FD27-71E2-3CDBA11E5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311570" y="2041958"/>
              <a:ext cx="552893" cy="552893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75511E89-4683-21F8-19B4-2EEDBB5A7A9C}"/>
              </a:ext>
            </a:extLst>
          </p:cNvPr>
          <p:cNvSpPr txBox="1"/>
          <p:nvPr/>
        </p:nvSpPr>
        <p:spPr>
          <a:xfrm>
            <a:off x="2630971" y="1408018"/>
            <a:ext cx="583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time step, an individual from the local community dies.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639417-DE80-D735-1BFB-34C35A210BFA}"/>
              </a:ext>
            </a:extLst>
          </p:cNvPr>
          <p:cNvSpPr txBox="1"/>
          <p:nvPr/>
        </p:nvSpPr>
        <p:spPr>
          <a:xfrm>
            <a:off x="2630972" y="1952581"/>
            <a:ext cx="583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They are replaced via either a </a:t>
            </a:r>
            <a:r>
              <a:rPr lang="en-US" b="1" dirty="0"/>
              <a:t>local birth </a:t>
            </a:r>
            <a:r>
              <a:rPr lang="en-US" dirty="0"/>
              <a:t>or </a:t>
            </a:r>
            <a:r>
              <a:rPr lang="en-US" b="1" dirty="0"/>
              <a:t>immigration </a:t>
            </a:r>
            <a:r>
              <a:rPr lang="en-US" dirty="0"/>
              <a:t>from the metacommunity.</a:t>
            </a:r>
          </a:p>
        </p:txBody>
      </p:sp>
    </p:spTree>
    <p:extLst>
      <p:ext uri="{BB962C8B-B14F-4D97-AF65-F5344CB8AC3E}">
        <p14:creationId xmlns:p14="http://schemas.microsoft.com/office/powerpoint/2010/main" val="3945942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999256"/>
            <a:ext cx="1341247" cy="1633841"/>
            <a:chOff x="919042" y="1201495"/>
            <a:chExt cx="1341247" cy="1633841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1000469" y="1201495"/>
              <a:ext cx="1224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377059" cy="945404"/>
            <a:chOff x="2487404" y="1661993"/>
            <a:chExt cx="2377059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47DB28B-5360-FD27-71E2-3CDBA11E5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311570" y="2041958"/>
              <a:ext cx="552893" cy="552893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75511E89-4683-21F8-19B4-2EEDBB5A7A9C}"/>
              </a:ext>
            </a:extLst>
          </p:cNvPr>
          <p:cNvSpPr txBox="1"/>
          <p:nvPr/>
        </p:nvSpPr>
        <p:spPr>
          <a:xfrm>
            <a:off x="2630971" y="1408018"/>
            <a:ext cx="583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time step, an individual from the local community dies.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639417-DE80-D735-1BFB-34C35A210BFA}"/>
              </a:ext>
            </a:extLst>
          </p:cNvPr>
          <p:cNvSpPr txBox="1"/>
          <p:nvPr/>
        </p:nvSpPr>
        <p:spPr>
          <a:xfrm>
            <a:off x="2630972" y="1952581"/>
            <a:ext cx="583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They are replaced via either a </a:t>
            </a:r>
            <a:r>
              <a:rPr lang="en-US" b="1" dirty="0"/>
              <a:t>local birth </a:t>
            </a:r>
            <a:r>
              <a:rPr lang="en-US" dirty="0"/>
              <a:t>or </a:t>
            </a:r>
            <a:r>
              <a:rPr lang="en-US" b="1" dirty="0"/>
              <a:t>immigration </a:t>
            </a:r>
            <a:r>
              <a:rPr lang="en-US" dirty="0"/>
              <a:t>from the metacommunity.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C8A25-5435-8C4C-C4FE-0D17A561A7FA}"/>
              </a:ext>
            </a:extLst>
          </p:cNvPr>
          <p:cNvSpPr txBox="1"/>
          <p:nvPr/>
        </p:nvSpPr>
        <p:spPr>
          <a:xfrm>
            <a:off x="2630971" y="2680075"/>
            <a:ext cx="583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Sometimes, a speciation event occurs and a new species is added.</a:t>
            </a:r>
          </a:p>
        </p:txBody>
      </p:sp>
    </p:spTree>
    <p:extLst>
      <p:ext uri="{BB962C8B-B14F-4D97-AF65-F5344CB8AC3E}">
        <p14:creationId xmlns:p14="http://schemas.microsoft.com/office/powerpoint/2010/main" val="1701992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999256"/>
            <a:ext cx="1341247" cy="1633841"/>
            <a:chOff x="919042" y="1201495"/>
            <a:chExt cx="1341247" cy="1633841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1000469" y="1201495"/>
              <a:ext cx="1224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377059" cy="945404"/>
            <a:chOff x="2487404" y="1661993"/>
            <a:chExt cx="2377059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47DB28B-5360-FD27-71E2-3CDBA11E5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311570" y="2041958"/>
              <a:ext cx="552893" cy="552893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75511E89-4683-21F8-19B4-2EEDBB5A7A9C}"/>
              </a:ext>
            </a:extLst>
          </p:cNvPr>
          <p:cNvSpPr txBox="1"/>
          <p:nvPr/>
        </p:nvSpPr>
        <p:spPr>
          <a:xfrm>
            <a:off x="2630971" y="1408018"/>
            <a:ext cx="583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time step, an individual from the local community dies.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639417-DE80-D735-1BFB-34C35A210BFA}"/>
              </a:ext>
            </a:extLst>
          </p:cNvPr>
          <p:cNvSpPr txBox="1"/>
          <p:nvPr/>
        </p:nvSpPr>
        <p:spPr>
          <a:xfrm>
            <a:off x="2630972" y="1952581"/>
            <a:ext cx="583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They are replaced via either a </a:t>
            </a:r>
            <a:r>
              <a:rPr lang="en-US" b="1" dirty="0"/>
              <a:t>local birth </a:t>
            </a:r>
            <a:r>
              <a:rPr lang="en-US" dirty="0"/>
              <a:t>or </a:t>
            </a:r>
            <a:r>
              <a:rPr lang="en-US" b="1" dirty="0"/>
              <a:t>immigration </a:t>
            </a:r>
            <a:r>
              <a:rPr lang="en-US" dirty="0"/>
              <a:t>from the metacommunity.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C8A25-5435-8C4C-C4FE-0D17A561A7FA}"/>
              </a:ext>
            </a:extLst>
          </p:cNvPr>
          <p:cNvSpPr txBox="1"/>
          <p:nvPr/>
        </p:nvSpPr>
        <p:spPr>
          <a:xfrm>
            <a:off x="2630971" y="2680075"/>
            <a:ext cx="583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Sometimes, a speciation event occurs and a new species is added.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1AF00-E5EB-6259-A4A9-FCADAA5BF46F}"/>
              </a:ext>
            </a:extLst>
          </p:cNvPr>
          <p:cNvSpPr txBox="1"/>
          <p:nvPr/>
        </p:nvSpPr>
        <p:spPr>
          <a:xfrm>
            <a:off x="2630971" y="3407569"/>
            <a:ext cx="583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repeats. </a:t>
            </a:r>
          </a:p>
        </p:txBody>
      </p:sp>
    </p:spTree>
    <p:extLst>
      <p:ext uri="{BB962C8B-B14F-4D97-AF65-F5344CB8AC3E}">
        <p14:creationId xmlns:p14="http://schemas.microsoft.com/office/powerpoint/2010/main" val="3288551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parameters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999256"/>
            <a:ext cx="1341247" cy="1633841"/>
            <a:chOff x="919042" y="1201495"/>
            <a:chExt cx="1341247" cy="1633841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1000469" y="1201495"/>
              <a:ext cx="1224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377059" cy="945404"/>
            <a:chOff x="2487404" y="1661993"/>
            <a:chExt cx="2377059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47DB28B-5360-FD27-71E2-3CDBA11E5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311570" y="2041958"/>
              <a:ext cx="552893" cy="552893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B7AB98D-07F9-084F-C973-DF99B0461A1D}"/>
              </a:ext>
            </a:extLst>
          </p:cNvPr>
          <p:cNvSpPr txBox="1"/>
          <p:nvPr/>
        </p:nvSpPr>
        <p:spPr>
          <a:xfrm>
            <a:off x="3574473" y="1588655"/>
            <a:ext cx="52009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Jm</a:t>
            </a:r>
            <a:r>
              <a:rPr lang="en-US" dirty="0"/>
              <a:t>: The number of individuals in the metacommunity</a:t>
            </a:r>
          </a:p>
          <a:p>
            <a:r>
              <a:rPr lang="en-US" i="1" dirty="0" err="1"/>
              <a:t>Sm</a:t>
            </a:r>
            <a:r>
              <a:rPr lang="en-US" dirty="0"/>
              <a:t>: The number of species in the metacommunity</a:t>
            </a:r>
          </a:p>
          <a:p>
            <a:r>
              <a:rPr lang="en-US" i="1" dirty="0"/>
              <a:t>J</a:t>
            </a:r>
            <a:r>
              <a:rPr lang="en-US" dirty="0"/>
              <a:t>: The number of individuals in the local community</a:t>
            </a:r>
            <a:endParaRPr lang="en-US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9E085B-11A3-1FC9-80CD-AFB1B64B8E61}"/>
              </a:ext>
            </a:extLst>
          </p:cNvPr>
          <p:cNvSpPr txBox="1"/>
          <p:nvPr/>
        </p:nvSpPr>
        <p:spPr>
          <a:xfrm>
            <a:off x="3574473" y="2864742"/>
            <a:ext cx="505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dirty="0"/>
              <a:t>: The probability that an immigration event occurs</a:t>
            </a:r>
            <a:endParaRPr lang="en-US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933C78-1612-7128-04AE-727D71AA934E}"/>
              </a:ext>
            </a:extLst>
          </p:cNvPr>
          <p:cNvSpPr txBox="1"/>
          <p:nvPr/>
        </p:nvSpPr>
        <p:spPr>
          <a:xfrm>
            <a:off x="3574472" y="3241958"/>
            <a:ext cx="467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v</a:t>
            </a:r>
            <a:r>
              <a:rPr lang="en-US" dirty="0"/>
              <a:t>: The probability that a speciation event occurs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31862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26780"/>
            <a:ext cx="2613792" cy="967680"/>
            <a:chOff x="2487404" y="1639717"/>
            <a:chExt cx="2613792" cy="96768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487404" y="1639717"/>
              <a:ext cx="2613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 (size = </a:t>
              </a:r>
              <a:r>
                <a:rPr lang="en-US" i="1" dirty="0"/>
                <a:t>J)</a:t>
              </a:r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47DB28B-5360-FD27-71E2-3CDBA11E5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311570" y="2041958"/>
              <a:ext cx="552893" cy="55289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CB79D7-314B-8F90-4414-99E4C5320F1F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CB79D7-314B-8F90-4414-99E4C5320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19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Skull with solid fill">
            <a:extLst>
              <a:ext uri="{FF2B5EF4-FFF2-40B4-BE49-F238E27FC236}">
                <a16:creationId xmlns:a16="http://schemas.microsoft.com/office/drawing/2014/main" id="{DA6E8472-D40F-2069-3157-9243AEBEA37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767666" y="3962197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1EF679-BA17-2B33-FB28-AA59E8953F93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8287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4130934"/>
            <a:ext cx="1967539" cy="563526"/>
            <a:chOff x="2487404" y="2043871"/>
            <a:chExt cx="1967539" cy="563526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pic>
        <p:nvPicPr>
          <p:cNvPr id="6" name="Graphic 5" descr="Badge Question Mark with solid fill">
            <a:extLst>
              <a:ext uri="{FF2B5EF4-FFF2-40B4-BE49-F238E27FC236}">
                <a16:creationId xmlns:a16="http://schemas.microsoft.com/office/drawing/2014/main" id="{FC232FD1-B686-1CD4-EE00-409A53F0DA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42531" y="4036100"/>
            <a:ext cx="775523" cy="77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73F9A1-D98C-7EDC-4429-35F4415A0D37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73F9A1-D98C-7EDC-4429-35F4415A0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1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CDFEC0B-55E8-3AEE-8312-FF172AB95CCE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88DFAD-EE27-F95D-FC48-10C99902306D}"/>
              </a:ext>
            </a:extLst>
          </p:cNvPr>
          <p:cNvSpPr txBox="1"/>
          <p:nvPr/>
        </p:nvSpPr>
        <p:spPr>
          <a:xfrm>
            <a:off x="107158" y="3726780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30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4130934"/>
            <a:ext cx="1967539" cy="563526"/>
            <a:chOff x="2487404" y="2043871"/>
            <a:chExt cx="1967539" cy="563526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pic>
        <p:nvPicPr>
          <p:cNvPr id="6" name="Graphic 5" descr="Badge Question Mark with solid fill">
            <a:extLst>
              <a:ext uri="{FF2B5EF4-FFF2-40B4-BE49-F238E27FC236}">
                <a16:creationId xmlns:a16="http://schemas.microsoft.com/office/drawing/2014/main" id="{FC232FD1-B686-1CD4-EE00-409A53F0DA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42531" y="4036100"/>
            <a:ext cx="775523" cy="77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pic>
        <p:nvPicPr>
          <p:cNvPr id="12" name="Graphic 11" descr="Arrow Right with solid fill">
            <a:extLst>
              <a:ext uri="{FF2B5EF4-FFF2-40B4-BE49-F238E27FC236}">
                <a16:creationId xmlns:a16="http://schemas.microsoft.com/office/drawing/2014/main" id="{9E8507A1-5C4A-3FDA-9237-455FE0B3CDC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DE9F81-508A-C396-0DD6-FFC92975E9E9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DE9F81-508A-C396-0DD6-FFC92975E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3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0BE812D-C8CC-7FAB-57A3-F9CCBB55535F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25FAF4-E246-6B03-9E11-D2830A460920}"/>
              </a:ext>
            </a:extLst>
          </p:cNvPr>
          <p:cNvSpPr txBox="1"/>
          <p:nvPr/>
        </p:nvSpPr>
        <p:spPr>
          <a:xfrm>
            <a:off x="107158" y="3726780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280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4130934"/>
            <a:ext cx="1967539" cy="563526"/>
            <a:chOff x="2487404" y="2043871"/>
            <a:chExt cx="1967539" cy="563526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pic>
        <p:nvPicPr>
          <p:cNvPr id="6" name="Graphic 5" descr="Badge Question Mark with solid fill">
            <a:extLst>
              <a:ext uri="{FF2B5EF4-FFF2-40B4-BE49-F238E27FC236}">
                <a16:creationId xmlns:a16="http://schemas.microsoft.com/office/drawing/2014/main" id="{FC232FD1-B686-1CD4-EE00-409A53F0DA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42531" y="4036100"/>
            <a:ext cx="775523" cy="77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915A5-D0E7-7179-817C-108D72581E56}"/>
              </a:ext>
            </a:extLst>
          </p:cNvPr>
          <p:cNvSpPr txBox="1"/>
          <p:nvPr/>
        </p:nvSpPr>
        <p:spPr>
          <a:xfrm>
            <a:off x="4855243" y="2087427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birth</a:t>
            </a:r>
            <a:r>
              <a:rPr lang="en-US" sz="1600" dirty="0"/>
              <a:t>, a parent is chosen 🎲 from the </a:t>
            </a:r>
            <a:r>
              <a:rPr lang="en-US" sz="1600" b="1" dirty="0"/>
              <a:t>local </a:t>
            </a:r>
            <a:r>
              <a:rPr lang="en-US" sz="1600" dirty="0"/>
              <a:t>community.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0A12B91-6470-BB7E-8A15-0F46F21F14D1}"/>
              </a:ext>
            </a:extLst>
          </p:cNvPr>
          <p:cNvSpPr/>
          <p:nvPr/>
        </p:nvSpPr>
        <p:spPr>
          <a:xfrm>
            <a:off x="1003918" y="4141471"/>
            <a:ext cx="594747" cy="59474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938F5548-4A9E-DD27-21F6-17CF76EA818E}"/>
              </a:ext>
            </a:extLst>
          </p:cNvPr>
          <p:cNvCxnSpPr>
            <a:stCxn id="18" idx="4"/>
            <a:endCxn id="6" idx="2"/>
          </p:cNvCxnSpPr>
          <p:nvPr/>
        </p:nvCxnSpPr>
        <p:spPr>
          <a:xfrm rot="16200000" flipH="1">
            <a:off x="1778090" y="4259419"/>
            <a:ext cx="75405" cy="1029001"/>
          </a:xfrm>
          <a:prstGeom prst="curvedConnector3">
            <a:avLst>
              <a:gd name="adj1" fmla="val 4031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82A0CC9C-2720-F85B-6B59-99382BCAC67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849572-FF84-FC36-C9B0-133A777A9065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849572-FF84-FC36-C9B0-133A777A9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3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A099B509-BAD6-7F0A-5248-E02D86D1186C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2357EF-4F2B-507A-E990-919E2722CDBC}"/>
              </a:ext>
            </a:extLst>
          </p:cNvPr>
          <p:cNvSpPr txBox="1"/>
          <p:nvPr/>
        </p:nvSpPr>
        <p:spPr>
          <a:xfrm>
            <a:off x="107158" y="3726780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716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099933" cy="945404"/>
            <a:chOff x="2487404" y="1661993"/>
            <a:chExt cx="2099933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pic>
        <p:nvPicPr>
          <p:cNvPr id="6" name="Graphic 5" descr="Badge Question Mark with solid fill">
            <a:extLst>
              <a:ext uri="{FF2B5EF4-FFF2-40B4-BE49-F238E27FC236}">
                <a16:creationId xmlns:a16="http://schemas.microsoft.com/office/drawing/2014/main" id="{FC232FD1-B686-1CD4-EE00-409A53F0DA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42531" y="4036100"/>
            <a:ext cx="775523" cy="77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915A5-D0E7-7179-817C-108D72581E56}"/>
              </a:ext>
            </a:extLst>
          </p:cNvPr>
          <p:cNvSpPr txBox="1"/>
          <p:nvPr/>
        </p:nvSpPr>
        <p:spPr>
          <a:xfrm>
            <a:off x="4855243" y="2087427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birth</a:t>
            </a:r>
            <a:r>
              <a:rPr lang="en-US" sz="1600" dirty="0"/>
              <a:t>, a parent is chosen 🎲 from the </a:t>
            </a:r>
            <a:r>
              <a:rPr lang="en-US" sz="1600" b="1" dirty="0"/>
              <a:t>local </a:t>
            </a:r>
            <a:r>
              <a:rPr lang="en-US" sz="1600" dirty="0"/>
              <a:t>community.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CBDF9-3878-D0DE-8EAD-9E9C434DEFF6}"/>
              </a:ext>
            </a:extLst>
          </p:cNvPr>
          <p:cNvSpPr txBox="1"/>
          <p:nvPr/>
        </p:nvSpPr>
        <p:spPr>
          <a:xfrm>
            <a:off x="6902274" y="2094488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immigration</a:t>
            </a:r>
            <a:r>
              <a:rPr lang="en-US" sz="1600" dirty="0"/>
              <a:t>, a parent is chosen 🎲 from the </a:t>
            </a:r>
            <a:r>
              <a:rPr lang="en-US" sz="1600" b="1" dirty="0"/>
              <a:t>meta </a:t>
            </a:r>
            <a:r>
              <a:rPr lang="en-US" sz="1600" dirty="0"/>
              <a:t>community.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939799-E3CD-BB96-9F9A-79F1ED166319}"/>
              </a:ext>
            </a:extLst>
          </p:cNvPr>
          <p:cNvSpPr/>
          <p:nvPr/>
        </p:nvSpPr>
        <p:spPr>
          <a:xfrm>
            <a:off x="631364" y="1205736"/>
            <a:ext cx="379140" cy="3791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6800E419-9D1B-EEC2-2DC5-4ABB787DDC33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rot="10800000" flipH="1" flipV="1">
            <a:off x="631363" y="1395306"/>
            <a:ext cx="1698929" cy="2640794"/>
          </a:xfrm>
          <a:prstGeom prst="curvedConnector4">
            <a:avLst>
              <a:gd name="adj1" fmla="val -24095"/>
              <a:gd name="adj2" fmla="val 8620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E0645477-8C25-D480-B25C-FE19E58D3AC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69ED2A-E64F-8D8B-0861-6A3713D5807B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69ED2A-E64F-8D8B-0861-6A3713D58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3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035C4835-98BD-6917-2DA0-A578B2E9880B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852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Theory and motivation of process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2A3C0-AC36-574A-2D79-07F246790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do we </a:t>
            </a:r>
            <a:r>
              <a:rPr lang="en-US" i="1" dirty="0"/>
              <a:t>mean </a:t>
            </a:r>
            <a:r>
              <a:rPr lang="en-US" dirty="0"/>
              <a:t>by process modeling, anyway?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are the </a:t>
            </a:r>
            <a:r>
              <a:rPr lang="en-US" i="1" dirty="0"/>
              <a:t>applications</a:t>
            </a:r>
            <a:r>
              <a:rPr lang="en-US" dirty="0"/>
              <a:t> of process modeling for ecological and evolutionary dynamics?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are the </a:t>
            </a:r>
            <a:r>
              <a:rPr lang="en-US" i="1" dirty="0"/>
              <a:t>limitations </a:t>
            </a:r>
            <a:r>
              <a:rPr lang="en-US" dirty="0"/>
              <a:t>of a process modeling approach?</a:t>
            </a:r>
          </a:p>
        </p:txBody>
      </p:sp>
    </p:spTree>
    <p:extLst>
      <p:ext uri="{BB962C8B-B14F-4D97-AF65-F5344CB8AC3E}">
        <p14:creationId xmlns:p14="http://schemas.microsoft.com/office/powerpoint/2010/main" val="2624502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099933" cy="945404"/>
            <a:chOff x="2487404" y="1661993"/>
            <a:chExt cx="2099933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pic>
        <p:nvPicPr>
          <p:cNvPr id="6" name="Graphic 5" descr="Badge Question Mark with solid fill">
            <a:extLst>
              <a:ext uri="{FF2B5EF4-FFF2-40B4-BE49-F238E27FC236}">
                <a16:creationId xmlns:a16="http://schemas.microsoft.com/office/drawing/2014/main" id="{FC232FD1-B686-1CD4-EE00-409A53F0DA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42531" y="4036100"/>
            <a:ext cx="775523" cy="77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915A5-D0E7-7179-817C-108D72581E56}"/>
              </a:ext>
            </a:extLst>
          </p:cNvPr>
          <p:cNvSpPr txBox="1"/>
          <p:nvPr/>
        </p:nvSpPr>
        <p:spPr>
          <a:xfrm>
            <a:off x="4855243" y="2087427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birth</a:t>
            </a:r>
            <a:r>
              <a:rPr lang="en-US" sz="1600" dirty="0"/>
              <a:t>, a parent is chosen 🎲 from the </a:t>
            </a:r>
            <a:r>
              <a:rPr lang="en-US" sz="1600" b="1" dirty="0"/>
              <a:t>local </a:t>
            </a:r>
            <a:r>
              <a:rPr lang="en-US" sz="1600" dirty="0"/>
              <a:t>community.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CBDF9-3878-D0DE-8EAD-9E9C434DEFF6}"/>
              </a:ext>
            </a:extLst>
          </p:cNvPr>
          <p:cNvSpPr txBox="1"/>
          <p:nvPr/>
        </p:nvSpPr>
        <p:spPr>
          <a:xfrm>
            <a:off x="6902274" y="2094488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immigration</a:t>
            </a:r>
            <a:r>
              <a:rPr lang="en-US" sz="1600" dirty="0"/>
              <a:t>, a parent is chosen 🎲 from the </a:t>
            </a:r>
            <a:r>
              <a:rPr lang="en-US" sz="1600" b="1" dirty="0"/>
              <a:t>meta </a:t>
            </a:r>
            <a:r>
              <a:rPr lang="en-US" sz="1600" dirty="0"/>
              <a:t>community.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939799-E3CD-BB96-9F9A-79F1ED166319}"/>
              </a:ext>
            </a:extLst>
          </p:cNvPr>
          <p:cNvSpPr/>
          <p:nvPr/>
        </p:nvSpPr>
        <p:spPr>
          <a:xfrm>
            <a:off x="631364" y="1205736"/>
            <a:ext cx="379140" cy="3791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6800E419-9D1B-EEC2-2DC5-4ABB787DDC33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rot="10800000" flipH="1" flipV="1">
            <a:off x="631363" y="1395306"/>
            <a:ext cx="1698929" cy="2640794"/>
          </a:xfrm>
          <a:prstGeom prst="curvedConnector4">
            <a:avLst>
              <a:gd name="adj1" fmla="val -24095"/>
              <a:gd name="adj2" fmla="val 8620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38F71C-D416-4659-1A84-A8BA808A35AF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pic>
        <p:nvPicPr>
          <p:cNvPr id="19" name="Graphic 18" descr="Warning with solid fill">
            <a:extLst>
              <a:ext uri="{FF2B5EF4-FFF2-40B4-BE49-F238E27FC236}">
                <a16:creationId xmlns:a16="http://schemas.microsoft.com/office/drawing/2014/main" id="{23EF4B39-06F6-E48D-598B-0CD24AA969F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328718" y="3544386"/>
            <a:ext cx="389336" cy="389336"/>
          </a:xfrm>
          <a:prstGeom prst="rect">
            <a:avLst/>
          </a:prstGeom>
        </p:spPr>
      </p:pic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0E7B2AB2-7E83-8DD2-179A-97436BF47FB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p:pic>
        <p:nvPicPr>
          <p:cNvPr id="22" name="Graphic 21" descr="Arrow Right with solid fill">
            <a:extLst>
              <a:ext uri="{FF2B5EF4-FFF2-40B4-BE49-F238E27FC236}">
                <a16:creationId xmlns:a16="http://schemas.microsoft.com/office/drawing/2014/main" id="{CDBAAB4E-1EF3-2385-D26B-33BE543B2CE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2861444">
            <a:off x="6230572" y="2914813"/>
            <a:ext cx="384297" cy="384297"/>
          </a:xfrm>
          <a:prstGeom prst="rect">
            <a:avLst/>
          </a:prstGeom>
        </p:spPr>
      </p:pic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C773574A-6315-CF93-A729-7F671E826C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7652082">
            <a:off x="7142268" y="2914675"/>
            <a:ext cx="384297" cy="3842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F7E2A1-409B-455A-E2FD-C6021AA51C23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F7E2A1-409B-455A-E2FD-C6021AA51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5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A13B6B9-DD27-5CB2-FE55-4A629F091D15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9912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099933" cy="945404"/>
            <a:chOff x="2487404" y="1661993"/>
            <a:chExt cx="2099933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915A5-D0E7-7179-817C-108D72581E56}"/>
              </a:ext>
            </a:extLst>
          </p:cNvPr>
          <p:cNvSpPr txBox="1"/>
          <p:nvPr/>
        </p:nvSpPr>
        <p:spPr>
          <a:xfrm>
            <a:off x="4855243" y="2087427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birth</a:t>
            </a:r>
            <a:r>
              <a:rPr lang="en-US" sz="1600" dirty="0"/>
              <a:t>, a parent is chosen 🎲 from the </a:t>
            </a:r>
            <a:r>
              <a:rPr lang="en-US" sz="1600" b="1" dirty="0"/>
              <a:t>local </a:t>
            </a:r>
            <a:r>
              <a:rPr lang="en-US" sz="1600" dirty="0"/>
              <a:t>community.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CBDF9-3878-D0DE-8EAD-9E9C434DEFF6}"/>
              </a:ext>
            </a:extLst>
          </p:cNvPr>
          <p:cNvSpPr txBox="1"/>
          <p:nvPr/>
        </p:nvSpPr>
        <p:spPr>
          <a:xfrm>
            <a:off x="6902274" y="2094488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immigration</a:t>
            </a:r>
            <a:r>
              <a:rPr lang="en-US" sz="1600" dirty="0"/>
              <a:t>, a parent is chosen 🎲 from the </a:t>
            </a:r>
            <a:r>
              <a:rPr lang="en-US" sz="1600" b="1" dirty="0"/>
              <a:t>meta </a:t>
            </a:r>
            <a:r>
              <a:rPr lang="en-US" sz="1600" dirty="0"/>
              <a:t>community.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939799-E3CD-BB96-9F9A-79F1ED166319}"/>
              </a:ext>
            </a:extLst>
          </p:cNvPr>
          <p:cNvSpPr/>
          <p:nvPr/>
        </p:nvSpPr>
        <p:spPr>
          <a:xfrm>
            <a:off x="631364" y="1205736"/>
            <a:ext cx="379140" cy="3791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6800E419-9D1B-EEC2-2DC5-4ABB787DDC33}"/>
              </a:ext>
            </a:extLst>
          </p:cNvPr>
          <p:cNvCxnSpPr>
            <a:cxnSpLocks/>
            <a:stCxn id="13" idx="2"/>
          </p:cNvCxnSpPr>
          <p:nvPr/>
        </p:nvCxnSpPr>
        <p:spPr>
          <a:xfrm rot="10800000" flipH="1" flipV="1">
            <a:off x="631363" y="1395306"/>
            <a:ext cx="1698929" cy="2640794"/>
          </a:xfrm>
          <a:prstGeom prst="curvedConnector4">
            <a:avLst>
              <a:gd name="adj1" fmla="val -24095"/>
              <a:gd name="adj2" fmla="val 8620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38F71C-D416-4659-1A84-A8BA808A35AF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pic>
        <p:nvPicPr>
          <p:cNvPr id="19" name="Graphic 18" descr="Warning with solid fill">
            <a:extLst>
              <a:ext uri="{FF2B5EF4-FFF2-40B4-BE49-F238E27FC236}">
                <a16:creationId xmlns:a16="http://schemas.microsoft.com/office/drawing/2014/main" id="{23EF4B39-06F6-E48D-598B-0CD24AA969F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328718" y="3544386"/>
            <a:ext cx="389336" cy="389336"/>
          </a:xfrm>
          <a:prstGeom prst="rect">
            <a:avLst/>
          </a:prstGeom>
        </p:spPr>
      </p:pic>
      <p:pic>
        <p:nvPicPr>
          <p:cNvPr id="22" name="Graphic 21" descr="Pencil with solid fill">
            <a:extLst>
              <a:ext uri="{FF2B5EF4-FFF2-40B4-BE49-F238E27FC236}">
                <a16:creationId xmlns:a16="http://schemas.microsoft.com/office/drawing/2014/main" id="{54CB8FFE-9B91-A26A-F263-A0368618572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26645" y="3162634"/>
            <a:ext cx="311184" cy="311184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F0A6B545-115E-44E4-A0FC-BE04696A613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3241813" y="3541445"/>
            <a:ext cx="552893" cy="552893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CAD4E4C9-EEC8-62AD-7F08-29637AA0F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688920" y="3541445"/>
            <a:ext cx="552893" cy="552893"/>
          </a:xfrm>
          <a:prstGeom prst="rect">
            <a:avLst/>
          </a:prstGeom>
        </p:spPr>
      </p:pic>
      <p:pic>
        <p:nvPicPr>
          <p:cNvPr id="25" name="Graphic 24" descr="Badge Question Mark with solid fill">
            <a:extLst>
              <a:ext uri="{FF2B5EF4-FFF2-40B4-BE49-F238E27FC236}">
                <a16:creationId xmlns:a16="http://schemas.microsoft.com/office/drawing/2014/main" id="{92B47ED5-89A0-BCDC-C9D9-6D320B4A0A0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942531" y="4036100"/>
            <a:ext cx="775523" cy="775523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B9F5F4B4-D233-2C7B-11F9-1C2EB88FFF9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138413" y="3652242"/>
            <a:ext cx="224600" cy="224600"/>
          </a:xfrm>
          <a:prstGeom prst="rect">
            <a:avLst/>
          </a:prstGeom>
        </p:spPr>
      </p:pic>
      <p:pic>
        <p:nvPicPr>
          <p:cNvPr id="28" name="Graphic 27" descr="Arrow Right with solid fill">
            <a:extLst>
              <a:ext uri="{FF2B5EF4-FFF2-40B4-BE49-F238E27FC236}">
                <a16:creationId xmlns:a16="http://schemas.microsoft.com/office/drawing/2014/main" id="{888E1D74-17B5-31D0-6EFA-BB4CD2C2D39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p:pic>
        <p:nvPicPr>
          <p:cNvPr id="29" name="Graphic 28" descr="Arrow Right with solid fill">
            <a:extLst>
              <a:ext uri="{FF2B5EF4-FFF2-40B4-BE49-F238E27FC236}">
                <a16:creationId xmlns:a16="http://schemas.microsoft.com/office/drawing/2014/main" id="{5737B5BA-6341-4D87-3B64-A1DB4C43A9F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861444">
            <a:off x="6230572" y="2914813"/>
            <a:ext cx="384297" cy="384297"/>
          </a:xfrm>
          <a:prstGeom prst="rect">
            <a:avLst/>
          </a:prstGeom>
        </p:spPr>
      </p:pic>
      <p:pic>
        <p:nvPicPr>
          <p:cNvPr id="30" name="Graphic 29" descr="Arrow Right with solid fill">
            <a:extLst>
              <a:ext uri="{FF2B5EF4-FFF2-40B4-BE49-F238E27FC236}">
                <a16:creationId xmlns:a16="http://schemas.microsoft.com/office/drawing/2014/main" id="{C386C9FA-794E-B741-9D80-276ACAD39E0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7652082">
            <a:off x="7142268" y="2914675"/>
            <a:ext cx="384297" cy="38429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E221E8E-20FA-A97E-A728-2F8A401CBA77}"/>
              </a:ext>
            </a:extLst>
          </p:cNvPr>
          <p:cNvSpPr txBox="1"/>
          <p:nvPr/>
        </p:nvSpPr>
        <p:spPr>
          <a:xfrm>
            <a:off x="6949935" y="4044801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so, the new offspring is a </a:t>
            </a:r>
            <a:r>
              <a:rPr lang="en-US" sz="1600" b="1" dirty="0"/>
              <a:t>new species,</a:t>
            </a:r>
          </a:p>
          <a:p>
            <a:pPr algn="ctr"/>
            <a:r>
              <a:rPr lang="en-US" sz="1600" dirty="0"/>
              <a:t>and a new species joins the all-time list.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87AE3E0-45C2-708A-700B-F5AEBE165252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87AE3E0-45C2-708A-700B-F5AEBE165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9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60349AE2-48F3-5BBF-901C-6A77A9CD1610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98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099933" cy="945404"/>
            <a:chOff x="2487404" y="1661993"/>
            <a:chExt cx="2099933" cy="9454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915A5-D0E7-7179-817C-108D72581E56}"/>
              </a:ext>
            </a:extLst>
          </p:cNvPr>
          <p:cNvSpPr txBox="1"/>
          <p:nvPr/>
        </p:nvSpPr>
        <p:spPr>
          <a:xfrm>
            <a:off x="4855243" y="2087427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birth</a:t>
            </a:r>
            <a:r>
              <a:rPr lang="en-US" sz="1600" dirty="0"/>
              <a:t>, a parent is chosen 🎲 from the </a:t>
            </a:r>
            <a:r>
              <a:rPr lang="en-US" sz="1600" b="1" dirty="0"/>
              <a:t>local </a:t>
            </a:r>
            <a:r>
              <a:rPr lang="en-US" sz="1600" dirty="0"/>
              <a:t>community.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CBDF9-3878-D0DE-8EAD-9E9C434DEFF6}"/>
              </a:ext>
            </a:extLst>
          </p:cNvPr>
          <p:cNvSpPr txBox="1"/>
          <p:nvPr/>
        </p:nvSpPr>
        <p:spPr>
          <a:xfrm>
            <a:off x="6902274" y="2094488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immigration</a:t>
            </a:r>
            <a:r>
              <a:rPr lang="en-US" sz="1600" dirty="0"/>
              <a:t>, a parent is chosen 🎲 from the </a:t>
            </a:r>
            <a:r>
              <a:rPr lang="en-US" sz="1600" b="1" dirty="0"/>
              <a:t>meta </a:t>
            </a:r>
            <a:r>
              <a:rPr lang="en-US" sz="1600" dirty="0"/>
              <a:t>community.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939799-E3CD-BB96-9F9A-79F1ED166319}"/>
              </a:ext>
            </a:extLst>
          </p:cNvPr>
          <p:cNvSpPr/>
          <p:nvPr/>
        </p:nvSpPr>
        <p:spPr>
          <a:xfrm>
            <a:off x="631364" y="1205736"/>
            <a:ext cx="379140" cy="3791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6800E419-9D1B-EEC2-2DC5-4ABB787DDC33}"/>
              </a:ext>
            </a:extLst>
          </p:cNvPr>
          <p:cNvCxnSpPr>
            <a:cxnSpLocks/>
            <a:stCxn id="13" idx="2"/>
          </p:cNvCxnSpPr>
          <p:nvPr/>
        </p:nvCxnSpPr>
        <p:spPr>
          <a:xfrm rot="10800000" flipH="1" flipV="1">
            <a:off x="631363" y="1395306"/>
            <a:ext cx="1698929" cy="2640794"/>
          </a:xfrm>
          <a:prstGeom prst="curvedConnector4">
            <a:avLst>
              <a:gd name="adj1" fmla="val -24095"/>
              <a:gd name="adj2" fmla="val 8620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38F71C-D416-4659-1A84-A8BA808A35AF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D4E4C9-EEC8-62AD-7F08-29637AA0F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328540" y="3565496"/>
            <a:ext cx="552893" cy="552893"/>
          </a:xfrm>
          <a:prstGeom prst="rect">
            <a:avLst/>
          </a:prstGeom>
        </p:spPr>
      </p:pic>
      <p:pic>
        <p:nvPicPr>
          <p:cNvPr id="25" name="Graphic 24" descr="Badge Question Mark with solid fill">
            <a:extLst>
              <a:ext uri="{FF2B5EF4-FFF2-40B4-BE49-F238E27FC236}">
                <a16:creationId xmlns:a16="http://schemas.microsoft.com/office/drawing/2014/main" id="{92B47ED5-89A0-BCDC-C9D9-6D320B4A0A0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42531" y="4036100"/>
            <a:ext cx="775523" cy="775523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B9F5F4B4-D233-2C7B-11F9-1C2EB88FFF9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78033" y="3676293"/>
            <a:ext cx="224600" cy="2246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4457D37-1B78-118D-5E5E-ADE00D7A01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936678" y="3565495"/>
            <a:ext cx="552893" cy="552893"/>
          </a:xfrm>
          <a:prstGeom prst="rect">
            <a:avLst/>
          </a:prstGeom>
        </p:spPr>
      </p:pic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027D3E4C-9D9B-DDD2-2D10-E2A23120534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p:pic>
        <p:nvPicPr>
          <p:cNvPr id="26" name="Graphic 25" descr="Arrow Right with solid fill">
            <a:extLst>
              <a:ext uri="{FF2B5EF4-FFF2-40B4-BE49-F238E27FC236}">
                <a16:creationId xmlns:a16="http://schemas.microsoft.com/office/drawing/2014/main" id="{FD62A3BE-2031-5DCB-060C-83F59B8959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2861444">
            <a:off x="6230572" y="2914813"/>
            <a:ext cx="384297" cy="384297"/>
          </a:xfrm>
          <a:prstGeom prst="rect">
            <a:avLst/>
          </a:prstGeom>
        </p:spPr>
      </p:pic>
      <p:pic>
        <p:nvPicPr>
          <p:cNvPr id="28" name="Graphic 27" descr="Arrow Right with solid fill">
            <a:extLst>
              <a:ext uri="{FF2B5EF4-FFF2-40B4-BE49-F238E27FC236}">
                <a16:creationId xmlns:a16="http://schemas.microsoft.com/office/drawing/2014/main" id="{A0A09A0F-AE22-4B02-88ED-1BEB0605661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7652082">
            <a:off x="7142268" y="2914675"/>
            <a:ext cx="384297" cy="38429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C5F2B59-D4C2-24EB-35BF-9AC1FFD21349}"/>
              </a:ext>
            </a:extLst>
          </p:cNvPr>
          <p:cNvSpPr txBox="1"/>
          <p:nvPr/>
        </p:nvSpPr>
        <p:spPr>
          <a:xfrm>
            <a:off x="6949935" y="4044801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so, the new offspring is a </a:t>
            </a:r>
            <a:r>
              <a:rPr lang="en-US" sz="1600" b="1" dirty="0"/>
              <a:t>new species,</a:t>
            </a:r>
          </a:p>
          <a:p>
            <a:pPr algn="ctr"/>
            <a:r>
              <a:rPr lang="en-US" sz="1600" dirty="0"/>
              <a:t>and a new species joins the all-time list.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23C3BF-9DA9-8A52-AA62-3F6C2DEE6FA3}"/>
              </a:ext>
            </a:extLst>
          </p:cNvPr>
          <p:cNvSpPr txBox="1"/>
          <p:nvPr/>
        </p:nvSpPr>
        <p:spPr>
          <a:xfrm>
            <a:off x="4901420" y="4106524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not, the new offspring is the </a:t>
            </a:r>
            <a:r>
              <a:rPr lang="en-US" sz="1600" b="1" dirty="0"/>
              <a:t>same species </a:t>
            </a:r>
            <a:r>
              <a:rPr lang="en-US" sz="1600" dirty="0"/>
              <a:t>as its parent.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1DC3CE-C5D6-8A51-3A7D-EAEBB0885744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1DC3CE-C5D6-8A51-3A7D-EAEBB0885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3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89434ECD-E1B3-4B5C-F41C-05CE5D2BB9FF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6170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4130934"/>
            <a:ext cx="1967539" cy="563526"/>
            <a:chOff x="2487404" y="2043871"/>
            <a:chExt cx="1967539" cy="563526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915A5-D0E7-7179-817C-108D72581E56}"/>
              </a:ext>
            </a:extLst>
          </p:cNvPr>
          <p:cNvSpPr txBox="1"/>
          <p:nvPr/>
        </p:nvSpPr>
        <p:spPr>
          <a:xfrm>
            <a:off x="4855243" y="2087427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birth</a:t>
            </a:r>
            <a:r>
              <a:rPr lang="en-US" sz="1600" dirty="0"/>
              <a:t>, a parent is chosen 🎲 from the </a:t>
            </a:r>
            <a:r>
              <a:rPr lang="en-US" sz="1600" b="1" dirty="0"/>
              <a:t>local </a:t>
            </a:r>
            <a:r>
              <a:rPr lang="en-US" sz="1600" dirty="0"/>
              <a:t>community.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CBDF9-3878-D0DE-8EAD-9E9C434DEFF6}"/>
              </a:ext>
            </a:extLst>
          </p:cNvPr>
          <p:cNvSpPr txBox="1"/>
          <p:nvPr/>
        </p:nvSpPr>
        <p:spPr>
          <a:xfrm>
            <a:off x="6902274" y="2094488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immigration</a:t>
            </a:r>
            <a:r>
              <a:rPr lang="en-US" sz="1600" dirty="0"/>
              <a:t>, a parent is chosen 🎲 from the </a:t>
            </a:r>
            <a:r>
              <a:rPr lang="en-US" sz="1600" b="1" dirty="0"/>
              <a:t>meta </a:t>
            </a:r>
            <a:r>
              <a:rPr lang="en-US" sz="1600" dirty="0"/>
              <a:t>community.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38F71C-D416-4659-1A84-A8BA808A35AF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D4E4C9-EEC8-62AD-7F08-29637AA0F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67874" y="4141566"/>
            <a:ext cx="552893" cy="5528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DAEAA66-7616-A964-F6D6-59BC726E76AE}"/>
              </a:ext>
            </a:extLst>
          </p:cNvPr>
          <p:cNvSpPr txBox="1"/>
          <p:nvPr/>
        </p:nvSpPr>
        <p:spPr>
          <a:xfrm>
            <a:off x="2470607" y="3131200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new offspring replaces the dead individual in the local community.</a:t>
            </a:r>
          </a:p>
        </p:txBody>
      </p:sp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B1C795A6-3278-D7AE-B3EA-AFD022214A8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p:pic>
        <p:nvPicPr>
          <p:cNvPr id="22" name="Graphic 21" descr="Arrow Right with solid fill">
            <a:extLst>
              <a:ext uri="{FF2B5EF4-FFF2-40B4-BE49-F238E27FC236}">
                <a16:creationId xmlns:a16="http://schemas.microsoft.com/office/drawing/2014/main" id="{7AC8A7CC-F26A-32A8-2328-16F0470D355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2861444">
            <a:off x="6230572" y="2914813"/>
            <a:ext cx="384297" cy="384297"/>
          </a:xfrm>
          <a:prstGeom prst="rect">
            <a:avLst/>
          </a:prstGeom>
        </p:spPr>
      </p:pic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64F162B4-1F9D-D4BD-A6F9-E94E3E869BC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7652082">
            <a:off x="7142268" y="2914675"/>
            <a:ext cx="384297" cy="384297"/>
          </a:xfrm>
          <a:prstGeom prst="rect">
            <a:avLst/>
          </a:prstGeom>
        </p:spPr>
      </p:pic>
      <p:pic>
        <p:nvPicPr>
          <p:cNvPr id="26" name="Graphic 25" descr="Arrow Right with solid fill">
            <a:extLst>
              <a:ext uri="{FF2B5EF4-FFF2-40B4-BE49-F238E27FC236}">
                <a16:creationId xmlns:a16="http://schemas.microsoft.com/office/drawing/2014/main" id="{6A8DCF89-8159-147B-4000-2E2E2EE5954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2018124">
            <a:off x="4203720" y="4094806"/>
            <a:ext cx="384297" cy="38429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3C2948D-6F89-59D2-8460-4AA0AAD14710}"/>
              </a:ext>
            </a:extLst>
          </p:cNvPr>
          <p:cNvSpPr txBox="1"/>
          <p:nvPr/>
        </p:nvSpPr>
        <p:spPr>
          <a:xfrm>
            <a:off x="6949935" y="4044801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so, the new offspring is a </a:t>
            </a:r>
            <a:r>
              <a:rPr lang="en-US" sz="1600" b="1" dirty="0"/>
              <a:t>new species,</a:t>
            </a:r>
          </a:p>
          <a:p>
            <a:pPr algn="ctr"/>
            <a:r>
              <a:rPr lang="en-US" sz="1600" dirty="0"/>
              <a:t>and a new species joins the all-time list.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0DE08F-9AFF-3551-CD9E-FF33583766DC}"/>
              </a:ext>
            </a:extLst>
          </p:cNvPr>
          <p:cNvSpPr txBox="1"/>
          <p:nvPr/>
        </p:nvSpPr>
        <p:spPr>
          <a:xfrm>
            <a:off x="4901420" y="4106524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not, the new offspring is the </a:t>
            </a:r>
            <a:r>
              <a:rPr lang="en-US" sz="1600" b="1" dirty="0"/>
              <a:t>same species </a:t>
            </a:r>
            <a:r>
              <a:rPr lang="en-US" sz="1600" dirty="0"/>
              <a:t>as its parent.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BB3459A-254A-DFF4-BA25-65D8B45B87FA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BB3459A-254A-DFF4-BA25-65D8B45B8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1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63D6CEC-FC61-CCAB-8629-40994177C4FC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7881E8-CBAE-3D03-D767-B79FAD40D63F}"/>
              </a:ext>
            </a:extLst>
          </p:cNvPr>
          <p:cNvSpPr txBox="1"/>
          <p:nvPr/>
        </p:nvSpPr>
        <p:spPr>
          <a:xfrm>
            <a:off x="107158" y="3726780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820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1252427"/>
            <a:ext cx="1341247" cy="1380670"/>
            <a:chOff x="919042" y="1454666"/>
            <a:chExt cx="1341247" cy="13806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4130934"/>
            <a:ext cx="1967539" cy="563526"/>
            <a:chOff x="2487404" y="2043871"/>
            <a:chExt cx="1967539" cy="563526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 </a:t>
            </a:r>
            <a:r>
              <a:rPr lang="en-US" sz="1600" i="1" dirty="0"/>
              <a:t>m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F915A5-D0E7-7179-817C-108D72581E56}"/>
                  </a:ext>
                </a:extLst>
              </p:cNvPr>
              <p:cNvSpPr txBox="1"/>
              <p:nvPr/>
            </p:nvSpPr>
            <p:spPr>
              <a:xfrm>
                <a:off x="4855243" y="2087427"/>
                <a:ext cx="2172143" cy="960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If </a:t>
                </a:r>
                <a:r>
                  <a:rPr lang="en-US" sz="1600" b="1" dirty="0"/>
                  <a:t>birth</a:t>
                </a:r>
                <a:r>
                  <a:rPr lang="en-US" sz="1600" dirty="0"/>
                  <a:t>, a parent is chosen 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r>
                  <a:rPr lang="en-US" sz="1600" dirty="0"/>
                  <a:t>  from the </a:t>
                </a:r>
                <a:r>
                  <a:rPr lang="en-US" sz="1600" b="1" dirty="0"/>
                  <a:t>local </a:t>
                </a:r>
                <a:r>
                  <a:rPr lang="en-US" sz="1600" dirty="0"/>
                  <a:t>community.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F915A5-D0E7-7179-817C-108D72581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243" y="2087427"/>
                <a:ext cx="2172143" cy="960904"/>
              </a:xfrm>
              <a:prstGeom prst="rect">
                <a:avLst/>
              </a:prstGeom>
              <a:blipFill>
                <a:blip r:embed="rId19"/>
                <a:stretch>
                  <a:fillRect t="-1299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6CBDF9-3878-D0DE-8EAD-9E9C434DEFF6}"/>
                  </a:ext>
                </a:extLst>
              </p:cNvPr>
              <p:cNvSpPr txBox="1"/>
              <p:nvPr/>
            </p:nvSpPr>
            <p:spPr>
              <a:xfrm>
                <a:off x="6902274" y="2094488"/>
                <a:ext cx="2172143" cy="960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If </a:t>
                </a:r>
                <a:r>
                  <a:rPr lang="en-US" sz="1600" b="1" dirty="0"/>
                  <a:t>immigration</a:t>
                </a:r>
                <a:r>
                  <a:rPr lang="en-US" sz="1600" dirty="0"/>
                  <a:t>, a parent is chosen 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Jm</m:t>
                        </m:r>
                      </m:den>
                    </m:f>
                  </m:oMath>
                </a14:m>
                <a:r>
                  <a:rPr lang="en-US" sz="1600" dirty="0"/>
                  <a:t> from the </a:t>
                </a:r>
                <a:r>
                  <a:rPr lang="en-US" sz="1600" b="1" dirty="0"/>
                  <a:t>meta </a:t>
                </a:r>
                <a:r>
                  <a:rPr lang="en-US" sz="1600" dirty="0"/>
                  <a:t>community.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6CBDF9-3878-D0DE-8EAD-9E9C434DE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274" y="2094488"/>
                <a:ext cx="2172143" cy="960904"/>
              </a:xfrm>
              <a:prstGeom prst="rect">
                <a:avLst/>
              </a:prstGeom>
              <a:blipFill>
                <a:blip r:embed="rId20"/>
                <a:stretch>
                  <a:fillRect l="-1163" t="-2632" r="-2907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938F71C-D416-4659-1A84-A8BA808A35AF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 </a:t>
            </a:r>
            <a:r>
              <a:rPr lang="en-US" sz="1600" i="1" dirty="0"/>
              <a:t>v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B56924-4CDE-7150-3A8A-F407DB9B095C}"/>
              </a:ext>
            </a:extLst>
          </p:cNvPr>
          <p:cNvSpPr txBox="1"/>
          <p:nvPr/>
        </p:nvSpPr>
        <p:spPr>
          <a:xfrm>
            <a:off x="6949935" y="4044801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so, the new offspring is a </a:t>
            </a:r>
            <a:r>
              <a:rPr lang="en-US" sz="1600" b="1" dirty="0"/>
              <a:t>new species,</a:t>
            </a:r>
          </a:p>
          <a:p>
            <a:pPr algn="ctr"/>
            <a:r>
              <a:rPr lang="en-US" sz="1600" dirty="0"/>
              <a:t>and a new species joins the all-time list.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D4E4C9-EEC8-62AD-7F08-29637AA0F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67874" y="4141566"/>
            <a:ext cx="552893" cy="552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1B50F4-CD6D-0785-20DF-070482C4894D}"/>
              </a:ext>
            </a:extLst>
          </p:cNvPr>
          <p:cNvSpPr txBox="1"/>
          <p:nvPr/>
        </p:nvSpPr>
        <p:spPr>
          <a:xfrm>
            <a:off x="4901420" y="4106524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not, the new offspring is the </a:t>
            </a:r>
            <a:r>
              <a:rPr lang="en-US" sz="1600" b="1" dirty="0"/>
              <a:t>same species </a:t>
            </a:r>
            <a:r>
              <a:rPr lang="en-US" sz="1600" dirty="0"/>
              <a:t>as its parent.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AEAA66-7616-A964-F6D6-59BC726E76AE}"/>
              </a:ext>
            </a:extLst>
          </p:cNvPr>
          <p:cNvSpPr txBox="1"/>
          <p:nvPr/>
        </p:nvSpPr>
        <p:spPr>
          <a:xfrm>
            <a:off x="2470607" y="3131200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new offspring replaces the dead individual in the local community.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80B997-4666-6BAB-87A7-7FA2AA52ECC1}"/>
              </a:ext>
            </a:extLst>
          </p:cNvPr>
          <p:cNvSpPr txBox="1"/>
          <p:nvPr/>
        </p:nvSpPr>
        <p:spPr>
          <a:xfrm>
            <a:off x="2384780" y="2343436"/>
            <a:ext cx="2172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Time goes on.</a:t>
            </a:r>
          </a:p>
        </p:txBody>
      </p:sp>
      <p:pic>
        <p:nvPicPr>
          <p:cNvPr id="14" name="Graphic 13" descr="Arrow Right with solid fill">
            <a:extLst>
              <a:ext uri="{FF2B5EF4-FFF2-40B4-BE49-F238E27FC236}">
                <a16:creationId xmlns:a16="http://schemas.microsoft.com/office/drawing/2014/main" id="{69392431-B7E1-0415-6EDB-2BB70A5BDFF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p:pic>
        <p:nvPicPr>
          <p:cNvPr id="18" name="Graphic 17" descr="Arrow Right with solid fill">
            <a:extLst>
              <a:ext uri="{FF2B5EF4-FFF2-40B4-BE49-F238E27FC236}">
                <a16:creationId xmlns:a16="http://schemas.microsoft.com/office/drawing/2014/main" id="{79530F7F-0355-A7B7-73C7-D1F1FDAE0BC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2861444">
            <a:off x="6230572" y="2914813"/>
            <a:ext cx="384297" cy="384297"/>
          </a:xfrm>
          <a:prstGeom prst="rect">
            <a:avLst/>
          </a:prstGeom>
        </p:spPr>
      </p:pic>
      <p:pic>
        <p:nvPicPr>
          <p:cNvPr id="20" name="Graphic 19" descr="Arrow Right with solid fill">
            <a:extLst>
              <a:ext uri="{FF2B5EF4-FFF2-40B4-BE49-F238E27FC236}">
                <a16:creationId xmlns:a16="http://schemas.microsoft.com/office/drawing/2014/main" id="{6ACA0533-D29B-2285-65D1-2795E7BCFA6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7652082">
            <a:off x="7142268" y="2914675"/>
            <a:ext cx="384297" cy="384297"/>
          </a:xfrm>
          <a:prstGeom prst="rect">
            <a:avLst/>
          </a:prstGeom>
        </p:spPr>
      </p:pic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8D95E8C2-146E-9D66-6A96-FF1EB1A9A9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2018124">
            <a:off x="4203720" y="4094806"/>
            <a:ext cx="384297" cy="384297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B438A928-EC6C-B80F-3DB6-61709F0E701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>
            <a:off x="3278702" y="2733336"/>
            <a:ext cx="384297" cy="3842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53E052-997C-FCBD-DD45-15946B365751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53E052-997C-FCBD-DD45-15946B365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3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BC77968-7B2A-8012-601E-DC424A3C67BB}"/>
              </a:ext>
            </a:extLst>
          </p:cNvPr>
          <p:cNvSpPr txBox="1"/>
          <p:nvPr/>
        </p:nvSpPr>
        <p:spPr>
          <a:xfrm>
            <a:off x="439091" y="990832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Metacommunity (size = </a:t>
            </a:r>
            <a:r>
              <a:rPr lang="en-US" sz="1200" i="1" dirty="0" err="1"/>
              <a:t>Jm</a:t>
            </a:r>
            <a:r>
              <a:rPr lang="en-US" sz="1200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032FDE-9D0B-1703-2DC6-806645BABB0F}"/>
              </a:ext>
            </a:extLst>
          </p:cNvPr>
          <p:cNvSpPr txBox="1"/>
          <p:nvPr/>
        </p:nvSpPr>
        <p:spPr>
          <a:xfrm>
            <a:off x="107158" y="3726780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658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439091" y="990832"/>
            <a:ext cx="1902059" cy="1642265"/>
            <a:chOff x="683280" y="1193071"/>
            <a:chExt cx="1902059" cy="1642265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683280" y="1193071"/>
              <a:ext cx="19020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 (size = </a:t>
              </a:r>
              <a:r>
                <a:rPr lang="en-US" sz="1200" i="1" dirty="0" err="1"/>
                <a:t>Jm</a:t>
              </a:r>
              <a:r>
                <a:rPr lang="en-US" sz="1200" dirty="0"/>
                <a:t>)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4130934"/>
            <a:ext cx="1967539" cy="563526"/>
            <a:chOff x="2487404" y="2043871"/>
            <a:chExt cx="1967539" cy="563526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 </a:t>
            </a:r>
            <a:r>
              <a:rPr lang="en-US" sz="1600" i="1" dirty="0"/>
              <a:t>m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F915A5-D0E7-7179-817C-108D72581E56}"/>
                  </a:ext>
                </a:extLst>
              </p:cNvPr>
              <p:cNvSpPr txBox="1"/>
              <p:nvPr/>
            </p:nvSpPr>
            <p:spPr>
              <a:xfrm>
                <a:off x="4855243" y="2087427"/>
                <a:ext cx="2172143" cy="960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If </a:t>
                </a:r>
                <a:r>
                  <a:rPr lang="en-US" sz="1600" b="1" dirty="0"/>
                  <a:t>birth</a:t>
                </a:r>
                <a:r>
                  <a:rPr lang="en-US" sz="1600" dirty="0"/>
                  <a:t>, a parent is chosen 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r>
                  <a:rPr lang="en-US" sz="1600" dirty="0"/>
                  <a:t>  from the </a:t>
                </a:r>
                <a:r>
                  <a:rPr lang="en-US" sz="1600" b="1" dirty="0"/>
                  <a:t>local </a:t>
                </a:r>
                <a:r>
                  <a:rPr lang="en-US" sz="1600" dirty="0"/>
                  <a:t>community.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F915A5-D0E7-7179-817C-108D72581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243" y="2087427"/>
                <a:ext cx="2172143" cy="960904"/>
              </a:xfrm>
              <a:prstGeom prst="rect">
                <a:avLst/>
              </a:prstGeom>
              <a:blipFill>
                <a:blip r:embed="rId19"/>
                <a:stretch>
                  <a:fillRect t="-1299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6CBDF9-3878-D0DE-8EAD-9E9C434DEFF6}"/>
                  </a:ext>
                </a:extLst>
              </p:cNvPr>
              <p:cNvSpPr txBox="1"/>
              <p:nvPr/>
            </p:nvSpPr>
            <p:spPr>
              <a:xfrm>
                <a:off x="6902274" y="2094488"/>
                <a:ext cx="2172143" cy="960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If </a:t>
                </a:r>
                <a:r>
                  <a:rPr lang="en-US" sz="1600" b="1" dirty="0"/>
                  <a:t>immigration</a:t>
                </a:r>
                <a:r>
                  <a:rPr lang="en-US" sz="1600" dirty="0"/>
                  <a:t>, a parent is chosen 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Jm</m:t>
                        </m:r>
                      </m:den>
                    </m:f>
                  </m:oMath>
                </a14:m>
                <a:r>
                  <a:rPr lang="en-US" sz="1600" dirty="0"/>
                  <a:t> from the </a:t>
                </a:r>
                <a:r>
                  <a:rPr lang="en-US" sz="1600" b="1" dirty="0"/>
                  <a:t>meta </a:t>
                </a:r>
                <a:r>
                  <a:rPr lang="en-US" sz="1600" dirty="0"/>
                  <a:t>community.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6CBDF9-3878-D0DE-8EAD-9E9C434DE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274" y="2094488"/>
                <a:ext cx="2172143" cy="960904"/>
              </a:xfrm>
              <a:prstGeom prst="rect">
                <a:avLst/>
              </a:prstGeom>
              <a:blipFill>
                <a:blip r:embed="rId20"/>
                <a:stretch>
                  <a:fillRect l="-1163" t="-2632" r="-2907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938F71C-D416-4659-1A84-A8BA808A35AF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 </a:t>
            </a:r>
            <a:r>
              <a:rPr lang="en-US" sz="1600" i="1" dirty="0"/>
              <a:t>v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B56924-4CDE-7150-3A8A-F407DB9B095C}"/>
              </a:ext>
            </a:extLst>
          </p:cNvPr>
          <p:cNvSpPr txBox="1"/>
          <p:nvPr/>
        </p:nvSpPr>
        <p:spPr>
          <a:xfrm>
            <a:off x="6949935" y="4044801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so, the new offspring is a </a:t>
            </a:r>
            <a:r>
              <a:rPr lang="en-US" sz="1600" b="1" dirty="0"/>
              <a:t>new species,</a:t>
            </a:r>
          </a:p>
          <a:p>
            <a:pPr algn="ctr"/>
            <a:r>
              <a:rPr lang="en-US" sz="1600" dirty="0"/>
              <a:t>and a new species joins the all-time list.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D4E4C9-EEC8-62AD-7F08-29637AA0F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67874" y="4141566"/>
            <a:ext cx="552893" cy="552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1B50F4-CD6D-0785-20DF-070482C4894D}"/>
              </a:ext>
            </a:extLst>
          </p:cNvPr>
          <p:cNvSpPr txBox="1"/>
          <p:nvPr/>
        </p:nvSpPr>
        <p:spPr>
          <a:xfrm>
            <a:off x="4901420" y="4106524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not, the new offspring is the </a:t>
            </a:r>
            <a:r>
              <a:rPr lang="en-US" sz="1600" b="1" dirty="0"/>
              <a:t>same species </a:t>
            </a:r>
            <a:r>
              <a:rPr lang="en-US" sz="1600" dirty="0"/>
              <a:t>as its parent.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AEAA66-7616-A964-F6D6-59BC726E76AE}"/>
              </a:ext>
            </a:extLst>
          </p:cNvPr>
          <p:cNvSpPr txBox="1"/>
          <p:nvPr/>
        </p:nvSpPr>
        <p:spPr>
          <a:xfrm>
            <a:off x="2470607" y="3131200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new offspring replaces the dead individual in the local community.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80B997-4666-6BAB-87A7-7FA2AA52ECC1}"/>
              </a:ext>
            </a:extLst>
          </p:cNvPr>
          <p:cNvSpPr txBox="1"/>
          <p:nvPr/>
        </p:nvSpPr>
        <p:spPr>
          <a:xfrm>
            <a:off x="2384780" y="2343436"/>
            <a:ext cx="2172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Time goes on.</a:t>
            </a:r>
          </a:p>
        </p:txBody>
      </p:sp>
      <p:pic>
        <p:nvPicPr>
          <p:cNvPr id="14" name="Graphic 13" descr="Arrow Right with solid fill">
            <a:extLst>
              <a:ext uri="{FF2B5EF4-FFF2-40B4-BE49-F238E27FC236}">
                <a16:creationId xmlns:a16="http://schemas.microsoft.com/office/drawing/2014/main" id="{69392431-B7E1-0415-6EDB-2BB70A5BDFF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p:pic>
        <p:nvPicPr>
          <p:cNvPr id="18" name="Graphic 17" descr="Arrow Right with solid fill">
            <a:extLst>
              <a:ext uri="{FF2B5EF4-FFF2-40B4-BE49-F238E27FC236}">
                <a16:creationId xmlns:a16="http://schemas.microsoft.com/office/drawing/2014/main" id="{79530F7F-0355-A7B7-73C7-D1F1FDAE0BC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2861444">
            <a:off x="6230572" y="2914813"/>
            <a:ext cx="384297" cy="384297"/>
          </a:xfrm>
          <a:prstGeom prst="rect">
            <a:avLst/>
          </a:prstGeom>
        </p:spPr>
      </p:pic>
      <p:pic>
        <p:nvPicPr>
          <p:cNvPr id="20" name="Graphic 19" descr="Arrow Right with solid fill">
            <a:extLst>
              <a:ext uri="{FF2B5EF4-FFF2-40B4-BE49-F238E27FC236}">
                <a16:creationId xmlns:a16="http://schemas.microsoft.com/office/drawing/2014/main" id="{6ACA0533-D29B-2285-65D1-2795E7BCFA6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7652082">
            <a:off x="7142268" y="2914675"/>
            <a:ext cx="384297" cy="384297"/>
          </a:xfrm>
          <a:prstGeom prst="rect">
            <a:avLst/>
          </a:prstGeom>
        </p:spPr>
      </p:pic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8D95E8C2-146E-9D66-6A96-FF1EB1A9A9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2018124">
            <a:off x="4203720" y="4094806"/>
            <a:ext cx="384297" cy="384297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B438A928-EC6C-B80F-3DB6-61709F0E701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>
            <a:off x="3278702" y="2733336"/>
            <a:ext cx="384297" cy="3842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53E052-997C-FCBD-DD45-15946B365751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53E052-997C-FCBD-DD45-15946B365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3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phic 2" descr="Arrow Right with solid fill">
            <a:extLst>
              <a:ext uri="{FF2B5EF4-FFF2-40B4-BE49-F238E27FC236}">
                <a16:creationId xmlns:a16="http://schemas.microsoft.com/office/drawing/2014/main" id="{4377E612-7229-4186-D696-E9D633E3FB5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>
            <a:off x="3278702" y="1931962"/>
            <a:ext cx="384297" cy="38429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04AE1BC-61A9-8B46-0703-1B8C1E53FF13}"/>
              </a:ext>
            </a:extLst>
          </p:cNvPr>
          <p:cNvSpPr txBox="1"/>
          <p:nvPr/>
        </p:nvSpPr>
        <p:spPr>
          <a:xfrm>
            <a:off x="107158" y="3726780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36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674853" y="999256"/>
            <a:ext cx="1341247" cy="1633841"/>
            <a:chOff x="919042" y="1201495"/>
            <a:chExt cx="1341247" cy="1633841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1000469" y="1201495"/>
              <a:ext cx="1224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A22CA4B-E085-C7EC-BF03-72B96309878C}"/>
              </a:ext>
            </a:extLst>
          </p:cNvPr>
          <p:cNvSpPr txBox="1"/>
          <p:nvPr/>
        </p:nvSpPr>
        <p:spPr>
          <a:xfrm>
            <a:off x="2384780" y="1220163"/>
            <a:ext cx="268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An individual is chosen to die.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3749056"/>
            <a:ext cx="2574908" cy="1127541"/>
            <a:chOff x="2487404" y="1661993"/>
            <a:chExt cx="2574908" cy="112754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5D2F2-6052-F180-24B5-DA04A569D2ED}"/>
                </a:ext>
              </a:extLst>
            </p:cNvPr>
            <p:cNvSpPr txBox="1"/>
            <p:nvPr/>
          </p:nvSpPr>
          <p:spPr>
            <a:xfrm>
              <a:off x="2806721" y="1661993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community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47DB28B-5360-FD27-71E2-3CDBA11E5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311570" y="2041958"/>
              <a:ext cx="552893" cy="552893"/>
            </a:xfrm>
            <a:prstGeom prst="rect">
              <a:avLst/>
            </a:prstGeom>
          </p:spPr>
        </p:pic>
        <p:pic>
          <p:nvPicPr>
            <p:cNvPr id="49" name="Graphic 48" descr="Skull with solid fill">
              <a:extLst>
                <a:ext uri="{FF2B5EF4-FFF2-40B4-BE49-F238E27FC236}">
                  <a16:creationId xmlns:a16="http://schemas.microsoft.com/office/drawing/2014/main" id="{E959C44F-9D07-3083-C9A5-FFEE553A8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147912" y="1875134"/>
              <a:ext cx="914400" cy="914400"/>
            </a:xfrm>
            <a:prstGeom prst="rect">
              <a:avLst/>
            </a:prstGeom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6AEBB936-40B7-E672-A6F8-8C16AF11CF1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DC50B28-ABDB-3DBE-0607-7C2049D50B95}"/>
              </a:ext>
            </a:extLst>
          </p:cNvPr>
          <p:cNvSpPr txBox="1"/>
          <p:nvPr/>
        </p:nvSpPr>
        <p:spPr>
          <a:xfrm>
            <a:off x="4855243" y="2087427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birth</a:t>
            </a:r>
            <a:r>
              <a:rPr lang="en-US" sz="1600" dirty="0"/>
              <a:t>, a parent species is chosen 🎲 from the </a:t>
            </a:r>
            <a:r>
              <a:rPr lang="en-US" sz="1600" b="1" dirty="0"/>
              <a:t>local </a:t>
            </a:r>
            <a:r>
              <a:rPr lang="en-US" sz="1600" dirty="0"/>
              <a:t>community.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FD3984-60E5-FDA8-E24A-596A7B2145CB}"/>
              </a:ext>
            </a:extLst>
          </p:cNvPr>
          <p:cNvSpPr txBox="1"/>
          <p:nvPr/>
        </p:nvSpPr>
        <p:spPr>
          <a:xfrm>
            <a:off x="6902274" y="2094488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</a:t>
            </a:r>
            <a:r>
              <a:rPr lang="en-US" sz="1600" b="1" dirty="0"/>
              <a:t>immigration</a:t>
            </a:r>
            <a:r>
              <a:rPr lang="en-US" sz="1600" dirty="0"/>
              <a:t>, a parent species is chosen 🎲 from the </a:t>
            </a:r>
            <a:r>
              <a:rPr lang="en-US" sz="1600" b="1" dirty="0"/>
              <a:t>meta </a:t>
            </a:r>
            <a:r>
              <a:rPr lang="en-US" sz="1600" dirty="0"/>
              <a:t>community.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935F97-2D4D-DF4D-31E1-759D3ED2CD5B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6230C7-62F8-0C0C-805C-8FE3A660F671}"/>
              </a:ext>
            </a:extLst>
          </p:cNvPr>
          <p:cNvSpPr txBox="1"/>
          <p:nvPr/>
        </p:nvSpPr>
        <p:spPr>
          <a:xfrm>
            <a:off x="4730131" y="4044801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so, the new offspring is a </a:t>
            </a:r>
            <a:r>
              <a:rPr lang="en-US" sz="1600" b="1" dirty="0"/>
              <a:t>new species,</a:t>
            </a:r>
          </a:p>
          <a:p>
            <a:pPr algn="ctr"/>
            <a:r>
              <a:rPr lang="en-US" sz="1600" dirty="0"/>
              <a:t>and a new species joins the all-time list.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02A7A1A-25BB-D6CA-C981-C324DF84074E}"/>
              </a:ext>
            </a:extLst>
          </p:cNvPr>
          <p:cNvSpPr txBox="1"/>
          <p:nvPr/>
        </p:nvSpPr>
        <p:spPr>
          <a:xfrm>
            <a:off x="7017591" y="4167912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not, the new offspring is the </a:t>
            </a:r>
            <a:r>
              <a:rPr lang="en-US" sz="1600" b="1" dirty="0"/>
              <a:t>same species </a:t>
            </a:r>
            <a:r>
              <a:rPr lang="en-US" sz="1600" dirty="0"/>
              <a:t>as its parent.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BFB501-6DAE-B18F-8B2C-9455C3BB751A}"/>
              </a:ext>
            </a:extLst>
          </p:cNvPr>
          <p:cNvSpPr txBox="1"/>
          <p:nvPr/>
        </p:nvSpPr>
        <p:spPr>
          <a:xfrm>
            <a:off x="2470607" y="3131200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new offspring replaces the dead individual in the local community.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289C06F-307C-4031-839A-04DF44726C28}"/>
              </a:ext>
            </a:extLst>
          </p:cNvPr>
          <p:cNvSpPr txBox="1"/>
          <p:nvPr/>
        </p:nvSpPr>
        <p:spPr>
          <a:xfrm>
            <a:off x="2384780" y="2343436"/>
            <a:ext cx="2172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Time goes on.</a:t>
            </a:r>
          </a:p>
        </p:txBody>
      </p:sp>
    </p:spTree>
    <p:extLst>
      <p:ext uri="{BB962C8B-B14F-4D97-AF65-F5344CB8AC3E}">
        <p14:creationId xmlns:p14="http://schemas.microsoft.com/office/powerpoint/2010/main" val="622866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0AD0-61E1-179E-450A-7CF6A1ED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outcomes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340376-656A-2384-3987-A5A2964811A0}"/>
              </a:ext>
            </a:extLst>
          </p:cNvPr>
          <p:cNvGrpSpPr/>
          <p:nvPr/>
        </p:nvGrpSpPr>
        <p:grpSpPr>
          <a:xfrm>
            <a:off x="1383323" y="1725872"/>
            <a:ext cx="2413609" cy="563526"/>
            <a:chOff x="107158" y="4130934"/>
            <a:chExt cx="2413609" cy="5635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00ADFC0-1CDE-43E2-5C77-BD9B1F4581D6}"/>
                </a:ext>
              </a:extLst>
            </p:cNvPr>
            <p:cNvGrpSpPr/>
            <p:nvPr/>
          </p:nvGrpSpPr>
          <p:grpSpPr>
            <a:xfrm>
              <a:off x="107158" y="4130934"/>
              <a:ext cx="1967539" cy="563526"/>
              <a:chOff x="2487404" y="2043871"/>
              <a:chExt cx="1967539" cy="563526"/>
            </a:xfrm>
          </p:grpSpPr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66D0F13A-DDAD-44E6-DDA5-506AC5F81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487404" y="2048502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B9D459A7-DE4E-B335-BD57-787139B15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963382" y="2054504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3A650F2E-3E5F-0A18-1276-0482AAFC91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3420583" y="2043871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FE774CB8-F4C6-E413-4B92-0C3C460C68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902050" y="2052590"/>
                <a:ext cx="552893" cy="552893"/>
              </a:xfrm>
              <a:prstGeom prst="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6CBA8D5-B77C-68D5-5CF7-8BAC7FAC9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967874" y="4141566"/>
              <a:ext cx="552893" cy="55289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5E3169E-545A-729A-A1E5-02F1BFCEBF9E}"/>
              </a:ext>
            </a:extLst>
          </p:cNvPr>
          <p:cNvSpPr txBox="1"/>
          <p:nvPr/>
        </p:nvSpPr>
        <p:spPr>
          <a:xfrm>
            <a:off x="1383323" y="1345907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3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0AD0-61E1-179E-450A-7CF6A1ED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outcomes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340376-656A-2384-3987-A5A2964811A0}"/>
              </a:ext>
            </a:extLst>
          </p:cNvPr>
          <p:cNvGrpSpPr/>
          <p:nvPr/>
        </p:nvGrpSpPr>
        <p:grpSpPr>
          <a:xfrm>
            <a:off x="1383323" y="1725872"/>
            <a:ext cx="2413609" cy="563526"/>
            <a:chOff x="107158" y="4130934"/>
            <a:chExt cx="2413609" cy="5635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00ADFC0-1CDE-43E2-5C77-BD9B1F4581D6}"/>
                </a:ext>
              </a:extLst>
            </p:cNvPr>
            <p:cNvGrpSpPr/>
            <p:nvPr/>
          </p:nvGrpSpPr>
          <p:grpSpPr>
            <a:xfrm>
              <a:off x="107158" y="4130934"/>
              <a:ext cx="1967539" cy="563526"/>
              <a:chOff x="2487404" y="2043871"/>
              <a:chExt cx="1967539" cy="563526"/>
            </a:xfrm>
          </p:grpSpPr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66D0F13A-DDAD-44E6-DDA5-506AC5F81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487404" y="2048502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B9D459A7-DE4E-B335-BD57-787139B15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963382" y="2054504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3A650F2E-3E5F-0A18-1276-0482AAFC91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3420583" y="2043871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FE774CB8-F4C6-E413-4B92-0C3C460C68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902050" y="2052590"/>
                <a:ext cx="552893" cy="552893"/>
              </a:xfrm>
              <a:prstGeom prst="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6CBA8D5-B77C-68D5-5CF7-8BAC7FAC9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967874" y="4141566"/>
              <a:ext cx="552893" cy="552893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B04C8FC6-A038-BED2-C247-CA645DB1A9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457" y="2571750"/>
            <a:ext cx="2835837" cy="18956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849813-098D-934D-5979-2C3207AA4B28}"/>
              </a:ext>
            </a:extLst>
          </p:cNvPr>
          <p:cNvSpPr txBox="1"/>
          <p:nvPr/>
        </p:nvSpPr>
        <p:spPr>
          <a:xfrm>
            <a:off x="1383323" y="1345907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14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0AD0-61E1-179E-450A-7CF6A1ED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outcomes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340376-656A-2384-3987-A5A2964811A0}"/>
              </a:ext>
            </a:extLst>
          </p:cNvPr>
          <p:cNvGrpSpPr/>
          <p:nvPr/>
        </p:nvGrpSpPr>
        <p:grpSpPr>
          <a:xfrm>
            <a:off x="1383323" y="1725872"/>
            <a:ext cx="2413609" cy="563526"/>
            <a:chOff x="107158" y="4130934"/>
            <a:chExt cx="2413609" cy="5635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00ADFC0-1CDE-43E2-5C77-BD9B1F4581D6}"/>
                </a:ext>
              </a:extLst>
            </p:cNvPr>
            <p:cNvGrpSpPr/>
            <p:nvPr/>
          </p:nvGrpSpPr>
          <p:grpSpPr>
            <a:xfrm>
              <a:off x="107158" y="4130934"/>
              <a:ext cx="1967539" cy="563526"/>
              <a:chOff x="2487404" y="2043871"/>
              <a:chExt cx="1967539" cy="563526"/>
            </a:xfrm>
          </p:grpSpPr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66D0F13A-DDAD-44E6-DDA5-506AC5F81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2487404" y="2048502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B9D459A7-DE4E-B335-BD57-787139B15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2963382" y="2054504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3A650F2E-3E5F-0A18-1276-0482AAFC91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3420583" y="2043871"/>
                <a:ext cx="552893" cy="552893"/>
              </a:xfrm>
              <a:prstGeom prst="rect">
                <a:avLst/>
              </a:prstGeom>
            </p:spPr>
          </p:pic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FE774CB8-F4C6-E413-4B92-0C3C460C68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3902050" y="2052590"/>
                <a:ext cx="552893" cy="552893"/>
              </a:xfrm>
              <a:prstGeom prst="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6CBA8D5-B77C-68D5-5CF7-8BAC7FAC9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967874" y="4141566"/>
              <a:ext cx="552893" cy="552893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B04C8FC6-A038-BED2-C247-CA645DB1A9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457" y="2571750"/>
            <a:ext cx="2835837" cy="1895695"/>
          </a:xfrm>
          <a:prstGeom prst="rect">
            <a:avLst/>
          </a:prstGeom>
        </p:spPr>
      </p:pic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DCDB107-5FBF-CE67-261D-A7CE62E15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656433"/>
              </p:ext>
            </p:extLst>
          </p:nvPr>
        </p:nvGraphicFramePr>
        <p:xfrm>
          <a:off x="4942943" y="2011037"/>
          <a:ext cx="2663328" cy="16423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1664">
                  <a:extLst>
                    <a:ext uri="{9D8B030D-6E8A-4147-A177-3AD203B41FA5}">
                      <a16:colId xmlns:a16="http://schemas.microsoft.com/office/drawing/2014/main" val="1605145957"/>
                    </a:ext>
                  </a:extLst>
                </a:gridCol>
                <a:gridCol w="1331664">
                  <a:extLst>
                    <a:ext uri="{9D8B030D-6E8A-4147-A177-3AD203B41FA5}">
                      <a16:colId xmlns:a16="http://schemas.microsoft.com/office/drawing/2014/main" val="2375970757"/>
                    </a:ext>
                  </a:extLst>
                </a:gridCol>
              </a:tblGrid>
              <a:tr h="484806">
                <a:tc>
                  <a:txBody>
                    <a:bodyPr/>
                    <a:lstStyle/>
                    <a:p>
                      <a:r>
                        <a:rPr lang="en-US" sz="1800" dirty="0"/>
                        <a:t>Q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Hill number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630449"/>
                  </a:ext>
                </a:extLst>
              </a:tr>
              <a:tr h="401444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258531"/>
                  </a:ext>
                </a:extLst>
              </a:tr>
              <a:tr h="390293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40070"/>
                  </a:ext>
                </a:extLst>
              </a:tr>
              <a:tr h="362211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1439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2B825C-A799-D581-938E-EA89F4729467}"/>
              </a:ext>
            </a:extLst>
          </p:cNvPr>
          <p:cNvSpPr txBox="1"/>
          <p:nvPr/>
        </p:nvSpPr>
        <p:spPr>
          <a:xfrm>
            <a:off x="1383323" y="1345907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17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do we </a:t>
            </a:r>
            <a:r>
              <a:rPr i="1" dirty="0"/>
              <a:t>mean</a:t>
            </a:r>
            <a:r>
              <a:rPr dirty="0"/>
              <a:t> by process modeling, anyway?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1FE0D9-E13D-6A06-AF28-2CC56682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00151"/>
            <a:ext cx="8229599" cy="3394472"/>
          </a:xfrm>
        </p:spPr>
        <p:txBody>
          <a:bodyPr/>
          <a:lstStyle/>
          <a:p>
            <a:r>
              <a:rPr lang="en-US" dirty="0"/>
              <a:t>Have you ever worked with or encountered a process model?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157"/>
            <a:ext cx="8229600" cy="28552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Coffee break.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(Then, we’ll play!)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157"/>
            <a:ext cx="8229600" cy="28552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Break to play neutral games.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(Not on a computer.)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82386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157"/>
            <a:ext cx="8229600" cy="28552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How did that go?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18397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157"/>
            <a:ext cx="8229600" cy="28552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How did that go?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How could we make this more efficient?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76338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157"/>
            <a:ext cx="8229600" cy="28552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How did that go?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How could we make this more efficient?</a:t>
            </a:r>
            <a:endParaRPr dirty="0"/>
          </a:p>
        </p:txBody>
      </p:sp>
      <p:pic>
        <p:nvPicPr>
          <p:cNvPr id="4" name="Graphic 3" descr="Monitor with solid fill">
            <a:extLst>
              <a:ext uri="{FF2B5EF4-FFF2-40B4-BE49-F238E27FC236}">
                <a16:creationId xmlns:a16="http://schemas.microsoft.com/office/drawing/2014/main" id="{17C28357-7135-C79F-659E-747230348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8026" y="3042202"/>
            <a:ext cx="1967948" cy="1967948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36AE9BF3-C0B3-EBED-313E-D358932A5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648" y="3631375"/>
            <a:ext cx="560188" cy="43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762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157"/>
            <a:ext cx="8229600" cy="28552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Break to code up UNTB in R.</a:t>
            </a:r>
            <a:endParaRPr dirty="0"/>
          </a:p>
        </p:txBody>
      </p:sp>
      <p:pic>
        <p:nvPicPr>
          <p:cNvPr id="4" name="Graphic 3" descr="Monitor with solid fill">
            <a:extLst>
              <a:ext uri="{FF2B5EF4-FFF2-40B4-BE49-F238E27FC236}">
                <a16:creationId xmlns:a16="http://schemas.microsoft.com/office/drawing/2014/main" id="{17C28357-7135-C79F-659E-747230348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8026" y="3042202"/>
            <a:ext cx="1967948" cy="1967948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36AE9BF3-C0B3-EBED-313E-D358932A5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648" y="3631375"/>
            <a:ext cx="560188" cy="43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0629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B994-9FDF-C252-1EAA-1CC4D33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pic>
        <p:nvPicPr>
          <p:cNvPr id="62" name="Graphic 61" descr="Clipboard Checked outline">
            <a:extLst>
              <a:ext uri="{FF2B5EF4-FFF2-40B4-BE49-F238E27FC236}">
                <a16:creationId xmlns:a16="http://schemas.microsoft.com/office/drawing/2014/main" id="{9357B277-CD15-C60A-7C98-C35E72E48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650" y="3085239"/>
            <a:ext cx="514649" cy="5146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D033C3-9DC3-A859-D85B-B5759F3AD2B4}"/>
              </a:ext>
            </a:extLst>
          </p:cNvPr>
          <p:cNvSpPr txBox="1"/>
          <p:nvPr/>
        </p:nvSpPr>
        <p:spPr>
          <a:xfrm>
            <a:off x="674853" y="2864742"/>
            <a:ext cx="138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All-time species list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2D653B-4D9D-E247-47AE-0FC61578BFAB}"/>
              </a:ext>
            </a:extLst>
          </p:cNvPr>
          <p:cNvGrpSpPr/>
          <p:nvPr/>
        </p:nvGrpSpPr>
        <p:grpSpPr>
          <a:xfrm>
            <a:off x="439091" y="990832"/>
            <a:ext cx="1902059" cy="1642265"/>
            <a:chOff x="683280" y="1193071"/>
            <a:chExt cx="1902059" cy="1642265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48E493A-A42B-0549-8D60-29721797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2416" y="1458350"/>
              <a:ext cx="311183" cy="31118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BF9DDA-8490-7E3D-A1D3-239EC5D795B9}"/>
                </a:ext>
              </a:extLst>
            </p:cNvPr>
            <p:cNvSpPr txBox="1"/>
            <p:nvPr/>
          </p:nvSpPr>
          <p:spPr>
            <a:xfrm>
              <a:off x="683280" y="1193071"/>
              <a:ext cx="19020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Metacommunity (size = </a:t>
              </a:r>
              <a:r>
                <a:rPr lang="en-US" sz="1200" i="1" dirty="0" err="1"/>
                <a:t>Jm</a:t>
              </a:r>
              <a:r>
                <a:rPr lang="en-US" sz="1200" dirty="0"/>
                <a:t>)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9E6BD3-620A-2E25-1304-71EB4A73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90309" y="1461728"/>
              <a:ext cx="311183" cy="311183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FA92E75-2D5D-9164-E1FD-56DED686F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47634" y="1455743"/>
              <a:ext cx="311183" cy="311183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65D48DE-7A2E-12F3-2BE1-BF155F8E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718617" y="1460650"/>
              <a:ext cx="311183" cy="311183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0009097A-E85F-311D-9214-09D753CE9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49106" y="1454666"/>
              <a:ext cx="311183" cy="31118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614E53C-74E3-21BF-FB7A-7193CE41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9042" y="1819388"/>
              <a:ext cx="311183" cy="311183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E24E510A-B9A7-A080-7322-1674D39C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1822766"/>
              <a:ext cx="311183" cy="311183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F630722-90B0-2679-DA27-820C952E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1816782"/>
              <a:ext cx="311183" cy="311183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E64364B-BFC3-797E-E374-F93BC4F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15243" y="1821689"/>
              <a:ext cx="311183" cy="311183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221ECB7-A1CC-BCDA-E6BC-E6CB0F24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1815705"/>
              <a:ext cx="311183" cy="311183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3F5EE90-9089-A14A-DA1A-3B331E2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919042" y="2174442"/>
              <a:ext cx="311183" cy="311183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7FA3C8B7-0E52-F2A7-5FC8-850ECA3E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186935" y="2177820"/>
              <a:ext cx="311183" cy="311183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E7731F98-482F-B377-DC4C-484E9F42D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44260" y="2171835"/>
              <a:ext cx="311183" cy="311183"/>
            </a:xfrm>
            <a:prstGeom prst="rect">
              <a:avLst/>
            </a:prstGeom>
          </p:spPr>
        </p:pic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4A7C30F-8305-20B8-EC70-17281E2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5243" y="2176743"/>
              <a:ext cx="311183" cy="311183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44A6B9CE-B43E-D5A9-4E49-C43FB1F6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170759"/>
              <a:ext cx="311183" cy="311183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A3BA7BE-4353-4621-8253-3B2FB96AA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19042" y="2520775"/>
              <a:ext cx="311183" cy="311183"/>
            </a:xfrm>
            <a:prstGeom prst="rect">
              <a:avLst/>
            </a:prstGeom>
          </p:spPr>
        </p:pic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D13687CB-5E36-0343-929C-83E9F6F4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186935" y="2524153"/>
              <a:ext cx="311183" cy="311183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B2EB2F8-8BC8-49E4-C00E-F6927ECB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444260" y="2518168"/>
              <a:ext cx="311183" cy="31118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F07A0079-6ADF-C119-A854-A48E4C92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715243" y="2523076"/>
              <a:ext cx="311183" cy="311183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A0017-0E62-1229-7E7E-5E89D792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945732" y="2517092"/>
              <a:ext cx="311183" cy="31118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20D9FD-D70E-E2FE-1574-ADD8B65ADAAB}"/>
              </a:ext>
            </a:extLst>
          </p:cNvPr>
          <p:cNvGrpSpPr/>
          <p:nvPr/>
        </p:nvGrpSpPr>
        <p:grpSpPr>
          <a:xfrm>
            <a:off x="107158" y="4130934"/>
            <a:ext cx="1967539" cy="563526"/>
            <a:chOff x="2487404" y="2043871"/>
            <a:chExt cx="1967539" cy="563526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5995873-642A-04D7-A97B-F1710A9D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487404" y="2048502"/>
              <a:ext cx="552893" cy="55289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5CFFABC-BEAD-AD24-BC89-748EA7FFB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963382" y="2054504"/>
              <a:ext cx="552893" cy="55289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F7AA1C6-2369-DB34-EDBA-BCFB0390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3420583" y="2043871"/>
              <a:ext cx="552893" cy="55289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873E319-777F-3913-6A03-99033EBDA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3902050" y="2052590"/>
              <a:ext cx="552893" cy="55289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BFB63D8-FD9F-2495-1F76-7FF5983219E0}"/>
              </a:ext>
            </a:extLst>
          </p:cNvPr>
          <p:cNvSpPr txBox="1"/>
          <p:nvPr/>
        </p:nvSpPr>
        <p:spPr>
          <a:xfrm>
            <a:off x="5663823" y="1236155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 </a:t>
            </a:r>
            <a:r>
              <a:rPr lang="en-US" sz="1600" i="1" dirty="0"/>
              <a:t>m</a:t>
            </a:r>
            <a:br>
              <a:rPr lang="en-US" sz="1600" dirty="0"/>
            </a:br>
            <a:r>
              <a:rPr lang="en-US" sz="1600" dirty="0"/>
              <a:t>A </a:t>
            </a:r>
            <a:r>
              <a:rPr lang="en-US" sz="1600" b="1" dirty="0"/>
              <a:t>birth </a:t>
            </a:r>
            <a:r>
              <a:rPr lang="en-US" sz="1600" dirty="0"/>
              <a:t>or </a:t>
            </a:r>
            <a:r>
              <a:rPr lang="en-US" sz="1600" b="1" dirty="0"/>
              <a:t>immigration </a:t>
            </a:r>
            <a:r>
              <a:rPr lang="en-US" sz="1600" dirty="0"/>
              <a:t>event occurs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F915A5-D0E7-7179-817C-108D72581E56}"/>
                  </a:ext>
                </a:extLst>
              </p:cNvPr>
              <p:cNvSpPr txBox="1"/>
              <p:nvPr/>
            </p:nvSpPr>
            <p:spPr>
              <a:xfrm>
                <a:off x="4855243" y="2087427"/>
                <a:ext cx="2172143" cy="960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If </a:t>
                </a:r>
                <a:r>
                  <a:rPr lang="en-US" sz="1600" b="1" dirty="0"/>
                  <a:t>birth</a:t>
                </a:r>
                <a:r>
                  <a:rPr lang="en-US" sz="1600" dirty="0"/>
                  <a:t>, a parent is chosen 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r>
                  <a:rPr lang="en-US" sz="1600" dirty="0"/>
                  <a:t>  from the </a:t>
                </a:r>
                <a:r>
                  <a:rPr lang="en-US" sz="1600" b="1" dirty="0"/>
                  <a:t>local </a:t>
                </a:r>
                <a:r>
                  <a:rPr lang="en-US" sz="1600" dirty="0"/>
                  <a:t>community.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F915A5-D0E7-7179-817C-108D72581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243" y="2087427"/>
                <a:ext cx="2172143" cy="960904"/>
              </a:xfrm>
              <a:prstGeom prst="rect">
                <a:avLst/>
              </a:prstGeom>
              <a:blipFill>
                <a:blip r:embed="rId19"/>
                <a:stretch>
                  <a:fillRect t="-1299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6CBDF9-3878-D0DE-8EAD-9E9C434DEFF6}"/>
                  </a:ext>
                </a:extLst>
              </p:cNvPr>
              <p:cNvSpPr txBox="1"/>
              <p:nvPr/>
            </p:nvSpPr>
            <p:spPr>
              <a:xfrm>
                <a:off x="6902274" y="2094488"/>
                <a:ext cx="2172143" cy="960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If </a:t>
                </a:r>
                <a:r>
                  <a:rPr lang="en-US" sz="1600" b="1" dirty="0"/>
                  <a:t>immigration</a:t>
                </a:r>
                <a:r>
                  <a:rPr lang="en-US" sz="1600" dirty="0"/>
                  <a:t>, a parent is chosen 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Jm</m:t>
                        </m:r>
                      </m:den>
                    </m:f>
                  </m:oMath>
                </a14:m>
                <a:r>
                  <a:rPr lang="en-US" sz="1600" dirty="0"/>
                  <a:t> from the </a:t>
                </a:r>
                <a:r>
                  <a:rPr lang="en-US" sz="1600" b="1" dirty="0"/>
                  <a:t>meta </a:t>
                </a:r>
                <a:r>
                  <a:rPr lang="en-US" sz="1600" dirty="0"/>
                  <a:t>community.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6CBDF9-3878-D0DE-8EAD-9E9C434DE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274" y="2094488"/>
                <a:ext cx="2172143" cy="960904"/>
              </a:xfrm>
              <a:prstGeom prst="rect">
                <a:avLst/>
              </a:prstGeom>
              <a:blipFill>
                <a:blip r:embed="rId20"/>
                <a:stretch>
                  <a:fillRect l="-1163" t="-2632" r="-2907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938F71C-D416-4659-1A84-A8BA808A35AF}"/>
              </a:ext>
            </a:extLst>
          </p:cNvPr>
          <p:cNvSpPr txBox="1"/>
          <p:nvPr/>
        </p:nvSpPr>
        <p:spPr>
          <a:xfrm>
            <a:off x="5578694" y="3131200"/>
            <a:ext cx="268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🎲 </a:t>
            </a:r>
            <a:r>
              <a:rPr lang="en-US" sz="1600" i="1" dirty="0"/>
              <a:t>v</a:t>
            </a:r>
            <a:br>
              <a:rPr lang="en-US" sz="1600" dirty="0"/>
            </a:br>
            <a:r>
              <a:rPr lang="en-US" sz="1600" dirty="0"/>
              <a:t>Sometimes, a </a:t>
            </a:r>
            <a:r>
              <a:rPr lang="en-US" sz="1600" b="1" dirty="0"/>
              <a:t>speciation </a:t>
            </a:r>
            <a:r>
              <a:rPr lang="en-US" sz="1600" dirty="0"/>
              <a:t>event occurs.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B56924-4CDE-7150-3A8A-F407DB9B095C}"/>
              </a:ext>
            </a:extLst>
          </p:cNvPr>
          <p:cNvSpPr txBox="1"/>
          <p:nvPr/>
        </p:nvSpPr>
        <p:spPr>
          <a:xfrm>
            <a:off x="6949935" y="4044801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so, the new offspring is a </a:t>
            </a:r>
            <a:r>
              <a:rPr lang="en-US" sz="1600" b="1" dirty="0"/>
              <a:t>new species,</a:t>
            </a:r>
          </a:p>
          <a:p>
            <a:pPr algn="ctr"/>
            <a:r>
              <a:rPr lang="en-US" sz="1600" dirty="0"/>
              <a:t>and a new species joins the all-time list.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D4E4C9-EEC8-62AD-7F08-29637AA0F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67874" y="4141566"/>
            <a:ext cx="552893" cy="552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1B50F4-CD6D-0785-20DF-070482C4894D}"/>
              </a:ext>
            </a:extLst>
          </p:cNvPr>
          <p:cNvSpPr txBox="1"/>
          <p:nvPr/>
        </p:nvSpPr>
        <p:spPr>
          <a:xfrm>
            <a:off x="4901420" y="4106524"/>
            <a:ext cx="21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not, the new offspring is the </a:t>
            </a:r>
            <a:r>
              <a:rPr lang="en-US" sz="1600" b="1" dirty="0"/>
              <a:t>same species </a:t>
            </a:r>
            <a:r>
              <a:rPr lang="en-US" sz="1600" dirty="0"/>
              <a:t>as its parent.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AEAA66-7616-A964-F6D6-59BC726E76AE}"/>
              </a:ext>
            </a:extLst>
          </p:cNvPr>
          <p:cNvSpPr txBox="1"/>
          <p:nvPr/>
        </p:nvSpPr>
        <p:spPr>
          <a:xfrm>
            <a:off x="2470607" y="3131200"/>
            <a:ext cx="21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new offspring replaces the dead individual in the local community.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80B997-4666-6BAB-87A7-7FA2AA52ECC1}"/>
              </a:ext>
            </a:extLst>
          </p:cNvPr>
          <p:cNvSpPr txBox="1"/>
          <p:nvPr/>
        </p:nvSpPr>
        <p:spPr>
          <a:xfrm>
            <a:off x="2384780" y="2343436"/>
            <a:ext cx="2172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Time goes on.</a:t>
            </a:r>
          </a:p>
        </p:txBody>
      </p:sp>
      <p:pic>
        <p:nvPicPr>
          <p:cNvPr id="14" name="Graphic 13" descr="Arrow Right with solid fill">
            <a:extLst>
              <a:ext uri="{FF2B5EF4-FFF2-40B4-BE49-F238E27FC236}">
                <a16:creationId xmlns:a16="http://schemas.microsoft.com/office/drawing/2014/main" id="{69392431-B7E1-0415-6EDB-2BB70A5BDFF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141979" y="1265471"/>
            <a:ext cx="384297" cy="384297"/>
          </a:xfrm>
          <a:prstGeom prst="rect">
            <a:avLst/>
          </a:prstGeom>
        </p:spPr>
      </p:pic>
      <p:pic>
        <p:nvPicPr>
          <p:cNvPr id="18" name="Graphic 17" descr="Arrow Right with solid fill">
            <a:extLst>
              <a:ext uri="{FF2B5EF4-FFF2-40B4-BE49-F238E27FC236}">
                <a16:creationId xmlns:a16="http://schemas.microsoft.com/office/drawing/2014/main" id="{79530F7F-0355-A7B7-73C7-D1F1FDAE0BC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2861444">
            <a:off x="6230572" y="2914813"/>
            <a:ext cx="384297" cy="384297"/>
          </a:xfrm>
          <a:prstGeom prst="rect">
            <a:avLst/>
          </a:prstGeom>
        </p:spPr>
      </p:pic>
      <p:pic>
        <p:nvPicPr>
          <p:cNvPr id="20" name="Graphic 19" descr="Arrow Right with solid fill">
            <a:extLst>
              <a:ext uri="{FF2B5EF4-FFF2-40B4-BE49-F238E27FC236}">
                <a16:creationId xmlns:a16="http://schemas.microsoft.com/office/drawing/2014/main" id="{6ACA0533-D29B-2285-65D1-2795E7BCFA6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7652082">
            <a:off x="7142268" y="2914675"/>
            <a:ext cx="384297" cy="384297"/>
          </a:xfrm>
          <a:prstGeom prst="rect">
            <a:avLst/>
          </a:prstGeom>
        </p:spPr>
      </p:pic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8D95E8C2-146E-9D66-6A96-FF1EB1A9A9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2018124">
            <a:off x="4203720" y="4094806"/>
            <a:ext cx="384297" cy="384297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B438A928-EC6C-B80F-3DB6-61709F0E701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>
            <a:off x="3278702" y="2733336"/>
            <a:ext cx="384297" cy="3842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53E052-997C-FCBD-DD45-15946B365751}"/>
                  </a:ext>
                </a:extLst>
              </p:cNvPr>
              <p:cNvSpPr txBox="1"/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br>
                  <a:rPr lang="en-US" sz="1600" dirty="0"/>
                </a:br>
                <a:r>
                  <a:rPr lang="en-US" sz="1600" dirty="0"/>
                  <a:t>An individual is chosen to die.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53E052-997C-FCBD-DD45-15946B365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80" y="1220163"/>
                <a:ext cx="2684296" cy="714683"/>
              </a:xfrm>
              <a:prstGeom prst="rect">
                <a:avLst/>
              </a:prstGeom>
              <a:blipFill>
                <a:blip r:embed="rId23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phic 2" descr="Arrow Right with solid fill">
            <a:extLst>
              <a:ext uri="{FF2B5EF4-FFF2-40B4-BE49-F238E27FC236}">
                <a16:creationId xmlns:a16="http://schemas.microsoft.com/office/drawing/2014/main" id="{4377E612-7229-4186-D696-E9D633E3FB5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>
            <a:off x="3278702" y="1931962"/>
            <a:ext cx="384297" cy="38429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04AE1BC-61A9-8B46-0703-1B8C1E53FF13}"/>
              </a:ext>
            </a:extLst>
          </p:cNvPr>
          <p:cNvSpPr txBox="1"/>
          <p:nvPr/>
        </p:nvSpPr>
        <p:spPr>
          <a:xfrm>
            <a:off x="107158" y="3726780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community (size = </a:t>
            </a:r>
            <a:r>
              <a:rPr lang="en-US" i="1" dirty="0"/>
              <a:t>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678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157"/>
            <a:ext cx="8229600" cy="28552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Break to explore UNTB parameter settings in R.</a:t>
            </a:r>
            <a:endParaRPr dirty="0"/>
          </a:p>
        </p:txBody>
      </p:sp>
      <p:pic>
        <p:nvPicPr>
          <p:cNvPr id="4" name="Graphic 3" descr="Monitor with solid fill">
            <a:extLst>
              <a:ext uri="{FF2B5EF4-FFF2-40B4-BE49-F238E27FC236}">
                <a16:creationId xmlns:a16="http://schemas.microsoft.com/office/drawing/2014/main" id="{17C28357-7135-C79F-659E-747230348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8026" y="3042202"/>
            <a:ext cx="1967948" cy="1967948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36AE9BF3-C0B3-EBED-313E-D358932A5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648" y="3631375"/>
            <a:ext cx="560188" cy="43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4316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(Dicussion) Interpret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t>Discussion questions:</a:t>
            </a:r>
          </a:p>
          <a:p>
            <a:pPr marL="342900" lvl="0" indent="-342900">
              <a:buAutoNum type="arabicPeriod"/>
            </a:pPr>
            <a:r>
              <a:t>Each group describe their outcomes</a:t>
            </a:r>
          </a:p>
          <a:p>
            <a:pPr marL="342900" lvl="0" indent="-342900">
              <a:buAutoNum type="arabicPeriod"/>
            </a:pPr>
            <a:r>
              <a:t>Did each simulation come out the same?</a:t>
            </a:r>
          </a:p>
          <a:p>
            <a:pPr marL="342900" lvl="0" indent="-342900">
              <a:buAutoNum type="arabicPeriod"/>
            </a:pPr>
            <a:r>
              <a:t>Do we see unique mapping of M, Nu to Hill numbers? What relationships do we see?</a:t>
            </a:r>
          </a:p>
          <a:p>
            <a:pPr marL="342900" lvl="0" indent="-342900">
              <a:buAutoNum type="arabicPeriod"/>
            </a:pPr>
            <a:r>
              <a:t>How long did it take to run?</a:t>
            </a:r>
          </a:p>
          <a:p>
            <a:pPr marL="0" lvl="0" indent="0">
              <a:buNone/>
            </a:pPr>
            <a:r>
              <a:t>Key points:</a:t>
            </a:r>
          </a:p>
          <a:p>
            <a:pPr marL="342900" lvl="0" indent="-342900">
              <a:buAutoNum type="arabicPeriod"/>
            </a:pPr>
            <a:r>
              <a:t>Individual simulations come out differently, but the overall behaviors are consistent.</a:t>
            </a:r>
          </a:p>
          <a:p>
            <a:pPr marL="342900" lvl="0" indent="-342900">
              <a:buAutoNum type="arabicPeriod"/>
            </a:pPr>
            <a:r>
              <a:t>A single outcome variable (e.g. hill0) can come about from multiple combinations of parameters.</a:t>
            </a:r>
          </a:p>
          <a:p>
            <a:pPr marL="342900" lvl="0" indent="-342900">
              <a:buAutoNum type="arabicPeriod"/>
            </a:pPr>
            <a:r>
              <a:t>Running lots of models as a for loop is </a:t>
            </a:r>
            <a:r>
              <a:rPr i="1"/>
              <a:t>slow</a:t>
            </a:r>
            <a:r>
              <a:t>!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Inferring parameters from results in UNTB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973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do we </a:t>
            </a:r>
            <a:r>
              <a:rPr i="1" dirty="0"/>
              <a:t>mean</a:t>
            </a:r>
            <a:r>
              <a:rPr dirty="0"/>
              <a:t> by process modeling, anyway?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1FE0D9-E13D-6A06-AF28-2CC56682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5539154" cy="3394472"/>
          </a:xfrm>
        </p:spPr>
        <p:txBody>
          <a:bodyPr/>
          <a:lstStyle/>
          <a:p>
            <a:r>
              <a:rPr lang="en-US" dirty="0"/>
              <a:t>Process models are </a:t>
            </a:r>
            <a:r>
              <a:rPr lang="en-US" b="1" dirty="0"/>
              <a:t>games…</a:t>
            </a:r>
          </a:p>
          <a:p>
            <a:pPr lvl="1"/>
            <a:r>
              <a:rPr lang="en-US" dirty="0"/>
              <a:t>Scenarios play out according to rules</a:t>
            </a:r>
          </a:p>
          <a:p>
            <a:pPr lvl="1"/>
            <a:r>
              <a:rPr lang="en-US" dirty="0"/>
              <a:t>Outcomes depend on the rules + chance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Graphic 10" descr="Tic Tac Toe with solid fill">
            <a:extLst>
              <a:ext uri="{FF2B5EF4-FFF2-40B4-BE49-F238E27FC236}">
                <a16:creationId xmlns:a16="http://schemas.microsoft.com/office/drawing/2014/main" id="{809AB96B-7B73-CA54-0033-19CD1B4ED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411" y="2897387"/>
            <a:ext cx="1855178" cy="1855178"/>
          </a:xfrm>
          <a:prstGeom prst="rect">
            <a:avLst/>
          </a:prstGeom>
        </p:spPr>
      </p:pic>
      <p:pic>
        <p:nvPicPr>
          <p:cNvPr id="1026" name="Picture 2" descr="Unified neutral theory of biodiversity - Wikipedia">
            <a:extLst>
              <a:ext uri="{FF2B5EF4-FFF2-40B4-BE49-F238E27FC236}">
                <a16:creationId xmlns:a16="http://schemas.microsoft.com/office/drawing/2014/main" id="{F28D7822-36F6-0BD1-BF4D-CA1C0D3B2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58" y="1310204"/>
            <a:ext cx="2197921" cy="339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7294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Inferring parameters from results in UNTB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0E003-ED85-A5E5-3D40-00514C43D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do we mean by inferring parameters from outcomes?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do we approach this for UNTB?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are the challenges we run into?</a:t>
            </a:r>
          </a:p>
        </p:txBody>
      </p:sp>
    </p:spTree>
    <p:extLst>
      <p:ext uri="{BB962C8B-B14F-4D97-AF65-F5344CB8AC3E}">
        <p14:creationId xmlns:p14="http://schemas.microsoft.com/office/powerpoint/2010/main" val="10301377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What do we mean by inferring parameters from outcomes</a:t>
            </a:r>
            <a:r>
              <a:rPr lang="en-US" dirty="0">
                <a:sym typeface="Wingdings" pitchFamily="2" charset="2"/>
              </a:rPr>
              <a:t>?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0E003-ED85-A5E5-3D40-00514C43D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Assuming the </a:t>
            </a:r>
            <a:r>
              <a:rPr lang="en-US" i="1" dirty="0"/>
              <a:t>processes </a:t>
            </a:r>
            <a:r>
              <a:rPr lang="en-US" dirty="0"/>
              <a:t>in a model accurately describe the processes that generated some data***… 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4D77E-0D5A-4826-9A2C-9D0FCBBED64C}"/>
              </a:ext>
            </a:extLst>
          </p:cNvPr>
          <p:cNvSpPr txBox="1"/>
          <p:nvPr/>
        </p:nvSpPr>
        <p:spPr>
          <a:xfrm>
            <a:off x="457200" y="47051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0">
              <a:buNone/>
            </a:pPr>
            <a:r>
              <a:rPr lang="en-US" dirty="0"/>
              <a:t>*** This is a big assumption!</a:t>
            </a:r>
          </a:p>
        </p:txBody>
      </p:sp>
    </p:spTree>
    <p:extLst>
      <p:ext uri="{BB962C8B-B14F-4D97-AF65-F5344CB8AC3E}">
        <p14:creationId xmlns:p14="http://schemas.microsoft.com/office/powerpoint/2010/main" val="13279270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What do we mean by inferring parameters from outcomes</a:t>
            </a:r>
            <a:r>
              <a:rPr lang="en-US" dirty="0">
                <a:sym typeface="Wingdings" pitchFamily="2" charset="2"/>
              </a:rPr>
              <a:t>?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0E003-ED85-A5E5-3D40-00514C43D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Assuming the </a:t>
            </a:r>
            <a:r>
              <a:rPr lang="en-US" i="1" dirty="0"/>
              <a:t>processes </a:t>
            </a:r>
            <a:r>
              <a:rPr lang="en-US" dirty="0"/>
              <a:t>in a model accurately describe the processes that generated some data***… 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…we can use our knowledge of the model to guess the parameter settings that generated a specific outcome</a:t>
            </a:r>
            <a:r>
              <a:rPr lang="en-US" dirty="0"/>
              <a:t>.</a:t>
            </a:r>
            <a:br>
              <a:rPr lang="en-US" dirty="0"/>
            </a:br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002705-0E39-9E82-37B0-BB1446569E57}"/>
              </a:ext>
            </a:extLst>
          </p:cNvPr>
          <p:cNvSpPr txBox="1"/>
          <p:nvPr/>
        </p:nvSpPr>
        <p:spPr>
          <a:xfrm>
            <a:off x="457200" y="47051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0">
              <a:buNone/>
            </a:pPr>
            <a:r>
              <a:rPr lang="en-US" dirty="0"/>
              <a:t>*** This is a big assumption!</a:t>
            </a:r>
          </a:p>
        </p:txBody>
      </p:sp>
    </p:spTree>
    <p:extLst>
      <p:ext uri="{BB962C8B-B14F-4D97-AF65-F5344CB8AC3E}">
        <p14:creationId xmlns:p14="http://schemas.microsoft.com/office/powerpoint/2010/main" val="39724289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What do we mean by inferring parameters from outcomes</a:t>
            </a:r>
            <a:r>
              <a:rPr lang="en-US" dirty="0">
                <a:sym typeface="Wingdings" pitchFamily="2" charset="2"/>
              </a:rPr>
              <a:t>?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0E003-ED85-A5E5-3D40-00514C43D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Assuming the </a:t>
            </a:r>
            <a:r>
              <a:rPr lang="en-US" i="1" dirty="0"/>
              <a:t>processes </a:t>
            </a:r>
            <a:r>
              <a:rPr lang="en-US" dirty="0"/>
              <a:t>in a model accurately describe the processes that generated some data***… 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…we can use our knowledge of the model to guess the parameter settings that generated a specific outcome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is the backbone of likelihood-free inference (coming up soon!)</a:t>
            </a:r>
            <a:br>
              <a:rPr lang="en-US" dirty="0"/>
            </a:br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18516-C273-3468-8B51-E13DD63E0941}"/>
              </a:ext>
            </a:extLst>
          </p:cNvPr>
          <p:cNvSpPr txBox="1"/>
          <p:nvPr/>
        </p:nvSpPr>
        <p:spPr>
          <a:xfrm>
            <a:off x="457200" y="47051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0">
              <a:buNone/>
            </a:pPr>
            <a:r>
              <a:rPr lang="en-US" dirty="0"/>
              <a:t>*** This is a big assumption!</a:t>
            </a:r>
          </a:p>
        </p:txBody>
      </p:sp>
    </p:spTree>
    <p:extLst>
      <p:ext uri="{BB962C8B-B14F-4D97-AF65-F5344CB8AC3E}">
        <p14:creationId xmlns:p14="http://schemas.microsoft.com/office/powerpoint/2010/main" val="8835331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Arrow Right with solid fill">
            <a:extLst>
              <a:ext uri="{FF2B5EF4-FFF2-40B4-BE49-F238E27FC236}">
                <a16:creationId xmlns:a16="http://schemas.microsoft.com/office/drawing/2014/main" id="{78246A6F-83C5-D181-47AF-3D2C3BDA7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2336" y="1760185"/>
            <a:ext cx="731433" cy="731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A19E68-E74E-29A0-3D88-7D4756F3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(general) model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473A7-02C2-495E-732E-ED806708C1A3}"/>
              </a:ext>
            </a:extLst>
          </p:cNvPr>
          <p:cNvSpPr txBox="1"/>
          <p:nvPr/>
        </p:nvSpPr>
        <p:spPr>
          <a:xfrm>
            <a:off x="651230" y="1205441"/>
            <a:ext cx="2330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 simulations over a wide range of parameter settings.</a:t>
            </a:r>
          </a:p>
        </p:txBody>
      </p:sp>
      <p:pic>
        <p:nvPicPr>
          <p:cNvPr id="8" name="Graphic 7" descr="Table with solid fill">
            <a:extLst>
              <a:ext uri="{FF2B5EF4-FFF2-40B4-BE49-F238E27FC236}">
                <a16:creationId xmlns:a16="http://schemas.microsoft.com/office/drawing/2014/main" id="{3F869F2C-3224-BA04-EEE9-892897AECC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800" y="1587781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60909A-FAE1-3164-F402-B901883F17BD}"/>
              </a:ext>
            </a:extLst>
          </p:cNvPr>
          <p:cNvSpPr txBox="1"/>
          <p:nvPr/>
        </p:nvSpPr>
        <p:spPr>
          <a:xfrm>
            <a:off x="3666752" y="1026143"/>
            <a:ext cx="18104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 parameters</a:t>
            </a:r>
            <a:br>
              <a:rPr lang="en-US" dirty="0"/>
            </a:br>
            <a:r>
              <a:rPr lang="en-US" sz="1600" dirty="0"/>
              <a:t>(</a:t>
            </a:r>
            <a:r>
              <a:rPr lang="en-US" sz="1600" i="1" dirty="0"/>
              <a:t>m, v, J, </a:t>
            </a:r>
            <a:r>
              <a:rPr lang="en-US" sz="1600" i="1" dirty="0" err="1"/>
              <a:t>Jm</a:t>
            </a:r>
            <a:r>
              <a:rPr lang="en-US" sz="1600" i="1" dirty="0"/>
              <a:t>, </a:t>
            </a:r>
            <a:r>
              <a:rPr lang="en-US" sz="1600" i="1" dirty="0" err="1"/>
              <a:t>Sm</a:t>
            </a:r>
            <a:r>
              <a:rPr lang="en-US" sz="1600" i="1" dirty="0"/>
              <a:t>)</a:t>
            </a:r>
            <a:endParaRPr lang="en-US" dirty="0"/>
          </a:p>
        </p:txBody>
      </p:sp>
      <p:pic>
        <p:nvPicPr>
          <p:cNvPr id="12" name="Graphic 11" descr="Table with solid fill">
            <a:extLst>
              <a:ext uri="{FF2B5EF4-FFF2-40B4-BE49-F238E27FC236}">
                <a16:creationId xmlns:a16="http://schemas.microsoft.com/office/drawing/2014/main" id="{734934BB-B229-8F2E-A468-0D0003AEED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4687" y="1582413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0597F6-C898-5DD7-5A09-F77BEAC3F02C}"/>
              </a:ext>
            </a:extLst>
          </p:cNvPr>
          <p:cNvSpPr txBox="1"/>
          <p:nvPr/>
        </p:nvSpPr>
        <p:spPr>
          <a:xfrm>
            <a:off x="6352899" y="1020775"/>
            <a:ext cx="193822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Outcome variables</a:t>
            </a:r>
          </a:p>
          <a:p>
            <a:pPr algn="ctr"/>
            <a:r>
              <a:rPr lang="en-US" sz="1600" dirty="0">
                <a:solidFill>
                  <a:schemeClr val="accent4"/>
                </a:solidFill>
              </a:rPr>
              <a:t>(hill0, hill1, hill2)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07F7C1-AC6D-2494-6328-E9C8F93AA63C}"/>
              </a:ext>
            </a:extLst>
          </p:cNvPr>
          <p:cNvSpPr txBox="1"/>
          <p:nvPr/>
        </p:nvSpPr>
        <p:spPr>
          <a:xfrm>
            <a:off x="5477248" y="1705523"/>
            <a:ext cx="9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</a:t>
            </a:r>
          </a:p>
        </p:txBody>
      </p:sp>
    </p:spTree>
    <p:extLst>
      <p:ext uri="{BB962C8B-B14F-4D97-AF65-F5344CB8AC3E}">
        <p14:creationId xmlns:p14="http://schemas.microsoft.com/office/powerpoint/2010/main" val="18196052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Arrow Right with solid fill">
            <a:extLst>
              <a:ext uri="{FF2B5EF4-FFF2-40B4-BE49-F238E27FC236}">
                <a16:creationId xmlns:a16="http://schemas.microsoft.com/office/drawing/2014/main" id="{78246A6F-83C5-D181-47AF-3D2C3BDA7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2336" y="1760185"/>
            <a:ext cx="731433" cy="731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A19E68-E74E-29A0-3D88-7D4756F3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(general) model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473A7-02C2-495E-732E-ED806708C1A3}"/>
              </a:ext>
            </a:extLst>
          </p:cNvPr>
          <p:cNvSpPr txBox="1"/>
          <p:nvPr/>
        </p:nvSpPr>
        <p:spPr>
          <a:xfrm>
            <a:off x="651230" y="1205441"/>
            <a:ext cx="2330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 simulations over a wide range of parameter settings.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AE5A0E-5B87-97FB-F45F-5E400B35ACA5}"/>
                  </a:ext>
                </a:extLst>
              </p:cNvPr>
              <p:cNvSpPr txBox="1"/>
              <p:nvPr/>
            </p:nvSpPr>
            <p:spPr>
              <a:xfrm>
                <a:off x="651229" y="2704629"/>
                <a:ext cx="2330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Fit a model of the form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𝑝𝑎𝑟𝑎𝑚𝑒𝑡𝑒𝑟𝑠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𝑟𝑒𝑠𝑢𝑙𝑡𝑠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AE5A0E-5B87-97FB-F45F-5E400B35A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29" y="2704629"/>
                <a:ext cx="2330095" cy="646331"/>
              </a:xfrm>
              <a:prstGeom prst="rect">
                <a:avLst/>
              </a:prstGeom>
              <a:blipFill>
                <a:blip r:embed="rId4"/>
                <a:stretch>
                  <a:fillRect l="-2174" t="-5882" r="-271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 descr="Table with solid fill">
            <a:extLst>
              <a:ext uri="{FF2B5EF4-FFF2-40B4-BE49-F238E27FC236}">
                <a16:creationId xmlns:a16="http://schemas.microsoft.com/office/drawing/2014/main" id="{3F869F2C-3224-BA04-EEE9-892897AECC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4800" y="1587781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60909A-FAE1-3164-F402-B901883F17BD}"/>
              </a:ext>
            </a:extLst>
          </p:cNvPr>
          <p:cNvSpPr txBox="1"/>
          <p:nvPr/>
        </p:nvSpPr>
        <p:spPr>
          <a:xfrm>
            <a:off x="3666752" y="1026143"/>
            <a:ext cx="18104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 parameters</a:t>
            </a:r>
            <a:br>
              <a:rPr lang="en-US" dirty="0"/>
            </a:br>
            <a:r>
              <a:rPr lang="en-US" sz="1600" dirty="0"/>
              <a:t>(</a:t>
            </a:r>
            <a:r>
              <a:rPr lang="en-US" sz="1600" i="1" dirty="0"/>
              <a:t>m, nu, J, </a:t>
            </a:r>
            <a:r>
              <a:rPr lang="en-US" sz="1600" i="1" dirty="0" err="1"/>
              <a:t>Jm</a:t>
            </a:r>
            <a:r>
              <a:rPr lang="en-US" sz="1600" i="1" dirty="0"/>
              <a:t>, </a:t>
            </a:r>
            <a:r>
              <a:rPr lang="en-US" sz="1600" i="1" dirty="0" err="1"/>
              <a:t>Sm</a:t>
            </a:r>
            <a:r>
              <a:rPr lang="en-US" sz="1600" i="1" dirty="0"/>
              <a:t>)</a:t>
            </a:r>
            <a:endParaRPr lang="en-US" dirty="0"/>
          </a:p>
        </p:txBody>
      </p:sp>
      <p:pic>
        <p:nvPicPr>
          <p:cNvPr id="12" name="Graphic 11" descr="Table with solid fill">
            <a:extLst>
              <a:ext uri="{FF2B5EF4-FFF2-40B4-BE49-F238E27FC236}">
                <a16:creationId xmlns:a16="http://schemas.microsoft.com/office/drawing/2014/main" id="{734934BB-B229-8F2E-A468-0D0003AEED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04687" y="1582413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0597F6-C898-5DD7-5A09-F77BEAC3F02C}"/>
              </a:ext>
            </a:extLst>
          </p:cNvPr>
          <p:cNvSpPr txBox="1"/>
          <p:nvPr/>
        </p:nvSpPr>
        <p:spPr>
          <a:xfrm>
            <a:off x="6352899" y="1020775"/>
            <a:ext cx="193822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Outcome variables</a:t>
            </a:r>
          </a:p>
          <a:p>
            <a:pPr algn="ctr"/>
            <a:r>
              <a:rPr lang="en-US" sz="1600" dirty="0">
                <a:solidFill>
                  <a:schemeClr val="accent4"/>
                </a:solidFill>
              </a:rPr>
              <a:t>(hill0, hill1, hill2)</a:t>
            </a:r>
          </a:p>
        </p:txBody>
      </p:sp>
      <p:pic>
        <p:nvPicPr>
          <p:cNvPr id="14" name="Graphic 13" descr="Table with solid fill">
            <a:extLst>
              <a:ext uri="{FF2B5EF4-FFF2-40B4-BE49-F238E27FC236}">
                <a16:creationId xmlns:a16="http://schemas.microsoft.com/office/drawing/2014/main" id="{520D0D51-2D7F-C854-B243-EDBC4CDF38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09271" y="2970424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5DD975-80F7-D344-306D-0F80E0ED0768}"/>
              </a:ext>
            </a:extLst>
          </p:cNvPr>
          <p:cNvSpPr txBox="1"/>
          <p:nvPr/>
        </p:nvSpPr>
        <p:spPr>
          <a:xfrm>
            <a:off x="3602888" y="2445872"/>
            <a:ext cx="193822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Outcome variables</a:t>
            </a:r>
          </a:p>
          <a:p>
            <a:pPr algn="ctr"/>
            <a:r>
              <a:rPr lang="en-US" sz="1600" dirty="0">
                <a:solidFill>
                  <a:schemeClr val="accent4"/>
                </a:solidFill>
              </a:rPr>
              <a:t>(hill0, hill1, hill2)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07F7C1-AC6D-2494-6328-E9C8F93AA63C}"/>
              </a:ext>
            </a:extLst>
          </p:cNvPr>
          <p:cNvSpPr txBox="1"/>
          <p:nvPr/>
        </p:nvSpPr>
        <p:spPr>
          <a:xfrm>
            <a:off x="5477248" y="1705523"/>
            <a:ext cx="9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</a:t>
            </a:r>
          </a:p>
        </p:txBody>
      </p:sp>
      <p:pic>
        <p:nvPicPr>
          <p:cNvPr id="19" name="Graphic 18" descr="Table with solid fill">
            <a:extLst>
              <a:ext uri="{FF2B5EF4-FFF2-40B4-BE49-F238E27FC236}">
                <a16:creationId xmlns:a16="http://schemas.microsoft.com/office/drawing/2014/main" id="{AAA082ED-18A5-2C6F-61CD-B0986AA571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0947" y="2970424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ADA7436-A6AF-3BA5-BFB5-5C443A373F8C}"/>
              </a:ext>
            </a:extLst>
          </p:cNvPr>
          <p:cNvSpPr txBox="1"/>
          <p:nvPr/>
        </p:nvSpPr>
        <p:spPr>
          <a:xfrm>
            <a:off x="6352899" y="2459824"/>
            <a:ext cx="18104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 parameters</a:t>
            </a:r>
            <a:br>
              <a:rPr lang="en-US" dirty="0"/>
            </a:br>
            <a:r>
              <a:rPr lang="en-US" sz="1600" dirty="0"/>
              <a:t>(</a:t>
            </a:r>
            <a:r>
              <a:rPr lang="en-US" sz="1600" i="1" dirty="0"/>
              <a:t>m, nu, J, </a:t>
            </a:r>
            <a:r>
              <a:rPr lang="en-US" sz="1600" i="1" dirty="0" err="1"/>
              <a:t>Jm</a:t>
            </a:r>
            <a:r>
              <a:rPr lang="en-US" sz="1600" i="1" dirty="0"/>
              <a:t>, </a:t>
            </a:r>
            <a:r>
              <a:rPr lang="en-US" sz="1600" i="1" dirty="0" err="1"/>
              <a:t>Sm</a:t>
            </a:r>
            <a:r>
              <a:rPr lang="en-US" sz="1600" i="1" dirty="0"/>
              <a:t>)</a:t>
            </a:r>
            <a:endParaRPr lang="en-US" dirty="0"/>
          </a:p>
        </p:txBody>
      </p:sp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F0DD0248-5EA6-57A2-21DE-EEA6A092F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2336" y="3021462"/>
            <a:ext cx="731433" cy="73143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04BF611-101D-AB20-487E-95AE0EBE58F8}"/>
              </a:ext>
            </a:extLst>
          </p:cNvPr>
          <p:cNvSpPr txBox="1"/>
          <p:nvPr/>
        </p:nvSpPr>
        <p:spPr>
          <a:xfrm>
            <a:off x="5495436" y="2937669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</a:t>
            </a:r>
          </a:p>
        </p:txBody>
      </p:sp>
    </p:spTree>
    <p:extLst>
      <p:ext uri="{BB962C8B-B14F-4D97-AF65-F5344CB8AC3E}">
        <p14:creationId xmlns:p14="http://schemas.microsoft.com/office/powerpoint/2010/main" val="5484016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Arrow Right with solid fill">
            <a:extLst>
              <a:ext uri="{FF2B5EF4-FFF2-40B4-BE49-F238E27FC236}">
                <a16:creationId xmlns:a16="http://schemas.microsoft.com/office/drawing/2014/main" id="{78246A6F-83C5-D181-47AF-3D2C3BDA7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2336" y="1760185"/>
            <a:ext cx="731433" cy="731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A19E68-E74E-29A0-3D88-7D4756F3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(general) model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473A7-02C2-495E-732E-ED806708C1A3}"/>
              </a:ext>
            </a:extLst>
          </p:cNvPr>
          <p:cNvSpPr txBox="1"/>
          <p:nvPr/>
        </p:nvSpPr>
        <p:spPr>
          <a:xfrm>
            <a:off x="651230" y="1205441"/>
            <a:ext cx="2330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 simulations over a wide range of parameter settings.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AE5A0E-5B87-97FB-F45F-5E400B35ACA5}"/>
                  </a:ext>
                </a:extLst>
              </p:cNvPr>
              <p:cNvSpPr txBox="1"/>
              <p:nvPr/>
            </p:nvSpPr>
            <p:spPr>
              <a:xfrm>
                <a:off x="651229" y="2704629"/>
                <a:ext cx="2330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Fit a model of the form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𝑝𝑎𝑟𝑎𝑚𝑒𝑡𝑒𝑟𝑠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𝑟𝑒𝑠𝑢𝑙𝑡𝑠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AE5A0E-5B87-97FB-F45F-5E400B35A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29" y="2704629"/>
                <a:ext cx="2330095" cy="646331"/>
              </a:xfrm>
              <a:prstGeom prst="rect">
                <a:avLst/>
              </a:prstGeom>
              <a:blipFill>
                <a:blip r:embed="rId4"/>
                <a:stretch>
                  <a:fillRect l="-2174" t="-5882" r="-271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 descr="Table with solid fill">
            <a:extLst>
              <a:ext uri="{FF2B5EF4-FFF2-40B4-BE49-F238E27FC236}">
                <a16:creationId xmlns:a16="http://schemas.microsoft.com/office/drawing/2014/main" id="{3F869F2C-3224-BA04-EEE9-892897AECC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4800" y="1587781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60909A-FAE1-3164-F402-B901883F17BD}"/>
              </a:ext>
            </a:extLst>
          </p:cNvPr>
          <p:cNvSpPr txBox="1"/>
          <p:nvPr/>
        </p:nvSpPr>
        <p:spPr>
          <a:xfrm>
            <a:off x="3666752" y="1026143"/>
            <a:ext cx="18104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 parameters</a:t>
            </a:r>
            <a:br>
              <a:rPr lang="en-US" dirty="0"/>
            </a:br>
            <a:r>
              <a:rPr lang="en-US" sz="1600" dirty="0"/>
              <a:t>(</a:t>
            </a:r>
            <a:r>
              <a:rPr lang="en-US" sz="1600" i="1" dirty="0"/>
              <a:t>m, nu, J, </a:t>
            </a:r>
            <a:r>
              <a:rPr lang="en-US" sz="1600" i="1" dirty="0" err="1"/>
              <a:t>Jm</a:t>
            </a:r>
            <a:r>
              <a:rPr lang="en-US" sz="1600" i="1" dirty="0"/>
              <a:t>, </a:t>
            </a:r>
            <a:r>
              <a:rPr lang="en-US" sz="1600" i="1" dirty="0" err="1"/>
              <a:t>Sm</a:t>
            </a:r>
            <a:r>
              <a:rPr lang="en-US" sz="1600" i="1" dirty="0"/>
              <a:t>)</a:t>
            </a:r>
            <a:endParaRPr lang="en-US" dirty="0"/>
          </a:p>
        </p:txBody>
      </p:sp>
      <p:pic>
        <p:nvPicPr>
          <p:cNvPr id="12" name="Graphic 11" descr="Table with solid fill">
            <a:extLst>
              <a:ext uri="{FF2B5EF4-FFF2-40B4-BE49-F238E27FC236}">
                <a16:creationId xmlns:a16="http://schemas.microsoft.com/office/drawing/2014/main" id="{734934BB-B229-8F2E-A468-0D0003AEED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04687" y="1582413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0597F6-C898-5DD7-5A09-F77BEAC3F02C}"/>
              </a:ext>
            </a:extLst>
          </p:cNvPr>
          <p:cNvSpPr txBox="1"/>
          <p:nvPr/>
        </p:nvSpPr>
        <p:spPr>
          <a:xfrm>
            <a:off x="6352899" y="1020775"/>
            <a:ext cx="193822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Outcome variables</a:t>
            </a:r>
          </a:p>
          <a:p>
            <a:pPr algn="ctr"/>
            <a:r>
              <a:rPr lang="en-US" sz="1600" dirty="0">
                <a:solidFill>
                  <a:schemeClr val="accent4"/>
                </a:solidFill>
              </a:rPr>
              <a:t>(hill0, hill1, hill2)</a:t>
            </a:r>
          </a:p>
        </p:txBody>
      </p:sp>
      <p:pic>
        <p:nvPicPr>
          <p:cNvPr id="14" name="Graphic 13" descr="Table with solid fill">
            <a:extLst>
              <a:ext uri="{FF2B5EF4-FFF2-40B4-BE49-F238E27FC236}">
                <a16:creationId xmlns:a16="http://schemas.microsoft.com/office/drawing/2014/main" id="{520D0D51-2D7F-C854-B243-EDBC4CDF38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09271" y="2970424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5DD975-80F7-D344-306D-0F80E0ED0768}"/>
              </a:ext>
            </a:extLst>
          </p:cNvPr>
          <p:cNvSpPr txBox="1"/>
          <p:nvPr/>
        </p:nvSpPr>
        <p:spPr>
          <a:xfrm>
            <a:off x="3602888" y="2445872"/>
            <a:ext cx="193822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Outcome variables</a:t>
            </a:r>
          </a:p>
          <a:p>
            <a:pPr algn="ctr"/>
            <a:r>
              <a:rPr lang="en-US" sz="1600" dirty="0">
                <a:solidFill>
                  <a:schemeClr val="accent4"/>
                </a:solidFill>
              </a:rPr>
              <a:t>(hill0, hill1, hill2)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07F7C1-AC6D-2494-6328-E9C8F93AA63C}"/>
              </a:ext>
            </a:extLst>
          </p:cNvPr>
          <p:cNvSpPr txBox="1"/>
          <p:nvPr/>
        </p:nvSpPr>
        <p:spPr>
          <a:xfrm>
            <a:off x="5477248" y="1705523"/>
            <a:ext cx="9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</a:t>
            </a:r>
          </a:p>
        </p:txBody>
      </p:sp>
      <p:pic>
        <p:nvPicPr>
          <p:cNvPr id="19" name="Graphic 18" descr="Table with solid fill">
            <a:extLst>
              <a:ext uri="{FF2B5EF4-FFF2-40B4-BE49-F238E27FC236}">
                <a16:creationId xmlns:a16="http://schemas.microsoft.com/office/drawing/2014/main" id="{AAA082ED-18A5-2C6F-61CD-B0986AA571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0947" y="2970424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ADA7436-A6AF-3BA5-BFB5-5C443A373F8C}"/>
              </a:ext>
            </a:extLst>
          </p:cNvPr>
          <p:cNvSpPr txBox="1"/>
          <p:nvPr/>
        </p:nvSpPr>
        <p:spPr>
          <a:xfrm>
            <a:off x="6352899" y="2459824"/>
            <a:ext cx="18104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 parameters</a:t>
            </a:r>
            <a:br>
              <a:rPr lang="en-US" dirty="0"/>
            </a:br>
            <a:r>
              <a:rPr lang="en-US" sz="1600" dirty="0"/>
              <a:t>(</a:t>
            </a:r>
            <a:r>
              <a:rPr lang="en-US" sz="1600" i="1" dirty="0"/>
              <a:t>m, nu, J, </a:t>
            </a:r>
            <a:r>
              <a:rPr lang="en-US" sz="1600" i="1" dirty="0" err="1"/>
              <a:t>Jm</a:t>
            </a:r>
            <a:r>
              <a:rPr lang="en-US" sz="1600" i="1" dirty="0"/>
              <a:t>, </a:t>
            </a:r>
            <a:r>
              <a:rPr lang="en-US" sz="1600" i="1" dirty="0" err="1"/>
              <a:t>Sm</a:t>
            </a:r>
            <a:r>
              <a:rPr lang="en-US" sz="1600" i="1" dirty="0"/>
              <a:t>)</a:t>
            </a:r>
            <a:endParaRPr lang="en-US" dirty="0"/>
          </a:p>
        </p:txBody>
      </p:sp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F0DD0248-5EA6-57A2-21DE-EEA6A092F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2336" y="3021462"/>
            <a:ext cx="731433" cy="73143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04BF611-101D-AB20-487E-95AE0EBE58F8}"/>
              </a:ext>
            </a:extLst>
          </p:cNvPr>
          <p:cNvSpPr txBox="1"/>
          <p:nvPr/>
        </p:nvSpPr>
        <p:spPr>
          <a:xfrm>
            <a:off x="5495436" y="2937669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F89BB4-CE7E-494F-A6E7-70EA62DAB4FD}"/>
              </a:ext>
            </a:extLst>
          </p:cNvPr>
          <p:cNvSpPr txBox="1"/>
          <p:nvPr/>
        </p:nvSpPr>
        <p:spPr>
          <a:xfrm>
            <a:off x="413761" y="3921910"/>
            <a:ext cx="2805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this model to estimate the </a:t>
            </a:r>
            <a:r>
              <a:rPr lang="en-US" b="1" dirty="0"/>
              <a:t>parameter values </a:t>
            </a:r>
            <a:r>
              <a:rPr lang="en-US" dirty="0"/>
              <a:t>that produced </a:t>
            </a:r>
            <a:r>
              <a:rPr lang="en-US" b="1" dirty="0"/>
              <a:t>observed outcomes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75B385-1346-D724-DF15-94D96195D217}"/>
              </a:ext>
            </a:extLst>
          </p:cNvPr>
          <p:cNvSpPr txBox="1"/>
          <p:nvPr/>
        </p:nvSpPr>
        <p:spPr>
          <a:xfrm>
            <a:off x="3349742" y="4041133"/>
            <a:ext cx="244451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Focal outcome variables</a:t>
            </a:r>
          </a:p>
          <a:p>
            <a:pPr algn="ctr"/>
            <a:r>
              <a:rPr lang="en-US" sz="1600" dirty="0">
                <a:solidFill>
                  <a:schemeClr val="accent4"/>
                </a:solidFill>
              </a:rPr>
              <a:t>(hill0 = …, hill1 = …, …)</a:t>
            </a:r>
          </a:p>
        </p:txBody>
      </p:sp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2B484AE3-F98F-ADC4-C8A7-E9AD4A58E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6310" y="4304823"/>
            <a:ext cx="731433" cy="73143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AE32EB3-48DA-F7DB-7086-24B5798DDF41}"/>
              </a:ext>
            </a:extLst>
          </p:cNvPr>
          <p:cNvSpPr txBox="1"/>
          <p:nvPr/>
        </p:nvSpPr>
        <p:spPr>
          <a:xfrm>
            <a:off x="5541111" y="4273229"/>
            <a:ext cx="99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estimate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5FB97F-384D-E1E2-2A4D-9873ABA5B705}"/>
              </a:ext>
            </a:extLst>
          </p:cNvPr>
          <p:cNvSpPr txBox="1"/>
          <p:nvPr/>
        </p:nvSpPr>
        <p:spPr>
          <a:xfrm>
            <a:off x="6326994" y="4041132"/>
            <a:ext cx="235346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Generating parameters</a:t>
            </a:r>
          </a:p>
          <a:p>
            <a:pPr algn="ctr"/>
            <a:r>
              <a:rPr lang="en-US" sz="1600" i="1" dirty="0"/>
              <a:t>(m = …, nu = …, …)</a:t>
            </a:r>
          </a:p>
        </p:txBody>
      </p:sp>
    </p:spTree>
    <p:extLst>
      <p:ext uri="{BB962C8B-B14F-4D97-AF65-F5344CB8AC3E}">
        <p14:creationId xmlns:p14="http://schemas.microsoft.com/office/powerpoint/2010/main" val="28886041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91FA-B67F-312D-05C3-4420B3AA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predicting </a:t>
            </a:r>
            <a:r>
              <a:rPr lang="en-US" i="1" dirty="0"/>
              <a:t>M </a:t>
            </a:r>
            <a:r>
              <a:rPr lang="en-US" dirty="0"/>
              <a:t>and </a:t>
            </a:r>
            <a:r>
              <a:rPr lang="en-US" i="1" dirty="0"/>
              <a:t>Nu </a:t>
            </a:r>
            <a:r>
              <a:rPr lang="en-US" dirty="0"/>
              <a:t>from UNTB</a:t>
            </a:r>
          </a:p>
        </p:txBody>
      </p:sp>
    </p:spTree>
    <p:extLst>
      <p:ext uri="{BB962C8B-B14F-4D97-AF65-F5344CB8AC3E}">
        <p14:creationId xmlns:p14="http://schemas.microsoft.com/office/powerpoint/2010/main" val="15350171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91FA-B67F-312D-05C3-4420B3AA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simulations over a range of parameters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8EBD7BDF-FF89-08DC-E646-0F6BB6EAA5F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/>
          <a:stretch/>
        </p:blipFill>
        <p:spPr bwMode="auto">
          <a:xfrm>
            <a:off x="4380523" y="1399074"/>
            <a:ext cx="4194310" cy="279970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EA8FDC-C9CF-1036-104F-EBE5FB0C7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84" y="1880319"/>
            <a:ext cx="3753293" cy="2521244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sz="1800" dirty="0">
                <a:latin typeface="Courier"/>
              </a:rPr>
              <a:t>  Parameter Value
1        </a:t>
            </a:r>
            <a:r>
              <a:rPr sz="1800" dirty="0" err="1">
                <a:latin typeface="Courier"/>
              </a:rPr>
              <a:t>Jm</a:t>
            </a:r>
            <a:r>
              <a:rPr sz="1800" dirty="0">
                <a:latin typeface="Courier"/>
              </a:rPr>
              <a:t> 10000
2        </a:t>
            </a:r>
            <a:r>
              <a:rPr sz="1800" dirty="0" err="1">
                <a:latin typeface="Courier"/>
              </a:rPr>
              <a:t>Sm</a:t>
            </a:r>
            <a:r>
              <a:rPr sz="1800" dirty="0">
                <a:latin typeface="Courier"/>
              </a:rPr>
              <a:t>  1000
3         J  1000
4 Timesteps  1000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8B117F-4DEF-1DDE-B9DB-57EFC5846A26}"/>
              </a:ext>
            </a:extLst>
          </p:cNvPr>
          <p:cNvSpPr txBox="1"/>
          <p:nvPr/>
        </p:nvSpPr>
        <p:spPr>
          <a:xfrm>
            <a:off x="1076453" y="1399074"/>
            <a:ext cx="214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Constant parameters</a:t>
            </a:r>
          </a:p>
        </p:txBody>
      </p:sp>
    </p:spTree>
    <p:extLst>
      <p:ext uri="{BB962C8B-B14F-4D97-AF65-F5344CB8AC3E}">
        <p14:creationId xmlns:p14="http://schemas.microsoft.com/office/powerpoint/2010/main" val="16751006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DE189-3006-D458-AD56-00B3E8F9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BC3283-CF72-07E8-8C1B-1D16D09F2480}"/>
              </a:ext>
            </a:extLst>
          </p:cNvPr>
          <p:cNvSpPr txBox="1">
            <a:spLocks/>
          </p:cNvSpPr>
          <p:nvPr/>
        </p:nvSpPr>
        <p:spPr>
          <a:xfrm>
            <a:off x="609600" y="13525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/>
              <a:buNone/>
            </a:pPr>
            <a:r>
              <a:rPr lang="en-US" dirty="0">
                <a:latin typeface="Courier"/>
              </a:rPr>
              <a:t>     </a:t>
            </a:r>
            <a:r>
              <a:rPr lang="en-US" dirty="0" err="1">
                <a:latin typeface="Courier"/>
              </a:rPr>
              <a:t>Jm</a:t>
            </a:r>
            <a:r>
              <a:rPr lang="en-US" dirty="0">
                <a:latin typeface="Courier"/>
              </a:rPr>
              <a:t>   </a:t>
            </a:r>
            <a:r>
              <a:rPr lang="en-US" dirty="0" err="1">
                <a:latin typeface="Courier"/>
              </a:rPr>
              <a:t>Sm</a:t>
            </a:r>
            <a:r>
              <a:rPr lang="en-US" dirty="0">
                <a:latin typeface="Courier"/>
              </a:rPr>
              <a:t>    J timesteps   Nu    M hill0 hill1 hill2
1 10000 1000 1000      1000 0.52 0.36   449 41.95  4.02
2 10000 1000 1000      1000 0.18 0.50   298 23.92  3.31
3 10000 1000 1000      1000 0.52 0.15   379 25.86  3.15
4 10000 1000 1000      1000 0.39 0.59   408 41.43  4.22
5 10000 1000 1000      1000 0.02 0.31   163  6.36  1.82
6 10000 1000 1000      1000 0.31 0.18   290 14.82  2.48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F8B9F48-32B7-98AA-83BA-78147C82751D}"/>
              </a:ext>
            </a:extLst>
          </p:cNvPr>
          <p:cNvSpPr/>
          <p:nvPr/>
        </p:nvSpPr>
        <p:spPr>
          <a:xfrm rot="16200000">
            <a:off x="3419061" y="1065475"/>
            <a:ext cx="310100" cy="46197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7D5935-3362-5F77-1667-36ADA6F0B3FE}"/>
              </a:ext>
            </a:extLst>
          </p:cNvPr>
          <p:cNvSpPr txBox="1"/>
          <p:nvPr/>
        </p:nvSpPr>
        <p:spPr>
          <a:xfrm>
            <a:off x="6594727" y="3688342"/>
            <a:ext cx="114012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Outcomes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D067106-C979-553B-3A4C-EEE7241827D0}"/>
              </a:ext>
            </a:extLst>
          </p:cNvPr>
          <p:cNvSpPr/>
          <p:nvPr/>
        </p:nvSpPr>
        <p:spPr>
          <a:xfrm rot="16200000">
            <a:off x="6983083" y="2390179"/>
            <a:ext cx="363409" cy="2023605"/>
          </a:xfrm>
          <a:prstGeom prst="leftBrac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8B6EAB-61F4-39F7-DB0E-C37F6B530F52}"/>
              </a:ext>
            </a:extLst>
          </p:cNvPr>
          <p:cNvSpPr txBox="1"/>
          <p:nvPr/>
        </p:nvSpPr>
        <p:spPr>
          <a:xfrm>
            <a:off x="3054626" y="3690730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3494753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do we </a:t>
            </a:r>
            <a:r>
              <a:rPr i="1" dirty="0"/>
              <a:t>mean</a:t>
            </a:r>
            <a:r>
              <a:rPr dirty="0"/>
              <a:t> by process modeling, anyway?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1FE0D9-E13D-6A06-AF28-2CC56682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5539154" cy="3394472"/>
          </a:xfrm>
        </p:spPr>
        <p:txBody>
          <a:bodyPr/>
          <a:lstStyle/>
          <a:p>
            <a:r>
              <a:rPr lang="en-US" dirty="0"/>
              <a:t>Games may be simple or complex</a:t>
            </a:r>
          </a:p>
          <a:p>
            <a:pPr lvl="1"/>
            <a:r>
              <a:rPr lang="en-US" dirty="0"/>
              <a:t>(Even simple games can be complex!)</a:t>
            </a:r>
          </a:p>
          <a:p>
            <a:pPr lvl="1"/>
            <a:r>
              <a:rPr lang="en-US" dirty="0"/>
              <a:t>Not necessarily deterministic</a:t>
            </a:r>
          </a:p>
          <a:p>
            <a:pPr lvl="1"/>
            <a:r>
              <a:rPr lang="en-US" dirty="0"/>
              <a:t>Not necessarily solvable analytically</a:t>
            </a:r>
          </a:p>
        </p:txBody>
      </p:sp>
      <p:pic>
        <p:nvPicPr>
          <p:cNvPr id="10" name="Graphic 9" descr="Tic Tac Toe with solid fill">
            <a:extLst>
              <a:ext uri="{FF2B5EF4-FFF2-40B4-BE49-F238E27FC236}">
                <a16:creationId xmlns:a16="http://schemas.microsoft.com/office/drawing/2014/main" id="{78835EE6-78DF-FA89-B853-F777269EB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411" y="2897387"/>
            <a:ext cx="1855178" cy="1855178"/>
          </a:xfrm>
          <a:prstGeom prst="rect">
            <a:avLst/>
          </a:prstGeom>
        </p:spPr>
      </p:pic>
      <p:pic>
        <p:nvPicPr>
          <p:cNvPr id="4" name="Graphic 3" descr="Chess Pieces">
            <a:extLst>
              <a:ext uri="{FF2B5EF4-FFF2-40B4-BE49-F238E27FC236}">
                <a16:creationId xmlns:a16="http://schemas.microsoft.com/office/drawing/2014/main" id="{C2DC7674-8C21-F7B5-B91B-6BE4A241D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009" y="2876367"/>
            <a:ext cx="1855178" cy="1855178"/>
          </a:xfrm>
          <a:prstGeom prst="rect">
            <a:avLst/>
          </a:prstGeom>
        </p:spPr>
      </p:pic>
      <p:pic>
        <p:nvPicPr>
          <p:cNvPr id="6" name="Graphic 5" descr="Playing Cards">
            <a:extLst>
              <a:ext uri="{FF2B5EF4-FFF2-40B4-BE49-F238E27FC236}">
                <a16:creationId xmlns:a16="http://schemas.microsoft.com/office/drawing/2014/main" id="{EBE19651-6867-8C57-62F0-9DADB3D36E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169179">
            <a:off x="6575328" y="2876368"/>
            <a:ext cx="1855178" cy="185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087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03AA-9145-8009-E808-B82186B9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Hill numbers vs. M, Nu</a:t>
            </a:r>
          </a:p>
        </p:txBody>
      </p:sp>
      <p:pic>
        <p:nvPicPr>
          <p:cNvPr id="4" name="Picture 1" descr="rf_files/figure-pptx/unnamed-chunk-5-1.png">
            <a:extLst>
              <a:ext uri="{FF2B5EF4-FFF2-40B4-BE49-F238E27FC236}">
                <a16:creationId xmlns:a16="http://schemas.microsoft.com/office/drawing/2014/main" id="{9B9DD7D1-D4C7-C844-3C2A-E26FAF84CC1F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46200"/>
            <a:ext cx="8229600" cy="308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59909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Relating outcomes to parameters</a:t>
            </a:r>
          </a:p>
        </p:txBody>
      </p:sp>
      <p:pic>
        <p:nvPicPr>
          <p:cNvPr id="3" name="Picture 1" descr="rf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91FA-B67F-312D-05C3-4420B3AA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a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FFA57-7CC1-E8F8-8BA7-664D8F38A5F8}"/>
              </a:ext>
            </a:extLst>
          </p:cNvPr>
          <p:cNvSpPr txBox="1">
            <a:spLocks/>
          </p:cNvSpPr>
          <p:nvPr/>
        </p:nvSpPr>
        <p:spPr>
          <a:xfrm>
            <a:off x="556591" y="1503390"/>
            <a:ext cx="8130209" cy="733313"/>
          </a:xfrm>
          <a:prstGeom prst="rect">
            <a:avLst/>
          </a:prstGeom>
        </p:spPr>
        <p:txBody>
          <a:bodyPr/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/>
              <a:buNone/>
            </a:pPr>
            <a:r>
              <a:rPr lang="en-US" sz="1800" dirty="0" err="1">
                <a:solidFill>
                  <a:srgbClr val="003B4F"/>
                </a:solidFill>
                <a:latin typeface="Courier"/>
              </a:rPr>
              <a:t>m_rf_model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 &lt;- </a:t>
            </a:r>
            <a:r>
              <a:rPr lang="en-US" sz="1800" dirty="0" err="1">
                <a:solidFill>
                  <a:srgbClr val="4758AB"/>
                </a:solidFill>
                <a:latin typeface="Courier"/>
              </a:rPr>
              <a:t>randomForest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(M </a:t>
            </a:r>
            <a:r>
              <a:rPr lang="en-US" sz="1800" dirty="0">
                <a:solidFill>
                  <a:srgbClr val="5E5E5E"/>
                </a:solidFill>
                <a:latin typeface="Courier"/>
              </a:rPr>
              <a:t>~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 hill0 </a:t>
            </a:r>
            <a:r>
              <a:rPr lang="en-US" sz="1800" dirty="0">
                <a:solidFill>
                  <a:srgbClr val="5E5E5E"/>
                </a:solidFill>
                <a:latin typeface="Courier"/>
              </a:rPr>
              <a:t>+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 hill1 </a:t>
            </a:r>
            <a:r>
              <a:rPr lang="en-US" sz="1800" dirty="0">
                <a:solidFill>
                  <a:srgbClr val="5E5E5E"/>
                </a:solidFill>
                <a:latin typeface="Courier"/>
              </a:rPr>
              <a:t>+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 hill2, 												</a:t>
            </a:r>
            <a:r>
              <a:rPr lang="en-US" sz="1800" dirty="0">
                <a:solidFill>
                  <a:srgbClr val="657422"/>
                </a:solidFill>
                <a:latin typeface="Courier"/>
              </a:rPr>
              <a:t>data =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sz="1800" dirty="0" err="1">
                <a:solidFill>
                  <a:srgbClr val="003B4F"/>
                </a:solidFill>
                <a:latin typeface="Courier"/>
              </a:rPr>
              <a:t>all_hills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)</a:t>
            </a:r>
            <a:br>
              <a:rPr lang="en-US" sz="1800" dirty="0"/>
            </a:br>
            <a:br>
              <a:rPr lang="en-US" sz="1800" dirty="0"/>
            </a:br>
            <a:endParaRPr lang="en-US" sz="18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546353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C1934D7-FDFD-4788-4BF3-8C58C375F484}"/>
              </a:ext>
            </a:extLst>
          </p:cNvPr>
          <p:cNvSpPr txBox="1">
            <a:spLocks/>
          </p:cNvSpPr>
          <p:nvPr/>
        </p:nvSpPr>
        <p:spPr>
          <a:xfrm>
            <a:off x="457201" y="1076326"/>
            <a:ext cx="8229599" cy="3575187"/>
          </a:xfrm>
          <a:prstGeom prst="rect">
            <a:avLst/>
          </a:prstGeom>
        </p:spPr>
        <p:txBody>
          <a:bodyPr/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/>
              <a:buNone/>
            </a:pPr>
            <a:r>
              <a:rPr lang="en-US" sz="1800" dirty="0" err="1">
                <a:solidFill>
                  <a:srgbClr val="003B4F"/>
                </a:solidFill>
                <a:latin typeface="Courier"/>
              </a:rPr>
              <a:t>m_rf_model</a:t>
            </a:r>
            <a:endParaRPr lang="en-US" sz="1800" dirty="0">
              <a:solidFill>
                <a:srgbClr val="003B4F"/>
              </a:solidFill>
              <a:latin typeface="Courier"/>
            </a:endParaRPr>
          </a:p>
          <a:p>
            <a:pPr indent="0">
              <a:buFont typeface="Arial"/>
              <a:buNone/>
            </a:pPr>
            <a:r>
              <a:rPr lang="en-US" sz="1800" dirty="0">
                <a:latin typeface="Courier"/>
              </a:rPr>
              <a:t>
Call:
 </a:t>
            </a:r>
            <a:r>
              <a:rPr lang="en-US" sz="1800" dirty="0" err="1">
                <a:latin typeface="Courier"/>
              </a:rPr>
              <a:t>randomForest</a:t>
            </a:r>
            <a:r>
              <a:rPr lang="en-US" sz="1800" dirty="0">
                <a:latin typeface="Courier"/>
              </a:rPr>
              <a:t>(formula = M ~ hill0 + hill1 + hill2, data = </a:t>
            </a:r>
            <a:r>
              <a:rPr lang="en-US" sz="1800" dirty="0" err="1">
                <a:latin typeface="Courier"/>
              </a:rPr>
              <a:t>all_hills</a:t>
            </a:r>
            <a:r>
              <a:rPr lang="en-US" sz="1800" dirty="0">
                <a:latin typeface="Courier"/>
              </a:rPr>
              <a:t>) 
               Type of random forest: regression
                     Number of trees: 500
No. of variables tried at each split: 1
          Mean of squared residuals: 0.003975154
                    % Var explained: 86.76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191FA-B67F-312D-05C3-4420B3AA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a model</a:t>
            </a:r>
          </a:p>
        </p:txBody>
      </p:sp>
    </p:spTree>
    <p:extLst>
      <p:ext uri="{BB962C8B-B14F-4D97-AF65-F5344CB8AC3E}">
        <p14:creationId xmlns:p14="http://schemas.microsoft.com/office/powerpoint/2010/main" val="37219899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33D8-4287-07A9-03AF-26F73A8B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model accuracy</a:t>
            </a:r>
          </a:p>
        </p:txBody>
      </p:sp>
      <p:pic>
        <p:nvPicPr>
          <p:cNvPr id="4" name="Picture 3" descr="rf_files/figure-pptx/unnamed-chunk-8-1.png">
            <a:extLst>
              <a:ext uri="{FF2B5EF4-FFF2-40B4-BE49-F238E27FC236}">
                <a16:creationId xmlns:a16="http://schemas.microsoft.com/office/drawing/2014/main" id="{49D99912-8E97-4327-9B23-9477FC570487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95558" y="1330169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85776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91FA-B67F-312D-05C3-4420B3AA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a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FFA57-7CC1-E8F8-8BA7-664D8F38A5F8}"/>
              </a:ext>
            </a:extLst>
          </p:cNvPr>
          <p:cNvSpPr txBox="1">
            <a:spLocks/>
          </p:cNvSpPr>
          <p:nvPr/>
        </p:nvSpPr>
        <p:spPr>
          <a:xfrm>
            <a:off x="556591" y="1503390"/>
            <a:ext cx="8130209" cy="733313"/>
          </a:xfrm>
          <a:prstGeom prst="rect">
            <a:avLst/>
          </a:prstGeom>
        </p:spPr>
        <p:txBody>
          <a:bodyPr/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/>
              <a:buNone/>
            </a:pPr>
            <a:r>
              <a:rPr lang="en-US" sz="1800" dirty="0" err="1">
                <a:solidFill>
                  <a:srgbClr val="003B4F"/>
                </a:solidFill>
                <a:latin typeface="Courier"/>
              </a:rPr>
              <a:t>nu_rf_model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 &lt;- </a:t>
            </a:r>
            <a:r>
              <a:rPr lang="en-US" sz="1800" dirty="0" err="1">
                <a:solidFill>
                  <a:srgbClr val="4758AB"/>
                </a:solidFill>
                <a:latin typeface="Courier"/>
              </a:rPr>
              <a:t>randomForest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(Nu </a:t>
            </a:r>
            <a:r>
              <a:rPr lang="en-US" sz="1800" dirty="0">
                <a:solidFill>
                  <a:srgbClr val="5E5E5E"/>
                </a:solidFill>
                <a:latin typeface="Courier"/>
              </a:rPr>
              <a:t>~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 hill0 </a:t>
            </a:r>
            <a:r>
              <a:rPr lang="en-US" sz="1800" dirty="0">
                <a:solidFill>
                  <a:srgbClr val="5E5E5E"/>
                </a:solidFill>
                <a:latin typeface="Courier"/>
              </a:rPr>
              <a:t>+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 hill1 </a:t>
            </a:r>
            <a:r>
              <a:rPr lang="en-US" sz="1800" dirty="0">
                <a:solidFill>
                  <a:srgbClr val="5E5E5E"/>
                </a:solidFill>
                <a:latin typeface="Courier"/>
              </a:rPr>
              <a:t>+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 hill2, 												</a:t>
            </a:r>
            <a:r>
              <a:rPr lang="en-US" sz="1800" dirty="0">
                <a:solidFill>
                  <a:srgbClr val="657422"/>
                </a:solidFill>
                <a:latin typeface="Courier"/>
              </a:rPr>
              <a:t>data =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sz="1800" dirty="0" err="1">
                <a:solidFill>
                  <a:srgbClr val="003B4F"/>
                </a:solidFill>
                <a:latin typeface="Courier"/>
              </a:rPr>
              <a:t>all_hills</a:t>
            </a:r>
            <a:r>
              <a:rPr lang="en-US" sz="1800" dirty="0">
                <a:solidFill>
                  <a:srgbClr val="003B4F"/>
                </a:solidFill>
                <a:latin typeface="Courier"/>
              </a:rPr>
              <a:t>)</a:t>
            </a:r>
            <a:br>
              <a:rPr lang="en-US" sz="1800" dirty="0"/>
            </a:br>
            <a:br>
              <a:rPr lang="en-US" sz="1800" dirty="0"/>
            </a:br>
            <a:endParaRPr lang="en-US" sz="18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584349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C1934D7-FDFD-4788-4BF3-8C58C375F484}"/>
              </a:ext>
            </a:extLst>
          </p:cNvPr>
          <p:cNvSpPr txBox="1">
            <a:spLocks/>
          </p:cNvSpPr>
          <p:nvPr/>
        </p:nvSpPr>
        <p:spPr>
          <a:xfrm>
            <a:off x="457201" y="1076326"/>
            <a:ext cx="8229599" cy="3575187"/>
          </a:xfrm>
          <a:prstGeom prst="rect">
            <a:avLst/>
          </a:prstGeom>
        </p:spPr>
        <p:txBody>
          <a:bodyPr/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/>
              <a:buNone/>
            </a:pPr>
            <a:r>
              <a:rPr lang="en-US" sz="1800" dirty="0" err="1">
                <a:solidFill>
                  <a:srgbClr val="003B4F"/>
                </a:solidFill>
                <a:latin typeface="Courier"/>
              </a:rPr>
              <a:t>nu_rf_model</a:t>
            </a:r>
            <a:endParaRPr lang="en-US" sz="1800" dirty="0">
              <a:solidFill>
                <a:srgbClr val="003B4F"/>
              </a:solidFill>
              <a:latin typeface="Courier"/>
            </a:endParaRPr>
          </a:p>
          <a:p>
            <a:pPr indent="0">
              <a:buFont typeface="Arial"/>
              <a:buNone/>
            </a:pPr>
            <a:r>
              <a:rPr lang="en-US" sz="1800" dirty="0">
                <a:latin typeface="Courier"/>
              </a:rPr>
              <a:t>
Call:
 </a:t>
            </a:r>
            <a:r>
              <a:rPr lang="en-US" sz="1800" dirty="0" err="1">
                <a:latin typeface="Courier"/>
              </a:rPr>
              <a:t>randomForest</a:t>
            </a:r>
            <a:r>
              <a:rPr lang="en-US" sz="1800" dirty="0">
                <a:latin typeface="Courier"/>
              </a:rPr>
              <a:t>(formula = Nu ~ hill0 + hill1 + hill2, data = </a:t>
            </a:r>
            <a:r>
              <a:rPr lang="en-US" sz="1800" dirty="0" err="1">
                <a:latin typeface="Courier"/>
              </a:rPr>
              <a:t>all_hills</a:t>
            </a:r>
            <a:r>
              <a:rPr lang="en-US" sz="1800" dirty="0">
                <a:latin typeface="Courier"/>
              </a:rPr>
              <a:t>) 
               Type of random forest: regression
                     Number of trees: 500
No. of variables tried at each split: 1
 Mean of squared residuals: 0.001456496
                    % Var explained: 95.09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191FA-B67F-312D-05C3-4420B3AA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a model</a:t>
            </a:r>
          </a:p>
        </p:txBody>
      </p:sp>
    </p:spTree>
    <p:extLst>
      <p:ext uri="{BB962C8B-B14F-4D97-AF65-F5344CB8AC3E}">
        <p14:creationId xmlns:p14="http://schemas.microsoft.com/office/powerpoint/2010/main" val="17595966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33D8-4287-07A9-03AF-26F73A8B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model accuracy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D99912-8E97-4327-9B23-9477FC570487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/>
          <a:stretch/>
        </p:blipFill>
        <p:spPr bwMode="auto">
          <a:xfrm>
            <a:off x="1797675" y="1330169"/>
            <a:ext cx="5101166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12563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0623E-5C20-4DB8-4A49-C3623038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model to </a:t>
            </a:r>
            <a:r>
              <a:rPr lang="en-US" b="1" dirty="0"/>
              <a:t>new </a:t>
            </a:r>
            <a:r>
              <a:rPr lang="en-US" dirty="0"/>
              <a:t>(simulated)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358FEA-F9D2-89B5-5878-103A6A681D08}"/>
              </a:ext>
            </a:extLst>
          </p:cNvPr>
          <p:cNvSpPr txBox="1"/>
          <p:nvPr/>
        </p:nvSpPr>
        <p:spPr>
          <a:xfrm>
            <a:off x="604299" y="1572113"/>
            <a:ext cx="79354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3B4F"/>
                </a:solidFill>
                <a:latin typeface="Courier"/>
              </a:rPr>
              <a:t>new_M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&lt;- </a:t>
            </a:r>
            <a:r>
              <a:rPr lang="en-US" dirty="0" err="1">
                <a:solidFill>
                  <a:srgbClr val="4758AB"/>
                </a:solidFill>
                <a:latin typeface="Courier"/>
              </a:rPr>
              <a:t>runif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dirty="0">
                <a:solidFill>
                  <a:srgbClr val="AD0000"/>
                </a:solidFill>
                <a:latin typeface="Courier"/>
              </a:rPr>
              <a:t>1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dirty="0">
                <a:solidFill>
                  <a:srgbClr val="AD0000"/>
                </a:solidFill>
                <a:latin typeface="Courier"/>
              </a:rPr>
              <a:t>0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dirty="0">
                <a:solidFill>
                  <a:srgbClr val="AD0000"/>
                </a:solidFill>
                <a:latin typeface="Courier"/>
              </a:rPr>
              <a:t>0.6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)</a:t>
            </a:r>
            <a:br>
              <a:rPr lang="en-US" dirty="0"/>
            </a:br>
            <a:r>
              <a:rPr lang="en-US" dirty="0" err="1">
                <a:solidFill>
                  <a:srgbClr val="003B4F"/>
                </a:solidFill>
                <a:latin typeface="Courier"/>
              </a:rPr>
              <a:t>new_Nu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&lt;- </a:t>
            </a:r>
            <a:r>
              <a:rPr lang="en-US" dirty="0" err="1">
                <a:solidFill>
                  <a:srgbClr val="4758AB"/>
                </a:solidFill>
                <a:latin typeface="Courier"/>
              </a:rPr>
              <a:t>runif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dirty="0">
                <a:solidFill>
                  <a:srgbClr val="AD0000"/>
                </a:solidFill>
                <a:latin typeface="Courier"/>
              </a:rPr>
              <a:t>1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dirty="0">
                <a:solidFill>
                  <a:srgbClr val="AD0000"/>
                </a:solidFill>
                <a:latin typeface="Courier"/>
              </a:rPr>
              <a:t>0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dirty="0">
                <a:solidFill>
                  <a:srgbClr val="AD0000"/>
                </a:solidFill>
                <a:latin typeface="Courier"/>
              </a:rPr>
              <a:t>0.6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)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rgbClr val="003B4F"/>
                </a:solidFill>
                <a:latin typeface="Courier"/>
              </a:rPr>
              <a:t>new_sim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&lt;- </a:t>
            </a:r>
            <a:r>
              <a:rPr lang="en-US" dirty="0" err="1">
                <a:solidFill>
                  <a:srgbClr val="4758AB"/>
                </a:solidFill>
                <a:latin typeface="Courier"/>
              </a:rPr>
              <a:t>untb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dirty="0" err="1">
                <a:solidFill>
                  <a:srgbClr val="657422"/>
                </a:solidFill>
                <a:latin typeface="Courier"/>
              </a:rPr>
              <a:t>Jm</a:t>
            </a:r>
            <a:r>
              <a:rPr lang="en-US" dirty="0">
                <a:solidFill>
                  <a:srgbClr val="657422"/>
                </a:solidFill>
                <a:latin typeface="Courier"/>
              </a:rPr>
              <a:t> =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dirty="0">
                <a:solidFill>
                  <a:srgbClr val="AD0000"/>
                </a:solidFill>
                <a:latin typeface="Courier"/>
              </a:rPr>
              <a:t>10000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dirty="0" err="1">
                <a:solidFill>
                  <a:srgbClr val="657422"/>
                </a:solidFill>
                <a:latin typeface="Courier"/>
              </a:rPr>
              <a:t>Sm</a:t>
            </a:r>
            <a:r>
              <a:rPr lang="en-US" dirty="0">
                <a:solidFill>
                  <a:srgbClr val="657422"/>
                </a:solidFill>
                <a:latin typeface="Courier"/>
              </a:rPr>
              <a:t> =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dirty="0">
                <a:solidFill>
                  <a:srgbClr val="AD0000"/>
                </a:solidFill>
                <a:latin typeface="Courier"/>
              </a:rPr>
              <a:t>1000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dirty="0">
                <a:solidFill>
                  <a:srgbClr val="657422"/>
                </a:solidFill>
                <a:latin typeface="Courier"/>
              </a:rPr>
              <a:t>J =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dirty="0">
                <a:solidFill>
                  <a:srgbClr val="AD0000"/>
                </a:solidFill>
                <a:latin typeface="Courier"/>
              </a:rPr>
              <a:t>1000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, </a:t>
            </a:r>
          </a:p>
          <a:p>
            <a:r>
              <a:rPr lang="en-US" dirty="0">
                <a:solidFill>
                  <a:srgbClr val="003B4F"/>
                </a:solidFill>
                <a:latin typeface="Courier"/>
              </a:rPr>
              <a:t>					</a:t>
            </a:r>
            <a:r>
              <a:rPr lang="en-US" dirty="0">
                <a:solidFill>
                  <a:srgbClr val="657422"/>
                </a:solidFill>
                <a:latin typeface="Courier"/>
              </a:rPr>
              <a:t>m = </a:t>
            </a:r>
            <a:r>
              <a:rPr lang="en-US" dirty="0" err="1">
                <a:solidFill>
                  <a:srgbClr val="003B4F"/>
                </a:solidFill>
                <a:latin typeface="Courier"/>
              </a:rPr>
              <a:t>new_M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dirty="0">
                <a:solidFill>
                  <a:srgbClr val="657422"/>
                </a:solidFill>
                <a:latin typeface="Courier"/>
              </a:rPr>
              <a:t>nu =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003B4F"/>
                </a:solidFill>
                <a:latin typeface="Courier"/>
              </a:rPr>
              <a:t>new_Nu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dirty="0">
                <a:solidFill>
                  <a:srgbClr val="657422"/>
                </a:solidFill>
                <a:latin typeface="Courier"/>
              </a:rPr>
              <a:t>niter =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dirty="0">
                <a:solidFill>
                  <a:srgbClr val="AD0000"/>
                </a:solidFill>
                <a:latin typeface="Courier"/>
              </a:rPr>
              <a:t>1000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)</a:t>
            </a:r>
            <a:br>
              <a:rPr lang="en-US" dirty="0"/>
            </a:br>
            <a:r>
              <a:rPr lang="en-US" dirty="0" err="1">
                <a:solidFill>
                  <a:srgbClr val="003B4F"/>
                </a:solidFill>
                <a:latin typeface="Courier"/>
              </a:rPr>
              <a:t>new_hills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&lt;- </a:t>
            </a:r>
            <a:r>
              <a:rPr lang="en-US" dirty="0" err="1">
                <a:solidFill>
                  <a:srgbClr val="4758AB"/>
                </a:solidFill>
                <a:latin typeface="Courier"/>
              </a:rPr>
              <a:t>untb_hill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dirty="0" err="1">
                <a:solidFill>
                  <a:srgbClr val="003B4F"/>
                </a:solidFill>
                <a:latin typeface="Courier"/>
              </a:rPr>
              <a:t>new_sim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)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rgbClr val="003B4F"/>
                </a:solidFill>
                <a:latin typeface="Courier"/>
              </a:rPr>
              <a:t>predicted_M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&lt;- </a:t>
            </a:r>
            <a:r>
              <a:rPr lang="en-US" dirty="0">
                <a:solidFill>
                  <a:srgbClr val="4758AB"/>
                </a:solidFill>
                <a:latin typeface="Courier"/>
              </a:rPr>
              <a:t>predict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dirty="0" err="1">
                <a:solidFill>
                  <a:srgbClr val="003B4F"/>
                </a:solidFill>
                <a:latin typeface="Courier"/>
              </a:rPr>
              <a:t>m_rf_model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dirty="0" err="1">
                <a:solidFill>
                  <a:srgbClr val="657422"/>
                </a:solidFill>
                <a:latin typeface="Courier"/>
              </a:rPr>
              <a:t>newdata</a:t>
            </a:r>
            <a:r>
              <a:rPr lang="en-US" dirty="0">
                <a:solidFill>
                  <a:srgbClr val="657422"/>
                </a:solidFill>
                <a:latin typeface="Courier"/>
              </a:rPr>
              <a:t> =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003B4F"/>
                </a:solidFill>
                <a:latin typeface="Courier"/>
              </a:rPr>
              <a:t>new_hills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2496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0623E-5C20-4DB8-4A49-C3623038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model to </a:t>
            </a:r>
            <a:r>
              <a:rPr lang="en-US" b="1" dirty="0"/>
              <a:t>new </a:t>
            </a:r>
            <a:r>
              <a:rPr lang="en-US" dirty="0"/>
              <a:t>(simulated)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358FEA-F9D2-89B5-5878-103A6A681D08}"/>
              </a:ext>
            </a:extLst>
          </p:cNvPr>
          <p:cNvSpPr txBox="1"/>
          <p:nvPr/>
        </p:nvSpPr>
        <p:spPr>
          <a:xfrm>
            <a:off x="4802588" y="1619820"/>
            <a:ext cx="79354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>
              <a:buNone/>
            </a:pPr>
            <a:r>
              <a:rPr lang="en-US" dirty="0" err="1">
                <a:solidFill>
                  <a:srgbClr val="003B4F"/>
                </a:solidFill>
                <a:latin typeface="Courier"/>
              </a:rPr>
              <a:t>predicted_M</a:t>
            </a:r>
            <a:endParaRPr lang="en-US"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        
0.2825361 </a:t>
            </a:r>
          </a:p>
          <a:p>
            <a:pPr lv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9A6D44-8A8F-AC85-A3F1-BF25EE560085}"/>
              </a:ext>
            </a:extLst>
          </p:cNvPr>
          <p:cNvSpPr txBox="1"/>
          <p:nvPr/>
        </p:nvSpPr>
        <p:spPr>
          <a:xfrm>
            <a:off x="2516588" y="1619820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>
              <a:buNone/>
            </a:pPr>
            <a:r>
              <a:rPr lang="en-US" dirty="0" err="1">
                <a:solidFill>
                  <a:srgbClr val="003B4F"/>
                </a:solidFill>
                <a:latin typeface="Courier"/>
              </a:rPr>
              <a:t>new_M</a:t>
            </a:r>
            <a:endParaRPr lang="en-US"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endParaRPr lang="en-US"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0.3258534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8BDA9-EC2D-4177-048E-7E203AB23DC0}"/>
              </a:ext>
            </a:extLst>
          </p:cNvPr>
          <p:cNvSpPr txBox="1"/>
          <p:nvPr/>
        </p:nvSpPr>
        <p:spPr>
          <a:xfrm>
            <a:off x="4802588" y="2718699"/>
            <a:ext cx="63689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>
              <a:buNone/>
            </a:pPr>
            <a:r>
              <a:rPr lang="en-US" dirty="0" err="1">
                <a:solidFill>
                  <a:srgbClr val="003B4F"/>
                </a:solidFill>
                <a:latin typeface="Courier"/>
              </a:rPr>
              <a:t>predicted_Nu</a:t>
            </a:r>
            <a:endParaRPr lang="en-US"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         
0.3794579 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6F4768-23D1-40BA-26DE-08EB6DF4E6B3}"/>
              </a:ext>
            </a:extLst>
          </p:cNvPr>
          <p:cNvSpPr txBox="1"/>
          <p:nvPr/>
        </p:nvSpPr>
        <p:spPr>
          <a:xfrm>
            <a:off x="2516588" y="2720456"/>
            <a:ext cx="16817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>
              <a:buNone/>
            </a:pPr>
            <a:r>
              <a:rPr lang="en-US" dirty="0" err="1">
                <a:solidFill>
                  <a:srgbClr val="003B4F"/>
                </a:solidFill>
                <a:latin typeface="Courier"/>
              </a:rPr>
              <a:t>new_Nu</a:t>
            </a:r>
            <a:endParaRPr lang="en-US"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endParaRPr lang="en-US"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0.4382455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516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applications of process </a:t>
            </a:r>
            <a:r>
              <a:rPr lang="en-US" dirty="0"/>
              <a:t>models</a:t>
            </a:r>
            <a:r>
              <a:rPr dirty="0"/>
              <a:t> for eco-evo?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60B9CA-F050-2E27-F752-D8C2C828F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535884"/>
          </a:xfrm>
        </p:spPr>
        <p:txBody>
          <a:bodyPr/>
          <a:lstStyle/>
          <a:p>
            <a:r>
              <a:rPr lang="en-US" dirty="0"/>
              <a:t>Nearly unlimited flexibility for exploring processes involving…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784588-8FAF-53C0-FEC3-A32C27A23DC4}"/>
              </a:ext>
            </a:extLst>
          </p:cNvPr>
          <p:cNvSpPr txBox="1"/>
          <p:nvPr/>
        </p:nvSpPr>
        <p:spPr>
          <a:xfrm>
            <a:off x="5638014" y="3935877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complexity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27441-5824-40E7-CF84-196423DA65B1}"/>
              </a:ext>
            </a:extLst>
          </p:cNvPr>
          <p:cNvSpPr txBox="1"/>
          <p:nvPr/>
        </p:nvSpPr>
        <p:spPr>
          <a:xfrm>
            <a:off x="1683734" y="2796567"/>
            <a:ext cx="3709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context dependence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24E49-AFEC-27D0-6A2F-5972F83F089D}"/>
              </a:ext>
            </a:extLst>
          </p:cNvPr>
          <p:cNvSpPr txBox="1"/>
          <p:nvPr/>
        </p:nvSpPr>
        <p:spPr>
          <a:xfrm>
            <a:off x="5977142" y="2875075"/>
            <a:ext cx="1932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feedbacks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9B413A-AA81-EC7C-E59E-0D922C2F1D88}"/>
              </a:ext>
            </a:extLst>
          </p:cNvPr>
          <p:cNvSpPr txBox="1"/>
          <p:nvPr/>
        </p:nvSpPr>
        <p:spPr>
          <a:xfrm>
            <a:off x="457200" y="3448132"/>
            <a:ext cx="5698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multiple levels of organization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C8AF2F-3416-3F77-8B99-A0C1DFD37F4E}"/>
              </a:ext>
            </a:extLst>
          </p:cNvPr>
          <p:cNvSpPr txBox="1"/>
          <p:nvPr/>
        </p:nvSpPr>
        <p:spPr>
          <a:xfrm>
            <a:off x="3790327" y="2154794"/>
            <a:ext cx="530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large temporal/spatial scales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4434C9-C94B-5EC4-9C32-6349AA653495}"/>
              </a:ext>
            </a:extLst>
          </p:cNvPr>
          <p:cNvSpPr txBox="1"/>
          <p:nvPr/>
        </p:nvSpPr>
        <p:spPr>
          <a:xfrm>
            <a:off x="610404" y="1950782"/>
            <a:ext cx="2384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stochasticity</a:t>
            </a:r>
          </a:p>
        </p:txBody>
      </p:sp>
    </p:spTree>
    <p:extLst>
      <p:ext uri="{BB962C8B-B14F-4D97-AF65-F5344CB8AC3E}">
        <p14:creationId xmlns:p14="http://schemas.microsoft.com/office/powerpoint/2010/main" val="10172470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0623E-5C20-4DB8-4A49-C3623038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model to </a:t>
            </a:r>
            <a:r>
              <a:rPr lang="en-US" b="1" dirty="0"/>
              <a:t>new </a:t>
            </a:r>
            <a:r>
              <a:rPr lang="en-US" dirty="0"/>
              <a:t>(simulated)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358FEA-F9D2-89B5-5878-103A6A681D08}"/>
              </a:ext>
            </a:extLst>
          </p:cNvPr>
          <p:cNvSpPr txBox="1"/>
          <p:nvPr/>
        </p:nvSpPr>
        <p:spPr>
          <a:xfrm>
            <a:off x="4802588" y="1619820"/>
            <a:ext cx="79354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>
              <a:buNone/>
            </a:pPr>
            <a:r>
              <a:rPr lang="en-US" dirty="0" err="1">
                <a:solidFill>
                  <a:srgbClr val="003B4F"/>
                </a:solidFill>
                <a:latin typeface="Courier"/>
              </a:rPr>
              <a:t>predicted_M</a:t>
            </a:r>
            <a:endParaRPr lang="en-US"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        
0.2825361 </a:t>
            </a:r>
          </a:p>
          <a:p>
            <a:pPr lv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9A6D44-8A8F-AC85-A3F1-BF25EE560085}"/>
              </a:ext>
            </a:extLst>
          </p:cNvPr>
          <p:cNvSpPr txBox="1"/>
          <p:nvPr/>
        </p:nvSpPr>
        <p:spPr>
          <a:xfrm>
            <a:off x="2516588" y="1619820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>
              <a:buNone/>
            </a:pPr>
            <a:r>
              <a:rPr lang="en-US" dirty="0" err="1">
                <a:solidFill>
                  <a:srgbClr val="003B4F"/>
                </a:solidFill>
                <a:latin typeface="Courier"/>
              </a:rPr>
              <a:t>new_M</a:t>
            </a:r>
            <a:endParaRPr lang="en-US"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endParaRPr lang="en-US"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0.3258534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38392-99BA-9E81-01E9-D7F1B9594994}"/>
              </a:ext>
            </a:extLst>
          </p:cNvPr>
          <p:cNvSpPr txBox="1"/>
          <p:nvPr/>
        </p:nvSpPr>
        <p:spPr>
          <a:xfrm>
            <a:off x="2847425" y="4094577"/>
            <a:ext cx="344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Estimation is good but not perfect!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8BDA9-EC2D-4177-048E-7E203AB23DC0}"/>
              </a:ext>
            </a:extLst>
          </p:cNvPr>
          <p:cNvSpPr txBox="1"/>
          <p:nvPr/>
        </p:nvSpPr>
        <p:spPr>
          <a:xfrm>
            <a:off x="4802588" y="2718699"/>
            <a:ext cx="63689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>
              <a:buNone/>
            </a:pPr>
            <a:r>
              <a:rPr lang="en-US" dirty="0" err="1">
                <a:solidFill>
                  <a:srgbClr val="003B4F"/>
                </a:solidFill>
                <a:latin typeface="Courier"/>
              </a:rPr>
              <a:t>predicted_Nu</a:t>
            </a:r>
            <a:endParaRPr lang="en-US"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         
0.3794579 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6F4768-23D1-40BA-26DE-08EB6DF4E6B3}"/>
              </a:ext>
            </a:extLst>
          </p:cNvPr>
          <p:cNvSpPr txBox="1"/>
          <p:nvPr/>
        </p:nvSpPr>
        <p:spPr>
          <a:xfrm>
            <a:off x="2516588" y="2720456"/>
            <a:ext cx="16817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>
              <a:buNone/>
            </a:pPr>
            <a:r>
              <a:rPr lang="en-US" dirty="0" err="1">
                <a:solidFill>
                  <a:srgbClr val="003B4F"/>
                </a:solidFill>
                <a:latin typeface="Courier"/>
              </a:rPr>
              <a:t>new_Nu</a:t>
            </a:r>
            <a:endParaRPr lang="en-US"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endParaRPr lang="en-US"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0.4382455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196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B996-673E-A95E-22C3-B6175081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estimation</a:t>
            </a:r>
          </a:p>
        </p:txBody>
      </p:sp>
      <p:pic>
        <p:nvPicPr>
          <p:cNvPr id="4" name="Picture 1" descr="rf_files/figure-pptx/unnamed-chunk-5-1.png">
            <a:extLst>
              <a:ext uri="{FF2B5EF4-FFF2-40B4-BE49-F238E27FC236}">
                <a16:creationId xmlns:a16="http://schemas.microsoft.com/office/drawing/2014/main" id="{1C5941D4-225E-B1EF-EC2C-FDA3F67E0FF8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46200"/>
            <a:ext cx="8229600" cy="308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790D8F4-EF80-387D-267A-5B0C69DFEE4C}"/>
              </a:ext>
            </a:extLst>
          </p:cNvPr>
          <p:cNvSpPr/>
          <p:nvPr/>
        </p:nvSpPr>
        <p:spPr>
          <a:xfrm rot="18396842">
            <a:off x="4681331" y="1712015"/>
            <a:ext cx="347870" cy="17194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356DFF-B857-50D4-C132-63EAA6E3BED4}"/>
              </a:ext>
            </a:extLst>
          </p:cNvPr>
          <p:cNvSpPr/>
          <p:nvPr/>
        </p:nvSpPr>
        <p:spPr>
          <a:xfrm rot="18396842">
            <a:off x="7441759" y="1707328"/>
            <a:ext cx="347870" cy="17194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D48032-303F-3561-09A1-4F800C19E028}"/>
              </a:ext>
            </a:extLst>
          </p:cNvPr>
          <p:cNvSpPr/>
          <p:nvPr/>
        </p:nvSpPr>
        <p:spPr>
          <a:xfrm rot="18396842">
            <a:off x="1877954" y="1707327"/>
            <a:ext cx="347870" cy="17194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1674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2B91-0F61-AC10-9527-5BAEE2F1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could we improve?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F9373A-E11D-898D-A8AC-76D5219E5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3525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2B91-0F61-AC10-9527-5BAEE2F1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could we improve?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D380C-FEC9-62B1-3031-88F28A8C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parameters, different rules</a:t>
            </a:r>
          </a:p>
          <a:p>
            <a:r>
              <a:rPr lang="en-US" dirty="0"/>
              <a:t>More data dimensions</a:t>
            </a:r>
          </a:p>
          <a:p>
            <a:r>
              <a:rPr lang="en-US" dirty="0"/>
              <a:t>Stay tuned!!!</a:t>
            </a:r>
          </a:p>
        </p:txBody>
      </p:sp>
    </p:spTree>
    <p:extLst>
      <p:ext uri="{BB962C8B-B14F-4D97-AF65-F5344CB8AC3E}">
        <p14:creationId xmlns:p14="http://schemas.microsoft.com/office/powerpoint/2010/main" val="18073608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B19C-1B36-B38B-6458-20A77AD6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3275-0F62-AC4C-2A80-E1FF4BD05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7606145" cy="3399558"/>
          </a:xfrm>
        </p:spPr>
        <p:txBody>
          <a:bodyPr/>
          <a:lstStyle/>
          <a:p>
            <a:r>
              <a:rPr lang="en-US" dirty="0"/>
              <a:t>In principle, we can use process models to infer the parameters that generate observed data</a:t>
            </a:r>
          </a:p>
          <a:p>
            <a:r>
              <a:rPr lang="en-US" dirty="0"/>
              <a:t>This is complicated by:</a:t>
            </a:r>
          </a:p>
          <a:p>
            <a:pPr lvl="1"/>
            <a:r>
              <a:rPr lang="en-US" dirty="0"/>
              <a:t>Out-of-sample prediction</a:t>
            </a:r>
          </a:p>
          <a:p>
            <a:pPr lvl="1"/>
            <a:r>
              <a:rPr lang="en-US" dirty="0"/>
              <a:t>Model identifiability</a:t>
            </a:r>
          </a:p>
          <a:p>
            <a:pPr lvl="1"/>
            <a:r>
              <a:rPr lang="en-US" dirty="0"/>
              <a:t>Model run time</a:t>
            </a:r>
          </a:p>
          <a:p>
            <a:pPr lvl="1"/>
            <a:r>
              <a:rPr lang="en-US" dirty="0"/>
              <a:t>The underlying validity of the process model</a:t>
            </a:r>
          </a:p>
        </p:txBody>
      </p:sp>
    </p:spTree>
    <p:extLst>
      <p:ext uri="{BB962C8B-B14F-4D97-AF65-F5344CB8AC3E}">
        <p14:creationId xmlns:p14="http://schemas.microsoft.com/office/powerpoint/2010/main" val="333255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813E-B1A4-9BF3-4C82-7D736C5ED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ahead…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5731C-C0E1-AB09-4D7D-2723EBC6D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b="1" dirty="0"/>
              <a:t>Flexible</a:t>
            </a:r>
            <a:r>
              <a:rPr lang="en-US" sz="2800" dirty="0"/>
              <a:t>, </a:t>
            </a:r>
            <a:r>
              <a:rPr lang="en-US" sz="2800" b="1" dirty="0"/>
              <a:t>scalable</a:t>
            </a:r>
            <a:r>
              <a:rPr lang="en-US" sz="2800" dirty="0"/>
              <a:t>, </a:t>
            </a:r>
            <a:r>
              <a:rPr lang="en-US" sz="2800" b="1" dirty="0"/>
              <a:t>multidimensional</a:t>
            </a:r>
            <a:r>
              <a:rPr lang="en-US" sz="2800" dirty="0"/>
              <a:t>, and generally much </a:t>
            </a:r>
            <a:r>
              <a:rPr lang="en-US" sz="2800" b="1" dirty="0"/>
              <a:t>mess-</a:t>
            </a:r>
            <a:r>
              <a:rPr lang="en-US" sz="2800" dirty="0" err="1"/>
              <a:t>ier</a:t>
            </a:r>
            <a:r>
              <a:rPr lang="en-US" sz="2800" dirty="0"/>
              <a:t> and more powerful models!</a:t>
            </a:r>
          </a:p>
        </p:txBody>
      </p:sp>
    </p:spTree>
    <p:extLst>
      <p:ext uri="{BB962C8B-B14F-4D97-AF65-F5344CB8AC3E}">
        <p14:creationId xmlns:p14="http://schemas.microsoft.com/office/powerpoint/2010/main" val="29856374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EC4E-8B53-44C6-07FC-2C396D08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4FFE-0604-9EFE-D108-391894BBB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1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applications of process </a:t>
            </a:r>
            <a:r>
              <a:rPr lang="en-US" dirty="0"/>
              <a:t>models</a:t>
            </a:r>
            <a:r>
              <a:rPr dirty="0"/>
              <a:t> for eco-evo?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60B9CA-F050-2E27-F752-D8C2C828F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535884"/>
          </a:xfrm>
        </p:spPr>
        <p:txBody>
          <a:bodyPr/>
          <a:lstStyle/>
          <a:p>
            <a:r>
              <a:rPr lang="en-US" dirty="0"/>
              <a:t>Use case: hypothesis exploration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AFD58-1569-5ACD-A391-8F951C605FDE}"/>
              </a:ext>
            </a:extLst>
          </p:cNvPr>
          <p:cNvSpPr txBox="1"/>
          <p:nvPr/>
        </p:nvSpPr>
        <p:spPr>
          <a:xfrm>
            <a:off x="1286265" y="2110085"/>
            <a:ext cx="625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How would I expect X to affect Y?</a:t>
            </a:r>
          </a:p>
        </p:txBody>
      </p:sp>
    </p:spTree>
    <p:extLst>
      <p:ext uri="{BB962C8B-B14F-4D97-AF65-F5344CB8AC3E}">
        <p14:creationId xmlns:p14="http://schemas.microsoft.com/office/powerpoint/2010/main" val="321913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What are the applications of process </a:t>
            </a:r>
            <a:r>
              <a:rPr lang="en-US" dirty="0"/>
              <a:t>models</a:t>
            </a:r>
            <a:r>
              <a:rPr dirty="0"/>
              <a:t> for eco-evo?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60B9CA-F050-2E27-F752-D8C2C828F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535884"/>
          </a:xfrm>
        </p:spPr>
        <p:txBody>
          <a:bodyPr/>
          <a:lstStyle/>
          <a:p>
            <a:r>
              <a:rPr lang="en-US" dirty="0"/>
              <a:t>Use case: null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AFD58-1569-5ACD-A391-8F951C605FDE}"/>
              </a:ext>
            </a:extLst>
          </p:cNvPr>
          <p:cNvSpPr txBox="1"/>
          <p:nvPr/>
        </p:nvSpPr>
        <p:spPr>
          <a:xfrm>
            <a:off x="1286265" y="2110085"/>
            <a:ext cx="7187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How would I expect my system to look,</a:t>
            </a:r>
          </a:p>
          <a:p>
            <a:pPr algn="ctr"/>
            <a:r>
              <a:rPr lang="en-US" sz="2400" dirty="0">
                <a:latin typeface="Chalkduster" panose="03050602040202020205" pitchFamily="66" charset="77"/>
              </a:rPr>
              <a:t>at random?</a:t>
            </a:r>
          </a:p>
        </p:txBody>
      </p:sp>
    </p:spTree>
    <p:extLst>
      <p:ext uri="{BB962C8B-B14F-4D97-AF65-F5344CB8AC3E}">
        <p14:creationId xmlns:p14="http://schemas.microsoft.com/office/powerpoint/2010/main" val="117786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2959</Words>
  <Application>Microsoft Macintosh PowerPoint</Application>
  <PresentationFormat>On-screen Show (16:9)</PresentationFormat>
  <Paragraphs>406</Paragraphs>
  <Slides>76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2" baseType="lpstr">
      <vt:lpstr>Arial</vt:lpstr>
      <vt:lpstr>Calibri</vt:lpstr>
      <vt:lpstr>Cambria Math</vt:lpstr>
      <vt:lpstr>Chalkduster</vt:lpstr>
      <vt:lpstr>Courier</vt:lpstr>
      <vt:lpstr>Office Theme</vt:lpstr>
      <vt:lpstr>Process modeling day 1 slides</vt:lpstr>
      <vt:lpstr>Theory and motivation of process modeling</vt:lpstr>
      <vt:lpstr>Theory and motivation of process modeling</vt:lpstr>
      <vt:lpstr>What do we mean by process modeling, anyway?</vt:lpstr>
      <vt:lpstr>What do we mean by process modeling, anyway?</vt:lpstr>
      <vt:lpstr>What do we mean by process modeling, anyway?</vt:lpstr>
      <vt:lpstr>What are the applications of process models for eco-evo?</vt:lpstr>
      <vt:lpstr>What are the applications of process models for eco-evo?</vt:lpstr>
      <vt:lpstr>What are the applications of process models for eco-evo?</vt:lpstr>
      <vt:lpstr>What are the applications of process models for eco-evo?</vt:lpstr>
      <vt:lpstr>What are the applications of process models for eco-evo?</vt:lpstr>
      <vt:lpstr>What are the applications of process models for eco-evo?</vt:lpstr>
      <vt:lpstr>What are the limitations of a process modeling approach?</vt:lpstr>
      <vt:lpstr>What are the limitations of a process modeling approach?</vt:lpstr>
      <vt:lpstr>An example: Hubbell’s Neutral Theory</vt:lpstr>
      <vt:lpstr>How do we fit UNTB into a process model framework?</vt:lpstr>
      <vt:lpstr>What are the rules and outcomes of neutral theory?</vt:lpstr>
      <vt:lpstr>What are the rules and outcomes of neutral theory?</vt:lpstr>
      <vt:lpstr>The playing field</vt:lpstr>
      <vt:lpstr>The process</vt:lpstr>
      <vt:lpstr>The process</vt:lpstr>
      <vt:lpstr>The process</vt:lpstr>
      <vt:lpstr>The process</vt:lpstr>
      <vt:lpstr>The parameters</vt:lpstr>
      <vt:lpstr>The process</vt:lpstr>
      <vt:lpstr>The process</vt:lpstr>
      <vt:lpstr>The process</vt:lpstr>
      <vt:lpstr>The process</vt:lpstr>
      <vt:lpstr>The process</vt:lpstr>
      <vt:lpstr>The process</vt:lpstr>
      <vt:lpstr>The process</vt:lpstr>
      <vt:lpstr>The process</vt:lpstr>
      <vt:lpstr>The process</vt:lpstr>
      <vt:lpstr>The process</vt:lpstr>
      <vt:lpstr>The process</vt:lpstr>
      <vt:lpstr>The process</vt:lpstr>
      <vt:lpstr>The outcomes</vt:lpstr>
      <vt:lpstr>The outcomes</vt:lpstr>
      <vt:lpstr>The outcomes</vt:lpstr>
      <vt:lpstr>Coffee break.  (Then, we’ll play!) </vt:lpstr>
      <vt:lpstr>Break to play neutral games.  (Not on a computer.)</vt:lpstr>
      <vt:lpstr>How did that go?  </vt:lpstr>
      <vt:lpstr>How did that go?  How could we make this more efficient?</vt:lpstr>
      <vt:lpstr>How did that go?  How could we make this more efficient?</vt:lpstr>
      <vt:lpstr>Break to code up UNTB in R.</vt:lpstr>
      <vt:lpstr>The process</vt:lpstr>
      <vt:lpstr>Break to explore UNTB parameter settings in R.</vt:lpstr>
      <vt:lpstr>(Dicussion) Interpret outcomes</vt:lpstr>
      <vt:lpstr>Inferring parameters from results in UNTB</vt:lpstr>
      <vt:lpstr>Inferring parameters from results in UNTB</vt:lpstr>
      <vt:lpstr>What do we mean by inferring parameters from outcomes?</vt:lpstr>
      <vt:lpstr>What do we mean by inferring parameters from outcomes?</vt:lpstr>
      <vt:lpstr>What do we mean by inferring parameters from outcomes?</vt:lpstr>
      <vt:lpstr>The (general) model structure</vt:lpstr>
      <vt:lpstr>The (general) model structure</vt:lpstr>
      <vt:lpstr>The (general) model structure</vt:lpstr>
      <vt:lpstr>An example: predicting M and Nu from UNTB</vt:lpstr>
      <vt:lpstr>Run simulations over a range of parameters</vt:lpstr>
      <vt:lpstr>Collect results</vt:lpstr>
      <vt:lpstr>Visualize Hill numbers vs. M, Nu</vt:lpstr>
      <vt:lpstr>Relating outcomes to parameters</vt:lpstr>
      <vt:lpstr>Train a model</vt:lpstr>
      <vt:lpstr>Train a model</vt:lpstr>
      <vt:lpstr>Explore model accuracy</vt:lpstr>
      <vt:lpstr>Train a model</vt:lpstr>
      <vt:lpstr>Train a model</vt:lpstr>
      <vt:lpstr>Explore model accuracy</vt:lpstr>
      <vt:lpstr>Apply model to new (simulated) data</vt:lpstr>
      <vt:lpstr>Apply model to new (simulated) data</vt:lpstr>
      <vt:lpstr>Apply model to new (simulated) data</vt:lpstr>
      <vt:lpstr>Challenges to estimation</vt:lpstr>
      <vt:lpstr>How could we improve?</vt:lpstr>
      <vt:lpstr>How could we improve?</vt:lpstr>
      <vt:lpstr>Recap</vt:lpstr>
      <vt:lpstr>Looking ahead…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modeling day 1 slides</dc:title>
  <dc:creator>Renata Diaz</dc:creator>
  <cp:keywords/>
  <cp:lastModifiedBy>Diaz,Renata M</cp:lastModifiedBy>
  <cp:revision>43</cp:revision>
  <dcterms:created xsi:type="dcterms:W3CDTF">2023-06-13T16:33:16Z</dcterms:created>
  <dcterms:modified xsi:type="dcterms:W3CDTF">2023-06-14T21:01:37Z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