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Lorenzo Zios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CCB16E-DD95-4B23-BFD9-4A027851BE54}">
  <a:tblStyle styleId="{C5CCB16E-DD95-4B23-BFD9-4A027851BE5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Raleway-regular.fntdata"/><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5-22T15:48:48.454">
    <p:pos x="6000" y="0"/>
    <p:text>nominativi &amp; info sul attività progettuale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817d70e1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817d70e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1d62fa67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1d62fa67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169db8609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169db8609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Agenda</a:t>
            </a:r>
            <a:br>
              <a:rPr lang="it"/>
            </a:br>
            <a:r>
              <a:rPr lang="it"/>
              <a:t>- Introduction to Mina</a:t>
            </a:r>
            <a:br>
              <a:rPr lang="it"/>
            </a:br>
            <a:r>
              <a:rPr lang="it"/>
              <a:t>- Introduction to zkApps</a:t>
            </a:r>
            <a:br>
              <a:rPr lang="it"/>
            </a:br>
            <a:r>
              <a:rPr lang="it"/>
              <a:t>- TicTacToe zkApp</a:t>
            </a:r>
            <a:br>
              <a:rPr lang="it"/>
            </a:br>
            <a:r>
              <a:rPr lang="it"/>
              <a:t>- Problems</a:t>
            </a:r>
            <a:br>
              <a:rPr lang="it"/>
            </a:br>
            <a:r>
              <a:rPr lang="it"/>
              <a:t>- Performance</a:t>
            </a:r>
            <a:br>
              <a:rPr lang="it"/>
            </a:br>
            <a:r>
              <a:rPr lang="it"/>
              <a:t>- Comparison with EVM</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(cambiare anche i titoli nelle slides successive)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169db8609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169db8609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1d62fa6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1d62fa6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1d62fa6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1d62fa6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1d62fa67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1d62fa67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1d62fa67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1d62fa67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7a635aa0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7a635aa0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7a635aa0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7a635aa0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o1-labs/zkapp-cli/tree/main/examples/tictactoe/ts/src" TargetMode="External"/><Relationship Id="rId4" Type="http://schemas.openxmlformats.org/officeDocument/2006/relationships/hyperlink" Target="https://github.com/0xosas/tictactoe.sol/tree/master/contrac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o1-labs/zkapp-cli/tree/main/examples/tictactoe/ts/src" TargetMode="External"/><Relationship Id="rId4" Type="http://schemas.openxmlformats.org/officeDocument/2006/relationships/hyperlink" Target="https://github.com/0xosas/tictactoe.sol/tree/master/contract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o1-labs/zkapp-cli/tree/main/examples/tictactoe/ts/src" TargetMode="External"/><Relationship Id="rId4" Type="http://schemas.openxmlformats.org/officeDocument/2006/relationships/hyperlink" Target="https://github.com/0xosas/tictactoe.sol/tree/master/contract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latin typeface="Raleway"/>
                <a:ea typeface="Raleway"/>
                <a:cs typeface="Raleway"/>
                <a:sym typeface="Raleway"/>
              </a:rPr>
              <a:t>“the world’s lightest blockchain”</a:t>
            </a:r>
            <a:endParaRPr>
              <a:latin typeface="Raleway"/>
              <a:ea typeface="Raleway"/>
              <a:cs typeface="Raleway"/>
              <a:sym typeface="Raleway"/>
            </a:endParaRPr>
          </a:p>
        </p:txBody>
      </p:sp>
      <p:pic>
        <p:nvPicPr>
          <p:cNvPr id="88" name="Google Shape;88;p13"/>
          <p:cNvPicPr preferRelativeResize="0"/>
          <p:nvPr/>
        </p:nvPicPr>
        <p:blipFill>
          <a:blip r:embed="rId4">
            <a:alphaModFix/>
          </a:blip>
          <a:stretch>
            <a:fillRect/>
          </a:stretch>
        </p:blipFill>
        <p:spPr>
          <a:xfrm>
            <a:off x="-181225" y="-336100"/>
            <a:ext cx="6857999" cy="5143500"/>
          </a:xfrm>
          <a:prstGeom prst="rect">
            <a:avLst/>
          </a:prstGeom>
          <a:noFill/>
          <a:ln>
            <a:noFill/>
          </a:ln>
        </p:spPr>
      </p:pic>
      <p:sp>
        <p:nvSpPr>
          <p:cNvPr id="89" name="Google Shape;89;p13"/>
          <p:cNvSpPr txBox="1"/>
          <p:nvPr>
            <p:ph idx="4294967295" type="body"/>
          </p:nvPr>
        </p:nvSpPr>
        <p:spPr>
          <a:xfrm>
            <a:off x="729475" y="3797835"/>
            <a:ext cx="7688400" cy="955500"/>
          </a:xfrm>
          <a:prstGeom prst="rect">
            <a:avLst/>
          </a:prstGeom>
        </p:spPr>
        <p:txBody>
          <a:bodyPr anchorCtr="0" anchor="b" bIns="91425" lIns="91425" spcFirstLastPara="1" rIns="91425" wrap="square" tIns="91425">
            <a:normAutofit fontScale="77500" lnSpcReduction="20000"/>
          </a:bodyPr>
          <a:lstStyle/>
          <a:p>
            <a:pPr indent="0" lvl="0" marL="0" rtl="0" algn="l">
              <a:lnSpc>
                <a:spcPct val="150000"/>
              </a:lnSpc>
              <a:spcBef>
                <a:spcPts val="0"/>
              </a:spcBef>
              <a:spcAft>
                <a:spcPts val="1200"/>
              </a:spcAft>
              <a:buNone/>
            </a:pPr>
            <a:r>
              <a:rPr b="1" lang="it">
                <a:latin typeface="Raleway"/>
                <a:ea typeface="Raleway"/>
                <a:cs typeface="Raleway"/>
                <a:sym typeface="Raleway"/>
              </a:rPr>
              <a:t>Attività Progettuale di Calcolatori Elettronici M</a:t>
            </a:r>
            <a:br>
              <a:rPr lang="it">
                <a:latin typeface="Raleway"/>
                <a:ea typeface="Raleway"/>
                <a:cs typeface="Raleway"/>
                <a:sym typeface="Raleway"/>
              </a:rPr>
            </a:br>
            <a:r>
              <a:rPr lang="it">
                <a:latin typeface="Raleway"/>
                <a:ea typeface="Raleway"/>
                <a:cs typeface="Raleway"/>
                <a:sym typeface="Raleway"/>
              </a:rPr>
              <a:t>Lorenzo Ziosi</a:t>
            </a:r>
            <a:br>
              <a:rPr lang="it">
                <a:latin typeface="Raleway"/>
                <a:ea typeface="Raleway"/>
                <a:cs typeface="Raleway"/>
                <a:sym typeface="Raleway"/>
              </a:rPr>
            </a:br>
            <a:r>
              <a:rPr lang="it">
                <a:latin typeface="Raleway"/>
                <a:ea typeface="Raleway"/>
                <a:cs typeface="Raleway"/>
                <a:sym typeface="Raleway"/>
              </a:rPr>
              <a:t>Prof. Andrea Bartolini</a:t>
            </a:r>
            <a:br>
              <a:rPr lang="it">
                <a:latin typeface="Raleway"/>
                <a:ea typeface="Raleway"/>
                <a:cs typeface="Raleway"/>
                <a:sym typeface="Raleway"/>
              </a:rPr>
            </a:br>
            <a:r>
              <a:rPr lang="it">
                <a:latin typeface="Raleway"/>
                <a:ea typeface="Raleway"/>
                <a:cs typeface="Raleway"/>
                <a:sym typeface="Raleway"/>
              </a:rPr>
              <a:t>Supervisors: Nicola Elia, Francesco Barchi</a:t>
            </a:r>
            <a:endParaRPr>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729450" y="561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Performance comparison </a:t>
            </a:r>
            <a:r>
              <a:rPr lang="it"/>
              <a:t>(1)</a:t>
            </a:r>
            <a:endParaRPr b="0" sz="1044"/>
          </a:p>
        </p:txBody>
      </p:sp>
      <p:pic>
        <p:nvPicPr>
          <p:cNvPr id="156" name="Google Shape;156;p22"/>
          <p:cNvPicPr preferRelativeResize="0"/>
          <p:nvPr/>
        </p:nvPicPr>
        <p:blipFill rotWithShape="1">
          <a:blip r:embed="rId3">
            <a:alphaModFix/>
          </a:blip>
          <a:srcRect b="0" l="0" r="0" t="0"/>
          <a:stretch/>
        </p:blipFill>
        <p:spPr>
          <a:xfrm>
            <a:off x="729450" y="1815151"/>
            <a:ext cx="3842549" cy="1407607"/>
          </a:xfrm>
          <a:prstGeom prst="rect">
            <a:avLst/>
          </a:prstGeom>
          <a:noFill/>
          <a:ln>
            <a:noFill/>
          </a:ln>
        </p:spPr>
      </p:pic>
      <p:pic>
        <p:nvPicPr>
          <p:cNvPr id="157" name="Google Shape;157;p22"/>
          <p:cNvPicPr preferRelativeResize="0"/>
          <p:nvPr/>
        </p:nvPicPr>
        <p:blipFill>
          <a:blip r:embed="rId4">
            <a:alphaModFix/>
          </a:blip>
          <a:stretch>
            <a:fillRect/>
          </a:stretch>
        </p:blipFill>
        <p:spPr>
          <a:xfrm>
            <a:off x="4572000" y="1815150"/>
            <a:ext cx="3842515" cy="1407601"/>
          </a:xfrm>
          <a:prstGeom prst="rect">
            <a:avLst/>
          </a:prstGeom>
          <a:noFill/>
          <a:ln>
            <a:noFill/>
          </a:ln>
        </p:spPr>
      </p:pic>
      <p:sp>
        <p:nvSpPr>
          <p:cNvPr id="158" name="Google Shape;158;p22"/>
          <p:cNvSpPr txBox="1"/>
          <p:nvPr>
            <p:ph idx="1" type="body"/>
          </p:nvPr>
        </p:nvSpPr>
        <p:spPr>
          <a:xfrm>
            <a:off x="729450" y="1366700"/>
            <a:ext cx="3842700" cy="370800"/>
          </a:xfrm>
          <a:prstGeom prst="rect">
            <a:avLst/>
          </a:prstGeom>
        </p:spPr>
        <p:txBody>
          <a:bodyPr anchorCtr="0" anchor="t" bIns="91425" lIns="91425" spcFirstLastPara="1" rIns="91425" wrap="square" tIns="91425">
            <a:normAutofit fontScale="92500"/>
          </a:bodyPr>
          <a:lstStyle/>
          <a:p>
            <a:pPr indent="0" lvl="0" marL="0" rtl="0" algn="ctr">
              <a:lnSpc>
                <a:spcPct val="115000"/>
              </a:lnSpc>
              <a:spcBef>
                <a:spcPts val="0"/>
              </a:spcBef>
              <a:spcAft>
                <a:spcPts val="500"/>
              </a:spcAft>
              <a:buNone/>
            </a:pPr>
            <a:r>
              <a:rPr b="1" lang="it">
                <a:latin typeface="Raleway"/>
                <a:ea typeface="Raleway"/>
                <a:cs typeface="Raleway"/>
                <a:sym typeface="Raleway"/>
              </a:rPr>
              <a:t>Mina</a:t>
            </a:r>
            <a:endParaRPr b="1">
              <a:latin typeface="Raleway"/>
              <a:ea typeface="Raleway"/>
              <a:cs typeface="Raleway"/>
              <a:sym typeface="Raleway"/>
            </a:endParaRPr>
          </a:p>
        </p:txBody>
      </p:sp>
      <p:sp>
        <p:nvSpPr>
          <p:cNvPr id="159" name="Google Shape;159;p22"/>
          <p:cNvSpPr txBox="1"/>
          <p:nvPr>
            <p:ph idx="1" type="body"/>
          </p:nvPr>
        </p:nvSpPr>
        <p:spPr>
          <a:xfrm>
            <a:off x="4571925" y="1366700"/>
            <a:ext cx="3842700" cy="370800"/>
          </a:xfrm>
          <a:prstGeom prst="rect">
            <a:avLst/>
          </a:prstGeom>
        </p:spPr>
        <p:txBody>
          <a:bodyPr anchorCtr="0" anchor="t" bIns="91425" lIns="91425" spcFirstLastPara="1" rIns="91425" wrap="square" tIns="91425">
            <a:normAutofit fontScale="92500"/>
          </a:bodyPr>
          <a:lstStyle/>
          <a:p>
            <a:pPr indent="0" lvl="0" marL="0" rtl="0" algn="ctr">
              <a:lnSpc>
                <a:spcPct val="115000"/>
              </a:lnSpc>
              <a:spcBef>
                <a:spcPts val="0"/>
              </a:spcBef>
              <a:spcAft>
                <a:spcPts val="500"/>
              </a:spcAft>
              <a:buNone/>
            </a:pPr>
            <a:r>
              <a:rPr b="1" lang="it">
                <a:latin typeface="Raleway"/>
                <a:ea typeface="Raleway"/>
                <a:cs typeface="Raleway"/>
                <a:sym typeface="Raleway"/>
              </a:rPr>
              <a:t>EVM</a:t>
            </a:r>
            <a:endParaRPr b="1">
              <a:latin typeface="Raleway"/>
              <a:ea typeface="Raleway"/>
              <a:cs typeface="Raleway"/>
              <a:sym typeface="Raleway"/>
            </a:endParaRPr>
          </a:p>
        </p:txBody>
      </p:sp>
      <p:sp>
        <p:nvSpPr>
          <p:cNvPr id="160" name="Google Shape;160;p22"/>
          <p:cNvSpPr txBox="1"/>
          <p:nvPr>
            <p:ph idx="1" type="body"/>
          </p:nvPr>
        </p:nvSpPr>
        <p:spPr>
          <a:xfrm>
            <a:off x="729450" y="3222750"/>
            <a:ext cx="7688700" cy="14076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it">
                <a:latin typeface="Raleway"/>
                <a:ea typeface="Raleway"/>
                <a:cs typeface="Raleway"/>
                <a:sym typeface="Raleway"/>
              </a:rPr>
              <a:t>These charts show the chain of operations that each client makes on the two different blockchains.</a:t>
            </a:r>
            <a:endParaRPr>
              <a:latin typeface="Raleway"/>
              <a:ea typeface="Raleway"/>
              <a:cs typeface="Raleway"/>
              <a:sym typeface="Raleway"/>
            </a:endParaRPr>
          </a:p>
          <a:p>
            <a:pPr indent="0" lvl="0" marL="0" rtl="0" algn="l">
              <a:spcBef>
                <a:spcPts val="1200"/>
              </a:spcBef>
              <a:spcAft>
                <a:spcPts val="0"/>
              </a:spcAft>
              <a:buNone/>
            </a:pPr>
            <a:r>
              <a:rPr lang="it">
                <a:latin typeface="Raleway"/>
                <a:ea typeface="Raleway"/>
                <a:cs typeface="Raleway"/>
                <a:sym typeface="Raleway"/>
              </a:rPr>
              <a:t>Some time (referred to as “client dependent”) will be spent by the clients to actually make computations, while some time (referred to as “network dependent” or “idle”) will be spent waiting for the network to process and validate the transactions</a:t>
            </a:r>
            <a:endParaRPr>
              <a:latin typeface="Raleway"/>
              <a:ea typeface="Raleway"/>
              <a:cs typeface="Raleway"/>
              <a:sym typeface="Raleway"/>
            </a:endParaRPr>
          </a:p>
          <a:p>
            <a:pPr indent="0" lvl="0" marL="0" rtl="0" algn="l">
              <a:spcBef>
                <a:spcPts val="1200"/>
              </a:spcBef>
              <a:spcAft>
                <a:spcPts val="1200"/>
              </a:spcAft>
              <a:buNone/>
            </a:pPr>
            <a:r>
              <a:rPr lang="it">
                <a:latin typeface="Raleway"/>
                <a:ea typeface="Raleway"/>
                <a:cs typeface="Raleway"/>
                <a:sym typeface="Raleway"/>
              </a:rPr>
              <a:t>The comparison </a:t>
            </a:r>
            <a:r>
              <a:rPr b="1" lang="it">
                <a:latin typeface="Raleway"/>
                <a:ea typeface="Raleway"/>
                <a:cs typeface="Raleway"/>
                <a:sym typeface="Raleway"/>
              </a:rPr>
              <a:t>takeaway</a:t>
            </a:r>
            <a:r>
              <a:rPr lang="it">
                <a:latin typeface="Raleway"/>
                <a:ea typeface="Raleway"/>
                <a:cs typeface="Raleway"/>
                <a:sym typeface="Raleway"/>
              </a:rPr>
              <a:t> is that while in Mina the most computing-intensive tasks are carried out by the client machine, EVM leaves the actual execution to the network nodes.</a:t>
            </a:r>
            <a:endParaRPr>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729450" y="561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Performance comparison </a:t>
            </a:r>
            <a:r>
              <a:rPr lang="it"/>
              <a:t>(2)</a:t>
            </a:r>
            <a:endParaRPr b="0" sz="1044"/>
          </a:p>
        </p:txBody>
      </p:sp>
      <p:sp>
        <p:nvSpPr>
          <p:cNvPr id="166" name="Google Shape;166;p23"/>
          <p:cNvSpPr txBox="1"/>
          <p:nvPr>
            <p:ph idx="1" type="body"/>
          </p:nvPr>
        </p:nvSpPr>
        <p:spPr>
          <a:xfrm>
            <a:off x="729450" y="1595300"/>
            <a:ext cx="3842700" cy="370800"/>
          </a:xfrm>
          <a:prstGeom prst="rect">
            <a:avLst/>
          </a:prstGeom>
        </p:spPr>
        <p:txBody>
          <a:bodyPr anchorCtr="0" anchor="t" bIns="91425" lIns="91425" spcFirstLastPara="1" rIns="91425" wrap="square" tIns="91425">
            <a:normAutofit fontScale="92500"/>
          </a:bodyPr>
          <a:lstStyle/>
          <a:p>
            <a:pPr indent="0" lvl="0" marL="0" rtl="0" algn="ctr">
              <a:lnSpc>
                <a:spcPct val="115000"/>
              </a:lnSpc>
              <a:spcBef>
                <a:spcPts val="0"/>
              </a:spcBef>
              <a:spcAft>
                <a:spcPts val="500"/>
              </a:spcAft>
              <a:buNone/>
            </a:pPr>
            <a:r>
              <a:rPr b="1" lang="it">
                <a:latin typeface="Raleway"/>
                <a:ea typeface="Raleway"/>
                <a:cs typeface="Raleway"/>
                <a:sym typeface="Raleway"/>
              </a:rPr>
              <a:t>Mina</a:t>
            </a:r>
            <a:endParaRPr b="1">
              <a:latin typeface="Raleway"/>
              <a:ea typeface="Raleway"/>
              <a:cs typeface="Raleway"/>
              <a:sym typeface="Raleway"/>
            </a:endParaRPr>
          </a:p>
        </p:txBody>
      </p:sp>
      <p:pic>
        <p:nvPicPr>
          <p:cNvPr id="167" name="Google Shape;167;p23" title="Points scored"/>
          <p:cNvPicPr preferRelativeResize="0"/>
          <p:nvPr/>
        </p:nvPicPr>
        <p:blipFill>
          <a:blip r:embed="rId3">
            <a:alphaModFix/>
          </a:blip>
          <a:stretch>
            <a:fillRect/>
          </a:stretch>
        </p:blipFill>
        <p:spPr>
          <a:xfrm>
            <a:off x="729449" y="1965950"/>
            <a:ext cx="3842550" cy="2375969"/>
          </a:xfrm>
          <a:prstGeom prst="rect">
            <a:avLst/>
          </a:prstGeom>
          <a:noFill/>
          <a:ln>
            <a:noFill/>
          </a:ln>
        </p:spPr>
      </p:pic>
      <p:sp>
        <p:nvSpPr>
          <p:cNvPr id="168" name="Google Shape;168;p23"/>
          <p:cNvSpPr txBox="1"/>
          <p:nvPr>
            <p:ph idx="1" type="body"/>
          </p:nvPr>
        </p:nvSpPr>
        <p:spPr>
          <a:xfrm>
            <a:off x="4571925" y="1595300"/>
            <a:ext cx="3842700" cy="370800"/>
          </a:xfrm>
          <a:prstGeom prst="rect">
            <a:avLst/>
          </a:prstGeom>
        </p:spPr>
        <p:txBody>
          <a:bodyPr anchorCtr="0" anchor="t" bIns="91425" lIns="91425" spcFirstLastPara="1" rIns="91425" wrap="square" tIns="91425">
            <a:normAutofit fontScale="92500"/>
          </a:bodyPr>
          <a:lstStyle/>
          <a:p>
            <a:pPr indent="0" lvl="0" marL="0" rtl="0" algn="ctr">
              <a:lnSpc>
                <a:spcPct val="115000"/>
              </a:lnSpc>
              <a:spcBef>
                <a:spcPts val="0"/>
              </a:spcBef>
              <a:spcAft>
                <a:spcPts val="500"/>
              </a:spcAft>
              <a:buNone/>
            </a:pPr>
            <a:r>
              <a:rPr b="1" lang="it">
                <a:latin typeface="Raleway"/>
                <a:ea typeface="Raleway"/>
                <a:cs typeface="Raleway"/>
                <a:sym typeface="Raleway"/>
              </a:rPr>
              <a:t>EVM</a:t>
            </a:r>
            <a:endParaRPr b="1">
              <a:latin typeface="Raleway"/>
              <a:ea typeface="Raleway"/>
              <a:cs typeface="Raleway"/>
              <a:sym typeface="Raleway"/>
            </a:endParaRPr>
          </a:p>
        </p:txBody>
      </p:sp>
      <p:sp>
        <p:nvSpPr>
          <p:cNvPr id="169" name="Google Shape;169;p23"/>
          <p:cNvSpPr txBox="1"/>
          <p:nvPr>
            <p:ph type="title"/>
          </p:nvPr>
        </p:nvSpPr>
        <p:spPr>
          <a:xfrm>
            <a:off x="4571925" y="4341925"/>
            <a:ext cx="3842400" cy="65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it" sz="844"/>
              <a:t>*</a:t>
            </a:r>
            <a:r>
              <a:rPr b="0" i="1" lang="it" sz="844"/>
              <a:t>Check Player</a:t>
            </a:r>
            <a:r>
              <a:rPr b="0" lang="it" sz="844"/>
              <a:t> </a:t>
            </a:r>
            <a:r>
              <a:rPr b="0" lang="it" sz="844"/>
              <a:t>is a read-only call. Therefore, it does not imply the execution of a transaction, nor the creation of any block. In this case, the idle time represents the response time of the remote node.</a:t>
            </a:r>
            <a:endParaRPr b="0" sz="844"/>
          </a:p>
        </p:txBody>
      </p:sp>
      <p:pic>
        <p:nvPicPr>
          <p:cNvPr id="170" name="Google Shape;170;p23" title="Points scored"/>
          <p:cNvPicPr preferRelativeResize="0"/>
          <p:nvPr/>
        </p:nvPicPr>
        <p:blipFill>
          <a:blip r:embed="rId4">
            <a:alphaModFix/>
          </a:blip>
          <a:stretch>
            <a:fillRect/>
          </a:stretch>
        </p:blipFill>
        <p:spPr>
          <a:xfrm>
            <a:off x="4572150" y="1965950"/>
            <a:ext cx="3842700" cy="2376073"/>
          </a:xfrm>
          <a:prstGeom prst="rect">
            <a:avLst/>
          </a:prstGeom>
          <a:noFill/>
          <a:ln>
            <a:noFill/>
          </a:ln>
        </p:spPr>
      </p:pic>
      <p:sp>
        <p:nvSpPr>
          <p:cNvPr id="171" name="Google Shape;171;p23"/>
          <p:cNvSpPr txBox="1"/>
          <p:nvPr>
            <p:ph type="title"/>
          </p:nvPr>
        </p:nvSpPr>
        <p:spPr>
          <a:xfrm>
            <a:off x="729525" y="4341923"/>
            <a:ext cx="3842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it" sz="844"/>
              <a:t>*O</a:t>
            </a:r>
            <a:r>
              <a:rPr b="0" lang="it" sz="844"/>
              <a:t>nly the </a:t>
            </a:r>
            <a:r>
              <a:rPr b="0" i="1" lang="it" sz="844"/>
              <a:t>Prove</a:t>
            </a:r>
            <a:r>
              <a:rPr b="0" lang="it" sz="844"/>
              <a:t> function of client dependent operations has been indicated as it is the most computationally expensive.</a:t>
            </a:r>
            <a:endParaRPr b="0" sz="844"/>
          </a:p>
        </p:txBody>
      </p:sp>
      <p:sp>
        <p:nvSpPr>
          <p:cNvPr id="172" name="Google Shape;172;p23"/>
          <p:cNvSpPr txBox="1"/>
          <p:nvPr>
            <p:ph type="title"/>
          </p:nvPr>
        </p:nvSpPr>
        <p:spPr>
          <a:xfrm>
            <a:off x="729450" y="12638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it" sz="844"/>
              <a:t>All the results are obtained on a HP </a:t>
            </a:r>
            <a:r>
              <a:rPr b="0" lang="it" sz="844"/>
              <a:t>15-cx0997nl laptop</a:t>
            </a:r>
            <a:r>
              <a:rPr b="0" lang="it" sz="844"/>
              <a:t>, equipped with an Intel® Core™ i7-8750H (6 core, 2.2 to 4.1 GHz) and </a:t>
            </a:r>
            <a:r>
              <a:rPr b="0" lang="it" sz="844"/>
              <a:t>16 GB DDR4-2666 </a:t>
            </a:r>
            <a:r>
              <a:rPr b="0" lang="it" sz="844"/>
              <a:t>SDRAM.</a:t>
            </a:r>
            <a:endParaRPr b="0" sz="844"/>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733950"/>
            <a:ext cx="7688400" cy="124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Agenda</a:t>
            </a:r>
            <a:endParaRPr/>
          </a:p>
        </p:txBody>
      </p:sp>
      <p:sp>
        <p:nvSpPr>
          <p:cNvPr id="95" name="Google Shape;95;p14"/>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Font typeface="Raleway"/>
              <a:buChar char="●"/>
            </a:pPr>
            <a:r>
              <a:rPr lang="it">
                <a:latin typeface="Raleway"/>
                <a:ea typeface="Raleway"/>
                <a:cs typeface="Raleway"/>
                <a:sym typeface="Raleway"/>
              </a:rPr>
              <a:t>Introduction to Mina</a:t>
            </a:r>
            <a:endParaRPr>
              <a:latin typeface="Raleway"/>
              <a:ea typeface="Raleway"/>
              <a:cs typeface="Raleway"/>
              <a:sym typeface="Raleway"/>
            </a:endParaRPr>
          </a:p>
          <a:p>
            <a:pPr indent="-311150" lvl="0" marL="457200" rtl="0" algn="l">
              <a:lnSpc>
                <a:spcPct val="150000"/>
              </a:lnSpc>
              <a:spcBef>
                <a:spcPts val="0"/>
              </a:spcBef>
              <a:spcAft>
                <a:spcPts val="0"/>
              </a:spcAft>
              <a:buSzPts val="1300"/>
              <a:buFont typeface="Raleway"/>
              <a:buChar char="●"/>
            </a:pPr>
            <a:r>
              <a:rPr lang="it">
                <a:latin typeface="Raleway"/>
                <a:ea typeface="Raleway"/>
                <a:cs typeface="Raleway"/>
                <a:sym typeface="Raleway"/>
              </a:rPr>
              <a:t>Introduction to zkApps</a:t>
            </a:r>
            <a:endParaRPr>
              <a:latin typeface="Raleway"/>
              <a:ea typeface="Raleway"/>
              <a:cs typeface="Raleway"/>
              <a:sym typeface="Raleway"/>
            </a:endParaRPr>
          </a:p>
          <a:p>
            <a:pPr indent="-311150" lvl="0" marL="457200" rtl="0" algn="l">
              <a:lnSpc>
                <a:spcPct val="150000"/>
              </a:lnSpc>
              <a:spcBef>
                <a:spcPts val="0"/>
              </a:spcBef>
              <a:spcAft>
                <a:spcPts val="0"/>
              </a:spcAft>
              <a:buSzPts val="1300"/>
              <a:buFont typeface="Raleway"/>
              <a:buChar char="●"/>
            </a:pPr>
            <a:r>
              <a:rPr lang="it">
                <a:latin typeface="Raleway"/>
                <a:ea typeface="Raleway"/>
                <a:cs typeface="Raleway"/>
                <a:sym typeface="Raleway"/>
              </a:rPr>
              <a:t>Problems</a:t>
            </a:r>
            <a:endParaRPr>
              <a:latin typeface="Raleway"/>
              <a:ea typeface="Raleway"/>
              <a:cs typeface="Raleway"/>
              <a:sym typeface="Raleway"/>
            </a:endParaRPr>
          </a:p>
          <a:p>
            <a:pPr indent="-311150" lvl="0" marL="457200" rtl="0" algn="l">
              <a:lnSpc>
                <a:spcPct val="150000"/>
              </a:lnSpc>
              <a:spcBef>
                <a:spcPts val="0"/>
              </a:spcBef>
              <a:spcAft>
                <a:spcPts val="0"/>
              </a:spcAft>
              <a:buSzPts val="1300"/>
              <a:buFont typeface="Raleway"/>
              <a:buChar char="●"/>
            </a:pPr>
            <a:r>
              <a:rPr lang="it">
                <a:latin typeface="Raleway"/>
                <a:ea typeface="Raleway"/>
                <a:cs typeface="Raleway"/>
                <a:sym typeface="Raleway"/>
              </a:rPr>
              <a:t>TicTacToe (Mina &amp; EVM)</a:t>
            </a:r>
            <a:endParaRPr>
              <a:latin typeface="Raleway"/>
              <a:ea typeface="Raleway"/>
              <a:cs typeface="Raleway"/>
              <a:sym typeface="Raleway"/>
            </a:endParaRPr>
          </a:p>
          <a:p>
            <a:pPr indent="-311150" lvl="0" marL="457200" rtl="0" algn="l">
              <a:lnSpc>
                <a:spcPct val="150000"/>
              </a:lnSpc>
              <a:spcBef>
                <a:spcPts val="0"/>
              </a:spcBef>
              <a:spcAft>
                <a:spcPts val="0"/>
              </a:spcAft>
              <a:buSzPts val="1300"/>
              <a:buFont typeface="Raleway"/>
              <a:buChar char="●"/>
            </a:pPr>
            <a:r>
              <a:rPr lang="it">
                <a:latin typeface="Raleway"/>
                <a:ea typeface="Raleway"/>
                <a:cs typeface="Raleway"/>
                <a:sym typeface="Raleway"/>
              </a:rPr>
              <a:t>Performance comparison</a:t>
            </a:r>
            <a:endParaRPr>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561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Introduction to Mina</a:t>
            </a:r>
            <a:endParaRPr/>
          </a:p>
        </p:txBody>
      </p:sp>
      <p:sp>
        <p:nvSpPr>
          <p:cNvPr id="101" name="Google Shape;101;p15"/>
          <p:cNvSpPr txBox="1"/>
          <p:nvPr>
            <p:ph idx="1" type="body"/>
          </p:nvPr>
        </p:nvSpPr>
        <p:spPr>
          <a:xfrm>
            <a:off x="729450" y="1366700"/>
            <a:ext cx="7688700" cy="297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1200"/>
              </a:spcBef>
              <a:spcAft>
                <a:spcPts val="0"/>
              </a:spcAft>
              <a:buNone/>
            </a:pPr>
            <a:r>
              <a:rPr lang="it">
                <a:latin typeface="Raleway"/>
                <a:ea typeface="Raleway"/>
                <a:cs typeface="Raleway"/>
                <a:sym typeface="Raleway"/>
              </a:rPr>
              <a:t>Mina is an L1 blockchain based on zero-knowledge proofs (“ZKP”) with smart contracts written in TypeScript. It is the first cryptocurrency protocol with a succinct blockchain (22KB).</a:t>
            </a:r>
            <a:endParaRPr>
              <a:latin typeface="Raleway"/>
              <a:ea typeface="Raleway"/>
              <a:cs typeface="Raleway"/>
              <a:sym typeface="Raleway"/>
            </a:endParaRPr>
          </a:p>
          <a:p>
            <a:pPr indent="0" lvl="0" marL="0" rtl="0" algn="l">
              <a:spcBef>
                <a:spcPts val="1200"/>
              </a:spcBef>
              <a:spcAft>
                <a:spcPts val="0"/>
              </a:spcAft>
              <a:buNone/>
            </a:pPr>
            <a:r>
              <a:t/>
            </a:r>
            <a:endParaRPr>
              <a:latin typeface="Raleway"/>
              <a:ea typeface="Raleway"/>
              <a:cs typeface="Raleway"/>
              <a:sym typeface="Raleway"/>
            </a:endParaRPr>
          </a:p>
          <a:p>
            <a:pPr indent="0" lvl="0" marL="0" rtl="0" algn="l">
              <a:spcBef>
                <a:spcPts val="1200"/>
              </a:spcBef>
              <a:spcAft>
                <a:spcPts val="0"/>
              </a:spcAft>
              <a:buNone/>
            </a:pPr>
            <a:r>
              <a:rPr lang="it">
                <a:latin typeface="Raleway"/>
                <a:ea typeface="Raleway"/>
                <a:cs typeface="Raleway"/>
                <a:sym typeface="Raleway"/>
              </a:rPr>
              <a:t>With Mina, the blockchain always remains a constant size–about 22KB (the size of a few tweets). It’s possible to verify the current consensus state of the protocol using this one recursive, 22KB zero-knowledge proof. This means participants can quickly sync and verify the current consensus state of the network.</a:t>
            </a:r>
            <a:endParaRPr>
              <a:latin typeface="Raleway"/>
              <a:ea typeface="Raleway"/>
              <a:cs typeface="Raleway"/>
              <a:sym typeface="Raleway"/>
            </a:endParaRPr>
          </a:p>
          <a:p>
            <a:pPr indent="0" lvl="0" marL="0" rtl="0" algn="l">
              <a:spcBef>
                <a:spcPts val="1200"/>
              </a:spcBef>
              <a:spcAft>
                <a:spcPts val="1200"/>
              </a:spcAft>
              <a:buNone/>
            </a:pPr>
            <a:r>
              <a:t/>
            </a:r>
            <a:endParaRPr>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561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Introduction to zkApps </a:t>
            </a:r>
            <a:r>
              <a:rPr lang="it"/>
              <a:t>(1)</a:t>
            </a:r>
            <a:endParaRPr/>
          </a:p>
        </p:txBody>
      </p:sp>
      <p:sp>
        <p:nvSpPr>
          <p:cNvPr id="107" name="Google Shape;107;p16"/>
          <p:cNvSpPr txBox="1"/>
          <p:nvPr>
            <p:ph idx="1" type="body"/>
          </p:nvPr>
        </p:nvSpPr>
        <p:spPr>
          <a:xfrm>
            <a:off x="729450" y="1366700"/>
            <a:ext cx="7688700" cy="297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1200"/>
              </a:spcBef>
              <a:spcAft>
                <a:spcPts val="0"/>
              </a:spcAft>
              <a:buNone/>
            </a:pPr>
            <a:r>
              <a:rPr lang="it">
                <a:latin typeface="Raleway"/>
                <a:ea typeface="Raleway"/>
                <a:cs typeface="Raleway"/>
                <a:sym typeface="Raleway"/>
              </a:rPr>
              <a:t>Mina’s zero-knowledge smart contracts are referred to as “zkApps”. zkApps provide powerful and unique characteristics such as unlimited </a:t>
            </a:r>
            <a:r>
              <a:rPr b="1" lang="it">
                <a:latin typeface="Raleway"/>
                <a:ea typeface="Raleway"/>
                <a:cs typeface="Raleway"/>
                <a:sym typeface="Raleway"/>
              </a:rPr>
              <a:t>off-chain execution</a:t>
            </a:r>
            <a:r>
              <a:rPr lang="it">
                <a:latin typeface="Raleway"/>
                <a:ea typeface="Raleway"/>
                <a:cs typeface="Raleway"/>
                <a:sym typeface="Raleway"/>
              </a:rPr>
              <a:t>, privacy for private data inputs that are never seen by the blockchain, the ability to write smart contracts in </a:t>
            </a:r>
            <a:r>
              <a:rPr b="1" lang="it">
                <a:latin typeface="Raleway"/>
                <a:ea typeface="Raleway"/>
                <a:cs typeface="Raleway"/>
                <a:sym typeface="Raleway"/>
              </a:rPr>
              <a:t>TypeScript</a:t>
            </a:r>
            <a:r>
              <a:rPr lang="it">
                <a:latin typeface="Raleway"/>
                <a:ea typeface="Raleway"/>
                <a:cs typeface="Raleway"/>
                <a:sym typeface="Raleway"/>
              </a:rPr>
              <a:t>, &amp; more.</a:t>
            </a:r>
            <a:endParaRPr>
              <a:latin typeface="Raleway"/>
              <a:ea typeface="Raleway"/>
              <a:cs typeface="Raleway"/>
              <a:sym typeface="Raleway"/>
            </a:endParaRPr>
          </a:p>
          <a:p>
            <a:pPr indent="0" lvl="0" marL="0" rtl="0" algn="l">
              <a:spcBef>
                <a:spcPts val="1200"/>
              </a:spcBef>
              <a:spcAft>
                <a:spcPts val="0"/>
              </a:spcAft>
              <a:buNone/>
            </a:pPr>
            <a:r>
              <a:t/>
            </a:r>
            <a:endParaRPr>
              <a:latin typeface="Raleway"/>
              <a:ea typeface="Raleway"/>
              <a:cs typeface="Raleway"/>
              <a:sym typeface="Raleway"/>
            </a:endParaRPr>
          </a:p>
          <a:p>
            <a:pPr indent="0" lvl="0" marL="0" rtl="0" algn="l">
              <a:spcBef>
                <a:spcPts val="1200"/>
              </a:spcBef>
              <a:spcAft>
                <a:spcPts val="0"/>
              </a:spcAft>
              <a:buNone/>
            </a:pPr>
            <a:r>
              <a:rPr lang="it">
                <a:latin typeface="Raleway"/>
                <a:ea typeface="Raleway"/>
                <a:cs typeface="Raleway"/>
                <a:sym typeface="Raleway"/>
              </a:rPr>
              <a:t>Because zkApps are based on </a:t>
            </a:r>
            <a:r>
              <a:rPr b="1" lang="it">
                <a:latin typeface="Raleway"/>
                <a:ea typeface="Raleway"/>
                <a:cs typeface="Raleway"/>
                <a:sym typeface="Raleway"/>
              </a:rPr>
              <a:t>zero-knowledge proofs (zk-SNARKs)</a:t>
            </a:r>
            <a:r>
              <a:rPr lang="it">
                <a:latin typeface="Raleway"/>
                <a:ea typeface="Raleway"/>
                <a:cs typeface="Raleway"/>
                <a:sym typeface="Raleway"/>
              </a:rPr>
              <a:t>, a zkApp developer writes what is called a “</a:t>
            </a:r>
            <a:r>
              <a:rPr b="1" lang="it">
                <a:latin typeface="Raleway"/>
                <a:ea typeface="Raleway"/>
                <a:cs typeface="Raleway"/>
                <a:sym typeface="Raleway"/>
              </a:rPr>
              <a:t>circuit</a:t>
            </a:r>
            <a:r>
              <a:rPr lang="it">
                <a:latin typeface="Raleway"/>
                <a:ea typeface="Raleway"/>
                <a:cs typeface="Raleway"/>
                <a:sym typeface="Raleway"/>
              </a:rPr>
              <a:t>”. A circuit is the method from which a </a:t>
            </a:r>
            <a:r>
              <a:rPr b="1" lang="it">
                <a:latin typeface="Raleway"/>
                <a:ea typeface="Raleway"/>
                <a:cs typeface="Raleway"/>
                <a:sym typeface="Raleway"/>
              </a:rPr>
              <a:t>prover function</a:t>
            </a:r>
            <a:r>
              <a:rPr lang="it">
                <a:latin typeface="Raleway"/>
                <a:ea typeface="Raleway"/>
                <a:cs typeface="Raleway"/>
                <a:sym typeface="Raleway"/>
              </a:rPr>
              <a:t> and a corresponding </a:t>
            </a:r>
            <a:r>
              <a:rPr b="1" lang="it">
                <a:latin typeface="Raleway"/>
                <a:ea typeface="Raleway"/>
                <a:cs typeface="Raleway"/>
                <a:sym typeface="Raleway"/>
              </a:rPr>
              <a:t>verifier function</a:t>
            </a:r>
            <a:r>
              <a:rPr lang="it">
                <a:latin typeface="Raleway"/>
                <a:ea typeface="Raleway"/>
                <a:cs typeface="Raleway"/>
                <a:sym typeface="Raleway"/>
              </a:rPr>
              <a:t> are derived during the build process.</a:t>
            </a:r>
            <a:endParaRPr>
              <a:latin typeface="Raleway"/>
              <a:ea typeface="Raleway"/>
              <a:cs typeface="Raleway"/>
              <a:sym typeface="Raleway"/>
            </a:endParaRPr>
          </a:p>
          <a:p>
            <a:pPr indent="0" lvl="0" marL="0" rtl="0" algn="l">
              <a:spcBef>
                <a:spcPts val="1200"/>
              </a:spcBef>
              <a:spcAft>
                <a:spcPts val="1200"/>
              </a:spcAft>
              <a:buNone/>
            </a:pPr>
            <a:r>
              <a:t/>
            </a:r>
            <a:endParaRPr>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2" type="body"/>
          </p:nvPr>
        </p:nvSpPr>
        <p:spPr>
          <a:xfrm>
            <a:off x="4643779" y="1533107"/>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latin typeface="Raleway"/>
                <a:ea typeface="Raleway"/>
                <a:cs typeface="Raleway"/>
                <a:sym typeface="Raleway"/>
              </a:rPr>
              <a:t>The </a:t>
            </a:r>
            <a:r>
              <a:rPr b="1" lang="it">
                <a:latin typeface="Raleway"/>
                <a:ea typeface="Raleway"/>
                <a:cs typeface="Raleway"/>
                <a:sym typeface="Raleway"/>
              </a:rPr>
              <a:t>verifier function</a:t>
            </a:r>
            <a:r>
              <a:rPr lang="it">
                <a:latin typeface="Raleway"/>
                <a:ea typeface="Raleway"/>
                <a:cs typeface="Raleway"/>
                <a:sym typeface="Raleway"/>
              </a:rPr>
              <a:t> is the function that validates whether a zero-knowledge proof successfully passes all the constraints defined in the prover function. This </a:t>
            </a:r>
            <a:r>
              <a:rPr i="1" lang="it">
                <a:latin typeface="Raleway"/>
                <a:ea typeface="Raleway"/>
                <a:cs typeface="Raleway"/>
                <a:sym typeface="Raleway"/>
              </a:rPr>
              <a:t>always </a:t>
            </a:r>
            <a:r>
              <a:rPr lang="it">
                <a:latin typeface="Raleway"/>
                <a:ea typeface="Raleway"/>
                <a:cs typeface="Raleway"/>
                <a:sym typeface="Raleway"/>
              </a:rPr>
              <a:t>runs quickly and efficiently </a:t>
            </a:r>
            <a:r>
              <a:rPr i="1" lang="it">
                <a:latin typeface="Raleway"/>
                <a:ea typeface="Raleway"/>
                <a:cs typeface="Raleway"/>
                <a:sym typeface="Raleway"/>
              </a:rPr>
              <a:t>irrespective of the prover function’s complexity</a:t>
            </a:r>
            <a:r>
              <a:rPr lang="it">
                <a:latin typeface="Raleway"/>
                <a:ea typeface="Raleway"/>
                <a:cs typeface="Raleway"/>
                <a:sym typeface="Raleway"/>
              </a:rPr>
              <a:t>.</a:t>
            </a:r>
            <a:endParaRPr>
              <a:latin typeface="Raleway"/>
              <a:ea typeface="Raleway"/>
              <a:cs typeface="Raleway"/>
              <a:sym typeface="Raleway"/>
            </a:endParaRPr>
          </a:p>
        </p:txBody>
      </p:sp>
      <p:sp>
        <p:nvSpPr>
          <p:cNvPr id="113" name="Google Shape;113;p17"/>
          <p:cNvSpPr txBox="1"/>
          <p:nvPr>
            <p:ph idx="1" type="body"/>
          </p:nvPr>
        </p:nvSpPr>
        <p:spPr>
          <a:xfrm>
            <a:off x="729500" y="1533107"/>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latin typeface="Raleway"/>
                <a:ea typeface="Raleway"/>
                <a:cs typeface="Raleway"/>
                <a:sym typeface="Raleway"/>
              </a:rPr>
              <a:t>The </a:t>
            </a:r>
            <a:r>
              <a:rPr b="1" lang="it">
                <a:latin typeface="Raleway"/>
                <a:ea typeface="Raleway"/>
                <a:cs typeface="Raleway"/>
                <a:sym typeface="Raleway"/>
              </a:rPr>
              <a:t>prover function</a:t>
            </a:r>
            <a:r>
              <a:rPr lang="it">
                <a:latin typeface="Raleway"/>
                <a:ea typeface="Raleway"/>
                <a:cs typeface="Raleway"/>
                <a:sym typeface="Raleway"/>
              </a:rPr>
              <a:t> is the function that executes a smart contract’s custom logic.</a:t>
            </a:r>
            <a:endParaRPr>
              <a:latin typeface="Raleway"/>
              <a:ea typeface="Raleway"/>
              <a:cs typeface="Raleway"/>
              <a:sym typeface="Raleway"/>
            </a:endParaRPr>
          </a:p>
          <a:p>
            <a:pPr indent="0" lvl="0" marL="0" rtl="0" algn="l">
              <a:spcBef>
                <a:spcPts val="1200"/>
              </a:spcBef>
              <a:spcAft>
                <a:spcPts val="0"/>
              </a:spcAft>
              <a:buNone/>
            </a:pPr>
            <a:r>
              <a:rPr lang="it">
                <a:latin typeface="Raleway"/>
                <a:ea typeface="Raleway"/>
                <a:cs typeface="Raleway"/>
                <a:sym typeface="Raleway"/>
              </a:rPr>
              <a:t>Both </a:t>
            </a:r>
            <a:r>
              <a:rPr b="1" lang="it">
                <a:latin typeface="Raleway"/>
                <a:ea typeface="Raleway"/>
                <a:cs typeface="Raleway"/>
                <a:sym typeface="Raleway"/>
              </a:rPr>
              <a:t>private inputs</a:t>
            </a:r>
            <a:r>
              <a:rPr lang="it">
                <a:latin typeface="Raleway"/>
                <a:ea typeface="Raleway"/>
                <a:cs typeface="Raleway"/>
                <a:sym typeface="Raleway"/>
              </a:rPr>
              <a:t> and </a:t>
            </a:r>
            <a:r>
              <a:rPr b="1" lang="it">
                <a:latin typeface="Raleway"/>
                <a:ea typeface="Raleway"/>
                <a:cs typeface="Raleway"/>
                <a:sym typeface="Raleway"/>
              </a:rPr>
              <a:t>public inputs</a:t>
            </a:r>
            <a:r>
              <a:rPr lang="it">
                <a:latin typeface="Raleway"/>
                <a:ea typeface="Raleway"/>
                <a:cs typeface="Raleway"/>
                <a:sym typeface="Raleway"/>
              </a:rPr>
              <a:t> represent data that must be provided to the prover function [...] </a:t>
            </a:r>
            <a:r>
              <a:rPr b="1" lang="it">
                <a:latin typeface="Raleway"/>
                <a:ea typeface="Raleway"/>
                <a:cs typeface="Raleway"/>
                <a:sym typeface="Raleway"/>
              </a:rPr>
              <a:t>Private inputs</a:t>
            </a:r>
            <a:r>
              <a:rPr lang="it">
                <a:latin typeface="Raleway"/>
                <a:ea typeface="Raleway"/>
                <a:cs typeface="Raleway"/>
                <a:sym typeface="Raleway"/>
              </a:rPr>
              <a:t> are not needed again after that point.</a:t>
            </a:r>
            <a:endParaRPr>
              <a:latin typeface="Raleway"/>
              <a:ea typeface="Raleway"/>
              <a:cs typeface="Raleway"/>
              <a:sym typeface="Raleway"/>
            </a:endParaRPr>
          </a:p>
          <a:p>
            <a:pPr indent="0" lvl="0" marL="0" rtl="0" algn="l">
              <a:spcBef>
                <a:spcPts val="1200"/>
              </a:spcBef>
              <a:spcAft>
                <a:spcPts val="1200"/>
              </a:spcAft>
              <a:buNone/>
            </a:pPr>
            <a:r>
              <a:t/>
            </a:r>
            <a:endParaRPr>
              <a:latin typeface="Raleway"/>
              <a:ea typeface="Raleway"/>
              <a:cs typeface="Raleway"/>
              <a:sym typeface="Raleway"/>
            </a:endParaRPr>
          </a:p>
        </p:txBody>
      </p:sp>
      <p:pic>
        <p:nvPicPr>
          <p:cNvPr id="114" name="Google Shape;114;p17"/>
          <p:cNvPicPr preferRelativeResize="0"/>
          <p:nvPr/>
        </p:nvPicPr>
        <p:blipFill>
          <a:blip r:embed="rId3">
            <a:alphaModFix/>
          </a:blip>
          <a:stretch>
            <a:fillRect/>
          </a:stretch>
        </p:blipFill>
        <p:spPr>
          <a:xfrm>
            <a:off x="815119" y="3335746"/>
            <a:ext cx="3688676" cy="890194"/>
          </a:xfrm>
          <a:prstGeom prst="rect">
            <a:avLst/>
          </a:prstGeom>
          <a:noFill/>
          <a:ln>
            <a:noFill/>
          </a:ln>
        </p:spPr>
      </p:pic>
      <p:pic>
        <p:nvPicPr>
          <p:cNvPr id="115" name="Google Shape;115;p17"/>
          <p:cNvPicPr preferRelativeResize="0"/>
          <p:nvPr/>
        </p:nvPicPr>
        <p:blipFill>
          <a:blip r:embed="rId4">
            <a:alphaModFix/>
          </a:blip>
          <a:stretch>
            <a:fillRect/>
          </a:stretch>
        </p:blipFill>
        <p:spPr>
          <a:xfrm>
            <a:off x="4731950" y="3335746"/>
            <a:ext cx="3480344" cy="890200"/>
          </a:xfrm>
          <a:prstGeom prst="rect">
            <a:avLst/>
          </a:prstGeom>
          <a:noFill/>
          <a:ln>
            <a:noFill/>
          </a:ln>
        </p:spPr>
      </p:pic>
      <p:sp>
        <p:nvSpPr>
          <p:cNvPr id="116" name="Google Shape;116;p17"/>
          <p:cNvSpPr txBox="1"/>
          <p:nvPr>
            <p:ph type="title"/>
          </p:nvPr>
        </p:nvSpPr>
        <p:spPr>
          <a:xfrm>
            <a:off x="729450" y="561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Introduction to zkApps </a:t>
            </a:r>
            <a:r>
              <a:rPr lang="it"/>
              <a:t>(2)</a:t>
            </a:r>
            <a:endParaRPr/>
          </a:p>
        </p:txBody>
      </p:sp>
      <p:cxnSp>
        <p:nvCxnSpPr>
          <p:cNvPr id="117" name="Google Shape;117;p17"/>
          <p:cNvCxnSpPr/>
          <p:nvPr/>
        </p:nvCxnSpPr>
        <p:spPr>
          <a:xfrm>
            <a:off x="809350" y="3971301"/>
            <a:ext cx="537000" cy="0"/>
          </a:xfrm>
          <a:prstGeom prst="straightConnector1">
            <a:avLst/>
          </a:prstGeom>
          <a:noFill/>
          <a:ln cap="flat" cmpd="sng" w="9525">
            <a:solidFill>
              <a:srgbClr val="FF0000"/>
            </a:solidFill>
            <a:prstDash val="solid"/>
            <a:round/>
            <a:headEnd len="med" w="med" type="none"/>
            <a:tailEnd len="med" w="med" type="none"/>
          </a:ln>
        </p:spPr>
      </p:cxnSp>
      <p:cxnSp>
        <p:nvCxnSpPr>
          <p:cNvPr id="118" name="Google Shape;118;p17"/>
          <p:cNvCxnSpPr/>
          <p:nvPr/>
        </p:nvCxnSpPr>
        <p:spPr>
          <a:xfrm>
            <a:off x="4712350" y="3986412"/>
            <a:ext cx="580500" cy="1200"/>
          </a:xfrm>
          <a:prstGeom prst="straightConnector1">
            <a:avLst/>
          </a:prstGeom>
          <a:noFill/>
          <a:ln cap="flat" cmpd="sng" w="9525">
            <a:solidFill>
              <a:srgbClr val="FF0000"/>
            </a:solidFill>
            <a:prstDash val="solid"/>
            <a:round/>
            <a:headEnd len="med" w="med" type="none"/>
            <a:tailEnd len="med" w="med" type="none"/>
          </a:ln>
        </p:spPr>
      </p:cxnSp>
      <p:cxnSp>
        <p:nvCxnSpPr>
          <p:cNvPr id="119" name="Google Shape;119;p17"/>
          <p:cNvCxnSpPr/>
          <p:nvPr/>
        </p:nvCxnSpPr>
        <p:spPr>
          <a:xfrm>
            <a:off x="4712350" y="3856704"/>
            <a:ext cx="580500" cy="1200"/>
          </a:xfrm>
          <a:prstGeom prst="straightConnector1">
            <a:avLst/>
          </a:prstGeom>
          <a:noFill/>
          <a:ln cap="flat" cmpd="sng" w="9525">
            <a:solidFill>
              <a:srgbClr val="FF0000"/>
            </a:solidFill>
            <a:prstDash val="solid"/>
            <a:round/>
            <a:headEnd len="med" w="med" type="none"/>
            <a:tailEnd len="med" w="med" type="none"/>
          </a:ln>
        </p:spPr>
      </p:cxnSp>
      <p:cxnSp>
        <p:nvCxnSpPr>
          <p:cNvPr id="120" name="Google Shape;120;p17"/>
          <p:cNvCxnSpPr/>
          <p:nvPr/>
        </p:nvCxnSpPr>
        <p:spPr>
          <a:xfrm>
            <a:off x="810471" y="3851398"/>
            <a:ext cx="537000" cy="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29450" y="561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Problems</a:t>
            </a:r>
            <a:endParaRPr b="0" sz="1044"/>
          </a:p>
        </p:txBody>
      </p:sp>
      <p:sp>
        <p:nvSpPr>
          <p:cNvPr id="126" name="Google Shape;126;p18"/>
          <p:cNvSpPr txBox="1"/>
          <p:nvPr>
            <p:ph idx="1" type="body"/>
          </p:nvPr>
        </p:nvSpPr>
        <p:spPr>
          <a:xfrm>
            <a:off x="729450" y="1542775"/>
            <a:ext cx="7688700" cy="2973300"/>
          </a:xfrm>
          <a:prstGeom prst="rect">
            <a:avLst/>
          </a:prstGeom>
        </p:spPr>
        <p:txBody>
          <a:bodyPr anchorCtr="0" anchor="t" bIns="91425" lIns="91425" spcFirstLastPara="1" rIns="91425" wrap="square" tIns="91425">
            <a:normAutofit lnSpcReduction="10000"/>
          </a:bodyPr>
          <a:lstStyle/>
          <a:p>
            <a:pPr indent="-311150" lvl="0" marL="457200" rtl="0" algn="l">
              <a:lnSpc>
                <a:spcPct val="115000"/>
              </a:lnSpc>
              <a:spcBef>
                <a:spcPts val="0"/>
              </a:spcBef>
              <a:spcAft>
                <a:spcPts val="0"/>
              </a:spcAft>
              <a:buSzPts val="1300"/>
              <a:buFont typeface="Raleway"/>
              <a:buChar char="●"/>
            </a:pPr>
            <a:r>
              <a:rPr lang="it">
                <a:latin typeface="Raleway"/>
                <a:ea typeface="Raleway"/>
                <a:cs typeface="Raleway"/>
                <a:sym typeface="Raleway"/>
              </a:rPr>
              <a:t>Slow and not always available funding - transactions may remain in pending state indefinitely</a:t>
            </a:r>
            <a:endParaRPr>
              <a:latin typeface="Raleway"/>
              <a:ea typeface="Raleway"/>
              <a:cs typeface="Raleway"/>
              <a:sym typeface="Raleway"/>
            </a:endParaRPr>
          </a:p>
          <a:p>
            <a:pPr indent="-311150" lvl="0" marL="457200" rtl="0" algn="l">
              <a:lnSpc>
                <a:spcPct val="115000"/>
              </a:lnSpc>
              <a:spcBef>
                <a:spcPts val="500"/>
              </a:spcBef>
              <a:spcAft>
                <a:spcPts val="0"/>
              </a:spcAft>
              <a:buSzPts val="1300"/>
              <a:buFont typeface="Raleway"/>
              <a:buChar char="●"/>
            </a:pPr>
            <a:r>
              <a:rPr lang="it">
                <a:latin typeface="Raleway"/>
                <a:ea typeface="Raleway"/>
                <a:cs typeface="Raleway"/>
                <a:sym typeface="Raleway"/>
              </a:rPr>
              <a:t>Very large block time: 3 to 20 minutes per transaction</a:t>
            </a:r>
            <a:endParaRPr>
              <a:latin typeface="Raleway"/>
              <a:ea typeface="Raleway"/>
              <a:cs typeface="Raleway"/>
              <a:sym typeface="Raleway"/>
            </a:endParaRPr>
          </a:p>
          <a:p>
            <a:pPr indent="-311150" lvl="0" marL="457200" rtl="0" algn="l">
              <a:lnSpc>
                <a:spcPct val="115000"/>
              </a:lnSpc>
              <a:spcBef>
                <a:spcPts val="500"/>
              </a:spcBef>
              <a:spcAft>
                <a:spcPts val="0"/>
              </a:spcAft>
              <a:buSzPts val="1300"/>
              <a:buFont typeface="Raleway"/>
              <a:buChar char="●"/>
            </a:pPr>
            <a:r>
              <a:rPr lang="it">
                <a:latin typeface="Raleway"/>
                <a:ea typeface="Raleway"/>
                <a:cs typeface="Raleway"/>
                <a:sym typeface="Raleway"/>
              </a:rPr>
              <a:t>Continuous contract's state fetching - before the execution and after the creation of each block</a:t>
            </a:r>
            <a:endParaRPr>
              <a:latin typeface="Raleway"/>
              <a:ea typeface="Raleway"/>
              <a:cs typeface="Raleway"/>
              <a:sym typeface="Raleway"/>
            </a:endParaRPr>
          </a:p>
          <a:p>
            <a:pPr indent="-311150" lvl="0" marL="457200" rtl="0" algn="l">
              <a:lnSpc>
                <a:spcPct val="115000"/>
              </a:lnSpc>
              <a:spcBef>
                <a:spcPts val="500"/>
              </a:spcBef>
              <a:spcAft>
                <a:spcPts val="0"/>
              </a:spcAft>
              <a:buSzPts val="1300"/>
              <a:buFont typeface="Raleway"/>
              <a:buChar char="●"/>
            </a:pPr>
            <a:r>
              <a:rPr lang="it">
                <a:latin typeface="Raleway"/>
                <a:ea typeface="Raleway"/>
                <a:cs typeface="Raleway"/>
                <a:sym typeface="Raleway"/>
              </a:rPr>
              <a:t>Identical multiple transactions (due to a fast execution of the test script and the large block time) are rejected by the network</a:t>
            </a:r>
            <a:endParaRPr>
              <a:latin typeface="Raleway"/>
              <a:ea typeface="Raleway"/>
              <a:cs typeface="Raleway"/>
              <a:sym typeface="Raleway"/>
            </a:endParaRPr>
          </a:p>
          <a:p>
            <a:pPr indent="-311150" lvl="0" marL="457200" rtl="0" algn="l">
              <a:lnSpc>
                <a:spcPct val="115000"/>
              </a:lnSpc>
              <a:spcBef>
                <a:spcPts val="500"/>
              </a:spcBef>
              <a:spcAft>
                <a:spcPts val="0"/>
              </a:spcAft>
              <a:buSzPts val="1300"/>
              <a:buFont typeface="Raleway"/>
              <a:buChar char="●"/>
            </a:pPr>
            <a:r>
              <a:rPr lang="it">
                <a:latin typeface="Raleway"/>
                <a:ea typeface="Raleway"/>
                <a:cs typeface="Raleway"/>
                <a:sym typeface="Raleway"/>
              </a:rPr>
              <a:t>Transactions may remain in pending state indefinitely - solvable by manually incrementing the next transaction's nonce</a:t>
            </a:r>
            <a:endParaRPr>
              <a:latin typeface="Raleway"/>
              <a:ea typeface="Raleway"/>
              <a:cs typeface="Raleway"/>
              <a:sym typeface="Raleway"/>
            </a:endParaRPr>
          </a:p>
          <a:p>
            <a:pPr indent="-311150" lvl="0" marL="457200" rtl="0" algn="l">
              <a:lnSpc>
                <a:spcPct val="115000"/>
              </a:lnSpc>
              <a:spcBef>
                <a:spcPts val="500"/>
              </a:spcBef>
              <a:spcAft>
                <a:spcPts val="0"/>
              </a:spcAft>
              <a:buSzPts val="1300"/>
              <a:buFont typeface="Raleway"/>
              <a:buChar char="●"/>
            </a:pPr>
            <a:r>
              <a:rPr lang="it">
                <a:latin typeface="Raleway"/>
                <a:ea typeface="Raleway"/>
                <a:cs typeface="Raleway"/>
                <a:sym typeface="Raleway"/>
              </a:rPr>
              <a:t>Berkeley testnet gets regularly reset</a:t>
            </a:r>
            <a:endParaRPr>
              <a:latin typeface="Raleway"/>
              <a:ea typeface="Raleway"/>
              <a:cs typeface="Raleway"/>
              <a:sym typeface="Raleway"/>
            </a:endParaRPr>
          </a:p>
          <a:p>
            <a:pPr indent="-311150" lvl="0" marL="457200" rtl="0" algn="l">
              <a:lnSpc>
                <a:spcPct val="115000"/>
              </a:lnSpc>
              <a:spcBef>
                <a:spcPts val="500"/>
              </a:spcBef>
              <a:spcAft>
                <a:spcPts val="500"/>
              </a:spcAft>
              <a:buSzPts val="1300"/>
              <a:buFont typeface="Raleway"/>
              <a:buChar char="●"/>
            </a:pPr>
            <a:r>
              <a:rPr lang="it">
                <a:latin typeface="Raleway"/>
                <a:ea typeface="Raleway"/>
                <a:cs typeface="Raleway"/>
                <a:sym typeface="Raleway"/>
              </a:rPr>
              <a:t>…</a:t>
            </a:r>
            <a:endParaRPr>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idx="1" type="body"/>
          </p:nvPr>
        </p:nvSpPr>
        <p:spPr>
          <a:xfrm>
            <a:off x="729450" y="1366700"/>
            <a:ext cx="7688700" cy="297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br>
              <a:rPr lang="it">
                <a:latin typeface="Raleway"/>
                <a:ea typeface="Raleway"/>
                <a:cs typeface="Raleway"/>
                <a:sym typeface="Raleway"/>
              </a:rPr>
            </a:br>
            <a:r>
              <a:rPr lang="it">
                <a:latin typeface="Raleway"/>
                <a:ea typeface="Raleway"/>
                <a:cs typeface="Raleway"/>
                <a:sym typeface="Raleway"/>
              </a:rPr>
              <a:t>zkApp written in </a:t>
            </a:r>
            <a:r>
              <a:rPr b="1" lang="it">
                <a:latin typeface="Raleway"/>
                <a:ea typeface="Raleway"/>
                <a:cs typeface="Raleway"/>
                <a:sym typeface="Raleway"/>
              </a:rPr>
              <a:t>TypeScript </a:t>
            </a:r>
            <a:r>
              <a:rPr lang="it">
                <a:latin typeface="Raleway"/>
                <a:ea typeface="Raleway"/>
                <a:cs typeface="Raleway"/>
                <a:sym typeface="Raleway"/>
              </a:rPr>
              <a:t>and tested on a </a:t>
            </a:r>
            <a:r>
              <a:rPr b="1" lang="it">
                <a:latin typeface="Raleway"/>
                <a:ea typeface="Raleway"/>
                <a:cs typeface="Raleway"/>
                <a:sym typeface="Raleway"/>
              </a:rPr>
              <a:t>local</a:t>
            </a:r>
            <a:r>
              <a:rPr lang="it">
                <a:latin typeface="Raleway"/>
                <a:ea typeface="Raleway"/>
                <a:cs typeface="Raleway"/>
                <a:sym typeface="Raleway"/>
              </a:rPr>
              <a:t> instance of the </a:t>
            </a:r>
            <a:r>
              <a:rPr b="1" lang="it">
                <a:latin typeface="Raleway"/>
                <a:ea typeface="Raleway"/>
                <a:cs typeface="Raleway"/>
                <a:sym typeface="Raleway"/>
              </a:rPr>
              <a:t>blockchain</a:t>
            </a:r>
            <a:r>
              <a:rPr lang="it">
                <a:latin typeface="Raleway"/>
                <a:ea typeface="Raleway"/>
                <a:cs typeface="Raleway"/>
                <a:sym typeface="Raleway"/>
              </a:rPr>
              <a:t>.</a:t>
            </a:r>
            <a:endParaRPr>
              <a:latin typeface="Raleway"/>
              <a:ea typeface="Raleway"/>
              <a:cs typeface="Raleway"/>
              <a:sym typeface="Raleway"/>
            </a:endParaRPr>
          </a:p>
          <a:p>
            <a:pPr indent="0" lvl="0" marL="0" rtl="0" algn="l">
              <a:spcBef>
                <a:spcPts val="1200"/>
              </a:spcBef>
              <a:spcAft>
                <a:spcPts val="0"/>
              </a:spcAft>
              <a:buNone/>
            </a:pPr>
            <a:r>
              <a:rPr lang="it">
                <a:latin typeface="Raleway"/>
                <a:ea typeface="Raleway"/>
                <a:cs typeface="Raleway"/>
                <a:sym typeface="Raleway"/>
              </a:rPr>
              <a:t>The main functions enable the start of a </a:t>
            </a:r>
            <a:r>
              <a:rPr b="1" lang="it">
                <a:latin typeface="Raleway"/>
                <a:ea typeface="Raleway"/>
                <a:cs typeface="Raleway"/>
                <a:sym typeface="Raleway"/>
              </a:rPr>
              <a:t>new game</a:t>
            </a:r>
            <a:r>
              <a:rPr lang="it">
                <a:latin typeface="Raleway"/>
                <a:ea typeface="Raleway"/>
                <a:cs typeface="Raleway"/>
                <a:sym typeface="Raleway"/>
              </a:rPr>
              <a:t> and the execution of a </a:t>
            </a:r>
            <a:r>
              <a:rPr b="1" lang="it">
                <a:latin typeface="Raleway"/>
                <a:ea typeface="Raleway"/>
                <a:cs typeface="Raleway"/>
                <a:sym typeface="Raleway"/>
              </a:rPr>
              <a:t>new player move</a:t>
            </a:r>
            <a:r>
              <a:rPr lang="it">
                <a:latin typeface="Raleway"/>
                <a:ea typeface="Raleway"/>
                <a:cs typeface="Raleway"/>
                <a:sym typeface="Raleway"/>
              </a:rPr>
              <a:t> from a particular player.</a:t>
            </a:r>
            <a:endParaRPr>
              <a:latin typeface="Raleway"/>
              <a:ea typeface="Raleway"/>
              <a:cs typeface="Raleway"/>
              <a:sym typeface="Raleway"/>
            </a:endParaRPr>
          </a:p>
          <a:p>
            <a:pPr indent="0" lvl="0" marL="0" rtl="0" algn="l">
              <a:spcBef>
                <a:spcPts val="1200"/>
              </a:spcBef>
              <a:spcAft>
                <a:spcPts val="0"/>
              </a:spcAft>
              <a:buNone/>
            </a:pPr>
            <a:r>
              <a:rPr lang="it">
                <a:latin typeface="Raleway"/>
                <a:ea typeface="Raleway"/>
                <a:cs typeface="Raleway"/>
                <a:sym typeface="Raleway"/>
              </a:rPr>
              <a:t>The final output of the function is a ZK-proof that will then be verified by the verifier nodes and thus inserted into the Blockchain. The </a:t>
            </a:r>
            <a:r>
              <a:rPr b="1" lang="it">
                <a:latin typeface="Raleway"/>
                <a:ea typeface="Raleway"/>
                <a:cs typeface="Raleway"/>
                <a:sym typeface="Raleway"/>
              </a:rPr>
              <a:t>computations</a:t>
            </a:r>
            <a:r>
              <a:rPr lang="it">
                <a:latin typeface="Raleway"/>
                <a:ea typeface="Raleway"/>
                <a:cs typeface="Raleway"/>
                <a:sym typeface="Raleway"/>
              </a:rPr>
              <a:t> for the function execution are carried out in the </a:t>
            </a:r>
            <a:r>
              <a:rPr b="1" lang="it">
                <a:latin typeface="Raleway"/>
                <a:ea typeface="Raleway"/>
                <a:cs typeface="Raleway"/>
                <a:sym typeface="Raleway"/>
              </a:rPr>
              <a:t>client node</a:t>
            </a:r>
            <a:r>
              <a:rPr lang="it">
                <a:latin typeface="Raleway"/>
                <a:ea typeface="Raleway"/>
                <a:cs typeface="Raleway"/>
                <a:sym typeface="Raleway"/>
              </a:rPr>
              <a:t>.</a:t>
            </a:r>
            <a:endParaRPr>
              <a:latin typeface="Raleway"/>
              <a:ea typeface="Raleway"/>
              <a:cs typeface="Raleway"/>
              <a:sym typeface="Raleway"/>
            </a:endParaRPr>
          </a:p>
          <a:p>
            <a:pPr indent="0" lvl="0" marL="0" rtl="0" algn="l">
              <a:spcBef>
                <a:spcPts val="1200"/>
              </a:spcBef>
              <a:spcAft>
                <a:spcPts val="1200"/>
              </a:spcAft>
              <a:buNone/>
            </a:pPr>
            <a:r>
              <a:rPr lang="it">
                <a:latin typeface="Raleway"/>
                <a:ea typeface="Raleway"/>
                <a:cs typeface="Raleway"/>
                <a:sym typeface="Raleway"/>
              </a:rPr>
              <a:t>The test script has been modified to support the</a:t>
            </a:r>
            <a:r>
              <a:rPr b="1" lang="it">
                <a:latin typeface="Raleway"/>
                <a:ea typeface="Raleway"/>
                <a:cs typeface="Raleway"/>
                <a:sym typeface="Raleway"/>
              </a:rPr>
              <a:t> Berkeley testnet, </a:t>
            </a:r>
            <a:r>
              <a:rPr lang="it">
                <a:latin typeface="Raleway"/>
                <a:ea typeface="Raleway"/>
                <a:cs typeface="Raleway"/>
                <a:sym typeface="Raleway"/>
              </a:rPr>
              <a:t>which is the only network currently supporting zkApps.</a:t>
            </a:r>
            <a:endParaRPr>
              <a:latin typeface="Raleway"/>
              <a:ea typeface="Raleway"/>
              <a:cs typeface="Raleway"/>
              <a:sym typeface="Raleway"/>
            </a:endParaRPr>
          </a:p>
        </p:txBody>
      </p:sp>
      <p:sp>
        <p:nvSpPr>
          <p:cNvPr id="132" name="Google Shape;132;p19"/>
          <p:cNvSpPr txBox="1"/>
          <p:nvPr>
            <p:ph type="title"/>
          </p:nvPr>
        </p:nvSpPr>
        <p:spPr>
          <a:xfrm>
            <a:off x="729450" y="561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TicTacToe (Mina)</a:t>
            </a:r>
            <a:endParaRPr b="0" sz="1044"/>
          </a:p>
        </p:txBody>
      </p:sp>
      <p:sp>
        <p:nvSpPr>
          <p:cNvPr id="133" name="Google Shape;133;p19"/>
          <p:cNvSpPr txBox="1"/>
          <p:nvPr>
            <p:ph type="title"/>
          </p:nvPr>
        </p:nvSpPr>
        <p:spPr>
          <a:xfrm>
            <a:off x="3337211" y="593181"/>
            <a:ext cx="7688700" cy="33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sz="1044"/>
              <a:t>Mina:</a:t>
            </a:r>
            <a:r>
              <a:rPr b="0" lang="it" sz="1044"/>
              <a:t>  </a:t>
            </a:r>
            <a:r>
              <a:rPr b="0" lang="it" sz="1044" u="sng">
                <a:solidFill>
                  <a:schemeClr val="hlink"/>
                </a:solidFill>
                <a:hlinkClick r:id="rId3"/>
              </a:rPr>
              <a:t>https://github.com/o1-labs/zkapp-cli/tree/main/examples/tictactoe/ts/src</a:t>
            </a:r>
            <a:br>
              <a:rPr b="0" lang="it" sz="1044"/>
            </a:br>
            <a:endParaRPr b="0" sz="1044"/>
          </a:p>
        </p:txBody>
      </p:sp>
      <p:sp>
        <p:nvSpPr>
          <p:cNvPr id="134" name="Google Shape;134;p19"/>
          <p:cNvSpPr txBox="1"/>
          <p:nvPr>
            <p:ph type="title"/>
          </p:nvPr>
        </p:nvSpPr>
        <p:spPr>
          <a:xfrm>
            <a:off x="3353468" y="735036"/>
            <a:ext cx="7688700" cy="33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sz="1044"/>
              <a:t>EVM:</a:t>
            </a:r>
            <a:r>
              <a:rPr b="0" lang="it" sz="1044"/>
              <a:t>  </a:t>
            </a:r>
            <a:r>
              <a:rPr b="0" lang="it" sz="1044" u="sng">
                <a:solidFill>
                  <a:schemeClr val="hlink"/>
                </a:solidFill>
                <a:hlinkClick r:id="rId4"/>
              </a:rPr>
              <a:t>https://github.com/0xosas/tictactoe.sol/tree/master/contracts</a:t>
            </a:r>
            <a:r>
              <a:rPr b="0" lang="it" sz="1044"/>
              <a:t> </a:t>
            </a:r>
            <a:endParaRPr b="0" sz="1044"/>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idx="1" type="body"/>
          </p:nvPr>
        </p:nvSpPr>
        <p:spPr>
          <a:xfrm>
            <a:off x="729450" y="1366700"/>
            <a:ext cx="7688700" cy="297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br>
              <a:rPr lang="it">
                <a:latin typeface="Raleway"/>
                <a:ea typeface="Raleway"/>
                <a:cs typeface="Raleway"/>
                <a:sym typeface="Raleway"/>
              </a:rPr>
            </a:br>
            <a:r>
              <a:rPr lang="it">
                <a:latin typeface="Raleway"/>
                <a:ea typeface="Raleway"/>
                <a:cs typeface="Raleway"/>
                <a:sym typeface="Raleway"/>
              </a:rPr>
              <a:t>Smart Contract written in </a:t>
            </a:r>
            <a:r>
              <a:rPr b="1" lang="it">
                <a:latin typeface="Raleway"/>
                <a:ea typeface="Raleway"/>
                <a:cs typeface="Raleway"/>
                <a:sym typeface="Raleway"/>
              </a:rPr>
              <a:t>Solidity</a:t>
            </a:r>
            <a:r>
              <a:rPr lang="it">
                <a:latin typeface="Raleway"/>
                <a:ea typeface="Raleway"/>
                <a:cs typeface="Raleway"/>
                <a:sym typeface="Raleway"/>
              </a:rPr>
              <a:t>.</a:t>
            </a:r>
            <a:endParaRPr>
              <a:latin typeface="Raleway"/>
              <a:ea typeface="Raleway"/>
              <a:cs typeface="Raleway"/>
              <a:sym typeface="Raleway"/>
            </a:endParaRPr>
          </a:p>
          <a:p>
            <a:pPr indent="0" lvl="0" marL="0" rtl="0" algn="l">
              <a:spcBef>
                <a:spcPts val="1200"/>
              </a:spcBef>
              <a:spcAft>
                <a:spcPts val="0"/>
              </a:spcAft>
              <a:buNone/>
            </a:pPr>
            <a:r>
              <a:rPr lang="it">
                <a:latin typeface="Raleway"/>
                <a:ea typeface="Raleway"/>
                <a:cs typeface="Raleway"/>
                <a:sym typeface="Raleway"/>
              </a:rPr>
              <a:t>The supported functions are nearly identical to Mina’s. Some differences occur in the </a:t>
            </a:r>
            <a:r>
              <a:rPr b="1" lang="it">
                <a:latin typeface="Raleway"/>
                <a:ea typeface="Raleway"/>
                <a:cs typeface="Raleway"/>
                <a:sym typeface="Raleway"/>
              </a:rPr>
              <a:t>state management</a:t>
            </a:r>
            <a:r>
              <a:rPr lang="it">
                <a:latin typeface="Raleway"/>
                <a:ea typeface="Raleway"/>
                <a:cs typeface="Raleway"/>
                <a:sym typeface="Raleway"/>
              </a:rPr>
              <a:t>.</a:t>
            </a:r>
            <a:endParaRPr>
              <a:latin typeface="Raleway"/>
              <a:ea typeface="Raleway"/>
              <a:cs typeface="Raleway"/>
              <a:sym typeface="Raleway"/>
            </a:endParaRPr>
          </a:p>
          <a:p>
            <a:pPr indent="0" lvl="0" marL="0" rtl="0" algn="l">
              <a:spcBef>
                <a:spcPts val="1200"/>
              </a:spcBef>
              <a:spcAft>
                <a:spcPts val="0"/>
              </a:spcAft>
              <a:buNone/>
            </a:pPr>
            <a:r>
              <a:rPr lang="it">
                <a:latin typeface="Raleway"/>
                <a:ea typeface="Raleway"/>
                <a:cs typeface="Raleway"/>
                <a:sym typeface="Raleway"/>
              </a:rPr>
              <a:t>A user transaction requires the execution of a contract’s function by </a:t>
            </a:r>
            <a:r>
              <a:rPr b="1" lang="it">
                <a:latin typeface="Raleway"/>
                <a:ea typeface="Raleway"/>
                <a:cs typeface="Raleway"/>
                <a:sym typeface="Raleway"/>
              </a:rPr>
              <a:t>each one of the network nodes</a:t>
            </a:r>
            <a:r>
              <a:rPr lang="it">
                <a:latin typeface="Raleway"/>
                <a:ea typeface="Raleway"/>
                <a:cs typeface="Raleway"/>
                <a:sym typeface="Raleway"/>
              </a:rPr>
              <a:t>; the execution implies the internal state change.</a:t>
            </a:r>
            <a:endParaRPr>
              <a:latin typeface="Raleway"/>
              <a:ea typeface="Raleway"/>
              <a:cs typeface="Raleway"/>
              <a:sym typeface="Raleway"/>
            </a:endParaRPr>
          </a:p>
          <a:p>
            <a:pPr indent="0" lvl="0" marL="0" rtl="0" algn="l">
              <a:spcBef>
                <a:spcPts val="1200"/>
              </a:spcBef>
              <a:spcAft>
                <a:spcPts val="1200"/>
              </a:spcAft>
              <a:buNone/>
            </a:pPr>
            <a:r>
              <a:rPr lang="it">
                <a:latin typeface="Raleway"/>
                <a:ea typeface="Raleway"/>
                <a:cs typeface="Raleway"/>
                <a:sym typeface="Raleway"/>
              </a:rPr>
              <a:t>The test file has been built using the Truffle suite connected with the </a:t>
            </a:r>
            <a:r>
              <a:rPr b="1" lang="it">
                <a:latin typeface="Raleway"/>
                <a:ea typeface="Raleway"/>
                <a:cs typeface="Raleway"/>
                <a:sym typeface="Raleway"/>
              </a:rPr>
              <a:t>Binance Smart Chain testnet</a:t>
            </a:r>
            <a:r>
              <a:rPr lang="it">
                <a:latin typeface="Raleway"/>
                <a:ea typeface="Raleway"/>
                <a:cs typeface="Raleway"/>
                <a:sym typeface="Raleway"/>
              </a:rPr>
              <a:t>.</a:t>
            </a:r>
            <a:br>
              <a:rPr lang="it">
                <a:latin typeface="Raleway"/>
                <a:ea typeface="Raleway"/>
                <a:cs typeface="Raleway"/>
                <a:sym typeface="Raleway"/>
              </a:rPr>
            </a:br>
            <a:r>
              <a:rPr lang="it">
                <a:latin typeface="Raleway"/>
                <a:ea typeface="Raleway"/>
                <a:cs typeface="Raleway"/>
                <a:sym typeface="Raleway"/>
              </a:rPr>
              <a:t>This network is very performant thanks to its </a:t>
            </a:r>
            <a:r>
              <a:rPr b="1" lang="it">
                <a:latin typeface="Raleway"/>
                <a:ea typeface="Raleway"/>
                <a:cs typeface="Raleway"/>
                <a:sym typeface="Raleway"/>
              </a:rPr>
              <a:t>low block time equal to about 3s</a:t>
            </a:r>
            <a:r>
              <a:rPr lang="it">
                <a:latin typeface="Raleway"/>
                <a:ea typeface="Raleway"/>
                <a:cs typeface="Raleway"/>
                <a:sym typeface="Raleway"/>
              </a:rPr>
              <a:t>.</a:t>
            </a:r>
            <a:endParaRPr>
              <a:latin typeface="Raleway"/>
              <a:ea typeface="Raleway"/>
              <a:cs typeface="Raleway"/>
              <a:sym typeface="Raleway"/>
            </a:endParaRPr>
          </a:p>
        </p:txBody>
      </p:sp>
      <p:sp>
        <p:nvSpPr>
          <p:cNvPr id="140" name="Google Shape;140;p20"/>
          <p:cNvSpPr txBox="1"/>
          <p:nvPr>
            <p:ph type="title"/>
          </p:nvPr>
        </p:nvSpPr>
        <p:spPr>
          <a:xfrm>
            <a:off x="729450" y="561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TicTacToe (EVM)</a:t>
            </a:r>
            <a:endParaRPr b="0" sz="1044"/>
          </a:p>
        </p:txBody>
      </p:sp>
      <p:sp>
        <p:nvSpPr>
          <p:cNvPr id="141" name="Google Shape;141;p20"/>
          <p:cNvSpPr txBox="1"/>
          <p:nvPr>
            <p:ph type="title"/>
          </p:nvPr>
        </p:nvSpPr>
        <p:spPr>
          <a:xfrm>
            <a:off x="3337211" y="593181"/>
            <a:ext cx="7688700" cy="33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sz="1044"/>
              <a:t>Mina:</a:t>
            </a:r>
            <a:r>
              <a:rPr b="0" lang="it" sz="1044"/>
              <a:t>  </a:t>
            </a:r>
            <a:r>
              <a:rPr b="0" lang="it" sz="1044" u="sng">
                <a:solidFill>
                  <a:schemeClr val="hlink"/>
                </a:solidFill>
                <a:hlinkClick r:id="rId3"/>
              </a:rPr>
              <a:t>https://github.com/o1-labs/zkapp-cli/tree/main/examples/tictactoe/ts/src</a:t>
            </a:r>
            <a:br>
              <a:rPr b="0" lang="it" sz="1044"/>
            </a:br>
            <a:endParaRPr b="0" sz="1044"/>
          </a:p>
        </p:txBody>
      </p:sp>
      <p:sp>
        <p:nvSpPr>
          <p:cNvPr id="142" name="Google Shape;142;p20"/>
          <p:cNvSpPr txBox="1"/>
          <p:nvPr>
            <p:ph type="title"/>
          </p:nvPr>
        </p:nvSpPr>
        <p:spPr>
          <a:xfrm>
            <a:off x="3353468" y="735036"/>
            <a:ext cx="7688700" cy="33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sz="1044"/>
              <a:t>EVM:</a:t>
            </a:r>
            <a:r>
              <a:rPr b="0" lang="it" sz="1044"/>
              <a:t>  </a:t>
            </a:r>
            <a:r>
              <a:rPr b="0" lang="it" sz="1044" u="sng">
                <a:solidFill>
                  <a:schemeClr val="hlink"/>
                </a:solidFill>
                <a:hlinkClick r:id="rId4"/>
              </a:rPr>
              <a:t>https://github.com/0xosas/tictactoe.sol/tree/master/contracts</a:t>
            </a:r>
            <a:r>
              <a:rPr b="0" lang="it" sz="1044"/>
              <a:t> </a:t>
            </a:r>
            <a:endParaRPr b="0" sz="1044"/>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729450" y="56182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None/>
            </a:pPr>
            <a:r>
              <a:rPr lang="it"/>
              <a:t>TicTacToe </a:t>
            </a:r>
            <a:r>
              <a:rPr lang="it" sz="1488"/>
              <a:t>(comparison)</a:t>
            </a:r>
            <a:endParaRPr b="0" sz="1044"/>
          </a:p>
        </p:txBody>
      </p:sp>
      <p:sp>
        <p:nvSpPr>
          <p:cNvPr id="148" name="Google Shape;148;p21"/>
          <p:cNvSpPr txBox="1"/>
          <p:nvPr>
            <p:ph type="title"/>
          </p:nvPr>
        </p:nvSpPr>
        <p:spPr>
          <a:xfrm>
            <a:off x="3337211" y="593181"/>
            <a:ext cx="7688700" cy="33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sz="1044"/>
              <a:t>Mina:</a:t>
            </a:r>
            <a:r>
              <a:rPr b="0" lang="it" sz="1044"/>
              <a:t>  </a:t>
            </a:r>
            <a:r>
              <a:rPr b="0" lang="it" sz="1044" u="sng">
                <a:solidFill>
                  <a:schemeClr val="hlink"/>
                </a:solidFill>
                <a:hlinkClick r:id="rId3"/>
              </a:rPr>
              <a:t>https://github.com/o1-labs/zkapp-cli/tree/main/examples/tictactoe/ts/src</a:t>
            </a:r>
            <a:br>
              <a:rPr b="0" lang="it" sz="1044"/>
            </a:br>
            <a:endParaRPr b="0" sz="1044"/>
          </a:p>
        </p:txBody>
      </p:sp>
      <p:sp>
        <p:nvSpPr>
          <p:cNvPr id="149" name="Google Shape;149;p21"/>
          <p:cNvSpPr txBox="1"/>
          <p:nvPr>
            <p:ph type="title"/>
          </p:nvPr>
        </p:nvSpPr>
        <p:spPr>
          <a:xfrm>
            <a:off x="3353468" y="735036"/>
            <a:ext cx="7688700" cy="33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sz="1044"/>
              <a:t>EVM:</a:t>
            </a:r>
            <a:r>
              <a:rPr b="0" lang="it" sz="1044"/>
              <a:t>  </a:t>
            </a:r>
            <a:r>
              <a:rPr b="0" lang="it" sz="1044" u="sng">
                <a:solidFill>
                  <a:schemeClr val="hlink"/>
                </a:solidFill>
                <a:hlinkClick r:id="rId4"/>
              </a:rPr>
              <a:t>https://github.com/0xosas/tictactoe.sol/tree/master/contracts</a:t>
            </a:r>
            <a:r>
              <a:rPr b="0" lang="it" sz="1044"/>
              <a:t> </a:t>
            </a:r>
            <a:endParaRPr b="0" sz="1044"/>
          </a:p>
        </p:txBody>
      </p:sp>
      <p:graphicFrame>
        <p:nvGraphicFramePr>
          <p:cNvPr id="150" name="Google Shape;150;p21"/>
          <p:cNvGraphicFramePr/>
          <p:nvPr/>
        </p:nvGraphicFramePr>
        <p:xfrm>
          <a:off x="729450" y="1809750"/>
          <a:ext cx="3000000" cy="3000000"/>
        </p:xfrm>
        <a:graphic>
          <a:graphicData uri="http://schemas.openxmlformats.org/drawingml/2006/table">
            <a:tbl>
              <a:tblPr>
                <a:noFill/>
                <a:tableStyleId>{C5CCB16E-DD95-4B23-BFD9-4A027851BE54}</a:tableStyleId>
              </a:tblPr>
              <a:tblGrid>
                <a:gridCol w="864925"/>
                <a:gridCol w="3136475"/>
                <a:gridCol w="3652175"/>
              </a:tblGrid>
              <a:tr h="396200">
                <a:tc>
                  <a:txBody>
                    <a:bodyPr/>
                    <a:lstStyle/>
                    <a:p>
                      <a:pPr indent="0" lvl="0" marL="0" rtl="0" algn="l">
                        <a:spcBef>
                          <a:spcPts val="0"/>
                        </a:spcBef>
                        <a:spcAft>
                          <a:spcPts val="0"/>
                        </a:spcAft>
                        <a:buNone/>
                      </a:pPr>
                      <a:r>
                        <a:t/>
                      </a:r>
                      <a:endParaRPr>
                        <a:latin typeface="Raleway"/>
                        <a:ea typeface="Raleway"/>
                        <a:cs typeface="Raleway"/>
                        <a:sym typeface="Raleway"/>
                      </a:endParaRPr>
                    </a:p>
                  </a:txBody>
                  <a:tcPr marT="91425" marB="91425" marR="91425" marL="91425">
                    <a:lnL cap="flat" cmpd="sng" w="9525">
                      <a:solidFill>
                        <a:schemeClr val="lt1"/>
                      </a:solidFill>
                      <a:prstDash val="solid"/>
                      <a:round/>
                      <a:headEnd len="sm" w="sm" type="none"/>
                      <a:tailEnd len="sm" w="sm" type="none"/>
                    </a:lnL>
                    <a:lnT cap="flat" cmpd="sng" w="9525">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it">
                          <a:solidFill>
                            <a:srgbClr val="666666"/>
                          </a:solidFill>
                          <a:latin typeface="Raleway"/>
                          <a:ea typeface="Raleway"/>
                          <a:cs typeface="Raleway"/>
                          <a:sym typeface="Raleway"/>
                        </a:rPr>
                        <a:t>Mina</a:t>
                      </a:r>
                      <a:endParaRPr b="1">
                        <a:solidFill>
                          <a:srgbClr val="666666"/>
                        </a:solidFill>
                        <a:latin typeface="Raleway"/>
                        <a:ea typeface="Raleway"/>
                        <a:cs typeface="Raleway"/>
                        <a:sym typeface="Raleway"/>
                      </a:endParaRPr>
                    </a:p>
                  </a:txBody>
                  <a:tcPr marT="91425" marB="91425" marR="91425" marL="91425"/>
                </a:tc>
                <a:tc>
                  <a:txBody>
                    <a:bodyPr/>
                    <a:lstStyle/>
                    <a:p>
                      <a:pPr indent="0" lvl="0" marL="0" marR="0" rtl="0" algn="l">
                        <a:lnSpc>
                          <a:spcPct val="100000"/>
                        </a:lnSpc>
                        <a:spcBef>
                          <a:spcPts val="0"/>
                        </a:spcBef>
                        <a:spcAft>
                          <a:spcPts val="0"/>
                        </a:spcAft>
                        <a:buNone/>
                      </a:pPr>
                      <a:r>
                        <a:rPr b="1" lang="it">
                          <a:solidFill>
                            <a:srgbClr val="666666"/>
                          </a:solidFill>
                          <a:latin typeface="Raleway"/>
                          <a:ea typeface="Raleway"/>
                          <a:cs typeface="Raleway"/>
                          <a:sym typeface="Raleway"/>
                        </a:rPr>
                        <a:t>EVM</a:t>
                      </a:r>
                      <a:endParaRPr b="1">
                        <a:solidFill>
                          <a:srgbClr val="666666"/>
                        </a:solidFill>
                        <a:latin typeface="Raleway"/>
                        <a:ea typeface="Raleway"/>
                        <a:cs typeface="Raleway"/>
                        <a:sym typeface="Raleway"/>
                      </a:endParaRPr>
                    </a:p>
                  </a:txBody>
                  <a:tcPr marT="91425" marB="91425" marR="91425" marL="91425"/>
                </a:tc>
              </a:tr>
              <a:tr h="426700">
                <a:tc>
                  <a:txBody>
                    <a:bodyPr/>
                    <a:lstStyle/>
                    <a:p>
                      <a:pPr indent="0" lvl="0" marL="0" rtl="0" algn="l">
                        <a:spcBef>
                          <a:spcPts val="0"/>
                        </a:spcBef>
                        <a:spcAft>
                          <a:spcPts val="0"/>
                        </a:spcAft>
                        <a:buNone/>
                      </a:pPr>
                      <a:r>
                        <a:rPr b="1" lang="it" sz="800">
                          <a:solidFill>
                            <a:srgbClr val="434343"/>
                          </a:solidFill>
                          <a:latin typeface="Raleway"/>
                          <a:ea typeface="Raleway"/>
                          <a:cs typeface="Raleway"/>
                          <a:sym typeface="Raleway"/>
                        </a:rPr>
                        <a:t>State</a:t>
                      </a:r>
                      <a:endParaRPr b="1" sz="800">
                        <a:solidFill>
                          <a:srgbClr val="434343"/>
                        </a:solidFill>
                        <a:latin typeface="Raleway"/>
                        <a:ea typeface="Raleway"/>
                        <a:cs typeface="Raleway"/>
                        <a:sym typeface="Raleway"/>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it" sz="700">
                          <a:latin typeface="Consolas"/>
                          <a:ea typeface="Consolas"/>
                          <a:cs typeface="Consolas"/>
                          <a:sym typeface="Consolas"/>
                        </a:rPr>
                        <a:t>@state(Field) board = State&lt;Field&gt;();</a:t>
                      </a:r>
                      <a:endParaRPr sz="700">
                        <a:latin typeface="Consolas"/>
                        <a:ea typeface="Consolas"/>
                        <a:cs typeface="Consolas"/>
                        <a:sym typeface="Consolas"/>
                      </a:endParaRPr>
                    </a:p>
                    <a:p>
                      <a:pPr indent="0" lvl="0" marL="0" rtl="0" algn="l">
                        <a:spcBef>
                          <a:spcPts val="0"/>
                        </a:spcBef>
                        <a:spcAft>
                          <a:spcPts val="0"/>
                        </a:spcAft>
                        <a:buNone/>
                      </a:pPr>
                      <a:r>
                        <a:t/>
                      </a:r>
                      <a:endParaRPr sz="700">
                        <a:latin typeface="Consolas"/>
                        <a:ea typeface="Consolas"/>
                        <a:cs typeface="Consolas"/>
                        <a:sym typeface="Consolas"/>
                      </a:endParaRPr>
                    </a:p>
                    <a:p>
                      <a:pPr indent="0" lvl="0" marL="0" rtl="0" algn="l">
                        <a:spcBef>
                          <a:spcPts val="0"/>
                        </a:spcBef>
                        <a:spcAft>
                          <a:spcPts val="0"/>
                        </a:spcAft>
                        <a:buNone/>
                      </a:pPr>
                      <a:r>
                        <a:rPr lang="it" sz="700">
                          <a:latin typeface="Consolas"/>
                          <a:ea typeface="Consolas"/>
                          <a:cs typeface="Consolas"/>
                          <a:sym typeface="Consolas"/>
                        </a:rPr>
                        <a:t>@state(Bool) nextIsPlayer2 = State&lt;Bool&gt;();</a:t>
                      </a:r>
                      <a:endParaRPr sz="700">
                        <a:latin typeface="Consolas"/>
                        <a:ea typeface="Consolas"/>
                        <a:cs typeface="Consolas"/>
                        <a:sym typeface="Consolas"/>
                      </a:endParaRPr>
                    </a:p>
                    <a:p>
                      <a:pPr indent="0" lvl="0" marL="0" rtl="0" algn="l">
                        <a:spcBef>
                          <a:spcPts val="0"/>
                        </a:spcBef>
                        <a:spcAft>
                          <a:spcPts val="0"/>
                        </a:spcAft>
                        <a:buNone/>
                      </a:pPr>
                      <a:r>
                        <a:t/>
                      </a:r>
                      <a:endParaRPr sz="700">
                        <a:latin typeface="Consolas"/>
                        <a:ea typeface="Consolas"/>
                        <a:cs typeface="Consolas"/>
                        <a:sym typeface="Consolas"/>
                      </a:endParaRPr>
                    </a:p>
                    <a:p>
                      <a:pPr indent="0" lvl="0" marL="0" rtl="0" algn="l">
                        <a:spcBef>
                          <a:spcPts val="0"/>
                        </a:spcBef>
                        <a:spcAft>
                          <a:spcPts val="0"/>
                        </a:spcAft>
                        <a:buNone/>
                      </a:pPr>
                      <a:r>
                        <a:rPr lang="it" sz="700">
                          <a:latin typeface="Consolas"/>
                          <a:ea typeface="Consolas"/>
                          <a:cs typeface="Consolas"/>
                          <a:sym typeface="Consolas"/>
                        </a:rPr>
                        <a:t>@state(Bool) gameDone = State&lt;Bool&gt;();</a:t>
                      </a:r>
                      <a:endParaRPr sz="700">
                        <a:latin typeface="Consolas"/>
                        <a:ea typeface="Consolas"/>
                        <a:cs typeface="Consolas"/>
                        <a:sym typeface="Consolas"/>
                      </a:endParaRPr>
                    </a:p>
                    <a:p>
                      <a:pPr indent="0" lvl="0" marL="0" rtl="0" algn="l">
                        <a:spcBef>
                          <a:spcPts val="0"/>
                        </a:spcBef>
                        <a:spcAft>
                          <a:spcPts val="0"/>
                        </a:spcAft>
                        <a:buNone/>
                      </a:pPr>
                      <a:r>
                        <a:t/>
                      </a:r>
                      <a:endParaRPr sz="700">
                        <a:latin typeface="Consolas"/>
                        <a:ea typeface="Consolas"/>
                        <a:cs typeface="Consolas"/>
                        <a:sym typeface="Consolas"/>
                      </a:endParaRPr>
                    </a:p>
                    <a:p>
                      <a:pPr indent="0" lvl="0" marL="0" rtl="0" algn="l">
                        <a:spcBef>
                          <a:spcPts val="0"/>
                        </a:spcBef>
                        <a:spcAft>
                          <a:spcPts val="0"/>
                        </a:spcAft>
                        <a:buNone/>
                      </a:pPr>
                      <a:r>
                        <a:rPr lang="it" sz="700">
                          <a:latin typeface="Consolas"/>
                          <a:ea typeface="Consolas"/>
                          <a:cs typeface="Consolas"/>
                          <a:sym typeface="Consolas"/>
                        </a:rPr>
                        <a:t>@state(PublicKey) player1 = State&lt;PublicKey&gt;();</a:t>
                      </a:r>
                      <a:endParaRPr sz="700">
                        <a:latin typeface="Consolas"/>
                        <a:ea typeface="Consolas"/>
                        <a:cs typeface="Consolas"/>
                        <a:sym typeface="Consolas"/>
                      </a:endParaRPr>
                    </a:p>
                    <a:p>
                      <a:pPr indent="0" lvl="0" marL="0" rtl="0" algn="l">
                        <a:spcBef>
                          <a:spcPts val="0"/>
                        </a:spcBef>
                        <a:spcAft>
                          <a:spcPts val="0"/>
                        </a:spcAft>
                        <a:buNone/>
                      </a:pPr>
                      <a:r>
                        <a:rPr lang="it" sz="700">
                          <a:latin typeface="Consolas"/>
                          <a:ea typeface="Consolas"/>
                          <a:cs typeface="Consolas"/>
                          <a:sym typeface="Consolas"/>
                        </a:rPr>
                        <a:t>@state(PublicKey) player2 = State&lt;PublicKey&gt;();</a:t>
                      </a:r>
                      <a:endParaRPr sz="7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l">
                        <a:lnSpc>
                          <a:spcPct val="100000"/>
                        </a:lnSpc>
                        <a:spcBef>
                          <a:spcPts val="0"/>
                        </a:spcBef>
                        <a:spcAft>
                          <a:spcPts val="0"/>
                        </a:spcAft>
                        <a:buNone/>
                      </a:pPr>
                      <a:r>
                        <a:rPr lang="it" sz="700">
                          <a:latin typeface="Consolas"/>
                          <a:ea typeface="Consolas"/>
                          <a:cs typeface="Consolas"/>
                          <a:sym typeface="Consolas"/>
                        </a:rPr>
                        <a:t>uint256</a:t>
                      </a:r>
                      <a:r>
                        <a:rPr lang="it" sz="700">
                          <a:latin typeface="Consolas"/>
                          <a:ea typeface="Consolas"/>
                          <a:cs typeface="Consolas"/>
                          <a:sym typeface="Consolas"/>
                        </a:rPr>
                        <a:t> gameBoard = 0;</a:t>
                      </a:r>
                      <a:endParaRPr sz="700">
                        <a:latin typeface="Consolas"/>
                        <a:ea typeface="Consolas"/>
                        <a:cs typeface="Consolas"/>
                        <a:sym typeface="Consolas"/>
                      </a:endParaRPr>
                    </a:p>
                    <a:p>
                      <a:pPr indent="0" lvl="0" marL="0" marR="0" rtl="0" algn="l">
                        <a:lnSpc>
                          <a:spcPct val="100000"/>
                        </a:lnSpc>
                        <a:spcBef>
                          <a:spcPts val="0"/>
                        </a:spcBef>
                        <a:spcAft>
                          <a:spcPts val="0"/>
                        </a:spcAft>
                        <a:buNone/>
                      </a:pPr>
                      <a:br>
                        <a:rPr lang="it" sz="700">
                          <a:latin typeface="Consolas"/>
                          <a:ea typeface="Consolas"/>
                          <a:cs typeface="Consolas"/>
                          <a:sym typeface="Consolas"/>
                        </a:rPr>
                      </a:br>
                      <a:r>
                        <a:rPr lang="it" sz="700">
                          <a:latin typeface="Consolas"/>
                          <a:ea typeface="Consolas"/>
                          <a:cs typeface="Consolas"/>
                          <a:sym typeface="Consolas"/>
                        </a:rPr>
                        <a:t>address internal playerOne;</a:t>
                      </a:r>
                      <a:endParaRPr sz="700">
                        <a:latin typeface="Consolas"/>
                        <a:ea typeface="Consolas"/>
                        <a:cs typeface="Consolas"/>
                        <a:sym typeface="Consolas"/>
                      </a:endParaRPr>
                    </a:p>
                    <a:p>
                      <a:pPr indent="0" lvl="0" marL="0" marR="0" rtl="0" algn="l">
                        <a:lnSpc>
                          <a:spcPct val="100000"/>
                        </a:lnSpc>
                        <a:spcBef>
                          <a:spcPts val="0"/>
                        </a:spcBef>
                        <a:spcAft>
                          <a:spcPts val="0"/>
                        </a:spcAft>
                        <a:buNone/>
                      </a:pPr>
                      <a:r>
                        <a:rPr lang="it" sz="700">
                          <a:latin typeface="Consolas"/>
                          <a:ea typeface="Consolas"/>
                          <a:cs typeface="Consolas"/>
                          <a:sym typeface="Consolas"/>
                        </a:rPr>
                        <a:t>address internal playerTwo;</a:t>
                      </a:r>
                      <a:endParaRPr sz="700">
                        <a:latin typeface="Consolas"/>
                        <a:ea typeface="Consolas"/>
                        <a:cs typeface="Consolas"/>
                        <a:sym typeface="Consolas"/>
                      </a:endParaRPr>
                    </a:p>
                  </a:txBody>
                  <a:tcPr marT="91425" marB="91425" marR="91425" marL="91425"/>
                </a:tc>
              </a:tr>
              <a:tr h="426700">
                <a:tc>
                  <a:txBody>
                    <a:bodyPr/>
                    <a:lstStyle/>
                    <a:p>
                      <a:pPr indent="0" lvl="0" marL="0" rtl="0" algn="l">
                        <a:spcBef>
                          <a:spcPts val="0"/>
                        </a:spcBef>
                        <a:spcAft>
                          <a:spcPts val="0"/>
                        </a:spcAft>
                        <a:buNone/>
                      </a:pPr>
                      <a:r>
                        <a:rPr b="1" lang="it" sz="800">
                          <a:solidFill>
                            <a:srgbClr val="434343"/>
                          </a:solidFill>
                          <a:latin typeface="Raleway"/>
                          <a:ea typeface="Raleway"/>
                          <a:cs typeface="Raleway"/>
                          <a:sym typeface="Raleway"/>
                        </a:rPr>
                        <a:t>New game</a:t>
                      </a:r>
                      <a:endParaRPr b="1" sz="800">
                        <a:solidFill>
                          <a:srgbClr val="434343"/>
                        </a:solidFill>
                        <a:latin typeface="Raleway"/>
                        <a:ea typeface="Raleway"/>
                        <a:cs typeface="Raleway"/>
                        <a:sym typeface="Raleway"/>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it" sz="700">
                          <a:latin typeface="Consolas"/>
                          <a:ea typeface="Consolas"/>
                          <a:cs typeface="Consolas"/>
                          <a:sym typeface="Consolas"/>
                        </a:rPr>
                        <a:t>@method startGame(player1: PublicKey, player2: PublicKey)</a:t>
                      </a:r>
                      <a:endParaRPr sz="1300">
                        <a:latin typeface="Raleway"/>
                        <a:ea typeface="Raleway"/>
                        <a:cs typeface="Raleway"/>
                        <a:sym typeface="Raleway"/>
                      </a:endParaRPr>
                    </a:p>
                  </a:txBody>
                  <a:tcPr marT="91425" marB="91425" marR="91425" marL="91425"/>
                </a:tc>
                <a:tc>
                  <a:txBody>
                    <a:bodyPr/>
                    <a:lstStyle/>
                    <a:p>
                      <a:pPr indent="0" lvl="0" marL="0" marR="0" rtl="0" algn="l">
                        <a:lnSpc>
                          <a:spcPct val="100000"/>
                        </a:lnSpc>
                        <a:spcBef>
                          <a:spcPts val="0"/>
                        </a:spcBef>
                        <a:spcAft>
                          <a:spcPts val="0"/>
                        </a:spcAft>
                        <a:buNone/>
                      </a:pPr>
                      <a:r>
                        <a:rPr lang="it" sz="700">
                          <a:latin typeface="Consolas"/>
                          <a:ea typeface="Consolas"/>
                          <a:cs typeface="Consolas"/>
                          <a:sym typeface="Consolas"/>
                        </a:rPr>
                        <a:t>function newGame() external isPlayer(msg.sender) returns (uint256)</a:t>
                      </a:r>
                      <a:endParaRPr sz="700">
                        <a:latin typeface="Consolas"/>
                        <a:ea typeface="Consolas"/>
                        <a:cs typeface="Consolas"/>
                        <a:sym typeface="Consolas"/>
                      </a:endParaRPr>
                    </a:p>
                  </a:txBody>
                  <a:tcPr marT="91425" marB="91425" marR="91425" marL="91425"/>
                </a:tc>
              </a:tr>
              <a:tr h="396200">
                <a:tc>
                  <a:txBody>
                    <a:bodyPr/>
                    <a:lstStyle/>
                    <a:p>
                      <a:pPr indent="0" lvl="0" marL="0" marR="0" rtl="0" algn="l">
                        <a:lnSpc>
                          <a:spcPct val="100000"/>
                        </a:lnSpc>
                        <a:spcBef>
                          <a:spcPts val="0"/>
                        </a:spcBef>
                        <a:spcAft>
                          <a:spcPts val="0"/>
                        </a:spcAft>
                        <a:buNone/>
                      </a:pPr>
                      <a:r>
                        <a:rPr b="1" lang="it" sz="800">
                          <a:solidFill>
                            <a:srgbClr val="434343"/>
                          </a:solidFill>
                          <a:latin typeface="Raleway"/>
                          <a:ea typeface="Raleway"/>
                          <a:cs typeface="Raleway"/>
                          <a:sym typeface="Raleway"/>
                        </a:rPr>
                        <a:t>New move</a:t>
                      </a:r>
                      <a:endParaRPr b="1" sz="800">
                        <a:solidFill>
                          <a:srgbClr val="434343"/>
                        </a:solidFill>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it" sz="700">
                          <a:latin typeface="Consolas"/>
                          <a:ea typeface="Consolas"/>
                          <a:cs typeface="Consolas"/>
                          <a:sym typeface="Consolas"/>
                        </a:rPr>
                        <a:t>@method play(pubkey: PublicKey, signature: Signature, x: Field, y: Field)</a:t>
                      </a:r>
                      <a:endParaRPr>
                        <a:latin typeface="Raleway"/>
                        <a:ea typeface="Raleway"/>
                        <a:cs typeface="Raleway"/>
                        <a:sym typeface="Raleway"/>
                      </a:endParaRPr>
                    </a:p>
                  </a:txBody>
                  <a:tcPr marT="91425" marB="91425" marR="91425" marL="91425"/>
                </a:tc>
                <a:tc>
                  <a:txBody>
                    <a:bodyPr/>
                    <a:lstStyle/>
                    <a:p>
                      <a:pPr indent="0" lvl="0" marL="0" marR="0" rtl="0" algn="l">
                        <a:lnSpc>
                          <a:spcPct val="100000"/>
                        </a:lnSpc>
                        <a:spcBef>
                          <a:spcPts val="0"/>
                        </a:spcBef>
                        <a:spcAft>
                          <a:spcPts val="0"/>
                        </a:spcAft>
                        <a:buNone/>
                      </a:pPr>
                      <a:r>
                        <a:rPr lang="it" sz="700">
                          <a:latin typeface="Consolas"/>
                          <a:ea typeface="Consolas"/>
                          <a:cs typeface="Consolas"/>
                          <a:sym typeface="Consolas"/>
                        </a:rPr>
                        <a:t>function move(uint256 _move) isPlayer(msg.sender) isTurn(msg.sender) moveIsValid(_move) external returns (uint256)</a:t>
                      </a:r>
                      <a:endParaRPr sz="700">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