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8" r:id="rId11"/>
    <p:sldId id="269" r:id="rId12"/>
    <p:sldId id="265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Software Development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20-Feb-2014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the developer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RAM space limited</a:t>
            </a:r>
            <a:endParaRPr lang="en-US" dirty="0"/>
          </a:p>
          <a:p>
            <a:pPr lvl="1"/>
            <a:r>
              <a:rPr lang="en-AU" dirty="0" smtClean="0"/>
              <a:t>128B through </a:t>
            </a:r>
            <a:r>
              <a:rPr lang="en-AU" dirty="0"/>
              <a:t>to 10s of MB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virtual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heap (</a:t>
            </a:r>
            <a:r>
              <a:rPr lang="en-US" dirty="0" err="1"/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high-level </a:t>
            </a:r>
            <a:r>
              <a:rPr lang="en-US" dirty="0" smtClean="0"/>
              <a:t>languages, no recursion</a:t>
            </a:r>
          </a:p>
          <a:p>
            <a:pPr lvl="1"/>
            <a:r>
              <a:rPr lang="en-AU" dirty="0"/>
              <a:t>think </a:t>
            </a:r>
            <a:r>
              <a:rPr lang="en-AU" dirty="0" smtClean="0"/>
              <a:t>about </a:t>
            </a:r>
            <a:r>
              <a:rPr lang="en-AU" dirty="0"/>
              <a:t>how much memory you need</a:t>
            </a:r>
          </a:p>
          <a:p>
            <a:pPr lvl="1"/>
            <a:r>
              <a:rPr lang="en-AU" dirty="0"/>
              <a:t>think </a:t>
            </a:r>
            <a:r>
              <a:rPr lang="en-AU" dirty="0" smtClean="0"/>
              <a:t>about </a:t>
            </a:r>
            <a:r>
              <a:rPr lang="en-AU" dirty="0"/>
              <a:t>how much memory you </a:t>
            </a:r>
            <a:r>
              <a:rPr lang="en-AU" b="1" i="1" dirty="0" smtClean="0"/>
              <a:t>really</a:t>
            </a:r>
            <a:r>
              <a:rPr lang="en-AU" dirty="0" smtClean="0"/>
              <a:t> need:</a:t>
            </a:r>
            <a:endParaRPr lang="en-AU" dirty="0"/>
          </a:p>
          <a:p>
            <a:pPr lvl="2"/>
            <a:r>
              <a:rPr lang="en-AU" dirty="0"/>
              <a:t>Global data – pre-allocated at </a:t>
            </a:r>
            <a:r>
              <a:rPr lang="en-AU" dirty="0" smtClean="0"/>
              <a:t>start-up</a:t>
            </a:r>
            <a:endParaRPr lang="en-AU" dirty="0"/>
          </a:p>
          <a:p>
            <a:pPr lvl="2"/>
            <a:r>
              <a:rPr lang="en-AU" dirty="0"/>
              <a:t>Stack data (local variables, function arguments) grows from one end of memory</a:t>
            </a:r>
          </a:p>
          <a:p>
            <a:pPr lvl="2"/>
            <a:r>
              <a:rPr lang="en-AU" dirty="0"/>
              <a:t>Heap data (</a:t>
            </a:r>
            <a:r>
              <a:rPr lang="en-AU" dirty="0" err="1"/>
              <a:t>malloc</a:t>
            </a:r>
            <a:r>
              <a:rPr lang="en-AU" dirty="0"/>
              <a:t>) - if you have one - grows from the other</a:t>
            </a:r>
          </a:p>
          <a:p>
            <a:pPr lvl="2"/>
            <a:r>
              <a:rPr lang="en-AU" dirty="0"/>
              <a:t>What happens when they collide? There is likely no </a:t>
            </a:r>
            <a:r>
              <a:rPr lang="en-AU" dirty="0" smtClean="0"/>
              <a:t>protection…</a:t>
            </a:r>
            <a:endParaRPr lang="en-AU" dirty="0"/>
          </a:p>
          <a:p>
            <a:pPr lvl="1"/>
            <a:endParaRPr lang="en-US" dirty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the developer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405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System issues</a:t>
            </a:r>
            <a:endParaRPr lang="en-US" dirty="0"/>
          </a:p>
          <a:p>
            <a:pPr lvl="1"/>
            <a:r>
              <a:rPr lang="en-US" dirty="0" smtClean="0"/>
              <a:t>small </a:t>
            </a:r>
            <a:r>
              <a:rPr lang="en-US" dirty="0"/>
              <a:t>or </a:t>
            </a:r>
            <a:r>
              <a:rPr lang="en-US" dirty="0" smtClean="0"/>
              <a:t>non-existent </a:t>
            </a:r>
            <a:r>
              <a:rPr lang="en-US" dirty="0"/>
              <a:t>caches</a:t>
            </a:r>
          </a:p>
          <a:p>
            <a:pPr lvl="1"/>
            <a:r>
              <a:rPr lang="en-AU" dirty="0" smtClean="0"/>
              <a:t>maybe </a:t>
            </a:r>
            <a:r>
              <a:rPr lang="en-AU" dirty="0"/>
              <a:t>you don't get cache </a:t>
            </a:r>
            <a:r>
              <a:rPr lang="en-AU" dirty="0" smtClean="0"/>
              <a:t>coherency</a:t>
            </a:r>
          </a:p>
          <a:p>
            <a:r>
              <a:rPr lang="en-US" dirty="0"/>
              <a:t>No/limited OS</a:t>
            </a:r>
          </a:p>
          <a:p>
            <a:r>
              <a:rPr lang="en-AU" dirty="0"/>
              <a:t>Cooperative multitasking rather than pre-emptive multitasking</a:t>
            </a:r>
          </a:p>
          <a:p>
            <a:r>
              <a:rPr lang="en-US" dirty="0"/>
              <a:t>Maybe no parallel threads</a:t>
            </a:r>
          </a:p>
          <a:p>
            <a:r>
              <a:rPr lang="en-AU" dirty="0" smtClean="0"/>
              <a:t>No </a:t>
            </a:r>
            <a:r>
              <a:rPr lang="en-AU" dirty="0"/>
              <a:t>keyboard, mouse, display, </a:t>
            </a:r>
            <a:r>
              <a:rPr lang="en-AU" dirty="0" smtClean="0"/>
              <a:t>file-system</a:t>
            </a:r>
            <a:r>
              <a:rPr lang="en-AU" dirty="0"/>
              <a:t>, disk, ...</a:t>
            </a:r>
          </a:p>
          <a:p>
            <a:r>
              <a:rPr lang="en-US" dirty="0"/>
              <a:t>Debugging </a:t>
            </a:r>
            <a:r>
              <a:rPr lang="en-US" dirty="0" smtClean="0"/>
              <a:t>much harder</a:t>
            </a:r>
          </a:p>
          <a:p>
            <a:pPr lvl="1"/>
            <a:r>
              <a:rPr lang="en-US" dirty="0" smtClean="0"/>
              <a:t>Simulate the system instead</a:t>
            </a:r>
          </a:p>
          <a:p>
            <a:pPr lvl="1"/>
            <a:r>
              <a:rPr lang="en-US" dirty="0" smtClean="0"/>
              <a:t>Dig out the logic analyzer!</a:t>
            </a:r>
          </a:p>
          <a:p>
            <a:pPr lvl="1"/>
            <a:endParaRPr lang="en-US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93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it then?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Cost</a:t>
            </a:r>
          </a:p>
          <a:p>
            <a:pPr lvl="1"/>
            <a:r>
              <a:rPr lang="en-US" dirty="0" smtClean="0"/>
              <a:t>If you’re going to sell millions of units, embedded systems are cheaper</a:t>
            </a:r>
          </a:p>
          <a:p>
            <a:pPr lvl="1"/>
            <a:r>
              <a:rPr lang="en-US" dirty="0" smtClean="0"/>
              <a:t>Cheaper to move costs from hardware (per unit) to software (one-off)</a:t>
            </a:r>
            <a:endParaRPr lang="en-AU" dirty="0" smtClean="0"/>
          </a:p>
          <a:p>
            <a:r>
              <a:rPr lang="en-US" dirty="0" smtClean="0"/>
              <a:t>Real-time!</a:t>
            </a:r>
            <a:endParaRPr lang="en-US" dirty="0"/>
          </a:p>
          <a:p>
            <a:r>
              <a:rPr lang="en-AU" dirty="0" smtClean="0"/>
              <a:t>Hardware/library </a:t>
            </a:r>
            <a:r>
              <a:rPr lang="en-AU" dirty="0"/>
              <a:t>support for useful stuff</a:t>
            </a:r>
          </a:p>
          <a:p>
            <a:pPr lvl="1"/>
            <a:r>
              <a:rPr lang="en-US" dirty="0" smtClean="0"/>
              <a:t>serial </a:t>
            </a:r>
            <a:r>
              <a:rPr lang="en-US" dirty="0"/>
              <a:t>I/O, USB, timers, ADCs, ...</a:t>
            </a:r>
          </a:p>
          <a:p>
            <a:pPr lvl="1"/>
            <a:r>
              <a:rPr lang="en-AU" dirty="0" smtClean="0"/>
              <a:t>high-speed </a:t>
            </a:r>
            <a:r>
              <a:rPr lang="en-AU" dirty="0"/>
              <a:t>bulletproof I/Fs (PCI, E</a:t>
            </a:r>
            <a:r>
              <a:rPr lang="en-AU" dirty="0" smtClean="0"/>
              <a:t>thernet</a:t>
            </a:r>
            <a:r>
              <a:rPr lang="en-AU" smtClean="0"/>
              <a:t>, </a:t>
            </a:r>
            <a:r>
              <a:rPr lang="en-AU" smtClean="0"/>
              <a:t>etc.)</a:t>
            </a:r>
            <a:endParaRPr lang="en-AU" dirty="0"/>
          </a:p>
          <a:p>
            <a:r>
              <a:rPr lang="en-AU" dirty="0"/>
              <a:t>L</a:t>
            </a:r>
            <a:r>
              <a:rPr lang="en-AU" dirty="0" smtClean="0"/>
              <a:t>ow </a:t>
            </a:r>
            <a:r>
              <a:rPr lang="en-AU" dirty="0"/>
              <a:t>footprint (physical size, power requirements</a:t>
            </a:r>
            <a:r>
              <a:rPr lang="en-AU" dirty="0" smtClean="0"/>
              <a:t>)</a:t>
            </a:r>
          </a:p>
          <a:p>
            <a:r>
              <a:rPr lang="en-US" dirty="0" smtClean="0"/>
              <a:t>Security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06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Many of us write software that ends up in an embedded system, but</a:t>
            </a:r>
            <a:r>
              <a:rPr lang="en-AU" dirty="0" smtClean="0"/>
              <a:t>...</a:t>
            </a:r>
            <a:r>
              <a:rPr lang="en-US" dirty="0" smtClean="0"/>
              <a:t>   </a:t>
            </a:r>
            <a:endParaRPr lang="en-US" dirty="0"/>
          </a:p>
          <a:p>
            <a:pPr lvl="1"/>
            <a:r>
              <a:rPr lang="en-AU" dirty="0" smtClean="0"/>
              <a:t>what </a:t>
            </a:r>
            <a:r>
              <a:rPr lang="en-AU" dirty="0"/>
              <a:t>is an embedded system exactly?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does my software fit in?</a:t>
            </a:r>
          </a:p>
          <a:p>
            <a:pPr lvl="1"/>
            <a:r>
              <a:rPr lang="en-AU" dirty="0" smtClean="0"/>
              <a:t>what </a:t>
            </a:r>
            <a:r>
              <a:rPr lang="en-AU" dirty="0"/>
              <a:t>are the ramifications for what we write?</a:t>
            </a:r>
          </a:p>
          <a:p>
            <a:r>
              <a:rPr lang="en-AU" dirty="0" smtClean="0"/>
              <a:t>What </a:t>
            </a:r>
            <a:r>
              <a:rPr lang="en-AU" dirty="0"/>
              <a:t>is an embedded system?</a:t>
            </a:r>
          </a:p>
          <a:p>
            <a:pPr lvl="1"/>
            <a:r>
              <a:rPr lang="en-AU" dirty="0" smtClean="0"/>
              <a:t>"</a:t>
            </a:r>
            <a:r>
              <a:rPr lang="en-AU" dirty="0"/>
              <a:t>A software environment often of limited functionality which is </a:t>
            </a:r>
            <a:r>
              <a:rPr lang="en-AU" dirty="0" smtClean="0"/>
              <a:t>created</a:t>
            </a:r>
            <a:r>
              <a:rPr lang="en-US" dirty="0" smtClean="0"/>
              <a:t> </a:t>
            </a:r>
            <a:r>
              <a:rPr lang="en-US" dirty="0"/>
              <a:t>for a special purpose"</a:t>
            </a:r>
          </a:p>
          <a:p>
            <a:r>
              <a:rPr lang="en-AU" dirty="0"/>
              <a:t>A continuum ranging from tiny 8-bit micro-controllers up to systems </a:t>
            </a:r>
            <a:r>
              <a:rPr lang="en-US" dirty="0"/>
              <a:t>approaching general purpose computers</a:t>
            </a:r>
            <a:endParaRPr lang="en-AU" dirty="0"/>
          </a:p>
          <a:p>
            <a:r>
              <a:rPr lang="en-AU" i="1" dirty="0" smtClean="0"/>
              <a:t>Lots</a:t>
            </a:r>
            <a:r>
              <a:rPr lang="en-AU" dirty="0" smtClean="0"/>
              <a:t> </a:t>
            </a:r>
            <a:r>
              <a:rPr lang="en-AU" dirty="0"/>
              <a:t>of examples: cars, toys, appliances, printers, cameras, </a:t>
            </a:r>
            <a:r>
              <a:rPr lang="en-AU" dirty="0" smtClean="0"/>
              <a:t>watches, </a:t>
            </a:r>
            <a:r>
              <a:rPr lang="en-US" dirty="0" smtClean="0"/>
              <a:t>phones</a:t>
            </a:r>
            <a:r>
              <a:rPr lang="en-US" dirty="0"/>
              <a:t>, 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Evolution of embedded systems - </a:t>
            </a:r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Microprocessor-based systems</a:t>
            </a:r>
          </a:p>
          <a:p>
            <a:r>
              <a:rPr lang="en-US" dirty="0" smtClean="0"/>
              <a:t>Separate ICs for:</a:t>
            </a:r>
          </a:p>
          <a:p>
            <a:pPr lvl="1"/>
            <a:r>
              <a:rPr lang="en-US" dirty="0" smtClean="0"/>
              <a:t>CPU, ROM (software), RAM, </a:t>
            </a:r>
            <a:r>
              <a:rPr lang="en-US" dirty="0"/>
              <a:t>I</a:t>
            </a:r>
            <a:r>
              <a:rPr lang="en-US" dirty="0" smtClean="0"/>
              <a:t>nterface logic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rocessors</a:t>
            </a:r>
            <a:r>
              <a:rPr lang="en-US" dirty="0"/>
              <a:t>: Z80, 68000, 8088</a:t>
            </a:r>
            <a:r>
              <a:rPr lang="en-US" dirty="0" smtClean="0"/>
              <a:t>+</a:t>
            </a:r>
          </a:p>
          <a:p>
            <a:r>
              <a:rPr lang="en-AU" dirty="0"/>
              <a:t>Look like desktop computers from 30-40 years ago</a:t>
            </a:r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Evolution of embedded systems - </a:t>
            </a:r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Micro-controller based systems</a:t>
            </a:r>
          </a:p>
          <a:p>
            <a:r>
              <a:rPr lang="pl-PL" dirty="0" smtClean="0"/>
              <a:t>uC </a:t>
            </a:r>
            <a:r>
              <a:rPr lang="pl-PL" dirty="0"/>
              <a:t>(CPU, ROM, RAM, I/O) </a:t>
            </a:r>
          </a:p>
          <a:p>
            <a:r>
              <a:rPr lang="en-US" dirty="0"/>
              <a:t>S</a:t>
            </a:r>
            <a:r>
              <a:rPr lang="en-US" dirty="0" smtClean="0"/>
              <a:t>ingle IC containing:</a:t>
            </a:r>
          </a:p>
          <a:p>
            <a:pPr lvl="1"/>
            <a:r>
              <a:rPr lang="en-US" dirty="0" smtClean="0"/>
              <a:t>CPU</a:t>
            </a:r>
            <a:r>
              <a:rPr lang="en-US" dirty="0"/>
              <a:t>, Flash RAM </a:t>
            </a:r>
            <a:r>
              <a:rPr lang="en-US" dirty="0" smtClean="0"/>
              <a:t>(software), </a:t>
            </a:r>
            <a:r>
              <a:rPr lang="en-US" dirty="0"/>
              <a:t>RAM, I/O </a:t>
            </a:r>
            <a:r>
              <a:rPr lang="en-US" dirty="0" smtClean="0"/>
              <a:t>controllers</a:t>
            </a:r>
            <a:endParaRPr lang="en-US" dirty="0"/>
          </a:p>
          <a:p>
            <a:r>
              <a:rPr lang="en-AU" dirty="0"/>
              <a:t>R</a:t>
            </a:r>
            <a:r>
              <a:rPr lang="en-AU" dirty="0" smtClean="0"/>
              <a:t>ange </a:t>
            </a:r>
            <a:r>
              <a:rPr lang="en-AU" dirty="0"/>
              <a:t>from tiny 8-bit devices to </a:t>
            </a:r>
            <a:r>
              <a:rPr lang="en-AU" dirty="0" smtClean="0"/>
              <a:t>medium-sized 32-bit devices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61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Evolution of embedded systems - </a:t>
            </a:r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Programmable/custom hardware</a:t>
            </a:r>
          </a:p>
          <a:p>
            <a:r>
              <a:rPr lang="en-US" sz="2000" dirty="0" smtClean="0"/>
              <a:t>Single IC containing your choice of:</a:t>
            </a:r>
          </a:p>
          <a:p>
            <a:pPr lvl="1"/>
            <a:r>
              <a:rPr lang="en-US" sz="2000" dirty="0" smtClean="0"/>
              <a:t>CPU[s], ROM (software), RAM, Interface logic</a:t>
            </a:r>
          </a:p>
          <a:p>
            <a:pPr lvl="1"/>
            <a:r>
              <a:rPr lang="en-US" sz="2000" dirty="0" smtClean="0"/>
              <a:t>You choose clock speed, complexity </a:t>
            </a:r>
            <a:r>
              <a:rPr lang="en-US" sz="2000" dirty="0" smtClean="0"/>
              <a:t>etc.</a:t>
            </a:r>
            <a:endParaRPr lang="en-US" sz="2000" dirty="0" smtClean="0"/>
          </a:p>
          <a:p>
            <a:pPr lvl="1"/>
            <a:r>
              <a:rPr lang="en-US" sz="2000" dirty="0" smtClean="0"/>
              <a:t>Common processors: ARM, SPARC, MIPS, 8051, MSP430</a:t>
            </a:r>
          </a:p>
          <a:p>
            <a:r>
              <a:rPr lang="en-US" sz="2000" dirty="0" smtClean="0"/>
              <a:t>Team up with large external RAM, ROM, Flash for more capable systems</a:t>
            </a:r>
          </a:p>
          <a:p>
            <a:r>
              <a:rPr lang="en-US" sz="2000" dirty="0" smtClean="0"/>
              <a:t>FPGA - programmable hardware</a:t>
            </a:r>
          </a:p>
          <a:p>
            <a:pPr lvl="1"/>
            <a:r>
              <a:rPr lang="en-US" sz="2000" dirty="0" smtClean="0"/>
              <a:t>A large array of general purpose logic elements that can be configured to implement processors, memory banks, interfaces </a:t>
            </a:r>
            <a:r>
              <a:rPr lang="en-US" sz="2000" dirty="0" smtClean="0"/>
              <a:t>etc.</a:t>
            </a:r>
            <a:endParaRPr lang="en-US" sz="2000" dirty="0"/>
          </a:p>
          <a:p>
            <a:pPr lvl="1"/>
            <a:r>
              <a:rPr lang="en-US" sz="2000" dirty="0" smtClean="0"/>
              <a:t>extremely </a:t>
            </a:r>
            <a:r>
              <a:rPr lang="en-US" sz="2000" dirty="0"/>
              <a:t>flexible</a:t>
            </a:r>
          </a:p>
          <a:p>
            <a:r>
              <a:rPr lang="en-US" sz="2000" dirty="0" smtClean="0"/>
              <a:t>ASIC – custom hardware</a:t>
            </a:r>
            <a:endParaRPr lang="en-US" sz="2000" dirty="0"/>
          </a:p>
          <a:p>
            <a:pPr lvl="1"/>
            <a:r>
              <a:rPr lang="en-AU" sz="2000" dirty="0" smtClean="0"/>
              <a:t>take </a:t>
            </a:r>
            <a:r>
              <a:rPr lang="en-AU" sz="2000" dirty="0"/>
              <a:t>your hardware model and </a:t>
            </a:r>
            <a:r>
              <a:rPr lang="en-AU" sz="2000" dirty="0" smtClean="0"/>
              <a:t>fabricate </a:t>
            </a:r>
            <a:r>
              <a:rPr lang="en-AU" sz="2000" dirty="0"/>
              <a:t>it in </a:t>
            </a:r>
            <a:r>
              <a:rPr lang="en-AU" sz="2000" dirty="0" smtClean="0"/>
              <a:t>silicon</a:t>
            </a:r>
          </a:p>
          <a:p>
            <a:pPr lvl="1"/>
            <a:r>
              <a:rPr lang="en-AU" sz="2000" dirty="0" smtClean="0"/>
              <a:t>minimize </a:t>
            </a:r>
            <a:r>
              <a:rPr lang="en-AU" sz="2000" dirty="0"/>
              <a:t>size (cheaper) but higher up-front cost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91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ireless temperature sensor</a:t>
            </a:r>
          </a:p>
          <a:p>
            <a:pPr lvl="1"/>
            <a:r>
              <a:rPr lang="en-US" dirty="0" smtClean="0"/>
              <a:t>2K Flash, 128b RAM, 8-bit @ 3.68MHz</a:t>
            </a:r>
          </a:p>
          <a:p>
            <a:r>
              <a:rPr lang="en-US" dirty="0" smtClean="0"/>
              <a:t>KVM</a:t>
            </a:r>
          </a:p>
          <a:p>
            <a:pPr lvl="1"/>
            <a:r>
              <a:rPr lang="en-US" dirty="0" smtClean="0"/>
              <a:t>Xilinx FPGA, Xilinx CPLD</a:t>
            </a:r>
          </a:p>
          <a:p>
            <a:pPr lvl="1"/>
            <a:r>
              <a:rPr lang="en-US" dirty="0" smtClean="0"/>
              <a:t>Atmel microcontroller (4K Flash, 8-bit @ 8MHz)</a:t>
            </a:r>
          </a:p>
          <a:p>
            <a:pPr lvl="1"/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 smtClean="0"/>
              <a:t>microcontroller (128K Flash, 32-bit @ 20MHz)</a:t>
            </a:r>
          </a:p>
          <a:p>
            <a:pPr lvl="1"/>
            <a:r>
              <a:rPr lang="en-US" dirty="0" smtClean="0"/>
              <a:t>Flash, 2 X SRAM</a:t>
            </a:r>
          </a:p>
          <a:p>
            <a:pPr lvl="1"/>
            <a:r>
              <a:rPr lang="en-US" dirty="0" smtClean="0"/>
              <a:t>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5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Brother printer (HL-1270N - 1999)</a:t>
            </a:r>
          </a:p>
          <a:p>
            <a:pPr lvl="1"/>
            <a:r>
              <a:rPr lang="en-US" dirty="0" smtClean="0"/>
              <a:t>ASIC (</a:t>
            </a:r>
            <a:r>
              <a:rPr lang="en-US" dirty="0" err="1" smtClean="0"/>
              <a:t>SPARClite</a:t>
            </a:r>
            <a:r>
              <a:rPr lang="en-US" dirty="0" smtClean="0"/>
              <a:t> core @66MHz)</a:t>
            </a:r>
          </a:p>
          <a:p>
            <a:pPr lvl="1"/>
            <a:r>
              <a:rPr lang="en-US" dirty="0" smtClean="0"/>
              <a:t>1MB ROM (software), 4MB RAM</a:t>
            </a:r>
          </a:p>
          <a:p>
            <a:r>
              <a:rPr lang="en-US" dirty="0" smtClean="0"/>
              <a:t>Brother printer (HL-1650 - 2001)</a:t>
            </a:r>
          </a:p>
          <a:p>
            <a:pPr lvl="1"/>
            <a:r>
              <a:rPr lang="en-US" dirty="0" smtClean="0"/>
              <a:t>ASIC (</a:t>
            </a:r>
            <a:r>
              <a:rPr lang="en-US" dirty="0" err="1" smtClean="0"/>
              <a:t>SPARClite</a:t>
            </a:r>
            <a:r>
              <a:rPr lang="en-US" dirty="0" smtClean="0"/>
              <a:t> core @ 96MHz, bus I/F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16MB ROM (software), 2MB Flash, 8MB RAM</a:t>
            </a:r>
          </a:p>
          <a:p>
            <a:r>
              <a:rPr lang="en-US" dirty="0" smtClean="0"/>
              <a:t>Canon printer (MG5560 - 2013)</a:t>
            </a:r>
          </a:p>
          <a:p>
            <a:pPr lvl="1"/>
            <a:r>
              <a:rPr lang="en-US" dirty="0" smtClean="0"/>
              <a:t>ASIC (ARM + </a:t>
            </a:r>
            <a:r>
              <a:rPr lang="en-US" dirty="0" smtClean="0"/>
              <a:t>“other” </a:t>
            </a:r>
            <a:r>
              <a:rPr lang="en-US" dirty="0" smtClean="0"/>
              <a:t>cores, ROM (software), bus I/F)</a:t>
            </a:r>
          </a:p>
          <a:p>
            <a:pPr lvl="1"/>
            <a:r>
              <a:rPr lang="en-US" dirty="0" smtClean="0"/>
              <a:t>32MB Flash (more software), 128MB RAM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08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the developer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P</a:t>
            </a:r>
            <a:r>
              <a:rPr lang="en-AU" dirty="0" smtClean="0"/>
              <a:t>rocessor can be limited</a:t>
            </a:r>
            <a:endParaRPr lang="en-AU" dirty="0"/>
          </a:p>
          <a:p>
            <a:pPr lvl="1"/>
            <a:r>
              <a:rPr lang="en-US" dirty="0" smtClean="0"/>
              <a:t>slow </a:t>
            </a:r>
            <a:r>
              <a:rPr lang="en-US" dirty="0"/>
              <a:t>clock speed (&lt; 1GHz)</a:t>
            </a:r>
          </a:p>
          <a:p>
            <a:pPr lvl="1"/>
            <a:r>
              <a:rPr lang="en-AU" dirty="0" smtClean="0"/>
              <a:t>small </a:t>
            </a:r>
            <a:r>
              <a:rPr lang="en-AU" dirty="0"/>
              <a:t>word size (32, maybe 16 or even 8)</a:t>
            </a:r>
          </a:p>
          <a:p>
            <a:pPr lvl="1"/>
            <a:r>
              <a:rPr lang="en-US" dirty="0" smtClean="0"/>
              <a:t>probably </a:t>
            </a:r>
            <a:r>
              <a:rPr lang="en-US" dirty="0"/>
              <a:t>no FPU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MMU -&gt; no memory </a:t>
            </a:r>
            <a:r>
              <a:rPr lang="en-US" dirty="0" smtClean="0"/>
              <a:t>protection</a:t>
            </a:r>
          </a:p>
          <a:p>
            <a:pPr lvl="1"/>
            <a:r>
              <a:rPr lang="en-AU" dirty="0"/>
              <a:t>usually stuck with assembler or C/C++</a:t>
            </a:r>
          </a:p>
          <a:p>
            <a:pPr lvl="1"/>
            <a:r>
              <a:rPr lang="en-AU" dirty="0"/>
              <a:t>the compiler may have some "issues"</a:t>
            </a:r>
          </a:p>
          <a:p>
            <a:pPr lvl="1"/>
            <a:r>
              <a:rPr lang="en-AU" dirty="0"/>
              <a:t>performance is going to be slower (maybe an order of magnitude)</a:t>
            </a:r>
          </a:p>
          <a:p>
            <a:pPr lvl="1"/>
            <a:r>
              <a:rPr lang="en-AU" dirty="0"/>
              <a:t>watch out for operations that have to be emulated</a:t>
            </a:r>
          </a:p>
          <a:p>
            <a:pPr lvl="2"/>
            <a:r>
              <a:rPr lang="en-US" dirty="0"/>
              <a:t>divide / modulus</a:t>
            </a:r>
          </a:p>
          <a:p>
            <a:pPr lvl="2"/>
            <a:r>
              <a:rPr lang="en-US" dirty="0"/>
              <a:t>floating point</a:t>
            </a:r>
          </a:p>
          <a:p>
            <a:pPr lvl="2"/>
            <a:r>
              <a:rPr lang="en-AU" dirty="0"/>
              <a:t>operations larger than word size</a:t>
            </a:r>
          </a:p>
          <a:p>
            <a:pPr lvl="1"/>
            <a:r>
              <a:rPr lang="en-AU" dirty="0"/>
              <a:t>you can finally use </a:t>
            </a:r>
            <a:r>
              <a:rPr lang="en-A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AU" dirty="0"/>
              <a:t> for its intended purpose</a:t>
            </a:r>
            <a:r>
              <a:rPr lang="en-AU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6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the developer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ROM space limited</a:t>
            </a:r>
            <a:endParaRPr lang="en-US" sz="2400" dirty="0"/>
          </a:p>
          <a:p>
            <a:pPr lvl="1"/>
            <a:r>
              <a:rPr lang="en-AU" sz="2400" dirty="0" smtClean="0"/>
              <a:t>get </a:t>
            </a:r>
            <a:r>
              <a:rPr lang="en-AU" sz="2400" dirty="0"/>
              <a:t>rid of unnecessary code</a:t>
            </a:r>
          </a:p>
          <a:p>
            <a:pPr lvl="1"/>
            <a:r>
              <a:rPr lang="en-AU" sz="2400" dirty="0"/>
              <a:t>restructure code to let the linker drop unrequired objects</a:t>
            </a:r>
          </a:p>
          <a:p>
            <a:pPr lvl="1"/>
            <a:r>
              <a:rPr lang="en-AU" sz="2400" dirty="0"/>
              <a:t>maybe replace a set of optimised functions with a </a:t>
            </a:r>
            <a:r>
              <a:rPr lang="en-AU" sz="2400" dirty="0" smtClean="0"/>
              <a:t>single, </a:t>
            </a:r>
            <a:r>
              <a:rPr lang="en-AU" sz="2400" dirty="0"/>
              <a:t>slower</a:t>
            </a:r>
            <a:r>
              <a:rPr lang="en-US" sz="2400" dirty="0"/>
              <a:t> </a:t>
            </a:r>
            <a:r>
              <a:rPr lang="en-US" sz="2400" dirty="0" smtClean="0"/>
              <a:t>version</a:t>
            </a:r>
            <a:endParaRPr lang="en-US" sz="2400" dirty="0"/>
          </a:p>
          <a:p>
            <a:pPr lvl="1"/>
            <a:r>
              <a:rPr lang="en-AU" sz="2400" dirty="0"/>
              <a:t>don't drag in unnecessary code from the OS support library</a:t>
            </a:r>
          </a:p>
          <a:p>
            <a:pPr lvl="1"/>
            <a:r>
              <a:rPr lang="en-AU" sz="2400" dirty="0"/>
              <a:t>forget about the POSIX </a:t>
            </a:r>
            <a:r>
              <a:rPr lang="en-AU" sz="2400" dirty="0" smtClean="0"/>
              <a:t>API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21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1546</TotalTime>
  <Words>929</Words>
  <Application>Microsoft Office PowerPoint</Application>
  <PresentationFormat>On-screen Show (4:3)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semg-cc-by</vt:lpstr>
      <vt:lpstr>Flow</vt:lpstr>
      <vt:lpstr>Embedded Software Development</vt:lpstr>
      <vt:lpstr>Introduction</vt:lpstr>
      <vt:lpstr>Evolution of embedded systems - 1</vt:lpstr>
      <vt:lpstr>Evolution of embedded systems - 2</vt:lpstr>
      <vt:lpstr>Evolution of embedded systems - 3</vt:lpstr>
      <vt:lpstr>Examples</vt:lpstr>
      <vt:lpstr>Examples</vt:lpstr>
      <vt:lpstr>Impact on the developer</vt:lpstr>
      <vt:lpstr>Impact on the developer</vt:lpstr>
      <vt:lpstr>Impact on the developer</vt:lpstr>
      <vt:lpstr>Impact on the developer</vt:lpstr>
      <vt:lpstr>Why do it then?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26</cp:revision>
  <dcterms:created xsi:type="dcterms:W3CDTF">2014-02-17T09:24:27Z</dcterms:created>
  <dcterms:modified xsi:type="dcterms:W3CDTF">2016-06-05T22:46:36Z</dcterms:modified>
</cp:coreProperties>
</file>