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72" r:id="rId4"/>
    <p:sldId id="257" r:id="rId5"/>
    <p:sldId id="273" r:id="rId6"/>
    <p:sldId id="274" r:id="rId7"/>
    <p:sldId id="275" r:id="rId8"/>
    <p:sldId id="277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108" d="100"/>
          <a:sy n="108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the Internet works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3-Apr-2014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Host and domain names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IP addresses are fine technically, but not much good for people</a:t>
            </a:r>
          </a:p>
          <a:p>
            <a:pPr lvl="1"/>
            <a:r>
              <a:rPr lang="en-AU" dirty="0" smtClean="0"/>
              <a:t>Host </a:t>
            </a:r>
            <a:r>
              <a:rPr lang="en-AU" dirty="0"/>
              <a:t>and domain names are a human-friendly hierarchical naming system</a:t>
            </a:r>
          </a:p>
          <a:p>
            <a:pPr lvl="1"/>
            <a:r>
              <a:rPr lang="en-AU" dirty="0" smtClean="0"/>
              <a:t>Matching </a:t>
            </a:r>
            <a:r>
              <a:rPr lang="en-AU" dirty="0"/>
              <a:t>IP addresses to hostnames is done by the </a:t>
            </a:r>
            <a:r>
              <a:rPr lang="en-AU" b="1" dirty="0"/>
              <a:t>DNS</a:t>
            </a:r>
            <a:r>
              <a:rPr lang="en-AU" dirty="0"/>
              <a:t> protocol</a:t>
            </a:r>
          </a:p>
          <a:p>
            <a:pPr lvl="1"/>
            <a:r>
              <a:rPr lang="en-AU" dirty="0" smtClean="0"/>
              <a:t>DNS </a:t>
            </a:r>
            <a:r>
              <a:rPr lang="en-AU" dirty="0"/>
              <a:t>is a </a:t>
            </a:r>
            <a:r>
              <a:rPr lang="en-AU" b="1" dirty="0"/>
              <a:t>UDP</a:t>
            </a:r>
            <a:r>
              <a:rPr lang="en-AU" dirty="0"/>
              <a:t>-based protocol on top of </a:t>
            </a:r>
            <a:r>
              <a:rPr lang="en-AU" dirty="0" smtClean="0"/>
              <a:t>IP</a:t>
            </a:r>
            <a:endParaRPr lang="en-US" dirty="0"/>
          </a:p>
          <a:p>
            <a:r>
              <a:rPr lang="en-US" dirty="0" smtClean="0"/>
              <a:t>UDP </a:t>
            </a:r>
            <a:r>
              <a:rPr lang="en-US" dirty="0"/>
              <a:t>- datagram </a:t>
            </a:r>
            <a:r>
              <a:rPr lang="en-US" dirty="0" smtClean="0"/>
              <a:t>protocol</a:t>
            </a:r>
          </a:p>
          <a:p>
            <a:pPr lvl="1"/>
            <a:r>
              <a:rPr lang="en-AU" dirty="0" smtClean="0"/>
              <a:t>sometimes </a:t>
            </a:r>
            <a:r>
              <a:rPr lang="en-AU" dirty="0"/>
              <a:t>you </a:t>
            </a:r>
            <a:r>
              <a:rPr lang="en-AU" dirty="0" smtClean="0"/>
              <a:t>may want </a:t>
            </a:r>
            <a:r>
              <a:rPr lang="en-AU" dirty="0"/>
              <a:t>to send </a:t>
            </a:r>
            <a:r>
              <a:rPr lang="en-AU" dirty="0" smtClean="0"/>
              <a:t>one packet</a:t>
            </a:r>
            <a:r>
              <a:rPr lang="en-AU" dirty="0"/>
              <a:t>, maybe with a </a:t>
            </a:r>
            <a:r>
              <a:rPr lang="en-AU" dirty="0" smtClean="0"/>
              <a:t>reply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 err="1"/>
              <a:t>dst</a:t>
            </a:r>
            <a:r>
              <a:rPr lang="en-AU" dirty="0"/>
              <a:t> port </a:t>
            </a:r>
            <a:r>
              <a:rPr lang="en-AU" dirty="0" smtClean="0"/>
              <a:t>controls </a:t>
            </a:r>
            <a:r>
              <a:rPr lang="en-AU" dirty="0"/>
              <a:t>which service will process the packet at the </a:t>
            </a:r>
            <a:r>
              <a:rPr lang="en-AU" dirty="0" err="1"/>
              <a:t>dst</a:t>
            </a:r>
            <a:endParaRPr lang="en-AU" dirty="0"/>
          </a:p>
          <a:p>
            <a:pPr lvl="1"/>
            <a:r>
              <a:rPr lang="en-AU" dirty="0"/>
              <a:t>T</a:t>
            </a:r>
            <a:r>
              <a:rPr lang="en-AU" dirty="0" smtClean="0"/>
              <a:t>he </a:t>
            </a:r>
            <a:r>
              <a:rPr lang="en-AU" dirty="0" err="1"/>
              <a:t>src</a:t>
            </a:r>
            <a:r>
              <a:rPr lang="en-AU" dirty="0"/>
              <a:t> port allows for replies</a:t>
            </a:r>
          </a:p>
          <a:p>
            <a:pPr lvl="1"/>
            <a:r>
              <a:rPr lang="en-AU" dirty="0" smtClean="0"/>
              <a:t>UDP </a:t>
            </a:r>
            <a:r>
              <a:rPr lang="en-AU" dirty="0"/>
              <a:t>is stateless, not guaranteed, unordered</a:t>
            </a:r>
          </a:p>
          <a:p>
            <a:pPr lvl="1"/>
            <a:r>
              <a:rPr lang="en-AU" dirty="0"/>
              <a:t>B</a:t>
            </a:r>
            <a:r>
              <a:rPr lang="en-AU" dirty="0" smtClean="0"/>
              <a:t>ut </a:t>
            </a:r>
            <a:r>
              <a:rPr lang="en-AU" dirty="0"/>
              <a:t>it is useful if you can tolerate lost packets, for broadcasts, or if you don't really care</a:t>
            </a:r>
            <a:endParaRPr lang="en-AU" dirty="0" smtClean="0"/>
          </a:p>
          <a:p>
            <a:endParaRPr lang="en-US" dirty="0"/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17143"/>
              </p:ext>
            </p:extLst>
          </p:nvPr>
        </p:nvGraphicFramePr>
        <p:xfrm>
          <a:off x="1547664" y="3140968"/>
          <a:ext cx="666340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71"/>
                <a:gridCol w="795655"/>
                <a:gridCol w="878320"/>
                <a:gridCol w="621381"/>
                <a:gridCol w="648072"/>
                <a:gridCol w="754380"/>
                <a:gridCol w="2160128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ether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hdr</a:t>
                      </a:r>
                      <a:endParaRPr lang="en-AU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 </a:t>
                      </a:r>
                      <a:r>
                        <a:rPr lang="en-US" dirty="0" err="1" smtClean="0"/>
                        <a:t>hdr</a:t>
                      </a:r>
                      <a:endParaRPr lang="en-AU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</a:t>
                      </a:r>
                      <a:r>
                        <a:rPr lang="en-US" baseline="0" dirty="0" smtClean="0"/>
                        <a:t> port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dst</a:t>
                      </a:r>
                      <a:r>
                        <a:rPr lang="en-US" dirty="0" smtClean="0"/>
                        <a:t> port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payload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DNS – domain name system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Name </a:t>
            </a:r>
            <a:r>
              <a:rPr lang="en-AU" dirty="0"/>
              <a:t>/ address lookup is provided by DNS servers</a:t>
            </a:r>
          </a:p>
          <a:p>
            <a:pPr lvl="1"/>
            <a:r>
              <a:rPr lang="en-AU" dirty="0" smtClean="0"/>
              <a:t>typically </a:t>
            </a:r>
            <a:r>
              <a:rPr lang="en-AU" dirty="0"/>
              <a:t>you start by querying a local DNS server</a:t>
            </a:r>
            <a:endParaRPr lang="en-US" dirty="0"/>
          </a:p>
          <a:p>
            <a:endParaRPr lang="en-US" dirty="0" smtClean="0"/>
          </a:p>
          <a:p>
            <a:endParaRPr lang="en-AU" dirty="0" smtClean="0"/>
          </a:p>
          <a:p>
            <a:r>
              <a:rPr lang="en-AU" dirty="0"/>
              <a:t>T</a:t>
            </a:r>
            <a:r>
              <a:rPr lang="en-AU" dirty="0" smtClean="0"/>
              <a:t>he </a:t>
            </a:r>
            <a:r>
              <a:rPr lang="en-AU" dirty="0"/>
              <a:t>requestor </a:t>
            </a:r>
            <a:r>
              <a:rPr lang="en-AU" dirty="0" smtClean="0"/>
              <a:t>provides </a:t>
            </a:r>
            <a:r>
              <a:rPr lang="en-AU" dirty="0"/>
              <a:t>the requests, and server fills in the answers</a:t>
            </a:r>
          </a:p>
          <a:p>
            <a:r>
              <a:rPr lang="en-AU" dirty="0" smtClean="0"/>
              <a:t>DNS </a:t>
            </a:r>
            <a:r>
              <a:rPr lang="en-AU" dirty="0"/>
              <a:t>uses UDP, so packets may get lost</a:t>
            </a:r>
          </a:p>
          <a:p>
            <a:r>
              <a:rPr lang="en-AU" dirty="0" smtClean="0"/>
              <a:t>The </a:t>
            </a:r>
            <a:r>
              <a:rPr lang="en-AU" dirty="0"/>
              <a:t>protocol allows for retries and failover to alternate servers</a:t>
            </a:r>
          </a:p>
          <a:p>
            <a:r>
              <a:rPr lang="en-AU" dirty="0" smtClean="0"/>
              <a:t>DNS </a:t>
            </a:r>
            <a:r>
              <a:rPr lang="en-AU" dirty="0"/>
              <a:t>servers can be very busy, so a lightweight protocol is good</a:t>
            </a:r>
          </a:p>
          <a:p>
            <a:r>
              <a:rPr lang="en-AU" dirty="0" smtClean="0"/>
              <a:t>Now </a:t>
            </a:r>
            <a:r>
              <a:rPr lang="en-AU" dirty="0"/>
              <a:t>we can talk with other computers using </a:t>
            </a:r>
            <a:r>
              <a:rPr lang="en-AU" dirty="0" smtClean="0"/>
              <a:t>host </a:t>
            </a:r>
            <a:r>
              <a:rPr lang="en-AU" i="1" dirty="0" smtClean="0"/>
              <a:t>names</a:t>
            </a:r>
            <a:endParaRPr lang="en-US" i="1" dirty="0"/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15118"/>
              </p:ext>
            </p:extLst>
          </p:nvPr>
        </p:nvGraphicFramePr>
        <p:xfrm>
          <a:off x="1403648" y="1988840"/>
          <a:ext cx="547260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80"/>
                <a:gridCol w="795655"/>
                <a:gridCol w="1029018"/>
                <a:gridCol w="1240600"/>
                <a:gridCol w="1284655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ether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hdr</a:t>
                      </a:r>
                      <a:endParaRPr lang="en-AU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 </a:t>
                      </a:r>
                      <a:r>
                        <a:rPr lang="en-US" dirty="0" err="1" smtClean="0"/>
                        <a:t>hdr</a:t>
                      </a:r>
                      <a:endParaRPr lang="en-AU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UDP </a:t>
                      </a:r>
                      <a:r>
                        <a:rPr lang="en-US" dirty="0" err="1" smtClean="0"/>
                        <a:t>hdr</a:t>
                      </a:r>
                      <a:endParaRPr lang="en-AU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request[s]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reply[s]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71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Talking to web servers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/>
              <a:t>A </a:t>
            </a:r>
            <a:r>
              <a:rPr lang="en-AU" dirty="0"/>
              <a:t>visit to a web page in your browser typically involves the exchange of a lot of different types of data (web pages, style sheets, images, forms </a:t>
            </a:r>
            <a:r>
              <a:rPr lang="en-AU" dirty="0" smtClean="0"/>
              <a:t>etc.)</a:t>
            </a:r>
            <a:endParaRPr lang="en-AU" dirty="0"/>
          </a:p>
          <a:p>
            <a:pPr lvl="1"/>
            <a:r>
              <a:rPr lang="en-AU" dirty="0" smtClean="0"/>
              <a:t>So </a:t>
            </a:r>
            <a:r>
              <a:rPr lang="en-AU" dirty="0"/>
              <a:t>UDP is not really </a:t>
            </a:r>
            <a:r>
              <a:rPr lang="en-AU" dirty="0" smtClean="0"/>
              <a:t>appropriate</a:t>
            </a:r>
            <a:endParaRPr lang="en-AU" dirty="0"/>
          </a:p>
          <a:p>
            <a:r>
              <a:rPr lang="en-AU" dirty="0" smtClean="0"/>
              <a:t>HTTP </a:t>
            </a:r>
            <a:r>
              <a:rPr lang="en-AU" dirty="0"/>
              <a:t>is a </a:t>
            </a:r>
            <a:r>
              <a:rPr lang="en-AU" b="1" dirty="0" smtClean="0"/>
              <a:t>TCP</a:t>
            </a:r>
            <a:r>
              <a:rPr lang="en-AU" dirty="0" smtClean="0"/>
              <a:t>-based </a:t>
            </a:r>
            <a:r>
              <a:rPr lang="en-AU" dirty="0"/>
              <a:t>protocol on top of </a:t>
            </a:r>
            <a:r>
              <a:rPr lang="en-AU" dirty="0" smtClean="0"/>
              <a:t>IP</a:t>
            </a:r>
            <a:endParaRPr lang="en-US" dirty="0"/>
          </a:p>
          <a:p>
            <a:r>
              <a:rPr lang="en-US" dirty="0" smtClean="0"/>
              <a:t>TCP is a protocol that provides </a:t>
            </a:r>
            <a:r>
              <a:rPr lang="en-US" dirty="0"/>
              <a:t>connection-based </a:t>
            </a:r>
            <a:r>
              <a:rPr lang="en-US" dirty="0" smtClean="0"/>
              <a:t>communications</a:t>
            </a:r>
            <a:endParaRPr lang="en-US" dirty="0"/>
          </a:p>
          <a:p>
            <a:pPr lvl="1"/>
            <a:r>
              <a:rPr lang="en-AU" dirty="0" smtClean="0"/>
              <a:t>A </a:t>
            </a:r>
            <a:r>
              <a:rPr lang="en-AU" dirty="0"/>
              <a:t>TCP connection is a long-lived conversation between two hosts with two-way </a:t>
            </a:r>
            <a:r>
              <a:rPr lang="en-AU" dirty="0" smtClean="0"/>
              <a:t>traffic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  <a:p>
            <a:r>
              <a:rPr lang="en-AU" dirty="0" smtClean="0"/>
              <a:t>The </a:t>
            </a:r>
            <a:r>
              <a:rPr lang="en-AU" dirty="0" err="1"/>
              <a:t>dst</a:t>
            </a:r>
            <a:r>
              <a:rPr lang="en-AU" dirty="0"/>
              <a:t> port </a:t>
            </a:r>
            <a:r>
              <a:rPr lang="en-AU" dirty="0" smtClean="0"/>
              <a:t>specifies </a:t>
            </a:r>
            <a:r>
              <a:rPr lang="en-AU" dirty="0"/>
              <a:t>which service will process the packet at the </a:t>
            </a:r>
            <a:r>
              <a:rPr lang="en-AU" dirty="0" smtClean="0"/>
              <a:t>destination</a:t>
            </a:r>
            <a:endParaRPr lang="en-AU" dirty="0"/>
          </a:p>
          <a:p>
            <a:pPr lvl="1"/>
            <a:r>
              <a:rPr lang="en-AU" dirty="0"/>
              <a:t>R</a:t>
            </a:r>
            <a:r>
              <a:rPr lang="en-AU" dirty="0" smtClean="0"/>
              <a:t>eplies </a:t>
            </a:r>
            <a:r>
              <a:rPr lang="en-AU" dirty="0"/>
              <a:t>are sent </a:t>
            </a:r>
            <a:r>
              <a:rPr lang="en-AU" dirty="0" smtClean="0"/>
              <a:t>back to </a:t>
            </a:r>
            <a:r>
              <a:rPr lang="en-AU" dirty="0"/>
              <a:t>the </a:t>
            </a:r>
            <a:r>
              <a:rPr lang="en-AU" dirty="0" err="1"/>
              <a:t>src</a:t>
            </a:r>
            <a:r>
              <a:rPr lang="en-AU" dirty="0"/>
              <a:t> port</a:t>
            </a:r>
          </a:p>
          <a:p>
            <a:r>
              <a:rPr lang="en-AU" dirty="0" smtClean="0"/>
              <a:t>TCP </a:t>
            </a:r>
            <a:r>
              <a:rPr lang="en-AU" dirty="0"/>
              <a:t>is reliable, ordered, guaranteed (the TCP protocol looks after this for you)</a:t>
            </a:r>
          </a:p>
          <a:p>
            <a:r>
              <a:rPr lang="en-AU" dirty="0"/>
              <a:t>Y</a:t>
            </a:r>
            <a:r>
              <a:rPr lang="en-AU" dirty="0" smtClean="0"/>
              <a:t>ou </a:t>
            </a:r>
            <a:r>
              <a:rPr lang="en-AU" dirty="0"/>
              <a:t>can assume the packets you send are not lost and are received in order</a:t>
            </a:r>
          </a:p>
          <a:p>
            <a:r>
              <a:rPr lang="en-AU" dirty="0" smtClean="0"/>
              <a:t>Before </a:t>
            </a:r>
            <a:r>
              <a:rPr lang="en-AU" dirty="0"/>
              <a:t>you can start, you must exchange 3 initiation </a:t>
            </a:r>
            <a:r>
              <a:rPr lang="en-AU" dirty="0" smtClean="0"/>
              <a:t>packets</a:t>
            </a:r>
            <a:endParaRPr lang="en-AU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192917"/>
              </p:ext>
            </p:extLst>
          </p:nvPr>
        </p:nvGraphicFramePr>
        <p:xfrm>
          <a:off x="1043608" y="3068960"/>
          <a:ext cx="7416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708"/>
                <a:gridCol w="556131"/>
                <a:gridCol w="924243"/>
                <a:gridCol w="615238"/>
                <a:gridCol w="648072"/>
                <a:gridCol w="806768"/>
                <a:gridCol w="797243"/>
                <a:gridCol w="675005"/>
                <a:gridCol w="1609416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ether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hdr</a:t>
                      </a:r>
                      <a:endParaRPr lang="en-AU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 </a:t>
                      </a:r>
                      <a:r>
                        <a:rPr lang="en-US" dirty="0" err="1" smtClean="0"/>
                        <a:t>hdr</a:t>
                      </a:r>
                      <a:endParaRPr lang="en-AU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header</a:t>
                      </a:r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 port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dst</a:t>
                      </a:r>
                      <a:r>
                        <a:rPr lang="en-US" dirty="0" smtClean="0"/>
                        <a:t> port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seqno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ackno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flags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payload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59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 HTTP Protocol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HTTP is the protocol for interacting with web servers</a:t>
            </a:r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Note </a:t>
            </a:r>
            <a:r>
              <a:rPr lang="en-AU" dirty="0"/>
              <a:t>that </a:t>
            </a:r>
            <a:r>
              <a:rPr lang="en-AU" dirty="0" smtClean="0"/>
              <a:t>unlike the other protocols we have looked at, HTTP </a:t>
            </a:r>
            <a:r>
              <a:rPr lang="en-AU" dirty="0"/>
              <a:t>is a text-based </a:t>
            </a:r>
            <a:r>
              <a:rPr lang="en-AU" dirty="0" smtClean="0"/>
              <a:t>protocol</a:t>
            </a:r>
          </a:p>
          <a:p>
            <a:pPr lvl="1"/>
            <a:r>
              <a:rPr lang="en-US" dirty="0" smtClean="0"/>
              <a:t>“GET /index.html HTTP/1.0”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66818"/>
              </p:ext>
            </p:extLst>
          </p:nvPr>
        </p:nvGraphicFramePr>
        <p:xfrm>
          <a:off x="971600" y="2132856"/>
          <a:ext cx="72243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708"/>
                <a:gridCol w="795655"/>
                <a:gridCol w="924243"/>
                <a:gridCol w="4719694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ether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hdr</a:t>
                      </a:r>
                      <a:endParaRPr lang="en-AU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 </a:t>
                      </a:r>
                      <a:r>
                        <a:rPr lang="en-US" dirty="0" err="1" smtClean="0"/>
                        <a:t>hdr</a:t>
                      </a:r>
                      <a:endParaRPr lang="en-AU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 </a:t>
                      </a:r>
                      <a:r>
                        <a:rPr lang="en-US" dirty="0" err="1" smtClean="0"/>
                        <a:t>hdr</a:t>
                      </a:r>
                      <a:endParaRPr lang="en-AU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 or reply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6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Putting it all together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AU" dirty="0" smtClean="0"/>
              <a:t>Open </a:t>
            </a:r>
            <a:r>
              <a:rPr lang="en-AU" dirty="0" smtClean="0">
                <a:hlinkClick r:id="rId2"/>
              </a:rPr>
              <a:t>www.google.com</a:t>
            </a:r>
            <a:r>
              <a:rPr lang="en-AU" dirty="0" smtClean="0"/>
              <a:t> in a browser</a:t>
            </a:r>
          </a:p>
          <a:p>
            <a:r>
              <a:rPr lang="en-AU" dirty="0" smtClean="0"/>
              <a:t>We </a:t>
            </a:r>
            <a:r>
              <a:rPr lang="en-AU" dirty="0"/>
              <a:t>need to turn www.google.com into an IP address</a:t>
            </a:r>
          </a:p>
          <a:p>
            <a:r>
              <a:rPr lang="en-AU" dirty="0"/>
              <a:t>    We need to connect to our local domain server, 192.168.13.6</a:t>
            </a:r>
          </a:p>
          <a:p>
            <a:r>
              <a:rPr lang="en-AU" dirty="0"/>
              <a:t>        We need to get the MAC address for this address:</a:t>
            </a:r>
          </a:p>
          <a:p>
            <a:r>
              <a:rPr lang="en-AU" dirty="0"/>
              <a:t>            </a:t>
            </a:r>
            <a:r>
              <a:rPr lang="en-AU" b="1" dirty="0"/>
              <a:t>Broadcast an ARP request </a:t>
            </a:r>
            <a:r>
              <a:rPr lang="en-AU" dirty="0"/>
              <a:t>for 192.168.13.6's MAC address</a:t>
            </a:r>
          </a:p>
          <a:p>
            <a:r>
              <a:rPr lang="en-US" dirty="0"/>
              <a:t>            </a:t>
            </a:r>
            <a:r>
              <a:rPr lang="en-US" b="1" dirty="0"/>
              <a:t>Receive ARP reply</a:t>
            </a:r>
          </a:p>
          <a:p>
            <a:r>
              <a:rPr lang="en-AU" dirty="0"/>
              <a:t>    </a:t>
            </a:r>
            <a:r>
              <a:rPr lang="en-AU" b="1" dirty="0"/>
              <a:t>Send a DNS request </a:t>
            </a:r>
            <a:r>
              <a:rPr lang="en-AU" dirty="0"/>
              <a:t>to the DNS server's MAC address for www.google.com</a:t>
            </a:r>
          </a:p>
          <a:p>
            <a:r>
              <a:rPr lang="en-AU" dirty="0"/>
              <a:t>    </a:t>
            </a:r>
            <a:r>
              <a:rPr lang="en-AU" b="1" dirty="0"/>
              <a:t>Receive </a:t>
            </a:r>
            <a:r>
              <a:rPr lang="en-AU" b="1" dirty="0" smtClean="0"/>
              <a:t>DNS reply </a:t>
            </a:r>
            <a:r>
              <a:rPr lang="en-AU" dirty="0"/>
              <a:t>saying it is at 203.8.170.1</a:t>
            </a:r>
          </a:p>
          <a:p>
            <a:r>
              <a:rPr lang="en-AU" dirty="0"/>
              <a:t>This is outside our network, so it must go via our gateway, 192.168.13.1</a:t>
            </a:r>
          </a:p>
          <a:p>
            <a:r>
              <a:rPr lang="en-AU" dirty="0"/>
              <a:t>    </a:t>
            </a:r>
            <a:r>
              <a:rPr lang="en-AU" b="1" dirty="0"/>
              <a:t>Broadcast an ARP request</a:t>
            </a:r>
            <a:r>
              <a:rPr lang="en-AU" dirty="0"/>
              <a:t> for 192.168.13.1's MAC address</a:t>
            </a:r>
          </a:p>
          <a:p>
            <a:r>
              <a:rPr lang="en-US" dirty="0"/>
              <a:t>    </a:t>
            </a:r>
            <a:r>
              <a:rPr lang="en-US" b="1" dirty="0"/>
              <a:t>Receive ARP reply</a:t>
            </a:r>
          </a:p>
          <a:p>
            <a:r>
              <a:rPr lang="en-AU" dirty="0"/>
              <a:t>Establish 3-way TCP handshake with 203.8.170.1 via our gateway MAC address</a:t>
            </a:r>
          </a:p>
          <a:p>
            <a:r>
              <a:rPr lang="en-AU" dirty="0"/>
              <a:t>    </a:t>
            </a:r>
            <a:r>
              <a:rPr lang="en-AU" b="1" dirty="0"/>
              <a:t>Send </a:t>
            </a:r>
            <a:r>
              <a:rPr lang="en-AU" b="1" dirty="0" smtClean="0"/>
              <a:t>TCP SYN </a:t>
            </a:r>
            <a:r>
              <a:rPr lang="en-AU" dirty="0"/>
              <a:t>to port 80 on 203.8.170.1</a:t>
            </a:r>
          </a:p>
          <a:p>
            <a:r>
              <a:rPr lang="en-US" dirty="0"/>
              <a:t>    </a:t>
            </a:r>
            <a:r>
              <a:rPr lang="en-US" b="1" dirty="0" smtClean="0"/>
              <a:t>Receive TCP </a:t>
            </a:r>
            <a:r>
              <a:rPr lang="en-US" dirty="0" smtClean="0"/>
              <a:t>SYN+ACK</a:t>
            </a:r>
            <a:endParaRPr lang="en-US" dirty="0"/>
          </a:p>
          <a:p>
            <a:r>
              <a:rPr lang="en-AU" dirty="0"/>
              <a:t>    </a:t>
            </a:r>
            <a:r>
              <a:rPr lang="en-AU" b="1" dirty="0"/>
              <a:t>Send </a:t>
            </a:r>
            <a:r>
              <a:rPr lang="en-AU" b="1" dirty="0" smtClean="0"/>
              <a:t>TCP ACK </a:t>
            </a:r>
            <a:r>
              <a:rPr lang="en-AU" dirty="0"/>
              <a:t>to port 80 on 203.8.170.1</a:t>
            </a:r>
          </a:p>
          <a:p>
            <a:r>
              <a:rPr lang="en-AU" b="1" dirty="0"/>
              <a:t>Send </a:t>
            </a:r>
            <a:r>
              <a:rPr lang="en-AU" b="1" dirty="0" smtClean="0"/>
              <a:t>HTTP request </a:t>
            </a:r>
            <a:r>
              <a:rPr lang="en-AU" dirty="0" smtClean="0"/>
              <a:t>to port 80 on </a:t>
            </a:r>
            <a:r>
              <a:rPr lang="en-AU" dirty="0"/>
              <a:t>to </a:t>
            </a:r>
            <a:r>
              <a:rPr lang="en-AU" dirty="0" smtClean="0"/>
              <a:t>203.8.170.1:  "GET </a:t>
            </a:r>
            <a:r>
              <a:rPr lang="en-AU" dirty="0"/>
              <a:t>/index.html HTTP/1.0</a:t>
            </a:r>
            <a:r>
              <a:rPr lang="en-AU" dirty="0" smtClean="0"/>
              <a:t>"</a:t>
            </a:r>
            <a:endParaRPr lang="en-AU" dirty="0"/>
          </a:p>
          <a:p>
            <a:r>
              <a:rPr lang="en-US" b="1" dirty="0" smtClean="0"/>
              <a:t>Receive HTTP reply </a:t>
            </a:r>
            <a:r>
              <a:rPr lang="en-US" dirty="0" smtClean="0"/>
              <a:t>containing HTML </a:t>
            </a:r>
            <a:r>
              <a:rPr lang="en-US" dirty="0"/>
              <a:t>data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7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Packet-based protocols are very flexible</a:t>
            </a:r>
          </a:p>
          <a:p>
            <a:pPr lvl="1"/>
            <a:r>
              <a:rPr lang="en-US" dirty="0" smtClean="0"/>
              <a:t>TCP/IP has been around for over 40 years</a:t>
            </a:r>
          </a:p>
          <a:p>
            <a:pPr lvl="1"/>
            <a:r>
              <a:rPr lang="en-US" dirty="0" smtClean="0"/>
              <a:t>There are </a:t>
            </a:r>
            <a:r>
              <a:rPr lang="en-US" smtClean="0"/>
              <a:t>hundredsof</a:t>
            </a:r>
            <a:r>
              <a:rPr lang="en-US" dirty="0" smtClean="0"/>
              <a:t> </a:t>
            </a:r>
            <a:r>
              <a:rPr lang="en-US" dirty="0" smtClean="0"/>
              <a:t>protocols based on it</a:t>
            </a:r>
            <a:endParaRPr lang="en-AU" dirty="0"/>
          </a:p>
          <a:p>
            <a:r>
              <a:rPr lang="en-US" dirty="0" smtClean="0"/>
              <a:t>Once you understand the basic protocols we have covered, the rest is just details</a:t>
            </a:r>
            <a:endParaRPr lang="en-AU" dirty="0"/>
          </a:p>
          <a:p>
            <a:r>
              <a:rPr lang="en-US" dirty="0" smtClean="0"/>
              <a:t>If you want to know more:</a:t>
            </a:r>
          </a:p>
          <a:p>
            <a:pPr lvl="1"/>
            <a:r>
              <a:rPr lang="en-US" dirty="0" smtClean="0"/>
              <a:t>Anything by Richard Stevens is very readable</a:t>
            </a:r>
          </a:p>
          <a:p>
            <a:pPr lvl="1"/>
            <a:r>
              <a:rPr lang="en-US" dirty="0" smtClean="0"/>
              <a:t>RFCs are Internet standards that define protocols exactly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4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introduction to TCP/IP protocols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AU" dirty="0"/>
              <a:t>What happens when I type "http://www.google.com/" in my browser?</a:t>
            </a:r>
          </a:p>
          <a:p>
            <a:r>
              <a:rPr lang="en-US" dirty="0" smtClean="0"/>
              <a:t>Why </a:t>
            </a:r>
            <a:r>
              <a:rPr lang="en-US" dirty="0"/>
              <a:t>do I care?</a:t>
            </a:r>
          </a:p>
          <a:p>
            <a:pPr lvl="1"/>
            <a:r>
              <a:rPr lang="en-US" dirty="0" smtClean="0"/>
              <a:t>developing </a:t>
            </a:r>
            <a:r>
              <a:rPr lang="en-US" dirty="0"/>
              <a:t>a distributed system</a:t>
            </a:r>
          </a:p>
          <a:p>
            <a:pPr lvl="1"/>
            <a:r>
              <a:rPr lang="en-US" dirty="0" smtClean="0"/>
              <a:t>debugging </a:t>
            </a:r>
            <a:r>
              <a:rPr lang="en-US" dirty="0"/>
              <a:t>a distributed system</a:t>
            </a:r>
          </a:p>
          <a:p>
            <a:pPr lvl="1"/>
            <a:r>
              <a:rPr lang="en-AU" dirty="0" smtClean="0"/>
              <a:t>why </a:t>
            </a:r>
            <a:r>
              <a:rPr lang="en-AU" dirty="0"/>
              <a:t>can't I connect to a remote service?</a:t>
            </a:r>
          </a:p>
          <a:p>
            <a:pPr lvl="1"/>
            <a:r>
              <a:rPr lang="en-AU" dirty="0" smtClean="0"/>
              <a:t>how </a:t>
            </a:r>
            <a:r>
              <a:rPr lang="en-AU" dirty="0"/>
              <a:t>would I connect two system together?</a:t>
            </a:r>
          </a:p>
          <a:p>
            <a:pPr lvl="1"/>
            <a:r>
              <a:rPr lang="en-AU" dirty="0" smtClean="0"/>
              <a:t>how </a:t>
            </a:r>
            <a:r>
              <a:rPr lang="en-AU" dirty="0"/>
              <a:t>can I tell what is </a:t>
            </a:r>
            <a:r>
              <a:rPr lang="en-AU" dirty="0" smtClean="0"/>
              <a:t>happening </a:t>
            </a:r>
            <a:r>
              <a:rPr lang="en-AU" dirty="0"/>
              <a:t>behind the scenes?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9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Packets and protocols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D</a:t>
            </a:r>
            <a:r>
              <a:rPr lang="en-AU" dirty="0" smtClean="0"/>
              <a:t>ata </a:t>
            </a:r>
            <a:r>
              <a:rPr lang="en-AU" dirty="0"/>
              <a:t>is exchanged </a:t>
            </a:r>
            <a:r>
              <a:rPr lang="en-AU" dirty="0" smtClean="0"/>
              <a:t>between computers in </a:t>
            </a:r>
            <a:r>
              <a:rPr lang="en-AU" dirty="0"/>
              <a:t>"packets"</a:t>
            </a:r>
          </a:p>
          <a:p>
            <a:pPr lvl="1"/>
            <a:r>
              <a:rPr lang="en-AU" dirty="0"/>
              <a:t>A</a:t>
            </a:r>
            <a:r>
              <a:rPr lang="en-AU" dirty="0" smtClean="0"/>
              <a:t> </a:t>
            </a:r>
            <a:r>
              <a:rPr lang="en-AU" dirty="0"/>
              <a:t>packet usually comprises a header and a payload</a:t>
            </a:r>
          </a:p>
          <a:p>
            <a:pPr lvl="1"/>
            <a:r>
              <a:rPr lang="en-AU" dirty="0"/>
              <a:t>P</a:t>
            </a:r>
            <a:r>
              <a:rPr lang="en-AU" dirty="0" smtClean="0"/>
              <a:t>ackets </a:t>
            </a:r>
            <a:r>
              <a:rPr lang="en-AU" dirty="0"/>
              <a:t>can be nested - a payload can contain another packet, with its own header and payload</a:t>
            </a:r>
          </a:p>
          <a:p>
            <a:pPr lvl="1"/>
            <a:r>
              <a:rPr lang="en-AU" dirty="0" smtClean="0"/>
              <a:t>Packet headers have </a:t>
            </a:r>
            <a:r>
              <a:rPr lang="en-AU" dirty="0"/>
              <a:t>a well-defined structure and content</a:t>
            </a:r>
          </a:p>
          <a:p>
            <a:r>
              <a:rPr lang="en-AU" dirty="0" smtClean="0"/>
              <a:t>A protocol is a definition of a set of packet layouts and how they are exchanged</a:t>
            </a:r>
            <a:endParaRPr lang="en-AU" dirty="0"/>
          </a:p>
          <a:p>
            <a:r>
              <a:rPr lang="en-AU" dirty="0"/>
              <a:t>B</a:t>
            </a:r>
            <a:r>
              <a:rPr lang="en-AU" dirty="0" smtClean="0"/>
              <a:t>ecause </a:t>
            </a:r>
            <a:r>
              <a:rPr lang="en-AU" dirty="0"/>
              <a:t>packets can be nested, a protocol can encapsulate another protocol (and so on)</a:t>
            </a:r>
          </a:p>
          <a:p>
            <a:pPr lvl="1"/>
            <a:r>
              <a:rPr lang="en-AU" dirty="0" smtClean="0"/>
              <a:t>This </a:t>
            </a:r>
            <a:r>
              <a:rPr lang="en-AU" dirty="0"/>
              <a:t>nesting of protocols allows us to extend a protocol to support more features and functionality</a:t>
            </a:r>
          </a:p>
          <a:p>
            <a:r>
              <a:rPr lang="en-AU" dirty="0"/>
              <a:t>P</a:t>
            </a:r>
            <a:r>
              <a:rPr lang="en-AU" dirty="0" smtClean="0"/>
              <a:t>ackets </a:t>
            </a:r>
            <a:r>
              <a:rPr lang="en-AU" dirty="0"/>
              <a:t>are good for a number of reasons:</a:t>
            </a:r>
          </a:p>
          <a:p>
            <a:pPr lvl="1"/>
            <a:r>
              <a:rPr lang="en-AU" dirty="0"/>
              <a:t>e</a:t>
            </a:r>
            <a:r>
              <a:rPr lang="en-AU" dirty="0" smtClean="0"/>
              <a:t>asy to </a:t>
            </a:r>
            <a:r>
              <a:rPr lang="en-AU" dirty="0"/>
              <a:t>manage latency</a:t>
            </a:r>
          </a:p>
          <a:p>
            <a:pPr lvl="1"/>
            <a:r>
              <a:rPr lang="en-AU" dirty="0" smtClean="0"/>
              <a:t>easy </a:t>
            </a:r>
            <a:r>
              <a:rPr lang="en-AU" dirty="0"/>
              <a:t>to spread / balance load</a:t>
            </a:r>
          </a:p>
          <a:p>
            <a:pPr lvl="1"/>
            <a:r>
              <a:rPr lang="en-AU" dirty="0" smtClean="0"/>
              <a:t>error </a:t>
            </a:r>
            <a:r>
              <a:rPr lang="en-AU" dirty="0"/>
              <a:t>recovery is more efficient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0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Internet runs on the TCP/IP protocol suite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</a:t>
            </a:r>
            <a:r>
              <a:rPr lang="en-AU" dirty="0"/>
              <a:t>Internet is built on a hierarchy of protocols known colloquially as TCP/IP</a:t>
            </a:r>
          </a:p>
          <a:p>
            <a:r>
              <a:rPr lang="en-AU" dirty="0" smtClean="0"/>
              <a:t>We </a:t>
            </a:r>
            <a:r>
              <a:rPr lang="en-AU" dirty="0"/>
              <a:t>will cover the following in this talk</a:t>
            </a:r>
            <a:r>
              <a:rPr lang="en-AU" dirty="0" smtClean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578112"/>
              </p:ext>
            </p:extLst>
          </p:nvPr>
        </p:nvGraphicFramePr>
        <p:xfrm>
          <a:off x="2051720" y="2924944"/>
          <a:ext cx="40324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200"/>
                <a:gridCol w="738850"/>
                <a:gridCol w="832232"/>
                <a:gridCol w="175916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Protocol Hierarchy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OSI model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DNS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HTTP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???</a:t>
                      </a:r>
                      <a:endParaRPr lang="en-AU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UDP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Transport layer?</a:t>
                      </a:r>
                      <a:endParaRPr lang="en-AU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ARP</a:t>
                      </a:r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Network layer</a:t>
                      </a:r>
                      <a:endParaRPr lang="en-AU" i="1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Ethernet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Data link layer</a:t>
                      </a:r>
                      <a:endParaRPr lang="en-AU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4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lowest level (that we will consider)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I </a:t>
            </a:r>
            <a:r>
              <a:rPr lang="en-AU" dirty="0"/>
              <a:t>will assume that we have a "data link" layer between your computer and the rest of the world (usually a network switch)</a:t>
            </a:r>
          </a:p>
          <a:p>
            <a:pPr lvl="1"/>
            <a:r>
              <a:rPr lang="en-AU" dirty="0" smtClean="0"/>
              <a:t>typically </a:t>
            </a:r>
            <a:r>
              <a:rPr lang="en-AU" dirty="0"/>
              <a:t>this is an </a:t>
            </a:r>
            <a:r>
              <a:rPr lang="en-AU" i="1" dirty="0" err="1"/>
              <a:t>ethernet</a:t>
            </a:r>
            <a:r>
              <a:rPr lang="en-AU" dirty="0"/>
              <a:t> link</a:t>
            </a:r>
          </a:p>
          <a:p>
            <a:pPr lvl="1"/>
            <a:r>
              <a:rPr lang="en-AU" dirty="0" smtClean="0"/>
              <a:t>or </a:t>
            </a:r>
            <a:r>
              <a:rPr lang="en-AU" dirty="0"/>
              <a:t>maybe </a:t>
            </a:r>
            <a:r>
              <a:rPr lang="en-AU" dirty="0" smtClean="0"/>
              <a:t>PPP over </a:t>
            </a:r>
            <a:r>
              <a:rPr lang="en-AU" dirty="0"/>
              <a:t>a dialup or </a:t>
            </a:r>
            <a:r>
              <a:rPr lang="en-AU" i="1" dirty="0"/>
              <a:t>DSL</a:t>
            </a:r>
            <a:r>
              <a:rPr lang="en-AU" dirty="0"/>
              <a:t> line</a:t>
            </a:r>
          </a:p>
          <a:p>
            <a:r>
              <a:rPr lang="en-AU" dirty="0"/>
              <a:t>E</a:t>
            </a:r>
            <a:r>
              <a:rPr lang="en-AU" dirty="0" smtClean="0"/>
              <a:t>ach </a:t>
            </a:r>
            <a:r>
              <a:rPr lang="en-AU" dirty="0"/>
              <a:t>end has a "link address" (e.g. MAC / hardware / </a:t>
            </a:r>
            <a:r>
              <a:rPr lang="en-AU" dirty="0" err="1"/>
              <a:t>ethernet</a:t>
            </a:r>
            <a:r>
              <a:rPr lang="en-AU" dirty="0"/>
              <a:t> address)</a:t>
            </a:r>
          </a:p>
          <a:p>
            <a:r>
              <a:rPr lang="en-AU" dirty="0" smtClean="0"/>
              <a:t>There </a:t>
            </a:r>
            <a:r>
              <a:rPr lang="en-AU" dirty="0"/>
              <a:t>is an electrical connection between the two ends</a:t>
            </a:r>
          </a:p>
          <a:p>
            <a:r>
              <a:rPr lang="en-AU" dirty="0"/>
              <a:t>E</a:t>
            </a:r>
            <a:r>
              <a:rPr lang="en-AU" dirty="0" smtClean="0"/>
              <a:t>ach </a:t>
            </a:r>
            <a:r>
              <a:rPr lang="en-AU" dirty="0"/>
              <a:t>end can send bytes to the </a:t>
            </a:r>
            <a:r>
              <a:rPr lang="en-AU" dirty="0" smtClean="0"/>
              <a:t>other (maybe at the same time)</a:t>
            </a:r>
            <a:endParaRPr lang="en-AU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80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Ethernet packets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Ethernet packets: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src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r>
              <a:rPr lang="en-US" dirty="0" smtClean="0"/>
              <a:t> is the MAC address of your computer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r>
              <a:rPr lang="en-US" dirty="0" smtClean="0"/>
              <a:t> is the MAC address at the other end of the cable (on your local network)</a:t>
            </a:r>
          </a:p>
          <a:p>
            <a:r>
              <a:rPr lang="en-AU" dirty="0"/>
              <a:t>T</a:t>
            </a:r>
            <a:r>
              <a:rPr lang="en-AU" dirty="0" smtClean="0"/>
              <a:t>o </a:t>
            </a:r>
            <a:r>
              <a:rPr lang="en-AU" dirty="0"/>
              <a:t>send </a:t>
            </a:r>
            <a:r>
              <a:rPr lang="en-AU" dirty="0" smtClean="0"/>
              <a:t>this </a:t>
            </a:r>
            <a:r>
              <a:rPr lang="en-AU" dirty="0"/>
              <a:t>packet, just send it down the wire (final delivery is not your problem</a:t>
            </a:r>
            <a:r>
              <a:rPr lang="en-AU" dirty="0" smtClean="0"/>
              <a:t>!).</a:t>
            </a:r>
          </a:p>
          <a:p>
            <a:r>
              <a:rPr lang="en-AU" dirty="0" smtClean="0"/>
              <a:t>Ethernet is a broadcast medium.</a:t>
            </a:r>
            <a:endParaRPr lang="en-AU" dirty="0"/>
          </a:p>
          <a:p>
            <a:r>
              <a:rPr lang="en-US" dirty="0"/>
              <a:t>H</a:t>
            </a:r>
            <a:r>
              <a:rPr lang="en-US" dirty="0" smtClean="0"/>
              <a:t>istorically</a:t>
            </a:r>
            <a:r>
              <a:rPr lang="en-US" dirty="0"/>
              <a:t>:</a:t>
            </a:r>
          </a:p>
          <a:p>
            <a:pPr lvl="1"/>
            <a:r>
              <a:rPr lang="en-AU" dirty="0" smtClean="0"/>
              <a:t>everyone </a:t>
            </a:r>
            <a:r>
              <a:rPr lang="en-AU" dirty="0"/>
              <a:t>on the same piece of coax (don't break it!)</a:t>
            </a:r>
          </a:p>
          <a:p>
            <a:pPr lvl="1"/>
            <a:r>
              <a:rPr lang="en-AU" dirty="0" smtClean="0"/>
              <a:t>Later, hubs </a:t>
            </a:r>
            <a:r>
              <a:rPr lang="en-AU" dirty="0"/>
              <a:t>allowed people to connect/disconnect but it was still broadcast</a:t>
            </a:r>
          </a:p>
          <a:p>
            <a:pPr lvl="1"/>
            <a:r>
              <a:rPr lang="en-AU" dirty="0" smtClean="0"/>
              <a:t>Today, bridges/switches </a:t>
            </a:r>
            <a:r>
              <a:rPr lang="en-AU" dirty="0"/>
              <a:t>partition the network into segments; these devices know which way to pass on a packet</a:t>
            </a:r>
          </a:p>
          <a:p>
            <a:r>
              <a:rPr lang="en-AU" dirty="0"/>
              <a:t>T</a:t>
            </a:r>
            <a:r>
              <a:rPr lang="en-AU" dirty="0" smtClean="0"/>
              <a:t>he </a:t>
            </a:r>
            <a:r>
              <a:rPr lang="en-AU" dirty="0"/>
              <a:t>address space is still flat</a:t>
            </a:r>
          </a:p>
          <a:p>
            <a:endParaRPr lang="en-US" dirty="0" smtClean="0"/>
          </a:p>
          <a:p>
            <a:endParaRPr lang="en-AU" dirty="0" smtClean="0"/>
          </a:p>
          <a:p>
            <a:endParaRPr lang="en-US" dirty="0"/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179025"/>
              </p:ext>
            </p:extLst>
          </p:nvPr>
        </p:nvGraphicFramePr>
        <p:xfrm>
          <a:off x="1043608" y="1412776"/>
          <a:ext cx="694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700"/>
                <a:gridCol w="1055561"/>
                <a:gridCol w="685292"/>
                <a:gridCol w="41764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addr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dst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addr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payload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6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Separating addressing </a:t>
            </a:r>
            <a:r>
              <a:rPr lang="en-AU" dirty="0"/>
              <a:t>from </a:t>
            </a:r>
            <a:r>
              <a:rPr lang="en-AU" dirty="0" smtClean="0"/>
              <a:t>hardware - ARP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/>
              <a:t>MAC </a:t>
            </a:r>
            <a:r>
              <a:rPr lang="en-AU" dirty="0"/>
              <a:t>addresses don't scale or allow partitioning</a:t>
            </a:r>
          </a:p>
          <a:p>
            <a:r>
              <a:rPr lang="en-AU" dirty="0" smtClean="0"/>
              <a:t>IP </a:t>
            </a:r>
            <a:r>
              <a:rPr lang="en-AU" dirty="0" smtClean="0"/>
              <a:t>addresses, on the other hand, are </a:t>
            </a:r>
            <a:r>
              <a:rPr lang="en-AU" dirty="0"/>
              <a:t>hierarchical: A.B.C.D</a:t>
            </a:r>
          </a:p>
          <a:p>
            <a:pPr lvl="1"/>
            <a:r>
              <a:rPr lang="en-AU" dirty="0" smtClean="0"/>
              <a:t>prefix </a:t>
            </a:r>
            <a:r>
              <a:rPr lang="en-AU" dirty="0"/>
              <a:t>part is network ( e.g. 192.168.20 )</a:t>
            </a:r>
          </a:p>
          <a:p>
            <a:pPr lvl="1"/>
            <a:r>
              <a:rPr lang="en-US" dirty="0" smtClean="0"/>
              <a:t>rest </a:t>
            </a:r>
            <a:r>
              <a:rPr lang="en-US" dirty="0"/>
              <a:t>is host ( .100 )</a:t>
            </a:r>
          </a:p>
          <a:p>
            <a:r>
              <a:rPr lang="en-AU" dirty="0" smtClean="0"/>
              <a:t>Each </a:t>
            </a:r>
            <a:r>
              <a:rPr lang="en-AU" dirty="0"/>
              <a:t>host is assigned an IP address</a:t>
            </a:r>
          </a:p>
          <a:p>
            <a:r>
              <a:rPr lang="en-AU" dirty="0" smtClean="0"/>
              <a:t>Linking </a:t>
            </a:r>
            <a:r>
              <a:rPr lang="en-AU" dirty="0"/>
              <a:t>IP addresses to hardware addresses is done by the </a:t>
            </a:r>
            <a:r>
              <a:rPr lang="en-AU" b="1" dirty="0"/>
              <a:t>ARP</a:t>
            </a:r>
            <a:r>
              <a:rPr lang="en-AU" dirty="0"/>
              <a:t> protocol</a:t>
            </a:r>
          </a:p>
          <a:p>
            <a:endParaRPr lang="en-US" dirty="0"/>
          </a:p>
          <a:p>
            <a:endParaRPr lang="en-AU" dirty="0" smtClean="0"/>
          </a:p>
          <a:p>
            <a:r>
              <a:rPr lang="en-AU" dirty="0" smtClean="0"/>
              <a:t>An </a:t>
            </a:r>
            <a:r>
              <a:rPr lang="en-AU" dirty="0"/>
              <a:t>ARP request leaves one of the last </a:t>
            </a:r>
            <a:r>
              <a:rPr lang="en-AU" dirty="0" smtClean="0"/>
              <a:t>2 fields </a:t>
            </a:r>
            <a:r>
              <a:rPr lang="en-AU" dirty="0"/>
              <a:t>blank and broadcasts it to the entire local network</a:t>
            </a:r>
          </a:p>
          <a:p>
            <a:r>
              <a:rPr lang="en-AU" dirty="0" smtClean="0"/>
              <a:t>A </a:t>
            </a:r>
            <a:r>
              <a:rPr lang="en-AU" dirty="0"/>
              <a:t>destination that </a:t>
            </a:r>
            <a:r>
              <a:rPr lang="en-AU" dirty="0" smtClean="0"/>
              <a:t>recognises </a:t>
            </a:r>
            <a:r>
              <a:rPr lang="en-AU" dirty="0"/>
              <a:t>its ether/IP address sends a reply back to the </a:t>
            </a:r>
            <a:r>
              <a:rPr lang="en-AU" dirty="0" err="1"/>
              <a:t>src</a:t>
            </a:r>
            <a:r>
              <a:rPr lang="en-AU" dirty="0"/>
              <a:t> ether address with the missing details</a:t>
            </a:r>
          </a:p>
          <a:p>
            <a:r>
              <a:rPr lang="en-AU" dirty="0" smtClean="0"/>
              <a:t>The </a:t>
            </a:r>
            <a:r>
              <a:rPr lang="en-AU" dirty="0"/>
              <a:t>original host now knows the matching ether address for an IP address</a:t>
            </a:r>
          </a:p>
          <a:p>
            <a:pPr lvl="1"/>
            <a:r>
              <a:rPr lang="en-AU" dirty="0" smtClean="0"/>
              <a:t>Replies are </a:t>
            </a:r>
            <a:r>
              <a:rPr lang="en-AU" dirty="0"/>
              <a:t>cached for a while for efficiency</a:t>
            </a:r>
          </a:p>
          <a:p>
            <a:pPr lvl="1"/>
            <a:r>
              <a:rPr lang="en-AU" dirty="0" smtClean="0"/>
              <a:t>If </a:t>
            </a:r>
            <a:r>
              <a:rPr lang="en-AU" dirty="0"/>
              <a:t>no reply, try a few times then give up</a:t>
            </a:r>
          </a:p>
          <a:p>
            <a:endParaRPr lang="en-US" dirty="0" smtClean="0"/>
          </a:p>
          <a:p>
            <a:endParaRPr lang="en-AU" dirty="0" smtClean="0"/>
          </a:p>
          <a:p>
            <a:endParaRPr lang="en-US" dirty="0"/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08135"/>
              </p:ext>
            </p:extLst>
          </p:nvPr>
        </p:nvGraphicFramePr>
        <p:xfrm>
          <a:off x="1115616" y="2852936"/>
          <a:ext cx="67432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80"/>
                <a:gridCol w="1568704"/>
                <a:gridCol w="1224217"/>
                <a:gridCol w="1577340"/>
                <a:gridCol w="1250315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ether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hdr</a:t>
                      </a:r>
                      <a:endParaRPr lang="en-AU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 ether </a:t>
                      </a:r>
                      <a:r>
                        <a:rPr lang="en-US" dirty="0" err="1" smtClean="0"/>
                        <a:t>addr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 IP </a:t>
                      </a:r>
                      <a:r>
                        <a:rPr lang="en-US" dirty="0" err="1" smtClean="0"/>
                        <a:t>addr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dst</a:t>
                      </a:r>
                      <a:r>
                        <a:rPr lang="en-US" dirty="0" smtClean="0"/>
                        <a:t> ether </a:t>
                      </a:r>
                      <a:r>
                        <a:rPr lang="en-US" dirty="0" err="1" smtClean="0"/>
                        <a:t>addr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dst</a:t>
                      </a:r>
                      <a:r>
                        <a:rPr lang="en-US" dirty="0" smtClean="0"/>
                        <a:t> IP </a:t>
                      </a:r>
                      <a:r>
                        <a:rPr lang="en-US" dirty="0" err="1" smtClean="0"/>
                        <a:t>addr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1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Direct host-host communications - IP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/>
              <a:t>N</a:t>
            </a:r>
            <a:r>
              <a:rPr lang="en-AU" dirty="0" smtClean="0"/>
              <a:t>ow </a:t>
            </a:r>
            <a:r>
              <a:rPr lang="en-AU" dirty="0"/>
              <a:t>we can talk with other computers using IP addresses</a:t>
            </a:r>
          </a:p>
          <a:p>
            <a:r>
              <a:rPr lang="en-AU" dirty="0"/>
              <a:t>B</a:t>
            </a:r>
            <a:r>
              <a:rPr lang="en-AU" dirty="0" smtClean="0"/>
              <a:t>ut </a:t>
            </a:r>
            <a:r>
              <a:rPr lang="en-AU" dirty="0"/>
              <a:t>the </a:t>
            </a:r>
            <a:r>
              <a:rPr lang="en-AU" dirty="0" err="1" smtClean="0"/>
              <a:t>ethernet</a:t>
            </a:r>
            <a:r>
              <a:rPr lang="en-AU" dirty="0" smtClean="0"/>
              <a:t> </a:t>
            </a:r>
            <a:r>
              <a:rPr lang="en-AU" dirty="0"/>
              <a:t>header contains the </a:t>
            </a:r>
            <a:r>
              <a:rPr lang="en-AU" dirty="0" err="1"/>
              <a:t>dst</a:t>
            </a:r>
            <a:r>
              <a:rPr lang="en-AU" dirty="0"/>
              <a:t> ether address, so why do we need a </a:t>
            </a:r>
            <a:r>
              <a:rPr lang="en-AU" dirty="0" err="1"/>
              <a:t>dst</a:t>
            </a:r>
            <a:r>
              <a:rPr lang="en-AU" dirty="0"/>
              <a:t> IP </a:t>
            </a:r>
            <a:r>
              <a:rPr lang="en-AU" dirty="0" err="1"/>
              <a:t>addr</a:t>
            </a:r>
            <a:r>
              <a:rPr lang="en-AU" dirty="0"/>
              <a:t>?</a:t>
            </a:r>
          </a:p>
          <a:p>
            <a:pPr lvl="1"/>
            <a:r>
              <a:rPr lang="en-AU" dirty="0" smtClean="0"/>
              <a:t>IP </a:t>
            </a:r>
            <a:r>
              <a:rPr lang="en-AU" dirty="0"/>
              <a:t>networks can span beyond your local network</a:t>
            </a:r>
          </a:p>
          <a:p>
            <a:pPr lvl="1"/>
            <a:r>
              <a:rPr lang="en-AU" dirty="0" smtClean="0"/>
              <a:t>routers </a:t>
            </a:r>
            <a:r>
              <a:rPr lang="en-AU" dirty="0"/>
              <a:t>can manage the exchange of packets between networks</a:t>
            </a:r>
          </a:p>
          <a:p>
            <a:r>
              <a:rPr lang="en-AU" dirty="0" smtClean="0"/>
              <a:t>IP </a:t>
            </a:r>
            <a:r>
              <a:rPr lang="en-AU" dirty="0"/>
              <a:t>addresses are hierarchical, so we can efficiently route networks:</a:t>
            </a:r>
          </a:p>
          <a:p>
            <a:pPr lvl="1"/>
            <a:r>
              <a:rPr lang="en-AU" dirty="0" smtClean="0"/>
              <a:t>send </a:t>
            </a:r>
            <a:r>
              <a:rPr lang="en-AU" dirty="0"/>
              <a:t>all packets for 203.8.* to </a:t>
            </a:r>
            <a:r>
              <a:rPr lang="en-AU" i="1" dirty="0" smtClean="0"/>
              <a:t>that</a:t>
            </a:r>
            <a:r>
              <a:rPr lang="en-AU" dirty="0" smtClean="0"/>
              <a:t> </a:t>
            </a:r>
            <a:r>
              <a:rPr lang="en-AU" dirty="0"/>
              <a:t>router over there</a:t>
            </a:r>
          </a:p>
          <a:p>
            <a:pPr lvl="1"/>
            <a:r>
              <a:rPr lang="en-AU" dirty="0" smtClean="0"/>
              <a:t>send </a:t>
            </a:r>
            <a:r>
              <a:rPr lang="en-AU" dirty="0"/>
              <a:t>all unknown addresses to your internet router</a:t>
            </a:r>
            <a:endParaRPr lang="en-US" dirty="0"/>
          </a:p>
          <a:p>
            <a:r>
              <a:rPr lang="en-US" dirty="0" smtClean="0"/>
              <a:t>We can address another IP host using the IP protocol: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AU" dirty="0"/>
              <a:t>The IP protocol also handles:</a:t>
            </a:r>
          </a:p>
          <a:p>
            <a:pPr lvl="1"/>
            <a:r>
              <a:rPr lang="en-AU" dirty="0" smtClean="0"/>
              <a:t>fragmentation </a:t>
            </a:r>
            <a:r>
              <a:rPr lang="en-AU" dirty="0"/>
              <a:t>/ reassembly when your data is bigger than the max packet size</a:t>
            </a:r>
          </a:p>
          <a:p>
            <a:pPr lvl="1"/>
            <a:r>
              <a:rPr lang="en-US" dirty="0" smtClean="0"/>
              <a:t>checksums </a:t>
            </a:r>
            <a:r>
              <a:rPr lang="en-US" dirty="0"/>
              <a:t>for error detection</a:t>
            </a:r>
          </a:p>
          <a:p>
            <a:pPr lvl="1"/>
            <a:r>
              <a:rPr lang="en-AU" dirty="0" smtClean="0"/>
              <a:t>time-to-live </a:t>
            </a:r>
            <a:r>
              <a:rPr lang="en-AU" dirty="0"/>
              <a:t>- expire packets if they travel too far (e.g. in a loop)</a:t>
            </a:r>
          </a:p>
          <a:p>
            <a:pPr lvl="1"/>
            <a:r>
              <a:rPr lang="en-AU" dirty="0" smtClean="0"/>
              <a:t>what </a:t>
            </a:r>
            <a:r>
              <a:rPr lang="en-AU" dirty="0"/>
              <a:t>protocol is encapsulated within the payload?</a:t>
            </a:r>
          </a:p>
          <a:p>
            <a:r>
              <a:rPr lang="en-AU" dirty="0"/>
              <a:t>N</a:t>
            </a:r>
            <a:r>
              <a:rPr lang="en-AU" dirty="0" smtClean="0"/>
              <a:t>ow </a:t>
            </a:r>
            <a:r>
              <a:rPr lang="en-AU" dirty="0"/>
              <a:t>we can send a packet to an IP address, but what happens to it there?</a:t>
            </a:r>
            <a:endParaRPr lang="en-AU" dirty="0" smtClean="0"/>
          </a:p>
          <a:p>
            <a:endParaRPr lang="en-US" dirty="0" smtClean="0"/>
          </a:p>
          <a:p>
            <a:endParaRPr lang="en-AU" dirty="0" smtClean="0"/>
          </a:p>
          <a:p>
            <a:endParaRPr lang="en-US" dirty="0"/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805006"/>
              </p:ext>
            </p:extLst>
          </p:nvPr>
        </p:nvGraphicFramePr>
        <p:xfrm>
          <a:off x="1187624" y="3645024"/>
          <a:ext cx="63497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80"/>
                <a:gridCol w="902018"/>
                <a:gridCol w="1224217"/>
                <a:gridCol w="1250315"/>
                <a:gridCol w="1850486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ether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hdr</a:t>
                      </a:r>
                      <a:endParaRPr lang="en-AU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 IP </a:t>
                      </a:r>
                      <a:r>
                        <a:rPr lang="en-US" dirty="0" err="1" smtClean="0"/>
                        <a:t>addr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dst</a:t>
                      </a:r>
                      <a:r>
                        <a:rPr lang="en-US" dirty="0" smtClean="0"/>
                        <a:t> IP </a:t>
                      </a:r>
                      <a:r>
                        <a:rPr lang="en-US" dirty="0" err="1" smtClean="0"/>
                        <a:t>addr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payload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11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Direct host-host communications - IP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/>
              <a:t>N</a:t>
            </a:r>
            <a:r>
              <a:rPr lang="en-AU" dirty="0" smtClean="0"/>
              <a:t>ow </a:t>
            </a:r>
            <a:r>
              <a:rPr lang="en-AU" dirty="0"/>
              <a:t>we can talk with other computers using IP addresses</a:t>
            </a:r>
          </a:p>
          <a:p>
            <a:r>
              <a:rPr lang="en-AU" dirty="0"/>
              <a:t>B</a:t>
            </a:r>
            <a:r>
              <a:rPr lang="en-AU" dirty="0" smtClean="0"/>
              <a:t>ut </a:t>
            </a:r>
            <a:r>
              <a:rPr lang="en-AU" dirty="0"/>
              <a:t>the </a:t>
            </a:r>
            <a:r>
              <a:rPr lang="en-AU" dirty="0" err="1" smtClean="0"/>
              <a:t>ethernet</a:t>
            </a:r>
            <a:r>
              <a:rPr lang="en-AU" dirty="0" smtClean="0"/>
              <a:t> </a:t>
            </a:r>
            <a:r>
              <a:rPr lang="en-AU" dirty="0"/>
              <a:t>header contains the </a:t>
            </a:r>
            <a:r>
              <a:rPr lang="en-AU" dirty="0" err="1"/>
              <a:t>dst</a:t>
            </a:r>
            <a:r>
              <a:rPr lang="en-AU" dirty="0"/>
              <a:t> ether address, so why do we need a </a:t>
            </a:r>
            <a:r>
              <a:rPr lang="en-AU" dirty="0" err="1"/>
              <a:t>dst</a:t>
            </a:r>
            <a:r>
              <a:rPr lang="en-AU" dirty="0"/>
              <a:t> IP </a:t>
            </a:r>
            <a:r>
              <a:rPr lang="en-AU" dirty="0" err="1"/>
              <a:t>addr</a:t>
            </a:r>
            <a:r>
              <a:rPr lang="en-AU" dirty="0"/>
              <a:t>?</a:t>
            </a:r>
          </a:p>
          <a:p>
            <a:pPr lvl="1"/>
            <a:r>
              <a:rPr lang="en-AU" dirty="0" smtClean="0"/>
              <a:t>IP </a:t>
            </a:r>
            <a:r>
              <a:rPr lang="en-AU" dirty="0"/>
              <a:t>networks can span beyond your local network</a:t>
            </a:r>
          </a:p>
          <a:p>
            <a:pPr lvl="1"/>
            <a:r>
              <a:rPr lang="en-AU" dirty="0" smtClean="0"/>
              <a:t>routers </a:t>
            </a:r>
            <a:r>
              <a:rPr lang="en-AU" dirty="0"/>
              <a:t>can manage the exchange of packets between networks</a:t>
            </a:r>
          </a:p>
          <a:p>
            <a:r>
              <a:rPr lang="en-AU" dirty="0" smtClean="0"/>
              <a:t>IP </a:t>
            </a:r>
            <a:r>
              <a:rPr lang="en-AU" dirty="0"/>
              <a:t>addresses are hierarchical, so we can efficiently route networks:</a:t>
            </a:r>
          </a:p>
          <a:p>
            <a:pPr lvl="1"/>
            <a:r>
              <a:rPr lang="en-AU" dirty="0" smtClean="0"/>
              <a:t>send </a:t>
            </a:r>
            <a:r>
              <a:rPr lang="en-AU" dirty="0"/>
              <a:t>all packets for 203.8.* to *that* router over there</a:t>
            </a:r>
          </a:p>
          <a:p>
            <a:pPr lvl="1"/>
            <a:r>
              <a:rPr lang="en-AU" dirty="0" smtClean="0"/>
              <a:t>send </a:t>
            </a:r>
            <a:r>
              <a:rPr lang="en-AU" dirty="0"/>
              <a:t>all unknown addresses to your internet router</a:t>
            </a:r>
            <a:endParaRPr lang="en-US" dirty="0"/>
          </a:p>
          <a:p>
            <a:r>
              <a:rPr lang="en-US" dirty="0" smtClean="0"/>
              <a:t>We can address another IP host using the IP protocol: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AU" dirty="0"/>
              <a:t>The IP protocol also handles:</a:t>
            </a:r>
          </a:p>
          <a:p>
            <a:pPr lvl="1"/>
            <a:r>
              <a:rPr lang="en-AU" dirty="0" smtClean="0"/>
              <a:t>fragmentation </a:t>
            </a:r>
            <a:r>
              <a:rPr lang="en-AU" dirty="0"/>
              <a:t>/ reassembly when your data is bigger than the max packet size</a:t>
            </a:r>
          </a:p>
          <a:p>
            <a:pPr lvl="1"/>
            <a:r>
              <a:rPr lang="en-US" dirty="0" smtClean="0"/>
              <a:t>checksums </a:t>
            </a:r>
            <a:r>
              <a:rPr lang="en-US" dirty="0"/>
              <a:t>for error detection</a:t>
            </a:r>
          </a:p>
          <a:p>
            <a:pPr lvl="1"/>
            <a:r>
              <a:rPr lang="en-AU" dirty="0" smtClean="0"/>
              <a:t>time-to-live </a:t>
            </a:r>
            <a:r>
              <a:rPr lang="en-AU" dirty="0"/>
              <a:t>- expire packets if they travel too far (e.g. in a loop)</a:t>
            </a:r>
          </a:p>
          <a:p>
            <a:pPr lvl="1"/>
            <a:r>
              <a:rPr lang="en-AU" dirty="0" smtClean="0"/>
              <a:t>what </a:t>
            </a:r>
            <a:r>
              <a:rPr lang="en-AU" dirty="0"/>
              <a:t>protocol is encapsulated within the payload</a:t>
            </a:r>
            <a:r>
              <a:rPr lang="en-AU" dirty="0" smtClean="0"/>
              <a:t>?</a:t>
            </a:r>
            <a:endParaRPr lang="en-US" dirty="0" smtClean="0"/>
          </a:p>
          <a:p>
            <a:endParaRPr lang="en-AU" dirty="0" smtClean="0"/>
          </a:p>
          <a:p>
            <a:endParaRPr lang="en-US" dirty="0"/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01674"/>
              </p:ext>
            </p:extLst>
          </p:nvPr>
        </p:nvGraphicFramePr>
        <p:xfrm>
          <a:off x="1187624" y="3645024"/>
          <a:ext cx="63497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80"/>
                <a:gridCol w="902018"/>
                <a:gridCol w="1224217"/>
                <a:gridCol w="1250315"/>
                <a:gridCol w="1850486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ether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hdr</a:t>
                      </a:r>
                      <a:endParaRPr lang="en-AU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 IP </a:t>
                      </a:r>
                      <a:r>
                        <a:rPr lang="en-US" dirty="0" err="1" smtClean="0"/>
                        <a:t>addr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dst</a:t>
                      </a:r>
                      <a:r>
                        <a:rPr lang="en-US" dirty="0" smtClean="0"/>
                        <a:t> IP </a:t>
                      </a:r>
                      <a:r>
                        <a:rPr lang="en-US" dirty="0" err="1" smtClean="0"/>
                        <a:t>addr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payload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3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1720</TotalTime>
  <Words>1730</Words>
  <Application>Microsoft Office PowerPoint</Application>
  <PresentationFormat>On-screen Show (4:3)</PresentationFormat>
  <Paragraphs>249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semg-cc-by</vt:lpstr>
      <vt:lpstr>Flow</vt:lpstr>
      <vt:lpstr>How the Internet works</vt:lpstr>
      <vt:lpstr>An introduction to TCP/IP protocols</vt:lpstr>
      <vt:lpstr>Packets and protocols</vt:lpstr>
      <vt:lpstr>The Internet runs on the TCP/IP protocol suite</vt:lpstr>
      <vt:lpstr>The lowest level (that we will consider)</vt:lpstr>
      <vt:lpstr>Ethernet packets</vt:lpstr>
      <vt:lpstr>Separating addressing from hardware - ARP</vt:lpstr>
      <vt:lpstr>Direct host-host communications - IP</vt:lpstr>
      <vt:lpstr>Direct host-host communications - IP</vt:lpstr>
      <vt:lpstr>Host and domain names</vt:lpstr>
      <vt:lpstr>DNS – domain name system</vt:lpstr>
      <vt:lpstr>Talking to web servers</vt:lpstr>
      <vt:lpstr>The HTTP Protocol</vt:lpstr>
      <vt:lpstr>Putting it all together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51</cp:revision>
  <dcterms:created xsi:type="dcterms:W3CDTF">2014-02-17T09:24:27Z</dcterms:created>
  <dcterms:modified xsi:type="dcterms:W3CDTF">2016-06-05T22:58:05Z</dcterms:modified>
</cp:coreProperties>
</file>