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8" r:id="rId13"/>
    <p:sldId id="299" r:id="rId14"/>
    <p:sldId id="293" r:id="rId15"/>
    <p:sldId id="300" r:id="rId16"/>
    <p:sldId id="294" r:id="rId17"/>
    <p:sldId id="301" r:id="rId18"/>
    <p:sldId id="302" r:id="rId19"/>
    <p:sldId id="303" r:id="rId20"/>
    <p:sldId id="296" r:id="rId21"/>
    <p:sldId id="297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Defence Against the</a:t>
            </a:r>
            <a:br>
              <a:rPr lang="en-US" dirty="0" smtClean="0"/>
            </a:br>
            <a:r>
              <a:rPr lang="en-US" dirty="0" smtClean="0"/>
              <a:t>Dark Arts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16-Apr-2014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happens if “login” is longer than expected?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00808"/>
            <a:ext cx="5630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*login)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save_login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is_user_privileged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(login);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save_login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login);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787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interesting things could we overwrite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Here is the stack layout: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8102"/>
              </p:ext>
            </p:extLst>
          </p:nvPr>
        </p:nvGraphicFramePr>
        <p:xfrm>
          <a:off x="3257398" y="2347099"/>
          <a:ext cx="24585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33"/>
                <a:gridCol w="614633"/>
                <a:gridCol w="614633"/>
                <a:gridCol w="614633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 stack space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 return address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function stack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ine Callout 1 (Accent Bar) 5"/>
          <p:cNvSpPr/>
          <p:nvPr/>
        </p:nvSpPr>
        <p:spPr>
          <a:xfrm flipH="1">
            <a:off x="449086" y="2779147"/>
            <a:ext cx="2088232" cy="360040"/>
          </a:xfrm>
          <a:prstGeom prst="accentCallout1">
            <a:avLst>
              <a:gd name="adj1" fmla="val 18750"/>
              <a:gd name="adj2" fmla="val -8333"/>
              <a:gd name="adj3" fmla="val 18328"/>
              <a:gd name="adj4" fmla="val -32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save_login</a:t>
            </a:r>
            <a:r>
              <a:rPr lang="en-US" dirty="0" smtClean="0"/>
              <a:t>[16]</a:t>
            </a:r>
            <a:endParaRPr lang="en-AU" dirty="0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449086" y="4291315"/>
            <a:ext cx="2088232" cy="360040"/>
          </a:xfrm>
          <a:prstGeom prst="accentCallout1">
            <a:avLst>
              <a:gd name="adj1" fmla="val 18750"/>
              <a:gd name="adj2" fmla="val -8333"/>
              <a:gd name="adj3" fmla="val 18328"/>
              <a:gd name="adj4" fmla="val -32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super_user</a:t>
            </a:r>
            <a:endParaRPr lang="en-AU" dirty="0"/>
          </a:p>
        </p:txBody>
      </p:sp>
      <p:sp>
        <p:nvSpPr>
          <p:cNvPr id="9" name="Line Callout 1 8"/>
          <p:cNvSpPr/>
          <p:nvPr/>
        </p:nvSpPr>
        <p:spPr>
          <a:xfrm>
            <a:off x="6400598" y="2959167"/>
            <a:ext cx="2113384" cy="756084"/>
          </a:xfrm>
          <a:prstGeom prst="borderCallout1">
            <a:avLst>
              <a:gd name="adj1" fmla="val 18750"/>
              <a:gd name="adj2" fmla="val -8333"/>
              <a:gd name="adj3" fmla="val 189452"/>
              <a:gd name="adj4" fmla="val -73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this to escalate privileges</a:t>
            </a:r>
            <a:endParaRPr lang="en-AU" dirty="0"/>
          </a:p>
        </p:txBody>
      </p:sp>
      <p:sp>
        <p:nvSpPr>
          <p:cNvPr id="11" name="Line Callout 1 10"/>
          <p:cNvSpPr/>
          <p:nvPr/>
        </p:nvSpPr>
        <p:spPr>
          <a:xfrm>
            <a:off x="6400598" y="4273313"/>
            <a:ext cx="2113384" cy="1386154"/>
          </a:xfrm>
          <a:prstGeom prst="borderCallout1">
            <a:avLst>
              <a:gd name="adj1" fmla="val 18750"/>
              <a:gd name="adj2" fmla="val -8333"/>
              <a:gd name="adj3" fmla="val 30818"/>
              <a:gd name="adj4" fmla="val -35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this to jump to somewhere the programmer didn’t intend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14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overflows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not always this obvious…</a:t>
            </a:r>
          </a:p>
          <a:p>
            <a:r>
              <a:rPr lang="en-US" dirty="0" smtClean="0"/>
              <a:t>Buffer overflows are a classic attack on Windows PCs</a:t>
            </a:r>
          </a:p>
          <a:p>
            <a:pPr lvl="1"/>
            <a:r>
              <a:rPr lang="en-US" dirty="0" smtClean="0"/>
              <a:t>Lots of tasks run with high privileges</a:t>
            </a:r>
          </a:p>
          <a:p>
            <a:pPr lvl="1"/>
            <a:r>
              <a:rPr lang="en-US" dirty="0" smtClean="0"/>
              <a:t>Microsoft spend millions doing fuzz testing to try to mitigate this</a:t>
            </a:r>
          </a:p>
          <a:p>
            <a:pPr lvl="1"/>
            <a:r>
              <a:rPr lang="en-US" dirty="0" smtClean="0"/>
              <a:t>The payoff </a:t>
            </a:r>
            <a:r>
              <a:rPr lang="en-US" dirty="0" smtClean="0"/>
              <a:t>for a valid attack is </a:t>
            </a:r>
            <a:r>
              <a:rPr lang="en-US" dirty="0" smtClean="0"/>
              <a:t>huge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Apple SSL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recent bug from Apple: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629050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((err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ReadyHash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(&amp;SSLHashSHA1,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SSLHashSHA1.update(&amp;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SSLHashSHA1.update(&amp;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SSLHashSHA1.update(&amp;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signedParams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((err = SSLHashSHA1.final(&amp;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err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sslRawVerify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if(err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sslErrorLog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SSLDecodeSignedServerKeyExchange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sslRawVerify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"returned %d\n",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)err);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fail;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fail: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err;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5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Apple SSL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Impact:</a:t>
            </a:r>
          </a:p>
          <a:p>
            <a:pPr lvl="1"/>
            <a:r>
              <a:rPr lang="en-US" dirty="0" smtClean="0"/>
              <a:t>A malicious user can set up a man-in-the-middle attack on a secure website</a:t>
            </a:r>
          </a:p>
          <a:p>
            <a:pPr lvl="1"/>
            <a:r>
              <a:rPr lang="en-US" dirty="0" smtClean="0"/>
              <a:t>You think you’re talking to your bank using a secured connection, but the bad guy is relaying every packet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59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 – this week’s security issue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OpenSSL</a:t>
            </a:r>
            <a:r>
              <a:rPr lang="en-US" dirty="0" smtClean="0"/>
              <a:t> is a library providing secure connections to web servers via the SSL protocol</a:t>
            </a:r>
          </a:p>
          <a:p>
            <a:r>
              <a:rPr lang="en-US" dirty="0" smtClean="0"/>
              <a:t>SSL supports keep-alive messages:</a:t>
            </a:r>
          </a:p>
          <a:p>
            <a:pPr lvl="1"/>
            <a:r>
              <a:rPr lang="en-US" dirty="0" smtClean="0"/>
              <a:t>A client sends a packet containing some [arbitrary] data</a:t>
            </a:r>
          </a:p>
          <a:p>
            <a:pPr lvl="1"/>
            <a:r>
              <a:rPr lang="en-US" dirty="0" smtClean="0"/>
              <a:t>The server sends a reply-packet back with the data included</a:t>
            </a:r>
          </a:p>
          <a:p>
            <a:r>
              <a:rPr lang="en-US" dirty="0" smtClean="0"/>
              <a:t>Here’s the pseudo-code: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4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64684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truct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payload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*packet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read the keep-alive request packet from the socket */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allocate a buffer for the reply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copy the payload from the request to the reply */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packet-&gt;payload,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send the reply back down the socket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buffer,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64684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truct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payload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*packet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read the keep-alive request packet from the socket */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allocate a buffer for the reply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copy the payload from the request to the reply */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packet-&gt;payload,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send the reply back down the socket */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buffer, packet-&gt;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400598" y="2959166"/>
            <a:ext cx="2113384" cy="901881"/>
          </a:xfrm>
          <a:prstGeom prst="borderCallout1">
            <a:avLst>
              <a:gd name="adj1" fmla="val 18750"/>
              <a:gd name="adj2" fmla="val -8333"/>
              <a:gd name="adj3" fmla="val 172554"/>
              <a:gd name="adj4" fmla="val -11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 payload was only 1 byte, but they said it was 10k?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1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gets back their 1 byte of data followed by another 10k of random server memory</a:t>
            </a:r>
          </a:p>
          <a:p>
            <a:pPr lvl="1"/>
            <a:r>
              <a:rPr lang="en-US" dirty="0" smtClean="0"/>
              <a:t>Probably decrypted by this point</a:t>
            </a:r>
          </a:p>
          <a:p>
            <a:pPr lvl="1"/>
            <a:r>
              <a:rPr lang="en-US" dirty="0" smtClean="0"/>
              <a:t>Maybe user-names &amp; passwords, account numbers, syste</a:t>
            </a:r>
            <a:r>
              <a:rPr lang="en-US" dirty="0"/>
              <a:t>m</a:t>
            </a:r>
            <a:r>
              <a:rPr lang="en-US" dirty="0" smtClean="0"/>
              <a:t> passwords…</a:t>
            </a:r>
          </a:p>
          <a:p>
            <a:pPr lvl="1"/>
            <a:r>
              <a:rPr lang="en-US" dirty="0" smtClean="0"/>
              <a:t>Maybe even the private key for the SSL encryption certificate</a:t>
            </a:r>
          </a:p>
          <a:p>
            <a:r>
              <a:rPr lang="en-US" dirty="0" smtClean="0"/>
              <a:t>Repeat until you get something interesting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8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all sounds too hard!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risk</a:t>
            </a:r>
          </a:p>
          <a:p>
            <a:pPr lvl="1"/>
            <a:r>
              <a:rPr lang="en-US" dirty="0" smtClean="0"/>
              <a:t>If you’re small and uninteresting, maybe you are safe…</a:t>
            </a:r>
          </a:p>
          <a:p>
            <a:pPr lvl="1"/>
            <a:r>
              <a:rPr lang="en-US" dirty="0" smtClean="0"/>
              <a:t>If you are Apple or Microsoft or Google, you are a huge target</a:t>
            </a:r>
          </a:p>
          <a:p>
            <a:pPr lvl="1"/>
            <a:r>
              <a:rPr lang="en-US" i="1" dirty="0" smtClean="0"/>
              <a:t>Where does Canon fit?</a:t>
            </a:r>
          </a:p>
          <a:p>
            <a:r>
              <a:rPr lang="en-US" dirty="0" smtClean="0"/>
              <a:t>Maybe it’s not important…</a:t>
            </a:r>
          </a:p>
          <a:p>
            <a:pPr lvl="1"/>
            <a:r>
              <a:rPr lang="en-US" dirty="0" smtClean="0"/>
              <a:t>Really, who wants to spend time trying to compromise a printer?</a:t>
            </a:r>
          </a:p>
          <a:p>
            <a:pPr lvl="1"/>
            <a:r>
              <a:rPr lang="en-US" dirty="0" smtClean="0"/>
              <a:t>But what about a printer </a:t>
            </a:r>
            <a:r>
              <a:rPr lang="en-US" i="1" dirty="0" smtClean="0"/>
              <a:t>driver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8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software bugs manifest…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AU" dirty="0" smtClean="0"/>
              <a:t>Conventional software bugs</a:t>
            </a:r>
          </a:p>
          <a:p>
            <a:pPr lvl="1"/>
            <a:r>
              <a:rPr lang="en-AU" dirty="0" smtClean="0"/>
              <a:t>May be triggered by certain data, a specific use case </a:t>
            </a:r>
            <a:r>
              <a:rPr lang="en-AU" dirty="0" smtClean="0"/>
              <a:t>etc.</a:t>
            </a:r>
            <a:endParaRPr lang="en-AU" dirty="0" smtClean="0"/>
          </a:p>
          <a:p>
            <a:pPr lvl="1"/>
            <a:r>
              <a:rPr lang="en-US" dirty="0" smtClean="0"/>
              <a:t>If they occur:</a:t>
            </a:r>
          </a:p>
          <a:p>
            <a:pPr lvl="2"/>
            <a:r>
              <a:rPr lang="en-US" dirty="0" smtClean="0"/>
              <a:t>Try a workaround</a:t>
            </a:r>
          </a:p>
          <a:p>
            <a:pPr lvl="2"/>
            <a:r>
              <a:rPr lang="en-US" dirty="0" smtClean="0"/>
              <a:t>Get a patch</a:t>
            </a:r>
          </a:p>
          <a:p>
            <a:pPr lvl="2"/>
            <a:r>
              <a:rPr lang="en-US" dirty="0" smtClean="0"/>
              <a:t>Worst case, software is unusable</a:t>
            </a:r>
            <a:endParaRPr lang="en-AU" dirty="0"/>
          </a:p>
          <a:p>
            <a:r>
              <a:rPr lang="en-US" dirty="0" smtClean="0"/>
              <a:t>Software security bugs</a:t>
            </a:r>
            <a:endParaRPr lang="en-US" dirty="0"/>
          </a:p>
          <a:p>
            <a:pPr lvl="1"/>
            <a:r>
              <a:rPr lang="en-US" dirty="0" smtClean="0"/>
              <a:t>People </a:t>
            </a:r>
            <a:r>
              <a:rPr lang="en-US" i="1" dirty="0" smtClean="0"/>
              <a:t>look</a:t>
            </a:r>
            <a:r>
              <a:rPr lang="en-US" dirty="0" smtClean="0"/>
              <a:t> for them</a:t>
            </a:r>
          </a:p>
          <a:p>
            <a:pPr lvl="1"/>
            <a:r>
              <a:rPr lang="en-US" dirty="0" smtClean="0"/>
              <a:t>May not occur in normal usage</a:t>
            </a:r>
          </a:p>
          <a:p>
            <a:pPr lvl="1"/>
            <a:r>
              <a:rPr lang="en-US" dirty="0" smtClean="0"/>
              <a:t>If triggered, the consequences can be </a:t>
            </a:r>
            <a:r>
              <a:rPr lang="en-US" i="1" dirty="0" smtClean="0"/>
              <a:t>really bad</a:t>
            </a:r>
          </a:p>
          <a:p>
            <a:pPr lvl="1"/>
            <a:r>
              <a:rPr lang="en-US" dirty="0" smtClean="0"/>
              <a:t>Attackers are very creative; outwitting them is really difficult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Stop thinking like a programmer or user and start thinking like the bad guy</a:t>
            </a:r>
          </a:p>
          <a:p>
            <a:pPr lvl="1"/>
            <a:r>
              <a:rPr lang="en-US" dirty="0" smtClean="0"/>
              <a:t>What’s the worst thing that could happen to my product?</a:t>
            </a:r>
          </a:p>
          <a:p>
            <a:pPr lvl="1"/>
            <a:r>
              <a:rPr lang="en-US" dirty="0" smtClean="0"/>
              <a:t>How could I break my own software?</a:t>
            </a:r>
          </a:p>
          <a:p>
            <a:pPr lvl="1"/>
            <a:r>
              <a:rPr lang="en-US" dirty="0" smtClean="0"/>
              <a:t>What are </a:t>
            </a:r>
            <a:r>
              <a:rPr lang="en-US" i="1" dirty="0" smtClean="0"/>
              <a:t>all</a:t>
            </a:r>
            <a:r>
              <a:rPr lang="en-US" dirty="0" smtClean="0"/>
              <a:t> the interactions between the attacker and my software?</a:t>
            </a:r>
          </a:p>
          <a:p>
            <a:pPr lvl="2"/>
            <a:r>
              <a:rPr lang="en-US" dirty="0" smtClean="0"/>
              <a:t>Do not trust any user-supplied data</a:t>
            </a:r>
          </a:p>
          <a:p>
            <a:pPr lvl="2"/>
            <a:r>
              <a:rPr lang="en-US" dirty="0" smtClean="0"/>
              <a:t>Do not trust an external caller of your functions</a:t>
            </a:r>
          </a:p>
          <a:p>
            <a:pPr lvl="2"/>
            <a:r>
              <a:rPr lang="en-US" dirty="0" smtClean="0"/>
              <a:t>Do not trust the packets you receive</a:t>
            </a:r>
          </a:p>
          <a:p>
            <a:r>
              <a:rPr lang="en-US" dirty="0" smtClean="0"/>
              <a:t>It’s </a:t>
            </a:r>
            <a:r>
              <a:rPr lang="en-US" i="1" dirty="0" smtClean="0"/>
              <a:t>really</a:t>
            </a:r>
            <a:r>
              <a:rPr lang="en-US" dirty="0" smtClean="0"/>
              <a:t> </a:t>
            </a:r>
            <a:r>
              <a:rPr lang="en-US" i="1" dirty="0" smtClean="0"/>
              <a:t>hard</a:t>
            </a:r>
          </a:p>
          <a:p>
            <a:pPr lvl="1"/>
            <a:r>
              <a:rPr lang="en-US" dirty="0" smtClean="0"/>
              <a:t>Unfortunately hindsight is always 20/20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98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Consequences of security bugs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Type of security breach</a:t>
            </a:r>
          </a:p>
          <a:p>
            <a:pPr lvl="1"/>
            <a:r>
              <a:rPr lang="en-US" dirty="0" smtClean="0"/>
              <a:t>Uncontrolled memory read</a:t>
            </a:r>
          </a:p>
          <a:p>
            <a:pPr lvl="1"/>
            <a:r>
              <a:rPr lang="en-US" dirty="0" smtClean="0"/>
              <a:t>Uncontrolled memory write</a:t>
            </a:r>
          </a:p>
          <a:p>
            <a:pPr lvl="1"/>
            <a:r>
              <a:rPr lang="en-US" dirty="0" smtClean="0"/>
              <a:t>Arbitrary code execution</a:t>
            </a:r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They get to read data you’d rather keep private</a:t>
            </a:r>
          </a:p>
          <a:p>
            <a:pPr lvl="1"/>
            <a:r>
              <a:rPr lang="en-US" dirty="0" smtClean="0"/>
              <a:t>They get to bypass your security restrictions</a:t>
            </a:r>
          </a:p>
          <a:p>
            <a:pPr lvl="1"/>
            <a:r>
              <a:rPr lang="en-US" dirty="0" smtClean="0"/>
              <a:t>They compromise your PC, server, database,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Surely they need to know about your system?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They probably know more than you think</a:t>
            </a:r>
          </a:p>
          <a:p>
            <a:pPr lvl="1"/>
            <a:r>
              <a:rPr lang="en-US" dirty="0" smtClean="0"/>
              <a:t>They could be targeting an OSS component in your system (e.g. </a:t>
            </a:r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libpng</a:t>
            </a:r>
            <a:r>
              <a:rPr lang="en-US" dirty="0" smtClean="0"/>
              <a:t>/</a:t>
            </a:r>
            <a:r>
              <a:rPr lang="en-US" dirty="0" err="1" smtClean="0"/>
              <a:t>libtiff</a:t>
            </a:r>
            <a:r>
              <a:rPr lang="en-US" dirty="0" smtClean="0"/>
              <a:t>/</a:t>
            </a:r>
            <a:r>
              <a:rPr lang="en-US" dirty="0" err="1" smtClean="0"/>
              <a:t>libjpeg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They could be targeting your use of runtime libraries</a:t>
            </a:r>
          </a:p>
          <a:p>
            <a:pPr lvl="1"/>
            <a:r>
              <a:rPr lang="en-US" dirty="0" smtClean="0"/>
              <a:t>You might be deploying a standard application (e.g. WordPress, PHP-Nuke or some other CMS)</a:t>
            </a:r>
          </a:p>
          <a:p>
            <a:pPr lvl="1"/>
            <a:r>
              <a:rPr lang="en-US" dirty="0" smtClean="0"/>
              <a:t>If they have a copy of the executable or device, they could easily reverse engineer it</a:t>
            </a:r>
          </a:p>
          <a:p>
            <a:r>
              <a:rPr lang="en-US" dirty="0" smtClean="0"/>
              <a:t>It makes sense for attackers to invest a lot of time into analyzing systems – if successful they can attack many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go wrong?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partition issues into 2 groups: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Known problems – you don’t want to make these mistakes [again]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Unforeseen issues – by definition these are hard to prevent</a:t>
            </a:r>
          </a:p>
          <a:p>
            <a:r>
              <a:rPr lang="en-US" dirty="0" smtClean="0"/>
              <a:t>Let’s look at some examples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websites and applications have an SQL database as a backend</a:t>
            </a:r>
          </a:p>
          <a:p>
            <a:pPr lvl="1"/>
            <a:r>
              <a:rPr lang="en-US" dirty="0" smtClean="0"/>
              <a:t>Usually there is a high level language on top of the database making access easy</a:t>
            </a:r>
          </a:p>
          <a:p>
            <a:r>
              <a:rPr lang="en-US" dirty="0" smtClean="0"/>
              <a:t>Here is a very typical piece of PHP code: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645024"/>
            <a:ext cx="6769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$query = ”select * from users where login = ’$user’”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-&gt;prepare($query);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-&gt;execute();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($row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fetch_row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080217" y="5373216"/>
            <a:ext cx="1944216" cy="612648"/>
          </a:xfrm>
          <a:prstGeom prst="borderCallout1">
            <a:avLst>
              <a:gd name="adj1" fmla="val -15010"/>
              <a:gd name="adj2" fmla="val 40938"/>
              <a:gd name="adj3" fmla="val -219767"/>
              <a:gd name="adj4" fmla="val 955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$user is supplied by the user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2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 what if some specifies something unexpected, such as: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OR 1 --</a:t>
            </a:r>
            <a:endParaRPr lang="en-US" dirty="0" smtClean="0"/>
          </a:p>
          <a:p>
            <a:pPr lvl="1"/>
            <a:r>
              <a:rPr lang="en-US" dirty="0" smtClean="0"/>
              <a:t>Now the SQL statement becomes something unexpected:</a:t>
            </a:r>
          </a:p>
          <a:p>
            <a:endParaRPr lang="en-US" dirty="0" smtClean="0"/>
          </a:p>
          <a:p>
            <a:r>
              <a:rPr lang="en-US" dirty="0" smtClean="0"/>
              <a:t>The attacker can now alter the SQL statement that is executed…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8529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* from users where login = ’’ OR 1 --’</a:t>
            </a:r>
          </a:p>
        </p:txBody>
      </p:sp>
    </p:spTree>
    <p:extLst>
      <p:ext uri="{BB962C8B-B14F-4D97-AF65-F5344CB8AC3E}">
        <p14:creationId xmlns:p14="http://schemas.microsoft.com/office/powerpoint/2010/main" val="14631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prevent this?</a:t>
            </a:r>
          </a:p>
          <a:p>
            <a:pPr lvl="1"/>
            <a:r>
              <a:rPr lang="en-US" dirty="0" smtClean="0"/>
              <a:t>Option 1: Sanitize all user-supplied input</a:t>
            </a:r>
          </a:p>
          <a:p>
            <a:pPr lvl="2"/>
            <a:r>
              <a:rPr lang="en-US" dirty="0" smtClean="0"/>
              <a:t>This is always a good idea, but can be hard to always get it right</a:t>
            </a:r>
          </a:p>
          <a:p>
            <a:pPr lvl="1"/>
            <a:r>
              <a:rPr lang="en-US" dirty="0" smtClean="0"/>
              <a:t>Option 2: Use a more secure method (bind variables):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263891" y="3789040"/>
            <a:ext cx="6009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$query = ”select * from users where login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-&gt;prepare($query);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-&gt;bind(”s”, $user);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-&gt;execute();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($row 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fetch_row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injection attacks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8" y="2127412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3218</TotalTime>
  <Words>1502</Words>
  <Application>Microsoft Office PowerPoint</Application>
  <PresentationFormat>On-screen Show (4:3)</PresentationFormat>
  <Paragraphs>352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semg-cc-by</vt:lpstr>
      <vt:lpstr>Flow</vt:lpstr>
      <vt:lpstr>Defence Against the Dark Arts</vt:lpstr>
      <vt:lpstr>When software bugs manifest…</vt:lpstr>
      <vt:lpstr>Consequences of security bugs</vt:lpstr>
      <vt:lpstr>Surely they need to know about your system?</vt:lpstr>
      <vt:lpstr>What can go wrong?</vt:lpstr>
      <vt:lpstr>SQL injection attacks</vt:lpstr>
      <vt:lpstr>SQL injection attacks</vt:lpstr>
      <vt:lpstr>SQL injection attacks</vt:lpstr>
      <vt:lpstr>SQL injection attacks</vt:lpstr>
      <vt:lpstr>Buffer overflows</vt:lpstr>
      <vt:lpstr>Buffer overflows</vt:lpstr>
      <vt:lpstr>Buffer overflows</vt:lpstr>
      <vt:lpstr>Apple SSL bug</vt:lpstr>
      <vt:lpstr>Apple SSL bug</vt:lpstr>
      <vt:lpstr>Heartbleed bug – this week’s security issue</vt:lpstr>
      <vt:lpstr>Heartbleed bug</vt:lpstr>
      <vt:lpstr>Heartbleed bug</vt:lpstr>
      <vt:lpstr>Heartbleed bug</vt:lpstr>
      <vt:lpstr>This all sounds too hard!</vt:lpstr>
      <vt:lpstr>What can you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79</cp:revision>
  <cp:lastPrinted>2014-04-14T11:40:39Z</cp:lastPrinted>
  <dcterms:created xsi:type="dcterms:W3CDTF">2014-02-17T09:24:27Z</dcterms:created>
  <dcterms:modified xsi:type="dcterms:W3CDTF">2016-06-05T23:03:05Z</dcterms:modified>
</cp:coreProperties>
</file>